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338" r:id="rId3"/>
    <p:sldId id="257" r:id="rId4"/>
    <p:sldId id="260" r:id="rId5"/>
    <p:sldId id="261" r:id="rId6"/>
    <p:sldId id="258" r:id="rId7"/>
    <p:sldId id="259"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Lst>
  <p:sldSz cx="12192000" cy="6858000"/>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3B94F30-3BCA-4295-8B76-4231F7FDC35D}" v="1" dt="2022-11-28T21:20:14.489"/>
  </p1510:revLst>
</p1510:revInfo>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0" d="100"/>
          <a:sy n="80" d="100"/>
        </p:scale>
        <p:origin x="96" y="4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10/7/2024</a:t>
            </a:fld>
            <a:endParaRPr lang="en-US" dirty="0">
              <a:solidFill>
                <a:srgbClr val="000000">
                  <a:lumMod val="50000"/>
                  <a:lumOff val="50000"/>
                </a:srgbClr>
              </a:solidFill>
            </a:endParaRPr>
          </a:p>
        </p:txBody>
      </p:sp>
      <p:sp>
        <p:nvSpPr>
          <p:cNvPr id="5" name="Footer Placeholder 4"/>
          <p:cNvSpPr>
            <a:spLocks noGrp="1"/>
          </p:cNvSpPr>
          <p:nvPr>
            <p:ph type="ftr" sz="quarter" idx="11"/>
          </p:nvPr>
        </p:nvSpPr>
        <p:spPr/>
        <p:txBody>
          <a:bodyPr/>
          <a:lstStyle/>
          <a:p>
            <a:endParaRPr lang="en-US" dirty="0">
              <a:solidFill>
                <a:srgbClr val="000000">
                  <a:lumMod val="50000"/>
                  <a:lumOff val="50000"/>
                </a:srgbClr>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1559934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10/7/2024</a:t>
            </a:fld>
            <a:endParaRPr lang="en-US" dirty="0">
              <a:solidFill>
                <a:srgbClr val="000000">
                  <a:lumMod val="50000"/>
                  <a:lumOff val="50000"/>
                </a:srgbClr>
              </a:solidFill>
            </a:endParaRPr>
          </a:p>
        </p:txBody>
      </p:sp>
      <p:sp>
        <p:nvSpPr>
          <p:cNvPr id="8" name="Footer Placeholder 7"/>
          <p:cNvSpPr>
            <a:spLocks noGrp="1"/>
          </p:cNvSpPr>
          <p:nvPr>
            <p:ph type="ftr" sz="quarter" idx="11"/>
          </p:nvPr>
        </p:nvSpPr>
        <p:spPr/>
        <p:txBody>
          <a:bodyPr/>
          <a:lstStyle/>
          <a:p>
            <a:endParaRPr lang="en-US" dirty="0">
              <a:solidFill>
                <a:srgbClr val="000000">
                  <a:lumMod val="50000"/>
                  <a:lumOff val="50000"/>
                </a:srgbClr>
              </a:solidFill>
            </a:endParaRPr>
          </a:p>
        </p:txBody>
      </p:sp>
      <p:sp>
        <p:nvSpPr>
          <p:cNvPr id="9" name="Slide Number Placeholder 8"/>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25745481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10/7/2024</a:t>
            </a:fld>
            <a:endParaRPr lang="en-US" dirty="0">
              <a:solidFill>
                <a:srgbClr val="000000">
                  <a:lumMod val="50000"/>
                  <a:lumOff val="50000"/>
                </a:srgbClr>
              </a:solidFill>
            </a:endParaRPr>
          </a:p>
        </p:txBody>
      </p:sp>
      <p:sp>
        <p:nvSpPr>
          <p:cNvPr id="8" name="Footer Placeholder 7"/>
          <p:cNvSpPr>
            <a:spLocks noGrp="1"/>
          </p:cNvSpPr>
          <p:nvPr>
            <p:ph type="ftr" sz="quarter" idx="11"/>
          </p:nvPr>
        </p:nvSpPr>
        <p:spPr/>
        <p:txBody>
          <a:bodyPr/>
          <a:lstStyle/>
          <a:p>
            <a:endParaRPr lang="en-US" dirty="0">
              <a:solidFill>
                <a:srgbClr val="000000">
                  <a:lumMod val="50000"/>
                  <a:lumOff val="50000"/>
                </a:srgbClr>
              </a:solidFill>
            </a:endParaRPr>
          </a:p>
        </p:txBody>
      </p:sp>
      <p:sp>
        <p:nvSpPr>
          <p:cNvPr id="9" name="Slide Number Placeholder 8"/>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34578218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10/7/2024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21252517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10/7/2024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6890552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5586B75A-687E-405C-8A0B-8D00578BA2C3}" type="datetimeFigureOut">
              <a:rPr lang="en-US" dirty="0"/>
              <a:pPr/>
              <a:t>10/7/2024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39150299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10/7/2024</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20337844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10/7/2024</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41294848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s-ES"/>
              <a:t>Haga clic para modificar el estilo de título del patrón</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10/7/2024</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14109493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10/7/2024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311893919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8" name="Date Placeholder 7"/>
          <p:cNvSpPr>
            <a:spLocks noGrp="1"/>
          </p:cNvSpPr>
          <p:nvPr>
            <p:ph type="dt" sz="half" idx="10"/>
          </p:nvPr>
        </p:nvSpPr>
        <p:spPr/>
        <p:txBody>
          <a:bodyPr/>
          <a:lstStyle/>
          <a:p>
            <a:fld id="{5586B75A-687E-405C-8A0B-8D00578BA2C3}" type="datetimeFigureOut">
              <a:rPr lang="en-US" dirty="0"/>
              <a:pPr/>
              <a:t>10/7/2024</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22957797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10/7/2024</a:t>
            </a:fld>
            <a:endParaRPr lang="en-US" dirty="0">
              <a:solidFill>
                <a:srgbClr val="000000">
                  <a:lumMod val="50000"/>
                  <a:lumOff val="50000"/>
                </a:srgbClr>
              </a:solidFill>
            </a:endParaRPr>
          </a:p>
        </p:txBody>
      </p:sp>
      <p:sp>
        <p:nvSpPr>
          <p:cNvPr id="5" name="Footer Placeholder 4"/>
          <p:cNvSpPr>
            <a:spLocks noGrp="1"/>
          </p:cNvSpPr>
          <p:nvPr>
            <p:ph type="ftr" sz="quarter" idx="11"/>
          </p:nvPr>
        </p:nvSpPr>
        <p:spPr/>
        <p:txBody>
          <a:bodyPr/>
          <a:lstStyle/>
          <a:p>
            <a:endParaRPr lang="en-US" dirty="0">
              <a:solidFill>
                <a:srgbClr val="000000">
                  <a:lumMod val="50000"/>
                  <a:lumOff val="50000"/>
                </a:srgbClr>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297902611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8" name="Date Placeholder 7"/>
          <p:cNvSpPr>
            <a:spLocks noGrp="1"/>
          </p:cNvSpPr>
          <p:nvPr>
            <p:ph type="dt" sz="half" idx="10"/>
          </p:nvPr>
        </p:nvSpPr>
        <p:spPr/>
        <p:txBody>
          <a:bodyPr/>
          <a:lstStyle/>
          <a:p>
            <a:fld id="{5586B75A-687E-405C-8A0B-8D00578BA2C3}" type="datetimeFigureOut">
              <a:rPr lang="en-US" dirty="0"/>
              <a:pPr/>
              <a:t>10/7/2024</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112524453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10/7/2024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32057305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10/7/2024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4761901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10/7/2024</a:t>
            </a:fld>
            <a:endParaRPr lang="en-US" dirty="0">
              <a:solidFill>
                <a:srgbClr val="000000">
                  <a:lumMod val="50000"/>
                  <a:lumOff val="50000"/>
                </a:srgbClr>
              </a:solidFill>
            </a:endParaRPr>
          </a:p>
        </p:txBody>
      </p:sp>
      <p:sp>
        <p:nvSpPr>
          <p:cNvPr id="5" name="Footer Placeholder 4"/>
          <p:cNvSpPr>
            <a:spLocks noGrp="1"/>
          </p:cNvSpPr>
          <p:nvPr>
            <p:ph type="ftr" sz="quarter" idx="11"/>
          </p:nvPr>
        </p:nvSpPr>
        <p:spPr/>
        <p:txBody>
          <a:bodyPr/>
          <a:lstStyle/>
          <a:p>
            <a:endParaRPr lang="en-US" dirty="0">
              <a:solidFill>
                <a:srgbClr val="000000">
                  <a:lumMod val="50000"/>
                  <a:lumOff val="50000"/>
                </a:srgbClr>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7098148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10/7/2024</a:t>
            </a:fld>
            <a:endParaRPr lang="en-US" dirty="0">
              <a:solidFill>
                <a:srgbClr val="000000">
                  <a:lumMod val="50000"/>
                  <a:lumOff val="50000"/>
                </a:srgbClr>
              </a:solidFill>
            </a:endParaRPr>
          </a:p>
        </p:txBody>
      </p:sp>
      <p:sp>
        <p:nvSpPr>
          <p:cNvPr id="9" name="Footer Placeholder 8"/>
          <p:cNvSpPr>
            <a:spLocks noGrp="1"/>
          </p:cNvSpPr>
          <p:nvPr>
            <p:ph type="ftr" sz="quarter" idx="11"/>
          </p:nvPr>
        </p:nvSpPr>
        <p:spPr/>
        <p:txBody>
          <a:bodyPr/>
          <a:lstStyle/>
          <a:p>
            <a:endParaRPr lang="en-US" dirty="0">
              <a:solidFill>
                <a:srgbClr val="000000">
                  <a:lumMod val="50000"/>
                  <a:lumOff val="50000"/>
                </a:srgbClr>
              </a:solidFill>
            </a:endParaRPr>
          </a:p>
        </p:txBody>
      </p:sp>
      <p:sp>
        <p:nvSpPr>
          <p:cNvPr id="10" name="Slide Number Placeholder 9"/>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34848949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10/7/2024</a:t>
            </a:fld>
            <a:endParaRPr lang="en-US" dirty="0">
              <a:solidFill>
                <a:srgbClr val="000000">
                  <a:lumMod val="50000"/>
                  <a:lumOff val="50000"/>
                </a:srgbClr>
              </a:solidFill>
            </a:endParaRPr>
          </a:p>
        </p:txBody>
      </p:sp>
      <p:sp>
        <p:nvSpPr>
          <p:cNvPr id="11" name="Footer Placeholder 10"/>
          <p:cNvSpPr>
            <a:spLocks noGrp="1"/>
          </p:cNvSpPr>
          <p:nvPr>
            <p:ph type="ftr" sz="quarter" idx="11"/>
          </p:nvPr>
        </p:nvSpPr>
        <p:spPr/>
        <p:txBody>
          <a:bodyPr/>
          <a:lstStyle/>
          <a:p>
            <a:endParaRPr lang="en-US" dirty="0">
              <a:solidFill>
                <a:srgbClr val="000000">
                  <a:lumMod val="50000"/>
                  <a:lumOff val="50000"/>
                </a:srgbClr>
              </a:solidFill>
            </a:endParaRPr>
          </a:p>
        </p:txBody>
      </p:sp>
      <p:sp>
        <p:nvSpPr>
          <p:cNvPr id="12" name="Slide Number Placeholder 11"/>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30674775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s-ES"/>
              <a:t>Haga clic para modificar el estilo de título del patrón</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10/7/2024</a:t>
            </a:fld>
            <a:endParaRPr lang="en-US" dirty="0">
              <a:solidFill>
                <a:srgbClr val="000000">
                  <a:lumMod val="50000"/>
                  <a:lumOff val="50000"/>
                </a:srgbClr>
              </a:solidFill>
            </a:endParaRPr>
          </a:p>
        </p:txBody>
      </p:sp>
      <p:sp>
        <p:nvSpPr>
          <p:cNvPr id="7" name="Footer Placeholder 6"/>
          <p:cNvSpPr>
            <a:spLocks noGrp="1"/>
          </p:cNvSpPr>
          <p:nvPr>
            <p:ph type="ftr" sz="quarter" idx="11"/>
          </p:nvPr>
        </p:nvSpPr>
        <p:spPr/>
        <p:txBody>
          <a:bodyPr/>
          <a:lstStyle/>
          <a:p>
            <a:endParaRPr lang="en-US" dirty="0">
              <a:solidFill>
                <a:srgbClr val="000000">
                  <a:lumMod val="50000"/>
                  <a:lumOff val="50000"/>
                </a:srgbClr>
              </a:solidFill>
            </a:endParaRPr>
          </a:p>
        </p:txBody>
      </p:sp>
      <p:sp>
        <p:nvSpPr>
          <p:cNvPr id="8" name="Slide Number Placeholder 7"/>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19022194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10/7/2024</a:t>
            </a:fld>
            <a:endParaRPr lang="en-US" dirty="0">
              <a:solidFill>
                <a:srgbClr val="000000">
                  <a:lumMod val="50000"/>
                  <a:lumOff val="50000"/>
                </a:srgbClr>
              </a:solidFill>
            </a:endParaRPr>
          </a:p>
        </p:txBody>
      </p:sp>
      <p:sp>
        <p:nvSpPr>
          <p:cNvPr id="6" name="Footer Placeholder 5"/>
          <p:cNvSpPr>
            <a:spLocks noGrp="1"/>
          </p:cNvSpPr>
          <p:nvPr>
            <p:ph type="ftr" sz="quarter" idx="11"/>
          </p:nvPr>
        </p:nvSpPr>
        <p:spPr/>
        <p:txBody>
          <a:bodyPr/>
          <a:lstStyle/>
          <a:p>
            <a:endParaRPr lang="en-US" dirty="0">
              <a:solidFill>
                <a:srgbClr val="000000">
                  <a:lumMod val="50000"/>
                  <a:lumOff val="50000"/>
                </a:srgbClr>
              </a:solidFill>
            </a:endParaRPr>
          </a:p>
        </p:txBody>
      </p:sp>
      <p:sp>
        <p:nvSpPr>
          <p:cNvPr id="7" name="Slide Number Placeholder 6"/>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29976616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8" name="Date Placeholder 7"/>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10/7/2024</a:t>
            </a:fld>
            <a:endParaRPr lang="en-US" dirty="0">
              <a:solidFill>
                <a:srgbClr val="000000">
                  <a:lumMod val="50000"/>
                  <a:lumOff val="50000"/>
                </a:srgbClr>
              </a:solidFill>
            </a:endParaRPr>
          </a:p>
        </p:txBody>
      </p:sp>
      <p:sp>
        <p:nvSpPr>
          <p:cNvPr id="9" name="Footer Placeholder 8"/>
          <p:cNvSpPr>
            <a:spLocks noGrp="1"/>
          </p:cNvSpPr>
          <p:nvPr>
            <p:ph type="ftr" sz="quarter" idx="11"/>
          </p:nvPr>
        </p:nvSpPr>
        <p:spPr/>
        <p:txBody>
          <a:bodyPr/>
          <a:lstStyle/>
          <a:p>
            <a:endParaRPr lang="en-US" dirty="0">
              <a:solidFill>
                <a:srgbClr val="000000">
                  <a:lumMod val="50000"/>
                  <a:lumOff val="50000"/>
                </a:srgbClr>
              </a:solidFill>
            </a:endParaRPr>
          </a:p>
        </p:txBody>
      </p:sp>
      <p:sp>
        <p:nvSpPr>
          <p:cNvPr id="10" name="Slide Number Placeholder 9"/>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42306046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8" name="Date Placeholder 7"/>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10/7/2024</a:t>
            </a:fld>
            <a:endParaRPr lang="en-US" dirty="0">
              <a:solidFill>
                <a:srgbClr val="000000">
                  <a:lumMod val="50000"/>
                  <a:lumOff val="50000"/>
                </a:srgbClr>
              </a:solidFill>
            </a:endParaRPr>
          </a:p>
        </p:txBody>
      </p:sp>
      <p:sp>
        <p:nvSpPr>
          <p:cNvPr id="9" name="Footer Placeholder 8"/>
          <p:cNvSpPr>
            <a:spLocks noGrp="1"/>
          </p:cNvSpPr>
          <p:nvPr>
            <p:ph type="ftr" sz="quarter" idx="11"/>
          </p:nvPr>
        </p:nvSpPr>
        <p:spPr>
          <a:xfrm>
            <a:off x="3499101" y="6356350"/>
            <a:ext cx="5911517" cy="365125"/>
          </a:xfrm>
        </p:spPr>
        <p:txBody>
          <a:bodyPr/>
          <a:lstStyle/>
          <a:p>
            <a:endParaRPr lang="en-US" dirty="0">
              <a:solidFill>
                <a:srgbClr val="000000">
                  <a:lumMod val="50000"/>
                  <a:lumOff val="50000"/>
                </a:srgbClr>
              </a:solidFill>
            </a:endParaRPr>
          </a:p>
        </p:txBody>
      </p:sp>
      <p:sp>
        <p:nvSpPr>
          <p:cNvPr id="10" name="Slide Number Placeholder 9"/>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12002543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solidFill>
                  <a:srgbClr val="000000">
                    <a:lumMod val="50000"/>
                    <a:lumOff val="50000"/>
                  </a:srgbClr>
                </a:solidFill>
              </a:rPr>
              <a:pPr/>
              <a:t>10/7/2024</a:t>
            </a:fld>
            <a:endParaRPr lang="en-US" dirty="0">
              <a:solidFill>
                <a:srgbClr val="000000">
                  <a:lumMod val="50000"/>
                  <a:lumOff val="50000"/>
                </a:srgbClr>
              </a:solidFill>
            </a:endParaRPr>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solidFill>
                <a:srgbClr val="000000">
                  <a:lumMod val="50000"/>
                  <a:lumOff val="50000"/>
                </a:srgbClr>
              </a:solidFill>
            </a:endParaRPr>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2094770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10/7/2024</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24105539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069848" y="1298448"/>
            <a:ext cx="7315200" cy="2571529"/>
          </a:xfrm>
        </p:spPr>
        <p:txBody>
          <a:bodyPr/>
          <a:lstStyle/>
          <a:p>
            <a:r>
              <a:rPr lang="es-ES" dirty="0"/>
              <a:t>Macroeconomía y Políticas Públicas</a:t>
            </a:r>
          </a:p>
        </p:txBody>
      </p:sp>
      <p:sp>
        <p:nvSpPr>
          <p:cNvPr id="3" name="Subtítulo 2"/>
          <p:cNvSpPr>
            <a:spLocks noGrp="1"/>
          </p:cNvSpPr>
          <p:nvPr>
            <p:ph type="subTitle" idx="1"/>
          </p:nvPr>
        </p:nvSpPr>
        <p:spPr>
          <a:xfrm>
            <a:off x="1100015" y="4170844"/>
            <a:ext cx="7315200" cy="1413802"/>
          </a:xfrm>
        </p:spPr>
        <p:txBody>
          <a:bodyPr>
            <a:normAutofit fontScale="85000" lnSpcReduction="20000"/>
          </a:bodyPr>
          <a:lstStyle/>
          <a:p>
            <a:r>
              <a:rPr lang="es-ES" dirty="0"/>
              <a:t>2022 Segundo Semestre</a:t>
            </a:r>
          </a:p>
          <a:p>
            <a:r>
              <a:rPr lang="es-ES" dirty="0"/>
              <a:t>Rafael Plaza</a:t>
            </a:r>
          </a:p>
          <a:p>
            <a:endParaRPr lang="es-ES" dirty="0"/>
          </a:p>
          <a:p>
            <a:r>
              <a:rPr lang="es-ES" dirty="0"/>
              <a:t>Prohibida su reproducción total o parcial</a:t>
            </a:r>
          </a:p>
        </p:txBody>
      </p:sp>
    </p:spTree>
    <p:extLst>
      <p:ext uri="{BB962C8B-B14F-4D97-AF65-F5344CB8AC3E}">
        <p14:creationId xmlns:p14="http://schemas.microsoft.com/office/powerpoint/2010/main" val="36111670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Tipo de cambio</a:t>
            </a:r>
          </a:p>
        </p:txBody>
      </p:sp>
      <p:sp>
        <p:nvSpPr>
          <p:cNvPr id="3" name="Marcador de contenido 2"/>
          <p:cNvSpPr>
            <a:spLocks noGrp="1"/>
          </p:cNvSpPr>
          <p:nvPr>
            <p:ph idx="1"/>
          </p:nvPr>
        </p:nvSpPr>
        <p:spPr/>
        <p:txBody>
          <a:bodyPr/>
          <a:lstStyle/>
          <a:p>
            <a:r>
              <a:rPr lang="es-CL" dirty="0"/>
              <a:t>Tipo de cambio (TC) es el precio de la divisa. El precio al cual la moneda de un país se cambia por otra en el MD.</a:t>
            </a:r>
          </a:p>
          <a:p>
            <a:r>
              <a:rPr lang="es-CL" dirty="0"/>
              <a:t>El MD es un mercado competitivo. Atendido esto, el TC es determinado por la demanda y oferta (de divisas).</a:t>
            </a:r>
          </a:p>
          <a:p>
            <a:r>
              <a:rPr lang="es-CL" dirty="0"/>
              <a:t>El TC, por transarse en un mercado, fluctúa. Cuando sube, decimos que un moneda se aprecia con respecto a la otra; y cuando baja, que se deprecia en relación con la otra moneda.</a:t>
            </a:r>
          </a:p>
          <a:p>
            <a:r>
              <a:rPr lang="es-CL" dirty="0"/>
              <a:t>Dos son los tipos de cambio.</a:t>
            </a:r>
          </a:p>
          <a:p>
            <a:pPr lvl="1"/>
            <a:r>
              <a:rPr lang="es-CL" dirty="0"/>
              <a:t>TC Nominal (TCN): Sencillamente el monto de una divisa capaz de comprar un monto de otra. Como se puede apreciar, lo esencial aquí es una cuestión simplemente aritmética.</a:t>
            </a:r>
          </a:p>
          <a:p>
            <a:pPr lvl="1"/>
            <a:r>
              <a:rPr lang="es-CL" dirty="0"/>
              <a:t>TC Real (Real Exchange </a:t>
            </a:r>
            <a:r>
              <a:rPr lang="es-CL" dirty="0" err="1"/>
              <a:t>Rate</a:t>
            </a:r>
            <a:r>
              <a:rPr lang="es-CL" dirty="0"/>
              <a:t>, RER): El precio de bienes y servicios producidos en un país en relación con el de bienes y servicios producidos en otro. Aquí, en cambio, la relación fundamental entre las divisas se da en términos del poder adquisitivo asociado a cada una de ellas (respecto de bienes y servicios equivalentes).</a:t>
            </a:r>
          </a:p>
        </p:txBody>
      </p:sp>
    </p:spTree>
    <p:extLst>
      <p:ext uri="{BB962C8B-B14F-4D97-AF65-F5344CB8AC3E}">
        <p14:creationId xmlns:p14="http://schemas.microsoft.com/office/powerpoint/2010/main" val="26742460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TC y MD</a:t>
            </a:r>
          </a:p>
        </p:txBody>
      </p:sp>
      <p:sp>
        <p:nvSpPr>
          <p:cNvPr id="3" name="Marcador de contenido 2"/>
          <p:cNvSpPr>
            <a:spLocks noGrp="1"/>
          </p:cNvSpPr>
          <p:nvPr>
            <p:ph idx="1"/>
          </p:nvPr>
        </p:nvSpPr>
        <p:spPr/>
        <p:txBody>
          <a:bodyPr>
            <a:normAutofit fontScale="92500" lnSpcReduction="10000"/>
          </a:bodyPr>
          <a:lstStyle/>
          <a:p>
            <a:r>
              <a:rPr lang="es-CL" dirty="0"/>
              <a:t>Desde un punto de vista finalista, las personas adquieren divisas para múltiples objetivos: 1. adquirir bienes y servicios extranjeros, 2. comprar activos de distinto tipo, como bonos, acciones, bienes raíces, empresas en el exterior, etc. 3. como depósito de valor, ante una crisis político-antisocial local, una crisis económica internacional, una guerra o revolución, etc.</a:t>
            </a:r>
          </a:p>
          <a:p>
            <a:r>
              <a:rPr lang="es-CL" dirty="0"/>
              <a:t>Siendo el MD un mercado competitivo, la demanda de una divisa es la oferta de la otra y viceversa.</a:t>
            </a:r>
          </a:p>
          <a:p>
            <a:r>
              <a:rPr lang="es-CL" dirty="0"/>
              <a:t>La ley de demanda de divisas postula que, </a:t>
            </a:r>
            <a:r>
              <a:rPr lang="es-CL" i="1" dirty="0" err="1"/>
              <a:t>ceteris</a:t>
            </a:r>
            <a:r>
              <a:rPr lang="es-CL" i="1" dirty="0"/>
              <a:t> </a:t>
            </a:r>
            <a:r>
              <a:rPr lang="es-CL" i="1" dirty="0" err="1"/>
              <a:t>paribus</a:t>
            </a:r>
            <a:r>
              <a:rPr lang="es-CL" i="1" dirty="0"/>
              <a:t>:</a:t>
            </a:r>
          </a:p>
          <a:p>
            <a:pPr lvl="1"/>
            <a:r>
              <a:rPr lang="es-CL" dirty="0"/>
              <a:t>Mientras más alto el TC menor la Q de divisas demandadas.</a:t>
            </a:r>
          </a:p>
          <a:p>
            <a:pPr lvl="1"/>
            <a:r>
              <a:rPr lang="es-CL" dirty="0"/>
              <a:t> Y que, mientras menor el TC mayor la Q de divisas demandada.</a:t>
            </a:r>
          </a:p>
          <a:p>
            <a:r>
              <a:rPr lang="es-CL" dirty="0"/>
              <a:t>Es evidente, entonces, que el TC tiene influencia la sobre la Q de divisas demandada, por dos razones:</a:t>
            </a:r>
          </a:p>
          <a:p>
            <a:pPr lvl="1"/>
            <a:r>
              <a:rPr lang="es-CL" dirty="0"/>
              <a:t>Efecto exportaciones: A &gt; (mayor) valor exportaciones &gt; (mayor) Q divisas demandadas. El valor de las exportaciones (X) depende de los precios de los bienes y servicios producidos en un país (que los vende) y expresados en la divisa de otro (que los compra).</a:t>
            </a:r>
          </a:p>
          <a:p>
            <a:pPr lvl="1"/>
            <a:r>
              <a:rPr lang="es-CL" dirty="0"/>
              <a:t>Efecto especulativo o efecto utilidad esperada: A &gt; (mayor) utilidad esperada &gt; (mayor) Q divisas demandadas.</a:t>
            </a:r>
          </a:p>
        </p:txBody>
      </p:sp>
    </p:spTree>
    <p:extLst>
      <p:ext uri="{BB962C8B-B14F-4D97-AF65-F5344CB8AC3E}">
        <p14:creationId xmlns:p14="http://schemas.microsoft.com/office/powerpoint/2010/main" val="4206170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MD y curvas de demanda y oferta de divisas</a:t>
            </a:r>
          </a:p>
        </p:txBody>
      </p:sp>
      <p:sp>
        <p:nvSpPr>
          <p:cNvPr id="9" name="Marcador de contenido 8"/>
          <p:cNvSpPr>
            <a:spLocks noGrp="1"/>
          </p:cNvSpPr>
          <p:nvPr>
            <p:ph idx="1"/>
          </p:nvPr>
        </p:nvSpPr>
        <p:spPr/>
        <p:txBody>
          <a:bodyPr/>
          <a:lstStyle/>
          <a:p>
            <a:endParaRPr lang="es-CL" dirty="0"/>
          </a:p>
        </p:txBody>
      </p:sp>
      <p:pic>
        <p:nvPicPr>
          <p:cNvPr id="7" name="Marcador de contenido 6"/>
          <p:cNvPicPr>
            <a:picLocks noGrp="1" noChangeAspect="1"/>
          </p:cNvPicPr>
          <p:nvPr>
            <p:ph sz="half" idx="4294967295"/>
          </p:nvPr>
        </p:nvPicPr>
        <p:blipFill>
          <a:blip r:embed="rId2" cstate="print">
            <a:extLst>
              <a:ext uri="{28A0092B-C50C-407E-A947-70E740481C1C}">
                <a14:useLocalDpi xmlns:a14="http://schemas.microsoft.com/office/drawing/2010/main" val="0"/>
              </a:ext>
            </a:extLst>
          </a:blip>
          <a:stretch>
            <a:fillRect/>
          </a:stretch>
        </p:blipFill>
        <p:spPr>
          <a:xfrm>
            <a:off x="3869269" y="864107"/>
            <a:ext cx="7482354" cy="5147601"/>
          </a:xfrm>
        </p:spPr>
      </p:pic>
    </p:spTree>
    <p:extLst>
      <p:ext uri="{BB962C8B-B14F-4D97-AF65-F5344CB8AC3E}">
        <p14:creationId xmlns:p14="http://schemas.microsoft.com/office/powerpoint/2010/main" val="25061523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52918" y="1123837"/>
            <a:ext cx="3313241" cy="4601183"/>
          </a:xfrm>
        </p:spPr>
        <p:txBody>
          <a:bodyPr/>
          <a:lstStyle/>
          <a:p>
            <a:r>
              <a:rPr lang="es-CL" dirty="0"/>
              <a:t>Influencias fundamentales sobre el TC</a:t>
            </a:r>
          </a:p>
        </p:txBody>
      </p:sp>
      <p:sp>
        <p:nvSpPr>
          <p:cNvPr id="5" name="Marcador de texto 4"/>
          <p:cNvSpPr>
            <a:spLocks noGrp="1"/>
          </p:cNvSpPr>
          <p:nvPr>
            <p:ph type="body" idx="1"/>
          </p:nvPr>
        </p:nvSpPr>
        <p:spPr/>
        <p:txBody>
          <a:bodyPr/>
          <a:lstStyle/>
          <a:p>
            <a:r>
              <a:rPr lang="es-CL" dirty="0"/>
              <a:t>Cambios en la demanda de D.</a:t>
            </a:r>
          </a:p>
        </p:txBody>
      </p:sp>
      <p:sp>
        <p:nvSpPr>
          <p:cNvPr id="6" name="Marcador de contenido 5"/>
          <p:cNvSpPr>
            <a:spLocks noGrp="1"/>
          </p:cNvSpPr>
          <p:nvPr>
            <p:ph sz="half" idx="2"/>
          </p:nvPr>
        </p:nvSpPr>
        <p:spPr>
          <a:xfrm>
            <a:off x="3867912" y="1930936"/>
            <a:ext cx="3474720" cy="3794084"/>
          </a:xfrm>
        </p:spPr>
        <p:txBody>
          <a:bodyPr/>
          <a:lstStyle/>
          <a:p>
            <a:r>
              <a:rPr lang="es-CL" dirty="0"/>
              <a:t>La demanda de divisas aumenta o disminuye si:</a:t>
            </a:r>
          </a:p>
          <a:p>
            <a:pPr lvl="1"/>
            <a:r>
              <a:rPr lang="es-CL" dirty="0"/>
              <a:t>Δ+ o </a:t>
            </a:r>
            <a:r>
              <a:rPr lang="el-GR" dirty="0"/>
              <a:t>Δ</a:t>
            </a:r>
            <a:r>
              <a:rPr lang="es-CL" dirty="0"/>
              <a:t>- la demanda mundial de exportaciones (X, de Chile).</a:t>
            </a:r>
          </a:p>
          <a:p>
            <a:pPr lvl="1"/>
            <a:r>
              <a:rPr lang="el-GR" dirty="0"/>
              <a:t>Δ+ </a:t>
            </a:r>
            <a:r>
              <a:rPr lang="es-CL" dirty="0"/>
              <a:t>o </a:t>
            </a:r>
            <a:r>
              <a:rPr lang="el-GR" dirty="0"/>
              <a:t>Δ- </a:t>
            </a:r>
            <a:r>
              <a:rPr lang="es-CL" dirty="0"/>
              <a:t>Tasa de interés (TI) interna (de chile) en relación con TI externa.</a:t>
            </a:r>
          </a:p>
          <a:p>
            <a:pPr lvl="1"/>
            <a:r>
              <a:rPr lang="el-GR" dirty="0"/>
              <a:t>Δ+ </a:t>
            </a:r>
            <a:r>
              <a:rPr lang="es-CL" dirty="0"/>
              <a:t>o </a:t>
            </a:r>
            <a:r>
              <a:rPr lang="el-GR" dirty="0"/>
              <a:t>Δ- </a:t>
            </a:r>
            <a:r>
              <a:rPr lang="es-CL" dirty="0"/>
              <a:t>Tasa de cambio (TC) futura esperada. </a:t>
            </a:r>
          </a:p>
        </p:txBody>
      </p:sp>
      <p:sp>
        <p:nvSpPr>
          <p:cNvPr id="7" name="Marcador de texto 6"/>
          <p:cNvSpPr>
            <a:spLocks noGrp="1"/>
          </p:cNvSpPr>
          <p:nvPr>
            <p:ph type="body" sz="quarter" idx="3"/>
          </p:nvPr>
        </p:nvSpPr>
        <p:spPr/>
        <p:txBody>
          <a:bodyPr/>
          <a:lstStyle/>
          <a:p>
            <a:r>
              <a:rPr lang="es-CL" dirty="0"/>
              <a:t>Cambios en la oferta de D.</a:t>
            </a:r>
          </a:p>
        </p:txBody>
      </p:sp>
      <p:sp>
        <p:nvSpPr>
          <p:cNvPr id="8" name="Marcador de contenido 7"/>
          <p:cNvSpPr>
            <a:spLocks noGrp="1"/>
          </p:cNvSpPr>
          <p:nvPr>
            <p:ph sz="quarter" idx="4"/>
          </p:nvPr>
        </p:nvSpPr>
        <p:spPr>
          <a:xfrm>
            <a:off x="7818463" y="1930936"/>
            <a:ext cx="3363343" cy="4023360"/>
          </a:xfrm>
        </p:spPr>
        <p:txBody>
          <a:bodyPr/>
          <a:lstStyle/>
          <a:p>
            <a:r>
              <a:rPr lang="es-CL" dirty="0"/>
              <a:t>La oferta de divisas aumenta o disminuye si:</a:t>
            </a:r>
          </a:p>
          <a:p>
            <a:pPr lvl="1"/>
            <a:r>
              <a:rPr lang="el-GR" dirty="0"/>
              <a:t>Δ+ </a:t>
            </a:r>
            <a:r>
              <a:rPr lang="es-CL" dirty="0"/>
              <a:t>o </a:t>
            </a:r>
            <a:r>
              <a:rPr lang="el-GR" dirty="0"/>
              <a:t>Δ- </a:t>
            </a:r>
            <a:r>
              <a:rPr lang="es-CL" dirty="0"/>
              <a:t>la demanda (chilena) de importaciones.</a:t>
            </a:r>
          </a:p>
          <a:p>
            <a:pPr lvl="1"/>
            <a:r>
              <a:rPr lang="el-GR" dirty="0"/>
              <a:t>Δ+ </a:t>
            </a:r>
            <a:r>
              <a:rPr lang="es-CL" dirty="0"/>
              <a:t>o </a:t>
            </a:r>
            <a:r>
              <a:rPr lang="el-GR" dirty="0"/>
              <a:t>Δ- </a:t>
            </a:r>
            <a:r>
              <a:rPr lang="es-CL" dirty="0"/>
              <a:t>TI interna (de Chile) en relación con la TI externa.</a:t>
            </a:r>
          </a:p>
          <a:p>
            <a:pPr lvl="1"/>
            <a:r>
              <a:rPr lang="el-GR" dirty="0"/>
              <a:t>Δ+ </a:t>
            </a:r>
            <a:r>
              <a:rPr lang="es-CL" dirty="0"/>
              <a:t>o </a:t>
            </a:r>
            <a:r>
              <a:rPr lang="el-GR" dirty="0"/>
              <a:t>Δ- </a:t>
            </a:r>
            <a:r>
              <a:rPr lang="es-CL" dirty="0"/>
              <a:t>TC futura esperada.</a:t>
            </a:r>
          </a:p>
          <a:p>
            <a:pPr lvl="1"/>
            <a:endParaRPr lang="es-CL" dirty="0"/>
          </a:p>
        </p:txBody>
      </p:sp>
    </p:spTree>
    <p:extLst>
      <p:ext uri="{BB962C8B-B14F-4D97-AF65-F5344CB8AC3E}">
        <p14:creationId xmlns:p14="http://schemas.microsoft.com/office/powerpoint/2010/main" val="11865679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Fluctuaciones del TC</a:t>
            </a:r>
          </a:p>
        </p:txBody>
      </p:sp>
      <p:sp>
        <p:nvSpPr>
          <p:cNvPr id="3" name="Marcador de texto 2"/>
          <p:cNvSpPr>
            <a:spLocks noGrp="1"/>
          </p:cNvSpPr>
          <p:nvPr>
            <p:ph type="body" idx="1"/>
          </p:nvPr>
        </p:nvSpPr>
        <p:spPr/>
        <p:txBody>
          <a:bodyPr/>
          <a:lstStyle/>
          <a:p>
            <a:r>
              <a:rPr lang="es-CL" dirty="0"/>
              <a:t>Apreciación</a:t>
            </a:r>
          </a:p>
        </p:txBody>
      </p:sp>
      <p:pic>
        <p:nvPicPr>
          <p:cNvPr id="7" name="Marcador de contenido 6"/>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3478763" y="1930935"/>
            <a:ext cx="4036559" cy="4117167"/>
          </a:xfrm>
        </p:spPr>
      </p:pic>
      <p:sp>
        <p:nvSpPr>
          <p:cNvPr id="5" name="Marcador de texto 4"/>
          <p:cNvSpPr>
            <a:spLocks noGrp="1"/>
          </p:cNvSpPr>
          <p:nvPr>
            <p:ph type="body" sz="quarter" idx="3"/>
          </p:nvPr>
        </p:nvSpPr>
        <p:spPr/>
        <p:txBody>
          <a:bodyPr/>
          <a:lstStyle/>
          <a:p>
            <a:r>
              <a:rPr lang="es-CL" dirty="0"/>
              <a:t>Depreciación</a:t>
            </a:r>
          </a:p>
        </p:txBody>
      </p:sp>
      <p:sp>
        <p:nvSpPr>
          <p:cNvPr id="6" name="Marcador de contenido 5"/>
          <p:cNvSpPr>
            <a:spLocks noGrp="1"/>
          </p:cNvSpPr>
          <p:nvPr>
            <p:ph sz="quarter" idx="4"/>
          </p:nvPr>
        </p:nvSpPr>
        <p:spPr/>
        <p:txBody>
          <a:bodyPr/>
          <a:lstStyle/>
          <a:p>
            <a:r>
              <a:rPr lang="es-CL" dirty="0"/>
              <a:t>Al revés, cuando disminuyen las exportaciones nacionales la oferta de USD disminuirá. </a:t>
            </a:r>
          </a:p>
          <a:p>
            <a:r>
              <a:rPr lang="es-CL" dirty="0"/>
              <a:t>Esto ocasionará un desplazamiento de la curva de oferta hacia la izquierda y el valor de la moneda local decaerá o se depreciará con respecto al USD (el TC estará ahora más alto: 1USD=CLP100).</a:t>
            </a:r>
          </a:p>
          <a:p>
            <a:endParaRPr lang="es-CL" dirty="0"/>
          </a:p>
        </p:txBody>
      </p:sp>
    </p:spTree>
    <p:extLst>
      <p:ext uri="{BB962C8B-B14F-4D97-AF65-F5344CB8AC3E}">
        <p14:creationId xmlns:p14="http://schemas.microsoft.com/office/powerpoint/2010/main" val="12708268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Mercado y arbitraje </a:t>
            </a:r>
            <a:r>
              <a:rPr lang="es-CL"/>
              <a:t>de divisas </a:t>
            </a:r>
            <a:endParaRPr lang="es-CL" dirty="0"/>
          </a:p>
        </p:txBody>
      </p:sp>
      <p:sp>
        <p:nvSpPr>
          <p:cNvPr id="3" name="Marcador de contenido 2"/>
          <p:cNvSpPr>
            <a:spLocks noGrp="1"/>
          </p:cNvSpPr>
          <p:nvPr>
            <p:ph idx="1"/>
          </p:nvPr>
        </p:nvSpPr>
        <p:spPr/>
        <p:txBody>
          <a:bodyPr>
            <a:normAutofit fontScale="85000" lnSpcReduction="10000"/>
          </a:bodyPr>
          <a:lstStyle/>
          <a:p>
            <a:r>
              <a:rPr lang="es-CL" dirty="0"/>
              <a:t>El que el de divisas sea un mercado competitivo no lo hace inmune a riesgos de competitividad.</a:t>
            </a:r>
          </a:p>
          <a:p>
            <a:r>
              <a:rPr lang="es-CL" dirty="0"/>
              <a:t>Vimos las influencias fundamentales (IF) sobre el TC.</a:t>
            </a:r>
          </a:p>
          <a:p>
            <a:r>
              <a:rPr lang="es-CL" dirty="0"/>
              <a:t>Pero, por ejemplo, la información privilegiada sobre alguna de aquellas IF es capaz de alterar o modificar el TC (de hoy), porque las IF afectan a la TC esperada. Pero, a su vez, la TC esperada modifica (casi instantáneamente) el TC real (de hoy). Este es sólo un ejemplo de cómo las expectativas influyen en la economía (competitiva) y sus parámetros.</a:t>
            </a:r>
          </a:p>
          <a:p>
            <a:r>
              <a:rPr lang="es-CL" dirty="0"/>
              <a:t>Arbitraje de divisas son operaciones de compra y venta simultánea de divisas que aprovechan sus diferencias de precio en los diversos mercados internacionales de divisas. Ejemplo: MD de </a:t>
            </a:r>
            <a:r>
              <a:rPr lang="es-CL" dirty="0" err="1"/>
              <a:t>Sydney</a:t>
            </a:r>
            <a:r>
              <a:rPr lang="es-CL" dirty="0"/>
              <a:t>, Australia y MD de Londres, RU.</a:t>
            </a:r>
          </a:p>
          <a:p>
            <a:r>
              <a:rPr lang="es-CL" dirty="0"/>
              <a:t>Arbitrar divisas es una operación que trata de asegurar que el TC sea el mismo (o que al menos exista la menor disparidad) en todo centro cambiario (financiero) para comerciar en el MD.</a:t>
            </a:r>
          </a:p>
          <a:p>
            <a:r>
              <a:rPr lang="es-CL" dirty="0"/>
              <a:t>El arbitraje importa por dos razones fundamentales:</a:t>
            </a:r>
          </a:p>
          <a:p>
            <a:pPr lvl="1"/>
            <a:r>
              <a:rPr lang="es-CL" dirty="0"/>
              <a:t>Paridad TI. Con lo que elimina </a:t>
            </a:r>
            <a:r>
              <a:rPr lang="es-CL" dirty="0" err="1"/>
              <a:t>carry-trade</a:t>
            </a:r>
            <a:r>
              <a:rPr lang="es-CL" dirty="0"/>
              <a:t> </a:t>
            </a:r>
            <a:r>
              <a:rPr lang="es-CL" dirty="0" err="1"/>
              <a:t>operations</a:t>
            </a:r>
            <a:r>
              <a:rPr lang="es-CL" dirty="0"/>
              <a:t> o de “acarreo”. Ejemplo: Matute.</a:t>
            </a:r>
          </a:p>
          <a:p>
            <a:pPr lvl="1"/>
            <a:r>
              <a:rPr lang="es-CL" dirty="0"/>
              <a:t>Paridad de poder adquisitivo: Relativa al igual (o al menos cercano) valor (adquisitivo) del dinero en los países concernidos.    </a:t>
            </a:r>
          </a:p>
        </p:txBody>
      </p:sp>
    </p:spTree>
    <p:extLst>
      <p:ext uri="{BB962C8B-B14F-4D97-AF65-F5344CB8AC3E}">
        <p14:creationId xmlns:p14="http://schemas.microsoft.com/office/powerpoint/2010/main" val="30495332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Tipo de cambio real</a:t>
            </a:r>
            <a:br>
              <a:rPr lang="es-CL" dirty="0"/>
            </a:br>
            <a:r>
              <a:rPr lang="es-CL" sz="2000" dirty="0"/>
              <a:t>(RER=Real Exchange </a:t>
            </a:r>
            <a:r>
              <a:rPr lang="es-CL" sz="2000" dirty="0" err="1"/>
              <a:t>Rate</a:t>
            </a:r>
            <a:r>
              <a:rPr lang="es-CL" sz="2000" dirty="0"/>
              <a:t>)</a:t>
            </a:r>
            <a:endParaRPr lang="es-CL" dirty="0"/>
          </a:p>
        </p:txBody>
      </p:sp>
      <mc:AlternateContent xmlns:mc="http://schemas.openxmlformats.org/markup-compatibility/2006" xmlns:a14="http://schemas.microsoft.com/office/drawing/2010/main">
        <mc:Choice Requires="a14">
          <p:sp>
            <p:nvSpPr>
              <p:cNvPr id="3" name="Marcador de contenido 2"/>
              <p:cNvSpPr>
                <a:spLocks noGrp="1"/>
              </p:cNvSpPr>
              <p:nvPr>
                <p:ph idx="1"/>
              </p:nvPr>
            </p:nvSpPr>
            <p:spPr/>
            <p:txBody>
              <a:bodyPr/>
              <a:lstStyle/>
              <a:p>
                <a:r>
                  <a:rPr lang="es-CL" dirty="0"/>
                  <a:t>Recordar definición: Precio de bienes y servicios producidos en un país, en relación con el de los bienes y servicios producidos en otro.</a:t>
                </a:r>
              </a:p>
              <a:p>
                <a:r>
                  <a:rPr lang="es-CL" dirty="0"/>
                  <a:t>Visto así (desde la perspectiva de la producción), el TC resulta ser una medida de la Q PIB real de otros países que es capaz de comprar una unidad de PIB real local/del propio país.</a:t>
                </a:r>
              </a:p>
              <a:p>
                <a:r>
                  <a:rPr lang="es-CL" dirty="0"/>
                  <a:t>Fórmula RER = </a:t>
                </a:r>
                <a14:m>
                  <m:oMath xmlns:m="http://schemas.openxmlformats.org/officeDocument/2006/math">
                    <m:f>
                      <m:fPr>
                        <m:ctrlPr>
                          <a:rPr lang="es-CL" i="1">
                            <a:latin typeface="Cambria Math" panose="02040503050406030204" pitchFamily="18" charset="0"/>
                          </a:rPr>
                        </m:ctrlPr>
                      </m:fPr>
                      <m:num>
                        <m:r>
                          <a:rPr lang="es-CL" i="1">
                            <a:latin typeface="Cambria Math" panose="02040503050406030204" pitchFamily="18" charset="0"/>
                          </a:rPr>
                          <m:t>(</m:t>
                        </m:r>
                        <m:r>
                          <a:rPr lang="es-CL" i="1">
                            <a:latin typeface="Cambria Math" panose="02040503050406030204" pitchFamily="18" charset="0"/>
                          </a:rPr>
                          <m:t>𝑇𝐶</m:t>
                        </m:r>
                        <m:r>
                          <a:rPr lang="es-CL" i="1">
                            <a:latin typeface="Cambria Math" panose="02040503050406030204" pitchFamily="18" charset="0"/>
                          </a:rPr>
                          <m:t> </m:t>
                        </m:r>
                        <m:r>
                          <a:rPr lang="es-CL" i="1">
                            <a:latin typeface="Cambria Math" panose="02040503050406030204" pitchFamily="18" charset="0"/>
                          </a:rPr>
                          <m:t>𝑥</m:t>
                        </m:r>
                        <m:r>
                          <a:rPr lang="es-CL" i="1">
                            <a:latin typeface="Cambria Math" panose="02040503050406030204" pitchFamily="18" charset="0"/>
                          </a:rPr>
                          <m:t> </m:t>
                        </m:r>
                        <m:r>
                          <a:rPr lang="es-CL" i="1">
                            <a:latin typeface="Cambria Math" panose="02040503050406030204" pitchFamily="18" charset="0"/>
                          </a:rPr>
                          <m:t>𝑃</m:t>
                        </m:r>
                        <m:r>
                          <a:rPr lang="es-CL" i="1">
                            <a:latin typeface="Cambria Math" panose="02040503050406030204" pitchFamily="18" charset="0"/>
                          </a:rPr>
                          <m:t>) </m:t>
                        </m:r>
                      </m:num>
                      <m:den>
                        <m:r>
                          <a:rPr lang="es-CL" i="1">
                            <a:latin typeface="Cambria Math" panose="02040503050406030204" pitchFamily="18" charset="0"/>
                          </a:rPr>
                          <m:t>𝑃</m:t>
                        </m:r>
                        <m:r>
                          <a:rPr lang="es-CL" i="1">
                            <a:latin typeface="Cambria Math" panose="02040503050406030204" pitchFamily="18" charset="0"/>
                          </a:rPr>
                          <m:t>∗</m:t>
                        </m:r>
                      </m:den>
                    </m:f>
                  </m:oMath>
                </a14:m>
                <a:endParaRPr lang="es-CL" dirty="0"/>
              </a:p>
              <a:p>
                <a:r>
                  <a:rPr lang="es-CL" dirty="0"/>
                  <a:t>Donde TC es el tipo de cambio; P es el nivel de precios del país 1 ; y P* el nivel del precios del país 2.</a:t>
                </a:r>
              </a:p>
              <a:p>
                <a:r>
                  <a:rPr lang="es-CL" dirty="0"/>
                  <a:t>Recordar ejemplo del país que producía celulares y el país que producía </a:t>
                </a:r>
                <a:r>
                  <a:rPr lang="es-CL" i="1" dirty="0"/>
                  <a:t>laptops</a:t>
                </a:r>
                <a:r>
                  <a:rPr lang="es-CL" dirty="0"/>
                  <a:t>.</a:t>
                </a:r>
              </a:p>
            </p:txBody>
          </p:sp>
        </mc:Choice>
        <mc:Fallback xmlns="">
          <p:sp>
            <p:nvSpPr>
              <p:cNvPr id="3" name="Marcador de contenido 2"/>
              <p:cNvSpPr>
                <a:spLocks noGrp="1" noRot="1" noChangeAspect="1" noMove="1" noResize="1" noEditPoints="1" noAdjustHandles="1" noChangeArrowheads="1" noChangeShapeType="1" noTextEdit="1"/>
              </p:cNvSpPr>
              <p:nvPr>
                <p:ph idx="1"/>
              </p:nvPr>
            </p:nvSpPr>
            <p:spPr>
              <a:blipFill>
                <a:blip r:embed="rId2"/>
                <a:stretch>
                  <a:fillRect l="-667" r="-833"/>
                </a:stretch>
              </a:blipFill>
            </p:spPr>
            <p:txBody>
              <a:bodyPr/>
              <a:lstStyle/>
              <a:p>
                <a:r>
                  <a:rPr lang="es-CL">
                    <a:noFill/>
                  </a:rPr>
                  <a:t> </a:t>
                </a:r>
              </a:p>
            </p:txBody>
          </p:sp>
        </mc:Fallback>
      </mc:AlternateContent>
    </p:spTree>
    <p:extLst>
      <p:ext uri="{BB962C8B-B14F-4D97-AF65-F5344CB8AC3E}">
        <p14:creationId xmlns:p14="http://schemas.microsoft.com/office/powerpoint/2010/main" val="8305781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Tipo de cambio real y efectos en el tiempo</a:t>
            </a:r>
          </a:p>
        </p:txBody>
      </p:sp>
      <p:sp>
        <p:nvSpPr>
          <p:cNvPr id="4" name="Marcador de texto 3"/>
          <p:cNvSpPr>
            <a:spLocks noGrp="1"/>
          </p:cNvSpPr>
          <p:nvPr>
            <p:ph type="body" idx="1"/>
          </p:nvPr>
        </p:nvSpPr>
        <p:spPr/>
        <p:txBody>
          <a:bodyPr/>
          <a:lstStyle/>
          <a:p>
            <a:r>
              <a:rPr lang="es-CL" dirty="0"/>
              <a:t>Corto plazo</a:t>
            </a:r>
          </a:p>
        </p:txBody>
      </p:sp>
      <p:sp>
        <p:nvSpPr>
          <p:cNvPr id="5" name="Marcador de contenido 4"/>
          <p:cNvSpPr>
            <a:spLocks noGrp="1"/>
          </p:cNvSpPr>
          <p:nvPr>
            <p:ph sz="half" idx="2"/>
          </p:nvPr>
        </p:nvSpPr>
        <p:spPr/>
        <p:txBody>
          <a:bodyPr>
            <a:normAutofit fontScale="92500" lnSpcReduction="20000"/>
          </a:bodyPr>
          <a:lstStyle/>
          <a:p>
            <a:r>
              <a:rPr lang="es-CL" dirty="0"/>
              <a:t>Si TCN </a:t>
            </a:r>
            <a:r>
              <a:rPr lang="el-GR" dirty="0"/>
              <a:t>Δ</a:t>
            </a:r>
            <a:r>
              <a:rPr lang="es-CL" dirty="0"/>
              <a:t>+ =&gt; RER </a:t>
            </a:r>
            <a:r>
              <a:rPr lang="el-GR" dirty="0"/>
              <a:t>Δ</a:t>
            </a:r>
            <a:r>
              <a:rPr lang="es-CL" dirty="0"/>
              <a:t>+</a:t>
            </a:r>
          </a:p>
          <a:p>
            <a:pPr lvl="1"/>
            <a:r>
              <a:rPr lang="es-CL" dirty="0"/>
              <a:t>Pues el nivel de precios en los países no cambia en el corto plazo cada vez que varía el TC.</a:t>
            </a:r>
          </a:p>
          <a:p>
            <a:pPr lvl="1"/>
            <a:r>
              <a:rPr lang="es-CL" dirty="0"/>
              <a:t>Las variaciones en el RER producen modificaciones (en CP) en la Q demandada de bienes y servicios importados y en la Q ofrecida de exportaciones.</a:t>
            </a:r>
          </a:p>
          <a:p>
            <a:pPr lvl="1"/>
            <a:r>
              <a:rPr lang="es-CL" dirty="0"/>
              <a:t>En otros términos, las </a:t>
            </a:r>
            <a:r>
              <a:rPr lang="el-GR" dirty="0"/>
              <a:t>Δ</a:t>
            </a:r>
            <a:r>
              <a:rPr lang="es-CL" dirty="0"/>
              <a:t> de la divisa en CP (apreciándose o depreciándose) =&gt; </a:t>
            </a:r>
            <a:r>
              <a:rPr lang="el-GR" dirty="0"/>
              <a:t>Δ</a:t>
            </a:r>
            <a:r>
              <a:rPr lang="es-CL" dirty="0"/>
              <a:t> Q (demandada u ofrecida) de bienes y </a:t>
            </a:r>
            <a:r>
              <a:rPr lang="es-CL" dirty="0" err="1"/>
              <a:t>servs</a:t>
            </a:r>
            <a:r>
              <a:rPr lang="es-CL" dirty="0"/>
              <a:t>. importados (I) o exportados (X).</a:t>
            </a:r>
          </a:p>
          <a:p>
            <a:pPr lvl="1"/>
            <a:r>
              <a:rPr lang="es-CL" dirty="0"/>
              <a:t>Por tanto, hay afectación de la competitividad.</a:t>
            </a:r>
          </a:p>
        </p:txBody>
      </p:sp>
      <p:sp>
        <p:nvSpPr>
          <p:cNvPr id="6" name="Marcador de texto 5"/>
          <p:cNvSpPr>
            <a:spLocks noGrp="1"/>
          </p:cNvSpPr>
          <p:nvPr>
            <p:ph type="body" sz="quarter" idx="3"/>
          </p:nvPr>
        </p:nvSpPr>
        <p:spPr/>
        <p:txBody>
          <a:bodyPr/>
          <a:lstStyle/>
          <a:p>
            <a:r>
              <a:rPr lang="es-CL" dirty="0"/>
              <a:t>Largo plazo</a:t>
            </a:r>
          </a:p>
        </p:txBody>
      </p:sp>
      <p:sp>
        <p:nvSpPr>
          <p:cNvPr id="7" name="Marcador de contenido 6"/>
          <p:cNvSpPr>
            <a:spLocks noGrp="1"/>
          </p:cNvSpPr>
          <p:nvPr>
            <p:ph sz="quarter" idx="4"/>
          </p:nvPr>
        </p:nvSpPr>
        <p:spPr/>
        <p:txBody>
          <a:bodyPr>
            <a:normAutofit fontScale="92500" lnSpcReduction="20000"/>
          </a:bodyPr>
          <a:lstStyle/>
          <a:p>
            <a:r>
              <a:rPr lang="es-CL" dirty="0"/>
              <a:t>Aquí TCN y RER son determinados conjuntamente.</a:t>
            </a:r>
          </a:p>
          <a:p>
            <a:pPr lvl="1"/>
            <a:r>
              <a:rPr lang="es-CL" dirty="0"/>
              <a:t>RER no cambia cuando varía TCN.</a:t>
            </a:r>
          </a:p>
          <a:p>
            <a:pPr lvl="1"/>
            <a:r>
              <a:rPr lang="es-CL" dirty="0"/>
              <a:t>En LP, si una divisa se aprecia los precios sí cambian.</a:t>
            </a:r>
          </a:p>
          <a:p>
            <a:pPr lvl="1"/>
            <a:r>
              <a:rPr lang="es-CL" dirty="0"/>
              <a:t>En LP la Q de dinero determina el nivel de precios. Por esta razón, en el LP un TC fijo no afecta a la competitividad ya que los precios se ajustan para reflejar el TC (el RER no se ve afectado por el TCN).</a:t>
            </a:r>
          </a:p>
          <a:p>
            <a:pPr lvl="1"/>
            <a:r>
              <a:rPr lang="es-CL" dirty="0"/>
              <a:t>En otros términos, en LP el RER es independiente del TCN =&gt; en LP el TCN es un fenómeno monetario (que no comercial). </a:t>
            </a:r>
          </a:p>
          <a:p>
            <a:pPr lvl="1"/>
            <a:endParaRPr lang="es-CL" dirty="0"/>
          </a:p>
        </p:txBody>
      </p:sp>
    </p:spTree>
    <p:extLst>
      <p:ext uri="{BB962C8B-B14F-4D97-AF65-F5344CB8AC3E}">
        <p14:creationId xmlns:p14="http://schemas.microsoft.com/office/powerpoint/2010/main" val="34231919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Políticas cambiarias</a:t>
            </a:r>
          </a:p>
        </p:txBody>
      </p:sp>
      <p:sp>
        <p:nvSpPr>
          <p:cNvPr id="4" name="Marcador de texto 3"/>
          <p:cNvSpPr>
            <a:spLocks noGrp="1"/>
          </p:cNvSpPr>
          <p:nvPr>
            <p:ph type="body" idx="1"/>
          </p:nvPr>
        </p:nvSpPr>
        <p:spPr/>
        <p:txBody>
          <a:bodyPr/>
          <a:lstStyle/>
          <a:p>
            <a:r>
              <a:rPr lang="es-CL" dirty="0"/>
              <a:t>TC Flotante</a:t>
            </a:r>
          </a:p>
        </p:txBody>
      </p:sp>
      <p:sp>
        <p:nvSpPr>
          <p:cNvPr id="5" name="Marcador de contenido 4"/>
          <p:cNvSpPr>
            <a:spLocks noGrp="1"/>
          </p:cNvSpPr>
          <p:nvPr>
            <p:ph sz="half" idx="2"/>
          </p:nvPr>
        </p:nvSpPr>
        <p:spPr/>
        <p:txBody>
          <a:bodyPr/>
          <a:lstStyle/>
          <a:p>
            <a:r>
              <a:rPr lang="es-CL" dirty="0"/>
              <a:t>TC es determinado por la oferta (O) y demanda (D) en el MD sin intervención directa de un Banco Central (BC).</a:t>
            </a:r>
          </a:p>
          <a:p>
            <a:pPr lvl="1"/>
            <a:r>
              <a:rPr lang="es-CL" dirty="0"/>
              <a:t>Es pertinente anotar que igual influyen sobre el TC las políticas monetarias de un BC, por ejemplo, en relación con la Tasa de Interés (TI).</a:t>
            </a:r>
          </a:p>
        </p:txBody>
      </p:sp>
      <p:sp>
        <p:nvSpPr>
          <p:cNvPr id="6" name="Marcador de texto 5"/>
          <p:cNvSpPr>
            <a:spLocks noGrp="1"/>
          </p:cNvSpPr>
          <p:nvPr>
            <p:ph type="body" sz="quarter" idx="3"/>
          </p:nvPr>
        </p:nvSpPr>
        <p:spPr/>
        <p:txBody>
          <a:bodyPr/>
          <a:lstStyle/>
          <a:p>
            <a:r>
              <a:rPr lang="es-CL" dirty="0"/>
              <a:t>TC Fijo</a:t>
            </a:r>
          </a:p>
        </p:txBody>
      </p:sp>
      <p:sp>
        <p:nvSpPr>
          <p:cNvPr id="7" name="Marcador de contenido 6"/>
          <p:cNvSpPr>
            <a:spLocks noGrp="1"/>
          </p:cNvSpPr>
          <p:nvPr>
            <p:ph sz="quarter" idx="4"/>
          </p:nvPr>
        </p:nvSpPr>
        <p:spPr/>
        <p:txBody>
          <a:bodyPr/>
          <a:lstStyle/>
          <a:p>
            <a:r>
              <a:rPr lang="es-CL" dirty="0"/>
              <a:t>TC es determinado por decisión gubernamental o del Banco central.</a:t>
            </a:r>
          </a:p>
          <a:p>
            <a:pPr lvl="1"/>
            <a:r>
              <a:rPr lang="es-CL" dirty="0"/>
              <a:t>Requiere intervención activa en el mercado cambiario para sostenerlo en su nivel.</a:t>
            </a:r>
          </a:p>
          <a:p>
            <a:pPr lvl="1"/>
            <a:r>
              <a:rPr lang="es-CL" dirty="0"/>
              <a:t>La autoridad no tiene límite para vender de su propia moneda; pero sí lo tiene para comprar una divisa. Y ese límite son las reservas oficiales de divisas extranjeras en un país determinado.</a:t>
            </a:r>
          </a:p>
        </p:txBody>
      </p:sp>
    </p:spTree>
    <p:extLst>
      <p:ext uri="{BB962C8B-B14F-4D97-AF65-F5344CB8AC3E}">
        <p14:creationId xmlns:p14="http://schemas.microsoft.com/office/powerpoint/2010/main" val="17842399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Políticas cambiarias</a:t>
            </a:r>
          </a:p>
        </p:txBody>
      </p:sp>
      <p:sp>
        <p:nvSpPr>
          <p:cNvPr id="4" name="Marcador de texto 3"/>
          <p:cNvSpPr>
            <a:spLocks noGrp="1"/>
          </p:cNvSpPr>
          <p:nvPr>
            <p:ph type="body" idx="1"/>
          </p:nvPr>
        </p:nvSpPr>
        <p:spPr/>
        <p:txBody>
          <a:bodyPr/>
          <a:lstStyle/>
          <a:p>
            <a:r>
              <a:rPr lang="es-CL" dirty="0"/>
              <a:t>Banda cambiaria o deslizamientos de TC </a:t>
            </a:r>
          </a:p>
        </p:txBody>
      </p:sp>
      <p:sp>
        <p:nvSpPr>
          <p:cNvPr id="5" name="Marcador de contenido 4"/>
          <p:cNvSpPr>
            <a:spLocks noGrp="1"/>
          </p:cNvSpPr>
          <p:nvPr>
            <p:ph sz="half" idx="2"/>
          </p:nvPr>
        </p:nvSpPr>
        <p:spPr/>
        <p:txBody>
          <a:bodyPr/>
          <a:lstStyle/>
          <a:p>
            <a:r>
              <a:rPr lang="es-CL" dirty="0"/>
              <a:t>Aquella política cambiaria que selecciona una trayectoria objetivo del TC, decidida por la autoridad y que se logra mediante la intervención (más o menos) controlada en el mercado de divisas.</a:t>
            </a:r>
          </a:p>
        </p:txBody>
      </p:sp>
      <p:sp>
        <p:nvSpPr>
          <p:cNvPr id="6" name="Marcador de texto 5"/>
          <p:cNvSpPr>
            <a:spLocks noGrp="1"/>
          </p:cNvSpPr>
          <p:nvPr>
            <p:ph type="body" sz="quarter" idx="3"/>
          </p:nvPr>
        </p:nvSpPr>
        <p:spPr/>
        <p:txBody>
          <a:bodyPr/>
          <a:lstStyle/>
          <a:p>
            <a:r>
              <a:rPr lang="es-CL" dirty="0"/>
              <a:t>Resumen de políticas cambiarias</a:t>
            </a:r>
          </a:p>
        </p:txBody>
      </p:sp>
      <p:sp>
        <p:nvSpPr>
          <p:cNvPr id="7" name="Marcador de contenido 6"/>
          <p:cNvSpPr>
            <a:spLocks noGrp="1"/>
          </p:cNvSpPr>
          <p:nvPr>
            <p:ph sz="quarter" idx="4"/>
          </p:nvPr>
        </p:nvSpPr>
        <p:spPr/>
        <p:txBody>
          <a:bodyPr/>
          <a:lstStyle/>
          <a:p>
            <a:r>
              <a:rPr lang="es-CL" dirty="0"/>
              <a:t>Las políticas cambiarias son políticas de comercio en el corto plazo; y</a:t>
            </a:r>
          </a:p>
          <a:p>
            <a:r>
              <a:rPr lang="es-CL" dirty="0"/>
              <a:t>Son políticas monetarias en el largo plazo.</a:t>
            </a:r>
          </a:p>
        </p:txBody>
      </p:sp>
    </p:spTree>
    <p:extLst>
      <p:ext uri="{BB962C8B-B14F-4D97-AF65-F5344CB8AC3E}">
        <p14:creationId xmlns:p14="http://schemas.microsoft.com/office/powerpoint/2010/main" val="4750865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Las crisis financieras</a:t>
            </a:r>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1478135470"/>
              </p:ext>
            </p:extLst>
          </p:nvPr>
        </p:nvGraphicFramePr>
        <p:xfrm>
          <a:off x="3868738" y="300446"/>
          <a:ext cx="8227468" cy="5393598"/>
        </p:xfrm>
        <a:graphic>
          <a:graphicData uri="http://schemas.openxmlformats.org/drawingml/2006/table">
            <a:tbl>
              <a:tblPr firstRow="1" bandRow="1">
                <a:tableStyleId>{5C22544A-7EE6-4342-B048-85BDC9FD1C3A}</a:tableStyleId>
              </a:tblPr>
              <a:tblGrid>
                <a:gridCol w="3626502">
                  <a:extLst>
                    <a:ext uri="{9D8B030D-6E8A-4147-A177-3AD203B41FA5}">
                      <a16:colId xmlns:a16="http://schemas.microsoft.com/office/drawing/2014/main" val="1875262641"/>
                    </a:ext>
                  </a:extLst>
                </a:gridCol>
                <a:gridCol w="4600966">
                  <a:extLst>
                    <a:ext uri="{9D8B030D-6E8A-4147-A177-3AD203B41FA5}">
                      <a16:colId xmlns:a16="http://schemas.microsoft.com/office/drawing/2014/main" val="3833384938"/>
                    </a:ext>
                  </a:extLst>
                </a:gridCol>
              </a:tblGrid>
              <a:tr h="391051">
                <a:tc>
                  <a:txBody>
                    <a:bodyPr/>
                    <a:lstStyle/>
                    <a:p>
                      <a:r>
                        <a:rPr lang="es-CL" dirty="0"/>
                        <a:t>Crisis financiera chilena – 1981</a:t>
                      </a:r>
                    </a:p>
                  </a:txBody>
                  <a:tcPr/>
                </a:tc>
                <a:tc>
                  <a:txBody>
                    <a:bodyPr/>
                    <a:lstStyle/>
                    <a:p>
                      <a:r>
                        <a:rPr lang="es-CL" dirty="0"/>
                        <a:t>Crisis financiera global - 2008</a:t>
                      </a:r>
                    </a:p>
                  </a:txBody>
                  <a:tcPr/>
                </a:tc>
                <a:extLst>
                  <a:ext uri="{0D108BD9-81ED-4DB2-BD59-A6C34878D82A}">
                    <a16:rowId xmlns:a16="http://schemas.microsoft.com/office/drawing/2014/main" val="3145191930"/>
                  </a:ext>
                </a:extLst>
              </a:tr>
              <a:tr h="391051">
                <a:tc>
                  <a:txBody>
                    <a:bodyPr/>
                    <a:lstStyle/>
                    <a:p>
                      <a:r>
                        <a:rPr lang="es-CL" dirty="0"/>
                        <a:t>Antecedentes: Gasto</a:t>
                      </a:r>
                      <a:r>
                        <a:rPr lang="es-CL" baseline="0" dirty="0"/>
                        <a:t> en expansión, por endeudamiento privado =&gt; dependencia creciente de recursos externos. Tipo de cambio bajo favoreció endeudamiento en moneda extranjera.</a:t>
                      </a:r>
                      <a:endParaRPr lang="es-CL" dirty="0"/>
                    </a:p>
                  </a:txBody>
                  <a:tcPr/>
                </a:tc>
                <a:tc>
                  <a:txBody>
                    <a:bodyPr/>
                    <a:lstStyle/>
                    <a:p>
                      <a:r>
                        <a:rPr lang="es-CL" dirty="0"/>
                        <a:t>Antecedentes:</a:t>
                      </a:r>
                      <a:r>
                        <a:rPr lang="es-CL" baseline="0" dirty="0"/>
                        <a:t> </a:t>
                      </a:r>
                      <a:r>
                        <a:rPr lang="es-CL" dirty="0"/>
                        <a:t>Quiebra Bear </a:t>
                      </a:r>
                      <a:r>
                        <a:rPr lang="es-CL" dirty="0" err="1"/>
                        <a:t>Stearns</a:t>
                      </a:r>
                      <a:r>
                        <a:rPr lang="es-CL" dirty="0"/>
                        <a:t> +</a:t>
                      </a:r>
                      <a:r>
                        <a:rPr lang="es-CL" baseline="0" dirty="0"/>
                        <a:t> adquisición</a:t>
                      </a:r>
                      <a:endParaRPr lang="es-CL" dirty="0"/>
                    </a:p>
                  </a:txBody>
                  <a:tcPr/>
                </a:tc>
                <a:extLst>
                  <a:ext uri="{0D108BD9-81ED-4DB2-BD59-A6C34878D82A}">
                    <a16:rowId xmlns:a16="http://schemas.microsoft.com/office/drawing/2014/main" val="2199058473"/>
                  </a:ext>
                </a:extLst>
              </a:tr>
              <a:tr h="183205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L" dirty="0"/>
                        <a:t>Deficiencias regulatorias. </a:t>
                      </a:r>
                    </a:p>
                    <a:p>
                      <a:pPr marL="0" marR="0" lvl="0" indent="0" algn="l" defTabSz="914400" rtl="0" eaLnBrk="1" fontAlgn="auto" latinLnBrk="0" hangingPunct="1">
                        <a:lnSpc>
                          <a:spcPct val="100000"/>
                        </a:lnSpc>
                        <a:spcBef>
                          <a:spcPts val="0"/>
                        </a:spcBef>
                        <a:spcAft>
                          <a:spcPts val="0"/>
                        </a:spcAft>
                        <a:buClrTx/>
                        <a:buSzTx/>
                        <a:buFontTx/>
                        <a:buNone/>
                        <a:tabLst/>
                        <a:defRPr/>
                      </a:pPr>
                      <a:r>
                        <a:rPr lang="es-CL" dirty="0"/>
                        <a:t>Liberalización financiera sin contrapesos, debilitamiento de la Superintendencia de bancos, enfoque de supervisión meramente formal.</a:t>
                      </a:r>
                    </a:p>
                    <a:p>
                      <a:endParaRPr lang="es-CL" dirty="0"/>
                    </a:p>
                  </a:txBody>
                  <a:tcPr/>
                </a:tc>
                <a:tc>
                  <a:txBody>
                    <a:bodyPr/>
                    <a:lstStyle/>
                    <a:p>
                      <a:r>
                        <a:rPr lang="es-CL" dirty="0"/>
                        <a:t>Burbuja de activos (inmobiliarios) + gran sector bancario “en la sombra” + círculo vicioso de </a:t>
                      </a:r>
                      <a:r>
                        <a:rPr lang="es-CL" dirty="0" err="1"/>
                        <a:t>desapalancamiento</a:t>
                      </a:r>
                      <a:r>
                        <a:rPr lang="es-CL" dirty="0"/>
                        <a:t> = pánico financiero</a:t>
                      </a:r>
                      <a:r>
                        <a:rPr lang="es-CL" baseline="0" dirty="0"/>
                        <a:t> =&gt; ahorrantes recortaron su gasto (ahorraron más) e inversores retuvieron sus fondos (postergaron proyectos).</a:t>
                      </a:r>
                      <a:endParaRPr lang="es-CL" dirty="0"/>
                    </a:p>
                  </a:txBody>
                  <a:tcPr/>
                </a:tc>
                <a:extLst>
                  <a:ext uri="{0D108BD9-81ED-4DB2-BD59-A6C34878D82A}">
                    <a16:rowId xmlns:a16="http://schemas.microsoft.com/office/drawing/2014/main" val="2745894145"/>
                  </a:ext>
                </a:extLst>
              </a:tr>
              <a:tr h="125350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L" dirty="0"/>
                        <a:t>Detonante: abandono del tipo de cambio fijo y consiguiente devaluación del CLP en 1982.</a:t>
                      </a:r>
                    </a:p>
                  </a:txBody>
                  <a:tcPr/>
                </a:tc>
                <a:tc>
                  <a:txBody>
                    <a:bodyPr/>
                    <a:lstStyle/>
                    <a:p>
                      <a:r>
                        <a:rPr lang="es-CL" dirty="0"/>
                        <a:t>Detonante: Implosión de </a:t>
                      </a:r>
                      <a:r>
                        <a:rPr lang="es-CL" dirty="0" err="1"/>
                        <a:t>Lehman</a:t>
                      </a:r>
                      <a:r>
                        <a:rPr lang="es-CL" dirty="0"/>
                        <a:t> </a:t>
                      </a:r>
                      <a:r>
                        <a:rPr lang="es-CL" dirty="0" err="1"/>
                        <a:t>Brothers</a:t>
                      </a:r>
                      <a:r>
                        <a:rPr lang="es-CL" dirty="0"/>
                        <a:t> (altas</a:t>
                      </a:r>
                      <a:r>
                        <a:rPr lang="es-CL" baseline="0" dirty="0"/>
                        <a:t> inversiones en hipotecas de alto riesgo, sub-prime). Pérdida de USD$3.900 MM, caída de 54% del valor de sus acciones.</a:t>
                      </a:r>
                      <a:endParaRPr lang="es-CL" dirty="0"/>
                    </a:p>
                  </a:txBody>
                  <a:tcPr/>
                </a:tc>
                <a:extLst>
                  <a:ext uri="{0D108BD9-81ED-4DB2-BD59-A6C34878D82A}">
                    <a16:rowId xmlns:a16="http://schemas.microsoft.com/office/drawing/2014/main" val="3499465811"/>
                  </a:ext>
                </a:extLst>
              </a:tr>
            </a:tbl>
          </a:graphicData>
        </a:graphic>
      </p:graphicFrame>
    </p:spTree>
    <p:extLst>
      <p:ext uri="{BB962C8B-B14F-4D97-AF65-F5344CB8AC3E}">
        <p14:creationId xmlns:p14="http://schemas.microsoft.com/office/powerpoint/2010/main" val="4479198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El comercio internacional.</a:t>
            </a:r>
            <a:br>
              <a:rPr lang="es-CL" dirty="0"/>
            </a:br>
            <a:r>
              <a:rPr lang="es-CL" dirty="0"/>
              <a:t>La TVC.</a:t>
            </a:r>
          </a:p>
        </p:txBody>
      </p:sp>
      <p:sp>
        <p:nvSpPr>
          <p:cNvPr id="3" name="Marcador de contenido 2"/>
          <p:cNvSpPr>
            <a:spLocks noGrp="1"/>
          </p:cNvSpPr>
          <p:nvPr>
            <p:ph idx="1"/>
          </p:nvPr>
        </p:nvSpPr>
        <p:spPr/>
        <p:txBody>
          <a:bodyPr/>
          <a:lstStyle/>
          <a:p>
            <a:r>
              <a:rPr lang="es-CL" dirty="0"/>
              <a:t>Recordar a David Ricardo (1772-1823). Famoso por:</a:t>
            </a:r>
          </a:p>
          <a:p>
            <a:pPr lvl="1"/>
            <a:r>
              <a:rPr lang="es-CL" dirty="0"/>
              <a:t>Teoría de rendimientos marginales decrecientes; y</a:t>
            </a:r>
          </a:p>
          <a:p>
            <a:pPr lvl="1"/>
            <a:r>
              <a:rPr lang="es-CL" dirty="0"/>
              <a:t>Teoría de las ventajas comparativas (TVC).</a:t>
            </a:r>
          </a:p>
          <a:p>
            <a:pPr lvl="2"/>
            <a:r>
              <a:rPr lang="es-CL" dirty="0"/>
              <a:t>Versus las ventajas absolutas.</a:t>
            </a:r>
          </a:p>
          <a:p>
            <a:pPr lvl="2"/>
            <a:r>
              <a:rPr lang="es-CL" dirty="0"/>
              <a:t>Teoría que, aunque con limitaciones, sigue siendo la mejor explicación de las ventajas del comercio internacional.</a:t>
            </a:r>
          </a:p>
          <a:p>
            <a:pPr lvl="2"/>
            <a:r>
              <a:rPr lang="es-CL" dirty="0"/>
              <a:t>En el fondo, toda ella se basa en el concepto de costo oportunidad (CO).</a:t>
            </a:r>
          </a:p>
          <a:p>
            <a:pPr lvl="2"/>
            <a:r>
              <a:rPr lang="es-CL" dirty="0"/>
              <a:t>Si cada país se especializa en lo que produce mejor (tiene un CO menor) y lo intercambia libremente, todo el mundo sale ganando (</a:t>
            </a:r>
            <a:r>
              <a:rPr lang="es-CL" i="1" dirty="0" err="1"/>
              <a:t>win-win</a:t>
            </a:r>
            <a:r>
              <a:rPr lang="es-CL" i="1" dirty="0"/>
              <a:t> </a:t>
            </a:r>
            <a:r>
              <a:rPr lang="es-CL" i="1" dirty="0" err="1"/>
              <a:t>solution</a:t>
            </a:r>
            <a:r>
              <a:rPr lang="es-CL" dirty="0"/>
              <a:t>).  </a:t>
            </a:r>
          </a:p>
        </p:txBody>
      </p:sp>
    </p:spTree>
    <p:extLst>
      <p:ext uri="{BB962C8B-B14F-4D97-AF65-F5344CB8AC3E}">
        <p14:creationId xmlns:p14="http://schemas.microsoft.com/office/powerpoint/2010/main" val="5235145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Limitaciones a la TVC</a:t>
            </a:r>
          </a:p>
        </p:txBody>
      </p:sp>
      <p:sp>
        <p:nvSpPr>
          <p:cNvPr id="3" name="Marcador de contenido 2"/>
          <p:cNvSpPr>
            <a:spLocks noGrp="1"/>
          </p:cNvSpPr>
          <p:nvPr>
            <p:ph idx="1"/>
          </p:nvPr>
        </p:nvSpPr>
        <p:spPr/>
        <p:txBody>
          <a:bodyPr/>
          <a:lstStyle/>
          <a:p>
            <a:r>
              <a:rPr lang="es-CL" dirty="0"/>
              <a:t>Pero, como se anunció, la TVC pasó por alto varios aspectos del mundo “real” y que constituyen sus limitaciones contemporáneas:</a:t>
            </a:r>
          </a:p>
          <a:p>
            <a:pPr lvl="1"/>
            <a:r>
              <a:rPr lang="es-CL" dirty="0"/>
              <a:t>Costos de traslado de manos de obra y equipos de una industria a otra.</a:t>
            </a:r>
          </a:p>
          <a:p>
            <a:pPr lvl="1"/>
            <a:r>
              <a:rPr lang="es-CL" dirty="0"/>
              <a:t>Costos de transporte (internacional).</a:t>
            </a:r>
          </a:p>
          <a:p>
            <a:pPr lvl="1"/>
            <a:r>
              <a:rPr lang="es-CL" dirty="0"/>
              <a:t>Desempleo.</a:t>
            </a:r>
          </a:p>
          <a:p>
            <a:pPr lvl="1"/>
            <a:r>
              <a:rPr lang="es-CL" dirty="0"/>
              <a:t>Barreras comerciales (aranceles, cuotas, </a:t>
            </a:r>
            <a:r>
              <a:rPr lang="es-CL" dirty="0" err="1"/>
              <a:t>etc</a:t>
            </a:r>
            <a:r>
              <a:rPr lang="es-CL" dirty="0"/>
              <a:t>).</a:t>
            </a:r>
          </a:p>
          <a:p>
            <a:pPr lvl="1"/>
            <a:r>
              <a:rPr lang="es-CL" dirty="0"/>
              <a:t>Grado de mayor o menor diferenciación entre productos.</a:t>
            </a:r>
          </a:p>
          <a:p>
            <a:pPr lvl="1"/>
            <a:r>
              <a:rPr lang="es-CL" dirty="0"/>
              <a:t>Suponía que el capital (K) no podía moverse a través de las fronteras. Blanco de críticas poderosas hoy en día.</a:t>
            </a:r>
          </a:p>
          <a:p>
            <a:pPr lvl="1"/>
            <a:endParaRPr lang="es-CL" dirty="0"/>
          </a:p>
          <a:p>
            <a:endParaRPr lang="es-CL" dirty="0"/>
          </a:p>
        </p:txBody>
      </p:sp>
    </p:spTree>
    <p:extLst>
      <p:ext uri="{BB962C8B-B14F-4D97-AF65-F5344CB8AC3E}">
        <p14:creationId xmlns:p14="http://schemas.microsoft.com/office/powerpoint/2010/main" val="30062288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El comercio internacional.</a:t>
            </a:r>
            <a:br>
              <a:rPr lang="es-CL" dirty="0"/>
            </a:br>
            <a:r>
              <a:rPr lang="es-CL" dirty="0"/>
              <a:t>Modelo </a:t>
            </a:r>
            <a:r>
              <a:rPr lang="es-CL" dirty="0" err="1"/>
              <a:t>Heckscher-Ohlin</a:t>
            </a:r>
            <a:endParaRPr lang="es-CL" dirty="0"/>
          </a:p>
        </p:txBody>
      </p:sp>
      <p:sp>
        <p:nvSpPr>
          <p:cNvPr id="3" name="Marcador de contenido 2"/>
          <p:cNvSpPr>
            <a:spLocks noGrp="1"/>
          </p:cNvSpPr>
          <p:nvPr>
            <p:ph idx="1"/>
          </p:nvPr>
        </p:nvSpPr>
        <p:spPr/>
        <p:txBody>
          <a:bodyPr>
            <a:normAutofit fontScale="85000" lnSpcReduction="10000"/>
          </a:bodyPr>
          <a:lstStyle/>
          <a:p>
            <a:r>
              <a:rPr lang="es-CL" dirty="0"/>
              <a:t>Eli </a:t>
            </a:r>
            <a:r>
              <a:rPr lang="es-CL" dirty="0" err="1"/>
              <a:t>Hechscher</a:t>
            </a:r>
            <a:r>
              <a:rPr lang="es-CL" dirty="0"/>
              <a:t> (1879-1952) y </a:t>
            </a:r>
            <a:r>
              <a:rPr lang="es-CL" dirty="0" err="1"/>
              <a:t>Bertil</a:t>
            </a:r>
            <a:r>
              <a:rPr lang="es-CL" dirty="0"/>
              <a:t> </a:t>
            </a:r>
            <a:r>
              <a:rPr lang="es-CL" dirty="0" err="1"/>
              <a:t>Ohlin</a:t>
            </a:r>
            <a:r>
              <a:rPr lang="es-CL" dirty="0"/>
              <a:t> (1899-1979); más Paul </a:t>
            </a:r>
            <a:r>
              <a:rPr lang="es-CL" dirty="0" err="1"/>
              <a:t>Samuelson</a:t>
            </a:r>
            <a:r>
              <a:rPr lang="es-CL" dirty="0"/>
              <a:t> (1915-2009).</a:t>
            </a:r>
          </a:p>
          <a:p>
            <a:r>
              <a:rPr lang="es-CL" dirty="0"/>
              <a:t>La productividad laboral permanente no basta para explicar el comercio libre.</a:t>
            </a:r>
          </a:p>
          <a:p>
            <a:r>
              <a:rPr lang="es-CL" dirty="0"/>
              <a:t>La ventaja comparativa real no se trata de “quién eres”, sino de “lo que tienes”.</a:t>
            </a:r>
          </a:p>
          <a:p>
            <a:r>
              <a:rPr lang="es-CL" dirty="0"/>
              <a:t>Toma en cuenta los diversos factores productivos  (FP: tierra, mano de obra, capital, habilidades empresariales). Son ellos y su relativa abundancia o escasez, entonces, los que determinan la ventaja comparativa de un país.</a:t>
            </a:r>
          </a:p>
          <a:p>
            <a:r>
              <a:rPr lang="es-CL" dirty="0"/>
              <a:t>Ejemplo: México y USA.</a:t>
            </a:r>
          </a:p>
          <a:p>
            <a:pPr lvl="1"/>
            <a:r>
              <a:rPr lang="es-CL" dirty="0"/>
              <a:t>Cada uno debe enfocarse en la producción que emplee FP comparativamente más baratos =&gt; producción global más eficiente, en su conjunto.</a:t>
            </a:r>
          </a:p>
          <a:p>
            <a:pPr lvl="1"/>
            <a:r>
              <a:rPr lang="es-CL" dirty="0"/>
              <a:t>Tal especialización aumenta los beneficios que reporta el comercio a través de importaciones más baratas de ambos lados =&gt; mayor crecimiento de ambas economías.</a:t>
            </a:r>
          </a:p>
          <a:p>
            <a:pPr lvl="1"/>
            <a:r>
              <a:rPr lang="es-CL" dirty="0"/>
              <a:t>Si hay más crecimiento, la concentración de la producción requiere mano de obra =&gt; aumento de salarios y del empleo, en respuesta al aumento de la demanda.</a:t>
            </a:r>
          </a:p>
          <a:p>
            <a:r>
              <a:rPr lang="es-CL" dirty="0"/>
              <a:t>Crítica: Es cosa de ver el patrón histórico y el papel de los gobiernos en ello. ¿Han apoyado pasivamente las ventajas comparativas o han tratado activamente de crearlas?.</a:t>
            </a:r>
          </a:p>
        </p:txBody>
      </p:sp>
    </p:spTree>
    <p:extLst>
      <p:ext uri="{BB962C8B-B14F-4D97-AF65-F5344CB8AC3E}">
        <p14:creationId xmlns:p14="http://schemas.microsoft.com/office/powerpoint/2010/main" val="16705558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Las crisis financieras</a:t>
            </a:r>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1127060167"/>
              </p:ext>
            </p:extLst>
          </p:nvPr>
        </p:nvGraphicFramePr>
        <p:xfrm>
          <a:off x="3670662" y="770709"/>
          <a:ext cx="7824652" cy="5290457"/>
        </p:xfrm>
        <a:graphic>
          <a:graphicData uri="http://schemas.openxmlformats.org/drawingml/2006/table">
            <a:tbl>
              <a:tblPr firstRow="1" bandRow="1">
                <a:tableStyleId>{5C22544A-7EE6-4342-B048-85BDC9FD1C3A}</a:tableStyleId>
              </a:tblPr>
              <a:tblGrid>
                <a:gridCol w="3912326">
                  <a:extLst>
                    <a:ext uri="{9D8B030D-6E8A-4147-A177-3AD203B41FA5}">
                      <a16:colId xmlns:a16="http://schemas.microsoft.com/office/drawing/2014/main" val="121451658"/>
                    </a:ext>
                  </a:extLst>
                </a:gridCol>
                <a:gridCol w="3912326">
                  <a:extLst>
                    <a:ext uri="{9D8B030D-6E8A-4147-A177-3AD203B41FA5}">
                      <a16:colId xmlns:a16="http://schemas.microsoft.com/office/drawing/2014/main" val="2851773405"/>
                    </a:ext>
                  </a:extLst>
                </a:gridCol>
              </a:tblGrid>
              <a:tr h="587827">
                <a:tc>
                  <a:txBody>
                    <a:bodyPr/>
                    <a:lstStyle/>
                    <a:p>
                      <a:r>
                        <a:rPr lang="es-CL" dirty="0"/>
                        <a:t>Crisis financiera chilena – 1981</a:t>
                      </a:r>
                    </a:p>
                  </a:txBody>
                  <a:tcPr/>
                </a:tc>
                <a:tc>
                  <a:txBody>
                    <a:bodyPr/>
                    <a:lstStyle/>
                    <a:p>
                      <a:r>
                        <a:rPr lang="es-CL" dirty="0"/>
                        <a:t>Crisis financiera global – 2008</a:t>
                      </a:r>
                    </a:p>
                  </a:txBody>
                  <a:tcPr/>
                </a:tc>
                <a:extLst>
                  <a:ext uri="{0D108BD9-81ED-4DB2-BD59-A6C34878D82A}">
                    <a16:rowId xmlns:a16="http://schemas.microsoft.com/office/drawing/2014/main" val="868295315"/>
                  </a:ext>
                </a:extLst>
              </a:tr>
              <a:tr h="2351315">
                <a:tc>
                  <a:txBody>
                    <a:bodyPr/>
                    <a:lstStyle/>
                    <a:p>
                      <a:r>
                        <a:rPr lang="es-CL" dirty="0"/>
                        <a:t>Deficiencias de gestión. Fiscalización laxa. Infracción a normas sobre límite de créditos y calces</a:t>
                      </a:r>
                      <a:r>
                        <a:rPr lang="es-CL" baseline="0" dirty="0"/>
                        <a:t> de clientes (deudas en USD vs flujos en CLP). Créditos a empresas relacionadas.</a:t>
                      </a:r>
                      <a:endParaRPr lang="es-CL" dirty="0"/>
                    </a:p>
                  </a:txBody>
                  <a:tcPr/>
                </a:tc>
                <a:tc>
                  <a:txBody>
                    <a:bodyPr/>
                    <a:lstStyle/>
                    <a:p>
                      <a:r>
                        <a:rPr lang="es-CL" dirty="0"/>
                        <a:t>J.P. Morgan Chase USD$5.000 MM en efectivo y exige garantía para no congelar cuentas de LB.</a:t>
                      </a:r>
                    </a:p>
                  </a:txBody>
                  <a:tcPr/>
                </a:tc>
                <a:extLst>
                  <a:ext uri="{0D108BD9-81ED-4DB2-BD59-A6C34878D82A}">
                    <a16:rowId xmlns:a16="http://schemas.microsoft.com/office/drawing/2014/main" val="357894762"/>
                  </a:ext>
                </a:extLst>
              </a:tr>
              <a:tr h="235131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L" dirty="0"/>
                        <a:t>Deterioro escenario macro-financiero.</a:t>
                      </a:r>
                      <a:r>
                        <a:rPr lang="es-CL" baseline="0" dirty="0"/>
                        <a:t> S</a:t>
                      </a:r>
                      <a:r>
                        <a:rPr lang="es-CL" dirty="0"/>
                        <a:t>ector externo: alza de tasas de interés, restricción de créditos, caída términos de intercambio. Sector interno: caída precios de activos (acciones e inmuebles) y contracción de actividad (PIB) y empleo.</a:t>
                      </a:r>
                    </a:p>
                  </a:txBody>
                  <a:tcPr/>
                </a:tc>
                <a:tc>
                  <a:txBody>
                    <a:bodyPr/>
                    <a:lstStyle/>
                    <a:p>
                      <a:r>
                        <a:rPr lang="es-CL" dirty="0"/>
                        <a:t>12.09.2008 Reunión </a:t>
                      </a:r>
                      <a:r>
                        <a:rPr lang="es-CL" dirty="0" err="1"/>
                        <a:t>Secr</a:t>
                      </a:r>
                      <a:r>
                        <a:rPr lang="es-CL" dirty="0"/>
                        <a:t>. Tesoro Hank </a:t>
                      </a:r>
                      <a:r>
                        <a:rPr lang="es-CL" dirty="0" err="1"/>
                        <a:t>Paulson</a:t>
                      </a:r>
                      <a:r>
                        <a:rPr lang="es-CL" dirty="0"/>
                        <a:t> instó a bancos de inversión a adquirir cartera de activos no rentables de LB, sin éxito;</a:t>
                      </a:r>
                      <a:r>
                        <a:rPr lang="es-CL" baseline="0" dirty="0"/>
                        <a:t> al no ofrecer garantía gubernamental al potencial comprador.</a:t>
                      </a:r>
                      <a:endParaRPr lang="es-CL" dirty="0"/>
                    </a:p>
                  </a:txBody>
                  <a:tcPr/>
                </a:tc>
                <a:extLst>
                  <a:ext uri="{0D108BD9-81ED-4DB2-BD59-A6C34878D82A}">
                    <a16:rowId xmlns:a16="http://schemas.microsoft.com/office/drawing/2014/main" val="195702793"/>
                  </a:ext>
                </a:extLst>
              </a:tr>
            </a:tbl>
          </a:graphicData>
        </a:graphic>
      </p:graphicFrame>
    </p:spTree>
    <p:extLst>
      <p:ext uri="{BB962C8B-B14F-4D97-AF65-F5344CB8AC3E}">
        <p14:creationId xmlns:p14="http://schemas.microsoft.com/office/powerpoint/2010/main" val="25263374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Las crisis financieras</a:t>
            </a:r>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1268088171"/>
              </p:ext>
            </p:extLst>
          </p:nvPr>
        </p:nvGraphicFramePr>
        <p:xfrm>
          <a:off x="3868738" y="863600"/>
          <a:ext cx="7315200" cy="5217160"/>
        </p:xfrm>
        <a:graphic>
          <a:graphicData uri="http://schemas.openxmlformats.org/drawingml/2006/table">
            <a:tbl>
              <a:tblPr firstRow="1" bandRow="1">
                <a:tableStyleId>{5C22544A-7EE6-4342-B048-85BDC9FD1C3A}</a:tableStyleId>
              </a:tblPr>
              <a:tblGrid>
                <a:gridCol w="3657600">
                  <a:extLst>
                    <a:ext uri="{9D8B030D-6E8A-4147-A177-3AD203B41FA5}">
                      <a16:colId xmlns:a16="http://schemas.microsoft.com/office/drawing/2014/main" val="1535931314"/>
                    </a:ext>
                  </a:extLst>
                </a:gridCol>
                <a:gridCol w="3657600">
                  <a:extLst>
                    <a:ext uri="{9D8B030D-6E8A-4147-A177-3AD203B41FA5}">
                      <a16:colId xmlns:a16="http://schemas.microsoft.com/office/drawing/2014/main" val="2015633673"/>
                    </a:ext>
                  </a:extLst>
                </a:gridCol>
              </a:tblGrid>
              <a:tr h="370840">
                <a:tc>
                  <a:txBody>
                    <a:bodyPr/>
                    <a:lstStyle/>
                    <a:p>
                      <a:r>
                        <a:rPr lang="es-CL" dirty="0"/>
                        <a:t>Crisis financiera chilena – 1981</a:t>
                      </a:r>
                    </a:p>
                  </a:txBody>
                  <a:tcPr/>
                </a:tc>
                <a:tc>
                  <a:txBody>
                    <a:bodyPr/>
                    <a:lstStyle/>
                    <a:p>
                      <a:r>
                        <a:rPr lang="es-CL" dirty="0"/>
                        <a:t>Crisis financiera global – 2008</a:t>
                      </a:r>
                    </a:p>
                  </a:txBody>
                  <a:tcPr/>
                </a:tc>
                <a:extLst>
                  <a:ext uri="{0D108BD9-81ED-4DB2-BD59-A6C34878D82A}">
                    <a16:rowId xmlns:a16="http://schemas.microsoft.com/office/drawing/2014/main" val="1161268225"/>
                  </a:ext>
                </a:extLst>
              </a:tr>
              <a:tr h="370840">
                <a:tc>
                  <a:txBody>
                    <a:bodyPr/>
                    <a:lstStyle/>
                    <a:p>
                      <a:r>
                        <a:rPr lang="es-CL" dirty="0"/>
                        <a:t>Reacción</a:t>
                      </a:r>
                      <a:r>
                        <a:rPr lang="es-CL" baseline="0" dirty="0"/>
                        <a:t> i</a:t>
                      </a:r>
                      <a:r>
                        <a:rPr lang="es-CL" dirty="0"/>
                        <a:t>nicial: flexibilizar normas para favorecer el ajuste. </a:t>
                      </a:r>
                    </a:p>
                  </a:txBody>
                  <a:tcPr/>
                </a:tc>
                <a:tc>
                  <a:txBody>
                    <a:bodyPr/>
                    <a:lstStyle/>
                    <a:p>
                      <a:endParaRPr lang="es-CL" dirty="0"/>
                    </a:p>
                  </a:txBody>
                  <a:tcPr/>
                </a:tc>
                <a:extLst>
                  <a:ext uri="{0D108BD9-81ED-4DB2-BD59-A6C34878D82A}">
                    <a16:rowId xmlns:a16="http://schemas.microsoft.com/office/drawing/2014/main" val="3596701919"/>
                  </a:ext>
                </a:extLst>
              </a:tr>
              <a:tr h="370840">
                <a:tc>
                  <a:txBody>
                    <a:bodyPr/>
                    <a:lstStyle/>
                    <a:p>
                      <a:r>
                        <a:rPr lang="es-CL" dirty="0"/>
                        <a:t>Reacción</a:t>
                      </a:r>
                      <a:r>
                        <a:rPr lang="es-CL" baseline="0" dirty="0"/>
                        <a:t> p</a:t>
                      </a:r>
                      <a:r>
                        <a:rPr lang="es-CL" dirty="0"/>
                        <a:t>osterior: </a:t>
                      </a:r>
                    </a:p>
                    <a:p>
                      <a:pPr marL="342900" indent="-342900">
                        <a:buAutoNum type="arabicPeriod"/>
                      </a:pPr>
                      <a:r>
                        <a:rPr lang="es-CL" dirty="0"/>
                        <a:t>Políticas de estabilización del sistema bancario (intervención, reprivatización y liquidación bancaria); </a:t>
                      </a:r>
                    </a:p>
                    <a:p>
                      <a:pPr marL="342900" indent="-342900">
                        <a:buAutoNum type="arabicPeriod"/>
                      </a:pPr>
                      <a:r>
                        <a:rPr lang="es-CL" dirty="0"/>
                        <a:t>Políticas de alivio a deudores (reprogramación para los viables</a:t>
                      </a:r>
                      <a:r>
                        <a:rPr lang="es-CL" baseline="0" dirty="0"/>
                        <a:t> y tipo de cambio preferencial para deudores en M/E); y </a:t>
                      </a:r>
                    </a:p>
                    <a:p>
                      <a:pPr marL="342900" indent="-342900">
                        <a:buAutoNum type="arabicPeriod"/>
                      </a:pPr>
                      <a:r>
                        <a:rPr lang="es-CL" baseline="0" dirty="0"/>
                        <a:t>Políticas para rehabilitar a los bancos (venta de cartera al BC con recompra con plazo fijo; luego sustituida por deuda subordinada servida con excedentes y sin plazo fijo).</a:t>
                      </a:r>
                      <a:endParaRPr lang="es-CL" dirty="0"/>
                    </a:p>
                  </a:txBody>
                  <a:tcPr/>
                </a:tc>
                <a:tc>
                  <a:txBody>
                    <a:bodyPr/>
                    <a:lstStyle/>
                    <a:p>
                      <a:endParaRPr lang="es-CL" dirty="0"/>
                    </a:p>
                  </a:txBody>
                  <a:tcPr/>
                </a:tc>
                <a:extLst>
                  <a:ext uri="{0D108BD9-81ED-4DB2-BD59-A6C34878D82A}">
                    <a16:rowId xmlns:a16="http://schemas.microsoft.com/office/drawing/2014/main" val="825201109"/>
                  </a:ext>
                </a:extLst>
              </a:tr>
            </a:tbl>
          </a:graphicData>
        </a:graphic>
      </p:graphicFrame>
    </p:spTree>
    <p:extLst>
      <p:ext uri="{BB962C8B-B14F-4D97-AF65-F5344CB8AC3E}">
        <p14:creationId xmlns:p14="http://schemas.microsoft.com/office/powerpoint/2010/main" val="1369243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1440" y="1123837"/>
            <a:ext cx="3265714" cy="4601183"/>
          </a:xfrm>
        </p:spPr>
        <p:txBody>
          <a:bodyPr/>
          <a:lstStyle/>
          <a:p>
            <a:r>
              <a:rPr lang="es-CL" dirty="0"/>
              <a:t>Apalancamiento</a:t>
            </a:r>
          </a:p>
        </p:txBody>
      </p:sp>
      <mc:AlternateContent xmlns:mc="http://schemas.openxmlformats.org/markup-compatibility/2006" xmlns:a14="http://schemas.microsoft.com/office/drawing/2010/main">
        <mc:Choice Requires="a14">
          <p:sp>
            <p:nvSpPr>
              <p:cNvPr id="3" name="Marcador de contenido 2"/>
              <p:cNvSpPr>
                <a:spLocks noGrp="1"/>
              </p:cNvSpPr>
              <p:nvPr>
                <p:ph idx="1"/>
              </p:nvPr>
            </p:nvSpPr>
            <p:spPr/>
            <p:txBody>
              <a:bodyPr/>
              <a:lstStyle/>
              <a:p>
                <a:r>
                  <a:rPr lang="es-CL" dirty="0"/>
                  <a:t>Apalancamiento es una relación entre crédito y capital propio invertido en una operación financiera.</a:t>
                </a:r>
              </a:p>
              <a:p>
                <a:endParaRPr lang="es-CL" dirty="0"/>
              </a:p>
              <a:p>
                <a:pPr marL="0" indent="0">
                  <a:buNone/>
                </a:pPr>
                <a14:m>
                  <m:oMathPara xmlns:m="http://schemas.openxmlformats.org/officeDocument/2006/math">
                    <m:oMathParaPr>
                      <m:jc m:val="centerGroup"/>
                    </m:oMathParaPr>
                    <m:oMath xmlns:m="http://schemas.openxmlformats.org/officeDocument/2006/math">
                      <m:r>
                        <a:rPr lang="es-CL" b="0" i="1" smtClean="0">
                          <a:latin typeface="Cambria Math" panose="02040503050406030204" pitchFamily="18" charset="0"/>
                        </a:rPr>
                        <m:t>𝐴𝑝𝑎𝑙𝑎𝑛𝑐𝑎𝑚𝑖𝑒𝑛𝑡𝑜</m:t>
                      </m:r>
                      <m:r>
                        <a:rPr lang="es-CL" i="1" smtClean="0">
                          <a:latin typeface="Cambria Math" panose="02040503050406030204" pitchFamily="18" charset="0"/>
                        </a:rPr>
                        <m:t>=</m:t>
                      </m:r>
                      <m:f>
                        <m:fPr>
                          <m:ctrlPr>
                            <a:rPr lang="es-CL" i="1" smtClean="0">
                              <a:latin typeface="Cambria Math" panose="02040503050406030204" pitchFamily="18" charset="0"/>
                            </a:rPr>
                          </m:ctrlPr>
                        </m:fPr>
                        <m:num>
                          <m:r>
                            <a:rPr lang="es-CL" b="0" i="1" smtClean="0">
                              <a:latin typeface="Cambria Math" panose="02040503050406030204" pitchFamily="18" charset="0"/>
                            </a:rPr>
                            <m:t>𝑉𝑎𝑙𝑜𝑟</m:t>
                          </m:r>
                          <m:r>
                            <a:rPr lang="es-CL" b="0" i="1" smtClean="0">
                              <a:latin typeface="Cambria Math" panose="02040503050406030204" pitchFamily="18" charset="0"/>
                            </a:rPr>
                            <m:t> </m:t>
                          </m:r>
                          <m:r>
                            <a:rPr lang="es-CL" b="0" i="1" smtClean="0">
                              <a:latin typeface="Cambria Math" panose="02040503050406030204" pitchFamily="18" charset="0"/>
                            </a:rPr>
                            <m:t>𝑑𝑒</m:t>
                          </m:r>
                          <m:r>
                            <a:rPr lang="es-CL" b="0" i="1" smtClean="0">
                              <a:latin typeface="Cambria Math" panose="02040503050406030204" pitchFamily="18" charset="0"/>
                            </a:rPr>
                            <m:t> </m:t>
                          </m:r>
                          <m:r>
                            <a:rPr lang="es-CL" b="0" i="1" smtClean="0">
                              <a:latin typeface="Cambria Math" panose="02040503050406030204" pitchFamily="18" charset="0"/>
                            </a:rPr>
                            <m:t>𝑙𝑎</m:t>
                          </m:r>
                          <m:r>
                            <a:rPr lang="es-CL" b="0" i="1" smtClean="0">
                              <a:latin typeface="Cambria Math" panose="02040503050406030204" pitchFamily="18" charset="0"/>
                            </a:rPr>
                            <m:t> </m:t>
                          </m:r>
                          <m:r>
                            <a:rPr lang="es-CL" b="0" i="1" smtClean="0">
                              <a:latin typeface="Cambria Math" panose="02040503050406030204" pitchFamily="18" charset="0"/>
                            </a:rPr>
                            <m:t>𝑖𝑛𝑣𝑒𝑟𝑠𝑖</m:t>
                          </m:r>
                          <m:r>
                            <a:rPr lang="es-CL" b="0" i="1" smtClean="0">
                              <a:latin typeface="Cambria Math" panose="02040503050406030204" pitchFamily="18" charset="0"/>
                            </a:rPr>
                            <m:t>ó</m:t>
                          </m:r>
                          <m:r>
                            <a:rPr lang="es-CL" b="0" i="1" smtClean="0">
                              <a:latin typeface="Cambria Math" panose="02040503050406030204" pitchFamily="18" charset="0"/>
                            </a:rPr>
                            <m:t>𝑛</m:t>
                          </m:r>
                        </m:num>
                        <m:den>
                          <m:r>
                            <a:rPr lang="es-CL" b="0" i="1" smtClean="0">
                              <a:latin typeface="Cambria Math" panose="02040503050406030204" pitchFamily="18" charset="0"/>
                            </a:rPr>
                            <m:t>𝑅𝑒𝑐𝑢𝑟𝑠𝑜𝑠</m:t>
                          </m:r>
                          <m:r>
                            <a:rPr lang="es-CL" b="0" i="1" smtClean="0">
                              <a:latin typeface="Cambria Math" panose="02040503050406030204" pitchFamily="18" charset="0"/>
                            </a:rPr>
                            <m:t> </m:t>
                          </m:r>
                          <m:r>
                            <a:rPr lang="es-CL" b="0" i="1" smtClean="0">
                              <a:latin typeface="Cambria Math" panose="02040503050406030204" pitchFamily="18" charset="0"/>
                            </a:rPr>
                            <m:t>𝑝𝑟𝑜𝑝𝑖𝑜𝑠</m:t>
                          </m:r>
                          <m:r>
                            <a:rPr lang="es-CL" b="0" i="1" smtClean="0">
                              <a:latin typeface="Cambria Math" panose="02040503050406030204" pitchFamily="18" charset="0"/>
                            </a:rPr>
                            <m:t> </m:t>
                          </m:r>
                          <m:r>
                            <a:rPr lang="es-CL" b="0" i="1" smtClean="0">
                              <a:latin typeface="Cambria Math" panose="02040503050406030204" pitchFamily="18" charset="0"/>
                            </a:rPr>
                            <m:t>𝑖𝑛𝑣𝑒𝑟𝑡𝑖𝑑𝑜𝑠</m:t>
                          </m:r>
                        </m:den>
                      </m:f>
                    </m:oMath>
                  </m:oMathPara>
                </a14:m>
                <a:endParaRPr lang="es-CL" dirty="0"/>
              </a:p>
              <a:p>
                <a:r>
                  <a:rPr lang="es-CL" dirty="0"/>
                  <a:t>Relación: A mayor crédito, mayor el apalancamiento; lo que implica menor inversión de capital propio.</a:t>
                </a:r>
              </a:p>
              <a:p>
                <a:r>
                  <a:rPr lang="es-CL" dirty="0"/>
                  <a:t>En términos simples, apalancar es emplear deuda (crédito) para financiar una operación financiera (de adquisición de activos que generen más activos).</a:t>
                </a:r>
              </a:p>
              <a:p>
                <a:r>
                  <a:rPr lang="es-CL" dirty="0"/>
                  <a:t>El apalancamiento se puede llevar a cabo a través de múltiples vías de financiamiento, siendo las más usuales: deuda simple o mutuos (de variado tipo), derivados, futuros o contratos por diferencia (</a:t>
                </a:r>
                <a:r>
                  <a:rPr lang="es-CL" dirty="0" err="1"/>
                  <a:t>CFDs</a:t>
                </a:r>
                <a:r>
                  <a:rPr lang="es-CL" dirty="0"/>
                  <a:t>), etc.</a:t>
                </a:r>
              </a:p>
            </p:txBody>
          </p:sp>
        </mc:Choice>
        <mc:Fallback xmlns="">
          <p:sp>
            <p:nvSpPr>
              <p:cNvPr id="3" name="Marcador de contenido 2"/>
              <p:cNvSpPr>
                <a:spLocks noGrp="1" noRot="1" noChangeAspect="1" noMove="1" noResize="1" noEditPoints="1" noAdjustHandles="1" noChangeArrowheads="1" noChangeShapeType="1" noTextEdit="1"/>
              </p:cNvSpPr>
              <p:nvPr>
                <p:ph idx="1"/>
              </p:nvPr>
            </p:nvSpPr>
            <p:spPr>
              <a:blipFill>
                <a:blip r:embed="rId2"/>
                <a:stretch>
                  <a:fillRect l="-667" r="-1417"/>
                </a:stretch>
              </a:blipFill>
            </p:spPr>
            <p:txBody>
              <a:bodyPr/>
              <a:lstStyle/>
              <a:p>
                <a:r>
                  <a:rPr lang="es-CL">
                    <a:noFill/>
                  </a:rPr>
                  <a:t> </a:t>
                </a:r>
              </a:p>
            </p:txBody>
          </p:sp>
        </mc:Fallback>
      </mc:AlternateContent>
    </p:spTree>
    <p:extLst>
      <p:ext uri="{BB962C8B-B14F-4D97-AF65-F5344CB8AC3E}">
        <p14:creationId xmlns:p14="http://schemas.microsoft.com/office/powerpoint/2010/main" val="12705650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69817" y="1123837"/>
            <a:ext cx="3222264" cy="4601183"/>
          </a:xfrm>
        </p:spPr>
        <p:txBody>
          <a:bodyPr/>
          <a:lstStyle/>
          <a:p>
            <a:r>
              <a:rPr lang="es-CL" dirty="0"/>
              <a:t>Apalancamiento</a:t>
            </a:r>
          </a:p>
        </p:txBody>
      </p:sp>
      <p:sp>
        <p:nvSpPr>
          <p:cNvPr id="5" name="Marcador de texto 4"/>
          <p:cNvSpPr>
            <a:spLocks noGrp="1"/>
          </p:cNvSpPr>
          <p:nvPr>
            <p:ph type="body" idx="1"/>
          </p:nvPr>
        </p:nvSpPr>
        <p:spPr/>
        <p:txBody>
          <a:bodyPr/>
          <a:lstStyle/>
          <a:p>
            <a:r>
              <a:rPr lang="es-CL" dirty="0"/>
              <a:t>SIN APALANCAMIENTO</a:t>
            </a:r>
          </a:p>
        </p:txBody>
      </p:sp>
      <p:sp>
        <p:nvSpPr>
          <p:cNvPr id="6" name="Marcador de contenido 5"/>
          <p:cNvSpPr>
            <a:spLocks noGrp="1"/>
          </p:cNvSpPr>
          <p:nvPr>
            <p:ph sz="half" idx="2"/>
          </p:nvPr>
        </p:nvSpPr>
        <p:spPr/>
        <p:txBody>
          <a:bodyPr>
            <a:normAutofit fontScale="92500" lnSpcReduction="20000"/>
          </a:bodyPr>
          <a:lstStyle/>
          <a:p>
            <a:r>
              <a:rPr lang="es-CL" dirty="0"/>
              <a:t>Imagine que desea comprar acciones de una empresa : 1 acción = CLP$1</a:t>
            </a:r>
          </a:p>
          <a:p>
            <a:r>
              <a:rPr lang="es-CL" dirty="0"/>
              <a:t>Pero Ud. sólo dispone de capital propio por  CLP$10.000</a:t>
            </a:r>
          </a:p>
          <a:p>
            <a:r>
              <a:rPr lang="es-CL" dirty="0"/>
              <a:t>Por tanto, sólo pudo comprar 10.000 acciones.</a:t>
            </a:r>
          </a:p>
          <a:p>
            <a:r>
              <a:rPr lang="es-CL" dirty="0"/>
              <a:t>Imagine que transcurre el tiempo y…</a:t>
            </a:r>
          </a:p>
          <a:p>
            <a:r>
              <a:rPr lang="es-CL" dirty="0"/>
              <a:t>El precio de las acciones que compró sube a CLP$2/acción.</a:t>
            </a:r>
          </a:p>
          <a:p>
            <a:r>
              <a:rPr lang="es-CL" dirty="0"/>
              <a:t>Vende y obtiene CLP$20.000</a:t>
            </a:r>
          </a:p>
          <a:p>
            <a:r>
              <a:rPr lang="es-CL" dirty="0"/>
              <a:t>¿Cuál es la rentabilidad (sobre su K propio)?: 100%.</a:t>
            </a:r>
          </a:p>
        </p:txBody>
      </p:sp>
      <p:sp>
        <p:nvSpPr>
          <p:cNvPr id="7" name="Marcador de texto 6"/>
          <p:cNvSpPr>
            <a:spLocks noGrp="1"/>
          </p:cNvSpPr>
          <p:nvPr>
            <p:ph type="body" sz="quarter" idx="3"/>
          </p:nvPr>
        </p:nvSpPr>
        <p:spPr/>
        <p:txBody>
          <a:bodyPr/>
          <a:lstStyle/>
          <a:p>
            <a:r>
              <a:rPr lang="es-CL" dirty="0"/>
              <a:t>CON APALANCAMIENTO</a:t>
            </a:r>
          </a:p>
        </p:txBody>
      </p:sp>
      <p:sp>
        <p:nvSpPr>
          <p:cNvPr id="8" name="Marcador de contenido 7"/>
          <p:cNvSpPr>
            <a:spLocks noGrp="1"/>
          </p:cNvSpPr>
          <p:nvPr>
            <p:ph sz="quarter" idx="4"/>
          </p:nvPr>
        </p:nvSpPr>
        <p:spPr/>
        <p:txBody>
          <a:bodyPr>
            <a:normAutofit fontScale="70000" lnSpcReduction="20000"/>
          </a:bodyPr>
          <a:lstStyle/>
          <a:p>
            <a:r>
              <a:rPr lang="es-CL" dirty="0"/>
              <a:t>Imagine el mismo deseo y precio/acción.</a:t>
            </a:r>
          </a:p>
          <a:p>
            <a:r>
              <a:rPr lang="es-CL" dirty="0"/>
              <a:t>Pero a su K propio le suma ahora un préstamo (deuda) de CLP$90.000</a:t>
            </a:r>
          </a:p>
          <a:p>
            <a:r>
              <a:rPr lang="es-CL" dirty="0"/>
              <a:t>Por tanto, puede comprar 100.000 acciones.</a:t>
            </a:r>
          </a:p>
          <a:p>
            <a:r>
              <a:rPr lang="es-CL" dirty="0"/>
              <a:t>Sume tiempo y…</a:t>
            </a:r>
          </a:p>
          <a:p>
            <a:r>
              <a:rPr lang="es-CL" dirty="0"/>
              <a:t>El precio de las acciones que compró sube a CLP$2/acción.</a:t>
            </a:r>
          </a:p>
          <a:p>
            <a:r>
              <a:rPr lang="es-CL" dirty="0"/>
              <a:t>Vende y obtiene CLP$200.000</a:t>
            </a:r>
          </a:p>
          <a:p>
            <a:r>
              <a:rPr lang="es-CL" dirty="0"/>
              <a:t>Si paga su deuda de CLP$90.000 +CLP$10.000 por intereses, descuenta CLP$100.000</a:t>
            </a:r>
          </a:p>
          <a:p>
            <a:r>
              <a:rPr lang="es-CL" dirty="0"/>
              <a:t>Luego, de los CLP$100.000 que le sobran resta su K propio (CLP$10.000) y sobran CLP$90.000</a:t>
            </a:r>
          </a:p>
          <a:p>
            <a:r>
              <a:rPr lang="es-CL" dirty="0"/>
              <a:t>¿Cuál es la rentabilidad (sobre su K propio)?: 900% </a:t>
            </a:r>
          </a:p>
        </p:txBody>
      </p:sp>
    </p:spTree>
    <p:extLst>
      <p:ext uri="{BB962C8B-B14F-4D97-AF65-F5344CB8AC3E}">
        <p14:creationId xmlns:p14="http://schemas.microsoft.com/office/powerpoint/2010/main" val="6230618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52919" y="1123837"/>
            <a:ext cx="3143424" cy="4601183"/>
          </a:xfrm>
        </p:spPr>
        <p:txBody>
          <a:bodyPr/>
          <a:lstStyle/>
          <a:p>
            <a:r>
              <a:rPr lang="es-CL" dirty="0"/>
              <a:t>Tipos de apalancamiento y sus riesgos.</a:t>
            </a:r>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2530196323"/>
              </p:ext>
            </p:extLst>
          </p:nvPr>
        </p:nvGraphicFramePr>
        <p:xfrm>
          <a:off x="3868738" y="863599"/>
          <a:ext cx="7315200" cy="5262881"/>
        </p:xfrm>
        <a:graphic>
          <a:graphicData uri="http://schemas.openxmlformats.org/drawingml/2006/table">
            <a:tbl>
              <a:tblPr firstRow="1" bandRow="1">
                <a:tableStyleId>{5C22544A-7EE6-4342-B048-85BDC9FD1C3A}</a:tableStyleId>
              </a:tblPr>
              <a:tblGrid>
                <a:gridCol w="2438400">
                  <a:extLst>
                    <a:ext uri="{9D8B030D-6E8A-4147-A177-3AD203B41FA5}">
                      <a16:colId xmlns:a16="http://schemas.microsoft.com/office/drawing/2014/main" val="3269939775"/>
                    </a:ext>
                  </a:extLst>
                </a:gridCol>
                <a:gridCol w="2438400">
                  <a:extLst>
                    <a:ext uri="{9D8B030D-6E8A-4147-A177-3AD203B41FA5}">
                      <a16:colId xmlns:a16="http://schemas.microsoft.com/office/drawing/2014/main" val="884002455"/>
                    </a:ext>
                  </a:extLst>
                </a:gridCol>
                <a:gridCol w="2438400">
                  <a:extLst>
                    <a:ext uri="{9D8B030D-6E8A-4147-A177-3AD203B41FA5}">
                      <a16:colId xmlns:a16="http://schemas.microsoft.com/office/drawing/2014/main" val="3844784226"/>
                    </a:ext>
                  </a:extLst>
                </a:gridCol>
              </a:tblGrid>
              <a:tr h="900769">
                <a:tc>
                  <a:txBody>
                    <a:bodyPr/>
                    <a:lstStyle/>
                    <a:p>
                      <a:pPr marL="342900" indent="-342900">
                        <a:buAutoNum type="alphaUcPeriod"/>
                      </a:pPr>
                      <a:r>
                        <a:rPr lang="es-CL" dirty="0"/>
                        <a:t>Positivo</a:t>
                      </a:r>
                    </a:p>
                  </a:txBody>
                  <a:tcPr/>
                </a:tc>
                <a:tc>
                  <a:txBody>
                    <a:bodyPr/>
                    <a:lstStyle/>
                    <a:p>
                      <a:pPr marL="342900" indent="-342900">
                        <a:buAutoNum type="alphaUcPeriod"/>
                      </a:pPr>
                      <a:r>
                        <a:rPr lang="es-CL" dirty="0"/>
                        <a:t>Neutral</a:t>
                      </a:r>
                    </a:p>
                  </a:txBody>
                  <a:tcPr/>
                </a:tc>
                <a:tc>
                  <a:txBody>
                    <a:bodyPr/>
                    <a:lstStyle/>
                    <a:p>
                      <a:pPr marL="342900" indent="-342900">
                        <a:buAutoNum type="alphaUcPeriod"/>
                      </a:pPr>
                      <a:r>
                        <a:rPr lang="es-CL" dirty="0"/>
                        <a:t>Negativo</a:t>
                      </a:r>
                    </a:p>
                  </a:txBody>
                  <a:tcPr/>
                </a:tc>
                <a:extLst>
                  <a:ext uri="{0D108BD9-81ED-4DB2-BD59-A6C34878D82A}">
                    <a16:rowId xmlns:a16="http://schemas.microsoft.com/office/drawing/2014/main" val="1209752676"/>
                  </a:ext>
                </a:extLst>
              </a:tr>
              <a:tr h="1384711">
                <a:tc>
                  <a:txBody>
                    <a:bodyPr/>
                    <a:lstStyle/>
                    <a:p>
                      <a:r>
                        <a:rPr lang="es-CL" dirty="0"/>
                        <a:t>Volumen de inversión es superior al costo del financiamiento.</a:t>
                      </a:r>
                    </a:p>
                  </a:txBody>
                  <a:tcPr/>
                </a:tc>
                <a:tc>
                  <a:txBody>
                    <a:bodyPr/>
                    <a:lstStyle/>
                    <a:p>
                      <a:r>
                        <a:rPr lang="es-CL" dirty="0"/>
                        <a:t>Volumen de la inversión es igual al</a:t>
                      </a:r>
                      <a:r>
                        <a:rPr lang="es-CL" baseline="0" dirty="0"/>
                        <a:t> costo del financiamiento.</a:t>
                      </a:r>
                      <a:endParaRPr lang="es-CL" dirty="0"/>
                    </a:p>
                  </a:txBody>
                  <a:tcPr/>
                </a:tc>
                <a:tc>
                  <a:txBody>
                    <a:bodyPr/>
                    <a:lstStyle/>
                    <a:p>
                      <a:r>
                        <a:rPr lang="es-CL" dirty="0"/>
                        <a:t>Volumen de la inversión es inferior al costo del financiamiento.</a:t>
                      </a:r>
                    </a:p>
                  </a:txBody>
                  <a:tcPr/>
                </a:tc>
                <a:extLst>
                  <a:ext uri="{0D108BD9-81ED-4DB2-BD59-A6C34878D82A}">
                    <a16:rowId xmlns:a16="http://schemas.microsoft.com/office/drawing/2014/main" val="1221394617"/>
                  </a:ext>
                </a:extLst>
              </a:tr>
              <a:tr h="416039">
                <a:tc gridSpan="3">
                  <a:txBody>
                    <a:bodyPr/>
                    <a:lstStyle/>
                    <a:p>
                      <a:pPr algn="ctr"/>
                      <a:r>
                        <a:rPr lang="es-CL" dirty="0"/>
                        <a:t>Los riesgos del apalancamiento</a:t>
                      </a:r>
                      <a:r>
                        <a:rPr lang="es-CL" baseline="0" dirty="0"/>
                        <a:t> son:</a:t>
                      </a:r>
                    </a:p>
                  </a:txBody>
                  <a:tcPr/>
                </a:tc>
                <a:tc hMerge="1">
                  <a:txBody>
                    <a:bodyPr/>
                    <a:lstStyle/>
                    <a:p>
                      <a:endParaRPr lang="es-CL" dirty="0"/>
                    </a:p>
                  </a:txBody>
                  <a:tcPr/>
                </a:tc>
                <a:tc hMerge="1">
                  <a:txBody>
                    <a:bodyPr/>
                    <a:lstStyle/>
                    <a:p>
                      <a:endParaRPr lang="es-CL" dirty="0"/>
                    </a:p>
                  </a:txBody>
                  <a:tcPr/>
                </a:tc>
                <a:extLst>
                  <a:ext uri="{0D108BD9-81ED-4DB2-BD59-A6C34878D82A}">
                    <a16:rowId xmlns:a16="http://schemas.microsoft.com/office/drawing/2014/main" val="784576480"/>
                  </a:ext>
                </a:extLst>
              </a:tr>
              <a:tr h="2561362">
                <a:tc gridSpan="3">
                  <a:txBody>
                    <a:bodyPr/>
                    <a:lstStyle/>
                    <a:p>
                      <a:pPr marL="342900" indent="-342900">
                        <a:buAutoNum type="arabicPeriod"/>
                      </a:pPr>
                      <a:r>
                        <a:rPr lang="es-CL" baseline="0" dirty="0"/>
                        <a:t>Así como puede multiplicar las ganancias, también puede multiplicar las pérdidas.</a:t>
                      </a:r>
                    </a:p>
                    <a:p>
                      <a:pPr marL="342900" indent="-342900">
                        <a:buAutoNum type="arabicPeriod"/>
                      </a:pPr>
                      <a:r>
                        <a:rPr lang="es-CL" baseline="0" dirty="0"/>
                        <a:t>Comprende riesgos en el crédito por variabilidad de las tasas de interés (versus una tasa más lenta de crecimiento de los flujos/ingresos del proyecto de inversión).</a:t>
                      </a:r>
                    </a:p>
                    <a:p>
                      <a:pPr marL="342900" indent="-342900">
                        <a:buAutoNum type="arabicPeriod"/>
                      </a:pPr>
                      <a:r>
                        <a:rPr lang="es-CL" baseline="0" dirty="0"/>
                        <a:t>Comprende asimismo riesgos  percibidos por los inversionistas. Así, las empresas muy endeudadas pierden atractivo para potenciales nuevos inversionistas.</a:t>
                      </a:r>
                      <a:endParaRPr lang="es-CL" dirty="0"/>
                    </a:p>
                    <a:p>
                      <a:pPr marL="342900" indent="-342900">
                        <a:buAutoNum type="arabicPeriod"/>
                      </a:pPr>
                      <a:endParaRPr lang="es-CL" dirty="0"/>
                    </a:p>
                  </a:txBody>
                  <a:tcPr/>
                </a:tc>
                <a:tc hMerge="1">
                  <a:txBody>
                    <a:bodyPr/>
                    <a:lstStyle/>
                    <a:p>
                      <a:endParaRPr lang="es-CL"/>
                    </a:p>
                  </a:txBody>
                  <a:tcPr/>
                </a:tc>
                <a:tc hMerge="1">
                  <a:txBody>
                    <a:bodyPr/>
                    <a:lstStyle/>
                    <a:p>
                      <a:endParaRPr lang="es-CL"/>
                    </a:p>
                  </a:txBody>
                  <a:tcPr/>
                </a:tc>
                <a:extLst>
                  <a:ext uri="{0D108BD9-81ED-4DB2-BD59-A6C34878D82A}">
                    <a16:rowId xmlns:a16="http://schemas.microsoft.com/office/drawing/2014/main" val="2622679971"/>
                  </a:ext>
                </a:extLst>
              </a:tr>
            </a:tbl>
          </a:graphicData>
        </a:graphic>
      </p:graphicFrame>
    </p:spTree>
    <p:extLst>
      <p:ext uri="{BB962C8B-B14F-4D97-AF65-F5344CB8AC3E}">
        <p14:creationId xmlns:p14="http://schemas.microsoft.com/office/powerpoint/2010/main" val="34625800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TIPO DE CAMBIO</a:t>
            </a:r>
          </a:p>
        </p:txBody>
      </p:sp>
      <p:sp>
        <p:nvSpPr>
          <p:cNvPr id="3" name="Marcador de texto 2"/>
          <p:cNvSpPr>
            <a:spLocks noGrp="1"/>
          </p:cNvSpPr>
          <p:nvPr>
            <p:ph type="body" idx="1"/>
          </p:nvPr>
        </p:nvSpPr>
        <p:spPr/>
        <p:txBody>
          <a:bodyPr/>
          <a:lstStyle/>
          <a:p>
            <a:r>
              <a:rPr lang="es-CL" dirty="0"/>
              <a:t>El mercado de divisas.</a:t>
            </a:r>
          </a:p>
        </p:txBody>
      </p:sp>
    </p:spTree>
    <p:extLst>
      <p:ext uri="{BB962C8B-B14F-4D97-AF65-F5344CB8AC3E}">
        <p14:creationId xmlns:p14="http://schemas.microsoft.com/office/powerpoint/2010/main" val="25328313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Mercado de divisas</a:t>
            </a:r>
          </a:p>
        </p:txBody>
      </p:sp>
      <p:sp>
        <p:nvSpPr>
          <p:cNvPr id="3" name="Marcador de contenido 2"/>
          <p:cNvSpPr>
            <a:spLocks noGrp="1"/>
          </p:cNvSpPr>
          <p:nvPr>
            <p:ph idx="1"/>
          </p:nvPr>
        </p:nvSpPr>
        <p:spPr/>
        <p:txBody>
          <a:bodyPr/>
          <a:lstStyle/>
          <a:p>
            <a:r>
              <a:rPr lang="es-CL" dirty="0"/>
              <a:t>Divisa es el dinero de otros países (sea moneda, billetes, depósitos bancarios, </a:t>
            </a:r>
            <a:r>
              <a:rPr lang="es-CL" dirty="0" err="1"/>
              <a:t>etc</a:t>
            </a:r>
            <a:r>
              <a:rPr lang="es-CL" dirty="0"/>
              <a:t>).</a:t>
            </a:r>
          </a:p>
          <a:p>
            <a:r>
              <a:rPr lang="es-CL" dirty="0"/>
              <a:t>Más técnicamente, divisa es cualquier medio de pago (dinero) nominado en moneda extranjera.</a:t>
            </a:r>
          </a:p>
          <a:p>
            <a:r>
              <a:rPr lang="es-CL" dirty="0"/>
              <a:t>¿Dónde se adquieren divisas?. En el mercado… de divisas (MD). Recordar aquí la definición de mercado.</a:t>
            </a:r>
          </a:p>
          <a:p>
            <a:r>
              <a:rPr lang="es-CL" dirty="0"/>
              <a:t>¿Quiénes forman el MD?. Importadores, exportadores, turistas, bancos nacionales e internacionales, bancos centrales, cambistas (los especialistas en compraventa de divisas), etc.</a:t>
            </a:r>
          </a:p>
          <a:p>
            <a:r>
              <a:rPr lang="es-CL" dirty="0"/>
              <a:t>¿Qué tipo de mercado es el MD?. El MD es un mercado competitivo (reconducir al tema de </a:t>
            </a:r>
            <a:r>
              <a:rPr lang="es-CL"/>
              <a:t>la soberanía </a:t>
            </a:r>
            <a:r>
              <a:rPr lang="es-CL" dirty="0"/>
              <a:t>de los Estados).</a:t>
            </a:r>
          </a:p>
        </p:txBody>
      </p:sp>
    </p:spTree>
    <p:extLst>
      <p:ext uri="{BB962C8B-B14F-4D97-AF65-F5344CB8AC3E}">
        <p14:creationId xmlns:p14="http://schemas.microsoft.com/office/powerpoint/2010/main" val="1202676444"/>
      </p:ext>
    </p:extLst>
  </p:cSld>
  <p:clrMapOvr>
    <a:masterClrMapping/>
  </p:clrMapOvr>
</p:sld>
</file>

<file path=ppt/theme/theme1.xml><?xml version="1.0" encoding="utf-8"?>
<a:theme xmlns:a="http://schemas.openxmlformats.org/drawingml/2006/main" name="Marco">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1_Marco">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otalTime>953</TotalTime>
  <Words>2757</Words>
  <Application>Microsoft Office PowerPoint</Application>
  <PresentationFormat>Panorámica</PresentationFormat>
  <Paragraphs>176</Paragraphs>
  <Slides>22</Slides>
  <Notes>0</Notes>
  <HiddenSlides>0</HiddenSlides>
  <MMClips>0</MMClips>
  <ScaleCrop>false</ScaleCrop>
  <HeadingPairs>
    <vt:vector size="6" baseType="variant">
      <vt:variant>
        <vt:lpstr>Fuentes usadas</vt:lpstr>
      </vt:variant>
      <vt:variant>
        <vt:i4>3</vt:i4>
      </vt:variant>
      <vt:variant>
        <vt:lpstr>Tema</vt:lpstr>
      </vt:variant>
      <vt:variant>
        <vt:i4>2</vt:i4>
      </vt:variant>
      <vt:variant>
        <vt:lpstr>Títulos de diapositiva</vt:lpstr>
      </vt:variant>
      <vt:variant>
        <vt:i4>22</vt:i4>
      </vt:variant>
    </vt:vector>
  </HeadingPairs>
  <TitlesOfParts>
    <vt:vector size="27" baseType="lpstr">
      <vt:lpstr>Cambria Math</vt:lpstr>
      <vt:lpstr>Corbel</vt:lpstr>
      <vt:lpstr>Wingdings 2</vt:lpstr>
      <vt:lpstr>Marco</vt:lpstr>
      <vt:lpstr>1_Marco</vt:lpstr>
      <vt:lpstr>Macroeconomía y Políticas Públicas</vt:lpstr>
      <vt:lpstr>Las crisis financieras</vt:lpstr>
      <vt:lpstr>Las crisis financieras</vt:lpstr>
      <vt:lpstr>Las crisis financieras</vt:lpstr>
      <vt:lpstr>Apalancamiento</vt:lpstr>
      <vt:lpstr>Apalancamiento</vt:lpstr>
      <vt:lpstr>Tipos de apalancamiento y sus riesgos.</vt:lpstr>
      <vt:lpstr>TIPO DE CAMBIO</vt:lpstr>
      <vt:lpstr>Mercado de divisas</vt:lpstr>
      <vt:lpstr>Tipo de cambio</vt:lpstr>
      <vt:lpstr>TC y MD</vt:lpstr>
      <vt:lpstr>MD y curvas de demanda y oferta de divisas</vt:lpstr>
      <vt:lpstr>Influencias fundamentales sobre el TC</vt:lpstr>
      <vt:lpstr>Fluctuaciones del TC</vt:lpstr>
      <vt:lpstr>Mercado y arbitraje de divisas </vt:lpstr>
      <vt:lpstr>Tipo de cambio real (RER=Real Exchange Rate)</vt:lpstr>
      <vt:lpstr>Tipo de cambio real y efectos en el tiempo</vt:lpstr>
      <vt:lpstr>Políticas cambiarias</vt:lpstr>
      <vt:lpstr>Políticas cambiarias</vt:lpstr>
      <vt:lpstr>El comercio internacional. La TVC.</vt:lpstr>
      <vt:lpstr>Limitaciones a la TVC</vt:lpstr>
      <vt:lpstr>El comercio internacional. Modelo Heckscher-Ohlin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Las crisis financieras</dc:title>
  <dc:creator>Rafael Plaza</dc:creator>
  <cp:lastModifiedBy>Rafael Plaza</cp:lastModifiedBy>
  <cp:revision>38</cp:revision>
  <dcterms:created xsi:type="dcterms:W3CDTF">2019-09-27T15:27:07Z</dcterms:created>
  <dcterms:modified xsi:type="dcterms:W3CDTF">2024-10-07T20:09:16Z</dcterms:modified>
</cp:coreProperties>
</file>