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69" r:id="rId4"/>
    <p:sldId id="257" r:id="rId5"/>
    <p:sldId id="268" r:id="rId6"/>
    <p:sldId id="275" r:id="rId7"/>
    <p:sldId id="258" r:id="rId8"/>
    <p:sldId id="271" r:id="rId9"/>
    <p:sldId id="272" r:id="rId10"/>
    <p:sldId id="270" r:id="rId11"/>
    <p:sldId id="274" r:id="rId12"/>
    <p:sldId id="259" r:id="rId13"/>
    <p:sldId id="273" r:id="rId14"/>
    <p:sldId id="260" r:id="rId15"/>
    <p:sldId id="261" r:id="rId16"/>
    <p:sldId id="276" r:id="rId17"/>
    <p:sldId id="277" r:id="rId18"/>
    <p:sldId id="278" r:id="rId19"/>
    <p:sldId id="279" r:id="rId20"/>
    <p:sldId id="262" r:id="rId21"/>
    <p:sldId id="263" r:id="rId22"/>
    <p:sldId id="264" r:id="rId23"/>
    <p:sldId id="265" r:id="rId24"/>
    <p:sldId id="266" r:id="rId25"/>
    <p:sldId id="267" r:id="rId26"/>
  </p:sldIdLst>
  <p:sldSz cx="12192000" cy="6858000"/>
  <p:notesSz cx="70104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F46A16-2F77-4DFE-B7EB-47F86529E442}" v="1" dt="2022-11-28T21:19:43.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54" y="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2159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32870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553303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18283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761164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479976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36868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018977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421564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0548894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966064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185608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549629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2010430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3059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8856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438084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742306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981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537046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25120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66863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54617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801885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Multiplicador (de GA en </a:t>
            </a:r>
            <a:r>
              <a:rPr lang="es-ES" dirty="0" err="1"/>
              <a:t>Inv</a:t>
            </a:r>
            <a:r>
              <a:rPr lang="es-ES" dirty="0"/>
              <a:t>)</a:t>
            </a:r>
            <a:endParaRPr lang="es-CL"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12155" y="863600"/>
            <a:ext cx="6828366" cy="5121275"/>
          </a:xfrm>
        </p:spPr>
      </p:pic>
    </p:spTree>
    <p:extLst>
      <p:ext uri="{BB962C8B-B14F-4D97-AF65-F5344CB8AC3E}">
        <p14:creationId xmlns:p14="http://schemas.microsoft.com/office/powerpoint/2010/main" val="352401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Multiplicador (de GA en </a:t>
            </a:r>
            <a:r>
              <a:rPr lang="es-ES" dirty="0" err="1"/>
              <a:t>Inv</a:t>
            </a:r>
            <a:r>
              <a:rPr lang="es-ES" dirty="0"/>
              <a:t>)</a:t>
            </a:r>
          </a:p>
        </p:txBody>
      </p:sp>
      <p:sp>
        <p:nvSpPr>
          <p:cNvPr id="3" name="Marcador de contenido 2"/>
          <p:cNvSpPr>
            <a:spLocks noGrp="1"/>
          </p:cNvSpPr>
          <p:nvPr>
            <p:ph idx="1"/>
          </p:nvPr>
        </p:nvSpPr>
        <p:spPr/>
        <p:txBody>
          <a:bodyPr>
            <a:normAutofit fontScale="85000" lnSpcReduction="20000"/>
          </a:bodyPr>
          <a:lstStyle/>
          <a:p>
            <a:pPr marL="182880" lvl="1">
              <a:spcBef>
                <a:spcPts val="1200"/>
              </a:spcBef>
            </a:pPr>
            <a:r>
              <a:rPr lang="es-ES" sz="2000" dirty="0"/>
              <a:t>El mecanismo descrito es el multiplicador (M). </a:t>
            </a:r>
          </a:p>
          <a:p>
            <a:pPr marL="182880" lvl="1">
              <a:spcBef>
                <a:spcPts val="1200"/>
              </a:spcBef>
            </a:pPr>
            <a:r>
              <a:rPr lang="es-ES" sz="2000" dirty="0"/>
              <a:t>Si un agente consume una proporción (c o PMC) de su renta, el aumento de la DA que resulta de un aumento de gasto (G) en una unidad adicional es: 1/(1-c).</a:t>
            </a:r>
          </a:p>
          <a:p>
            <a:pPr marL="640080" lvl="2">
              <a:spcBef>
                <a:spcPts val="1200"/>
              </a:spcBef>
            </a:pPr>
            <a:r>
              <a:rPr lang="es-ES" dirty="0"/>
              <a:t>Matemáticamente, cualquier serie de la forma 1+x+x2+x3+… donde x fluctúa entre 0 y 1 equivale a 1/(1-x) </a:t>
            </a:r>
          </a:p>
          <a:p>
            <a:pPr marL="640080" lvl="2">
              <a:spcBef>
                <a:spcPts val="1200"/>
              </a:spcBef>
            </a:pPr>
            <a:r>
              <a:rPr lang="es-ES" dirty="0"/>
              <a:t>Si en nuestro ejemplo c = 0,8 entonces M = 1/(1-0,8) = 5</a:t>
            </a:r>
          </a:p>
          <a:p>
            <a:r>
              <a:rPr lang="es-ES" dirty="0"/>
              <a:t>Sabemos que “c” o PMC es la fracción de la renta adicional disponible que se dedica al consumo.</a:t>
            </a:r>
          </a:p>
          <a:p>
            <a:r>
              <a:rPr lang="es-ES" dirty="0"/>
              <a:t>M es muy sensible a los principales parámetros de la economía. Así:</a:t>
            </a:r>
          </a:p>
          <a:p>
            <a:pPr lvl="1"/>
            <a:r>
              <a:rPr lang="es-ES" dirty="0"/>
              <a:t>A mayor “c” =&gt; mayor será M  (gente muy gastadora).</a:t>
            </a:r>
          </a:p>
          <a:p>
            <a:pPr lvl="1"/>
            <a:r>
              <a:rPr lang="es-ES" dirty="0"/>
              <a:t>A menor “c” =&gt; menor será M (gente  muy ahorradora). </a:t>
            </a:r>
          </a:p>
          <a:p>
            <a:pPr lvl="1"/>
            <a:r>
              <a:rPr lang="es-ES" dirty="0"/>
              <a:t>M  también será menor cuando parte de “c” se dirigen a bienes importados (importaciones merman parte del gasto de consumo que va a la demanda nacional, veremos esto más adelante).</a:t>
            </a:r>
          </a:p>
          <a:p>
            <a:pPr lvl="1"/>
            <a:r>
              <a:rPr lang="es-ES" dirty="0"/>
              <a:t>M también varía según los tipos/tasas impositivas.</a:t>
            </a:r>
          </a:p>
          <a:p>
            <a:r>
              <a:rPr lang="es-ES" dirty="0"/>
              <a:t>El principio del M es: un aumento de GA origina un aumento de la DA por un múltiplo (M) del aumento original.</a:t>
            </a:r>
          </a:p>
          <a:p>
            <a:r>
              <a:rPr lang="es-ES" dirty="0"/>
              <a:t>Lo importante es distinguir entre el cambio inicial en el GA (antes de que el PIB real aumente o cambio autónomo en el GA) y el cambio adicional en el GA (causado por el cambio en el PIB real) tras la reacción en cadena.</a:t>
            </a:r>
          </a:p>
        </p:txBody>
      </p:sp>
    </p:spTree>
    <p:extLst>
      <p:ext uri="{BB962C8B-B14F-4D97-AF65-F5344CB8AC3E}">
        <p14:creationId xmlns:p14="http://schemas.microsoft.com/office/powerpoint/2010/main" val="655972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Multiplicador (de GA en </a:t>
            </a:r>
            <a:r>
              <a:rPr lang="es-CL" dirty="0" err="1"/>
              <a:t>Inv</a:t>
            </a:r>
            <a:r>
              <a:rPr lang="es-CL" dirty="0"/>
              <a:t>)</a:t>
            </a:r>
          </a:p>
        </p:txBody>
      </p:sp>
      <mc:AlternateContent xmlns:mc="http://schemas.openxmlformats.org/markup-compatibility/2006" xmlns:a14="http://schemas.microsoft.com/office/drawing/2010/main">
        <mc:Choice Requires="a14">
          <p:sp>
            <p:nvSpPr>
              <p:cNvPr id="3" name="Marcador de contenido 2"/>
              <p:cNvSpPr>
                <a:spLocks noGrp="1"/>
              </p:cNvSpPr>
              <p:nvPr>
                <p:ph idx="1"/>
              </p:nvPr>
            </p:nvSpPr>
            <p:spPr/>
            <p:txBody>
              <a:bodyPr/>
              <a:lstStyle/>
              <a:p>
                <a:r>
                  <a:rPr lang="es-CL" dirty="0"/>
                  <a:t>Entonces, asumiendo que no hay impuestos ni comercio, el </a:t>
                </a:r>
                <a:r>
                  <a:rPr lang="es-ES" dirty="0"/>
                  <a:t>multiplicador designa el coeficiente numérico que indica la magnitud del aumento de la renta (</a:t>
                </a:r>
                <a:r>
                  <a:rPr lang="el-GR" dirty="0"/>
                  <a:t>Δ</a:t>
                </a:r>
                <a:r>
                  <a:rPr lang="es-ES" dirty="0"/>
                  <a:t>Y) producido por el aumento de la inversión en una unidad (</a:t>
                </a:r>
                <a:r>
                  <a:rPr lang="el-GR" dirty="0"/>
                  <a:t>Δ</a:t>
                </a:r>
                <a:r>
                  <a:rPr lang="es-ES" dirty="0"/>
                  <a:t>AGA); es decir, el número que indica cuántas veces ha aumentado la renta en relación con el aumento de la inversión.</a:t>
                </a:r>
              </a:p>
              <a:p>
                <a:endParaRPr lang="es-ES" dirty="0"/>
              </a:p>
              <a:p>
                <a:endParaRPr lang="es-ES" dirty="0"/>
              </a:p>
              <a:p>
                <a:endParaRPr lang="es-ES" dirty="0"/>
              </a:p>
              <a:p>
                <a:r>
                  <a:rPr lang="es-ES" dirty="0"/>
                  <a:t>Así que el multiplicador es:</a:t>
                </a:r>
              </a:p>
              <a:p>
                <a:pPr marL="0" indent="0">
                  <a:buNone/>
                </a:pPr>
                <a:endParaRPr lang="es-ES" dirty="0"/>
              </a:p>
              <a:p>
                <a:pPr marL="0" indent="0">
                  <a:buNone/>
                </a:pPr>
                <a:r>
                  <a:rPr lang="es-ES" dirty="0"/>
                  <a:t>	</a:t>
                </a:r>
                <a:r>
                  <a:rPr lang="es-ES" sz="2400" dirty="0"/>
                  <a:t>	M </a:t>
                </a:r>
                <a14:m>
                  <m:oMath xmlns:m="http://schemas.openxmlformats.org/officeDocument/2006/math">
                    <m:r>
                      <a:rPr lang="es-ES" sz="2400" i="1" smtClean="0">
                        <a:latin typeface="Cambria Math" panose="02040503050406030204" pitchFamily="18" charset="0"/>
                      </a:rPr>
                      <m:t>=</m:t>
                    </m:r>
                    <m:f>
                      <m:fPr>
                        <m:ctrlPr>
                          <a:rPr lang="es-ES" sz="2400" i="1" smtClean="0">
                            <a:latin typeface="Cambria Math" panose="02040503050406030204" pitchFamily="18" charset="0"/>
                          </a:rPr>
                        </m:ctrlPr>
                      </m:fPr>
                      <m:num>
                        <m:r>
                          <m:rPr>
                            <m:sty m:val="p"/>
                          </m:rPr>
                          <a:rPr lang="el-GR" sz="2400" i="1">
                            <a:latin typeface="Cambria Math" panose="02040503050406030204" pitchFamily="18" charset="0"/>
                          </a:rPr>
                          <m:t>Δ</m:t>
                        </m:r>
                        <m:r>
                          <a:rPr lang="es-CL" sz="2400" i="1">
                            <a:latin typeface="Cambria Math" panose="02040503050406030204" pitchFamily="18" charset="0"/>
                          </a:rPr>
                          <m:t>𝑌</m:t>
                        </m:r>
                      </m:num>
                      <m:den>
                        <m:r>
                          <m:rPr>
                            <m:sty m:val="p"/>
                          </m:rPr>
                          <a:rPr lang="el-GR" sz="2400" i="1">
                            <a:latin typeface="Cambria Math" panose="02040503050406030204" pitchFamily="18" charset="0"/>
                          </a:rPr>
                          <m:t>Δ</m:t>
                        </m:r>
                        <m:r>
                          <a:rPr lang="es-CL" sz="2400" i="1">
                            <a:latin typeface="Cambria Math" panose="02040503050406030204" pitchFamily="18" charset="0"/>
                          </a:rPr>
                          <m:t> </m:t>
                        </m:r>
                        <m:r>
                          <a:rPr lang="es-CL" sz="2400" i="1">
                            <a:latin typeface="Cambria Math" panose="02040503050406030204" pitchFamily="18" charset="0"/>
                          </a:rPr>
                          <m:t>𝐴𝐺𝐴</m:t>
                        </m:r>
                      </m:den>
                    </m:f>
                    <m:r>
                      <a:rPr lang="es-CL" sz="2400" b="0" i="1" smtClean="0">
                        <a:latin typeface="Cambria Math" panose="02040503050406030204" pitchFamily="18" charset="0"/>
                      </a:rPr>
                      <m:t>=</m:t>
                    </m:r>
                    <m:f>
                      <m:fPr>
                        <m:ctrlPr>
                          <a:rPr lang="es-CL" sz="2400" i="1">
                            <a:latin typeface="Cambria Math" panose="02040503050406030204" pitchFamily="18" charset="0"/>
                          </a:rPr>
                        </m:ctrlPr>
                      </m:fPr>
                      <m:num>
                        <m:r>
                          <a:rPr lang="es-CL" sz="2400" i="1">
                            <a:latin typeface="Cambria Math" panose="02040503050406030204" pitchFamily="18" charset="0"/>
                          </a:rPr>
                          <m:t>1</m:t>
                        </m:r>
                      </m:num>
                      <m:den>
                        <m:r>
                          <a:rPr lang="es-CL" sz="2400" i="1">
                            <a:latin typeface="Cambria Math" panose="02040503050406030204" pitchFamily="18" charset="0"/>
                          </a:rPr>
                          <m:t>1−</m:t>
                        </m:r>
                        <m:r>
                          <a:rPr lang="es-CL" sz="2400" i="1">
                            <a:latin typeface="Cambria Math" panose="02040503050406030204" pitchFamily="18" charset="0"/>
                          </a:rPr>
                          <m:t>𝑃𝑀𝐶</m:t>
                        </m:r>
                      </m:den>
                    </m:f>
                  </m:oMath>
                </a14:m>
                <a:endParaRPr lang="es-ES" sz="2400" dirty="0"/>
              </a:p>
              <a:p>
                <a:endParaRPr lang="es-CL" dirty="0"/>
              </a:p>
            </p:txBody>
          </p:sp>
        </mc:Choice>
        <mc:Fallback xmlns="">
          <p:sp>
            <p:nvSpPr>
              <p:cNvPr id="3" name="Marcador de contenido 2"/>
              <p:cNvSpPr>
                <a:spLocks noGrp="1" noRot="1" noChangeAspect="1" noMove="1" noResize="1" noEditPoints="1" noAdjustHandles="1" noChangeArrowheads="1" noChangeShapeType="1" noTextEdit="1"/>
              </p:cNvSpPr>
              <p:nvPr>
                <p:ph idx="1"/>
              </p:nvPr>
            </p:nvSpPr>
            <p:spPr>
              <a:blipFill>
                <a:blip r:embed="rId2"/>
                <a:stretch>
                  <a:fillRect l="-667"/>
                </a:stretch>
              </a:blipFill>
            </p:spPr>
            <p:txBody>
              <a:bodyPr/>
              <a:lstStyle/>
              <a:p>
                <a:r>
                  <a:rPr lang="es-CL">
                    <a:noFill/>
                  </a:rPr>
                  <a:t> </a:t>
                </a:r>
              </a:p>
            </p:txBody>
          </p:sp>
        </mc:Fallback>
      </mc:AlternateContent>
      <mc:AlternateContent xmlns:mc="http://schemas.openxmlformats.org/markup-compatibility/2006" xmlns:a14="http://schemas.microsoft.com/office/drawing/2010/main">
        <mc:Choice Requires="a14">
          <p:sp>
            <p:nvSpPr>
              <p:cNvPr id="4" name="CuadroTexto 3"/>
              <p:cNvSpPr txBox="1"/>
              <p:nvPr/>
            </p:nvSpPr>
            <p:spPr>
              <a:xfrm>
                <a:off x="4256219" y="3154680"/>
                <a:ext cx="5253541" cy="5203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l-GR" b="0" i="1" smtClean="0">
                          <a:latin typeface="Cambria Math" panose="02040503050406030204" pitchFamily="18" charset="0"/>
                        </a:rPr>
                        <m:t>Δ</m:t>
                      </m:r>
                      <m:r>
                        <a:rPr lang="es-CL" b="0" i="1" smtClean="0">
                          <a:latin typeface="Cambria Math" panose="02040503050406030204" pitchFamily="18" charset="0"/>
                        </a:rPr>
                        <m:t>𝑌</m:t>
                      </m:r>
                      <m:r>
                        <a:rPr lang="es-CL" b="0" i="1" smtClean="0">
                          <a:latin typeface="Cambria Math" panose="02040503050406030204" pitchFamily="18" charset="0"/>
                        </a:rPr>
                        <m:t> =</m:t>
                      </m:r>
                      <m:f>
                        <m:fPr>
                          <m:ctrlPr>
                            <a:rPr lang="es-CL"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m:t>
                          </m:r>
                          <m:r>
                            <a:rPr lang="es-CL" b="0" i="1" smtClean="0">
                              <a:latin typeface="Cambria Math" panose="02040503050406030204" pitchFamily="18" charset="0"/>
                            </a:rPr>
                            <m:t>𝑃𝑀𝐶</m:t>
                          </m:r>
                        </m:den>
                      </m:f>
                      <m:r>
                        <a:rPr lang="es-CL" b="0" i="1" smtClean="0">
                          <a:latin typeface="Cambria Math" panose="02040503050406030204" pitchFamily="18" charset="0"/>
                        </a:rPr>
                        <m:t>𝑥</m:t>
                      </m:r>
                      <m:r>
                        <a:rPr lang="es-CL" b="0" i="1" smtClean="0">
                          <a:latin typeface="Cambria Math" panose="02040503050406030204" pitchFamily="18" charset="0"/>
                        </a:rPr>
                        <m:t> </m:t>
                      </m:r>
                      <m:r>
                        <m:rPr>
                          <m:sty m:val="p"/>
                        </m:rPr>
                        <a:rPr lang="el-GR" b="0" i="1" smtClean="0">
                          <a:latin typeface="Cambria Math" panose="02040503050406030204" pitchFamily="18" charset="0"/>
                        </a:rPr>
                        <m:t>Δ</m:t>
                      </m:r>
                      <m:r>
                        <a:rPr lang="es-CL" b="0" i="1" smtClean="0">
                          <a:latin typeface="Cambria Math" panose="02040503050406030204" pitchFamily="18" charset="0"/>
                        </a:rPr>
                        <m:t> </m:t>
                      </m:r>
                      <m:r>
                        <a:rPr lang="es-CL" b="0" i="1" smtClean="0">
                          <a:latin typeface="Cambria Math" panose="02040503050406030204" pitchFamily="18" charset="0"/>
                        </a:rPr>
                        <m:t>𝐴𝐺𝐴</m:t>
                      </m:r>
                    </m:oMath>
                  </m:oMathPara>
                </a14:m>
                <a:endParaRPr lang="es-CL" dirty="0"/>
              </a:p>
            </p:txBody>
          </p:sp>
        </mc:Choice>
        <mc:Fallback xmlns="">
          <p:sp>
            <p:nvSpPr>
              <p:cNvPr id="4" name="CuadroTexto 3"/>
              <p:cNvSpPr txBox="1">
                <a:spLocks noRot="1" noChangeAspect="1" noMove="1" noResize="1" noEditPoints="1" noAdjustHandles="1" noChangeArrowheads="1" noChangeShapeType="1" noTextEdit="1"/>
              </p:cNvSpPr>
              <p:nvPr/>
            </p:nvSpPr>
            <p:spPr>
              <a:xfrm>
                <a:off x="4256219" y="3154680"/>
                <a:ext cx="5253541" cy="520399"/>
              </a:xfrm>
              <a:prstGeom prst="rect">
                <a:avLst/>
              </a:prstGeom>
              <a:blipFill>
                <a:blip r:embed="rId3"/>
                <a:stretch>
                  <a:fillRect/>
                </a:stretch>
              </a:blipFill>
            </p:spPr>
            <p:txBody>
              <a:bodyPr/>
              <a:lstStyle/>
              <a:p>
                <a:r>
                  <a:rPr lang="es-CL">
                    <a:noFill/>
                  </a:rPr>
                  <a:t> </a:t>
                </a:r>
              </a:p>
            </p:txBody>
          </p:sp>
        </mc:Fallback>
      </mc:AlternateContent>
    </p:spTree>
    <p:extLst>
      <p:ext uri="{BB962C8B-B14F-4D97-AF65-F5344CB8AC3E}">
        <p14:creationId xmlns:p14="http://schemas.microsoft.com/office/powerpoint/2010/main" val="703850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Límites de la eficacia de políticas de G.</a:t>
            </a:r>
          </a:p>
        </p:txBody>
      </p:sp>
      <p:sp>
        <p:nvSpPr>
          <p:cNvPr id="3" name="Marcador de contenido 2"/>
          <p:cNvSpPr>
            <a:spLocks noGrp="1"/>
          </p:cNvSpPr>
          <p:nvPr>
            <p:ph idx="1"/>
          </p:nvPr>
        </p:nvSpPr>
        <p:spPr/>
        <p:txBody>
          <a:bodyPr>
            <a:normAutofit fontScale="85000" lnSpcReduction="10000"/>
          </a:bodyPr>
          <a:lstStyle/>
          <a:p>
            <a:r>
              <a:rPr lang="es-ES" dirty="0"/>
              <a:t>La PF, en cuanto instrumento de política de demanda tiene tres limitaciones:</a:t>
            </a:r>
          </a:p>
          <a:p>
            <a:pPr lvl="1"/>
            <a:r>
              <a:rPr lang="es-ES" dirty="0"/>
              <a:t>Obviamente, sólo sirve si el problema es de demanda. Por ejemplo: el desempleo keynesiano (por falta o déficit de demanda). La PF y un aumento de G no servirá si el desempleo tiene otras causas, por ejemplo, razones de costo o de calificación de la FL, es más, podría causar inflación.</a:t>
            </a:r>
          </a:p>
          <a:p>
            <a:pPr lvl="1"/>
            <a:r>
              <a:rPr lang="es-ES" dirty="0"/>
              <a:t>Reacción de los agentes ante anuncios de aumento de G: Agentes pueden internalizar que ese aumento hay que pagarlo en el futuro (con alzas de impuestos, por ejemplo) y, en consecuencia, anticiparse considerando que su renta no ha variado sin consumir más, haciendo ineficaz la PF de gasto público. Por otro lado, anuncios de rebaja de G (por ejemplo, vía retenciones sobre impuestos) son vistas como medidas de estímulo de C.</a:t>
            </a:r>
          </a:p>
          <a:p>
            <a:pPr lvl="1"/>
            <a:r>
              <a:rPr lang="es-ES" dirty="0"/>
              <a:t>El objeto de las PE, de las políticas de demanda, es atenuar las fluctuaciones cíclicas. Un instrumento de PE ha de ser flexible y funcionar en ambas direcciones. Bueno, no es el caso de la PF de G.</a:t>
            </a:r>
          </a:p>
          <a:p>
            <a:pPr lvl="2"/>
            <a:r>
              <a:rPr lang="es-ES" dirty="0"/>
              <a:t>Su eficacia ya puede ser discutible en expansión fiscal (aumento de G).</a:t>
            </a:r>
          </a:p>
          <a:p>
            <a:pPr lvl="2"/>
            <a:r>
              <a:rPr lang="es-ES" dirty="0"/>
              <a:t>Pero lo es aún más cuando se trata de reducir G, porque el margen de acción del gobierno sobre G es muy limitado (presupuesto), lo que influye negativamente en su capacidad de adaptación a la coyuntura.</a:t>
            </a:r>
          </a:p>
          <a:p>
            <a:r>
              <a:rPr lang="es-ES" dirty="0"/>
              <a:t>Todo ello limita las posibilidades de uso de la PF de G que, en la práctica, sólo puede usarse en una dirección.</a:t>
            </a:r>
          </a:p>
          <a:p>
            <a:r>
              <a:rPr lang="es-ES" dirty="0"/>
              <a:t>Crítica general: Se argumenta que el G es a menudo ineficiente.</a:t>
            </a:r>
          </a:p>
        </p:txBody>
      </p:sp>
    </p:spTree>
    <p:extLst>
      <p:ext uri="{BB962C8B-B14F-4D97-AF65-F5344CB8AC3E}">
        <p14:creationId xmlns:p14="http://schemas.microsoft.com/office/powerpoint/2010/main" val="1512037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Tributación</a:t>
            </a:r>
          </a:p>
        </p:txBody>
      </p:sp>
      <p:sp>
        <p:nvSpPr>
          <p:cNvPr id="3" name="Marcador de contenido 2"/>
          <p:cNvSpPr>
            <a:spLocks noGrp="1"/>
          </p:cNvSpPr>
          <p:nvPr>
            <p:ph sz="half" idx="1"/>
          </p:nvPr>
        </p:nvSpPr>
        <p:spPr>
          <a:xfrm>
            <a:off x="3867911" y="868680"/>
            <a:ext cx="4413205" cy="5120640"/>
          </a:xfrm>
        </p:spPr>
        <p:txBody>
          <a:bodyPr>
            <a:normAutofit fontScale="85000" lnSpcReduction="20000"/>
          </a:bodyPr>
          <a:lstStyle/>
          <a:p>
            <a:pPr algn="just"/>
            <a:r>
              <a:rPr lang="es-ES" dirty="0"/>
              <a:t>La política tributaria o impositiva (PT) es la preferida de gobiernos de signo conservador.</a:t>
            </a:r>
          </a:p>
          <a:p>
            <a:pPr algn="just"/>
            <a:r>
              <a:rPr lang="es-ES" dirty="0"/>
              <a:t>Especialmente a través de las reducciones de impuestos, actuando a través del consumo privado (C).</a:t>
            </a:r>
          </a:p>
          <a:p>
            <a:pPr algn="just"/>
            <a:r>
              <a:rPr lang="es-ES" dirty="0"/>
              <a:t>Se argumenta que los agentes privados (y no el gobierno) deben decidir cómo asignar los recursos en una economía de mercado; además de la curva de Arthur </a:t>
            </a:r>
            <a:r>
              <a:rPr lang="es-ES" dirty="0" err="1"/>
              <a:t>Laffer</a:t>
            </a:r>
            <a:r>
              <a:rPr lang="es-ES" dirty="0"/>
              <a:t>.</a:t>
            </a:r>
          </a:p>
          <a:p>
            <a:pPr algn="just"/>
            <a:r>
              <a:rPr lang="es-ES" dirty="0" err="1"/>
              <a:t>Laffer</a:t>
            </a:r>
            <a:r>
              <a:rPr lang="es-ES" dirty="0"/>
              <a:t> estudió la relación existente entre los ingresos fiscales y las tasas impositivas, explicando cómo varía la recaudación tributaria al modificar dichas tasas. El aumento de tasas tributarias no siempre conlleva un aumento de la recaudación fiscal y viceversa.</a:t>
            </a:r>
          </a:p>
          <a:p>
            <a:pPr algn="just"/>
            <a:r>
              <a:rPr lang="es-ES" dirty="0"/>
              <a:t>Así tasas impositivas menores estimularían la DA al punto que la recaudación  de esa mayor actividad económica sería mayor que la que hubiera resultado con las tasas previas (más altas).</a:t>
            </a:r>
          </a:p>
          <a:p>
            <a:pPr algn="just"/>
            <a:r>
              <a:rPr lang="es-ES" dirty="0"/>
              <a:t>Desventaja: Resultan, estimulan la DA; pero aumentan el déficit público. </a:t>
            </a:r>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281116" y="995048"/>
            <a:ext cx="3631842" cy="4729971"/>
          </a:xfrm>
        </p:spPr>
      </p:pic>
    </p:spTree>
    <p:extLst>
      <p:ext uri="{BB962C8B-B14F-4D97-AF65-F5344CB8AC3E}">
        <p14:creationId xmlns:p14="http://schemas.microsoft.com/office/powerpoint/2010/main" val="2294918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Teoría de la incidencia fiscal</a:t>
            </a:r>
          </a:p>
        </p:txBody>
      </p:sp>
      <p:sp>
        <p:nvSpPr>
          <p:cNvPr id="3" name="Marcador de contenido 2"/>
          <p:cNvSpPr>
            <a:spLocks noGrp="1"/>
          </p:cNvSpPr>
          <p:nvPr>
            <p:ph sz="half" idx="1"/>
          </p:nvPr>
        </p:nvSpPr>
        <p:spPr>
          <a:xfrm>
            <a:off x="3605349" y="868680"/>
            <a:ext cx="3737283" cy="5440680"/>
          </a:xfrm>
        </p:spPr>
        <p:txBody>
          <a:bodyPr>
            <a:normAutofit fontScale="85000" lnSpcReduction="10000"/>
          </a:bodyPr>
          <a:lstStyle/>
          <a:p>
            <a:pPr algn="just"/>
            <a:r>
              <a:rPr lang="es-CL" dirty="0"/>
              <a:t>Exponente: Richard </a:t>
            </a:r>
            <a:r>
              <a:rPr lang="es-CL" dirty="0" err="1"/>
              <a:t>Musgrave</a:t>
            </a:r>
            <a:r>
              <a:rPr lang="es-CL" dirty="0"/>
              <a:t>, Harvard (1910-2007).</a:t>
            </a:r>
          </a:p>
          <a:p>
            <a:pPr algn="just"/>
            <a:r>
              <a:rPr lang="es-CL" dirty="0"/>
              <a:t>Se vincula con productos de demanda muy inelástica (aquellos cuya demanda varía menos que la variación de su precio).</a:t>
            </a:r>
          </a:p>
          <a:p>
            <a:pPr algn="just"/>
            <a:r>
              <a:rPr lang="es-CL" i="1" dirty="0"/>
              <a:t>Grosso modo</a:t>
            </a:r>
            <a:r>
              <a:rPr lang="es-CL" dirty="0"/>
              <a:t>, aquellos que resultan más que menos imprescindibles para sus demandantes.</a:t>
            </a:r>
          </a:p>
          <a:p>
            <a:pPr algn="just"/>
            <a:r>
              <a:rPr lang="es-CL" dirty="0"/>
              <a:t>Por el lado de la oferta, a sus productores tampoco les resulta fácil ajustar rápidamente su producción.</a:t>
            </a:r>
          </a:p>
          <a:p>
            <a:pPr algn="just"/>
            <a:r>
              <a:rPr lang="es-CL" dirty="0"/>
              <a:t>El consumo de estos bienes es el que, por lo general, resulta gravado con fuertes impuestos por los gobiernos.</a:t>
            </a:r>
          </a:p>
          <a:p>
            <a:pPr algn="just"/>
            <a:r>
              <a:rPr lang="es-CL" dirty="0"/>
              <a:t>La incidencia fiscal trata de establecer quién, efectivamente, soporta la carga impositiva nominal. A veces, un impuesto sobre otros es -en verdad- un impuesto sobre Ud.</a:t>
            </a:r>
          </a:p>
          <a:p>
            <a:endParaRPr lang="es-CL"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524206" y="868680"/>
            <a:ext cx="3827417" cy="5120640"/>
          </a:xfrm>
        </p:spPr>
      </p:pic>
    </p:spTree>
    <p:extLst>
      <p:ext uri="{BB962C8B-B14F-4D97-AF65-F5344CB8AC3E}">
        <p14:creationId xmlns:p14="http://schemas.microsoft.com/office/powerpoint/2010/main" val="577936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Teoría de la incidencia fiscal	</a:t>
            </a:r>
          </a:p>
        </p:txBody>
      </p:sp>
      <p:sp>
        <p:nvSpPr>
          <p:cNvPr id="3" name="Marcador de contenido 2"/>
          <p:cNvSpPr>
            <a:spLocks noGrp="1"/>
          </p:cNvSpPr>
          <p:nvPr>
            <p:ph idx="1"/>
          </p:nvPr>
        </p:nvSpPr>
        <p:spPr/>
        <p:txBody>
          <a:bodyPr>
            <a:normAutofit fontScale="92500" lnSpcReduction="20000"/>
          </a:bodyPr>
          <a:lstStyle/>
          <a:p>
            <a:r>
              <a:rPr lang="es-CL" dirty="0"/>
              <a:t>Ejemplo: </a:t>
            </a:r>
          </a:p>
          <a:p>
            <a:pPr lvl="1"/>
            <a:r>
              <a:rPr lang="es-CL" dirty="0"/>
              <a:t>Suponga que un gobierno desea gravar la bencina/tabaco/alcohol con un impuesto especial, pero teme causar el descontento de los votantes.</a:t>
            </a:r>
          </a:p>
          <a:p>
            <a:pPr lvl="1"/>
            <a:r>
              <a:rPr lang="es-CL" dirty="0"/>
              <a:t>Ingeniosamente, entonces, grava a las empresas productoras, que no votan.</a:t>
            </a:r>
          </a:p>
          <a:p>
            <a:pPr lvl="1"/>
            <a:r>
              <a:rPr lang="es-CL" dirty="0"/>
              <a:t>A su vez, las empresas no quieren soportar el gravamen; pero saben que no pueden traspasar la totalidad del impuesto al consumidor, pues podrían no ser capaces de colocar todo el producto en venta.</a:t>
            </a:r>
          </a:p>
          <a:p>
            <a:pPr lvl="1"/>
            <a:r>
              <a:rPr lang="es-CL" dirty="0"/>
              <a:t>Tienen que llegar a una solución intermedia y cobrar un precio que compense sólo una parte del impuesto. </a:t>
            </a:r>
          </a:p>
          <a:p>
            <a:pPr lvl="1"/>
            <a:r>
              <a:rPr lang="es-CL" dirty="0"/>
              <a:t>Deciden entonces subir sus precios sólo en una parte, situación en que la tributación la comparten productor y consumidor.</a:t>
            </a:r>
          </a:p>
          <a:p>
            <a:pPr lvl="1"/>
            <a:r>
              <a:rPr lang="es-CL" dirty="0"/>
              <a:t>Los consumidores acaban pagando indirectamente al Estado una parte del impuesto.</a:t>
            </a:r>
          </a:p>
          <a:p>
            <a:r>
              <a:rPr lang="es-CL" dirty="0"/>
              <a:t>¿Qué determina quién de los dos -productor o consumidor- soporta qué parte de la carga impositiva?. La elasticidad de la oferta y de la demanda del producto.</a:t>
            </a:r>
          </a:p>
          <a:p>
            <a:r>
              <a:rPr lang="es-CL" dirty="0"/>
              <a:t>A mayor inelasticidad los consumidores estarán más dispuestos a pagar una mayor parte del impuesto que la que estarían dispuestos a asumir los productores. Pero si el producto es de demanda elástica, será el productor quien estará más dispuesto a soportar la mayor parte del gravamen.  </a:t>
            </a:r>
          </a:p>
        </p:txBody>
      </p:sp>
    </p:spTree>
    <p:extLst>
      <p:ext uri="{BB962C8B-B14F-4D97-AF65-F5344CB8AC3E}">
        <p14:creationId xmlns:p14="http://schemas.microsoft.com/office/powerpoint/2010/main" val="2904815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145749" cy="4601183"/>
          </a:xfrm>
        </p:spPr>
        <p:txBody>
          <a:bodyPr/>
          <a:lstStyle/>
          <a:p>
            <a:r>
              <a:rPr lang="es-CL" dirty="0"/>
              <a:t>Teoría del </a:t>
            </a:r>
            <a:r>
              <a:rPr lang="es-CL" dirty="0" err="1"/>
              <a:t>sobregravamen</a:t>
            </a:r>
            <a:r>
              <a:rPr lang="es-CL" dirty="0"/>
              <a:t> y la PE</a:t>
            </a:r>
            <a:br>
              <a:rPr lang="es-CL" dirty="0"/>
            </a:br>
            <a:r>
              <a:rPr lang="es-CL" sz="1400" dirty="0" err="1"/>
              <a:t>Arnold</a:t>
            </a:r>
            <a:r>
              <a:rPr lang="es-CL" sz="1400" dirty="0"/>
              <a:t> </a:t>
            </a:r>
            <a:r>
              <a:rPr lang="es-CL" sz="1400" dirty="0" err="1"/>
              <a:t>Harberger</a:t>
            </a:r>
            <a:r>
              <a:rPr lang="es-CL" sz="1400" dirty="0"/>
              <a:t> (pérdida irrecuperable de eficiencia + triángulo de </a:t>
            </a:r>
            <a:r>
              <a:rPr lang="es-CL" sz="1400" dirty="0" err="1"/>
              <a:t>harberger</a:t>
            </a:r>
            <a:r>
              <a:rPr lang="es-CL" sz="1400" dirty="0"/>
              <a:t>)</a:t>
            </a:r>
            <a:endParaRPr lang="es-CL" dirty="0"/>
          </a:p>
        </p:txBody>
      </p:sp>
      <p:pic>
        <p:nvPicPr>
          <p:cNvPr id="6" name="Marcador de contenido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733838" y="868681"/>
            <a:ext cx="3749112" cy="5120640"/>
          </a:xfrm>
        </p:spPr>
      </p:pic>
      <p:sp>
        <p:nvSpPr>
          <p:cNvPr id="5" name="Marcador de contenido 4"/>
          <p:cNvSpPr>
            <a:spLocks noGrp="1"/>
          </p:cNvSpPr>
          <p:nvPr>
            <p:ph sz="half" idx="2"/>
          </p:nvPr>
        </p:nvSpPr>
        <p:spPr/>
        <p:txBody>
          <a:bodyPr>
            <a:normAutofit fontScale="85000" lnSpcReduction="10000"/>
          </a:bodyPr>
          <a:lstStyle/>
          <a:p>
            <a:r>
              <a:rPr lang="es-CL" dirty="0"/>
              <a:t>Si el precio de un producto no refleja el equilibrio entre O y D, hay una pérdida de eficiencia (PE).</a:t>
            </a:r>
          </a:p>
          <a:p>
            <a:r>
              <a:rPr lang="es-CL" dirty="0"/>
              <a:t>PE es el efecto causado por la manipulación artificial de un mercado, como en un monopolio, un subsidio o un impuesto.</a:t>
            </a:r>
          </a:p>
          <a:p>
            <a:r>
              <a:rPr lang="es-CL" dirty="0"/>
              <a:t>La pérdida de eficiencia por los impuestos viene dada por la pérdida de consumo /negocios que se produce  al alejar/desincentivar a consumidores/empresarios que hubieren adquirido/producido el bien o servicio finalmente gravado; y que, sin él, hubiera tenido un precio de equilibrio competitivo.</a:t>
            </a:r>
          </a:p>
          <a:p>
            <a:r>
              <a:rPr lang="es-CL" dirty="0"/>
              <a:t>Lo inverso pasa con los subsidios. Aquí, la PE es el gasto incurrido en un producto artificialmente barato que no hubieren adquirido en su valor de mercado normal. </a:t>
            </a:r>
          </a:p>
        </p:txBody>
      </p:sp>
    </p:spTree>
    <p:extLst>
      <p:ext uri="{BB962C8B-B14F-4D97-AF65-F5344CB8AC3E}">
        <p14:creationId xmlns:p14="http://schemas.microsoft.com/office/powerpoint/2010/main" val="203609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221801" cy="4601183"/>
          </a:xfrm>
        </p:spPr>
        <p:txBody>
          <a:bodyPr/>
          <a:lstStyle/>
          <a:p>
            <a:r>
              <a:rPr lang="es-CL" dirty="0"/>
              <a:t>Teoría del </a:t>
            </a:r>
            <a:r>
              <a:rPr lang="es-CL" dirty="0" err="1"/>
              <a:t>sobregravamen</a:t>
            </a:r>
            <a:r>
              <a:rPr lang="es-CL" dirty="0"/>
              <a:t> y la PE</a:t>
            </a:r>
            <a:br>
              <a:rPr lang="es-CL" dirty="0"/>
            </a:br>
            <a:endParaRPr lang="es-CL" dirty="0"/>
          </a:p>
        </p:txBody>
      </p:sp>
      <p:sp>
        <p:nvSpPr>
          <p:cNvPr id="3" name="Marcador de contenido 2"/>
          <p:cNvSpPr>
            <a:spLocks noGrp="1"/>
          </p:cNvSpPr>
          <p:nvPr>
            <p:ph sz="half" idx="1"/>
          </p:nvPr>
        </p:nvSpPr>
        <p:spPr>
          <a:xfrm>
            <a:off x="3474720" y="868680"/>
            <a:ext cx="3867912" cy="5120640"/>
          </a:xfrm>
        </p:spPr>
        <p:txBody>
          <a:bodyPr>
            <a:normAutofit/>
          </a:bodyPr>
          <a:lstStyle/>
          <a:p>
            <a:pPr algn="just"/>
            <a:r>
              <a:rPr lang="es-ES" dirty="0"/>
              <a:t>El triángulo de </a:t>
            </a:r>
            <a:r>
              <a:rPr lang="es-ES" dirty="0" err="1"/>
              <a:t>Harberger</a:t>
            </a:r>
            <a:r>
              <a:rPr lang="es-ES" dirty="0"/>
              <a:t> es un diagrama de pérdida irrecuperable de eficiencia (</a:t>
            </a:r>
            <a:r>
              <a:rPr lang="es-ES" i="1" dirty="0" err="1"/>
              <a:t>deadweight</a:t>
            </a:r>
            <a:r>
              <a:rPr lang="es-ES" i="1" dirty="0"/>
              <a:t> </a:t>
            </a:r>
            <a:r>
              <a:rPr lang="es-ES" i="1" dirty="0" err="1"/>
              <a:t>loss</a:t>
            </a:r>
            <a:r>
              <a:rPr lang="es-ES" dirty="0"/>
              <a:t>, en un gráfico de oferta y demanda), asociada a la intervención del gobierno en un mercado perfecto o en uno con monopolio.</a:t>
            </a:r>
          </a:p>
          <a:p>
            <a:pPr algn="just"/>
            <a:r>
              <a:rPr lang="es-ES" dirty="0"/>
              <a:t>Intervención que puede suceder a través de impuestos, aranceles, precios mínimos o cuotas de importación. Pero también por la falla del gobierno en intervenir mercados con externalidades.</a:t>
            </a:r>
            <a:endParaRPr lang="es-CL" dirty="0"/>
          </a:p>
        </p:txBody>
      </p:sp>
      <p:pic>
        <p:nvPicPr>
          <p:cNvPr id="6" name="Marcador de contenido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019524" y="1776549"/>
            <a:ext cx="4928917" cy="3278777"/>
          </a:xfrm>
        </p:spPr>
      </p:pic>
    </p:spTree>
    <p:extLst>
      <p:ext uri="{BB962C8B-B14F-4D97-AF65-F5344CB8AC3E}">
        <p14:creationId xmlns:p14="http://schemas.microsoft.com/office/powerpoint/2010/main" val="3556373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Límites de la PT</a:t>
            </a:r>
          </a:p>
        </p:txBody>
      </p:sp>
      <p:sp>
        <p:nvSpPr>
          <p:cNvPr id="3" name="Marcador de contenido 2"/>
          <p:cNvSpPr>
            <a:spLocks noGrp="1"/>
          </p:cNvSpPr>
          <p:nvPr>
            <p:ph idx="1"/>
          </p:nvPr>
        </p:nvSpPr>
        <p:spPr/>
        <p:txBody>
          <a:bodyPr>
            <a:normAutofit lnSpcReduction="10000"/>
          </a:bodyPr>
          <a:lstStyle/>
          <a:p>
            <a:r>
              <a:rPr lang="es-ES" dirty="0"/>
              <a:t>Desde la perspectiva de su efecto sobre la DA, la PT también tiene limitaciones:</a:t>
            </a:r>
          </a:p>
          <a:p>
            <a:pPr lvl="1"/>
            <a:r>
              <a:rPr lang="es-ES" dirty="0"/>
              <a:t>Efecto menor al del gasto público, porque el M es menor en el primer impacto/ronda sobre la DA. Ej.: Si el Fisco deja de recaudar $100, la RLD del contribuyente no aumenta en $100 (como sería en el M del G) sino sólo $80, porque las familias ahorrarán una parte ($20).</a:t>
            </a:r>
          </a:p>
          <a:p>
            <a:pPr lvl="1"/>
            <a:r>
              <a:rPr lang="es-ES" dirty="0"/>
              <a:t>Efecto más incierto, porque las bajas de impuestos no necesariamente recaen de manera homogénea sobre toda la población (unos ahorran más que otros, por necesidad y/o capacidad). </a:t>
            </a:r>
          </a:p>
          <a:p>
            <a:pPr lvl="1"/>
            <a:r>
              <a:rPr lang="es-ES" dirty="0"/>
              <a:t>Si a ello se suma que las reformas tributarias requieren tramitación parlamentaria (larga, incierta en cuanto a resultado), la hacen potencialmente ineficaz o tardía, ergo, no un buen instrumento de política de demanda.</a:t>
            </a:r>
          </a:p>
          <a:p>
            <a:pPr lvl="1"/>
            <a:r>
              <a:rPr lang="es-ES" dirty="0"/>
              <a:t>Aún menos flexibles que las políticas de G.</a:t>
            </a:r>
          </a:p>
          <a:p>
            <a:pPr lvl="1"/>
            <a:r>
              <a:rPr lang="es-ES" dirty="0"/>
              <a:t>Los cambios tributarios tienen consecuencias sobre la distribución de la renta =&gt; cuestiones de equidad ajenas a las políticas de estabilización (PE).</a:t>
            </a:r>
          </a:p>
        </p:txBody>
      </p:sp>
    </p:spTree>
    <p:extLst>
      <p:ext uri="{BB962C8B-B14F-4D97-AF65-F5344CB8AC3E}">
        <p14:creationId xmlns:p14="http://schemas.microsoft.com/office/powerpoint/2010/main" val="2050324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Recordar</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12155" y="863600"/>
            <a:ext cx="6828366" cy="5121275"/>
          </a:xfrm>
        </p:spPr>
      </p:pic>
    </p:spTree>
    <p:extLst>
      <p:ext uri="{BB962C8B-B14F-4D97-AF65-F5344CB8AC3E}">
        <p14:creationId xmlns:p14="http://schemas.microsoft.com/office/powerpoint/2010/main" val="2016341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Ventaja de cierta PT: Estabilización automática de la DA </a:t>
            </a:r>
          </a:p>
        </p:txBody>
      </p:sp>
      <p:sp>
        <p:nvSpPr>
          <p:cNvPr id="3" name="Marcador de contenido 2"/>
          <p:cNvSpPr>
            <a:spLocks noGrp="1"/>
          </p:cNvSpPr>
          <p:nvPr>
            <p:ph idx="1"/>
          </p:nvPr>
        </p:nvSpPr>
        <p:spPr/>
        <p:txBody>
          <a:bodyPr/>
          <a:lstStyle/>
          <a:p>
            <a:r>
              <a:rPr lang="es-ES" dirty="0"/>
              <a:t>Sistema tributario (ST) influye en la DA coadyuvando a moderar la amplitud de las fluctuaciones cíclicas.</a:t>
            </a:r>
          </a:p>
          <a:p>
            <a:r>
              <a:rPr lang="es-ES" dirty="0"/>
              <a:t>El sistema de impuestos actúa en el sentido deseado. Así, cuando el aumento de la DA genera un aumento del PIB/Renta, la recaudación fiscal aumenta igualmente.</a:t>
            </a:r>
          </a:p>
          <a:p>
            <a:r>
              <a:rPr lang="es-ES" dirty="0"/>
              <a:t>Si el ST emplea tasas progresivas, el aumento de la recaudación es mayor al de la renta nacional (pasan más contribuyentes a los tramos superiores de tasa); mientras que, en la fase baja del ciclo, cuando el PIB/Renta desciende, la recaudación fiscal cae más que la renta nacional (porque muchos contribuyentes pasan a tramos inferiores de tasa) ayudando ello a mantener el consumo (pues lo que el Fisco drena de la RLD de las familias es menos).</a:t>
            </a:r>
          </a:p>
        </p:txBody>
      </p:sp>
    </p:spTree>
    <p:extLst>
      <p:ext uri="{BB962C8B-B14F-4D97-AF65-F5344CB8AC3E}">
        <p14:creationId xmlns:p14="http://schemas.microsoft.com/office/powerpoint/2010/main" val="2496372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Políticas de oferta</a:t>
            </a:r>
            <a:br>
              <a:rPr lang="es-ES" dirty="0"/>
            </a:br>
            <a:r>
              <a:rPr lang="es-ES" sz="1400" dirty="0" err="1"/>
              <a:t>Supply-side</a:t>
            </a:r>
            <a:r>
              <a:rPr lang="es-ES" sz="1400" dirty="0"/>
              <a:t> </a:t>
            </a:r>
            <a:r>
              <a:rPr lang="es-ES" sz="1400" dirty="0" err="1"/>
              <a:t>policies</a:t>
            </a:r>
            <a:r>
              <a:rPr lang="es-ES" sz="1400" dirty="0"/>
              <a:t>.</a:t>
            </a:r>
            <a:endParaRPr lang="es-ES" dirty="0"/>
          </a:p>
        </p:txBody>
      </p:sp>
      <p:sp>
        <p:nvSpPr>
          <p:cNvPr id="3" name="Marcador de contenido 2"/>
          <p:cNvSpPr>
            <a:spLocks noGrp="1"/>
          </p:cNvSpPr>
          <p:nvPr>
            <p:ph idx="1"/>
          </p:nvPr>
        </p:nvSpPr>
        <p:spPr/>
        <p:txBody>
          <a:bodyPr>
            <a:normAutofit fontScale="85000" lnSpcReduction="10000"/>
          </a:bodyPr>
          <a:lstStyle/>
          <a:p>
            <a:r>
              <a:rPr lang="es-ES" dirty="0"/>
              <a:t>Descrédito de la aplicación indiscriminada (y no siempre informada) de la doctrina keynesiana.</a:t>
            </a:r>
          </a:p>
          <a:p>
            <a:r>
              <a:rPr lang="es-ES" i="1" dirty="0" err="1"/>
              <a:t>Momentum</a:t>
            </a:r>
            <a:r>
              <a:rPr lang="es-ES" dirty="0"/>
              <a:t> para los escépticos de la intervención del Estado en la economía. Cambio de tendencia económica mundial post 1975.</a:t>
            </a:r>
          </a:p>
          <a:p>
            <a:r>
              <a:rPr lang="es-ES" dirty="0"/>
              <a:t>A partir de la década de los 90’s se vuelve común afinar el diagnóstico de la coyuntura y preguntar: ¿se trata de un problema de demanda o de oferta?. Nada peor que aplicar el remedio equivocado.</a:t>
            </a:r>
          </a:p>
          <a:p>
            <a:r>
              <a:rPr lang="es-ES" dirty="0"/>
              <a:t>Las políticas de demanda apuntan al gasto combinado que permita producir lo suficiente para garantizar el pleno empleo, es una pregunta de CP enfocada en el PIB real. En ellas, el problema a resolver es la insuficiencia de la demanda con respecto al crecimiento potencial.</a:t>
            </a:r>
          </a:p>
          <a:p>
            <a:r>
              <a:rPr lang="es-ES" dirty="0"/>
              <a:t> Las políticas de oferta (SP), en cambio, apuntan a solucionar la insuficiencia de recursos de algún tipo (materiales: tierra, capital, trabajo; o inmateriales: capital humano, institucionalidad, cultura, </a:t>
            </a:r>
            <a:r>
              <a:rPr lang="es-ES" dirty="0" err="1"/>
              <a:t>etc</a:t>
            </a:r>
            <a:r>
              <a:rPr lang="es-ES" dirty="0"/>
              <a:t>) que mantienen a la economía con un crecimiento potencial excesivamente bajo. Se trata, entonces, de una interrogante de LP enfocada en el PIB potencial. En estas políticas, el problema a resolver es cómo aumentar la oferta de recursos disponibles para el crecimiento, aumentar la capacidad de crecimiento a LP.</a:t>
            </a:r>
          </a:p>
          <a:p>
            <a:r>
              <a:rPr lang="es-ES" dirty="0"/>
              <a:t>Como estas políticas afectan la estructura de la economía se las conoce como medidas o políticas estructurales.</a:t>
            </a:r>
          </a:p>
        </p:txBody>
      </p:sp>
    </p:spTree>
    <p:extLst>
      <p:ext uri="{BB962C8B-B14F-4D97-AF65-F5344CB8AC3E}">
        <p14:creationId xmlns:p14="http://schemas.microsoft.com/office/powerpoint/2010/main" val="784587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Políticas de oferta</a:t>
            </a:r>
          </a:p>
        </p:txBody>
      </p:sp>
      <p:sp>
        <p:nvSpPr>
          <p:cNvPr id="3" name="Marcador de contenido 2"/>
          <p:cNvSpPr>
            <a:spLocks noGrp="1"/>
          </p:cNvSpPr>
          <p:nvPr>
            <p:ph idx="1"/>
          </p:nvPr>
        </p:nvSpPr>
        <p:spPr/>
        <p:txBody>
          <a:bodyPr/>
          <a:lstStyle/>
          <a:p>
            <a:r>
              <a:rPr lang="es-ES" dirty="0"/>
              <a:t>Son objetivos de medidas estructurales:</a:t>
            </a:r>
          </a:p>
          <a:p>
            <a:pPr lvl="1"/>
            <a:r>
              <a:rPr lang="es-ES" dirty="0"/>
              <a:t>Desarrollar un entorno que incentive la inversión productiva (actuaciones que tienen que ver con aumentar oferta de recursos disponibles y con el crecimiento potencial).</a:t>
            </a:r>
          </a:p>
          <a:p>
            <a:pPr lvl="2"/>
            <a:r>
              <a:rPr lang="es-ES" dirty="0"/>
              <a:t>Actuaciones en mercados de bienes y servicios (ej.: más competencia e innovación).</a:t>
            </a:r>
          </a:p>
          <a:p>
            <a:pPr lvl="2"/>
            <a:r>
              <a:rPr lang="es-ES" dirty="0"/>
              <a:t>Actuaciones en mercado de factores (ej.: aumentar oferta de personal con habilidades demandadas).</a:t>
            </a:r>
          </a:p>
          <a:p>
            <a:pPr lvl="2"/>
            <a:r>
              <a:rPr lang="es-ES" dirty="0"/>
              <a:t>Actuaciones en el ámbito de la regulación.</a:t>
            </a:r>
          </a:p>
          <a:p>
            <a:pPr lvl="1"/>
            <a:r>
              <a:rPr lang="es-ES" dirty="0"/>
              <a:t>Mejorar la eficiencia del sector público (reorientación del gasto público - G - a donde sea más eficaz, ej.: mejoramiento de la justicia </a:t>
            </a:r>
            <a:r>
              <a:rPr lang="es-ES" dirty="0" err="1"/>
              <a:t>anticolusiva</a:t>
            </a:r>
            <a:r>
              <a:rPr lang="es-ES" dirty="0"/>
              <a:t>, más infraestructura, mejor sistema sanitario, </a:t>
            </a:r>
            <a:r>
              <a:rPr lang="es-ES" dirty="0" err="1"/>
              <a:t>etc</a:t>
            </a:r>
            <a:r>
              <a:rPr lang="es-ES" dirty="0"/>
              <a:t>).</a:t>
            </a:r>
          </a:p>
          <a:p>
            <a:pPr lvl="1"/>
            <a:r>
              <a:rPr lang="es-ES" dirty="0"/>
              <a:t>Ejemplo: Medida anunciada por el ministro </a:t>
            </a:r>
            <a:r>
              <a:rPr lang="es-ES" dirty="0" err="1"/>
              <a:t>Fontaine</a:t>
            </a:r>
            <a:r>
              <a:rPr lang="es-ES" dirty="0"/>
              <a:t> para autorizar la venta de medicamentos (que no requieran receta) en los supermercados. </a:t>
            </a:r>
          </a:p>
          <a:p>
            <a:endParaRPr lang="es-ES" dirty="0"/>
          </a:p>
        </p:txBody>
      </p:sp>
    </p:spTree>
    <p:extLst>
      <p:ext uri="{BB962C8B-B14F-4D97-AF65-F5344CB8AC3E}">
        <p14:creationId xmlns:p14="http://schemas.microsoft.com/office/powerpoint/2010/main" val="4041671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Límites de las políticas de oferta</a:t>
            </a:r>
          </a:p>
        </p:txBody>
      </p:sp>
      <p:sp>
        <p:nvSpPr>
          <p:cNvPr id="3" name="Marcador de contenido 2"/>
          <p:cNvSpPr>
            <a:spLocks noGrp="1"/>
          </p:cNvSpPr>
          <p:nvPr>
            <p:ph idx="1"/>
          </p:nvPr>
        </p:nvSpPr>
        <p:spPr/>
        <p:txBody>
          <a:bodyPr>
            <a:normAutofit fontScale="92500" lnSpcReduction="20000"/>
          </a:bodyPr>
          <a:lstStyle/>
          <a:p>
            <a:r>
              <a:rPr lang="es-ES" dirty="0"/>
              <a:t>Como las políticas de demanda, las de oferta tampoco son la panacea. Tienen limitaciones derivadas de:</a:t>
            </a:r>
          </a:p>
          <a:p>
            <a:pPr lvl="1"/>
            <a:r>
              <a:rPr lang="es-ES" dirty="0"/>
              <a:t>Relación entre objetivos e instrumentos. Las incertidumbres también son altas. Las cadenas causales son también aquí largas y con eslabones desconocidos o de difícil proyección.</a:t>
            </a:r>
          </a:p>
          <a:p>
            <a:pPr lvl="1"/>
            <a:r>
              <a:rPr lang="es-ES" dirty="0"/>
              <a:t>Asignación de responsabilidades. La mayor parte de las medidas de oferta son de responsabilidad de varios intervinientes (gobierno, congreso, otras reparticiones públicas, </a:t>
            </a:r>
            <a:r>
              <a:rPr lang="es-ES" dirty="0" err="1"/>
              <a:t>etc</a:t>
            </a:r>
            <a:r>
              <a:rPr lang="es-ES" dirty="0"/>
              <a:t>), lo que conjura contra su materialización (burocracia, </a:t>
            </a:r>
            <a:r>
              <a:rPr lang="es-ES" dirty="0" err="1"/>
              <a:t>etc</a:t>
            </a:r>
            <a:r>
              <a:rPr lang="es-ES" dirty="0"/>
              <a:t>).</a:t>
            </a:r>
          </a:p>
          <a:p>
            <a:pPr lvl="1"/>
            <a:r>
              <a:rPr lang="es-ES" dirty="0"/>
              <a:t>SP a menudo chocan con intereses creados (legítimos –llamados por la demagogia privilegios- o ilegítimos). Las distintas reparticiones que podrían tener responsabilidad en el inicio de las medidas podrían no tener incentivos suficientes para hacerlo, pues fomentar la competencia puede ir en contra de sus intereses o ser visto como una intromisión de otras reparticiones en sus competencias.   </a:t>
            </a:r>
          </a:p>
          <a:p>
            <a:r>
              <a:rPr lang="es-ES" dirty="0"/>
              <a:t> A diferencia de las políticas de demanda (que tienen objetivos precisos: contener la inflación o corregir la DA; instrumentos bien definidos: PM y PF; responsables determinados: BC y Hacienda; con incentivos alineados a esos objetivos), las políticas de oferta abordan un problema más general: qué es necesario para acelerar el crecimiento a LP, de lo que no se sabe mucho… y que no depende sólo de factores económicos (sino también de estructuras sociales, instituciones y costumbres), por lo que la solución se hace más difícil. </a:t>
            </a:r>
          </a:p>
        </p:txBody>
      </p:sp>
    </p:spTree>
    <p:extLst>
      <p:ext uri="{BB962C8B-B14F-4D97-AF65-F5344CB8AC3E}">
        <p14:creationId xmlns:p14="http://schemas.microsoft.com/office/powerpoint/2010/main" val="360404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Créditos</a:t>
            </a:r>
          </a:p>
        </p:txBody>
      </p:sp>
      <p:sp>
        <p:nvSpPr>
          <p:cNvPr id="3" name="Marcador de contenido 2"/>
          <p:cNvSpPr>
            <a:spLocks noGrp="1"/>
          </p:cNvSpPr>
          <p:nvPr>
            <p:ph idx="1"/>
          </p:nvPr>
        </p:nvSpPr>
        <p:spPr/>
        <p:txBody>
          <a:bodyPr/>
          <a:lstStyle/>
          <a:p>
            <a:r>
              <a:rPr lang="es-ES" dirty="0"/>
              <a:t>Alfredo Pastor. La ciencia humilde. Economía para ciudadanos (Ares y Mares, 2ª ed. 2011) pp. 303.</a:t>
            </a:r>
          </a:p>
        </p:txBody>
      </p:sp>
    </p:spTree>
    <p:extLst>
      <p:ext uri="{BB962C8B-B14F-4D97-AF65-F5344CB8AC3E}">
        <p14:creationId xmlns:p14="http://schemas.microsoft.com/office/powerpoint/2010/main" val="786766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Política fiscal</a:t>
            </a:r>
            <a:br>
              <a:rPr lang="es-ES" dirty="0"/>
            </a:br>
            <a:r>
              <a:rPr lang="es-ES" sz="1400" dirty="0"/>
              <a:t>Gasto público e impuestos</a:t>
            </a:r>
            <a:endParaRPr lang="es-ES" dirty="0"/>
          </a:p>
        </p:txBody>
      </p:sp>
      <p:sp>
        <p:nvSpPr>
          <p:cNvPr id="3" name="Marcador de contenido 2"/>
          <p:cNvSpPr>
            <a:spLocks noGrp="1"/>
          </p:cNvSpPr>
          <p:nvPr>
            <p:ph idx="1"/>
          </p:nvPr>
        </p:nvSpPr>
        <p:spPr/>
        <p:txBody>
          <a:bodyPr>
            <a:normAutofit fontScale="92500" lnSpcReduction="20000"/>
          </a:bodyPr>
          <a:lstStyle/>
          <a:p>
            <a:r>
              <a:rPr lang="es-CL" dirty="0"/>
              <a:t>Recordar: Una política de estabilización (PE) apunta a mantener a raya a la inflación actuando sobre la DA. Así, se las conoce como “políticas de demanda”.</a:t>
            </a:r>
          </a:p>
          <a:p>
            <a:r>
              <a:rPr lang="es-CL" dirty="0"/>
              <a:t>La política fiscal es una PE, por tanto, también influye en la DA pero no a través de la inversión (como la PM), sino a través del gasto e ingresos públicos. Instrumento de regulación de la DA (recordar a Keynes). Es aquella política que emplea el gasto público y los impuestos para influir en la actividad económica de un país.</a:t>
            </a:r>
          </a:p>
          <a:p>
            <a:r>
              <a:rPr lang="es-CL" dirty="0"/>
              <a:t>El gasto público (G) es un componente de la DA.</a:t>
            </a:r>
          </a:p>
          <a:p>
            <a:r>
              <a:rPr lang="es-CL" dirty="0"/>
              <a:t>Los ingresos públicos (recaudación tributaria o fiscal) tienen incidencia indirecta sobre la DA, pues afectan la renta disponible de las familias y, por consiguiente, su consumo (C).</a:t>
            </a:r>
          </a:p>
          <a:p>
            <a:r>
              <a:rPr lang="es-CL" dirty="0"/>
              <a:t>Instrumentos de la PF son, entonces:</a:t>
            </a:r>
          </a:p>
          <a:p>
            <a:pPr lvl="1"/>
            <a:r>
              <a:rPr lang="es-CL" dirty="0"/>
              <a:t>Presupuesto fiscal (apunta a G y a políticas de G).</a:t>
            </a:r>
          </a:p>
          <a:p>
            <a:pPr lvl="1"/>
            <a:r>
              <a:rPr lang="es-CL" dirty="0"/>
              <a:t>Tributación (legislación tributaria, apunta a la recaudación fiscal y a políticas tributarias).</a:t>
            </a:r>
          </a:p>
          <a:p>
            <a:pPr marL="182880" lvl="1">
              <a:spcBef>
                <a:spcPts val="1200"/>
              </a:spcBef>
            </a:pPr>
            <a:r>
              <a:rPr lang="es-CL" sz="2000" dirty="0"/>
              <a:t>Limitante estructural: Ambos instrumentos son dependientes del sistema político (gobierno, legislatura o ambos). Ello tiene efecto más o menos limitante de la capacidad de la PF como PE, según veremos.</a:t>
            </a:r>
          </a:p>
          <a:p>
            <a:endParaRPr lang="es-ES" dirty="0"/>
          </a:p>
        </p:txBody>
      </p:sp>
    </p:spTree>
    <p:extLst>
      <p:ext uri="{BB962C8B-B14F-4D97-AF65-F5344CB8AC3E}">
        <p14:creationId xmlns:p14="http://schemas.microsoft.com/office/powerpoint/2010/main" val="1020247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Política fiscal</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6072" y="863600"/>
            <a:ext cx="8342491" cy="5575837"/>
          </a:xfrm>
        </p:spPr>
      </p:pic>
    </p:spTree>
    <p:extLst>
      <p:ext uri="{BB962C8B-B14F-4D97-AF65-F5344CB8AC3E}">
        <p14:creationId xmlns:p14="http://schemas.microsoft.com/office/powerpoint/2010/main" val="336495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 fiscal</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48894" y="1301714"/>
            <a:ext cx="8177466" cy="4245428"/>
          </a:xfrm>
        </p:spPr>
      </p:pic>
    </p:spTree>
    <p:extLst>
      <p:ext uri="{BB962C8B-B14F-4D97-AF65-F5344CB8AC3E}">
        <p14:creationId xmlns:p14="http://schemas.microsoft.com/office/powerpoint/2010/main" val="2089523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Gasto público</a:t>
            </a:r>
          </a:p>
        </p:txBody>
      </p:sp>
      <p:sp>
        <p:nvSpPr>
          <p:cNvPr id="3" name="Marcador de contenido 2"/>
          <p:cNvSpPr>
            <a:spLocks noGrp="1"/>
          </p:cNvSpPr>
          <p:nvPr>
            <p:ph idx="1"/>
          </p:nvPr>
        </p:nvSpPr>
        <p:spPr/>
        <p:txBody>
          <a:bodyPr>
            <a:normAutofit/>
          </a:bodyPr>
          <a:lstStyle/>
          <a:p>
            <a:r>
              <a:rPr lang="es-ES" dirty="0"/>
              <a:t>Política preferida de gobiernos de signo socialdemócrata.</a:t>
            </a:r>
          </a:p>
          <a:p>
            <a:r>
              <a:rPr lang="es-ES" dirty="0"/>
              <a:t>La PF de G es, en teoría, la más eficaz para estimular la DA.</a:t>
            </a:r>
          </a:p>
          <a:p>
            <a:pPr lvl="1"/>
            <a:r>
              <a:rPr lang="es-ES" dirty="0"/>
              <a:t>Ejemplo: Economía bajo su potencial y gobierno compromete un programa de gasto público de valor $100. La DA aumenta en esa suma. </a:t>
            </a:r>
          </a:p>
          <a:p>
            <a:pPr lvl="1"/>
            <a:r>
              <a:rPr lang="es-ES" dirty="0"/>
              <a:t>El gobierno lo implementa y hace pagos por $100. La renta de los agentes receptores aumenta en 100.</a:t>
            </a:r>
          </a:p>
          <a:p>
            <a:pPr lvl="1"/>
            <a:r>
              <a:rPr lang="es-ES" dirty="0"/>
              <a:t>Éstos gastarán parte de esa renta ($80) y ahorrarán el resto ($20). Por lo que el consumo privado (C) aumenta en $80 el que configura un nuevo aumento de la DA que va a parar, en forma de renta, a nuevos agentes receptores quienes, a su vez, volverán a ahorrar una parte ($20) y saldrán a consumir el restante ($80).</a:t>
            </a:r>
          </a:p>
          <a:p>
            <a:pPr lvl="1"/>
            <a:r>
              <a:rPr lang="es-ES" dirty="0"/>
              <a:t> Y así con sucesivos nuevos impulsos a la DA en cada ronda.</a:t>
            </a:r>
          </a:p>
          <a:p>
            <a:pPr lvl="1"/>
            <a:r>
              <a:rPr lang="es-ES" dirty="0"/>
              <a:t>Sumados todos esos aumentos sucesivos, el aumento de la DA resultante de un aumento inicial del gasto público (G) por valor de $100 es de $500, cinco veces el aumento inicial.</a:t>
            </a:r>
          </a:p>
        </p:txBody>
      </p:sp>
    </p:spTree>
    <p:extLst>
      <p:ext uri="{BB962C8B-B14F-4D97-AF65-F5344CB8AC3E}">
        <p14:creationId xmlns:p14="http://schemas.microsoft.com/office/powerpoint/2010/main" val="1833801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Propensión marginal al consumo (PMC)</a:t>
            </a:r>
          </a:p>
        </p:txBody>
      </p:sp>
      <p:sp>
        <p:nvSpPr>
          <p:cNvPr id="3" name="Marcador de contenido 2"/>
          <p:cNvSpPr>
            <a:spLocks noGrp="1"/>
          </p:cNvSpPr>
          <p:nvPr>
            <p:ph idx="1"/>
          </p:nvPr>
        </p:nvSpPr>
        <p:spPr/>
        <p:txBody>
          <a:bodyPr/>
          <a:lstStyle/>
          <a:p>
            <a:r>
              <a:rPr lang="es-CL" dirty="0"/>
              <a:t>La PMC mide el efecto total sobre P si sumamos todos los ciclos/rondas de incremento de gasto (G). </a:t>
            </a:r>
          </a:p>
          <a:p>
            <a:r>
              <a:rPr lang="es-CL" dirty="0"/>
              <a:t>PMC es el incremento en el consumo privado cuando la renta disponible aumenta $1. </a:t>
            </a:r>
          </a:p>
          <a:p>
            <a:r>
              <a:rPr lang="es-CL" dirty="0"/>
              <a:t>O, dicho de otro modo, PMC es la parte de la renta disponible adicional que los agentes económicos consumen (no ahorran). </a:t>
            </a:r>
          </a:p>
          <a:p>
            <a:r>
              <a:rPr lang="es-CL" dirty="0"/>
              <a:t>O PMC es la fracción de un peso adicional de renta disponible (RD) que se consume.</a:t>
            </a:r>
          </a:p>
          <a:p>
            <a:r>
              <a:rPr lang="es-CL" dirty="0"/>
              <a:t>PMC = </a:t>
            </a:r>
            <a:r>
              <a:rPr lang="el-GR" dirty="0"/>
              <a:t>Δ</a:t>
            </a:r>
            <a:r>
              <a:rPr lang="es-CL" dirty="0"/>
              <a:t> Consumo privado / </a:t>
            </a:r>
            <a:r>
              <a:rPr lang="el-GR" dirty="0"/>
              <a:t>Δ</a:t>
            </a:r>
            <a:r>
              <a:rPr lang="es-CL" dirty="0"/>
              <a:t> RD</a:t>
            </a:r>
          </a:p>
          <a:p>
            <a:r>
              <a:rPr lang="es-CL" dirty="0"/>
              <a:t>La RD son las rentas/ingresos después de impuestos (pero en nuestro ejemplo asumimos que los impuestos no existen).</a:t>
            </a:r>
          </a:p>
          <a:p>
            <a:r>
              <a:rPr lang="es-CL" dirty="0"/>
              <a:t>Dado que los consumidores gastan parte, pero no todo, la PMC varía entre 0 y 1.</a:t>
            </a:r>
          </a:p>
          <a:p>
            <a:endParaRPr lang="es-CL" dirty="0"/>
          </a:p>
        </p:txBody>
      </p:sp>
    </p:spTree>
    <p:extLst>
      <p:ext uri="{BB962C8B-B14F-4D97-AF65-F5344CB8AC3E}">
        <p14:creationId xmlns:p14="http://schemas.microsoft.com/office/powerpoint/2010/main" val="2259377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Propensión marginal al ahorro (PMA)</a:t>
            </a:r>
          </a:p>
        </p:txBody>
      </p:sp>
      <p:sp>
        <p:nvSpPr>
          <p:cNvPr id="3" name="Marcador de contenido 2"/>
          <p:cNvSpPr>
            <a:spLocks noGrp="1"/>
          </p:cNvSpPr>
          <p:nvPr>
            <p:ph idx="1"/>
          </p:nvPr>
        </p:nvSpPr>
        <p:spPr/>
        <p:txBody>
          <a:bodyPr/>
          <a:lstStyle/>
          <a:p>
            <a:r>
              <a:rPr lang="es-CL" dirty="0"/>
              <a:t>La propensión marginal al ahorro (PMA) es la parte de la renta disponible adicional que los agentes económicos ahorran (no consumen).</a:t>
            </a:r>
          </a:p>
        </p:txBody>
      </p:sp>
    </p:spTree>
    <p:extLst>
      <p:ext uri="{BB962C8B-B14F-4D97-AF65-F5344CB8AC3E}">
        <p14:creationId xmlns:p14="http://schemas.microsoft.com/office/powerpoint/2010/main" val="265516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Multiplicador (de GA en </a:t>
            </a:r>
            <a:r>
              <a:rPr lang="es-CL" dirty="0" err="1"/>
              <a:t>Inv</a:t>
            </a:r>
            <a:r>
              <a:rPr lang="es-CL" dirty="0"/>
              <a:t>)</a:t>
            </a:r>
            <a:br>
              <a:rPr lang="es-CL" sz="1400" dirty="0"/>
            </a:br>
            <a:r>
              <a:rPr lang="es-CL" sz="1400" dirty="0"/>
              <a:t>PMC y PMA</a:t>
            </a:r>
            <a:endParaRPr lang="es-CL" dirty="0"/>
          </a:p>
        </p:txBody>
      </p:sp>
      <p:sp>
        <p:nvSpPr>
          <p:cNvPr id="3" name="Marcador de contenido 2"/>
          <p:cNvSpPr>
            <a:spLocks noGrp="1"/>
          </p:cNvSpPr>
          <p:nvPr>
            <p:ph idx="1"/>
          </p:nvPr>
        </p:nvSpPr>
        <p:spPr/>
        <p:txBody>
          <a:bodyPr>
            <a:normAutofit fontScale="92500" lnSpcReduction="20000"/>
          </a:bodyPr>
          <a:lstStyle/>
          <a:p>
            <a:r>
              <a:rPr lang="es-CL" dirty="0"/>
              <a:t>Especie de reacción en cadena: Una </a:t>
            </a:r>
            <a:r>
              <a:rPr lang="el-GR" dirty="0"/>
              <a:t>Δ</a:t>
            </a:r>
            <a:r>
              <a:rPr lang="es-CL" dirty="0"/>
              <a:t> (+ </a:t>
            </a:r>
            <a:r>
              <a:rPr lang="es-CL" dirty="0" err="1"/>
              <a:t>ó</a:t>
            </a:r>
            <a:r>
              <a:rPr lang="es-CL" dirty="0"/>
              <a:t> -) del Gasto agregado (GA) =&gt; </a:t>
            </a:r>
            <a:r>
              <a:rPr lang="el-GR" dirty="0"/>
              <a:t>Δ</a:t>
            </a:r>
            <a:r>
              <a:rPr lang="es-CL" dirty="0"/>
              <a:t> Renta lo que -a su vez- conlleva </a:t>
            </a:r>
            <a:r>
              <a:rPr lang="el-GR" dirty="0"/>
              <a:t>Δ</a:t>
            </a:r>
            <a:r>
              <a:rPr lang="es-CL" dirty="0"/>
              <a:t> posteriores en el G agregado, por medio de ciclos sucesivos de aumento (o caída) en el consumo privado (de acuerdo a la propensión marginal al consumo, PMC).</a:t>
            </a:r>
          </a:p>
          <a:p>
            <a:r>
              <a:rPr lang="es-CL" dirty="0"/>
              <a:t>Suponemos:</a:t>
            </a:r>
          </a:p>
          <a:p>
            <a:pPr lvl="1"/>
            <a:r>
              <a:rPr lang="es-CL" dirty="0"/>
              <a:t>Tasa de interés estable, dada.</a:t>
            </a:r>
          </a:p>
          <a:p>
            <a:pPr lvl="1"/>
            <a:r>
              <a:rPr lang="es-CL" dirty="0"/>
              <a:t>No existe G público ni impuestos.</a:t>
            </a:r>
          </a:p>
          <a:p>
            <a:pPr lvl="1"/>
            <a:r>
              <a:rPr lang="es-CL" dirty="0"/>
              <a:t>Importaciones y exportaciones son cero.</a:t>
            </a:r>
          </a:p>
          <a:p>
            <a:pPr lvl="1"/>
            <a:r>
              <a:rPr lang="es-CL" dirty="0"/>
              <a:t>Sin inflación (sin alterar NGP).</a:t>
            </a:r>
          </a:p>
          <a:p>
            <a:pPr lvl="1"/>
            <a:r>
              <a:rPr lang="es-CL" dirty="0"/>
              <a:t>Oferta de producción adicional a precio fijo, esto es, sin variar NGP. Ej.: Imagine empresas </a:t>
            </a:r>
            <a:r>
              <a:rPr lang="es-CL" u="sng" dirty="0"/>
              <a:t>gastando en bienes de inversión </a:t>
            </a:r>
            <a:r>
              <a:rPr lang="es-CL" dirty="0"/>
              <a:t>por $100M (gasto en inversión), esto implica, producción adicional de bienes y servicios por $100M.</a:t>
            </a:r>
          </a:p>
          <a:p>
            <a:pPr lvl="2"/>
            <a:r>
              <a:rPr lang="es-CL" dirty="0"/>
              <a:t>Cadena: </a:t>
            </a:r>
            <a:r>
              <a:rPr lang="el-GR" dirty="0"/>
              <a:t>Δ</a:t>
            </a:r>
            <a:r>
              <a:rPr lang="es-CL" dirty="0"/>
              <a:t> G en inversión =&gt; </a:t>
            </a:r>
            <a:r>
              <a:rPr lang="el-GR" dirty="0"/>
              <a:t>Δ</a:t>
            </a:r>
            <a:r>
              <a:rPr lang="es-CL" dirty="0"/>
              <a:t> P (</a:t>
            </a:r>
            <a:r>
              <a:rPr lang="es-CL" i="1" dirty="0"/>
              <a:t>output</a:t>
            </a:r>
            <a:r>
              <a:rPr lang="es-CL" dirty="0"/>
              <a:t> en = suma) =&gt; </a:t>
            </a:r>
            <a:r>
              <a:rPr lang="el-GR" dirty="0"/>
              <a:t>Δ</a:t>
            </a:r>
            <a:r>
              <a:rPr lang="es-CL" dirty="0"/>
              <a:t> </a:t>
            </a:r>
            <a:r>
              <a:rPr lang="es-CL" dirty="0" err="1"/>
              <a:t>Rta</a:t>
            </a:r>
            <a:r>
              <a:rPr lang="es-CL" dirty="0"/>
              <a:t>. Disp. (familias, en forma de beneficios y salarios) =&gt; </a:t>
            </a:r>
            <a:r>
              <a:rPr lang="el-GR" dirty="0"/>
              <a:t>Δ</a:t>
            </a:r>
            <a:r>
              <a:rPr lang="es-CL" dirty="0"/>
              <a:t> C (consumo privado) =&gt; </a:t>
            </a:r>
            <a:r>
              <a:rPr lang="el-GR" dirty="0"/>
              <a:t>Δ</a:t>
            </a:r>
            <a:r>
              <a:rPr lang="es-CL" dirty="0"/>
              <a:t> P (</a:t>
            </a:r>
            <a:r>
              <a:rPr lang="es-CL" i="1" dirty="0"/>
              <a:t>output</a:t>
            </a:r>
            <a:r>
              <a:rPr lang="es-CL" dirty="0"/>
              <a:t>). Y así, sucesivamente.</a:t>
            </a:r>
          </a:p>
          <a:p>
            <a:pPr lvl="2"/>
            <a:r>
              <a:rPr lang="es-CL" dirty="0"/>
              <a:t>Corolario: Cambios en el G agregado (de inversión, de consumo, </a:t>
            </a:r>
            <a:r>
              <a:rPr lang="es-CL" dirty="0" err="1"/>
              <a:t>etc</a:t>
            </a:r>
            <a:r>
              <a:rPr lang="es-CL" dirty="0"/>
              <a:t>) se traducen en cambios en la producción (P) agregada (medido vía PIB real).</a:t>
            </a:r>
          </a:p>
          <a:p>
            <a:pPr lvl="2"/>
            <a:r>
              <a:rPr lang="es-CL" dirty="0"/>
              <a:t>Resultado: Un incremento en G de Inversión original lleva a un cambio en el PIB real que es un múltiplo del cambio inicial en la inversión.</a:t>
            </a:r>
          </a:p>
          <a:p>
            <a:r>
              <a:rPr lang="es-CL" dirty="0"/>
              <a:t>Rodeo: PMC y PMA</a:t>
            </a:r>
          </a:p>
        </p:txBody>
      </p:sp>
    </p:spTree>
    <p:extLst>
      <p:ext uri="{BB962C8B-B14F-4D97-AF65-F5344CB8AC3E}">
        <p14:creationId xmlns:p14="http://schemas.microsoft.com/office/powerpoint/2010/main" val="2521114537"/>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463</TotalTime>
  <Words>3294</Words>
  <Application>Microsoft Office PowerPoint</Application>
  <PresentationFormat>Panorámica</PresentationFormat>
  <Paragraphs>145</Paragraphs>
  <Slides>24</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24</vt:i4>
      </vt:variant>
    </vt:vector>
  </HeadingPairs>
  <TitlesOfParts>
    <vt:vector size="29" baseType="lpstr">
      <vt:lpstr>Cambria Math</vt:lpstr>
      <vt:lpstr>Corbel</vt:lpstr>
      <vt:lpstr>Wingdings 2</vt:lpstr>
      <vt:lpstr>Marco</vt:lpstr>
      <vt:lpstr>1_Marco</vt:lpstr>
      <vt:lpstr>Macroeconomía y Políticas Públicas</vt:lpstr>
      <vt:lpstr>Recordar</vt:lpstr>
      <vt:lpstr>Política fiscal Gasto público e impuestos</vt:lpstr>
      <vt:lpstr>Política fiscal</vt:lpstr>
      <vt:lpstr>Política fiscal</vt:lpstr>
      <vt:lpstr>Gasto público</vt:lpstr>
      <vt:lpstr>Propensión marginal al consumo (PMC)</vt:lpstr>
      <vt:lpstr>Propensión marginal al ahorro (PMA)</vt:lpstr>
      <vt:lpstr>Multiplicador (de GA en Inv) PMC y PMA</vt:lpstr>
      <vt:lpstr>Multiplicador (de GA en Inv)</vt:lpstr>
      <vt:lpstr>Multiplicador (de GA en Inv)</vt:lpstr>
      <vt:lpstr>Multiplicador (de GA en Inv)</vt:lpstr>
      <vt:lpstr>Límites de la eficacia de políticas de G.</vt:lpstr>
      <vt:lpstr>Tributación</vt:lpstr>
      <vt:lpstr>Teoría de la incidencia fiscal</vt:lpstr>
      <vt:lpstr>Teoría de la incidencia fiscal </vt:lpstr>
      <vt:lpstr>Teoría del sobregravamen y la PE Arnold Harberger (pérdida irrecuperable de eficiencia + triángulo de harberger)</vt:lpstr>
      <vt:lpstr>Teoría del sobregravamen y la PE </vt:lpstr>
      <vt:lpstr>Límites de la PT</vt:lpstr>
      <vt:lpstr>Ventaja de cierta PT: Estabilización automática de la DA </vt:lpstr>
      <vt:lpstr>Políticas de oferta Supply-side policies.</vt:lpstr>
      <vt:lpstr>Políticas de oferta</vt:lpstr>
      <vt:lpstr>Límites de las políticas de oferta</vt:lpstr>
      <vt:lpstr>Créditos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 fiscal</dc:title>
  <dc:creator>Rafael Plaza</dc:creator>
  <cp:lastModifiedBy>Rafael Plaza</cp:lastModifiedBy>
  <cp:revision>44</cp:revision>
  <cp:lastPrinted>2019-09-09T20:28:02Z</cp:lastPrinted>
  <dcterms:created xsi:type="dcterms:W3CDTF">2019-09-08T00:04:18Z</dcterms:created>
  <dcterms:modified xsi:type="dcterms:W3CDTF">2022-11-28T21:19:48Z</dcterms:modified>
</cp:coreProperties>
</file>