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3" r:id="rId6"/>
    <p:sldId id="264" r:id="rId7"/>
    <p:sldId id="265" r:id="rId8"/>
    <p:sldId id="267"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2" r:id="rId26"/>
    <p:sldId id="300" r:id="rId27"/>
    <p:sldId id="285" r:id="rId28"/>
    <p:sldId id="284" r:id="rId29"/>
    <p:sldId id="286" r:id="rId30"/>
    <p:sldId id="287" r:id="rId31"/>
    <p:sldId id="288" r:id="rId32"/>
    <p:sldId id="289" r:id="rId33"/>
    <p:sldId id="290" r:id="rId34"/>
    <p:sldId id="293" r:id="rId35"/>
    <p:sldId id="292" r:id="rId36"/>
    <p:sldId id="294" r:id="rId37"/>
    <p:sldId id="295" r:id="rId38"/>
    <p:sldId id="296" r:id="rId39"/>
    <p:sldId id="297" r:id="rId40"/>
    <p:sldId id="298" r:id="rId41"/>
    <p:sldId id="299" r:id="rId4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13" autoAdjust="0"/>
  </p:normalViewPr>
  <p:slideViewPr>
    <p:cSldViewPr snapToGrid="0">
      <p:cViewPr>
        <p:scale>
          <a:sx n="98" d="100"/>
          <a:sy n="98" d="100"/>
        </p:scale>
        <p:origin x="103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545072-76CD-2B86-516D-16A08DCEEC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08A315C3-8206-2C8A-E165-49328D7D54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535854DD-3F74-FB48-14DE-F8ECABFA115B}"/>
              </a:ext>
            </a:extLst>
          </p:cNvPr>
          <p:cNvSpPr>
            <a:spLocks noGrp="1"/>
          </p:cNvSpPr>
          <p:nvPr>
            <p:ph type="dt" sz="half" idx="10"/>
          </p:nvPr>
        </p:nvSpPr>
        <p:spPr/>
        <p:txBody>
          <a:bodyPr/>
          <a:lstStyle/>
          <a:p>
            <a:fld id="{128168B7-47D5-4777-8167-51A9B2885AF0}" type="datetimeFigureOut">
              <a:rPr lang="es-CL" smtClean="0"/>
              <a:t>28-04-2024</a:t>
            </a:fld>
            <a:endParaRPr lang="es-CL"/>
          </a:p>
        </p:txBody>
      </p:sp>
      <p:sp>
        <p:nvSpPr>
          <p:cNvPr id="5" name="Marcador de pie de página 4">
            <a:extLst>
              <a:ext uri="{FF2B5EF4-FFF2-40B4-BE49-F238E27FC236}">
                <a16:creationId xmlns:a16="http://schemas.microsoft.com/office/drawing/2014/main" id="{C70BFE09-4058-354F-5EFB-EC7C34B0326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6C2DD72-CF7C-2902-1152-D6055B0A45D3}"/>
              </a:ext>
            </a:extLst>
          </p:cNvPr>
          <p:cNvSpPr>
            <a:spLocks noGrp="1"/>
          </p:cNvSpPr>
          <p:nvPr>
            <p:ph type="sldNum" sz="quarter" idx="12"/>
          </p:nvPr>
        </p:nvSpPr>
        <p:spPr/>
        <p:txBody>
          <a:bodyPr/>
          <a:lstStyle/>
          <a:p>
            <a:fld id="{7CAB8D18-7442-4093-A711-AD2CA8ED6C1F}" type="slidenum">
              <a:rPr lang="es-CL" smtClean="0"/>
              <a:t>‹Nº›</a:t>
            </a:fld>
            <a:endParaRPr lang="es-CL"/>
          </a:p>
        </p:txBody>
      </p:sp>
    </p:spTree>
    <p:extLst>
      <p:ext uri="{BB962C8B-B14F-4D97-AF65-F5344CB8AC3E}">
        <p14:creationId xmlns:p14="http://schemas.microsoft.com/office/powerpoint/2010/main" val="340659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78A08B-EE8E-4566-6910-35B1243B0C8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C7154D6-A663-9EAD-3728-9D8D9D6963C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172E16A-69F2-9AB5-2868-0801448DCE8C}"/>
              </a:ext>
            </a:extLst>
          </p:cNvPr>
          <p:cNvSpPr>
            <a:spLocks noGrp="1"/>
          </p:cNvSpPr>
          <p:nvPr>
            <p:ph type="dt" sz="half" idx="10"/>
          </p:nvPr>
        </p:nvSpPr>
        <p:spPr/>
        <p:txBody>
          <a:bodyPr/>
          <a:lstStyle/>
          <a:p>
            <a:fld id="{128168B7-47D5-4777-8167-51A9B2885AF0}" type="datetimeFigureOut">
              <a:rPr lang="es-CL" smtClean="0"/>
              <a:t>28-04-2024</a:t>
            </a:fld>
            <a:endParaRPr lang="es-CL"/>
          </a:p>
        </p:txBody>
      </p:sp>
      <p:sp>
        <p:nvSpPr>
          <p:cNvPr id="5" name="Marcador de pie de página 4">
            <a:extLst>
              <a:ext uri="{FF2B5EF4-FFF2-40B4-BE49-F238E27FC236}">
                <a16:creationId xmlns:a16="http://schemas.microsoft.com/office/drawing/2014/main" id="{9FA70965-FD4F-9AE1-41E6-230B5F70A6F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B236124-8813-A5E4-5781-51AE9598D931}"/>
              </a:ext>
            </a:extLst>
          </p:cNvPr>
          <p:cNvSpPr>
            <a:spLocks noGrp="1"/>
          </p:cNvSpPr>
          <p:nvPr>
            <p:ph type="sldNum" sz="quarter" idx="12"/>
          </p:nvPr>
        </p:nvSpPr>
        <p:spPr/>
        <p:txBody>
          <a:bodyPr/>
          <a:lstStyle/>
          <a:p>
            <a:fld id="{7CAB8D18-7442-4093-A711-AD2CA8ED6C1F}" type="slidenum">
              <a:rPr lang="es-CL" smtClean="0"/>
              <a:t>‹Nº›</a:t>
            </a:fld>
            <a:endParaRPr lang="es-CL"/>
          </a:p>
        </p:txBody>
      </p:sp>
    </p:spTree>
    <p:extLst>
      <p:ext uri="{BB962C8B-B14F-4D97-AF65-F5344CB8AC3E}">
        <p14:creationId xmlns:p14="http://schemas.microsoft.com/office/powerpoint/2010/main" val="47410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D7F121-8556-7805-3C1B-C1C18BEE63A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F58215C-C87F-A6EA-BED1-BAFF0B1F6EF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4E8F50B-401A-6CE3-E091-8FA776B1DBBA}"/>
              </a:ext>
            </a:extLst>
          </p:cNvPr>
          <p:cNvSpPr>
            <a:spLocks noGrp="1"/>
          </p:cNvSpPr>
          <p:nvPr>
            <p:ph type="dt" sz="half" idx="10"/>
          </p:nvPr>
        </p:nvSpPr>
        <p:spPr/>
        <p:txBody>
          <a:bodyPr/>
          <a:lstStyle/>
          <a:p>
            <a:fld id="{128168B7-47D5-4777-8167-51A9B2885AF0}" type="datetimeFigureOut">
              <a:rPr lang="es-CL" smtClean="0"/>
              <a:t>28-04-2024</a:t>
            </a:fld>
            <a:endParaRPr lang="es-CL"/>
          </a:p>
        </p:txBody>
      </p:sp>
      <p:sp>
        <p:nvSpPr>
          <p:cNvPr id="5" name="Marcador de pie de página 4">
            <a:extLst>
              <a:ext uri="{FF2B5EF4-FFF2-40B4-BE49-F238E27FC236}">
                <a16:creationId xmlns:a16="http://schemas.microsoft.com/office/drawing/2014/main" id="{FFA1862E-7E95-5027-E532-BAE397441E4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A4EC771-D4CF-787D-355E-DC3DC56B1C30}"/>
              </a:ext>
            </a:extLst>
          </p:cNvPr>
          <p:cNvSpPr>
            <a:spLocks noGrp="1"/>
          </p:cNvSpPr>
          <p:nvPr>
            <p:ph type="sldNum" sz="quarter" idx="12"/>
          </p:nvPr>
        </p:nvSpPr>
        <p:spPr/>
        <p:txBody>
          <a:bodyPr/>
          <a:lstStyle/>
          <a:p>
            <a:fld id="{7CAB8D18-7442-4093-A711-AD2CA8ED6C1F}" type="slidenum">
              <a:rPr lang="es-CL" smtClean="0"/>
              <a:t>‹Nº›</a:t>
            </a:fld>
            <a:endParaRPr lang="es-CL"/>
          </a:p>
        </p:txBody>
      </p:sp>
    </p:spTree>
    <p:extLst>
      <p:ext uri="{BB962C8B-B14F-4D97-AF65-F5344CB8AC3E}">
        <p14:creationId xmlns:p14="http://schemas.microsoft.com/office/powerpoint/2010/main" val="104564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B1A5D6-0A4D-0812-4767-A6125E7F8A0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DEC7558-9CC3-A266-6A66-320EEB21EE8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6F72277-A27E-759D-2724-55624BC44148}"/>
              </a:ext>
            </a:extLst>
          </p:cNvPr>
          <p:cNvSpPr>
            <a:spLocks noGrp="1"/>
          </p:cNvSpPr>
          <p:nvPr>
            <p:ph type="dt" sz="half" idx="10"/>
          </p:nvPr>
        </p:nvSpPr>
        <p:spPr/>
        <p:txBody>
          <a:bodyPr/>
          <a:lstStyle/>
          <a:p>
            <a:fld id="{128168B7-47D5-4777-8167-51A9B2885AF0}" type="datetimeFigureOut">
              <a:rPr lang="es-CL" smtClean="0"/>
              <a:t>28-04-2024</a:t>
            </a:fld>
            <a:endParaRPr lang="es-CL"/>
          </a:p>
        </p:txBody>
      </p:sp>
      <p:sp>
        <p:nvSpPr>
          <p:cNvPr id="5" name="Marcador de pie de página 4">
            <a:extLst>
              <a:ext uri="{FF2B5EF4-FFF2-40B4-BE49-F238E27FC236}">
                <a16:creationId xmlns:a16="http://schemas.microsoft.com/office/drawing/2014/main" id="{002BDD77-AE3C-C518-C2F4-6C9DEE37E27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C89E842-50B4-4290-BCBF-BA866982220C}"/>
              </a:ext>
            </a:extLst>
          </p:cNvPr>
          <p:cNvSpPr>
            <a:spLocks noGrp="1"/>
          </p:cNvSpPr>
          <p:nvPr>
            <p:ph type="sldNum" sz="quarter" idx="12"/>
          </p:nvPr>
        </p:nvSpPr>
        <p:spPr/>
        <p:txBody>
          <a:bodyPr/>
          <a:lstStyle/>
          <a:p>
            <a:fld id="{7CAB8D18-7442-4093-A711-AD2CA8ED6C1F}" type="slidenum">
              <a:rPr lang="es-CL" smtClean="0"/>
              <a:t>‹Nº›</a:t>
            </a:fld>
            <a:endParaRPr lang="es-CL"/>
          </a:p>
        </p:txBody>
      </p:sp>
    </p:spTree>
    <p:extLst>
      <p:ext uri="{BB962C8B-B14F-4D97-AF65-F5344CB8AC3E}">
        <p14:creationId xmlns:p14="http://schemas.microsoft.com/office/powerpoint/2010/main" val="161148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640C7-FB1C-753A-0755-B5FF7899B8B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6EB28B6-3BD8-FB66-D1CD-2EEE9BEA49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4EF016-0AD4-FF6F-575A-FCF352BF1ED3}"/>
              </a:ext>
            </a:extLst>
          </p:cNvPr>
          <p:cNvSpPr>
            <a:spLocks noGrp="1"/>
          </p:cNvSpPr>
          <p:nvPr>
            <p:ph type="dt" sz="half" idx="10"/>
          </p:nvPr>
        </p:nvSpPr>
        <p:spPr/>
        <p:txBody>
          <a:bodyPr/>
          <a:lstStyle/>
          <a:p>
            <a:fld id="{128168B7-47D5-4777-8167-51A9B2885AF0}" type="datetimeFigureOut">
              <a:rPr lang="es-CL" smtClean="0"/>
              <a:t>28-04-2024</a:t>
            </a:fld>
            <a:endParaRPr lang="es-CL"/>
          </a:p>
        </p:txBody>
      </p:sp>
      <p:sp>
        <p:nvSpPr>
          <p:cNvPr id="5" name="Marcador de pie de página 4">
            <a:extLst>
              <a:ext uri="{FF2B5EF4-FFF2-40B4-BE49-F238E27FC236}">
                <a16:creationId xmlns:a16="http://schemas.microsoft.com/office/drawing/2014/main" id="{ED50A98C-4786-EA7D-521C-5CE054C5D2D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8BA531B-F692-20D7-5E58-98FB1ADA4BC4}"/>
              </a:ext>
            </a:extLst>
          </p:cNvPr>
          <p:cNvSpPr>
            <a:spLocks noGrp="1"/>
          </p:cNvSpPr>
          <p:nvPr>
            <p:ph type="sldNum" sz="quarter" idx="12"/>
          </p:nvPr>
        </p:nvSpPr>
        <p:spPr/>
        <p:txBody>
          <a:bodyPr/>
          <a:lstStyle/>
          <a:p>
            <a:fld id="{7CAB8D18-7442-4093-A711-AD2CA8ED6C1F}" type="slidenum">
              <a:rPr lang="es-CL" smtClean="0"/>
              <a:t>‹Nº›</a:t>
            </a:fld>
            <a:endParaRPr lang="es-CL"/>
          </a:p>
        </p:txBody>
      </p:sp>
    </p:spTree>
    <p:extLst>
      <p:ext uri="{BB962C8B-B14F-4D97-AF65-F5344CB8AC3E}">
        <p14:creationId xmlns:p14="http://schemas.microsoft.com/office/powerpoint/2010/main" val="408769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4AFC2B-6CEB-CE38-4B24-F672674D31A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9853DC1-EC64-1FAD-3766-F2062A5006F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F9F67A56-0362-DAE3-3654-E6847EB359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9F74701A-6253-EA5C-B417-2441DE21F905}"/>
              </a:ext>
            </a:extLst>
          </p:cNvPr>
          <p:cNvSpPr>
            <a:spLocks noGrp="1"/>
          </p:cNvSpPr>
          <p:nvPr>
            <p:ph type="dt" sz="half" idx="10"/>
          </p:nvPr>
        </p:nvSpPr>
        <p:spPr/>
        <p:txBody>
          <a:bodyPr/>
          <a:lstStyle/>
          <a:p>
            <a:fld id="{128168B7-47D5-4777-8167-51A9B2885AF0}" type="datetimeFigureOut">
              <a:rPr lang="es-CL" smtClean="0"/>
              <a:t>28-04-2024</a:t>
            </a:fld>
            <a:endParaRPr lang="es-CL"/>
          </a:p>
        </p:txBody>
      </p:sp>
      <p:sp>
        <p:nvSpPr>
          <p:cNvPr id="6" name="Marcador de pie de página 5">
            <a:extLst>
              <a:ext uri="{FF2B5EF4-FFF2-40B4-BE49-F238E27FC236}">
                <a16:creationId xmlns:a16="http://schemas.microsoft.com/office/drawing/2014/main" id="{50F01BD7-82BC-A7FB-BCBC-C5CDE999A6D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097B9D6-8916-15CF-499F-C53E36A87F1D}"/>
              </a:ext>
            </a:extLst>
          </p:cNvPr>
          <p:cNvSpPr>
            <a:spLocks noGrp="1"/>
          </p:cNvSpPr>
          <p:nvPr>
            <p:ph type="sldNum" sz="quarter" idx="12"/>
          </p:nvPr>
        </p:nvSpPr>
        <p:spPr/>
        <p:txBody>
          <a:bodyPr/>
          <a:lstStyle/>
          <a:p>
            <a:fld id="{7CAB8D18-7442-4093-A711-AD2CA8ED6C1F}" type="slidenum">
              <a:rPr lang="es-CL" smtClean="0"/>
              <a:t>‹Nº›</a:t>
            </a:fld>
            <a:endParaRPr lang="es-CL"/>
          </a:p>
        </p:txBody>
      </p:sp>
    </p:spTree>
    <p:extLst>
      <p:ext uri="{BB962C8B-B14F-4D97-AF65-F5344CB8AC3E}">
        <p14:creationId xmlns:p14="http://schemas.microsoft.com/office/powerpoint/2010/main" val="63812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5E92B-9CD8-85E4-7E90-3FE03DA3A3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9548112-DBEF-5768-70D8-E4671F78B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56D157-7F3D-DE35-EB19-887825875AD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7B89FAF9-EE3D-4F20-7B9B-C8AD4C97A0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0C385A6-EE9F-2495-A604-7DF45EE680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52F4F235-EAB9-8FAC-4868-9397278A965A}"/>
              </a:ext>
            </a:extLst>
          </p:cNvPr>
          <p:cNvSpPr>
            <a:spLocks noGrp="1"/>
          </p:cNvSpPr>
          <p:nvPr>
            <p:ph type="dt" sz="half" idx="10"/>
          </p:nvPr>
        </p:nvSpPr>
        <p:spPr/>
        <p:txBody>
          <a:bodyPr/>
          <a:lstStyle/>
          <a:p>
            <a:fld id="{128168B7-47D5-4777-8167-51A9B2885AF0}" type="datetimeFigureOut">
              <a:rPr lang="es-CL" smtClean="0"/>
              <a:t>28-04-2024</a:t>
            </a:fld>
            <a:endParaRPr lang="es-CL"/>
          </a:p>
        </p:txBody>
      </p:sp>
      <p:sp>
        <p:nvSpPr>
          <p:cNvPr id="8" name="Marcador de pie de página 7">
            <a:extLst>
              <a:ext uri="{FF2B5EF4-FFF2-40B4-BE49-F238E27FC236}">
                <a16:creationId xmlns:a16="http://schemas.microsoft.com/office/drawing/2014/main" id="{026E0E7E-6E94-88AF-E2B6-B153842D4943}"/>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162AEBD5-95E4-68F3-4D68-901BDE36D9EA}"/>
              </a:ext>
            </a:extLst>
          </p:cNvPr>
          <p:cNvSpPr>
            <a:spLocks noGrp="1"/>
          </p:cNvSpPr>
          <p:nvPr>
            <p:ph type="sldNum" sz="quarter" idx="12"/>
          </p:nvPr>
        </p:nvSpPr>
        <p:spPr/>
        <p:txBody>
          <a:bodyPr/>
          <a:lstStyle/>
          <a:p>
            <a:fld id="{7CAB8D18-7442-4093-A711-AD2CA8ED6C1F}" type="slidenum">
              <a:rPr lang="es-CL" smtClean="0"/>
              <a:t>‹Nº›</a:t>
            </a:fld>
            <a:endParaRPr lang="es-CL"/>
          </a:p>
        </p:txBody>
      </p:sp>
    </p:spTree>
    <p:extLst>
      <p:ext uri="{BB962C8B-B14F-4D97-AF65-F5344CB8AC3E}">
        <p14:creationId xmlns:p14="http://schemas.microsoft.com/office/powerpoint/2010/main" val="30094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B00F50-3ACF-1ECF-2F7D-7CF17CAC524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A59EA7A-B86F-ADB6-F52B-2471846928F5}"/>
              </a:ext>
            </a:extLst>
          </p:cNvPr>
          <p:cNvSpPr>
            <a:spLocks noGrp="1"/>
          </p:cNvSpPr>
          <p:nvPr>
            <p:ph type="dt" sz="half" idx="10"/>
          </p:nvPr>
        </p:nvSpPr>
        <p:spPr/>
        <p:txBody>
          <a:bodyPr/>
          <a:lstStyle/>
          <a:p>
            <a:fld id="{128168B7-47D5-4777-8167-51A9B2885AF0}" type="datetimeFigureOut">
              <a:rPr lang="es-CL" smtClean="0"/>
              <a:t>28-04-2024</a:t>
            </a:fld>
            <a:endParaRPr lang="es-CL"/>
          </a:p>
        </p:txBody>
      </p:sp>
      <p:sp>
        <p:nvSpPr>
          <p:cNvPr id="4" name="Marcador de pie de página 3">
            <a:extLst>
              <a:ext uri="{FF2B5EF4-FFF2-40B4-BE49-F238E27FC236}">
                <a16:creationId xmlns:a16="http://schemas.microsoft.com/office/drawing/2014/main" id="{9613B169-3379-CC0F-F47B-E4676E8D7AF4}"/>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C69082F5-CBCC-7D87-78E2-CB322E23E9E6}"/>
              </a:ext>
            </a:extLst>
          </p:cNvPr>
          <p:cNvSpPr>
            <a:spLocks noGrp="1"/>
          </p:cNvSpPr>
          <p:nvPr>
            <p:ph type="sldNum" sz="quarter" idx="12"/>
          </p:nvPr>
        </p:nvSpPr>
        <p:spPr/>
        <p:txBody>
          <a:bodyPr/>
          <a:lstStyle/>
          <a:p>
            <a:fld id="{7CAB8D18-7442-4093-A711-AD2CA8ED6C1F}" type="slidenum">
              <a:rPr lang="es-CL" smtClean="0"/>
              <a:t>‹Nº›</a:t>
            </a:fld>
            <a:endParaRPr lang="es-CL"/>
          </a:p>
        </p:txBody>
      </p:sp>
    </p:spTree>
    <p:extLst>
      <p:ext uri="{BB962C8B-B14F-4D97-AF65-F5344CB8AC3E}">
        <p14:creationId xmlns:p14="http://schemas.microsoft.com/office/powerpoint/2010/main" val="83302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F07ABBF-B9DA-0711-E1E2-A8FB2BB1FE33}"/>
              </a:ext>
            </a:extLst>
          </p:cNvPr>
          <p:cNvSpPr>
            <a:spLocks noGrp="1"/>
          </p:cNvSpPr>
          <p:nvPr>
            <p:ph type="dt" sz="half" idx="10"/>
          </p:nvPr>
        </p:nvSpPr>
        <p:spPr/>
        <p:txBody>
          <a:bodyPr/>
          <a:lstStyle/>
          <a:p>
            <a:fld id="{128168B7-47D5-4777-8167-51A9B2885AF0}" type="datetimeFigureOut">
              <a:rPr lang="es-CL" smtClean="0"/>
              <a:t>28-04-2024</a:t>
            </a:fld>
            <a:endParaRPr lang="es-CL"/>
          </a:p>
        </p:txBody>
      </p:sp>
      <p:sp>
        <p:nvSpPr>
          <p:cNvPr id="3" name="Marcador de pie de página 2">
            <a:extLst>
              <a:ext uri="{FF2B5EF4-FFF2-40B4-BE49-F238E27FC236}">
                <a16:creationId xmlns:a16="http://schemas.microsoft.com/office/drawing/2014/main" id="{A8253FFE-D930-2650-05E9-1F74E657F33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8AB5375-4D6B-4146-BC4C-6F93174A1A51}"/>
              </a:ext>
            </a:extLst>
          </p:cNvPr>
          <p:cNvSpPr>
            <a:spLocks noGrp="1"/>
          </p:cNvSpPr>
          <p:nvPr>
            <p:ph type="sldNum" sz="quarter" idx="12"/>
          </p:nvPr>
        </p:nvSpPr>
        <p:spPr/>
        <p:txBody>
          <a:bodyPr/>
          <a:lstStyle/>
          <a:p>
            <a:fld id="{7CAB8D18-7442-4093-A711-AD2CA8ED6C1F}" type="slidenum">
              <a:rPr lang="es-CL" smtClean="0"/>
              <a:t>‹Nº›</a:t>
            </a:fld>
            <a:endParaRPr lang="es-CL"/>
          </a:p>
        </p:txBody>
      </p:sp>
    </p:spTree>
    <p:extLst>
      <p:ext uri="{BB962C8B-B14F-4D97-AF65-F5344CB8AC3E}">
        <p14:creationId xmlns:p14="http://schemas.microsoft.com/office/powerpoint/2010/main" val="1050680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25A308-FADB-5349-C1CE-EE0F25EFB3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DAC8259-DC17-AAEB-90FD-2D7857656A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47C8817-36A5-B7B5-B696-A2C4E6B40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60D627-7832-F609-042D-7C2C01E9FA61}"/>
              </a:ext>
            </a:extLst>
          </p:cNvPr>
          <p:cNvSpPr>
            <a:spLocks noGrp="1"/>
          </p:cNvSpPr>
          <p:nvPr>
            <p:ph type="dt" sz="half" idx="10"/>
          </p:nvPr>
        </p:nvSpPr>
        <p:spPr/>
        <p:txBody>
          <a:bodyPr/>
          <a:lstStyle/>
          <a:p>
            <a:fld id="{128168B7-47D5-4777-8167-51A9B2885AF0}" type="datetimeFigureOut">
              <a:rPr lang="es-CL" smtClean="0"/>
              <a:t>28-04-2024</a:t>
            </a:fld>
            <a:endParaRPr lang="es-CL"/>
          </a:p>
        </p:txBody>
      </p:sp>
      <p:sp>
        <p:nvSpPr>
          <p:cNvPr id="6" name="Marcador de pie de página 5">
            <a:extLst>
              <a:ext uri="{FF2B5EF4-FFF2-40B4-BE49-F238E27FC236}">
                <a16:creationId xmlns:a16="http://schemas.microsoft.com/office/drawing/2014/main" id="{D0A1C8F4-D4F0-A11E-7C79-BE52BA285BC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C92A0E9-057A-31DD-F739-C34A61D2605D}"/>
              </a:ext>
            </a:extLst>
          </p:cNvPr>
          <p:cNvSpPr>
            <a:spLocks noGrp="1"/>
          </p:cNvSpPr>
          <p:nvPr>
            <p:ph type="sldNum" sz="quarter" idx="12"/>
          </p:nvPr>
        </p:nvSpPr>
        <p:spPr/>
        <p:txBody>
          <a:bodyPr/>
          <a:lstStyle/>
          <a:p>
            <a:fld id="{7CAB8D18-7442-4093-A711-AD2CA8ED6C1F}" type="slidenum">
              <a:rPr lang="es-CL" smtClean="0"/>
              <a:t>‹Nº›</a:t>
            </a:fld>
            <a:endParaRPr lang="es-CL"/>
          </a:p>
        </p:txBody>
      </p:sp>
    </p:spTree>
    <p:extLst>
      <p:ext uri="{BB962C8B-B14F-4D97-AF65-F5344CB8AC3E}">
        <p14:creationId xmlns:p14="http://schemas.microsoft.com/office/powerpoint/2010/main" val="214596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D2E0A3-C5A2-458D-0998-FF7716B1815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02DD80DC-8E67-12D1-C6E0-7B7A7871B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5CF6C74D-8928-3595-F237-23F59B064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01FEC4-5F65-FE60-D3F6-3806AD16F6F7}"/>
              </a:ext>
            </a:extLst>
          </p:cNvPr>
          <p:cNvSpPr>
            <a:spLocks noGrp="1"/>
          </p:cNvSpPr>
          <p:nvPr>
            <p:ph type="dt" sz="half" idx="10"/>
          </p:nvPr>
        </p:nvSpPr>
        <p:spPr/>
        <p:txBody>
          <a:bodyPr/>
          <a:lstStyle/>
          <a:p>
            <a:fld id="{128168B7-47D5-4777-8167-51A9B2885AF0}" type="datetimeFigureOut">
              <a:rPr lang="es-CL" smtClean="0"/>
              <a:t>28-04-2024</a:t>
            </a:fld>
            <a:endParaRPr lang="es-CL"/>
          </a:p>
        </p:txBody>
      </p:sp>
      <p:sp>
        <p:nvSpPr>
          <p:cNvPr id="6" name="Marcador de pie de página 5">
            <a:extLst>
              <a:ext uri="{FF2B5EF4-FFF2-40B4-BE49-F238E27FC236}">
                <a16:creationId xmlns:a16="http://schemas.microsoft.com/office/drawing/2014/main" id="{AFD48EC7-10E1-C5CC-775D-DE4F4C41B65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5BF43A7-FA11-B9DD-7992-00944514296A}"/>
              </a:ext>
            </a:extLst>
          </p:cNvPr>
          <p:cNvSpPr>
            <a:spLocks noGrp="1"/>
          </p:cNvSpPr>
          <p:nvPr>
            <p:ph type="sldNum" sz="quarter" idx="12"/>
          </p:nvPr>
        </p:nvSpPr>
        <p:spPr/>
        <p:txBody>
          <a:bodyPr/>
          <a:lstStyle/>
          <a:p>
            <a:fld id="{7CAB8D18-7442-4093-A711-AD2CA8ED6C1F}" type="slidenum">
              <a:rPr lang="es-CL" smtClean="0"/>
              <a:t>‹Nº›</a:t>
            </a:fld>
            <a:endParaRPr lang="es-CL"/>
          </a:p>
        </p:txBody>
      </p:sp>
    </p:spTree>
    <p:extLst>
      <p:ext uri="{BB962C8B-B14F-4D97-AF65-F5344CB8AC3E}">
        <p14:creationId xmlns:p14="http://schemas.microsoft.com/office/powerpoint/2010/main" val="332518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37802F5-E7AE-403E-59DB-E81F729C80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91455F4-67FB-262E-CA32-F719E0B3F3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98C2666-71F3-933F-F59C-D5DEA0FCB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8168B7-47D5-4777-8167-51A9B2885AF0}" type="datetimeFigureOut">
              <a:rPr lang="es-CL" smtClean="0"/>
              <a:t>28-04-2024</a:t>
            </a:fld>
            <a:endParaRPr lang="es-CL"/>
          </a:p>
        </p:txBody>
      </p:sp>
      <p:sp>
        <p:nvSpPr>
          <p:cNvPr id="5" name="Marcador de pie de página 4">
            <a:extLst>
              <a:ext uri="{FF2B5EF4-FFF2-40B4-BE49-F238E27FC236}">
                <a16:creationId xmlns:a16="http://schemas.microsoft.com/office/drawing/2014/main" id="{B6D6791D-B573-C31B-0483-590D11AF7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C9BFE071-B5A9-50C7-024A-2DA4FDDCF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AB8D18-7442-4093-A711-AD2CA8ED6C1F}" type="slidenum">
              <a:rPr lang="es-CL" smtClean="0"/>
              <a:t>‹Nº›</a:t>
            </a:fld>
            <a:endParaRPr lang="es-CL"/>
          </a:p>
        </p:txBody>
      </p:sp>
    </p:spTree>
    <p:extLst>
      <p:ext uri="{BB962C8B-B14F-4D97-AF65-F5344CB8AC3E}">
        <p14:creationId xmlns:p14="http://schemas.microsoft.com/office/powerpoint/2010/main" val="2357136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a montaña con vista al mar&#10;&#10;Descripción generada automáticamente con confianza media">
            <a:extLst>
              <a:ext uri="{FF2B5EF4-FFF2-40B4-BE49-F238E27FC236}">
                <a16:creationId xmlns:a16="http://schemas.microsoft.com/office/drawing/2014/main" id="{0E8448FB-63B5-A611-6281-66D47A19580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ítulo 1">
            <a:extLst>
              <a:ext uri="{FF2B5EF4-FFF2-40B4-BE49-F238E27FC236}">
                <a16:creationId xmlns:a16="http://schemas.microsoft.com/office/drawing/2014/main" id="{FBC90BC5-787D-4914-AA7B-5E63AE4ECDC8}"/>
              </a:ext>
            </a:extLst>
          </p:cNvPr>
          <p:cNvSpPr>
            <a:spLocks noGrp="1"/>
          </p:cNvSpPr>
          <p:nvPr>
            <p:ph type="ctrTitle"/>
          </p:nvPr>
        </p:nvSpPr>
        <p:spPr>
          <a:xfrm>
            <a:off x="1524000" y="1122362"/>
            <a:ext cx="9144000" cy="2900518"/>
          </a:xfrm>
        </p:spPr>
        <p:txBody>
          <a:bodyPr>
            <a:normAutofit/>
          </a:bodyPr>
          <a:lstStyle/>
          <a:p>
            <a:r>
              <a:rPr lang="es-MX" dirty="0">
                <a:solidFill>
                  <a:srgbClr val="FFFFFF"/>
                </a:solidFill>
              </a:rPr>
              <a:t>Nociones de Desalinización en Chile</a:t>
            </a:r>
            <a:endParaRPr lang="es-CL" dirty="0">
              <a:solidFill>
                <a:srgbClr val="FFFFFF"/>
              </a:solidFill>
            </a:endParaRPr>
          </a:p>
        </p:txBody>
      </p:sp>
      <p:sp>
        <p:nvSpPr>
          <p:cNvPr id="3" name="Subtítulo 2">
            <a:extLst>
              <a:ext uri="{FF2B5EF4-FFF2-40B4-BE49-F238E27FC236}">
                <a16:creationId xmlns:a16="http://schemas.microsoft.com/office/drawing/2014/main" id="{16D2A4D6-D3A6-7C5B-E1F7-CCAB1061BC61}"/>
              </a:ext>
            </a:extLst>
          </p:cNvPr>
          <p:cNvSpPr>
            <a:spLocks noGrp="1"/>
          </p:cNvSpPr>
          <p:nvPr>
            <p:ph type="subTitle" idx="1"/>
          </p:nvPr>
        </p:nvSpPr>
        <p:spPr>
          <a:xfrm>
            <a:off x="1524000" y="4159404"/>
            <a:ext cx="9144000" cy="1098395"/>
          </a:xfrm>
        </p:spPr>
        <p:txBody>
          <a:bodyPr>
            <a:normAutofit/>
          </a:bodyPr>
          <a:lstStyle/>
          <a:p>
            <a:r>
              <a:rPr lang="es-MX" dirty="0">
                <a:solidFill>
                  <a:srgbClr val="FFFFFF"/>
                </a:solidFill>
              </a:rPr>
              <a:t>Prof. Rafael Plaza Reveco.</a:t>
            </a:r>
          </a:p>
          <a:p>
            <a:r>
              <a:rPr lang="es-MX" dirty="0">
                <a:solidFill>
                  <a:srgbClr val="FFFFFF"/>
                </a:solidFill>
              </a:rPr>
              <a:t>Ayudante: Nicolás Pinto Díaz</a:t>
            </a:r>
            <a:endParaRPr lang="es-CL" dirty="0">
              <a:solidFill>
                <a:srgbClr val="FFFFFF"/>
              </a:solidFill>
            </a:endParaRPr>
          </a:p>
        </p:txBody>
      </p:sp>
    </p:spTree>
    <p:extLst>
      <p:ext uri="{BB962C8B-B14F-4D97-AF65-F5344CB8AC3E}">
        <p14:creationId xmlns:p14="http://schemas.microsoft.com/office/powerpoint/2010/main" val="27197042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595087"/>
            <a:ext cx="10527833" cy="830997"/>
          </a:xfrm>
          <a:prstGeom prst="rect">
            <a:avLst/>
          </a:prstGeom>
          <a:noFill/>
        </p:spPr>
        <p:txBody>
          <a:bodyPr wrap="square" rtlCol="0">
            <a:spAutoFit/>
          </a:bodyPr>
          <a:lstStyle/>
          <a:p>
            <a:r>
              <a:rPr lang="es-MX" sz="4800" b="1" dirty="0">
                <a:solidFill>
                  <a:schemeClr val="bg1"/>
                </a:solidFill>
              </a:rPr>
              <a:t>Regulación de las Aguas Marítimas</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372714" y="1828800"/>
            <a:ext cx="9894207" cy="4801314"/>
          </a:xfrm>
          <a:prstGeom prst="rect">
            <a:avLst/>
          </a:prstGeom>
          <a:noFill/>
        </p:spPr>
        <p:txBody>
          <a:bodyPr wrap="square" rtlCol="0">
            <a:spAutoFit/>
          </a:bodyPr>
          <a:lstStyle/>
          <a:p>
            <a:r>
              <a:rPr lang="es-MX" b="1" u="sng" dirty="0">
                <a:solidFill>
                  <a:schemeClr val="bg1"/>
                </a:solidFill>
              </a:rPr>
              <a:t>A nivel nacional</a:t>
            </a:r>
          </a:p>
          <a:p>
            <a:endParaRPr lang="es-MX" b="1" dirty="0">
              <a:solidFill>
                <a:schemeClr val="bg1"/>
              </a:solidFill>
            </a:endParaRPr>
          </a:p>
          <a:p>
            <a:r>
              <a:rPr lang="es-MX" b="1" u="sng" dirty="0">
                <a:solidFill>
                  <a:schemeClr val="bg1"/>
                </a:solidFill>
              </a:rPr>
              <a:t>Código Civil</a:t>
            </a:r>
          </a:p>
          <a:p>
            <a:endParaRPr lang="es-MX" b="1" dirty="0">
              <a:solidFill>
                <a:schemeClr val="bg1"/>
              </a:solidFill>
            </a:endParaRPr>
          </a:p>
          <a:p>
            <a:r>
              <a:rPr lang="es-MX" b="1" dirty="0">
                <a:solidFill>
                  <a:schemeClr val="bg1"/>
                </a:solidFill>
              </a:rPr>
              <a:t>1) Art. 593</a:t>
            </a: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pPr marL="285750" indent="-285750">
              <a:buFontTx/>
              <a:buChar char="-"/>
            </a:pPr>
            <a:r>
              <a:rPr lang="es-MX" b="1" dirty="0">
                <a:solidFill>
                  <a:schemeClr val="bg1"/>
                </a:solidFill>
              </a:rPr>
              <a:t>Reconocimiento legal de la figura de las aguas interiores, mar territorial y zona contigua.</a:t>
            </a:r>
          </a:p>
          <a:p>
            <a:pPr marL="285750" indent="-285750">
              <a:buFontTx/>
              <a:buChar char="-"/>
            </a:pPr>
            <a:endParaRPr lang="es-MX" b="1" dirty="0">
              <a:solidFill>
                <a:schemeClr val="bg1"/>
              </a:solidFill>
            </a:endParaRPr>
          </a:p>
          <a:p>
            <a:endParaRPr lang="es-CL" b="1" dirty="0">
              <a:solidFill>
                <a:schemeClr val="bg1"/>
              </a:solidFill>
            </a:endParaRPr>
          </a:p>
        </p:txBody>
      </p:sp>
      <p:pic>
        <p:nvPicPr>
          <p:cNvPr id="3" name="Imagen 2">
            <a:extLst>
              <a:ext uri="{FF2B5EF4-FFF2-40B4-BE49-F238E27FC236}">
                <a16:creationId xmlns:a16="http://schemas.microsoft.com/office/drawing/2014/main" id="{6874457C-3F48-50E8-BA73-CFDF60BBE411}"/>
              </a:ext>
            </a:extLst>
          </p:cNvPr>
          <p:cNvPicPr>
            <a:picLocks noChangeAspect="1"/>
          </p:cNvPicPr>
          <p:nvPr/>
        </p:nvPicPr>
        <p:blipFill rotWithShape="1">
          <a:blip r:embed="rId2"/>
          <a:srcRect l="20823" t="50000" r="32204" b="22105"/>
          <a:stretch/>
        </p:blipFill>
        <p:spPr>
          <a:xfrm>
            <a:off x="1456935" y="3320068"/>
            <a:ext cx="6459844" cy="2157804"/>
          </a:xfrm>
          <a:prstGeom prst="rect">
            <a:avLst/>
          </a:prstGeom>
        </p:spPr>
      </p:pic>
    </p:spTree>
    <p:extLst>
      <p:ext uri="{BB962C8B-B14F-4D97-AF65-F5344CB8AC3E}">
        <p14:creationId xmlns:p14="http://schemas.microsoft.com/office/powerpoint/2010/main" val="409403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595087"/>
            <a:ext cx="10527833" cy="830997"/>
          </a:xfrm>
          <a:prstGeom prst="rect">
            <a:avLst/>
          </a:prstGeom>
          <a:noFill/>
        </p:spPr>
        <p:txBody>
          <a:bodyPr wrap="square" rtlCol="0">
            <a:spAutoFit/>
          </a:bodyPr>
          <a:lstStyle/>
          <a:p>
            <a:r>
              <a:rPr lang="es-MX" sz="4800" b="1" dirty="0">
                <a:solidFill>
                  <a:schemeClr val="bg1"/>
                </a:solidFill>
              </a:rPr>
              <a:t>Regulación de las Aguas Marítimas</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372714" y="1828800"/>
            <a:ext cx="9894207" cy="3693319"/>
          </a:xfrm>
          <a:prstGeom prst="rect">
            <a:avLst/>
          </a:prstGeom>
          <a:noFill/>
        </p:spPr>
        <p:txBody>
          <a:bodyPr wrap="square" rtlCol="0">
            <a:spAutoFit/>
          </a:bodyPr>
          <a:lstStyle/>
          <a:p>
            <a:r>
              <a:rPr lang="es-MX" b="1" u="sng" dirty="0">
                <a:solidFill>
                  <a:schemeClr val="bg1"/>
                </a:solidFill>
              </a:rPr>
              <a:t>A nivel nacional</a:t>
            </a:r>
          </a:p>
          <a:p>
            <a:endParaRPr lang="es-MX" b="1" dirty="0">
              <a:solidFill>
                <a:schemeClr val="bg1"/>
              </a:solidFill>
            </a:endParaRPr>
          </a:p>
          <a:p>
            <a:r>
              <a:rPr lang="es-MX" b="1" u="sng" dirty="0">
                <a:solidFill>
                  <a:schemeClr val="bg1"/>
                </a:solidFill>
              </a:rPr>
              <a:t>Código Civil</a:t>
            </a:r>
          </a:p>
          <a:p>
            <a:endParaRPr lang="es-MX" b="1" dirty="0">
              <a:solidFill>
                <a:schemeClr val="bg1"/>
              </a:solidFill>
            </a:endParaRPr>
          </a:p>
          <a:p>
            <a:r>
              <a:rPr lang="es-MX" b="1" dirty="0">
                <a:solidFill>
                  <a:schemeClr val="bg1"/>
                </a:solidFill>
              </a:rPr>
              <a:t>2) Art. 595</a:t>
            </a: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pPr marL="285750" indent="-285750">
              <a:buFontTx/>
              <a:buChar char="-"/>
            </a:pPr>
            <a:r>
              <a:rPr lang="es-MX" b="1" dirty="0">
                <a:solidFill>
                  <a:schemeClr val="bg1"/>
                </a:solidFill>
              </a:rPr>
              <a:t>Aguas, sin distinción, son bienes nacionales de uso público.</a:t>
            </a:r>
          </a:p>
          <a:p>
            <a:pPr marL="285750" indent="-285750">
              <a:buFontTx/>
              <a:buChar char="-"/>
            </a:pPr>
            <a:r>
              <a:rPr lang="es-MX" b="1" dirty="0">
                <a:solidFill>
                  <a:schemeClr val="bg1"/>
                </a:solidFill>
              </a:rPr>
              <a:t>Art. 5 CA.</a:t>
            </a:r>
          </a:p>
          <a:p>
            <a:pPr marL="285750" indent="-285750">
              <a:buFontTx/>
              <a:buChar char="-"/>
            </a:pPr>
            <a:endParaRPr lang="es-MX" b="1" dirty="0">
              <a:solidFill>
                <a:schemeClr val="bg1"/>
              </a:solidFill>
            </a:endParaRPr>
          </a:p>
          <a:p>
            <a:endParaRPr lang="es-CL" b="1" dirty="0">
              <a:solidFill>
                <a:schemeClr val="bg1"/>
              </a:solidFill>
            </a:endParaRPr>
          </a:p>
        </p:txBody>
      </p:sp>
      <p:pic>
        <p:nvPicPr>
          <p:cNvPr id="7" name="Imagen 6">
            <a:extLst>
              <a:ext uri="{FF2B5EF4-FFF2-40B4-BE49-F238E27FC236}">
                <a16:creationId xmlns:a16="http://schemas.microsoft.com/office/drawing/2014/main" id="{85F0DBD3-8949-2FE1-C19C-43E870EF9AE2}"/>
              </a:ext>
            </a:extLst>
          </p:cNvPr>
          <p:cNvPicPr>
            <a:picLocks noChangeAspect="1"/>
          </p:cNvPicPr>
          <p:nvPr/>
        </p:nvPicPr>
        <p:blipFill rotWithShape="1">
          <a:blip r:embed="rId2"/>
          <a:srcRect l="22500" t="40877" r="40691" b="53685"/>
          <a:stretch/>
        </p:blipFill>
        <p:spPr>
          <a:xfrm>
            <a:off x="1479884" y="3429000"/>
            <a:ext cx="7238353" cy="601579"/>
          </a:xfrm>
          <a:prstGeom prst="rect">
            <a:avLst/>
          </a:prstGeom>
        </p:spPr>
      </p:pic>
    </p:spTree>
    <p:extLst>
      <p:ext uri="{BB962C8B-B14F-4D97-AF65-F5344CB8AC3E}">
        <p14:creationId xmlns:p14="http://schemas.microsoft.com/office/powerpoint/2010/main" val="415782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595087"/>
            <a:ext cx="10527833" cy="830997"/>
          </a:xfrm>
          <a:prstGeom prst="rect">
            <a:avLst/>
          </a:prstGeom>
          <a:noFill/>
        </p:spPr>
        <p:txBody>
          <a:bodyPr wrap="square" rtlCol="0">
            <a:spAutoFit/>
          </a:bodyPr>
          <a:lstStyle/>
          <a:p>
            <a:r>
              <a:rPr lang="es-MX" sz="4800" b="1" dirty="0">
                <a:solidFill>
                  <a:schemeClr val="bg1"/>
                </a:solidFill>
              </a:rPr>
              <a:t>Regulación de las Aguas Marítimas</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372714" y="1828800"/>
            <a:ext cx="9894207" cy="5355312"/>
          </a:xfrm>
          <a:prstGeom prst="rect">
            <a:avLst/>
          </a:prstGeom>
          <a:noFill/>
        </p:spPr>
        <p:txBody>
          <a:bodyPr wrap="square" rtlCol="0">
            <a:spAutoFit/>
          </a:bodyPr>
          <a:lstStyle/>
          <a:p>
            <a:r>
              <a:rPr lang="es-MX" b="1" u="sng" dirty="0">
                <a:solidFill>
                  <a:schemeClr val="bg1"/>
                </a:solidFill>
              </a:rPr>
              <a:t>A nivel nacional</a:t>
            </a:r>
          </a:p>
          <a:p>
            <a:endParaRPr lang="es-MX" b="1" dirty="0">
              <a:solidFill>
                <a:schemeClr val="bg1"/>
              </a:solidFill>
            </a:endParaRPr>
          </a:p>
          <a:p>
            <a:r>
              <a:rPr lang="es-MX" b="1" u="sng" dirty="0">
                <a:solidFill>
                  <a:schemeClr val="bg1"/>
                </a:solidFill>
              </a:rPr>
              <a:t>Código Civil</a:t>
            </a:r>
          </a:p>
          <a:p>
            <a:endParaRPr lang="es-MX" b="1" dirty="0">
              <a:solidFill>
                <a:schemeClr val="bg1"/>
              </a:solidFill>
            </a:endParaRPr>
          </a:p>
          <a:p>
            <a:r>
              <a:rPr lang="es-MX" b="1" dirty="0">
                <a:solidFill>
                  <a:schemeClr val="bg1"/>
                </a:solidFill>
              </a:rPr>
              <a:t>3) Art. 596</a:t>
            </a: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pPr marL="285750" indent="-285750">
              <a:buFontTx/>
              <a:buChar char="-"/>
            </a:pPr>
            <a:r>
              <a:rPr lang="es-MX" b="1" dirty="0">
                <a:solidFill>
                  <a:schemeClr val="bg1"/>
                </a:solidFill>
              </a:rPr>
              <a:t>Reconocimiento legal de la figura de la zona económica exclusiva.</a:t>
            </a:r>
          </a:p>
          <a:p>
            <a:pPr marL="285750" indent="-285750">
              <a:buFontTx/>
              <a:buChar char="-"/>
            </a:pPr>
            <a:endParaRPr lang="es-MX" b="1" dirty="0">
              <a:solidFill>
                <a:schemeClr val="bg1"/>
              </a:solidFill>
            </a:endParaRPr>
          </a:p>
          <a:p>
            <a:endParaRPr lang="es-CL" b="1" dirty="0">
              <a:solidFill>
                <a:schemeClr val="bg1"/>
              </a:solidFill>
            </a:endParaRPr>
          </a:p>
        </p:txBody>
      </p:sp>
      <p:pic>
        <p:nvPicPr>
          <p:cNvPr id="3" name="Imagen 2">
            <a:extLst>
              <a:ext uri="{FF2B5EF4-FFF2-40B4-BE49-F238E27FC236}">
                <a16:creationId xmlns:a16="http://schemas.microsoft.com/office/drawing/2014/main" id="{EC79C27C-46D3-5495-A8E6-CB1A5727A37E}"/>
              </a:ext>
            </a:extLst>
          </p:cNvPr>
          <p:cNvPicPr>
            <a:picLocks noChangeAspect="1"/>
          </p:cNvPicPr>
          <p:nvPr/>
        </p:nvPicPr>
        <p:blipFill rotWithShape="1">
          <a:blip r:embed="rId2"/>
          <a:srcRect l="20921" t="47895" r="32500" b="13607"/>
          <a:stretch/>
        </p:blipFill>
        <p:spPr>
          <a:xfrm>
            <a:off x="1467852" y="3429000"/>
            <a:ext cx="5678905" cy="2640214"/>
          </a:xfrm>
          <a:prstGeom prst="rect">
            <a:avLst/>
          </a:prstGeom>
        </p:spPr>
      </p:pic>
    </p:spTree>
    <p:extLst>
      <p:ext uri="{BB962C8B-B14F-4D97-AF65-F5344CB8AC3E}">
        <p14:creationId xmlns:p14="http://schemas.microsoft.com/office/powerpoint/2010/main" val="305146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346506"/>
            <a:ext cx="10167413" cy="1569660"/>
          </a:xfrm>
          <a:prstGeom prst="rect">
            <a:avLst/>
          </a:prstGeom>
          <a:noFill/>
        </p:spPr>
        <p:txBody>
          <a:bodyPr wrap="square" rtlCol="0">
            <a:spAutoFit/>
          </a:bodyPr>
          <a:lstStyle/>
          <a:p>
            <a:r>
              <a:rPr lang="es-MX" sz="4800" b="1" dirty="0">
                <a:solidFill>
                  <a:schemeClr val="bg1"/>
                </a:solidFill>
              </a:rPr>
              <a:t>Naturaleza jurídica de las Aguas Marítimas</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2444262"/>
            <a:ext cx="9894207" cy="1477328"/>
          </a:xfrm>
          <a:prstGeom prst="rect">
            <a:avLst/>
          </a:prstGeom>
          <a:noFill/>
        </p:spPr>
        <p:txBody>
          <a:bodyPr wrap="square" rtlCol="0">
            <a:spAutoFit/>
          </a:bodyPr>
          <a:lstStyle/>
          <a:p>
            <a:pPr marL="285750" indent="-285750">
              <a:buFont typeface="Arial" panose="020B0604020202020204" pitchFamily="34" charset="0"/>
              <a:buChar char="•"/>
            </a:pPr>
            <a:r>
              <a:rPr lang="es-MX" b="1" dirty="0">
                <a:solidFill>
                  <a:schemeClr val="bg1"/>
                </a:solidFill>
              </a:rPr>
              <a:t>Bienes nacionales de uso público (589 y 595 CC)</a:t>
            </a:r>
          </a:p>
          <a:p>
            <a:endParaRPr lang="es-MX" b="1" dirty="0">
              <a:solidFill>
                <a:schemeClr val="bg1"/>
              </a:solidFill>
            </a:endParaRPr>
          </a:p>
          <a:p>
            <a:pPr marL="285750" indent="-285750">
              <a:buFont typeface="Arial" panose="020B0604020202020204" pitchFamily="34" charset="0"/>
              <a:buChar char="•"/>
            </a:pPr>
            <a:r>
              <a:rPr lang="es-MX" b="1" dirty="0">
                <a:solidFill>
                  <a:schemeClr val="bg1"/>
                </a:solidFill>
              </a:rPr>
              <a:t>Implicancias.</a:t>
            </a:r>
          </a:p>
          <a:p>
            <a:endParaRPr lang="es-MX" b="1" dirty="0">
              <a:solidFill>
                <a:schemeClr val="bg1"/>
              </a:solidFill>
            </a:endParaRPr>
          </a:p>
          <a:p>
            <a:endParaRPr lang="es-CL" b="1" dirty="0">
              <a:solidFill>
                <a:schemeClr val="bg1"/>
              </a:solidFill>
            </a:endParaRPr>
          </a:p>
        </p:txBody>
      </p:sp>
    </p:spTree>
    <p:extLst>
      <p:ext uri="{BB962C8B-B14F-4D97-AF65-F5344CB8AC3E}">
        <p14:creationId xmlns:p14="http://schemas.microsoft.com/office/powerpoint/2010/main" val="268209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167413" cy="830997"/>
          </a:xfrm>
          <a:prstGeom prst="rect">
            <a:avLst/>
          </a:prstGeom>
          <a:noFill/>
        </p:spPr>
        <p:txBody>
          <a:bodyPr wrap="square" rtlCol="0">
            <a:spAutoFit/>
          </a:bodyPr>
          <a:lstStyle/>
          <a:p>
            <a:r>
              <a:rPr lang="es-MX" sz="4800" b="1" dirty="0">
                <a:solidFill>
                  <a:schemeClr val="bg1"/>
                </a:solidFill>
              </a:rPr>
              <a:t>La desalinización</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2444262"/>
            <a:ext cx="9894207" cy="3693319"/>
          </a:xfrm>
          <a:prstGeom prst="rect">
            <a:avLst/>
          </a:prstGeom>
          <a:noFill/>
        </p:spPr>
        <p:txBody>
          <a:bodyPr wrap="square" rtlCol="0">
            <a:spAutoFit/>
          </a:bodyPr>
          <a:lstStyle/>
          <a:p>
            <a:pPr marL="285750" indent="-285750" algn="just">
              <a:buFont typeface="Arial" panose="020B0604020202020204" pitchFamily="34" charset="0"/>
              <a:buChar char="•"/>
            </a:pPr>
            <a:r>
              <a:rPr lang="es-MX" b="1" dirty="0">
                <a:solidFill>
                  <a:schemeClr val="bg1"/>
                </a:solidFill>
              </a:rPr>
              <a:t>Concepto</a:t>
            </a:r>
          </a:p>
          <a:p>
            <a:pPr marL="285750" indent="-285750" algn="just">
              <a:buFont typeface="Arial" panose="020B0604020202020204" pitchFamily="34" charset="0"/>
              <a:buChar char="•"/>
            </a:pPr>
            <a:endParaRPr lang="es-MX" b="1" dirty="0">
              <a:solidFill>
                <a:schemeClr val="bg1"/>
              </a:solidFill>
            </a:endParaRPr>
          </a:p>
          <a:p>
            <a:pPr marL="285750" indent="-285750" algn="just">
              <a:buFont typeface="Arial" panose="020B0604020202020204" pitchFamily="34" charset="0"/>
              <a:buChar char="•"/>
            </a:pPr>
            <a:r>
              <a:rPr lang="es-MX" b="1" dirty="0">
                <a:solidFill>
                  <a:schemeClr val="bg1"/>
                </a:solidFill>
              </a:rPr>
              <a:t>Historia de la desalinización en Chile</a:t>
            </a:r>
          </a:p>
          <a:p>
            <a:pPr marL="285750" indent="-285750" algn="just">
              <a:buFont typeface="Arial" panose="020B0604020202020204" pitchFamily="34" charset="0"/>
              <a:buChar char="•"/>
            </a:pPr>
            <a:endParaRPr lang="es-MX" b="1" dirty="0">
              <a:solidFill>
                <a:schemeClr val="bg1"/>
              </a:solidFill>
            </a:endParaRPr>
          </a:p>
          <a:p>
            <a:pPr marL="285750" indent="-285750" algn="just">
              <a:buFont typeface="Arial" panose="020B0604020202020204" pitchFamily="34" charset="0"/>
              <a:buChar char="•"/>
            </a:pPr>
            <a:r>
              <a:rPr lang="es-MX" b="1" dirty="0">
                <a:solidFill>
                  <a:schemeClr val="bg1"/>
                </a:solidFill>
              </a:rPr>
              <a:t>Importancia de la desalinización</a:t>
            </a:r>
          </a:p>
          <a:p>
            <a:pPr marL="285750" indent="-285750" algn="just">
              <a:buFont typeface="Arial" panose="020B0604020202020204" pitchFamily="34" charset="0"/>
              <a:buChar char="•"/>
            </a:pPr>
            <a:endParaRPr lang="es-MX" b="1" dirty="0">
              <a:solidFill>
                <a:schemeClr val="bg1"/>
              </a:solidFill>
            </a:endParaRPr>
          </a:p>
          <a:p>
            <a:pPr marL="285750" indent="-285750" algn="just">
              <a:buFont typeface="Arial" panose="020B0604020202020204" pitchFamily="34" charset="0"/>
              <a:buChar char="•"/>
            </a:pPr>
            <a:r>
              <a:rPr lang="es-MX" b="1" dirty="0">
                <a:solidFill>
                  <a:schemeClr val="bg1"/>
                </a:solidFill>
              </a:rPr>
              <a:t>Tipos de procesos de desalinización</a:t>
            </a:r>
          </a:p>
          <a:p>
            <a:pPr marL="285750" indent="-285750" algn="just">
              <a:buFont typeface="Arial" panose="020B0604020202020204" pitchFamily="34" charset="0"/>
              <a:buChar char="•"/>
            </a:pPr>
            <a:endParaRPr lang="es-MX" b="1" dirty="0">
              <a:solidFill>
                <a:schemeClr val="bg1"/>
              </a:solidFill>
            </a:endParaRPr>
          </a:p>
          <a:p>
            <a:pPr marL="285750" indent="-285750" algn="just">
              <a:buFont typeface="Arial" panose="020B0604020202020204" pitchFamily="34" charset="0"/>
              <a:buChar char="•"/>
            </a:pPr>
            <a:r>
              <a:rPr lang="es-MX" b="1" dirty="0">
                <a:solidFill>
                  <a:schemeClr val="bg1"/>
                </a:solidFill>
              </a:rPr>
              <a:t>Etapas del proceso de desalinización</a:t>
            </a:r>
            <a:endParaRPr lang="es-CL" b="1" dirty="0">
              <a:solidFill>
                <a:schemeClr val="bg1"/>
              </a:solidFill>
            </a:endParaRPr>
          </a:p>
          <a:p>
            <a:pPr marL="285750" indent="-285750" algn="just">
              <a:buFont typeface="Arial" panose="020B0604020202020204" pitchFamily="34" charset="0"/>
              <a:buChar char="•"/>
            </a:pPr>
            <a:endParaRPr lang="es-MX" b="1" dirty="0">
              <a:solidFill>
                <a:schemeClr val="bg1"/>
              </a:solidFill>
            </a:endParaRPr>
          </a:p>
          <a:p>
            <a:pPr marL="285750" indent="-285750" algn="just">
              <a:buFont typeface="Arial" panose="020B0604020202020204" pitchFamily="34" charset="0"/>
              <a:buChar char="•"/>
            </a:pPr>
            <a:endParaRPr lang="es-MX" b="1" dirty="0">
              <a:solidFill>
                <a:schemeClr val="bg1"/>
              </a:solidFill>
            </a:endParaRPr>
          </a:p>
          <a:p>
            <a:pPr marL="285750" indent="-285750" algn="just">
              <a:buFont typeface="Arial" panose="020B0604020202020204" pitchFamily="34" charset="0"/>
              <a:buChar char="•"/>
            </a:pPr>
            <a:endParaRPr lang="es-MX" b="1" dirty="0">
              <a:solidFill>
                <a:schemeClr val="bg1"/>
              </a:solidFill>
            </a:endParaRPr>
          </a:p>
          <a:p>
            <a:pPr marL="285750" indent="-285750" algn="just">
              <a:buFont typeface="Arial" panose="020B0604020202020204" pitchFamily="34" charset="0"/>
              <a:buChar char="•"/>
            </a:pPr>
            <a:endParaRPr lang="es-CL" b="1" dirty="0">
              <a:solidFill>
                <a:schemeClr val="bg1"/>
              </a:solidFill>
            </a:endParaRPr>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Tree>
    <p:extLst>
      <p:ext uri="{BB962C8B-B14F-4D97-AF65-F5344CB8AC3E}">
        <p14:creationId xmlns:p14="http://schemas.microsoft.com/office/powerpoint/2010/main" val="2106705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2" y="622273"/>
            <a:ext cx="10167413" cy="830997"/>
          </a:xfrm>
          <a:prstGeom prst="rect">
            <a:avLst/>
          </a:prstGeom>
          <a:noFill/>
        </p:spPr>
        <p:txBody>
          <a:bodyPr wrap="square" rtlCol="0">
            <a:spAutoFit/>
          </a:bodyPr>
          <a:lstStyle/>
          <a:p>
            <a:r>
              <a:rPr lang="es-MX" sz="4800" b="1" dirty="0">
                <a:solidFill>
                  <a:schemeClr val="bg1"/>
                </a:solidFill>
              </a:rPr>
              <a:t>Concepto Desalinización</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2444262"/>
            <a:ext cx="9894207" cy="3139321"/>
          </a:xfrm>
          <a:prstGeom prst="rect">
            <a:avLst/>
          </a:prstGeom>
          <a:noFill/>
        </p:spPr>
        <p:txBody>
          <a:bodyPr wrap="square" rtlCol="0">
            <a:spAutoFit/>
          </a:bodyPr>
          <a:lstStyle/>
          <a:p>
            <a:pPr marL="285750" indent="-285750">
              <a:buFont typeface="Arial" panose="020B0604020202020204" pitchFamily="34" charset="0"/>
              <a:buChar char="•"/>
            </a:pPr>
            <a:r>
              <a:rPr lang="es-MX" b="1" dirty="0">
                <a:solidFill>
                  <a:schemeClr val="bg1"/>
                </a:solidFill>
              </a:rPr>
              <a:t>Concepto</a:t>
            </a:r>
          </a:p>
          <a:p>
            <a:pPr marL="742950" lvl="1" indent="-285750">
              <a:buFontTx/>
              <a:buChar char="-"/>
            </a:pPr>
            <a:r>
              <a:rPr lang="es-MX" b="1" i="1" dirty="0">
                <a:solidFill>
                  <a:schemeClr val="bg1"/>
                </a:solidFill>
              </a:rPr>
              <a:t>Proceso técnico por medio del cual se eliminan sales minerales presentes en un medio, por lo general, en estado líquido.</a:t>
            </a:r>
          </a:p>
          <a:p>
            <a:pPr lvl="1"/>
            <a:endParaRPr lang="es-MX" b="1" i="1" dirty="0">
              <a:solidFill>
                <a:schemeClr val="bg1"/>
              </a:solidFill>
            </a:endParaRPr>
          </a:p>
          <a:p>
            <a:pPr marL="285750" indent="-285750">
              <a:buFont typeface="Arial" panose="020B0604020202020204" pitchFamily="34" charset="0"/>
              <a:buChar char="•"/>
            </a:pPr>
            <a:r>
              <a:rPr lang="es-MX" b="1" dirty="0">
                <a:solidFill>
                  <a:schemeClr val="bg1"/>
                </a:solidFill>
              </a:rPr>
              <a:t>Distinción con la desalación.</a:t>
            </a:r>
          </a:p>
          <a:p>
            <a:pPr marL="285750" indent="-285750">
              <a:buFont typeface="Arial" panose="020B0604020202020204" pitchFamily="34" charset="0"/>
              <a:buChar char="•"/>
            </a:pPr>
            <a:endParaRPr lang="es-MX" b="1" dirty="0">
              <a:solidFill>
                <a:schemeClr val="bg1"/>
              </a:solidFill>
            </a:endParaRPr>
          </a:p>
          <a:p>
            <a:pPr marL="285750" indent="-285750">
              <a:buFont typeface="Arial" panose="020B0604020202020204" pitchFamily="34" charset="0"/>
              <a:buChar char="•"/>
            </a:pPr>
            <a:r>
              <a:rPr lang="es-MX" b="1" dirty="0">
                <a:solidFill>
                  <a:schemeClr val="bg1"/>
                </a:solidFill>
              </a:rPr>
              <a:t>Objetivo inmediato y mediato.</a:t>
            </a: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CL" b="1" dirty="0">
              <a:solidFill>
                <a:schemeClr val="bg1"/>
              </a:solidFill>
            </a:endParaRPr>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Tree>
    <p:extLst>
      <p:ext uri="{BB962C8B-B14F-4D97-AF65-F5344CB8AC3E}">
        <p14:creationId xmlns:p14="http://schemas.microsoft.com/office/powerpoint/2010/main" val="232910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702745" cy="830997"/>
          </a:xfrm>
          <a:prstGeom prst="rect">
            <a:avLst/>
          </a:prstGeom>
          <a:noFill/>
        </p:spPr>
        <p:txBody>
          <a:bodyPr wrap="square" rtlCol="0">
            <a:spAutoFit/>
          </a:bodyPr>
          <a:lstStyle/>
          <a:p>
            <a:r>
              <a:rPr lang="es-MX" sz="4800" b="1" dirty="0">
                <a:solidFill>
                  <a:schemeClr val="bg1"/>
                </a:solidFill>
              </a:rPr>
              <a:t>Historia de la desalinización en Chile</a:t>
            </a:r>
            <a:endParaRPr lang="es-CL" sz="4800" b="1" dirty="0">
              <a:solidFill>
                <a:schemeClr val="bg1"/>
              </a:solidFill>
            </a:endParaRPr>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11" name="Rectángulo 10">
            <a:extLst>
              <a:ext uri="{FF2B5EF4-FFF2-40B4-BE49-F238E27FC236}">
                <a16:creationId xmlns:a16="http://schemas.microsoft.com/office/drawing/2014/main" id="{C2E1C7AE-EC5B-CCFB-5C40-A5B73569CC9D}"/>
              </a:ext>
            </a:extLst>
          </p:cNvPr>
          <p:cNvSpPr/>
          <p:nvPr/>
        </p:nvSpPr>
        <p:spPr>
          <a:xfrm>
            <a:off x="5219484" y="5037028"/>
            <a:ext cx="2204722" cy="7664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Primera planta industrial moderna</a:t>
            </a:r>
            <a:endParaRPr lang="es-CL" dirty="0"/>
          </a:p>
        </p:txBody>
      </p:sp>
      <p:sp>
        <p:nvSpPr>
          <p:cNvPr id="12" name="Rectángulo 11">
            <a:extLst>
              <a:ext uri="{FF2B5EF4-FFF2-40B4-BE49-F238E27FC236}">
                <a16:creationId xmlns:a16="http://schemas.microsoft.com/office/drawing/2014/main" id="{EA65423F-F25F-4BF3-DF1A-78702C1D1FB8}"/>
              </a:ext>
            </a:extLst>
          </p:cNvPr>
          <p:cNvSpPr/>
          <p:nvPr/>
        </p:nvSpPr>
        <p:spPr>
          <a:xfrm>
            <a:off x="3062102" y="1683448"/>
            <a:ext cx="2509523" cy="10928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es-MX" dirty="0"/>
              <a:t>Planta Las Salinas</a:t>
            </a:r>
          </a:p>
          <a:p>
            <a:pPr marL="285750" indent="-285750" algn="ctr">
              <a:buFontTx/>
              <a:buChar char="-"/>
            </a:pPr>
            <a:r>
              <a:rPr lang="es-MX" dirty="0"/>
              <a:t>Planta El Boquete</a:t>
            </a:r>
          </a:p>
          <a:p>
            <a:pPr marL="285750" indent="-285750" algn="ctr">
              <a:buFontTx/>
              <a:buChar char="-"/>
            </a:pPr>
            <a:r>
              <a:rPr lang="es-MX" dirty="0"/>
              <a:t>Planta Sierra Gorda</a:t>
            </a:r>
            <a:endParaRPr lang="es-CL" dirty="0"/>
          </a:p>
        </p:txBody>
      </p:sp>
      <p:sp>
        <p:nvSpPr>
          <p:cNvPr id="14" name="Rectángulo 13">
            <a:extLst>
              <a:ext uri="{FF2B5EF4-FFF2-40B4-BE49-F238E27FC236}">
                <a16:creationId xmlns:a16="http://schemas.microsoft.com/office/drawing/2014/main" id="{1AD814B1-31F9-01B6-97E7-9AFF83AFEB31}"/>
              </a:ext>
            </a:extLst>
          </p:cNvPr>
          <p:cNvSpPr/>
          <p:nvPr/>
        </p:nvSpPr>
        <p:spPr>
          <a:xfrm>
            <a:off x="5920056" y="4099289"/>
            <a:ext cx="803578" cy="6858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2003</a:t>
            </a:r>
            <a:endParaRPr lang="es-CL" dirty="0"/>
          </a:p>
        </p:txBody>
      </p:sp>
      <p:grpSp>
        <p:nvGrpSpPr>
          <p:cNvPr id="17" name="Grupo 16">
            <a:extLst>
              <a:ext uri="{FF2B5EF4-FFF2-40B4-BE49-F238E27FC236}">
                <a16:creationId xmlns:a16="http://schemas.microsoft.com/office/drawing/2014/main" id="{080CF326-BA36-E469-1BC3-DBEE32B30149}"/>
              </a:ext>
            </a:extLst>
          </p:cNvPr>
          <p:cNvGrpSpPr/>
          <p:nvPr/>
        </p:nvGrpSpPr>
        <p:grpSpPr>
          <a:xfrm>
            <a:off x="1072482" y="3005417"/>
            <a:ext cx="4346743" cy="3161164"/>
            <a:chOff x="1072482" y="2662517"/>
            <a:chExt cx="4346743" cy="3161164"/>
          </a:xfrm>
        </p:grpSpPr>
        <p:sp>
          <p:nvSpPr>
            <p:cNvPr id="3" name="Rectángulo 2">
              <a:extLst>
                <a:ext uri="{FF2B5EF4-FFF2-40B4-BE49-F238E27FC236}">
                  <a16:creationId xmlns:a16="http://schemas.microsoft.com/office/drawing/2014/main" id="{D0FDAE54-C1A9-99A9-E4F6-B5BE78886EA4}"/>
                </a:ext>
              </a:extLst>
            </p:cNvPr>
            <p:cNvSpPr/>
            <p:nvPr/>
          </p:nvSpPr>
          <p:spPr>
            <a:xfrm>
              <a:off x="1926840" y="3756389"/>
              <a:ext cx="803578" cy="6858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1857</a:t>
              </a:r>
              <a:endParaRPr lang="es-CL" dirty="0"/>
            </a:p>
          </p:txBody>
        </p:sp>
        <p:sp>
          <p:nvSpPr>
            <p:cNvPr id="9" name="Rectángulo 8">
              <a:extLst>
                <a:ext uri="{FF2B5EF4-FFF2-40B4-BE49-F238E27FC236}">
                  <a16:creationId xmlns:a16="http://schemas.microsoft.com/office/drawing/2014/main" id="{82B1554A-51EC-7F2F-6610-48F0FFD4898B}"/>
                </a:ext>
              </a:extLst>
            </p:cNvPr>
            <p:cNvSpPr/>
            <p:nvPr/>
          </p:nvSpPr>
          <p:spPr>
            <a:xfrm>
              <a:off x="1072482" y="4694128"/>
              <a:ext cx="2509522" cy="11295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Primeros antecedentes de desalinización artesanal</a:t>
              </a:r>
              <a:endParaRPr lang="es-CL" dirty="0"/>
            </a:p>
          </p:txBody>
        </p:sp>
        <p:sp>
          <p:nvSpPr>
            <p:cNvPr id="13" name="Rectángulo 12">
              <a:extLst>
                <a:ext uri="{FF2B5EF4-FFF2-40B4-BE49-F238E27FC236}">
                  <a16:creationId xmlns:a16="http://schemas.microsoft.com/office/drawing/2014/main" id="{73482839-80B4-3008-3C1A-5D216A20A4BB}"/>
                </a:ext>
              </a:extLst>
            </p:cNvPr>
            <p:cNvSpPr/>
            <p:nvPr/>
          </p:nvSpPr>
          <p:spPr>
            <a:xfrm>
              <a:off x="3214503" y="2662517"/>
              <a:ext cx="2204722" cy="7664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Primeras plantas desaladoras</a:t>
              </a:r>
              <a:endParaRPr lang="es-CL" dirty="0"/>
            </a:p>
          </p:txBody>
        </p:sp>
        <p:sp>
          <p:nvSpPr>
            <p:cNvPr id="15" name="Rectángulo 14">
              <a:extLst>
                <a:ext uri="{FF2B5EF4-FFF2-40B4-BE49-F238E27FC236}">
                  <a16:creationId xmlns:a16="http://schemas.microsoft.com/office/drawing/2014/main" id="{EF268DCD-BD6A-F8B8-D800-EACF2071A284}"/>
                </a:ext>
              </a:extLst>
            </p:cNvPr>
            <p:cNvSpPr/>
            <p:nvPr/>
          </p:nvSpPr>
          <p:spPr>
            <a:xfrm>
              <a:off x="4588984" y="3756389"/>
              <a:ext cx="803578" cy="6858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1902</a:t>
              </a:r>
              <a:endParaRPr lang="es-CL" dirty="0"/>
            </a:p>
          </p:txBody>
        </p:sp>
        <p:sp>
          <p:nvSpPr>
            <p:cNvPr id="16" name="Rectángulo 15">
              <a:extLst>
                <a:ext uri="{FF2B5EF4-FFF2-40B4-BE49-F238E27FC236}">
                  <a16:creationId xmlns:a16="http://schemas.microsoft.com/office/drawing/2014/main" id="{0FBF88EB-DB2A-B81E-06A5-58D3863762F6}"/>
                </a:ext>
              </a:extLst>
            </p:cNvPr>
            <p:cNvSpPr/>
            <p:nvPr/>
          </p:nvSpPr>
          <p:spPr>
            <a:xfrm>
              <a:off x="3257912" y="3756389"/>
              <a:ext cx="803578" cy="6858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1872</a:t>
              </a:r>
              <a:endParaRPr lang="es-CL" dirty="0"/>
            </a:p>
          </p:txBody>
        </p:sp>
      </p:grpSp>
      <p:sp>
        <p:nvSpPr>
          <p:cNvPr id="18" name="Rectángulo 17">
            <a:extLst>
              <a:ext uri="{FF2B5EF4-FFF2-40B4-BE49-F238E27FC236}">
                <a16:creationId xmlns:a16="http://schemas.microsoft.com/office/drawing/2014/main" id="{7EDF68F8-1B77-AEF3-A780-245A039FC73F}"/>
              </a:ext>
            </a:extLst>
          </p:cNvPr>
          <p:cNvSpPr/>
          <p:nvPr/>
        </p:nvSpPr>
        <p:spPr>
          <a:xfrm>
            <a:off x="5219484" y="6001060"/>
            <a:ext cx="2204722" cy="7664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Planta La Chimba, en Antofagasta</a:t>
            </a:r>
            <a:endParaRPr lang="es-CL" dirty="0"/>
          </a:p>
        </p:txBody>
      </p:sp>
      <p:sp>
        <p:nvSpPr>
          <p:cNvPr id="20" name="Rectángulo 19">
            <a:extLst>
              <a:ext uri="{FF2B5EF4-FFF2-40B4-BE49-F238E27FC236}">
                <a16:creationId xmlns:a16="http://schemas.microsoft.com/office/drawing/2014/main" id="{70ED98AC-191F-E7BA-909E-824AE51EBC45}"/>
              </a:ext>
            </a:extLst>
          </p:cNvPr>
          <p:cNvSpPr/>
          <p:nvPr/>
        </p:nvSpPr>
        <p:spPr>
          <a:xfrm>
            <a:off x="7213630" y="4099289"/>
            <a:ext cx="803578" cy="6858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2006</a:t>
            </a:r>
            <a:endParaRPr lang="es-CL" dirty="0"/>
          </a:p>
        </p:txBody>
      </p:sp>
      <p:sp>
        <p:nvSpPr>
          <p:cNvPr id="22" name="Rectángulo 21">
            <a:extLst>
              <a:ext uri="{FF2B5EF4-FFF2-40B4-BE49-F238E27FC236}">
                <a16:creationId xmlns:a16="http://schemas.microsoft.com/office/drawing/2014/main" id="{2FA8CF47-67BB-304A-DBF5-2F679124AE0D}"/>
              </a:ext>
            </a:extLst>
          </p:cNvPr>
          <p:cNvSpPr/>
          <p:nvPr/>
        </p:nvSpPr>
        <p:spPr>
          <a:xfrm>
            <a:off x="9863371" y="4099289"/>
            <a:ext cx="803578" cy="6858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2024</a:t>
            </a:r>
            <a:endParaRPr lang="es-CL" dirty="0"/>
          </a:p>
        </p:txBody>
      </p:sp>
      <p:sp>
        <p:nvSpPr>
          <p:cNvPr id="24" name="Rectángulo 23">
            <a:extLst>
              <a:ext uri="{FF2B5EF4-FFF2-40B4-BE49-F238E27FC236}">
                <a16:creationId xmlns:a16="http://schemas.microsoft.com/office/drawing/2014/main" id="{33E16BD3-FEB1-121C-5751-E183E279CBDE}"/>
              </a:ext>
            </a:extLst>
          </p:cNvPr>
          <p:cNvSpPr/>
          <p:nvPr/>
        </p:nvSpPr>
        <p:spPr>
          <a:xfrm>
            <a:off x="6410531" y="2001049"/>
            <a:ext cx="2409775" cy="7664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BHP y Mina Escondida</a:t>
            </a:r>
            <a:endParaRPr lang="es-CL" dirty="0"/>
          </a:p>
        </p:txBody>
      </p:sp>
      <p:sp>
        <p:nvSpPr>
          <p:cNvPr id="25" name="Rectángulo 24">
            <a:extLst>
              <a:ext uri="{FF2B5EF4-FFF2-40B4-BE49-F238E27FC236}">
                <a16:creationId xmlns:a16="http://schemas.microsoft.com/office/drawing/2014/main" id="{9CCC6410-7309-977F-5AEB-08A672914030}"/>
              </a:ext>
            </a:extLst>
          </p:cNvPr>
          <p:cNvSpPr/>
          <p:nvPr/>
        </p:nvSpPr>
        <p:spPr>
          <a:xfrm>
            <a:off x="6513057" y="2998061"/>
            <a:ext cx="2204722" cy="7664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Primera planta para la industria minera</a:t>
            </a:r>
            <a:endParaRPr lang="es-CL" dirty="0"/>
          </a:p>
        </p:txBody>
      </p:sp>
      <p:sp>
        <p:nvSpPr>
          <p:cNvPr id="26" name="Rectángulo 25">
            <a:extLst>
              <a:ext uri="{FF2B5EF4-FFF2-40B4-BE49-F238E27FC236}">
                <a16:creationId xmlns:a16="http://schemas.microsoft.com/office/drawing/2014/main" id="{B95FA7C4-44F7-7C0B-F7E9-BECD6FE08EC5}"/>
              </a:ext>
            </a:extLst>
          </p:cNvPr>
          <p:cNvSpPr/>
          <p:nvPr/>
        </p:nvSpPr>
        <p:spPr>
          <a:xfrm>
            <a:off x="9010399" y="5206034"/>
            <a:ext cx="2509521" cy="9640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Auge de la instalación de plantas desaladoras</a:t>
            </a:r>
            <a:endParaRPr lang="es-CL" dirty="0"/>
          </a:p>
        </p:txBody>
      </p:sp>
      <p:sp>
        <p:nvSpPr>
          <p:cNvPr id="27" name="Rectángulo 26">
            <a:extLst>
              <a:ext uri="{FF2B5EF4-FFF2-40B4-BE49-F238E27FC236}">
                <a16:creationId xmlns:a16="http://schemas.microsoft.com/office/drawing/2014/main" id="{CF7D6176-92CA-3E3F-584E-E3674E609AA3}"/>
              </a:ext>
            </a:extLst>
          </p:cNvPr>
          <p:cNvSpPr/>
          <p:nvPr/>
        </p:nvSpPr>
        <p:spPr>
          <a:xfrm>
            <a:off x="9162799" y="2968038"/>
            <a:ext cx="2204722" cy="7664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43 plantas desaladoras</a:t>
            </a:r>
            <a:endParaRPr lang="es-CL" dirty="0"/>
          </a:p>
        </p:txBody>
      </p:sp>
      <p:cxnSp>
        <p:nvCxnSpPr>
          <p:cNvPr id="32" name="Conector recto de flecha 31">
            <a:extLst>
              <a:ext uri="{FF2B5EF4-FFF2-40B4-BE49-F238E27FC236}">
                <a16:creationId xmlns:a16="http://schemas.microsoft.com/office/drawing/2014/main" id="{C6A1998C-E43E-D090-CE7F-E9CA3CFFCE96}"/>
              </a:ext>
            </a:extLst>
          </p:cNvPr>
          <p:cNvCxnSpPr>
            <a:stCxn id="3" idx="1"/>
          </p:cNvCxnSpPr>
          <p:nvPr/>
        </p:nvCxnSpPr>
        <p:spPr>
          <a:xfrm flipH="1">
            <a:off x="1150179" y="4442189"/>
            <a:ext cx="77666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Conector recto de flecha 33">
            <a:extLst>
              <a:ext uri="{FF2B5EF4-FFF2-40B4-BE49-F238E27FC236}">
                <a16:creationId xmlns:a16="http://schemas.microsoft.com/office/drawing/2014/main" id="{48744C8C-5B04-B705-E98C-BA70154A4102}"/>
              </a:ext>
            </a:extLst>
          </p:cNvPr>
          <p:cNvCxnSpPr>
            <a:stCxn id="22" idx="3"/>
          </p:cNvCxnSpPr>
          <p:nvPr/>
        </p:nvCxnSpPr>
        <p:spPr>
          <a:xfrm>
            <a:off x="10666949" y="4442189"/>
            <a:ext cx="87317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Conector recto 35">
            <a:extLst>
              <a:ext uri="{FF2B5EF4-FFF2-40B4-BE49-F238E27FC236}">
                <a16:creationId xmlns:a16="http://schemas.microsoft.com/office/drawing/2014/main" id="{8C3D4342-D359-FAD4-4975-5E30A6F2FEAE}"/>
              </a:ext>
            </a:extLst>
          </p:cNvPr>
          <p:cNvCxnSpPr>
            <a:stCxn id="20" idx="3"/>
            <a:endCxn id="22" idx="1"/>
          </p:cNvCxnSpPr>
          <p:nvPr/>
        </p:nvCxnSpPr>
        <p:spPr>
          <a:xfrm>
            <a:off x="8017208" y="4442189"/>
            <a:ext cx="1846163" cy="0"/>
          </a:xfrm>
          <a:prstGeom prst="line">
            <a:avLst/>
          </a:prstGeom>
        </p:spPr>
        <p:style>
          <a:lnRef idx="2">
            <a:schemeClr val="dk1"/>
          </a:lnRef>
          <a:fillRef idx="0">
            <a:schemeClr val="dk1"/>
          </a:fillRef>
          <a:effectRef idx="1">
            <a:schemeClr val="dk1"/>
          </a:effectRef>
          <a:fontRef idx="minor">
            <a:schemeClr val="tx1"/>
          </a:fontRef>
        </p:style>
      </p:cxnSp>
      <p:cxnSp>
        <p:nvCxnSpPr>
          <p:cNvPr id="37" name="Conector recto 36">
            <a:extLst>
              <a:ext uri="{FF2B5EF4-FFF2-40B4-BE49-F238E27FC236}">
                <a16:creationId xmlns:a16="http://schemas.microsoft.com/office/drawing/2014/main" id="{B2A5C1F6-0326-F52C-AB78-4F0D569F241B}"/>
              </a:ext>
            </a:extLst>
          </p:cNvPr>
          <p:cNvCxnSpPr>
            <a:cxnSpLocks/>
            <a:endCxn id="20" idx="1"/>
          </p:cNvCxnSpPr>
          <p:nvPr/>
        </p:nvCxnSpPr>
        <p:spPr>
          <a:xfrm>
            <a:off x="6723634" y="4437884"/>
            <a:ext cx="489996" cy="4305"/>
          </a:xfrm>
          <a:prstGeom prst="line">
            <a:avLst/>
          </a:prstGeom>
        </p:spPr>
        <p:style>
          <a:lnRef idx="2">
            <a:schemeClr val="dk1"/>
          </a:lnRef>
          <a:fillRef idx="0">
            <a:schemeClr val="dk1"/>
          </a:fillRef>
          <a:effectRef idx="1">
            <a:schemeClr val="dk1"/>
          </a:effectRef>
          <a:fontRef idx="minor">
            <a:schemeClr val="tx1"/>
          </a:fontRef>
        </p:style>
      </p:cxnSp>
      <p:cxnSp>
        <p:nvCxnSpPr>
          <p:cNvPr id="39" name="Conector recto 38">
            <a:extLst>
              <a:ext uri="{FF2B5EF4-FFF2-40B4-BE49-F238E27FC236}">
                <a16:creationId xmlns:a16="http://schemas.microsoft.com/office/drawing/2014/main" id="{FC6A948D-C556-D614-F7C6-CD5EFCC60C0D}"/>
              </a:ext>
            </a:extLst>
          </p:cNvPr>
          <p:cNvCxnSpPr>
            <a:cxnSpLocks/>
            <a:endCxn id="14" idx="1"/>
          </p:cNvCxnSpPr>
          <p:nvPr/>
        </p:nvCxnSpPr>
        <p:spPr>
          <a:xfrm flipV="1">
            <a:off x="5392562" y="4442189"/>
            <a:ext cx="527494" cy="4837"/>
          </a:xfrm>
          <a:prstGeom prst="line">
            <a:avLst/>
          </a:prstGeom>
        </p:spPr>
        <p:style>
          <a:lnRef idx="2">
            <a:schemeClr val="dk1"/>
          </a:lnRef>
          <a:fillRef idx="0">
            <a:schemeClr val="dk1"/>
          </a:fillRef>
          <a:effectRef idx="1">
            <a:schemeClr val="dk1"/>
          </a:effectRef>
          <a:fontRef idx="minor">
            <a:schemeClr val="tx1"/>
          </a:fontRef>
        </p:style>
      </p:cxnSp>
      <p:cxnSp>
        <p:nvCxnSpPr>
          <p:cNvPr id="41" name="Conector recto 40">
            <a:extLst>
              <a:ext uri="{FF2B5EF4-FFF2-40B4-BE49-F238E27FC236}">
                <a16:creationId xmlns:a16="http://schemas.microsoft.com/office/drawing/2014/main" id="{6742D3F7-AA51-8B4F-3CB6-5308EEF6EEE0}"/>
              </a:ext>
            </a:extLst>
          </p:cNvPr>
          <p:cNvCxnSpPr>
            <a:cxnSpLocks/>
            <a:endCxn id="15" idx="1"/>
          </p:cNvCxnSpPr>
          <p:nvPr/>
        </p:nvCxnSpPr>
        <p:spPr>
          <a:xfrm flipV="1">
            <a:off x="4061490" y="4442189"/>
            <a:ext cx="527494" cy="4837"/>
          </a:xfrm>
          <a:prstGeom prst="line">
            <a:avLst/>
          </a:prstGeom>
        </p:spPr>
        <p:style>
          <a:lnRef idx="2">
            <a:schemeClr val="dk1"/>
          </a:lnRef>
          <a:fillRef idx="0">
            <a:schemeClr val="dk1"/>
          </a:fillRef>
          <a:effectRef idx="1">
            <a:schemeClr val="dk1"/>
          </a:effectRef>
          <a:fontRef idx="minor">
            <a:schemeClr val="tx1"/>
          </a:fontRef>
        </p:style>
      </p:cxnSp>
      <p:cxnSp>
        <p:nvCxnSpPr>
          <p:cNvPr id="43" name="Conector recto 42">
            <a:extLst>
              <a:ext uri="{FF2B5EF4-FFF2-40B4-BE49-F238E27FC236}">
                <a16:creationId xmlns:a16="http://schemas.microsoft.com/office/drawing/2014/main" id="{FECEF283-DD4E-F48A-15F7-C36AE81B281E}"/>
              </a:ext>
            </a:extLst>
          </p:cNvPr>
          <p:cNvCxnSpPr>
            <a:cxnSpLocks/>
            <a:endCxn id="16" idx="1"/>
          </p:cNvCxnSpPr>
          <p:nvPr/>
        </p:nvCxnSpPr>
        <p:spPr>
          <a:xfrm>
            <a:off x="2742821" y="4437884"/>
            <a:ext cx="515091" cy="4305"/>
          </a:xfrm>
          <a:prstGeom prst="line">
            <a:avLst/>
          </a:prstGeom>
        </p:spPr>
        <p:style>
          <a:lnRef idx="2">
            <a:schemeClr val="dk1"/>
          </a:lnRef>
          <a:fillRef idx="0">
            <a:schemeClr val="dk1"/>
          </a:fillRef>
          <a:effectRef idx="1">
            <a:schemeClr val="dk1"/>
          </a:effectRef>
          <a:fontRef idx="minor">
            <a:schemeClr val="tx1"/>
          </a:fontRef>
        </p:style>
      </p:cxnSp>
      <p:cxnSp>
        <p:nvCxnSpPr>
          <p:cNvPr id="47" name="Conector recto 46">
            <a:extLst>
              <a:ext uri="{FF2B5EF4-FFF2-40B4-BE49-F238E27FC236}">
                <a16:creationId xmlns:a16="http://schemas.microsoft.com/office/drawing/2014/main" id="{1AFABBFA-5177-BD4A-C9B4-0A36E85DCB5B}"/>
              </a:ext>
            </a:extLst>
          </p:cNvPr>
          <p:cNvCxnSpPr>
            <a:stCxn id="12" idx="2"/>
            <a:endCxn id="13" idx="0"/>
          </p:cNvCxnSpPr>
          <p:nvPr/>
        </p:nvCxnSpPr>
        <p:spPr>
          <a:xfrm>
            <a:off x="4316864" y="2776279"/>
            <a:ext cx="0" cy="229138"/>
          </a:xfrm>
          <a:prstGeom prst="line">
            <a:avLst/>
          </a:prstGeom>
        </p:spPr>
        <p:style>
          <a:lnRef idx="2">
            <a:schemeClr val="dk1"/>
          </a:lnRef>
          <a:fillRef idx="0">
            <a:schemeClr val="dk1"/>
          </a:fillRef>
          <a:effectRef idx="1">
            <a:schemeClr val="dk1"/>
          </a:effectRef>
          <a:fontRef idx="minor">
            <a:schemeClr val="tx1"/>
          </a:fontRef>
        </p:style>
      </p:cxnSp>
      <p:cxnSp>
        <p:nvCxnSpPr>
          <p:cNvPr id="51" name="Conector recto 50">
            <a:extLst>
              <a:ext uri="{FF2B5EF4-FFF2-40B4-BE49-F238E27FC236}">
                <a16:creationId xmlns:a16="http://schemas.microsoft.com/office/drawing/2014/main" id="{84FC7217-6BEB-87D6-4151-272591424547}"/>
              </a:ext>
            </a:extLst>
          </p:cNvPr>
          <p:cNvCxnSpPr>
            <a:stCxn id="3" idx="2"/>
            <a:endCxn id="9" idx="0"/>
          </p:cNvCxnSpPr>
          <p:nvPr/>
        </p:nvCxnSpPr>
        <p:spPr>
          <a:xfrm flipH="1">
            <a:off x="2327243" y="4785089"/>
            <a:ext cx="1386" cy="251939"/>
          </a:xfrm>
          <a:prstGeom prst="line">
            <a:avLst/>
          </a:prstGeom>
        </p:spPr>
        <p:style>
          <a:lnRef idx="2">
            <a:schemeClr val="dk1"/>
          </a:lnRef>
          <a:fillRef idx="0">
            <a:schemeClr val="dk1"/>
          </a:fillRef>
          <a:effectRef idx="1">
            <a:schemeClr val="dk1"/>
          </a:effectRef>
          <a:fontRef idx="minor">
            <a:schemeClr val="tx1"/>
          </a:fontRef>
        </p:style>
      </p:cxnSp>
      <p:cxnSp>
        <p:nvCxnSpPr>
          <p:cNvPr id="53" name="Conector recto 52">
            <a:extLst>
              <a:ext uri="{FF2B5EF4-FFF2-40B4-BE49-F238E27FC236}">
                <a16:creationId xmlns:a16="http://schemas.microsoft.com/office/drawing/2014/main" id="{4C1BF4B5-45B0-B145-24F2-BFA0064DB4BF}"/>
              </a:ext>
            </a:extLst>
          </p:cNvPr>
          <p:cNvCxnSpPr>
            <a:stCxn id="14" idx="2"/>
            <a:endCxn id="11" idx="0"/>
          </p:cNvCxnSpPr>
          <p:nvPr/>
        </p:nvCxnSpPr>
        <p:spPr>
          <a:xfrm>
            <a:off x="6321845" y="4785089"/>
            <a:ext cx="0" cy="251939"/>
          </a:xfrm>
          <a:prstGeom prst="line">
            <a:avLst/>
          </a:prstGeom>
        </p:spPr>
        <p:style>
          <a:lnRef idx="2">
            <a:schemeClr val="dk1"/>
          </a:lnRef>
          <a:fillRef idx="0">
            <a:schemeClr val="dk1"/>
          </a:fillRef>
          <a:effectRef idx="1">
            <a:schemeClr val="dk1"/>
          </a:effectRef>
          <a:fontRef idx="minor">
            <a:schemeClr val="tx1"/>
          </a:fontRef>
        </p:style>
      </p:cxnSp>
      <p:cxnSp>
        <p:nvCxnSpPr>
          <p:cNvPr id="55" name="Conector recto 54">
            <a:extLst>
              <a:ext uri="{FF2B5EF4-FFF2-40B4-BE49-F238E27FC236}">
                <a16:creationId xmlns:a16="http://schemas.microsoft.com/office/drawing/2014/main" id="{F9C63C71-A7FB-6D8E-4D79-A3D6ED90B798}"/>
              </a:ext>
            </a:extLst>
          </p:cNvPr>
          <p:cNvCxnSpPr>
            <a:stCxn id="11" idx="2"/>
            <a:endCxn id="18" idx="0"/>
          </p:cNvCxnSpPr>
          <p:nvPr/>
        </p:nvCxnSpPr>
        <p:spPr>
          <a:xfrm>
            <a:off x="6321845" y="5803511"/>
            <a:ext cx="0" cy="197549"/>
          </a:xfrm>
          <a:prstGeom prst="line">
            <a:avLst/>
          </a:prstGeom>
        </p:spPr>
        <p:style>
          <a:lnRef idx="2">
            <a:schemeClr val="dk1"/>
          </a:lnRef>
          <a:fillRef idx="0">
            <a:schemeClr val="dk1"/>
          </a:fillRef>
          <a:effectRef idx="1">
            <a:schemeClr val="dk1"/>
          </a:effectRef>
          <a:fontRef idx="minor">
            <a:schemeClr val="tx1"/>
          </a:fontRef>
        </p:style>
      </p:cxnSp>
      <p:cxnSp>
        <p:nvCxnSpPr>
          <p:cNvPr id="62" name="Conector recto 61">
            <a:extLst>
              <a:ext uri="{FF2B5EF4-FFF2-40B4-BE49-F238E27FC236}">
                <a16:creationId xmlns:a16="http://schemas.microsoft.com/office/drawing/2014/main" id="{B538A11E-561E-EA21-92E0-51947E9B50AD}"/>
              </a:ext>
            </a:extLst>
          </p:cNvPr>
          <p:cNvCxnSpPr>
            <a:stCxn id="20" idx="0"/>
            <a:endCxn id="25" idx="2"/>
          </p:cNvCxnSpPr>
          <p:nvPr/>
        </p:nvCxnSpPr>
        <p:spPr>
          <a:xfrm flipH="1" flipV="1">
            <a:off x="7615418" y="3764544"/>
            <a:ext cx="1" cy="334745"/>
          </a:xfrm>
          <a:prstGeom prst="line">
            <a:avLst/>
          </a:prstGeom>
        </p:spPr>
        <p:style>
          <a:lnRef idx="2">
            <a:schemeClr val="dk1"/>
          </a:lnRef>
          <a:fillRef idx="0">
            <a:schemeClr val="dk1"/>
          </a:fillRef>
          <a:effectRef idx="1">
            <a:schemeClr val="dk1"/>
          </a:effectRef>
          <a:fontRef idx="minor">
            <a:schemeClr val="tx1"/>
          </a:fontRef>
        </p:style>
      </p:cxnSp>
      <p:cxnSp>
        <p:nvCxnSpPr>
          <p:cNvPr id="64" name="Conector recto 63">
            <a:extLst>
              <a:ext uri="{FF2B5EF4-FFF2-40B4-BE49-F238E27FC236}">
                <a16:creationId xmlns:a16="http://schemas.microsoft.com/office/drawing/2014/main" id="{58D48C12-B710-EE06-DE4E-1746DF298146}"/>
              </a:ext>
            </a:extLst>
          </p:cNvPr>
          <p:cNvCxnSpPr>
            <a:stCxn id="25" idx="0"/>
            <a:endCxn id="24" idx="2"/>
          </p:cNvCxnSpPr>
          <p:nvPr/>
        </p:nvCxnSpPr>
        <p:spPr>
          <a:xfrm flipV="1">
            <a:off x="7615418" y="2767532"/>
            <a:ext cx="1" cy="230529"/>
          </a:xfrm>
          <a:prstGeom prst="line">
            <a:avLst/>
          </a:prstGeom>
        </p:spPr>
        <p:style>
          <a:lnRef idx="2">
            <a:schemeClr val="dk1"/>
          </a:lnRef>
          <a:fillRef idx="0">
            <a:schemeClr val="dk1"/>
          </a:fillRef>
          <a:effectRef idx="1">
            <a:schemeClr val="dk1"/>
          </a:effectRef>
          <a:fontRef idx="minor">
            <a:schemeClr val="tx1"/>
          </a:fontRef>
        </p:style>
      </p:cxnSp>
      <p:cxnSp>
        <p:nvCxnSpPr>
          <p:cNvPr id="66" name="Conector recto 65">
            <a:extLst>
              <a:ext uri="{FF2B5EF4-FFF2-40B4-BE49-F238E27FC236}">
                <a16:creationId xmlns:a16="http://schemas.microsoft.com/office/drawing/2014/main" id="{309F60FB-83F7-E94A-1C25-4D2FE206F228}"/>
              </a:ext>
            </a:extLst>
          </p:cNvPr>
          <p:cNvCxnSpPr>
            <a:stCxn id="22" idx="0"/>
            <a:endCxn id="27" idx="2"/>
          </p:cNvCxnSpPr>
          <p:nvPr/>
        </p:nvCxnSpPr>
        <p:spPr>
          <a:xfrm flipV="1">
            <a:off x="10265160" y="3734521"/>
            <a:ext cx="0" cy="364768"/>
          </a:xfrm>
          <a:prstGeom prst="line">
            <a:avLst/>
          </a:prstGeom>
        </p:spPr>
        <p:style>
          <a:lnRef idx="2">
            <a:schemeClr val="dk1"/>
          </a:lnRef>
          <a:fillRef idx="0">
            <a:schemeClr val="dk1"/>
          </a:fillRef>
          <a:effectRef idx="1">
            <a:schemeClr val="dk1"/>
          </a:effectRef>
          <a:fontRef idx="minor">
            <a:schemeClr val="tx1"/>
          </a:fontRef>
        </p:style>
      </p:cxnSp>
      <p:cxnSp>
        <p:nvCxnSpPr>
          <p:cNvPr id="69" name="Conector recto 68">
            <a:extLst>
              <a:ext uri="{FF2B5EF4-FFF2-40B4-BE49-F238E27FC236}">
                <a16:creationId xmlns:a16="http://schemas.microsoft.com/office/drawing/2014/main" id="{EDC0A454-F361-1A83-AFDB-B62DDD852114}"/>
              </a:ext>
            </a:extLst>
          </p:cNvPr>
          <p:cNvCxnSpPr>
            <a:stCxn id="22" idx="2"/>
            <a:endCxn id="26" idx="0"/>
          </p:cNvCxnSpPr>
          <p:nvPr/>
        </p:nvCxnSpPr>
        <p:spPr>
          <a:xfrm>
            <a:off x="10265160" y="4785089"/>
            <a:ext cx="0" cy="420945"/>
          </a:xfrm>
          <a:prstGeom prst="line">
            <a:avLst/>
          </a:prstGeom>
        </p:spPr>
        <p:style>
          <a:lnRef idx="2">
            <a:schemeClr val="dk1"/>
          </a:lnRef>
          <a:fillRef idx="0">
            <a:schemeClr val="dk1"/>
          </a:fillRef>
          <a:effectRef idx="1">
            <a:schemeClr val="dk1"/>
          </a:effectRef>
          <a:fontRef idx="minor">
            <a:schemeClr val="tx1"/>
          </a:fontRef>
        </p:style>
      </p:cxnSp>
      <p:cxnSp>
        <p:nvCxnSpPr>
          <p:cNvPr id="72" name="Conector: angular 71">
            <a:extLst>
              <a:ext uri="{FF2B5EF4-FFF2-40B4-BE49-F238E27FC236}">
                <a16:creationId xmlns:a16="http://schemas.microsoft.com/office/drawing/2014/main" id="{A07FCBD2-D7B2-293B-1100-AAF7577867F2}"/>
              </a:ext>
            </a:extLst>
          </p:cNvPr>
          <p:cNvCxnSpPr>
            <a:stCxn id="16" idx="0"/>
            <a:endCxn id="13" idx="2"/>
          </p:cNvCxnSpPr>
          <p:nvPr/>
        </p:nvCxnSpPr>
        <p:spPr>
          <a:xfrm rot="5400000" flipH="1" flipV="1">
            <a:off x="3824588" y="3607014"/>
            <a:ext cx="327389" cy="657163"/>
          </a:xfrm>
          <a:prstGeom prst="bentConnector3">
            <a:avLst/>
          </a:prstGeom>
        </p:spPr>
        <p:style>
          <a:lnRef idx="2">
            <a:schemeClr val="dk1"/>
          </a:lnRef>
          <a:fillRef idx="0">
            <a:schemeClr val="dk1"/>
          </a:fillRef>
          <a:effectRef idx="1">
            <a:schemeClr val="dk1"/>
          </a:effectRef>
          <a:fontRef idx="minor">
            <a:schemeClr val="tx1"/>
          </a:fontRef>
        </p:style>
      </p:cxnSp>
      <p:cxnSp>
        <p:nvCxnSpPr>
          <p:cNvPr id="74" name="Conector: angular 73">
            <a:extLst>
              <a:ext uri="{FF2B5EF4-FFF2-40B4-BE49-F238E27FC236}">
                <a16:creationId xmlns:a16="http://schemas.microsoft.com/office/drawing/2014/main" id="{87637FAA-B596-E848-3689-FF6F0DEB4ED5}"/>
              </a:ext>
            </a:extLst>
          </p:cNvPr>
          <p:cNvCxnSpPr>
            <a:stCxn id="15" idx="0"/>
            <a:endCxn id="13" idx="2"/>
          </p:cNvCxnSpPr>
          <p:nvPr/>
        </p:nvCxnSpPr>
        <p:spPr>
          <a:xfrm rot="16200000" flipV="1">
            <a:off x="4490125" y="3598640"/>
            <a:ext cx="327389" cy="673909"/>
          </a:xfrm>
          <a:prstGeom prst="bentConnector3">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43280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167413" cy="830997"/>
          </a:xfrm>
          <a:prstGeom prst="rect">
            <a:avLst/>
          </a:prstGeom>
          <a:noFill/>
        </p:spPr>
        <p:txBody>
          <a:bodyPr wrap="square" rtlCol="0">
            <a:spAutoFit/>
          </a:bodyPr>
          <a:lstStyle/>
          <a:p>
            <a:r>
              <a:rPr lang="es-MX" sz="4800" b="1" dirty="0">
                <a:solidFill>
                  <a:schemeClr val="bg1"/>
                </a:solidFill>
              </a:rPr>
              <a:t>Importancia de la desalinización</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453270"/>
            <a:ext cx="9894207" cy="5355312"/>
          </a:xfrm>
          <a:prstGeom prst="rect">
            <a:avLst/>
          </a:prstGeom>
          <a:noFill/>
        </p:spPr>
        <p:txBody>
          <a:bodyPr wrap="square" rtlCol="0">
            <a:spAutoFit/>
          </a:bodyPr>
          <a:lstStyle/>
          <a:p>
            <a:pPr marL="342900" indent="-342900">
              <a:buAutoNum type="arabicPeriod"/>
            </a:pPr>
            <a:r>
              <a:rPr lang="es-MX" b="1" u="sng" dirty="0">
                <a:solidFill>
                  <a:schemeClr val="bg1"/>
                </a:solidFill>
              </a:rPr>
              <a:t>Escasez permanente del recurso hídrico</a:t>
            </a:r>
          </a:p>
          <a:p>
            <a:endParaRPr lang="es-MX" b="1" dirty="0">
              <a:solidFill>
                <a:schemeClr val="bg1"/>
              </a:solidFill>
            </a:endParaRPr>
          </a:p>
          <a:p>
            <a:r>
              <a:rPr lang="es-MX" b="1" u="sng" dirty="0">
                <a:solidFill>
                  <a:schemeClr val="bg1"/>
                </a:solidFill>
              </a:rPr>
              <a:t>Tipos de escasez</a:t>
            </a:r>
          </a:p>
          <a:p>
            <a:endParaRPr lang="es-MX" b="1" dirty="0">
              <a:solidFill>
                <a:schemeClr val="bg1"/>
              </a:solidFill>
            </a:endParaRPr>
          </a:p>
          <a:p>
            <a:pPr marL="342900" indent="-342900">
              <a:buAutoNum type="alphaLcPeriod"/>
            </a:pPr>
            <a:r>
              <a:rPr lang="es-MX" b="1" u="sng" dirty="0">
                <a:solidFill>
                  <a:schemeClr val="bg1"/>
                </a:solidFill>
              </a:rPr>
              <a:t>Física</a:t>
            </a:r>
          </a:p>
          <a:p>
            <a:endParaRPr lang="es-MX" b="1" dirty="0">
              <a:solidFill>
                <a:schemeClr val="bg1"/>
              </a:solidFill>
            </a:endParaRPr>
          </a:p>
          <a:p>
            <a:pPr marL="342900" indent="-342900">
              <a:buAutoNum type="arabicParenR"/>
            </a:pPr>
            <a:r>
              <a:rPr lang="es-MX" b="1" dirty="0">
                <a:solidFill>
                  <a:schemeClr val="bg1"/>
                </a:solidFill>
              </a:rPr>
              <a:t>Normalidad o ausencia de estrés hídrico. </a:t>
            </a:r>
          </a:p>
          <a:p>
            <a:pPr marL="342900" indent="-342900">
              <a:buAutoNum type="arabicParenR"/>
            </a:pPr>
            <a:endParaRPr lang="es-MX" b="1" dirty="0">
              <a:solidFill>
                <a:schemeClr val="bg1"/>
              </a:solidFill>
            </a:endParaRPr>
          </a:p>
          <a:p>
            <a:pPr marL="342900" indent="-342900">
              <a:buAutoNum type="arabicParenR"/>
            </a:pPr>
            <a:r>
              <a:rPr lang="es-MX" b="1" dirty="0">
                <a:solidFill>
                  <a:schemeClr val="bg1"/>
                </a:solidFill>
              </a:rPr>
              <a:t>Estrés hídrico: dificultades de abastecimiento transitorias.</a:t>
            </a:r>
          </a:p>
          <a:p>
            <a:pPr marL="342900" indent="-342900">
              <a:buAutoNum type="arabicParenR"/>
            </a:pPr>
            <a:endParaRPr lang="es-MX" b="1" dirty="0">
              <a:solidFill>
                <a:schemeClr val="bg1"/>
              </a:solidFill>
            </a:endParaRPr>
          </a:p>
          <a:p>
            <a:pPr marL="342900" indent="-342900">
              <a:buAutoNum type="arabicParenR"/>
            </a:pPr>
            <a:r>
              <a:rPr lang="es-MX" b="1" dirty="0">
                <a:solidFill>
                  <a:schemeClr val="bg1"/>
                </a:solidFill>
              </a:rPr>
              <a:t>Déficit hídrico: escasez permanente de agua.</a:t>
            </a:r>
          </a:p>
          <a:p>
            <a:pPr marL="342900" indent="-342900">
              <a:buAutoNum type="arabicParenR"/>
            </a:pPr>
            <a:endParaRPr lang="es-MX" b="1" dirty="0">
              <a:solidFill>
                <a:schemeClr val="bg1"/>
              </a:solidFill>
            </a:endParaRPr>
          </a:p>
          <a:p>
            <a:pPr marL="342900" indent="-342900">
              <a:buAutoNum type="arabicParenR"/>
            </a:pPr>
            <a:r>
              <a:rPr lang="es-MX" b="1" dirty="0">
                <a:solidFill>
                  <a:schemeClr val="bg1"/>
                </a:solidFill>
              </a:rPr>
              <a:t>Crisis hídrica: indisponibilidad de agua.</a:t>
            </a:r>
          </a:p>
          <a:p>
            <a:endParaRPr lang="es-MX" b="1" dirty="0">
              <a:solidFill>
                <a:schemeClr val="bg1"/>
              </a:solidFill>
            </a:endParaRPr>
          </a:p>
          <a:p>
            <a:r>
              <a:rPr lang="es-MX" b="1" dirty="0">
                <a:solidFill>
                  <a:schemeClr val="bg1"/>
                </a:solidFill>
              </a:rPr>
              <a:t>b. </a:t>
            </a:r>
            <a:r>
              <a:rPr lang="es-MX" b="1" u="sng" dirty="0">
                <a:solidFill>
                  <a:schemeClr val="bg1"/>
                </a:solidFill>
              </a:rPr>
              <a:t>Económica:</a:t>
            </a:r>
            <a:r>
              <a:rPr lang="es-MX" b="1" dirty="0">
                <a:solidFill>
                  <a:schemeClr val="bg1"/>
                </a:solidFill>
              </a:rPr>
              <a:t> derivada de la mala gestión o previsión administrativa.</a:t>
            </a: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CL" b="1" dirty="0">
              <a:solidFill>
                <a:schemeClr val="bg1"/>
              </a:solidFill>
            </a:endParaRPr>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Tree>
    <p:extLst>
      <p:ext uri="{BB962C8B-B14F-4D97-AF65-F5344CB8AC3E}">
        <p14:creationId xmlns:p14="http://schemas.microsoft.com/office/powerpoint/2010/main" val="1927974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167413" cy="830997"/>
          </a:xfrm>
          <a:prstGeom prst="rect">
            <a:avLst/>
          </a:prstGeom>
          <a:noFill/>
        </p:spPr>
        <p:txBody>
          <a:bodyPr wrap="square" rtlCol="0">
            <a:spAutoFit/>
          </a:bodyPr>
          <a:lstStyle/>
          <a:p>
            <a:r>
              <a:rPr lang="es-MX" sz="4800" b="1" dirty="0">
                <a:solidFill>
                  <a:schemeClr val="bg1"/>
                </a:solidFill>
              </a:rPr>
              <a:t>Importancia de la desalinización</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372713" y="1902449"/>
            <a:ext cx="9894207" cy="4524315"/>
          </a:xfrm>
          <a:prstGeom prst="rect">
            <a:avLst/>
          </a:prstGeom>
          <a:noFill/>
        </p:spPr>
        <p:txBody>
          <a:bodyPr wrap="square" rtlCol="0">
            <a:spAutoFit/>
          </a:bodyPr>
          <a:lstStyle/>
          <a:p>
            <a:pPr marL="342900" indent="-342900">
              <a:buAutoNum type="arabicPeriod"/>
            </a:pPr>
            <a:r>
              <a:rPr lang="es-MX" b="1" u="sng" dirty="0">
                <a:solidFill>
                  <a:schemeClr val="bg1"/>
                </a:solidFill>
              </a:rPr>
              <a:t>Escasez permanente del recurso hídrico</a:t>
            </a:r>
          </a:p>
          <a:p>
            <a:endParaRPr lang="es-MX" b="1" dirty="0">
              <a:solidFill>
                <a:schemeClr val="bg1"/>
              </a:solidFill>
            </a:endParaRPr>
          </a:p>
          <a:p>
            <a:pPr marL="285750" indent="-285750">
              <a:buFont typeface="Arial" panose="020B0604020202020204" pitchFamily="34" charset="0"/>
              <a:buChar char="•"/>
            </a:pPr>
            <a:r>
              <a:rPr lang="es-MX" b="1" dirty="0">
                <a:solidFill>
                  <a:schemeClr val="bg1"/>
                </a:solidFill>
              </a:rPr>
              <a:t>Uso para consumo humano, saneamiento  e industrias.</a:t>
            </a:r>
          </a:p>
          <a:p>
            <a:endParaRPr lang="es-MX" b="1" dirty="0">
              <a:solidFill>
                <a:schemeClr val="bg1"/>
              </a:solidFill>
            </a:endParaRPr>
          </a:p>
          <a:p>
            <a:pPr marL="285750" indent="-285750">
              <a:buFont typeface="Arial" panose="020B0604020202020204" pitchFamily="34" charset="0"/>
              <a:buChar char="•"/>
            </a:pPr>
            <a:r>
              <a:rPr lang="es-MX" b="1" dirty="0">
                <a:solidFill>
                  <a:schemeClr val="bg1"/>
                </a:solidFill>
              </a:rPr>
              <a:t>Importancia tras la reforma de 2022.</a:t>
            </a:r>
          </a:p>
          <a:p>
            <a:pPr marL="285750" indent="-285750">
              <a:buFont typeface="Arial" panose="020B0604020202020204" pitchFamily="34" charset="0"/>
              <a:buChar char="•"/>
            </a:pPr>
            <a:endParaRPr lang="es-MX" b="1" dirty="0">
              <a:solidFill>
                <a:schemeClr val="bg1"/>
              </a:solidFill>
            </a:endParaRPr>
          </a:p>
          <a:p>
            <a:r>
              <a:rPr lang="es-MX" b="1" dirty="0">
                <a:solidFill>
                  <a:schemeClr val="bg1"/>
                </a:solidFill>
              </a:rPr>
              <a:t>2.    </a:t>
            </a:r>
            <a:r>
              <a:rPr lang="es-MX" b="1" u="sng" dirty="0">
                <a:solidFill>
                  <a:schemeClr val="bg1"/>
                </a:solidFill>
              </a:rPr>
              <a:t>Utilización minera</a:t>
            </a:r>
          </a:p>
          <a:p>
            <a:endParaRPr lang="es-MX" b="1" dirty="0">
              <a:solidFill>
                <a:schemeClr val="bg1"/>
              </a:solidFill>
            </a:endParaRPr>
          </a:p>
          <a:p>
            <a:pPr marL="285750" indent="-285750">
              <a:buFont typeface="Arial" panose="020B0604020202020204" pitchFamily="34" charset="0"/>
              <a:buChar char="•"/>
            </a:pPr>
            <a:r>
              <a:rPr lang="es-MX" b="1" dirty="0">
                <a:solidFill>
                  <a:schemeClr val="bg1"/>
                </a:solidFill>
              </a:rPr>
              <a:t>Ubicación de las reservas mineras.</a:t>
            </a:r>
          </a:p>
          <a:p>
            <a:pPr marL="285750" indent="-285750">
              <a:buFont typeface="Arial" panose="020B0604020202020204" pitchFamily="34" charset="0"/>
              <a:buChar char="•"/>
            </a:pPr>
            <a:endParaRPr lang="es-MX" b="1" dirty="0">
              <a:solidFill>
                <a:schemeClr val="bg1"/>
              </a:solidFill>
            </a:endParaRPr>
          </a:p>
          <a:p>
            <a:pPr marL="285750" indent="-285750">
              <a:buFont typeface="Arial" panose="020B0604020202020204" pitchFamily="34" charset="0"/>
              <a:buChar char="•"/>
            </a:pPr>
            <a:r>
              <a:rPr lang="es-MX" b="1" dirty="0">
                <a:solidFill>
                  <a:schemeClr val="bg1"/>
                </a:solidFill>
              </a:rPr>
              <a:t>Redistribución de las proporciones de agua para subsistencia.</a:t>
            </a:r>
          </a:p>
          <a:p>
            <a:pPr marL="285750" indent="-285750">
              <a:buFont typeface="Arial" panose="020B0604020202020204" pitchFamily="34" charset="0"/>
              <a:buChar char="•"/>
            </a:pPr>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CL" b="1" dirty="0">
              <a:solidFill>
                <a:schemeClr val="bg1"/>
              </a:solidFill>
            </a:endParaRPr>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Tree>
    <p:extLst>
      <p:ext uri="{BB962C8B-B14F-4D97-AF65-F5344CB8AC3E}">
        <p14:creationId xmlns:p14="http://schemas.microsoft.com/office/powerpoint/2010/main" val="118938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Tipos de procesos de desalinización</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711412"/>
            <a:ext cx="9894207" cy="7571303"/>
          </a:xfrm>
          <a:prstGeom prst="rect">
            <a:avLst/>
          </a:prstGeom>
          <a:noFill/>
        </p:spPr>
        <p:txBody>
          <a:bodyPr wrap="square" rtlCol="0">
            <a:spAutoFit/>
          </a:bodyPr>
          <a:lstStyle/>
          <a:p>
            <a:r>
              <a:rPr lang="es-MX" b="1" u="sng" dirty="0">
                <a:solidFill>
                  <a:schemeClr val="bg1"/>
                </a:solidFill>
              </a:rPr>
              <a:t>Osmosis inversa y nanofiltración</a:t>
            </a:r>
          </a:p>
          <a:p>
            <a:endParaRPr lang="es-MX" b="1" u="sng" dirty="0">
              <a:solidFill>
                <a:schemeClr val="bg1"/>
              </a:solidFill>
            </a:endParaRPr>
          </a:p>
          <a:p>
            <a:pPr marL="285750" indent="-285750">
              <a:buFont typeface="Arial" panose="020B0604020202020204" pitchFamily="34" charset="0"/>
              <a:buChar char="•"/>
            </a:pPr>
            <a:r>
              <a:rPr lang="es-MX" b="1" dirty="0">
                <a:solidFill>
                  <a:schemeClr val="bg1"/>
                </a:solidFill>
              </a:rPr>
              <a:t>Uso de membranas semipermeables que permiten el pasto del agua, pero no de la sal.</a:t>
            </a:r>
          </a:p>
          <a:p>
            <a:pPr marL="285750" indent="-285750">
              <a:buFont typeface="Arial" panose="020B0604020202020204" pitchFamily="34" charset="0"/>
              <a:buChar char="•"/>
            </a:pPr>
            <a:endParaRPr lang="es-MX" b="1" dirty="0">
              <a:solidFill>
                <a:schemeClr val="bg1"/>
              </a:solidFill>
            </a:endParaRPr>
          </a:p>
          <a:p>
            <a:r>
              <a:rPr lang="es-MX" b="1" u="sng" dirty="0">
                <a:solidFill>
                  <a:schemeClr val="bg1"/>
                </a:solidFill>
              </a:rPr>
              <a:t>Destilación solar</a:t>
            </a:r>
          </a:p>
          <a:p>
            <a:endParaRPr lang="es-MX" b="1" dirty="0">
              <a:solidFill>
                <a:schemeClr val="bg1"/>
              </a:solidFill>
            </a:endParaRPr>
          </a:p>
          <a:p>
            <a:pPr marL="285750" indent="-285750">
              <a:buFont typeface="Arial" panose="020B0604020202020204" pitchFamily="34" charset="0"/>
              <a:buChar char="•"/>
            </a:pPr>
            <a:r>
              <a:rPr lang="es-MX" b="1" dirty="0">
                <a:solidFill>
                  <a:schemeClr val="bg1"/>
                </a:solidFill>
              </a:rPr>
              <a:t>Evaporación del agua y posterior condensación para su recolección en forma de agua dulce.</a:t>
            </a:r>
          </a:p>
          <a:p>
            <a:pPr marL="285750" indent="-285750">
              <a:buFont typeface="Arial" panose="020B0604020202020204" pitchFamily="34" charset="0"/>
              <a:buChar char="•"/>
            </a:pPr>
            <a:endParaRPr lang="es-MX" b="1" dirty="0">
              <a:solidFill>
                <a:schemeClr val="bg1"/>
              </a:solidFill>
            </a:endParaRPr>
          </a:p>
          <a:p>
            <a:r>
              <a:rPr lang="es-MX" b="1" u="sng" dirty="0">
                <a:solidFill>
                  <a:schemeClr val="bg1"/>
                </a:solidFill>
              </a:rPr>
              <a:t>Electrodiálisis</a:t>
            </a:r>
          </a:p>
          <a:p>
            <a:endParaRPr lang="es-MX" b="1" dirty="0">
              <a:solidFill>
                <a:schemeClr val="bg1"/>
              </a:solidFill>
            </a:endParaRPr>
          </a:p>
          <a:p>
            <a:pPr marL="285750" indent="-285750">
              <a:buFont typeface="Arial" panose="020B0604020202020204" pitchFamily="34" charset="0"/>
              <a:buChar char="•"/>
            </a:pPr>
            <a:r>
              <a:rPr lang="es-MX" b="1" dirty="0">
                <a:solidFill>
                  <a:schemeClr val="bg1"/>
                </a:solidFill>
              </a:rPr>
              <a:t>Movimiento del agua salada a través de membranas cargadas eléctricamente que atrapan los iones de sal disueltos en el agua.</a:t>
            </a:r>
          </a:p>
          <a:p>
            <a:endParaRPr lang="es-MX" b="1" dirty="0">
              <a:solidFill>
                <a:schemeClr val="bg1"/>
              </a:solidFill>
            </a:endParaRPr>
          </a:p>
          <a:p>
            <a:r>
              <a:rPr lang="es-MX" b="1" u="sng" dirty="0">
                <a:solidFill>
                  <a:schemeClr val="bg1"/>
                </a:solidFill>
              </a:rPr>
              <a:t>Formación de hidratos gaseosos</a:t>
            </a:r>
          </a:p>
          <a:p>
            <a:endParaRPr lang="es-MX" b="1" dirty="0">
              <a:solidFill>
                <a:schemeClr val="bg1"/>
              </a:solidFill>
            </a:endParaRPr>
          </a:p>
          <a:p>
            <a:pPr marL="285750" indent="-285750">
              <a:buFont typeface="Arial" panose="020B0604020202020204" pitchFamily="34" charset="0"/>
              <a:buChar char="•"/>
            </a:pPr>
            <a:r>
              <a:rPr lang="es-MX" b="1" dirty="0">
                <a:solidFill>
                  <a:schemeClr val="bg1"/>
                </a:solidFill>
              </a:rPr>
              <a:t>Mezcla de agua con gases, a alta presión y baja temperatura, para la generación de hidratos gaseosos, que corresponden a cristales sólidos.</a:t>
            </a:r>
          </a:p>
          <a:p>
            <a:pPr marL="285750" indent="-285750">
              <a:buFont typeface="Arial" panose="020B0604020202020204" pitchFamily="34" charset="0"/>
              <a:buChar char="•"/>
            </a:pPr>
            <a:endParaRPr lang="es-MX" b="1" dirty="0">
              <a:solidFill>
                <a:schemeClr val="bg1"/>
              </a:solidFill>
            </a:endParaRPr>
          </a:p>
          <a:p>
            <a:pPr marL="342900" indent="-342900">
              <a:buAutoNum type="arabicPeriod"/>
            </a:pPr>
            <a:endParaRPr lang="es-MX" b="1" u="sng" dirty="0">
              <a:solidFill>
                <a:schemeClr val="bg1"/>
              </a:solidFill>
            </a:endParaRPr>
          </a:p>
          <a:p>
            <a:pPr marL="342900" indent="-342900">
              <a:buAutoNum type="arabicPeriod"/>
            </a:pPr>
            <a:endParaRPr lang="es-MX" b="1" u="sng" dirty="0">
              <a:solidFill>
                <a:schemeClr val="bg1"/>
              </a:solidFill>
            </a:endParaRPr>
          </a:p>
          <a:p>
            <a:pPr marL="342900" indent="-342900">
              <a:buAutoNum type="arabicPeriod"/>
            </a:pPr>
            <a:endParaRPr lang="es-MX" b="1" dirty="0">
              <a:solidFill>
                <a:schemeClr val="bg1"/>
              </a:solidFill>
            </a:endParaRPr>
          </a:p>
          <a:p>
            <a:pPr marL="285750" indent="-285750">
              <a:buFont typeface="Arial" panose="020B0604020202020204" pitchFamily="34" charset="0"/>
              <a:buChar char="•"/>
            </a:pPr>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CL" b="1" dirty="0">
              <a:solidFill>
                <a:schemeClr val="bg1"/>
              </a:solidFill>
            </a:endParaRPr>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Tree>
    <p:extLst>
      <p:ext uri="{BB962C8B-B14F-4D97-AF65-F5344CB8AC3E}">
        <p14:creationId xmlns:p14="http://schemas.microsoft.com/office/powerpoint/2010/main" val="66379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o 23">
            <a:extLst>
              <a:ext uri="{FF2B5EF4-FFF2-40B4-BE49-F238E27FC236}">
                <a16:creationId xmlns:a16="http://schemas.microsoft.com/office/drawing/2014/main" id="{B7043CD8-0AF9-A5F9-F479-40B765F60523}"/>
              </a:ext>
            </a:extLst>
          </p:cNvPr>
          <p:cNvGrpSpPr/>
          <p:nvPr/>
        </p:nvGrpSpPr>
        <p:grpSpPr>
          <a:xfrm>
            <a:off x="9126272" y="0"/>
            <a:ext cx="3065728" cy="6858000"/>
            <a:chOff x="9152878" y="0"/>
            <a:chExt cx="3039122" cy="6858000"/>
          </a:xfrm>
        </p:grpSpPr>
        <p:sp>
          <p:nvSpPr>
            <p:cNvPr id="7" name="Rectángulo 6">
              <a:extLst>
                <a:ext uri="{FF2B5EF4-FFF2-40B4-BE49-F238E27FC236}">
                  <a16:creationId xmlns:a16="http://schemas.microsoft.com/office/drawing/2014/main" id="{3F9BED64-A4E7-4C70-2E54-EE6FF55F34E1}"/>
                </a:ext>
              </a:extLst>
            </p:cNvPr>
            <p:cNvSpPr/>
            <p:nvPr/>
          </p:nvSpPr>
          <p:spPr>
            <a:xfrm>
              <a:off x="9152878" y="0"/>
              <a:ext cx="3039122" cy="6858000"/>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16" name="CuadroTexto 15">
              <a:extLst>
                <a:ext uri="{FF2B5EF4-FFF2-40B4-BE49-F238E27FC236}">
                  <a16:creationId xmlns:a16="http://schemas.microsoft.com/office/drawing/2014/main" id="{84EC479A-F6EA-B198-3AEE-513B8D470591}"/>
                </a:ext>
              </a:extLst>
            </p:cNvPr>
            <p:cNvSpPr txBox="1"/>
            <p:nvPr/>
          </p:nvSpPr>
          <p:spPr>
            <a:xfrm>
              <a:off x="9320463" y="669013"/>
              <a:ext cx="2679032" cy="369332"/>
            </a:xfrm>
            <a:prstGeom prst="rect">
              <a:avLst/>
            </a:prstGeom>
            <a:noFill/>
          </p:spPr>
          <p:txBody>
            <a:bodyPr wrap="square" rtlCol="0">
              <a:spAutoFit/>
            </a:bodyPr>
            <a:lstStyle/>
            <a:p>
              <a:pPr algn="ctr"/>
              <a:r>
                <a:rPr lang="es-MX" b="1" u="sng" dirty="0">
                  <a:solidFill>
                    <a:schemeClr val="bg1"/>
                  </a:solidFill>
                </a:rPr>
                <a:t>Aspectos prácticos</a:t>
              </a:r>
              <a:endParaRPr lang="es-CL" b="1" u="sng" dirty="0">
                <a:solidFill>
                  <a:schemeClr val="bg1"/>
                </a:solidFill>
              </a:endParaRPr>
            </a:p>
          </p:txBody>
        </p:sp>
        <p:sp>
          <p:nvSpPr>
            <p:cNvPr id="17" name="CuadroTexto 16">
              <a:extLst>
                <a:ext uri="{FF2B5EF4-FFF2-40B4-BE49-F238E27FC236}">
                  <a16:creationId xmlns:a16="http://schemas.microsoft.com/office/drawing/2014/main" id="{1086E452-0640-6E61-61F8-2829041ADBCF}"/>
                </a:ext>
              </a:extLst>
            </p:cNvPr>
            <p:cNvSpPr txBox="1"/>
            <p:nvPr/>
          </p:nvSpPr>
          <p:spPr>
            <a:xfrm>
              <a:off x="9342093" y="1690688"/>
              <a:ext cx="2679032" cy="1200329"/>
            </a:xfrm>
            <a:prstGeom prst="rect">
              <a:avLst/>
            </a:prstGeom>
            <a:noFill/>
          </p:spPr>
          <p:txBody>
            <a:bodyPr wrap="square" rtlCol="0">
              <a:spAutoFit/>
            </a:bodyPr>
            <a:lstStyle/>
            <a:p>
              <a:pPr algn="ctr"/>
              <a:r>
                <a:rPr lang="es-MX" b="1" dirty="0">
                  <a:solidFill>
                    <a:schemeClr val="bg1"/>
                  </a:solidFill>
                </a:rPr>
                <a:t>Problemas ambientales relacionados</a:t>
              </a:r>
            </a:p>
            <a:p>
              <a:pPr algn="ctr"/>
              <a:endParaRPr lang="es-MX" b="1" dirty="0">
                <a:solidFill>
                  <a:schemeClr val="bg1"/>
                </a:solidFill>
              </a:endParaRPr>
            </a:p>
            <a:p>
              <a:pPr algn="ctr"/>
              <a:r>
                <a:rPr lang="es-MX" b="1" dirty="0">
                  <a:solidFill>
                    <a:schemeClr val="bg1"/>
                  </a:solidFill>
                </a:rPr>
                <a:t>Nueva regulación</a:t>
              </a:r>
              <a:endParaRPr lang="es-CL" b="1" dirty="0">
                <a:solidFill>
                  <a:schemeClr val="bg1"/>
                </a:solidFill>
              </a:endParaRPr>
            </a:p>
          </p:txBody>
        </p:sp>
      </p:grpSp>
      <p:grpSp>
        <p:nvGrpSpPr>
          <p:cNvPr id="23" name="Grupo 22">
            <a:extLst>
              <a:ext uri="{FF2B5EF4-FFF2-40B4-BE49-F238E27FC236}">
                <a16:creationId xmlns:a16="http://schemas.microsoft.com/office/drawing/2014/main" id="{7B9DBEDE-6534-6314-0685-3218DD160DF1}"/>
              </a:ext>
            </a:extLst>
          </p:cNvPr>
          <p:cNvGrpSpPr/>
          <p:nvPr/>
        </p:nvGrpSpPr>
        <p:grpSpPr>
          <a:xfrm>
            <a:off x="6091575" y="0"/>
            <a:ext cx="3312686" cy="6858000"/>
            <a:chOff x="6113756" y="0"/>
            <a:chExt cx="3312686" cy="6858000"/>
          </a:xfrm>
        </p:grpSpPr>
        <p:sp>
          <p:nvSpPr>
            <p:cNvPr id="5" name="Rectángulo 4">
              <a:extLst>
                <a:ext uri="{FF2B5EF4-FFF2-40B4-BE49-F238E27FC236}">
                  <a16:creationId xmlns:a16="http://schemas.microsoft.com/office/drawing/2014/main" id="{F17AD28A-AE91-31FC-04AA-A6A7432F9A42}"/>
                </a:ext>
              </a:extLst>
            </p:cNvPr>
            <p:cNvSpPr/>
            <p:nvPr/>
          </p:nvSpPr>
          <p:spPr>
            <a:xfrm>
              <a:off x="6113756" y="0"/>
              <a:ext cx="3039122"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14" name="CuadroTexto 13">
              <a:extLst>
                <a:ext uri="{FF2B5EF4-FFF2-40B4-BE49-F238E27FC236}">
                  <a16:creationId xmlns:a16="http://schemas.microsoft.com/office/drawing/2014/main" id="{DCC706A1-CE8B-FD53-67C5-767E29B3A46A}"/>
                </a:ext>
              </a:extLst>
            </p:cNvPr>
            <p:cNvSpPr txBox="1"/>
            <p:nvPr/>
          </p:nvSpPr>
          <p:spPr>
            <a:xfrm>
              <a:off x="6284631" y="669013"/>
              <a:ext cx="2679032" cy="369332"/>
            </a:xfrm>
            <a:prstGeom prst="rect">
              <a:avLst/>
            </a:prstGeom>
            <a:noFill/>
          </p:spPr>
          <p:txBody>
            <a:bodyPr wrap="square" rtlCol="0">
              <a:spAutoFit/>
            </a:bodyPr>
            <a:lstStyle/>
            <a:p>
              <a:pPr algn="ctr"/>
              <a:r>
                <a:rPr lang="es-MX" b="1" u="sng" dirty="0">
                  <a:solidFill>
                    <a:schemeClr val="bg1"/>
                  </a:solidFill>
                </a:rPr>
                <a:t>Marco Jurídico</a:t>
              </a:r>
              <a:endParaRPr lang="es-CL" b="1" u="sng" dirty="0">
                <a:solidFill>
                  <a:schemeClr val="bg1"/>
                </a:solidFill>
              </a:endParaRPr>
            </a:p>
          </p:txBody>
        </p:sp>
        <p:sp>
          <p:nvSpPr>
            <p:cNvPr id="15" name="CuadroTexto 14">
              <a:extLst>
                <a:ext uri="{FF2B5EF4-FFF2-40B4-BE49-F238E27FC236}">
                  <a16:creationId xmlns:a16="http://schemas.microsoft.com/office/drawing/2014/main" id="{980FDEC5-799A-2F84-1C8D-480AEAEC5339}"/>
                </a:ext>
              </a:extLst>
            </p:cNvPr>
            <p:cNvSpPr txBox="1"/>
            <p:nvPr/>
          </p:nvSpPr>
          <p:spPr>
            <a:xfrm>
              <a:off x="6302971" y="1705978"/>
              <a:ext cx="2679032" cy="3416320"/>
            </a:xfrm>
            <a:prstGeom prst="rect">
              <a:avLst/>
            </a:prstGeom>
            <a:noFill/>
          </p:spPr>
          <p:txBody>
            <a:bodyPr wrap="square" rtlCol="0">
              <a:spAutoFit/>
            </a:bodyPr>
            <a:lstStyle/>
            <a:p>
              <a:pPr algn="ctr"/>
              <a:r>
                <a:rPr lang="es-MX" b="1" dirty="0">
                  <a:solidFill>
                    <a:schemeClr val="bg1"/>
                  </a:solidFill>
                </a:rPr>
                <a:t>De la desalinización en general</a:t>
              </a:r>
            </a:p>
            <a:p>
              <a:pPr algn="ctr"/>
              <a:endParaRPr lang="es-MX" b="1" dirty="0">
                <a:solidFill>
                  <a:schemeClr val="bg1"/>
                </a:solidFill>
              </a:endParaRPr>
            </a:p>
            <a:p>
              <a:pPr algn="ctr"/>
              <a:r>
                <a:rPr lang="es-MX" b="1" dirty="0">
                  <a:solidFill>
                    <a:schemeClr val="bg1"/>
                  </a:solidFill>
                </a:rPr>
                <a:t>Captación de Agua</a:t>
              </a:r>
            </a:p>
            <a:p>
              <a:pPr algn="ctr"/>
              <a:endParaRPr lang="es-MX" b="1" dirty="0">
                <a:solidFill>
                  <a:schemeClr val="bg1"/>
                </a:solidFill>
              </a:endParaRPr>
            </a:p>
            <a:p>
              <a:pPr algn="ctr"/>
              <a:r>
                <a:rPr lang="es-MX" b="1" dirty="0">
                  <a:solidFill>
                    <a:schemeClr val="bg1"/>
                  </a:solidFill>
                </a:rPr>
                <a:t>Extracción de agua</a:t>
              </a:r>
            </a:p>
            <a:p>
              <a:pPr algn="ctr"/>
              <a:endParaRPr lang="es-MX" b="1" dirty="0">
                <a:solidFill>
                  <a:schemeClr val="bg1"/>
                </a:solidFill>
              </a:endParaRPr>
            </a:p>
            <a:p>
              <a:pPr algn="ctr"/>
              <a:r>
                <a:rPr lang="es-MX" b="1" dirty="0">
                  <a:solidFill>
                    <a:schemeClr val="bg1"/>
                  </a:solidFill>
                </a:rPr>
                <a:t>Naturaleza jurídica del agua desalada</a:t>
              </a:r>
            </a:p>
            <a:p>
              <a:pPr algn="ctr"/>
              <a:endParaRPr lang="es-MX" b="1" dirty="0">
                <a:solidFill>
                  <a:schemeClr val="bg1"/>
                </a:solidFill>
              </a:endParaRPr>
            </a:p>
            <a:p>
              <a:pPr algn="ctr"/>
              <a:r>
                <a:rPr lang="es-MX" b="1" dirty="0">
                  <a:solidFill>
                    <a:schemeClr val="bg1"/>
                  </a:solidFill>
                </a:rPr>
                <a:t>Uso y goce del agua desalada</a:t>
              </a:r>
              <a:endParaRPr lang="es-CL" b="1" dirty="0">
                <a:solidFill>
                  <a:schemeClr val="bg1"/>
                </a:solidFill>
              </a:endParaRPr>
            </a:p>
          </p:txBody>
        </p:sp>
        <p:sp>
          <p:nvSpPr>
            <p:cNvPr id="20" name="Triángulo isósceles 19">
              <a:extLst>
                <a:ext uri="{FF2B5EF4-FFF2-40B4-BE49-F238E27FC236}">
                  <a16:creationId xmlns:a16="http://schemas.microsoft.com/office/drawing/2014/main" id="{74C5EDB0-FCBC-D0F9-BAA0-1D1279D37028}"/>
                </a:ext>
              </a:extLst>
            </p:cNvPr>
            <p:cNvSpPr/>
            <p:nvPr/>
          </p:nvSpPr>
          <p:spPr>
            <a:xfrm rot="5400000">
              <a:off x="8918443" y="1057678"/>
              <a:ext cx="740228" cy="275771"/>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25" name="Grupo 24">
            <a:extLst>
              <a:ext uri="{FF2B5EF4-FFF2-40B4-BE49-F238E27FC236}">
                <a16:creationId xmlns:a16="http://schemas.microsoft.com/office/drawing/2014/main" id="{9D168ACC-6AEB-6E7D-7E92-9A2E87D51BC3}"/>
              </a:ext>
            </a:extLst>
          </p:cNvPr>
          <p:cNvGrpSpPr/>
          <p:nvPr/>
        </p:nvGrpSpPr>
        <p:grpSpPr>
          <a:xfrm>
            <a:off x="3070209" y="0"/>
            <a:ext cx="3309459" cy="6858000"/>
            <a:chOff x="3074634" y="0"/>
            <a:chExt cx="3309459" cy="6858000"/>
          </a:xfrm>
        </p:grpSpPr>
        <p:sp>
          <p:nvSpPr>
            <p:cNvPr id="6" name="Rectángulo 5">
              <a:extLst>
                <a:ext uri="{FF2B5EF4-FFF2-40B4-BE49-F238E27FC236}">
                  <a16:creationId xmlns:a16="http://schemas.microsoft.com/office/drawing/2014/main" id="{F0ED0E4B-0C9A-971C-CD0F-2D76371F202A}"/>
                </a:ext>
              </a:extLst>
            </p:cNvPr>
            <p:cNvSpPr/>
            <p:nvPr/>
          </p:nvSpPr>
          <p:spPr>
            <a:xfrm>
              <a:off x="3074634" y="0"/>
              <a:ext cx="3039122"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12" name="CuadroTexto 11">
              <a:extLst>
                <a:ext uri="{FF2B5EF4-FFF2-40B4-BE49-F238E27FC236}">
                  <a16:creationId xmlns:a16="http://schemas.microsoft.com/office/drawing/2014/main" id="{0854744C-4E09-B74D-A474-360A3DBE562F}"/>
                </a:ext>
              </a:extLst>
            </p:cNvPr>
            <p:cNvSpPr txBox="1"/>
            <p:nvPr/>
          </p:nvSpPr>
          <p:spPr>
            <a:xfrm>
              <a:off x="3249383" y="1705978"/>
              <a:ext cx="2679032" cy="3693319"/>
            </a:xfrm>
            <a:prstGeom prst="rect">
              <a:avLst/>
            </a:prstGeom>
            <a:noFill/>
          </p:spPr>
          <p:txBody>
            <a:bodyPr wrap="square" rtlCol="0">
              <a:spAutoFit/>
            </a:bodyPr>
            <a:lstStyle/>
            <a:p>
              <a:pPr algn="ctr"/>
              <a:r>
                <a:rPr lang="es-MX" b="1" dirty="0">
                  <a:solidFill>
                    <a:schemeClr val="bg1"/>
                  </a:solidFill>
                </a:rPr>
                <a:t>Concepto</a:t>
              </a:r>
            </a:p>
            <a:p>
              <a:pPr algn="ctr"/>
              <a:endParaRPr lang="es-MX" b="1" dirty="0">
                <a:solidFill>
                  <a:schemeClr val="bg1"/>
                </a:solidFill>
              </a:endParaRPr>
            </a:p>
            <a:p>
              <a:pPr algn="ctr"/>
              <a:r>
                <a:rPr lang="es-MX" b="1" dirty="0">
                  <a:solidFill>
                    <a:schemeClr val="bg1"/>
                  </a:solidFill>
                </a:rPr>
                <a:t>Historia de la desalinización en Chile</a:t>
              </a:r>
            </a:p>
            <a:p>
              <a:pPr algn="ctr"/>
              <a:endParaRPr lang="es-MX" b="1" dirty="0">
                <a:solidFill>
                  <a:schemeClr val="bg1"/>
                </a:solidFill>
              </a:endParaRPr>
            </a:p>
            <a:p>
              <a:pPr algn="ctr"/>
              <a:r>
                <a:rPr lang="es-MX" b="1" dirty="0">
                  <a:solidFill>
                    <a:schemeClr val="bg1"/>
                  </a:solidFill>
                </a:rPr>
                <a:t>Importancia de la desalinización</a:t>
              </a:r>
            </a:p>
            <a:p>
              <a:pPr algn="ctr"/>
              <a:endParaRPr lang="es-MX" b="1" dirty="0">
                <a:solidFill>
                  <a:schemeClr val="bg1"/>
                </a:solidFill>
              </a:endParaRPr>
            </a:p>
            <a:p>
              <a:pPr algn="ctr"/>
              <a:r>
                <a:rPr lang="es-MX" b="1" dirty="0">
                  <a:solidFill>
                    <a:schemeClr val="bg1"/>
                  </a:solidFill>
                </a:rPr>
                <a:t>Tipos de procesos de desalinización</a:t>
              </a:r>
            </a:p>
            <a:p>
              <a:pPr algn="ctr"/>
              <a:endParaRPr lang="es-MX" b="1" dirty="0">
                <a:solidFill>
                  <a:schemeClr val="bg1"/>
                </a:solidFill>
              </a:endParaRPr>
            </a:p>
            <a:p>
              <a:pPr algn="ctr"/>
              <a:r>
                <a:rPr lang="es-MX" b="1" dirty="0">
                  <a:solidFill>
                    <a:schemeClr val="bg1"/>
                  </a:solidFill>
                </a:rPr>
                <a:t>Etapas del proceso de desalinización</a:t>
              </a:r>
              <a:endParaRPr lang="es-CL" b="1" dirty="0">
                <a:solidFill>
                  <a:schemeClr val="bg1"/>
                </a:solidFill>
              </a:endParaRPr>
            </a:p>
          </p:txBody>
        </p:sp>
        <p:sp>
          <p:nvSpPr>
            <p:cNvPr id="13" name="CuadroTexto 12">
              <a:extLst>
                <a:ext uri="{FF2B5EF4-FFF2-40B4-BE49-F238E27FC236}">
                  <a16:creationId xmlns:a16="http://schemas.microsoft.com/office/drawing/2014/main" id="{9790FD88-E424-FAD3-6E5E-A644841C709D}"/>
                </a:ext>
              </a:extLst>
            </p:cNvPr>
            <p:cNvSpPr txBox="1"/>
            <p:nvPr/>
          </p:nvSpPr>
          <p:spPr>
            <a:xfrm>
              <a:off x="3249383" y="669013"/>
              <a:ext cx="2679032" cy="369332"/>
            </a:xfrm>
            <a:prstGeom prst="rect">
              <a:avLst/>
            </a:prstGeom>
            <a:noFill/>
          </p:spPr>
          <p:txBody>
            <a:bodyPr wrap="square" rtlCol="0">
              <a:spAutoFit/>
            </a:bodyPr>
            <a:lstStyle/>
            <a:p>
              <a:pPr algn="ctr"/>
              <a:r>
                <a:rPr lang="es-MX" b="1" u="sng" dirty="0">
                  <a:solidFill>
                    <a:schemeClr val="bg1"/>
                  </a:solidFill>
                </a:rPr>
                <a:t>La desalinización</a:t>
              </a:r>
              <a:endParaRPr lang="es-CL" b="1" u="sng" dirty="0">
                <a:solidFill>
                  <a:schemeClr val="bg1"/>
                </a:solidFill>
              </a:endParaRPr>
            </a:p>
          </p:txBody>
        </p:sp>
        <p:sp>
          <p:nvSpPr>
            <p:cNvPr id="19" name="Triángulo isósceles 18">
              <a:extLst>
                <a:ext uri="{FF2B5EF4-FFF2-40B4-BE49-F238E27FC236}">
                  <a16:creationId xmlns:a16="http://schemas.microsoft.com/office/drawing/2014/main" id="{4B975CAA-CE1D-2AC7-5998-B94354CFC710}"/>
                </a:ext>
              </a:extLst>
            </p:cNvPr>
            <p:cNvSpPr/>
            <p:nvPr/>
          </p:nvSpPr>
          <p:spPr>
            <a:xfrm rot="5400000">
              <a:off x="5876094" y="1057678"/>
              <a:ext cx="740228" cy="275771"/>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28" name="Grupo 27">
            <a:extLst>
              <a:ext uri="{FF2B5EF4-FFF2-40B4-BE49-F238E27FC236}">
                <a16:creationId xmlns:a16="http://schemas.microsoft.com/office/drawing/2014/main" id="{A2EC6541-30D2-7FE8-32BC-F94C9E89AED7}"/>
              </a:ext>
            </a:extLst>
          </p:cNvPr>
          <p:cNvGrpSpPr/>
          <p:nvPr/>
        </p:nvGrpSpPr>
        <p:grpSpPr>
          <a:xfrm>
            <a:off x="0" y="0"/>
            <a:ext cx="3330688" cy="6858000"/>
            <a:chOff x="0" y="0"/>
            <a:chExt cx="3330688" cy="6858000"/>
          </a:xfrm>
        </p:grpSpPr>
        <p:sp>
          <p:nvSpPr>
            <p:cNvPr id="4" name="Rectángulo 3">
              <a:extLst>
                <a:ext uri="{FF2B5EF4-FFF2-40B4-BE49-F238E27FC236}">
                  <a16:creationId xmlns:a16="http://schemas.microsoft.com/office/drawing/2014/main" id="{4057DC03-3259-DE8B-3C48-2CFFA6CC25BE}"/>
                </a:ext>
              </a:extLst>
            </p:cNvPr>
            <p:cNvSpPr/>
            <p:nvPr/>
          </p:nvSpPr>
          <p:spPr>
            <a:xfrm>
              <a:off x="0" y="0"/>
              <a:ext cx="3074634"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8" name="CuadroTexto 7">
              <a:extLst>
                <a:ext uri="{FF2B5EF4-FFF2-40B4-BE49-F238E27FC236}">
                  <a16:creationId xmlns:a16="http://schemas.microsoft.com/office/drawing/2014/main" id="{F22F8532-0685-8F7A-5EC0-30192EDBE013}"/>
                </a:ext>
              </a:extLst>
            </p:cNvPr>
            <p:cNvSpPr txBox="1"/>
            <p:nvPr/>
          </p:nvSpPr>
          <p:spPr>
            <a:xfrm>
              <a:off x="156547" y="664786"/>
              <a:ext cx="2679032" cy="646331"/>
            </a:xfrm>
            <a:prstGeom prst="rect">
              <a:avLst/>
            </a:prstGeom>
            <a:noFill/>
          </p:spPr>
          <p:txBody>
            <a:bodyPr wrap="square" rtlCol="0">
              <a:spAutoFit/>
            </a:bodyPr>
            <a:lstStyle/>
            <a:p>
              <a:pPr algn="ctr"/>
              <a:r>
                <a:rPr lang="es-MX" b="1" u="sng" dirty="0">
                  <a:solidFill>
                    <a:schemeClr val="bg1"/>
                  </a:solidFill>
                </a:rPr>
                <a:t>Calificación jurídica de las aguas</a:t>
              </a:r>
              <a:endParaRPr lang="es-CL" b="1" u="sng" dirty="0">
                <a:solidFill>
                  <a:schemeClr val="bg1"/>
                </a:solidFill>
              </a:endParaRPr>
            </a:p>
          </p:txBody>
        </p:sp>
        <p:sp>
          <p:nvSpPr>
            <p:cNvPr id="9" name="CuadroTexto 8">
              <a:extLst>
                <a:ext uri="{FF2B5EF4-FFF2-40B4-BE49-F238E27FC236}">
                  <a16:creationId xmlns:a16="http://schemas.microsoft.com/office/drawing/2014/main" id="{6FDF2504-7301-A4F3-B71A-782474868DFC}"/>
                </a:ext>
              </a:extLst>
            </p:cNvPr>
            <p:cNvSpPr txBox="1"/>
            <p:nvPr/>
          </p:nvSpPr>
          <p:spPr>
            <a:xfrm>
              <a:off x="192505" y="1705978"/>
              <a:ext cx="2679032" cy="2308324"/>
            </a:xfrm>
            <a:prstGeom prst="rect">
              <a:avLst/>
            </a:prstGeom>
            <a:noFill/>
          </p:spPr>
          <p:txBody>
            <a:bodyPr wrap="square" rtlCol="0">
              <a:spAutoFit/>
            </a:bodyPr>
            <a:lstStyle/>
            <a:p>
              <a:pPr algn="ctr"/>
              <a:r>
                <a:rPr lang="es-MX" b="1" dirty="0">
                  <a:solidFill>
                    <a:schemeClr val="bg1"/>
                  </a:solidFill>
                </a:rPr>
                <a:t>Clasificación de las aguas</a:t>
              </a:r>
            </a:p>
            <a:p>
              <a:pPr algn="ctr"/>
              <a:endParaRPr lang="es-MX" b="1" dirty="0">
                <a:solidFill>
                  <a:schemeClr val="bg1"/>
                </a:solidFill>
              </a:endParaRPr>
            </a:p>
            <a:p>
              <a:pPr algn="ctr"/>
              <a:r>
                <a:rPr lang="es-MX" b="1" dirty="0">
                  <a:solidFill>
                    <a:schemeClr val="bg1"/>
                  </a:solidFill>
                </a:rPr>
                <a:t>Regulación de las aguas marítimas</a:t>
              </a:r>
            </a:p>
            <a:p>
              <a:pPr algn="ctr"/>
              <a:endParaRPr lang="es-MX" b="1" dirty="0">
                <a:solidFill>
                  <a:schemeClr val="bg1"/>
                </a:solidFill>
              </a:endParaRPr>
            </a:p>
            <a:p>
              <a:pPr algn="ctr"/>
              <a:r>
                <a:rPr lang="es-MX" b="1" dirty="0">
                  <a:solidFill>
                    <a:schemeClr val="bg1"/>
                  </a:solidFill>
                </a:rPr>
                <a:t>Naturaleza jurídica de las aguas marítimas</a:t>
              </a:r>
              <a:endParaRPr lang="es-CL" b="1" dirty="0">
                <a:solidFill>
                  <a:schemeClr val="bg1"/>
                </a:solidFill>
              </a:endParaRPr>
            </a:p>
          </p:txBody>
        </p:sp>
        <p:sp>
          <p:nvSpPr>
            <p:cNvPr id="26" name="Triángulo isósceles 25">
              <a:extLst>
                <a:ext uri="{FF2B5EF4-FFF2-40B4-BE49-F238E27FC236}">
                  <a16:creationId xmlns:a16="http://schemas.microsoft.com/office/drawing/2014/main" id="{F84113C9-EF9E-4050-6864-09660B467F16}"/>
                </a:ext>
              </a:extLst>
            </p:cNvPr>
            <p:cNvSpPr/>
            <p:nvPr/>
          </p:nvSpPr>
          <p:spPr>
            <a:xfrm rot="5400000">
              <a:off x="2822689" y="1057456"/>
              <a:ext cx="740228" cy="275771"/>
            </a:xfrm>
            <a:prstGeom prst="triangle">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277196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0-#ppt_w/2"/>
                                          </p:val>
                                        </p:tav>
                                        <p:tav tm="100000">
                                          <p:val>
                                            <p:strVal val="#ppt_x"/>
                                          </p:val>
                                        </p:tav>
                                      </p:tavLst>
                                    </p:anim>
                                    <p:anim calcmode="lin" valueType="num">
                                      <p:cBhvr additive="base">
                                        <p:cTn id="8"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500" fill="hold"/>
                                        <p:tgtEl>
                                          <p:spTgt spid="25"/>
                                        </p:tgtEl>
                                        <p:attrNameLst>
                                          <p:attrName>ppt_x</p:attrName>
                                        </p:attrNameLst>
                                      </p:cBhvr>
                                      <p:tavLst>
                                        <p:tav tm="0">
                                          <p:val>
                                            <p:strVal val="0-#ppt_w/2"/>
                                          </p:val>
                                        </p:tav>
                                        <p:tav tm="100000">
                                          <p:val>
                                            <p:strVal val="#ppt_x"/>
                                          </p:val>
                                        </p:tav>
                                      </p:tavLst>
                                    </p:anim>
                                    <p:anim calcmode="lin" valueType="num">
                                      <p:cBhvr additive="base">
                                        <p:cTn id="14" dur="1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2000" fill="hold"/>
                                        <p:tgtEl>
                                          <p:spTgt spid="23"/>
                                        </p:tgtEl>
                                        <p:attrNameLst>
                                          <p:attrName>ppt_x</p:attrName>
                                        </p:attrNameLst>
                                      </p:cBhvr>
                                      <p:tavLst>
                                        <p:tav tm="0">
                                          <p:val>
                                            <p:strVal val="0-#ppt_w/2"/>
                                          </p:val>
                                        </p:tav>
                                        <p:tav tm="100000">
                                          <p:val>
                                            <p:strVal val="#ppt_x"/>
                                          </p:val>
                                        </p:tav>
                                      </p:tavLst>
                                    </p:anim>
                                    <p:anim calcmode="lin" valueType="num">
                                      <p:cBhvr additive="base">
                                        <p:cTn id="20" dur="2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2500" fill="hold"/>
                                        <p:tgtEl>
                                          <p:spTgt spid="24"/>
                                        </p:tgtEl>
                                        <p:attrNameLst>
                                          <p:attrName>ppt_x</p:attrName>
                                        </p:attrNameLst>
                                      </p:cBhvr>
                                      <p:tavLst>
                                        <p:tav tm="0">
                                          <p:val>
                                            <p:strVal val="0-#ppt_w/2"/>
                                          </p:val>
                                        </p:tav>
                                        <p:tav tm="100000">
                                          <p:val>
                                            <p:strVal val="#ppt_x"/>
                                          </p:val>
                                        </p:tav>
                                      </p:tavLst>
                                    </p:anim>
                                    <p:anim calcmode="lin" valueType="num">
                                      <p:cBhvr additive="base">
                                        <p:cTn id="26" dur="2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Tipos de procesos de desalinización</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711412"/>
            <a:ext cx="9894207" cy="2585323"/>
          </a:xfrm>
          <a:prstGeom prst="rect">
            <a:avLst/>
          </a:prstGeom>
          <a:noFill/>
        </p:spPr>
        <p:txBody>
          <a:bodyPr wrap="square" rtlCol="0">
            <a:spAutoFit/>
          </a:bodyPr>
          <a:lstStyle/>
          <a:p>
            <a:pPr marL="342900" indent="-342900">
              <a:buAutoNum type="arabicPeriod"/>
            </a:pPr>
            <a:r>
              <a:rPr lang="es-MX" b="1" u="sng" dirty="0">
                <a:solidFill>
                  <a:schemeClr val="bg1"/>
                </a:solidFill>
              </a:rPr>
              <a:t>Osmosis inversa</a:t>
            </a:r>
          </a:p>
          <a:p>
            <a:pPr marL="342900" indent="-342900">
              <a:buAutoNum type="arabicPeriod"/>
            </a:pPr>
            <a:endParaRPr lang="es-MX" b="1" u="sng" dirty="0">
              <a:solidFill>
                <a:schemeClr val="bg1"/>
              </a:solidFill>
            </a:endParaRPr>
          </a:p>
          <a:p>
            <a:pPr marL="342900" indent="-342900">
              <a:buAutoNum type="arabicPeriod"/>
            </a:pPr>
            <a:endParaRPr lang="es-MX" b="1" u="sng" dirty="0">
              <a:solidFill>
                <a:schemeClr val="bg1"/>
              </a:solidFill>
            </a:endParaRPr>
          </a:p>
          <a:p>
            <a:pPr marL="342900" indent="-342900">
              <a:buAutoNum type="arabicPeriod"/>
            </a:pPr>
            <a:endParaRPr lang="es-MX" b="1" dirty="0">
              <a:solidFill>
                <a:schemeClr val="bg1"/>
              </a:solidFill>
            </a:endParaRPr>
          </a:p>
          <a:p>
            <a:pPr marL="285750" indent="-285750">
              <a:buFont typeface="Arial" panose="020B0604020202020204" pitchFamily="34" charset="0"/>
              <a:buChar char="•"/>
            </a:pPr>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CL" b="1" dirty="0">
              <a:solidFill>
                <a:schemeClr val="bg1"/>
              </a:solidFill>
            </a:endParaRPr>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pic>
        <p:nvPicPr>
          <p:cNvPr id="7" name="Imagen 6" descr="Diagrama&#10;&#10;Descripción generada automáticamente">
            <a:extLst>
              <a:ext uri="{FF2B5EF4-FFF2-40B4-BE49-F238E27FC236}">
                <a16:creationId xmlns:a16="http://schemas.microsoft.com/office/drawing/2014/main" id="{43EF03A1-6C82-8063-D00B-8F2B84168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179" y="2513288"/>
            <a:ext cx="6689558" cy="3566893"/>
          </a:xfrm>
          <a:prstGeom prst="rect">
            <a:avLst/>
          </a:prstGeom>
        </p:spPr>
      </p:pic>
    </p:spTree>
    <p:extLst>
      <p:ext uri="{BB962C8B-B14F-4D97-AF65-F5344CB8AC3E}">
        <p14:creationId xmlns:p14="http://schemas.microsoft.com/office/powerpoint/2010/main" val="3762193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Tipos de procesos de desalinización</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711412"/>
            <a:ext cx="9894207" cy="2308324"/>
          </a:xfrm>
          <a:prstGeom prst="rect">
            <a:avLst/>
          </a:prstGeom>
          <a:noFill/>
        </p:spPr>
        <p:txBody>
          <a:bodyPr wrap="square" rtlCol="0">
            <a:spAutoFit/>
          </a:bodyPr>
          <a:lstStyle/>
          <a:p>
            <a:r>
              <a:rPr lang="es-MX" b="1" u="sng" dirty="0">
                <a:solidFill>
                  <a:schemeClr val="bg1"/>
                </a:solidFill>
              </a:rPr>
              <a:t>Destilación solar</a:t>
            </a:r>
          </a:p>
          <a:p>
            <a:pPr marL="342900" indent="-342900">
              <a:buAutoNum type="arabicPeriod"/>
            </a:pPr>
            <a:endParaRPr lang="es-MX" b="1" u="sng" dirty="0">
              <a:solidFill>
                <a:schemeClr val="bg1"/>
              </a:solidFill>
            </a:endParaRPr>
          </a:p>
          <a:p>
            <a:pPr marL="342900" indent="-342900">
              <a:buAutoNum type="arabicPeriod"/>
            </a:pPr>
            <a:endParaRPr lang="es-MX" b="1" dirty="0">
              <a:solidFill>
                <a:schemeClr val="bg1"/>
              </a:solidFill>
            </a:endParaRPr>
          </a:p>
          <a:p>
            <a:pPr marL="285750" indent="-285750">
              <a:buFont typeface="Arial" panose="020B0604020202020204" pitchFamily="34" charset="0"/>
              <a:buChar char="•"/>
            </a:pPr>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CL" b="1" dirty="0">
              <a:solidFill>
                <a:schemeClr val="bg1"/>
              </a:solidFill>
            </a:endParaRPr>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pic>
        <p:nvPicPr>
          <p:cNvPr id="7" name="Imagen 6" descr="Diagrama&#10;&#10;Descripción generada automáticamente">
            <a:extLst>
              <a:ext uri="{FF2B5EF4-FFF2-40B4-BE49-F238E27FC236}">
                <a16:creationId xmlns:a16="http://schemas.microsoft.com/office/drawing/2014/main" id="{80EF4C4B-19D2-686C-7476-EAC7FC11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531" y="2300473"/>
            <a:ext cx="6581775" cy="3438525"/>
          </a:xfrm>
          <a:prstGeom prst="rect">
            <a:avLst/>
          </a:prstGeom>
        </p:spPr>
      </p:pic>
    </p:spTree>
    <p:extLst>
      <p:ext uri="{BB962C8B-B14F-4D97-AF65-F5344CB8AC3E}">
        <p14:creationId xmlns:p14="http://schemas.microsoft.com/office/powerpoint/2010/main" val="3166567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Tipos de procesos de desalinización</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711412"/>
            <a:ext cx="9894207" cy="2308324"/>
          </a:xfrm>
          <a:prstGeom prst="rect">
            <a:avLst/>
          </a:prstGeom>
          <a:noFill/>
        </p:spPr>
        <p:txBody>
          <a:bodyPr wrap="square" rtlCol="0">
            <a:spAutoFit/>
          </a:bodyPr>
          <a:lstStyle/>
          <a:p>
            <a:r>
              <a:rPr lang="es-MX" b="1" u="sng" dirty="0" err="1">
                <a:solidFill>
                  <a:schemeClr val="bg1"/>
                </a:solidFill>
              </a:rPr>
              <a:t>Electrodialisis</a:t>
            </a:r>
            <a:r>
              <a:rPr lang="es-MX" b="1" u="sng" dirty="0">
                <a:solidFill>
                  <a:schemeClr val="bg1"/>
                </a:solidFill>
              </a:rPr>
              <a:t> </a:t>
            </a:r>
          </a:p>
          <a:p>
            <a:pPr marL="342900" indent="-342900">
              <a:buAutoNum type="arabicPeriod"/>
            </a:pPr>
            <a:endParaRPr lang="es-MX" b="1" u="sng" dirty="0">
              <a:solidFill>
                <a:schemeClr val="bg1"/>
              </a:solidFill>
            </a:endParaRPr>
          </a:p>
          <a:p>
            <a:pPr marL="342900" indent="-342900">
              <a:buAutoNum type="arabicPeriod"/>
            </a:pPr>
            <a:endParaRPr lang="es-MX" b="1" dirty="0">
              <a:solidFill>
                <a:schemeClr val="bg1"/>
              </a:solidFill>
            </a:endParaRPr>
          </a:p>
          <a:p>
            <a:pPr marL="285750" indent="-285750">
              <a:buFont typeface="Arial" panose="020B0604020202020204" pitchFamily="34" charset="0"/>
              <a:buChar char="•"/>
            </a:pPr>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CL" b="1" dirty="0">
              <a:solidFill>
                <a:schemeClr val="bg1"/>
              </a:solidFill>
            </a:endParaRPr>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pic>
        <p:nvPicPr>
          <p:cNvPr id="3" name="Imagen 2">
            <a:extLst>
              <a:ext uri="{FF2B5EF4-FFF2-40B4-BE49-F238E27FC236}">
                <a16:creationId xmlns:a16="http://schemas.microsoft.com/office/drawing/2014/main" id="{0D38522A-D421-C825-3E4D-A7A27D498CF9}"/>
              </a:ext>
            </a:extLst>
          </p:cNvPr>
          <p:cNvPicPr>
            <a:picLocks noChangeAspect="1"/>
          </p:cNvPicPr>
          <p:nvPr/>
        </p:nvPicPr>
        <p:blipFill rotWithShape="1">
          <a:blip r:embed="rId2"/>
          <a:srcRect t="3564" b="6175"/>
          <a:stretch/>
        </p:blipFill>
        <p:spPr>
          <a:xfrm>
            <a:off x="4838912" y="1959793"/>
            <a:ext cx="3595437" cy="4636169"/>
          </a:xfrm>
          <a:prstGeom prst="rect">
            <a:avLst/>
          </a:prstGeom>
        </p:spPr>
      </p:pic>
    </p:spTree>
    <p:extLst>
      <p:ext uri="{BB962C8B-B14F-4D97-AF65-F5344CB8AC3E}">
        <p14:creationId xmlns:p14="http://schemas.microsoft.com/office/powerpoint/2010/main" val="2498418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Tipos de procesos de desalinización</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711412"/>
            <a:ext cx="9894207" cy="2308324"/>
          </a:xfrm>
          <a:prstGeom prst="rect">
            <a:avLst/>
          </a:prstGeom>
          <a:noFill/>
        </p:spPr>
        <p:txBody>
          <a:bodyPr wrap="square" rtlCol="0">
            <a:spAutoFit/>
          </a:bodyPr>
          <a:lstStyle/>
          <a:p>
            <a:r>
              <a:rPr lang="es-MX" b="1" u="sng" dirty="0">
                <a:solidFill>
                  <a:schemeClr val="bg1"/>
                </a:solidFill>
              </a:rPr>
              <a:t>Formación de hidratos gaseosos</a:t>
            </a:r>
          </a:p>
          <a:p>
            <a:pPr marL="342900" indent="-342900">
              <a:buAutoNum type="arabicPeriod"/>
            </a:pPr>
            <a:endParaRPr lang="es-MX" b="1" u="sng" dirty="0">
              <a:solidFill>
                <a:schemeClr val="bg1"/>
              </a:solidFill>
            </a:endParaRPr>
          </a:p>
          <a:p>
            <a:pPr marL="342900" indent="-342900">
              <a:buAutoNum type="arabicPeriod"/>
            </a:pPr>
            <a:endParaRPr lang="es-MX" b="1" dirty="0">
              <a:solidFill>
                <a:schemeClr val="bg1"/>
              </a:solidFill>
            </a:endParaRPr>
          </a:p>
          <a:p>
            <a:pPr marL="285750" indent="-285750">
              <a:buFont typeface="Arial" panose="020B0604020202020204" pitchFamily="34" charset="0"/>
              <a:buChar char="•"/>
            </a:pPr>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CL" b="1" dirty="0">
              <a:solidFill>
                <a:schemeClr val="bg1"/>
              </a:solidFill>
            </a:endParaRPr>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pic>
        <p:nvPicPr>
          <p:cNvPr id="8" name="Imagen 7" descr="Imagen que contiene pastel, tabla, cubierto, comida&#10;&#10;Descripción generada automáticamente">
            <a:extLst>
              <a:ext uri="{FF2B5EF4-FFF2-40B4-BE49-F238E27FC236}">
                <a16:creationId xmlns:a16="http://schemas.microsoft.com/office/drawing/2014/main" id="{1D487A01-DBB9-D9FC-47C1-D1EE63857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981" y="2269048"/>
            <a:ext cx="3990875" cy="4017659"/>
          </a:xfrm>
          <a:prstGeom prst="rect">
            <a:avLst/>
          </a:prstGeom>
        </p:spPr>
      </p:pic>
    </p:spTree>
    <p:extLst>
      <p:ext uri="{BB962C8B-B14F-4D97-AF65-F5344CB8AC3E}">
        <p14:creationId xmlns:p14="http://schemas.microsoft.com/office/powerpoint/2010/main" val="128221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Etapas del proceso de desalinización</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711412"/>
            <a:ext cx="9894207" cy="2308324"/>
          </a:xfrm>
          <a:prstGeom prst="rect">
            <a:avLst/>
          </a:prstGeom>
          <a:noFill/>
        </p:spPr>
        <p:txBody>
          <a:bodyPr wrap="square" rtlCol="0">
            <a:spAutoFit/>
          </a:bodyPr>
          <a:lstStyle/>
          <a:p>
            <a:endParaRPr lang="es-MX" b="1" u="sng" dirty="0">
              <a:solidFill>
                <a:schemeClr val="bg1"/>
              </a:solidFill>
            </a:endParaRPr>
          </a:p>
          <a:p>
            <a:endParaRPr lang="es-MX" b="1" u="sng" dirty="0">
              <a:solidFill>
                <a:schemeClr val="bg1"/>
              </a:solidFill>
            </a:endParaRPr>
          </a:p>
          <a:p>
            <a:pPr marL="342900" indent="-342900">
              <a:buAutoNum type="arabicPeriod"/>
            </a:pPr>
            <a:endParaRPr lang="es-MX" b="1" dirty="0">
              <a:solidFill>
                <a:schemeClr val="bg1"/>
              </a:solidFill>
            </a:endParaRPr>
          </a:p>
          <a:p>
            <a:pPr marL="285750" indent="-285750">
              <a:buFont typeface="Arial" panose="020B0604020202020204" pitchFamily="34" charset="0"/>
              <a:buChar char="•"/>
            </a:pPr>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CL" b="1" dirty="0">
              <a:solidFill>
                <a:schemeClr val="bg1"/>
              </a:solidFill>
            </a:endParaRPr>
          </a:p>
        </p:txBody>
      </p:sp>
      <p:grpSp>
        <p:nvGrpSpPr>
          <p:cNvPr id="3" name="Grupo 2">
            <a:extLst>
              <a:ext uri="{FF2B5EF4-FFF2-40B4-BE49-F238E27FC236}">
                <a16:creationId xmlns:a16="http://schemas.microsoft.com/office/drawing/2014/main" id="{7F457027-A0D8-C537-CE7B-678646EC2E19}"/>
              </a:ext>
            </a:extLst>
          </p:cNvPr>
          <p:cNvGrpSpPr/>
          <p:nvPr/>
        </p:nvGrpSpPr>
        <p:grpSpPr>
          <a:xfrm>
            <a:off x="-547307" y="0"/>
            <a:ext cx="1835371" cy="6858000"/>
            <a:chOff x="-547307" y="0"/>
            <a:chExt cx="1835371" cy="6858000"/>
          </a:xfrm>
          <a:solidFill>
            <a:schemeClr val="accent1">
              <a:lumMod val="75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7" name="Elipse 6">
            <a:extLst>
              <a:ext uri="{FF2B5EF4-FFF2-40B4-BE49-F238E27FC236}">
                <a16:creationId xmlns:a16="http://schemas.microsoft.com/office/drawing/2014/main" id="{D43B2379-2845-30B2-534D-9FF7907B3379}"/>
              </a:ext>
            </a:extLst>
          </p:cNvPr>
          <p:cNvSpPr/>
          <p:nvPr/>
        </p:nvSpPr>
        <p:spPr>
          <a:xfrm>
            <a:off x="1828800" y="1941095"/>
            <a:ext cx="2646947" cy="14879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Captación del agua</a:t>
            </a:r>
            <a:endParaRPr lang="es-CL" dirty="0"/>
          </a:p>
        </p:txBody>
      </p:sp>
      <p:sp>
        <p:nvSpPr>
          <p:cNvPr id="8" name="Elipse 7">
            <a:extLst>
              <a:ext uri="{FF2B5EF4-FFF2-40B4-BE49-F238E27FC236}">
                <a16:creationId xmlns:a16="http://schemas.microsoft.com/office/drawing/2014/main" id="{D9F4E3D2-E3B7-2C47-99C3-D0D680212D6F}"/>
              </a:ext>
            </a:extLst>
          </p:cNvPr>
          <p:cNvSpPr/>
          <p:nvPr/>
        </p:nvSpPr>
        <p:spPr>
          <a:xfrm>
            <a:off x="5132945" y="4382961"/>
            <a:ext cx="2646947" cy="14879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Postratamiento</a:t>
            </a:r>
            <a:endParaRPr lang="es-CL" dirty="0"/>
          </a:p>
        </p:txBody>
      </p:sp>
      <p:sp>
        <p:nvSpPr>
          <p:cNvPr id="9" name="Elipse 8">
            <a:extLst>
              <a:ext uri="{FF2B5EF4-FFF2-40B4-BE49-F238E27FC236}">
                <a16:creationId xmlns:a16="http://schemas.microsoft.com/office/drawing/2014/main" id="{ABBDB2D0-359A-4B5D-2E9B-25F336B1EB01}"/>
              </a:ext>
            </a:extLst>
          </p:cNvPr>
          <p:cNvSpPr/>
          <p:nvPr/>
        </p:nvSpPr>
        <p:spPr>
          <a:xfrm>
            <a:off x="8437090" y="3518534"/>
            <a:ext cx="2646947" cy="14879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Proceso de desalación</a:t>
            </a:r>
            <a:endParaRPr lang="es-CL" dirty="0"/>
          </a:p>
        </p:txBody>
      </p:sp>
      <p:sp>
        <p:nvSpPr>
          <p:cNvPr id="11" name="Elipse 10">
            <a:extLst>
              <a:ext uri="{FF2B5EF4-FFF2-40B4-BE49-F238E27FC236}">
                <a16:creationId xmlns:a16="http://schemas.microsoft.com/office/drawing/2014/main" id="{C620E90E-1C88-30B4-19A8-1F61593020DB}"/>
              </a:ext>
            </a:extLst>
          </p:cNvPr>
          <p:cNvSpPr/>
          <p:nvPr/>
        </p:nvSpPr>
        <p:spPr>
          <a:xfrm>
            <a:off x="5132945" y="2461700"/>
            <a:ext cx="2646947" cy="14879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Pretratamiento</a:t>
            </a:r>
            <a:endParaRPr lang="es-CL" dirty="0"/>
          </a:p>
        </p:txBody>
      </p:sp>
      <p:sp>
        <p:nvSpPr>
          <p:cNvPr id="12" name="Elipse 11">
            <a:extLst>
              <a:ext uri="{FF2B5EF4-FFF2-40B4-BE49-F238E27FC236}">
                <a16:creationId xmlns:a16="http://schemas.microsoft.com/office/drawing/2014/main" id="{45FC203B-F738-FA4C-9CB6-70543FA0E31B}"/>
              </a:ext>
            </a:extLst>
          </p:cNvPr>
          <p:cNvSpPr/>
          <p:nvPr/>
        </p:nvSpPr>
        <p:spPr>
          <a:xfrm>
            <a:off x="1786293" y="5006439"/>
            <a:ext cx="2646947" cy="14879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Conducción del agua</a:t>
            </a:r>
            <a:endParaRPr lang="es-CL" dirty="0"/>
          </a:p>
        </p:txBody>
      </p:sp>
      <p:sp>
        <p:nvSpPr>
          <p:cNvPr id="15" name="Flecha: doblada 14">
            <a:extLst>
              <a:ext uri="{FF2B5EF4-FFF2-40B4-BE49-F238E27FC236}">
                <a16:creationId xmlns:a16="http://schemas.microsoft.com/office/drawing/2014/main" id="{895B3127-26C7-BA89-378A-861250EC4A5A}"/>
              </a:ext>
            </a:extLst>
          </p:cNvPr>
          <p:cNvSpPr/>
          <p:nvPr/>
        </p:nvSpPr>
        <p:spPr>
          <a:xfrm rot="10800000">
            <a:off x="7908757" y="5146588"/>
            <a:ext cx="1716505" cy="641684"/>
          </a:xfrm>
          <a:prstGeom prst="bentArrow">
            <a:avLst>
              <a:gd name="adj1" fmla="val 25000"/>
              <a:gd name="adj2" fmla="val 43750"/>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6" name="Flecha: doblada 15">
            <a:extLst>
              <a:ext uri="{FF2B5EF4-FFF2-40B4-BE49-F238E27FC236}">
                <a16:creationId xmlns:a16="http://schemas.microsoft.com/office/drawing/2014/main" id="{339DC02A-39FB-2528-E049-6F2467323AEC}"/>
              </a:ext>
            </a:extLst>
          </p:cNvPr>
          <p:cNvSpPr/>
          <p:nvPr/>
        </p:nvSpPr>
        <p:spPr>
          <a:xfrm rot="10800000">
            <a:off x="4348986" y="5913249"/>
            <a:ext cx="1716505" cy="641684"/>
          </a:xfrm>
          <a:prstGeom prst="bentArrow">
            <a:avLst>
              <a:gd name="adj1" fmla="val 25000"/>
              <a:gd name="adj2" fmla="val 43750"/>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7" name="Flecha: doblada 16">
            <a:extLst>
              <a:ext uri="{FF2B5EF4-FFF2-40B4-BE49-F238E27FC236}">
                <a16:creationId xmlns:a16="http://schemas.microsoft.com/office/drawing/2014/main" id="{8B4F1B48-7566-BD7A-1787-799787D414DF}"/>
              </a:ext>
            </a:extLst>
          </p:cNvPr>
          <p:cNvSpPr/>
          <p:nvPr/>
        </p:nvSpPr>
        <p:spPr>
          <a:xfrm rot="883342">
            <a:off x="4217260" y="1695854"/>
            <a:ext cx="1716505" cy="641684"/>
          </a:xfrm>
          <a:prstGeom prst="bentArrow">
            <a:avLst>
              <a:gd name="adj1" fmla="val 25000"/>
              <a:gd name="adj2" fmla="val 43750"/>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8" name="Flecha: doblada 17">
            <a:extLst>
              <a:ext uri="{FF2B5EF4-FFF2-40B4-BE49-F238E27FC236}">
                <a16:creationId xmlns:a16="http://schemas.microsoft.com/office/drawing/2014/main" id="{600D7E1F-3751-8DB6-830F-8DA928117359}"/>
              </a:ext>
            </a:extLst>
          </p:cNvPr>
          <p:cNvSpPr/>
          <p:nvPr/>
        </p:nvSpPr>
        <p:spPr>
          <a:xfrm rot="1559295">
            <a:off x="7042191" y="2350479"/>
            <a:ext cx="2537204" cy="641684"/>
          </a:xfrm>
          <a:prstGeom prst="bentArrow">
            <a:avLst>
              <a:gd name="adj1" fmla="val 25000"/>
              <a:gd name="adj2" fmla="val 43750"/>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686346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711412"/>
            <a:ext cx="9894207" cy="424731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s-MX" b="1" dirty="0">
                <a:solidFill>
                  <a:schemeClr val="bg1"/>
                </a:solidFill>
              </a:rPr>
              <a:t>De la desalinización en general.</a:t>
            </a:r>
          </a:p>
          <a:p>
            <a:pPr marL="285750" indent="-285750">
              <a:lnSpc>
                <a:spcPct val="200000"/>
              </a:lnSpc>
              <a:buFont typeface="Arial" panose="020B0604020202020204" pitchFamily="34" charset="0"/>
              <a:buChar char="•"/>
            </a:pPr>
            <a:r>
              <a:rPr lang="es-MX" b="1" dirty="0">
                <a:solidFill>
                  <a:schemeClr val="bg1"/>
                </a:solidFill>
              </a:rPr>
              <a:t>De la captación de agua.</a:t>
            </a:r>
          </a:p>
          <a:p>
            <a:pPr marL="285750" indent="-285750">
              <a:lnSpc>
                <a:spcPct val="200000"/>
              </a:lnSpc>
              <a:buFont typeface="Arial" panose="020B0604020202020204" pitchFamily="34" charset="0"/>
              <a:buChar char="•"/>
            </a:pPr>
            <a:r>
              <a:rPr lang="es-MX" b="1" dirty="0">
                <a:solidFill>
                  <a:schemeClr val="bg1"/>
                </a:solidFill>
              </a:rPr>
              <a:t>De la extracción de agua.</a:t>
            </a:r>
          </a:p>
          <a:p>
            <a:pPr marL="285750" indent="-285750">
              <a:lnSpc>
                <a:spcPct val="200000"/>
              </a:lnSpc>
              <a:buFont typeface="Arial" panose="020B0604020202020204" pitchFamily="34" charset="0"/>
              <a:buChar char="•"/>
            </a:pPr>
            <a:r>
              <a:rPr lang="es-MX" b="1" dirty="0">
                <a:solidFill>
                  <a:schemeClr val="bg1"/>
                </a:solidFill>
              </a:rPr>
              <a:t>Naturaleza jurídica del agua desalada.</a:t>
            </a:r>
          </a:p>
          <a:p>
            <a:pPr marL="285750" indent="-285750">
              <a:lnSpc>
                <a:spcPct val="200000"/>
              </a:lnSpc>
              <a:buFont typeface="Arial" panose="020B0604020202020204" pitchFamily="34" charset="0"/>
              <a:buChar char="•"/>
            </a:pPr>
            <a:r>
              <a:rPr lang="es-MX" b="1" dirty="0">
                <a:solidFill>
                  <a:schemeClr val="bg1"/>
                </a:solidFill>
              </a:rPr>
              <a:t>Uso y goce del agua desalada.</a:t>
            </a:r>
          </a:p>
          <a:p>
            <a:pPr marL="285750" indent="-285750">
              <a:buFont typeface="Arial" panose="020B0604020202020204" pitchFamily="34" charset="0"/>
              <a:buChar char="•"/>
            </a:pPr>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CL" b="1" dirty="0">
              <a:solidFill>
                <a:schemeClr val="bg1"/>
              </a:solidFill>
            </a:endParaRP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Tree>
    <p:extLst>
      <p:ext uri="{BB962C8B-B14F-4D97-AF65-F5344CB8AC3E}">
        <p14:creationId xmlns:p14="http://schemas.microsoft.com/office/powerpoint/2010/main" val="3087892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711412"/>
            <a:ext cx="9894207" cy="5216813"/>
          </a:xfrm>
          <a:prstGeom prst="rect">
            <a:avLst/>
          </a:prstGeom>
          <a:noFill/>
        </p:spPr>
        <p:txBody>
          <a:bodyPr wrap="square" rtlCol="0">
            <a:spAutoFit/>
          </a:bodyPr>
          <a:lstStyle/>
          <a:p>
            <a:pPr marL="342900" indent="-342900">
              <a:buFont typeface="+mj-lt"/>
              <a:buAutoNum type="arabicPeriod"/>
            </a:pPr>
            <a:r>
              <a:rPr lang="es-MX" b="1" u="sng" dirty="0">
                <a:solidFill>
                  <a:schemeClr val="bg1"/>
                </a:solidFill>
              </a:rPr>
              <a:t>De la desalinización en general</a:t>
            </a:r>
          </a:p>
          <a:p>
            <a:endParaRPr lang="es-MX" b="1" u="sng" dirty="0">
              <a:solidFill>
                <a:schemeClr val="bg1"/>
              </a:solidFill>
            </a:endParaRPr>
          </a:p>
          <a:p>
            <a:pPr marL="285750" indent="-285750">
              <a:lnSpc>
                <a:spcPct val="150000"/>
              </a:lnSpc>
              <a:buFont typeface="Arial" panose="020B0604020202020204" pitchFamily="34" charset="0"/>
              <a:buChar char="•"/>
            </a:pPr>
            <a:r>
              <a:rPr lang="es-MX" b="1" dirty="0">
                <a:solidFill>
                  <a:schemeClr val="bg1"/>
                </a:solidFill>
              </a:rPr>
              <a:t>Tipos de proyectos de desalación </a:t>
            </a:r>
          </a:p>
          <a:p>
            <a:pPr marL="285750" indent="-285750">
              <a:lnSpc>
                <a:spcPct val="150000"/>
              </a:lnSpc>
              <a:buFont typeface="Arial" panose="020B0604020202020204" pitchFamily="34" charset="0"/>
              <a:buChar char="•"/>
            </a:pPr>
            <a:r>
              <a:rPr lang="es-MX" b="1" dirty="0">
                <a:solidFill>
                  <a:schemeClr val="bg1"/>
                </a:solidFill>
              </a:rPr>
              <a:t>Entrada de proyectos al SEIA.</a:t>
            </a:r>
          </a:p>
          <a:p>
            <a:pPr marL="285750" indent="-285750">
              <a:lnSpc>
                <a:spcPct val="150000"/>
              </a:lnSpc>
              <a:buFont typeface="Arial" panose="020B0604020202020204" pitchFamily="34" charset="0"/>
              <a:buChar char="•"/>
            </a:pPr>
            <a:r>
              <a:rPr lang="es-MX" b="1" dirty="0">
                <a:solidFill>
                  <a:schemeClr val="bg1"/>
                </a:solidFill>
              </a:rPr>
              <a:t>Causales de entrada al SEIA:</a:t>
            </a:r>
          </a:p>
          <a:p>
            <a:pPr marL="800100" lvl="1" indent="-342900">
              <a:lnSpc>
                <a:spcPct val="150000"/>
              </a:lnSpc>
              <a:buAutoNum type="alphaLcParenR"/>
            </a:pPr>
            <a:r>
              <a:rPr lang="es-MX" b="1" dirty="0">
                <a:solidFill>
                  <a:schemeClr val="bg1"/>
                </a:solidFill>
              </a:rPr>
              <a:t>Desarrollo minero.</a:t>
            </a:r>
          </a:p>
          <a:p>
            <a:pPr marL="800100" lvl="1" indent="-342900">
              <a:lnSpc>
                <a:spcPct val="150000"/>
              </a:lnSpc>
              <a:buAutoNum type="alphaLcParenR"/>
            </a:pPr>
            <a:r>
              <a:rPr lang="es-MX" b="1" dirty="0">
                <a:solidFill>
                  <a:schemeClr val="bg1"/>
                </a:solidFill>
              </a:rPr>
              <a:t>Centrales generadoras de energía.</a:t>
            </a:r>
          </a:p>
          <a:p>
            <a:pPr marL="800100" lvl="1" indent="-342900">
              <a:lnSpc>
                <a:spcPct val="150000"/>
              </a:lnSpc>
              <a:buAutoNum type="alphaLcParenR"/>
            </a:pPr>
            <a:r>
              <a:rPr lang="es-MX" b="1" dirty="0">
                <a:solidFill>
                  <a:schemeClr val="bg1"/>
                </a:solidFill>
              </a:rPr>
              <a:t>Sistemas de agua potable.</a:t>
            </a:r>
          </a:p>
          <a:p>
            <a:pPr marL="800100" lvl="1" indent="-342900">
              <a:lnSpc>
                <a:spcPct val="150000"/>
              </a:lnSpc>
              <a:buAutoNum type="alphaLcParenR"/>
            </a:pPr>
            <a:r>
              <a:rPr lang="es-MX" b="1" dirty="0">
                <a:solidFill>
                  <a:schemeClr val="bg1"/>
                </a:solidFill>
              </a:rPr>
              <a:t>Emisarios submarinos.</a:t>
            </a:r>
          </a:p>
          <a:p>
            <a:pPr marL="342900" indent="-342900">
              <a:buAutoNum type="arabicPeriod"/>
            </a:pPr>
            <a:endParaRPr lang="es-MX" b="1" dirty="0">
              <a:solidFill>
                <a:schemeClr val="bg1"/>
              </a:solidFill>
            </a:endParaRPr>
          </a:p>
          <a:p>
            <a:pPr marL="285750" indent="-285750">
              <a:buFont typeface="Arial" panose="020B0604020202020204" pitchFamily="34" charset="0"/>
              <a:buChar char="•"/>
            </a:pPr>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CL" b="1" dirty="0">
              <a:solidFill>
                <a:schemeClr val="bg1"/>
              </a:solidFill>
            </a:endParaRP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Tree>
    <p:extLst>
      <p:ext uri="{BB962C8B-B14F-4D97-AF65-F5344CB8AC3E}">
        <p14:creationId xmlns:p14="http://schemas.microsoft.com/office/powerpoint/2010/main" val="197286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711412"/>
            <a:ext cx="9894207" cy="6463308"/>
          </a:xfrm>
          <a:prstGeom prst="rect">
            <a:avLst/>
          </a:prstGeom>
          <a:noFill/>
        </p:spPr>
        <p:txBody>
          <a:bodyPr wrap="square" rtlCol="0">
            <a:spAutoFit/>
          </a:bodyPr>
          <a:lstStyle/>
          <a:p>
            <a:r>
              <a:rPr lang="es-MX" b="1" dirty="0">
                <a:solidFill>
                  <a:schemeClr val="bg1"/>
                </a:solidFill>
              </a:rPr>
              <a:t>2.    </a:t>
            </a:r>
            <a:r>
              <a:rPr lang="es-MX" b="1" u="sng" dirty="0">
                <a:solidFill>
                  <a:schemeClr val="bg1"/>
                </a:solidFill>
              </a:rPr>
              <a:t>Captación de agua</a:t>
            </a:r>
          </a:p>
          <a:p>
            <a:endParaRPr lang="es-MX" b="1" u="sng" dirty="0">
              <a:solidFill>
                <a:schemeClr val="bg1"/>
              </a:solidFill>
            </a:endParaRPr>
          </a:p>
          <a:p>
            <a:pPr marL="285750" indent="-285750">
              <a:lnSpc>
                <a:spcPct val="150000"/>
              </a:lnSpc>
              <a:buFont typeface="Arial" panose="020B0604020202020204" pitchFamily="34" charset="0"/>
              <a:buChar char="•"/>
            </a:pPr>
            <a:r>
              <a:rPr lang="es-MX" b="1" dirty="0">
                <a:solidFill>
                  <a:schemeClr val="bg1"/>
                </a:solidFill>
              </a:rPr>
              <a:t>Importancia de la zonificación marítima.</a:t>
            </a:r>
          </a:p>
          <a:p>
            <a:pPr marL="285750" indent="-285750">
              <a:lnSpc>
                <a:spcPct val="150000"/>
              </a:lnSpc>
              <a:buFont typeface="Arial" panose="020B0604020202020204" pitchFamily="34" charset="0"/>
              <a:buChar char="•"/>
            </a:pPr>
            <a:r>
              <a:rPr lang="es-MX" b="1" dirty="0">
                <a:solidFill>
                  <a:schemeClr val="bg1"/>
                </a:solidFill>
              </a:rPr>
              <a:t>La concesión de dominio público.</a:t>
            </a:r>
          </a:p>
          <a:p>
            <a:pPr marL="285750" indent="-285750">
              <a:lnSpc>
                <a:spcPct val="150000"/>
              </a:lnSpc>
              <a:buFont typeface="Arial" panose="020B0604020202020204" pitchFamily="34" charset="0"/>
              <a:buChar char="•"/>
            </a:pPr>
            <a:r>
              <a:rPr lang="es-MX" b="1" dirty="0">
                <a:solidFill>
                  <a:schemeClr val="bg1"/>
                </a:solidFill>
              </a:rPr>
              <a:t>Características de la concesión de dominio público:</a:t>
            </a:r>
          </a:p>
          <a:p>
            <a:pPr marL="800100" lvl="1" indent="-342900">
              <a:lnSpc>
                <a:spcPct val="150000"/>
              </a:lnSpc>
              <a:buAutoNum type="arabicParenR"/>
            </a:pPr>
            <a:r>
              <a:rPr lang="es-MX" b="1" dirty="0">
                <a:solidFill>
                  <a:schemeClr val="bg1"/>
                </a:solidFill>
              </a:rPr>
              <a:t>Constitutiva de derechos</a:t>
            </a:r>
          </a:p>
          <a:p>
            <a:pPr marL="800100" lvl="1" indent="-342900">
              <a:lnSpc>
                <a:spcPct val="150000"/>
              </a:lnSpc>
              <a:buAutoNum type="arabicParenR"/>
            </a:pPr>
            <a:r>
              <a:rPr lang="es-MX" b="1" dirty="0">
                <a:solidFill>
                  <a:schemeClr val="bg1"/>
                </a:solidFill>
              </a:rPr>
              <a:t>Otorga un derecho real administrativo.</a:t>
            </a:r>
          </a:p>
          <a:p>
            <a:pPr marL="285750" indent="-285750">
              <a:lnSpc>
                <a:spcPct val="150000"/>
              </a:lnSpc>
              <a:buFont typeface="Arial" panose="020B0604020202020204" pitchFamily="34" charset="0"/>
              <a:buChar char="•"/>
            </a:pPr>
            <a:r>
              <a:rPr lang="es-MX" b="1" dirty="0">
                <a:solidFill>
                  <a:schemeClr val="bg1"/>
                </a:solidFill>
              </a:rPr>
              <a:t>Derecho real administrativo de aguas de mar</a:t>
            </a:r>
          </a:p>
          <a:p>
            <a:pPr marL="800100" lvl="1" indent="-342900">
              <a:lnSpc>
                <a:spcPct val="150000"/>
              </a:lnSpc>
              <a:buAutoNum type="arabicParenR"/>
            </a:pPr>
            <a:r>
              <a:rPr lang="es-MX" b="1" dirty="0">
                <a:solidFill>
                  <a:schemeClr val="bg1"/>
                </a:solidFill>
              </a:rPr>
              <a:t>Oponible a terceros y a la Administración.</a:t>
            </a:r>
          </a:p>
          <a:p>
            <a:pPr marL="800100" lvl="1" indent="-342900">
              <a:lnSpc>
                <a:spcPct val="150000"/>
              </a:lnSpc>
              <a:buAutoNum type="arabicParenR"/>
            </a:pPr>
            <a:r>
              <a:rPr lang="es-MX" b="1" dirty="0">
                <a:solidFill>
                  <a:schemeClr val="bg1"/>
                </a:solidFill>
              </a:rPr>
              <a:t>Otorga derecho de uso, goce, consumo y disposición del </a:t>
            </a:r>
            <a:r>
              <a:rPr lang="es-MX" b="1" dirty="0" err="1">
                <a:solidFill>
                  <a:schemeClr val="bg1"/>
                </a:solidFill>
              </a:rPr>
              <a:t>DAA°</a:t>
            </a:r>
            <a:r>
              <a:rPr lang="es-MX" b="1" dirty="0">
                <a:solidFill>
                  <a:schemeClr val="bg1"/>
                </a:solidFill>
              </a:rPr>
              <a:t>.</a:t>
            </a:r>
          </a:p>
          <a:p>
            <a:pPr marL="285750" indent="-285750">
              <a:lnSpc>
                <a:spcPct val="150000"/>
              </a:lnSpc>
              <a:buFont typeface="Arial" panose="020B0604020202020204" pitchFamily="34" charset="0"/>
              <a:buChar char="•"/>
            </a:pPr>
            <a:r>
              <a:rPr lang="es-MX" b="1" dirty="0">
                <a:solidFill>
                  <a:schemeClr val="bg1"/>
                </a:solidFill>
              </a:rPr>
              <a:t>La concesión marítima.</a:t>
            </a:r>
          </a:p>
          <a:p>
            <a:pPr marL="285750" indent="-285750">
              <a:lnSpc>
                <a:spcPct val="150000"/>
              </a:lnSpc>
              <a:buFont typeface="Arial" panose="020B0604020202020204" pitchFamily="34" charset="0"/>
              <a:buChar char="•"/>
            </a:pPr>
            <a:endParaRPr lang="es-MX" b="1" dirty="0">
              <a:solidFill>
                <a:schemeClr val="bg1"/>
              </a:solidFill>
            </a:endParaRPr>
          </a:p>
          <a:p>
            <a:pPr marL="342900" indent="-342900">
              <a:buAutoNum type="arabicPeriod"/>
            </a:pPr>
            <a:endParaRPr lang="es-MX" b="1" dirty="0">
              <a:solidFill>
                <a:schemeClr val="bg1"/>
              </a:solidFill>
            </a:endParaRPr>
          </a:p>
          <a:p>
            <a:pPr marL="285750" indent="-285750">
              <a:buFont typeface="Arial" panose="020B0604020202020204" pitchFamily="34" charset="0"/>
              <a:buChar char="•"/>
            </a:pPr>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CL" b="1" dirty="0">
              <a:solidFill>
                <a:schemeClr val="bg1"/>
              </a:solidFill>
            </a:endParaRP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Tree>
    <p:extLst>
      <p:ext uri="{BB962C8B-B14F-4D97-AF65-F5344CB8AC3E}">
        <p14:creationId xmlns:p14="http://schemas.microsoft.com/office/powerpoint/2010/main" val="3618244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407887"/>
            <a:ext cx="9894207" cy="6047809"/>
          </a:xfrm>
          <a:prstGeom prst="rect">
            <a:avLst/>
          </a:prstGeom>
          <a:noFill/>
        </p:spPr>
        <p:txBody>
          <a:bodyPr wrap="square" rtlCol="0">
            <a:spAutoFit/>
          </a:bodyPr>
          <a:lstStyle/>
          <a:p>
            <a:r>
              <a:rPr lang="es-MX" b="1" dirty="0">
                <a:solidFill>
                  <a:schemeClr val="bg1"/>
                </a:solidFill>
              </a:rPr>
              <a:t>2.    </a:t>
            </a:r>
            <a:r>
              <a:rPr lang="es-MX" b="1" u="sng" dirty="0">
                <a:solidFill>
                  <a:schemeClr val="bg1"/>
                </a:solidFill>
              </a:rPr>
              <a:t>Captación de agua</a:t>
            </a:r>
          </a:p>
          <a:p>
            <a:endParaRPr lang="es-MX" b="1" u="sng" dirty="0">
              <a:solidFill>
                <a:schemeClr val="bg1"/>
              </a:solidFill>
            </a:endParaRPr>
          </a:p>
          <a:p>
            <a:pPr>
              <a:lnSpc>
                <a:spcPct val="150000"/>
              </a:lnSpc>
            </a:pPr>
            <a:r>
              <a:rPr lang="es-MX" b="1" dirty="0">
                <a:solidFill>
                  <a:schemeClr val="bg1"/>
                </a:solidFill>
              </a:rPr>
              <a:t>La concesión marítima</a:t>
            </a:r>
          </a:p>
          <a:p>
            <a:pPr marL="285750" indent="-285750">
              <a:lnSpc>
                <a:spcPct val="150000"/>
              </a:lnSpc>
              <a:buFont typeface="Arial" panose="020B0604020202020204" pitchFamily="34" charset="0"/>
              <a:buChar char="•"/>
            </a:pPr>
            <a:r>
              <a:rPr lang="es-MX" b="1" dirty="0">
                <a:solidFill>
                  <a:schemeClr val="bg1"/>
                </a:solidFill>
              </a:rPr>
              <a:t>Regulada en el DFL N°340 sobre Concesiones Mineras y el Reglamento N° de 2018 del Ministerio de Defensa Nacional.</a:t>
            </a:r>
          </a:p>
          <a:p>
            <a:pPr marL="285750" indent="-285750">
              <a:lnSpc>
                <a:spcPct val="150000"/>
              </a:lnSpc>
              <a:buFont typeface="Arial" panose="020B0604020202020204" pitchFamily="34" charset="0"/>
              <a:buChar char="•"/>
            </a:pPr>
            <a:endParaRPr lang="es-MX" b="1" dirty="0">
              <a:solidFill>
                <a:schemeClr val="bg1"/>
              </a:solidFill>
            </a:endParaRPr>
          </a:p>
          <a:p>
            <a:pPr>
              <a:lnSpc>
                <a:spcPct val="150000"/>
              </a:lnSpc>
            </a:pPr>
            <a:r>
              <a:rPr lang="es-MX" b="1" dirty="0">
                <a:solidFill>
                  <a:schemeClr val="bg1"/>
                </a:solidFill>
              </a:rPr>
              <a:t>Art. 2 DFL N°340</a:t>
            </a:r>
          </a:p>
          <a:p>
            <a:pPr marL="285750" indent="-285750">
              <a:lnSpc>
                <a:spcPct val="150000"/>
              </a:lnSpc>
              <a:buFontTx/>
              <a:buChar char="-"/>
            </a:pPr>
            <a:r>
              <a:rPr lang="es-MX" b="1" dirty="0">
                <a:solidFill>
                  <a:schemeClr val="bg1"/>
                </a:solidFill>
              </a:rPr>
              <a:t>Facultad del Estado de otorgar concesiones marítimas, por medio de la Subsecretaría de Marina.</a:t>
            </a:r>
          </a:p>
          <a:p>
            <a:pPr marL="285750" indent="-285750">
              <a:lnSpc>
                <a:spcPct val="150000"/>
              </a:lnSpc>
              <a:buFontTx/>
              <a:buChar char="-"/>
            </a:pPr>
            <a:endParaRPr lang="es-MX" b="1" dirty="0">
              <a:solidFill>
                <a:schemeClr val="bg1"/>
              </a:solidFill>
            </a:endParaRPr>
          </a:p>
          <a:p>
            <a:pPr marL="285750" indent="-285750">
              <a:lnSpc>
                <a:spcPct val="150000"/>
              </a:lnSpc>
              <a:buFont typeface="Arial" panose="020B0604020202020204" pitchFamily="34" charset="0"/>
              <a:buChar char="•"/>
            </a:pPr>
            <a:endParaRPr lang="es-MX" b="1" dirty="0">
              <a:solidFill>
                <a:schemeClr val="bg1"/>
              </a:solidFill>
            </a:endParaRPr>
          </a:p>
          <a:p>
            <a:pPr marL="342900" indent="-342900">
              <a:buAutoNum type="arabicPeriod"/>
            </a:pPr>
            <a:endParaRPr lang="es-MX" b="1" dirty="0">
              <a:solidFill>
                <a:schemeClr val="bg1"/>
              </a:solidFill>
            </a:endParaRPr>
          </a:p>
          <a:p>
            <a:pPr marL="285750" indent="-285750">
              <a:buFont typeface="Arial" panose="020B0604020202020204" pitchFamily="34" charset="0"/>
              <a:buChar char="•"/>
            </a:pPr>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CL" b="1" dirty="0">
              <a:solidFill>
                <a:schemeClr val="bg1"/>
              </a:solidFill>
            </a:endParaRP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pic>
        <p:nvPicPr>
          <p:cNvPr id="11" name="Imagen 10">
            <a:extLst>
              <a:ext uri="{FF2B5EF4-FFF2-40B4-BE49-F238E27FC236}">
                <a16:creationId xmlns:a16="http://schemas.microsoft.com/office/drawing/2014/main" id="{6B2809A2-025E-6E28-09DA-FC325A0BB95D}"/>
              </a:ext>
            </a:extLst>
          </p:cNvPr>
          <p:cNvPicPr>
            <a:picLocks noChangeAspect="1"/>
          </p:cNvPicPr>
          <p:nvPr/>
        </p:nvPicPr>
        <p:blipFill rotWithShape="1">
          <a:blip r:embed="rId2"/>
          <a:srcRect l="20921" t="40702" r="30658" b="30526"/>
          <a:stretch/>
        </p:blipFill>
        <p:spPr>
          <a:xfrm>
            <a:off x="1559599" y="4604084"/>
            <a:ext cx="9123085" cy="1973179"/>
          </a:xfrm>
          <a:prstGeom prst="rect">
            <a:avLst/>
          </a:prstGeom>
        </p:spPr>
      </p:pic>
    </p:spTree>
    <p:extLst>
      <p:ext uri="{BB962C8B-B14F-4D97-AF65-F5344CB8AC3E}">
        <p14:creationId xmlns:p14="http://schemas.microsoft.com/office/powerpoint/2010/main" val="2063485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520871"/>
            <a:ext cx="9894207" cy="4801314"/>
          </a:xfrm>
          <a:prstGeom prst="rect">
            <a:avLst/>
          </a:prstGeom>
          <a:noFill/>
        </p:spPr>
        <p:txBody>
          <a:bodyPr wrap="square" rtlCol="0">
            <a:spAutoFit/>
          </a:bodyPr>
          <a:lstStyle/>
          <a:p>
            <a:pPr marL="342900" indent="-342900">
              <a:buAutoNum type="arabicPeriod" startAt="2"/>
            </a:pPr>
            <a:r>
              <a:rPr lang="es-MX" b="1" u="sng" dirty="0">
                <a:solidFill>
                  <a:schemeClr val="bg1"/>
                </a:solidFill>
              </a:rPr>
              <a:t>Captación de agua</a:t>
            </a:r>
          </a:p>
          <a:p>
            <a:endParaRPr lang="es-MX" b="1" dirty="0">
              <a:solidFill>
                <a:schemeClr val="bg1"/>
              </a:solidFill>
            </a:endParaRPr>
          </a:p>
          <a:p>
            <a:pPr>
              <a:lnSpc>
                <a:spcPct val="150000"/>
              </a:lnSpc>
            </a:pPr>
            <a:r>
              <a:rPr lang="es-MX" b="1" dirty="0">
                <a:solidFill>
                  <a:schemeClr val="bg1"/>
                </a:solidFill>
              </a:rPr>
              <a:t>Art. 3 DFL N°340</a:t>
            </a:r>
          </a:p>
          <a:p>
            <a:pPr marL="285750" indent="-285750">
              <a:lnSpc>
                <a:spcPct val="150000"/>
              </a:lnSpc>
              <a:buFontTx/>
              <a:buChar char="-"/>
            </a:pPr>
            <a:r>
              <a:rPr lang="es-MX" b="1" dirty="0">
                <a:solidFill>
                  <a:schemeClr val="bg1"/>
                </a:solidFill>
              </a:rPr>
              <a:t>Definición de la concesión marítima</a:t>
            </a:r>
          </a:p>
          <a:p>
            <a:pPr marL="285750" indent="-285750">
              <a:lnSpc>
                <a:spcPct val="150000"/>
              </a:lnSpc>
              <a:buFontTx/>
              <a:buChar char="-"/>
            </a:pPr>
            <a:endParaRPr lang="es-MX" b="1" dirty="0">
              <a:solidFill>
                <a:schemeClr val="bg1"/>
              </a:solidFill>
            </a:endParaRPr>
          </a:p>
          <a:p>
            <a:pPr marL="285750" indent="-285750">
              <a:lnSpc>
                <a:spcPct val="150000"/>
              </a:lnSpc>
              <a:buFont typeface="Arial" panose="020B0604020202020204" pitchFamily="34" charset="0"/>
              <a:buChar char="•"/>
            </a:pPr>
            <a:endParaRPr lang="es-MX" b="1" dirty="0">
              <a:solidFill>
                <a:schemeClr val="bg1"/>
              </a:solidFill>
            </a:endParaRPr>
          </a:p>
          <a:p>
            <a:pPr marL="342900" indent="-342900">
              <a:buAutoNum type="arabicPeriod"/>
            </a:pPr>
            <a:endParaRPr lang="es-MX" b="1" dirty="0">
              <a:solidFill>
                <a:schemeClr val="bg1"/>
              </a:solidFill>
            </a:endParaRPr>
          </a:p>
          <a:p>
            <a:pPr marL="285750" indent="-285750">
              <a:buFont typeface="Arial" panose="020B0604020202020204" pitchFamily="34" charset="0"/>
              <a:buChar char="•"/>
            </a:pPr>
            <a:endParaRPr lang="es-MX" b="1" dirty="0">
              <a:solidFill>
                <a:schemeClr val="bg1"/>
              </a:solidFill>
            </a:endParaRPr>
          </a:p>
          <a:p>
            <a:endParaRPr lang="es-MX" b="1" dirty="0">
              <a:solidFill>
                <a:schemeClr val="bg1"/>
              </a:solidFill>
            </a:endParaRPr>
          </a:p>
          <a:p>
            <a:endParaRPr lang="es-MX" b="1" dirty="0">
              <a:solidFill>
                <a:schemeClr val="bg1"/>
              </a:solidFill>
            </a:endParaRPr>
          </a:p>
          <a:p>
            <a:pPr marL="285750" indent="-285750">
              <a:buFontTx/>
              <a:buChar char="-"/>
            </a:pPr>
            <a:r>
              <a:rPr lang="es-CL" b="1" dirty="0">
                <a:solidFill>
                  <a:schemeClr val="bg1"/>
                </a:solidFill>
              </a:rPr>
              <a:t>Definición doctrinaria: acto por medio del cual, el Ministerio de Defensa Nacional, crea derechos a favor de un particular sobre </a:t>
            </a:r>
            <a:r>
              <a:rPr lang="es-MX" b="1" dirty="0">
                <a:solidFill>
                  <a:schemeClr val="bg1"/>
                </a:solidFill>
              </a:rPr>
              <a:t>determinados bienes nacionales, otorgándole el derecho de uso y goce por un tiempo definido, para que el concesionario realice en ellos las actividades de acuerdo con el objeto de la concesión sin menoscabo al bien común.</a:t>
            </a:r>
          </a:p>
          <a:p>
            <a:pPr marL="285750" indent="-285750">
              <a:buFontTx/>
              <a:buChar char="-"/>
            </a:pPr>
            <a:endParaRPr lang="es-MX" b="1" dirty="0">
              <a:solidFill>
                <a:schemeClr val="bg1"/>
              </a:solidFill>
            </a:endParaRP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pic>
        <p:nvPicPr>
          <p:cNvPr id="8" name="Imagen 7">
            <a:extLst>
              <a:ext uri="{FF2B5EF4-FFF2-40B4-BE49-F238E27FC236}">
                <a16:creationId xmlns:a16="http://schemas.microsoft.com/office/drawing/2014/main" id="{AB75E7DD-DFDE-68F8-7B55-DB8AAE68FA34}"/>
              </a:ext>
            </a:extLst>
          </p:cNvPr>
          <p:cNvPicPr>
            <a:picLocks noChangeAspect="1"/>
          </p:cNvPicPr>
          <p:nvPr/>
        </p:nvPicPr>
        <p:blipFill rotWithShape="1">
          <a:blip r:embed="rId2"/>
          <a:srcRect l="20921" t="42107" r="32895" b="42456"/>
          <a:stretch/>
        </p:blipFill>
        <p:spPr>
          <a:xfrm>
            <a:off x="1559598" y="3096230"/>
            <a:ext cx="7763855" cy="1459728"/>
          </a:xfrm>
          <a:prstGeom prst="rect">
            <a:avLst/>
          </a:prstGeom>
        </p:spPr>
      </p:pic>
    </p:spTree>
    <p:extLst>
      <p:ext uri="{BB962C8B-B14F-4D97-AF65-F5344CB8AC3E}">
        <p14:creationId xmlns:p14="http://schemas.microsoft.com/office/powerpoint/2010/main" val="64118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5" y="595087"/>
            <a:ext cx="9806992" cy="830997"/>
          </a:xfrm>
          <a:prstGeom prst="rect">
            <a:avLst/>
          </a:prstGeom>
          <a:noFill/>
        </p:spPr>
        <p:txBody>
          <a:bodyPr wrap="square" rtlCol="0">
            <a:spAutoFit/>
          </a:bodyPr>
          <a:lstStyle/>
          <a:p>
            <a:r>
              <a:rPr lang="es-MX" sz="4800" b="1" dirty="0">
                <a:solidFill>
                  <a:schemeClr val="bg1"/>
                </a:solidFill>
              </a:rPr>
              <a:t>Calificación jurídica de las Aguas</a:t>
            </a:r>
            <a:endParaRPr lang="es-CL" sz="4800" b="1" dirty="0">
              <a:solidFill>
                <a:schemeClr val="bg1"/>
              </a:solidFill>
            </a:endParaRPr>
          </a:p>
        </p:txBody>
      </p:sp>
      <p:sp>
        <p:nvSpPr>
          <p:cNvPr id="28" name="CuadroTexto 27">
            <a:extLst>
              <a:ext uri="{FF2B5EF4-FFF2-40B4-BE49-F238E27FC236}">
                <a16:creationId xmlns:a16="http://schemas.microsoft.com/office/drawing/2014/main" id="{A7211114-AAD1-7A59-1907-48B9E8DE64D6}"/>
              </a:ext>
            </a:extLst>
          </p:cNvPr>
          <p:cNvSpPr txBox="1"/>
          <p:nvPr/>
        </p:nvSpPr>
        <p:spPr>
          <a:xfrm>
            <a:off x="1288064" y="2075545"/>
            <a:ext cx="8366923" cy="1938992"/>
          </a:xfrm>
          <a:prstGeom prst="rect">
            <a:avLst/>
          </a:prstGeom>
          <a:noFill/>
        </p:spPr>
        <p:txBody>
          <a:bodyPr wrap="square">
            <a:spAutoFit/>
          </a:bodyPr>
          <a:lstStyle/>
          <a:p>
            <a:pPr marL="285750" indent="-285750" algn="just">
              <a:buFont typeface="Arial" panose="020B0604020202020204" pitchFamily="34" charset="0"/>
              <a:buChar char="•"/>
            </a:pPr>
            <a:r>
              <a:rPr lang="es-MX" sz="2400" b="1" dirty="0">
                <a:solidFill>
                  <a:schemeClr val="bg1"/>
                </a:solidFill>
              </a:rPr>
              <a:t>Clasificación de las aguas</a:t>
            </a:r>
          </a:p>
          <a:p>
            <a:pPr marL="285750" indent="-285750" algn="just">
              <a:buFont typeface="Arial" panose="020B0604020202020204" pitchFamily="34" charset="0"/>
              <a:buChar char="•"/>
            </a:pPr>
            <a:endParaRPr lang="es-MX" sz="2400" b="1" dirty="0">
              <a:solidFill>
                <a:schemeClr val="bg1"/>
              </a:solidFill>
            </a:endParaRPr>
          </a:p>
          <a:p>
            <a:pPr marL="285750" indent="-285750" algn="just">
              <a:buFont typeface="Arial" panose="020B0604020202020204" pitchFamily="34" charset="0"/>
              <a:buChar char="•"/>
            </a:pPr>
            <a:r>
              <a:rPr lang="es-MX" sz="2400" b="1" dirty="0">
                <a:solidFill>
                  <a:schemeClr val="bg1"/>
                </a:solidFill>
              </a:rPr>
              <a:t>Regulación de las aguas marítimas</a:t>
            </a:r>
          </a:p>
          <a:p>
            <a:pPr marL="285750" indent="-285750" algn="just">
              <a:buFont typeface="Arial" panose="020B0604020202020204" pitchFamily="34" charset="0"/>
              <a:buChar char="•"/>
            </a:pPr>
            <a:endParaRPr lang="es-MX" sz="2400" b="1" dirty="0">
              <a:solidFill>
                <a:schemeClr val="bg1"/>
              </a:solidFill>
            </a:endParaRPr>
          </a:p>
          <a:p>
            <a:pPr marL="285750" indent="-285750" algn="just">
              <a:buFont typeface="Arial" panose="020B0604020202020204" pitchFamily="34" charset="0"/>
              <a:buChar char="•"/>
            </a:pPr>
            <a:r>
              <a:rPr lang="es-MX" sz="2400" b="1" dirty="0">
                <a:solidFill>
                  <a:schemeClr val="bg1"/>
                </a:solidFill>
              </a:rPr>
              <a:t>Naturaleza jurídica de las aguas marítimas</a:t>
            </a:r>
            <a:endParaRPr lang="es-CL" sz="2400" b="1" dirty="0">
              <a:solidFill>
                <a:schemeClr val="bg1"/>
              </a:solidFill>
            </a:endParaRPr>
          </a:p>
        </p:txBody>
      </p:sp>
    </p:spTree>
    <p:extLst>
      <p:ext uri="{BB962C8B-B14F-4D97-AF65-F5344CB8AC3E}">
        <p14:creationId xmlns:p14="http://schemas.microsoft.com/office/powerpoint/2010/main" val="1473949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520871"/>
            <a:ext cx="9894207" cy="3514873"/>
          </a:xfrm>
          <a:prstGeom prst="rect">
            <a:avLst/>
          </a:prstGeom>
          <a:noFill/>
        </p:spPr>
        <p:txBody>
          <a:bodyPr wrap="square" rtlCol="0">
            <a:spAutoFit/>
          </a:bodyPr>
          <a:lstStyle/>
          <a:p>
            <a:pPr marL="342900" indent="-342900">
              <a:buAutoNum type="arabicPeriod" startAt="2"/>
            </a:pPr>
            <a:r>
              <a:rPr lang="es-MX" b="1" u="sng" dirty="0">
                <a:solidFill>
                  <a:schemeClr val="bg1"/>
                </a:solidFill>
              </a:rPr>
              <a:t>Captación de agua</a:t>
            </a:r>
          </a:p>
          <a:p>
            <a:endParaRPr lang="es-MX" b="1" dirty="0">
              <a:solidFill>
                <a:schemeClr val="bg1"/>
              </a:solidFill>
            </a:endParaRPr>
          </a:p>
          <a:p>
            <a:pPr>
              <a:lnSpc>
                <a:spcPct val="150000"/>
              </a:lnSpc>
            </a:pPr>
            <a:r>
              <a:rPr lang="es-MX" b="1" dirty="0">
                <a:solidFill>
                  <a:schemeClr val="bg1"/>
                </a:solidFill>
              </a:rPr>
              <a:t>Art. 1 Reglamento</a:t>
            </a:r>
          </a:p>
          <a:p>
            <a:pPr marL="285750" indent="-285750">
              <a:lnSpc>
                <a:spcPct val="150000"/>
              </a:lnSpc>
              <a:buFontTx/>
              <a:buChar char="-"/>
            </a:pPr>
            <a:r>
              <a:rPr lang="es-MX" b="1" dirty="0">
                <a:solidFill>
                  <a:schemeClr val="bg1"/>
                </a:solidFill>
              </a:rPr>
              <a:t>Definiciones de:</a:t>
            </a:r>
          </a:p>
          <a:p>
            <a:pPr marL="800100" lvl="1" indent="-342900">
              <a:lnSpc>
                <a:spcPct val="150000"/>
              </a:lnSpc>
              <a:buAutoNum type="alphaLcParenR"/>
            </a:pPr>
            <a:r>
              <a:rPr lang="es-MX" b="1" dirty="0">
                <a:solidFill>
                  <a:schemeClr val="bg1"/>
                </a:solidFill>
              </a:rPr>
              <a:t>Fondo de mar, río o lago.</a:t>
            </a:r>
          </a:p>
          <a:p>
            <a:pPr marL="800100" lvl="1" indent="-342900">
              <a:lnSpc>
                <a:spcPct val="150000"/>
              </a:lnSpc>
              <a:buAutoNum type="alphaLcParenR"/>
            </a:pPr>
            <a:r>
              <a:rPr lang="es-MX" b="1" dirty="0">
                <a:solidFill>
                  <a:schemeClr val="bg1"/>
                </a:solidFill>
              </a:rPr>
              <a:t>Playa de mar.</a:t>
            </a:r>
          </a:p>
          <a:p>
            <a:pPr marL="800100" lvl="1" indent="-342900">
              <a:lnSpc>
                <a:spcPct val="150000"/>
              </a:lnSpc>
              <a:buAutoNum type="alphaLcParenR"/>
            </a:pPr>
            <a:r>
              <a:rPr lang="es-MX" b="1" dirty="0">
                <a:solidFill>
                  <a:schemeClr val="bg1"/>
                </a:solidFill>
              </a:rPr>
              <a:t>Porción de agua.</a:t>
            </a:r>
          </a:p>
          <a:p>
            <a:pPr marL="800100" lvl="1" indent="-342900">
              <a:lnSpc>
                <a:spcPct val="150000"/>
              </a:lnSpc>
              <a:buAutoNum type="alphaLcParenR"/>
            </a:pPr>
            <a:r>
              <a:rPr lang="es-MX" b="1" dirty="0">
                <a:solidFill>
                  <a:schemeClr val="bg1"/>
                </a:solidFill>
              </a:rPr>
              <a:t>Terreno de playa.</a:t>
            </a:r>
          </a:p>
          <a:p>
            <a:pPr marL="285750" indent="-285750">
              <a:lnSpc>
                <a:spcPct val="150000"/>
              </a:lnSpc>
              <a:buFontTx/>
              <a:buChar char="-"/>
            </a:pPr>
            <a:endParaRPr lang="es-MX" b="1" dirty="0">
              <a:solidFill>
                <a:schemeClr val="bg1"/>
              </a:solidFill>
            </a:endParaRP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Tree>
    <p:extLst>
      <p:ext uri="{BB962C8B-B14F-4D97-AF65-F5344CB8AC3E}">
        <p14:creationId xmlns:p14="http://schemas.microsoft.com/office/powerpoint/2010/main" val="424872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520871"/>
            <a:ext cx="9894207" cy="4345870"/>
          </a:xfrm>
          <a:prstGeom prst="rect">
            <a:avLst/>
          </a:prstGeom>
          <a:noFill/>
        </p:spPr>
        <p:txBody>
          <a:bodyPr wrap="square" rtlCol="0">
            <a:spAutoFit/>
          </a:bodyPr>
          <a:lstStyle/>
          <a:p>
            <a:pPr marL="342900" indent="-342900">
              <a:buAutoNum type="arabicPeriod" startAt="2"/>
            </a:pPr>
            <a:r>
              <a:rPr lang="es-MX" b="1" u="sng" dirty="0">
                <a:solidFill>
                  <a:schemeClr val="bg1"/>
                </a:solidFill>
              </a:rPr>
              <a:t>Captación de agua</a:t>
            </a:r>
          </a:p>
          <a:p>
            <a:endParaRPr lang="es-MX" b="1" dirty="0">
              <a:solidFill>
                <a:schemeClr val="bg1"/>
              </a:solidFill>
            </a:endParaRPr>
          </a:p>
          <a:p>
            <a:pPr>
              <a:lnSpc>
                <a:spcPct val="150000"/>
              </a:lnSpc>
            </a:pPr>
            <a:r>
              <a:rPr lang="es-MX" b="1" dirty="0">
                <a:solidFill>
                  <a:schemeClr val="bg1"/>
                </a:solidFill>
              </a:rPr>
              <a:t>Art. 1 Reglamento</a:t>
            </a:r>
          </a:p>
          <a:p>
            <a:pPr marL="285750" indent="-285750">
              <a:lnSpc>
                <a:spcPct val="150000"/>
              </a:lnSpc>
              <a:buFontTx/>
              <a:buChar char="-"/>
            </a:pPr>
            <a:r>
              <a:rPr lang="es-MX" b="1" dirty="0">
                <a:solidFill>
                  <a:schemeClr val="bg1"/>
                </a:solidFill>
              </a:rPr>
              <a:t>Clasificación de las concesiones marítimas:</a:t>
            </a:r>
          </a:p>
          <a:p>
            <a:pPr marL="800100" lvl="1" indent="-342900">
              <a:lnSpc>
                <a:spcPct val="150000"/>
              </a:lnSpc>
              <a:buAutoNum type="alphaLcParenR"/>
            </a:pPr>
            <a:r>
              <a:rPr lang="es-MX" b="1" dirty="0">
                <a:solidFill>
                  <a:schemeClr val="bg1"/>
                </a:solidFill>
              </a:rPr>
              <a:t>CM mayor: plazo de otorgamiento superior a 10 años, o inversión superior a 2500 UTM.</a:t>
            </a:r>
          </a:p>
          <a:p>
            <a:pPr marL="800100" lvl="1" indent="-342900">
              <a:lnSpc>
                <a:spcPct val="150000"/>
              </a:lnSpc>
              <a:buAutoNum type="alphaLcParenR"/>
            </a:pPr>
            <a:r>
              <a:rPr lang="es-MX" b="1" dirty="0">
                <a:solidFill>
                  <a:schemeClr val="bg1"/>
                </a:solidFill>
              </a:rPr>
              <a:t>CM menor: plazo de otorgamiento mayor a 1 año y menor a 10 años, o inversión igual o inferior a 2500 UTM.</a:t>
            </a:r>
          </a:p>
          <a:p>
            <a:pPr marL="800100" lvl="1" indent="-342900">
              <a:lnSpc>
                <a:spcPct val="150000"/>
              </a:lnSpc>
              <a:buAutoNum type="alphaLcParenR"/>
            </a:pPr>
            <a:r>
              <a:rPr lang="es-MX" b="1" dirty="0">
                <a:solidFill>
                  <a:schemeClr val="bg1"/>
                </a:solidFill>
              </a:rPr>
              <a:t>Permiso o autorización: transitorio y plazo menor a un año.</a:t>
            </a:r>
          </a:p>
          <a:p>
            <a:pPr marL="800100" lvl="1" indent="-342900">
              <a:lnSpc>
                <a:spcPct val="150000"/>
              </a:lnSpc>
              <a:buAutoNum type="alphaLcParenR"/>
            </a:pPr>
            <a:r>
              <a:rPr lang="es-MX" b="1" dirty="0">
                <a:solidFill>
                  <a:schemeClr val="bg1"/>
                </a:solidFill>
              </a:rPr>
              <a:t>Destinación: CM para servicios fiscales, para el cumplimiento de un objetivo determinado.</a:t>
            </a:r>
          </a:p>
          <a:p>
            <a:pPr marL="285750" indent="-285750">
              <a:lnSpc>
                <a:spcPct val="150000"/>
              </a:lnSpc>
              <a:buFontTx/>
              <a:buChar char="-"/>
            </a:pPr>
            <a:endParaRPr lang="es-MX" b="1" dirty="0">
              <a:solidFill>
                <a:schemeClr val="bg1"/>
              </a:solidFill>
            </a:endParaRP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Tree>
    <p:extLst>
      <p:ext uri="{BB962C8B-B14F-4D97-AF65-F5344CB8AC3E}">
        <p14:creationId xmlns:p14="http://schemas.microsoft.com/office/powerpoint/2010/main" val="377977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520871"/>
            <a:ext cx="9894207" cy="3930371"/>
          </a:xfrm>
          <a:prstGeom prst="rect">
            <a:avLst/>
          </a:prstGeom>
          <a:noFill/>
        </p:spPr>
        <p:txBody>
          <a:bodyPr wrap="square" rtlCol="0">
            <a:spAutoFit/>
          </a:bodyPr>
          <a:lstStyle/>
          <a:p>
            <a:r>
              <a:rPr lang="es-MX" b="1" dirty="0">
                <a:solidFill>
                  <a:schemeClr val="bg1"/>
                </a:solidFill>
              </a:rPr>
              <a:t>3.    </a:t>
            </a:r>
            <a:r>
              <a:rPr lang="es-MX" b="1" u="sng" dirty="0">
                <a:solidFill>
                  <a:schemeClr val="bg1"/>
                </a:solidFill>
              </a:rPr>
              <a:t>Extracción del agua</a:t>
            </a:r>
          </a:p>
          <a:p>
            <a:endParaRPr lang="es-MX" b="1" dirty="0">
              <a:solidFill>
                <a:schemeClr val="bg1"/>
              </a:solidFill>
            </a:endParaRPr>
          </a:p>
          <a:p>
            <a:pPr marL="285750" indent="-285750">
              <a:lnSpc>
                <a:spcPct val="150000"/>
              </a:lnSpc>
              <a:buFont typeface="Arial" panose="020B0604020202020204" pitchFamily="34" charset="0"/>
              <a:buChar char="•"/>
            </a:pPr>
            <a:r>
              <a:rPr lang="es-MX" b="1" dirty="0">
                <a:solidFill>
                  <a:schemeClr val="bg1"/>
                </a:solidFill>
              </a:rPr>
              <a:t>OJ solo regula acceso al agua de mar, no su aprovechamiento.  No hay norma que permita la extracción de agua para fines comerciales.</a:t>
            </a:r>
          </a:p>
          <a:p>
            <a:pPr marL="285750" indent="-285750">
              <a:lnSpc>
                <a:spcPct val="150000"/>
              </a:lnSpc>
              <a:buFont typeface="Arial" panose="020B0604020202020204" pitchFamily="34" charset="0"/>
              <a:buChar char="•"/>
            </a:pPr>
            <a:r>
              <a:rPr lang="es-MX" b="1" dirty="0">
                <a:solidFill>
                  <a:schemeClr val="bg1"/>
                </a:solidFill>
              </a:rPr>
              <a:t>CM solo para utilización de los bienes, es decir, solo instalación de la infraestructura, y no para extracción del agua.</a:t>
            </a:r>
          </a:p>
          <a:p>
            <a:pPr marL="285750" indent="-285750">
              <a:lnSpc>
                <a:spcPct val="150000"/>
              </a:lnSpc>
              <a:buFont typeface="Arial" panose="020B0604020202020204" pitchFamily="34" charset="0"/>
              <a:buChar char="•"/>
            </a:pPr>
            <a:r>
              <a:rPr lang="es-MX" b="1" dirty="0">
                <a:solidFill>
                  <a:schemeClr val="bg1"/>
                </a:solidFill>
              </a:rPr>
              <a:t>Hay debate en lo que respecta a si hay o no regulación.</a:t>
            </a:r>
          </a:p>
          <a:p>
            <a:pPr marL="285750" indent="-285750">
              <a:lnSpc>
                <a:spcPct val="150000"/>
              </a:lnSpc>
              <a:buFont typeface="Arial" panose="020B0604020202020204" pitchFamily="34" charset="0"/>
              <a:buChar char="•"/>
            </a:pPr>
            <a:r>
              <a:rPr lang="es-MX" b="1" dirty="0">
                <a:solidFill>
                  <a:schemeClr val="bg1"/>
                </a:solidFill>
              </a:rPr>
              <a:t>En los hechos, los proyectos que involucran procesos de desalinización , pero ninguno tiene autorización que justifique la extracción de agua. La ausencia de norma no ha impedido la extracción de agua de mar y funcionamiento de plantas desalinizadoras.</a:t>
            </a: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Tree>
    <p:extLst>
      <p:ext uri="{BB962C8B-B14F-4D97-AF65-F5344CB8AC3E}">
        <p14:creationId xmlns:p14="http://schemas.microsoft.com/office/powerpoint/2010/main" val="573766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520871"/>
            <a:ext cx="9894207" cy="369332"/>
          </a:xfrm>
          <a:prstGeom prst="rect">
            <a:avLst/>
          </a:prstGeom>
          <a:noFill/>
        </p:spPr>
        <p:txBody>
          <a:bodyPr wrap="square" rtlCol="0">
            <a:spAutoFit/>
          </a:bodyPr>
          <a:lstStyle/>
          <a:p>
            <a:r>
              <a:rPr lang="es-MX" b="1" dirty="0">
                <a:solidFill>
                  <a:schemeClr val="bg1"/>
                </a:solidFill>
              </a:rPr>
              <a:t>3.     </a:t>
            </a:r>
            <a:r>
              <a:rPr lang="es-MX" b="1" u="sng" dirty="0">
                <a:solidFill>
                  <a:schemeClr val="bg1"/>
                </a:solidFill>
              </a:rPr>
              <a:t>Extracción del agua</a:t>
            </a: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graphicFrame>
        <p:nvGraphicFramePr>
          <p:cNvPr id="7" name="Tabla 6">
            <a:extLst>
              <a:ext uri="{FF2B5EF4-FFF2-40B4-BE49-F238E27FC236}">
                <a16:creationId xmlns:a16="http://schemas.microsoft.com/office/drawing/2014/main" id="{3AD0C357-9C2E-2231-05B5-2490A981A309}"/>
              </a:ext>
            </a:extLst>
          </p:cNvPr>
          <p:cNvGraphicFramePr>
            <a:graphicFrameLocks noGrp="1"/>
          </p:cNvGraphicFramePr>
          <p:nvPr>
            <p:extLst>
              <p:ext uri="{D42A27DB-BD31-4B8C-83A1-F6EECF244321}">
                <p14:modId xmlns:p14="http://schemas.microsoft.com/office/powerpoint/2010/main" val="2732180138"/>
              </p:ext>
            </p:extLst>
          </p:nvPr>
        </p:nvGraphicFramePr>
        <p:xfrm>
          <a:off x="1174706" y="1957804"/>
          <a:ext cx="10923850" cy="4632097"/>
        </p:xfrm>
        <a:graphic>
          <a:graphicData uri="http://schemas.openxmlformats.org/drawingml/2006/table">
            <a:tbl>
              <a:tblPr firstRow="1" bandRow="1">
                <a:tableStyleId>{5C22544A-7EE6-4342-B048-85BDC9FD1C3A}</a:tableStyleId>
              </a:tblPr>
              <a:tblGrid>
                <a:gridCol w="4447440">
                  <a:extLst>
                    <a:ext uri="{9D8B030D-6E8A-4147-A177-3AD203B41FA5}">
                      <a16:colId xmlns:a16="http://schemas.microsoft.com/office/drawing/2014/main" val="1948203242"/>
                    </a:ext>
                  </a:extLst>
                </a:gridCol>
                <a:gridCol w="6476410">
                  <a:extLst>
                    <a:ext uri="{9D8B030D-6E8A-4147-A177-3AD203B41FA5}">
                      <a16:colId xmlns:a16="http://schemas.microsoft.com/office/drawing/2014/main" val="2005865375"/>
                    </a:ext>
                  </a:extLst>
                </a:gridCol>
              </a:tblGrid>
              <a:tr h="586362">
                <a:tc>
                  <a:txBody>
                    <a:bodyPr/>
                    <a:lstStyle/>
                    <a:p>
                      <a:r>
                        <a:rPr lang="es-MX" dirty="0"/>
                        <a:t>A favor de la existencia de regulación </a:t>
                      </a:r>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contra de la existencia de regulación </a:t>
                      </a:r>
                      <a:endParaRPr lang="es-CL" dirty="0"/>
                    </a:p>
                    <a:p>
                      <a:endParaRPr lang="es-CL" dirty="0"/>
                    </a:p>
                  </a:txBody>
                  <a:tcPr/>
                </a:tc>
                <a:extLst>
                  <a:ext uri="{0D108BD9-81ED-4DB2-BD59-A6C34878D82A}">
                    <a16:rowId xmlns:a16="http://schemas.microsoft.com/office/drawing/2014/main" val="3057114311"/>
                  </a:ext>
                </a:extLst>
              </a:tr>
              <a:tr h="1363090">
                <a:tc>
                  <a:txBody>
                    <a:bodyPr/>
                    <a:lstStyle/>
                    <a:p>
                      <a:pPr algn="just"/>
                      <a:r>
                        <a:rPr lang="es-MX" dirty="0"/>
                        <a:t>El aprovechamiento de aguas marítimas se regula por el DFL N°340, y se sustenta en la facultad de autorizar la extracción de materiales del art. 4 DFL N°340.</a:t>
                      </a:r>
                    </a:p>
                    <a:p>
                      <a:endParaRPr lang="es-CL" dirty="0"/>
                    </a:p>
                  </a:txBody>
                  <a:tcPr/>
                </a:tc>
                <a:tc>
                  <a:txBody>
                    <a:bodyPr/>
                    <a:lstStyle/>
                    <a:p>
                      <a:pPr algn="just"/>
                      <a:r>
                        <a:rPr lang="es-MX" dirty="0"/>
                        <a:t>El art. 68 del DFL establece las tarifas que deberá pagar el concesionario y los materiales sobre las cuales deberá pagarlas, e indirectamente, señala los materiales sobre los cuales se puede autorizar la extracción, dentro de los cuales no se encuentra el agua.</a:t>
                      </a:r>
                      <a:endParaRPr lang="es-CL" dirty="0"/>
                    </a:p>
                  </a:txBody>
                  <a:tcPr/>
                </a:tc>
                <a:extLst>
                  <a:ext uri="{0D108BD9-81ED-4DB2-BD59-A6C34878D82A}">
                    <a16:rowId xmlns:a16="http://schemas.microsoft.com/office/drawing/2014/main" val="2887885967"/>
                  </a:ext>
                </a:extLst>
              </a:tr>
              <a:tr h="974693">
                <a:tc>
                  <a:txBody>
                    <a:bodyPr/>
                    <a:lstStyle/>
                    <a:p>
                      <a:endParaRPr lang="es-CL"/>
                    </a:p>
                  </a:txBody>
                  <a:tcPr/>
                </a:tc>
                <a:tc>
                  <a:txBody>
                    <a:bodyPr/>
                    <a:lstStyle/>
                    <a:p>
                      <a:pPr algn="just"/>
                      <a:r>
                        <a:rPr lang="es-MX" dirty="0"/>
                        <a:t>El Reglamento del DFL 340 define las porciones de mar y no las entiende como determinada cantidad de agua de mar, por tanto, no se entiende incluida la extracción de agua de mar en él.</a:t>
                      </a:r>
                      <a:endParaRPr lang="es-CL" dirty="0"/>
                    </a:p>
                  </a:txBody>
                  <a:tcPr/>
                </a:tc>
                <a:extLst>
                  <a:ext uri="{0D108BD9-81ED-4DB2-BD59-A6C34878D82A}">
                    <a16:rowId xmlns:a16="http://schemas.microsoft.com/office/drawing/2014/main" val="773883714"/>
                  </a:ext>
                </a:extLst>
              </a:tr>
              <a:tr h="1340257">
                <a:tc>
                  <a:txBody>
                    <a:bodyPr/>
                    <a:lstStyle/>
                    <a:p>
                      <a:endParaRPr lang="es-CL"/>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Ni el art. 2 del DFL ni el art. 4 del Reglamento contemplan el agua de mar como objeto susceptible de una concesión marítima, y por tanto, la extracción de agua de mar no se encuentra regulada en nuestro ordenamiento.</a:t>
                      </a:r>
                      <a:endParaRPr lang="es-CL" sz="1800" kern="1200" dirty="0">
                        <a:solidFill>
                          <a:schemeClr val="dk1"/>
                        </a:solidFill>
                        <a:effectLst/>
                        <a:latin typeface="+mn-lt"/>
                        <a:ea typeface="+mn-ea"/>
                        <a:cs typeface="+mn-cs"/>
                      </a:endParaRPr>
                    </a:p>
                  </a:txBody>
                  <a:tcPr/>
                </a:tc>
                <a:extLst>
                  <a:ext uri="{0D108BD9-81ED-4DB2-BD59-A6C34878D82A}">
                    <a16:rowId xmlns:a16="http://schemas.microsoft.com/office/drawing/2014/main" val="2862737167"/>
                  </a:ext>
                </a:extLst>
              </a:tr>
            </a:tbl>
          </a:graphicData>
        </a:graphic>
      </p:graphicFrame>
    </p:spTree>
    <p:extLst>
      <p:ext uri="{BB962C8B-B14F-4D97-AF65-F5344CB8AC3E}">
        <p14:creationId xmlns:p14="http://schemas.microsoft.com/office/powerpoint/2010/main" val="1902487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520871"/>
            <a:ext cx="9894207" cy="6007863"/>
          </a:xfrm>
          <a:prstGeom prst="rect">
            <a:avLst/>
          </a:prstGeom>
          <a:noFill/>
        </p:spPr>
        <p:txBody>
          <a:bodyPr wrap="square" rtlCol="0">
            <a:spAutoFit/>
          </a:bodyPr>
          <a:lstStyle/>
          <a:p>
            <a:r>
              <a:rPr lang="es-MX" b="1" dirty="0">
                <a:solidFill>
                  <a:schemeClr val="bg1"/>
                </a:solidFill>
              </a:rPr>
              <a:t>4.     </a:t>
            </a:r>
            <a:r>
              <a:rPr lang="es-MX" b="1" u="sng" dirty="0">
                <a:solidFill>
                  <a:schemeClr val="bg1"/>
                </a:solidFill>
              </a:rPr>
              <a:t>Naturaleza jurídica de las aguas desaladas</a:t>
            </a:r>
          </a:p>
          <a:p>
            <a:endParaRPr lang="es-MX" b="1" dirty="0">
              <a:solidFill>
                <a:schemeClr val="bg1"/>
              </a:solidFill>
            </a:endParaRPr>
          </a:p>
          <a:p>
            <a:pPr marL="285750" indent="-285750">
              <a:lnSpc>
                <a:spcPct val="150000"/>
              </a:lnSpc>
              <a:buFont typeface="Arial" panose="020B0604020202020204" pitchFamily="34" charset="0"/>
              <a:buChar char="•"/>
            </a:pPr>
            <a:r>
              <a:rPr lang="es-MX" b="1" dirty="0">
                <a:solidFill>
                  <a:schemeClr val="bg1"/>
                </a:solidFill>
              </a:rPr>
              <a:t>Fruto natural: de acuerdo con las normas del Código Civil, en especial el art. 644, el agua desalada es un fruto natural de la concesión sobre aguas marítimas en que reconoce su origen y existencia. </a:t>
            </a:r>
          </a:p>
          <a:p>
            <a:pPr marL="285750" indent="-285750">
              <a:lnSpc>
                <a:spcPct val="150000"/>
              </a:lnSpc>
              <a:buFont typeface="Arial" panose="020B0604020202020204" pitchFamily="34" charset="0"/>
              <a:buChar char="•"/>
            </a:pPr>
            <a:endParaRPr lang="es-MX" b="1" dirty="0">
              <a:solidFill>
                <a:schemeClr val="bg1"/>
              </a:solidFill>
            </a:endParaRPr>
          </a:p>
          <a:p>
            <a:pPr marL="285750" indent="-285750">
              <a:lnSpc>
                <a:spcPct val="150000"/>
              </a:lnSpc>
              <a:buFont typeface="Arial" panose="020B0604020202020204" pitchFamily="34" charset="0"/>
              <a:buChar char="•"/>
            </a:pPr>
            <a:endParaRPr lang="es-MX" b="1" dirty="0">
              <a:solidFill>
                <a:schemeClr val="bg1"/>
              </a:solidFill>
            </a:endParaRPr>
          </a:p>
          <a:p>
            <a:pPr marL="285750" indent="-285750">
              <a:lnSpc>
                <a:spcPct val="150000"/>
              </a:lnSpc>
              <a:buFont typeface="Arial" panose="020B0604020202020204" pitchFamily="34" charset="0"/>
              <a:buChar char="•"/>
            </a:pPr>
            <a:r>
              <a:rPr lang="es-MX" b="1" dirty="0">
                <a:solidFill>
                  <a:schemeClr val="bg1"/>
                </a:solidFill>
              </a:rPr>
              <a:t>Existen diversas teorías que intentan explicar la naturaleza jurídica del agua desalada y su dominio.</a:t>
            </a:r>
          </a:p>
          <a:p>
            <a:pPr marL="800100" lvl="1" indent="-342900">
              <a:lnSpc>
                <a:spcPct val="150000"/>
              </a:lnSpc>
              <a:buAutoNum type="alphaLcParenR"/>
            </a:pPr>
            <a:r>
              <a:rPr lang="es-MX" b="1" dirty="0">
                <a:solidFill>
                  <a:schemeClr val="bg1"/>
                </a:solidFill>
              </a:rPr>
              <a:t>Teorías del agua desalada como bien privado.</a:t>
            </a:r>
          </a:p>
          <a:p>
            <a:pPr marL="1314450" lvl="2" indent="-400050">
              <a:lnSpc>
                <a:spcPct val="150000"/>
              </a:lnSpc>
              <a:buAutoNum type="romanLcParenR"/>
            </a:pPr>
            <a:r>
              <a:rPr lang="es-MX" b="1" dirty="0">
                <a:solidFill>
                  <a:schemeClr val="bg1"/>
                </a:solidFill>
              </a:rPr>
              <a:t>Adquisición por ocupación.</a:t>
            </a:r>
          </a:p>
          <a:p>
            <a:pPr marL="1314450" lvl="2" indent="-400050">
              <a:lnSpc>
                <a:spcPct val="150000"/>
              </a:lnSpc>
              <a:buAutoNum type="romanLcParenR"/>
            </a:pPr>
            <a:r>
              <a:rPr lang="es-MX" b="1" dirty="0">
                <a:solidFill>
                  <a:schemeClr val="bg1"/>
                </a:solidFill>
              </a:rPr>
              <a:t>Adquisición por accesión de especificación .</a:t>
            </a:r>
          </a:p>
          <a:p>
            <a:pPr lvl="1">
              <a:lnSpc>
                <a:spcPct val="150000"/>
              </a:lnSpc>
            </a:pPr>
            <a:r>
              <a:rPr lang="es-MX" b="1" dirty="0">
                <a:solidFill>
                  <a:schemeClr val="bg1"/>
                </a:solidFill>
              </a:rPr>
              <a:t>b)    Teoría del agua desalada como bien de titularidad pública.</a:t>
            </a:r>
          </a:p>
          <a:p>
            <a:pPr lvl="1">
              <a:lnSpc>
                <a:spcPct val="150000"/>
              </a:lnSpc>
            </a:pPr>
            <a:endParaRPr lang="es-MX" b="1" dirty="0">
              <a:solidFill>
                <a:schemeClr val="bg1"/>
              </a:solidFill>
            </a:endParaRPr>
          </a:p>
          <a:p>
            <a:pPr marL="342900" indent="-342900">
              <a:lnSpc>
                <a:spcPct val="150000"/>
              </a:lnSpc>
              <a:buAutoNum type="alphaLcParenR" startAt="2"/>
            </a:pPr>
            <a:endParaRPr lang="es-MX" b="1" dirty="0">
              <a:solidFill>
                <a:schemeClr val="bg1"/>
              </a:solidFill>
            </a:endParaRP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pic>
        <p:nvPicPr>
          <p:cNvPr id="8" name="Imagen 7">
            <a:extLst>
              <a:ext uri="{FF2B5EF4-FFF2-40B4-BE49-F238E27FC236}">
                <a16:creationId xmlns:a16="http://schemas.microsoft.com/office/drawing/2014/main" id="{ABB69C7E-71D0-B420-EB36-CCBDB921D00A}"/>
              </a:ext>
            </a:extLst>
          </p:cNvPr>
          <p:cNvPicPr>
            <a:picLocks noChangeAspect="1"/>
          </p:cNvPicPr>
          <p:nvPr/>
        </p:nvPicPr>
        <p:blipFill rotWithShape="1">
          <a:blip r:embed="rId2"/>
          <a:srcRect l="21184" t="38830" r="32631" b="51813"/>
          <a:stretch/>
        </p:blipFill>
        <p:spPr>
          <a:xfrm>
            <a:off x="2759242" y="3429000"/>
            <a:ext cx="5630780" cy="641686"/>
          </a:xfrm>
          <a:prstGeom prst="rect">
            <a:avLst/>
          </a:prstGeom>
        </p:spPr>
      </p:pic>
    </p:spTree>
    <p:extLst>
      <p:ext uri="{BB962C8B-B14F-4D97-AF65-F5344CB8AC3E}">
        <p14:creationId xmlns:p14="http://schemas.microsoft.com/office/powerpoint/2010/main" val="2138389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520871"/>
            <a:ext cx="9894207" cy="369332"/>
          </a:xfrm>
          <a:prstGeom prst="rect">
            <a:avLst/>
          </a:prstGeom>
          <a:noFill/>
        </p:spPr>
        <p:txBody>
          <a:bodyPr wrap="square" rtlCol="0">
            <a:spAutoFit/>
          </a:bodyPr>
          <a:lstStyle/>
          <a:p>
            <a:r>
              <a:rPr lang="es-MX" b="1" dirty="0">
                <a:solidFill>
                  <a:schemeClr val="bg1"/>
                </a:solidFill>
              </a:rPr>
              <a:t>4.    </a:t>
            </a:r>
            <a:r>
              <a:rPr lang="es-MX" b="1" u="sng" dirty="0">
                <a:solidFill>
                  <a:schemeClr val="bg1"/>
                </a:solidFill>
              </a:rPr>
              <a:t>Naturaleza jurídica del agua desalada</a:t>
            </a: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graphicFrame>
        <p:nvGraphicFramePr>
          <p:cNvPr id="7" name="Tabla 6">
            <a:extLst>
              <a:ext uri="{FF2B5EF4-FFF2-40B4-BE49-F238E27FC236}">
                <a16:creationId xmlns:a16="http://schemas.microsoft.com/office/drawing/2014/main" id="{3AD0C357-9C2E-2231-05B5-2490A981A309}"/>
              </a:ext>
            </a:extLst>
          </p:cNvPr>
          <p:cNvGraphicFramePr>
            <a:graphicFrameLocks noGrp="1"/>
          </p:cNvGraphicFramePr>
          <p:nvPr>
            <p:extLst>
              <p:ext uri="{D42A27DB-BD31-4B8C-83A1-F6EECF244321}">
                <p14:modId xmlns:p14="http://schemas.microsoft.com/office/powerpoint/2010/main" val="132598450"/>
              </p:ext>
            </p:extLst>
          </p:nvPr>
        </p:nvGraphicFramePr>
        <p:xfrm>
          <a:off x="1174706" y="1957804"/>
          <a:ext cx="10923850" cy="4636242"/>
        </p:xfrm>
        <a:graphic>
          <a:graphicData uri="http://schemas.openxmlformats.org/drawingml/2006/table">
            <a:tbl>
              <a:tblPr firstRow="1" bandRow="1">
                <a:tableStyleId>{5C22544A-7EE6-4342-B048-85BDC9FD1C3A}</a:tableStyleId>
              </a:tblPr>
              <a:tblGrid>
                <a:gridCol w="5194010">
                  <a:extLst>
                    <a:ext uri="{9D8B030D-6E8A-4147-A177-3AD203B41FA5}">
                      <a16:colId xmlns:a16="http://schemas.microsoft.com/office/drawing/2014/main" val="1948203242"/>
                    </a:ext>
                  </a:extLst>
                </a:gridCol>
                <a:gridCol w="5729840">
                  <a:extLst>
                    <a:ext uri="{9D8B030D-6E8A-4147-A177-3AD203B41FA5}">
                      <a16:colId xmlns:a16="http://schemas.microsoft.com/office/drawing/2014/main" val="2005865375"/>
                    </a:ext>
                  </a:extLst>
                </a:gridCol>
              </a:tblGrid>
              <a:tr h="586362">
                <a:tc gridSpan="2">
                  <a:txBody>
                    <a:bodyPr/>
                    <a:lstStyle/>
                    <a:p>
                      <a:pPr algn="ctr"/>
                      <a:r>
                        <a:rPr lang="es-MX" sz="2800" dirty="0"/>
                        <a:t>Teoría de la adquisición por ocupación</a:t>
                      </a:r>
                      <a:endParaRPr lang="es-CL" sz="2800" dirty="0"/>
                    </a:p>
                  </a:txBody>
                  <a:tcPr anchor="ctr"/>
                </a:tc>
                <a:tc hMerge="1">
                  <a:txBody>
                    <a:bodyPr/>
                    <a:lstStyle/>
                    <a:p>
                      <a:endParaRPr dirty="0"/>
                    </a:p>
                  </a:txBody>
                  <a:tcPr/>
                </a:tc>
                <a:extLst>
                  <a:ext uri="{0D108BD9-81ED-4DB2-BD59-A6C34878D82A}">
                    <a16:rowId xmlns:a16="http://schemas.microsoft.com/office/drawing/2014/main" val="3057114311"/>
                  </a:ext>
                </a:extLst>
              </a:tr>
              <a:tr h="423623">
                <a:tc>
                  <a:txBody>
                    <a:bodyPr/>
                    <a:lstStyle/>
                    <a:p>
                      <a:pPr algn="just"/>
                      <a:r>
                        <a:rPr lang="es-MX" dirty="0"/>
                        <a:t>A favor</a:t>
                      </a:r>
                      <a:endParaRPr lang="es-CL" dirty="0"/>
                    </a:p>
                  </a:txBody>
                  <a:tcPr/>
                </a:tc>
                <a:tc>
                  <a:txBody>
                    <a:bodyPr/>
                    <a:lstStyle/>
                    <a:p>
                      <a:pPr algn="just"/>
                      <a:r>
                        <a:rPr lang="es-MX" dirty="0"/>
                        <a:t>En contra</a:t>
                      </a:r>
                      <a:endParaRPr lang="es-CL" dirty="0"/>
                    </a:p>
                  </a:txBody>
                  <a:tcPr/>
                </a:tc>
                <a:extLst>
                  <a:ext uri="{0D108BD9-81ED-4DB2-BD59-A6C34878D82A}">
                    <a16:rowId xmlns:a16="http://schemas.microsoft.com/office/drawing/2014/main" val="2887885967"/>
                  </a:ext>
                </a:extLst>
              </a:tr>
              <a:tr h="61855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effectLst/>
                          <a:latin typeface="+mn-lt"/>
                          <a:ea typeface="+mn-ea"/>
                          <a:cs typeface="+mn-cs"/>
                        </a:rPr>
                        <a:t>En base a lo dispuesto por el art. 606 CC, las aguas obtenidas por desalación son consideradas un producto nuevo y diverso al agua de mar, y podría formar parte de aquellas cosas que no pertenecen al dominio de nadie, y por ocupación, pasarían a ser de propiedad de quien las produce, es decir, quien tenga la titularidad de la planta desaladora.</a:t>
                      </a:r>
                      <a:endParaRPr lang="es-CL" sz="1800" kern="1200" dirty="0">
                        <a:solidFill>
                          <a:schemeClr val="dk1"/>
                        </a:solidFill>
                        <a:effectLst/>
                        <a:latin typeface="+mn-lt"/>
                        <a:ea typeface="+mn-ea"/>
                        <a:cs typeface="+mn-cs"/>
                      </a:endParaRPr>
                    </a:p>
                    <a:p>
                      <a:endParaRPr lang="es-CL" dirty="0"/>
                    </a:p>
                  </a:txBody>
                  <a:tcPr/>
                </a:tc>
                <a:tc>
                  <a:txBody>
                    <a:bodyPr/>
                    <a:lstStyle/>
                    <a:p>
                      <a:pPr lvl="0"/>
                      <a:r>
                        <a:rPr lang="es-MX" sz="1800" kern="1200" dirty="0">
                          <a:solidFill>
                            <a:schemeClr val="dk1"/>
                          </a:solidFill>
                          <a:effectLst/>
                          <a:latin typeface="+mn-lt"/>
                          <a:ea typeface="+mn-ea"/>
                          <a:cs typeface="+mn-cs"/>
                        </a:rPr>
                        <a:t>Las aguas que bañan las costas de Chile no son res nullius ni res derelictae, sino que bienes nacionales de uso público, de acuerdo con lo dispuesto por el art. 595 CC.</a:t>
                      </a:r>
                      <a:endParaRPr lang="es-CL" sz="1800" kern="1200" dirty="0">
                        <a:solidFill>
                          <a:schemeClr val="dk1"/>
                        </a:solidFill>
                        <a:effectLst/>
                        <a:latin typeface="+mn-lt"/>
                        <a:ea typeface="+mn-ea"/>
                        <a:cs typeface="+mn-cs"/>
                      </a:endParaRPr>
                    </a:p>
                  </a:txBody>
                  <a:tcPr/>
                </a:tc>
                <a:extLst>
                  <a:ext uri="{0D108BD9-81ED-4DB2-BD59-A6C34878D82A}">
                    <a16:rowId xmlns:a16="http://schemas.microsoft.com/office/drawing/2014/main" val="773883714"/>
                  </a:ext>
                </a:extLst>
              </a:tr>
              <a:tr h="1340257">
                <a:tc>
                  <a:txBody>
                    <a:bodyPr/>
                    <a:lstStyle/>
                    <a:p>
                      <a:endParaRPr lang="es-CL" dirty="0"/>
                    </a:p>
                  </a:txBody>
                  <a:tcPr/>
                </a:tc>
                <a:tc>
                  <a:txBody>
                    <a:bodyPr/>
                    <a:lstStyle/>
                    <a:p>
                      <a:pPr lvl="0"/>
                      <a:r>
                        <a:rPr lang="es-MX" sz="1800" kern="1200" dirty="0">
                          <a:solidFill>
                            <a:schemeClr val="dk1"/>
                          </a:solidFill>
                          <a:effectLst/>
                          <a:latin typeface="+mn-lt"/>
                          <a:ea typeface="+mn-ea"/>
                          <a:cs typeface="+mn-cs"/>
                        </a:rPr>
                        <a:t>Si se iguala las aguas marítimas a las continentales, por tratarse de aguas destinadas en este caso al beneficio de un inmueble (la planta), se reputarían inmuebles y no podrían adquirirse por ocupación.</a:t>
                      </a:r>
                      <a:endParaRPr lang="es-CL" sz="1800" kern="1200" dirty="0">
                        <a:solidFill>
                          <a:schemeClr val="dk1"/>
                        </a:solidFill>
                        <a:effectLst/>
                        <a:latin typeface="+mn-lt"/>
                        <a:ea typeface="+mn-ea"/>
                        <a:cs typeface="+mn-cs"/>
                      </a:endParaRPr>
                    </a:p>
                  </a:txBody>
                  <a:tcPr/>
                </a:tc>
                <a:extLst>
                  <a:ext uri="{0D108BD9-81ED-4DB2-BD59-A6C34878D82A}">
                    <a16:rowId xmlns:a16="http://schemas.microsoft.com/office/drawing/2014/main" val="2862737167"/>
                  </a:ext>
                </a:extLst>
              </a:tr>
            </a:tbl>
          </a:graphicData>
        </a:graphic>
      </p:graphicFrame>
    </p:spTree>
    <p:extLst>
      <p:ext uri="{BB962C8B-B14F-4D97-AF65-F5344CB8AC3E}">
        <p14:creationId xmlns:p14="http://schemas.microsoft.com/office/powerpoint/2010/main" val="2667489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520871"/>
            <a:ext cx="9894207" cy="369332"/>
          </a:xfrm>
          <a:prstGeom prst="rect">
            <a:avLst/>
          </a:prstGeom>
          <a:noFill/>
        </p:spPr>
        <p:txBody>
          <a:bodyPr wrap="square" rtlCol="0">
            <a:spAutoFit/>
          </a:bodyPr>
          <a:lstStyle/>
          <a:p>
            <a:r>
              <a:rPr lang="es-MX" b="1" dirty="0">
                <a:solidFill>
                  <a:schemeClr val="bg1"/>
                </a:solidFill>
              </a:rPr>
              <a:t>4.    </a:t>
            </a:r>
            <a:r>
              <a:rPr lang="es-MX" b="1" u="sng" dirty="0">
                <a:solidFill>
                  <a:schemeClr val="bg1"/>
                </a:solidFill>
              </a:rPr>
              <a:t>Naturaleza jurídica del agua desalada</a:t>
            </a: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graphicFrame>
        <p:nvGraphicFramePr>
          <p:cNvPr id="7" name="Tabla 6">
            <a:extLst>
              <a:ext uri="{FF2B5EF4-FFF2-40B4-BE49-F238E27FC236}">
                <a16:creationId xmlns:a16="http://schemas.microsoft.com/office/drawing/2014/main" id="{3AD0C357-9C2E-2231-05B5-2490A981A309}"/>
              </a:ext>
            </a:extLst>
          </p:cNvPr>
          <p:cNvGraphicFramePr>
            <a:graphicFrameLocks noGrp="1"/>
          </p:cNvGraphicFramePr>
          <p:nvPr>
            <p:extLst>
              <p:ext uri="{D42A27DB-BD31-4B8C-83A1-F6EECF244321}">
                <p14:modId xmlns:p14="http://schemas.microsoft.com/office/powerpoint/2010/main" val="1849056233"/>
              </p:ext>
            </p:extLst>
          </p:nvPr>
        </p:nvGraphicFramePr>
        <p:xfrm>
          <a:off x="1150179" y="1890203"/>
          <a:ext cx="10923850" cy="4941905"/>
        </p:xfrm>
        <a:graphic>
          <a:graphicData uri="http://schemas.openxmlformats.org/drawingml/2006/table">
            <a:tbl>
              <a:tblPr firstRow="1" bandRow="1">
                <a:tableStyleId>{5C22544A-7EE6-4342-B048-85BDC9FD1C3A}</a:tableStyleId>
              </a:tblPr>
              <a:tblGrid>
                <a:gridCol w="5194010">
                  <a:extLst>
                    <a:ext uri="{9D8B030D-6E8A-4147-A177-3AD203B41FA5}">
                      <a16:colId xmlns:a16="http://schemas.microsoft.com/office/drawing/2014/main" val="1948203242"/>
                    </a:ext>
                  </a:extLst>
                </a:gridCol>
                <a:gridCol w="5729840">
                  <a:extLst>
                    <a:ext uri="{9D8B030D-6E8A-4147-A177-3AD203B41FA5}">
                      <a16:colId xmlns:a16="http://schemas.microsoft.com/office/drawing/2014/main" val="2005865375"/>
                    </a:ext>
                  </a:extLst>
                </a:gridCol>
              </a:tblGrid>
              <a:tr h="586362">
                <a:tc gridSpan="2">
                  <a:txBody>
                    <a:bodyPr/>
                    <a:lstStyle/>
                    <a:p>
                      <a:pPr algn="ctr"/>
                      <a:r>
                        <a:rPr lang="es-MX" sz="2800" dirty="0"/>
                        <a:t>Teoría de la adquisición por accesión por especificación </a:t>
                      </a:r>
                      <a:endParaRPr lang="es-CL" sz="2800" dirty="0"/>
                    </a:p>
                  </a:txBody>
                  <a:tcPr anchor="ctr"/>
                </a:tc>
                <a:tc hMerge="1">
                  <a:txBody>
                    <a:bodyPr/>
                    <a:lstStyle/>
                    <a:p>
                      <a:endParaRPr dirty="0"/>
                    </a:p>
                  </a:txBody>
                  <a:tcPr/>
                </a:tc>
                <a:extLst>
                  <a:ext uri="{0D108BD9-81ED-4DB2-BD59-A6C34878D82A}">
                    <a16:rowId xmlns:a16="http://schemas.microsoft.com/office/drawing/2014/main" val="3057114311"/>
                  </a:ext>
                </a:extLst>
              </a:tr>
              <a:tr h="423623">
                <a:tc>
                  <a:txBody>
                    <a:bodyPr/>
                    <a:lstStyle/>
                    <a:p>
                      <a:pPr algn="just"/>
                      <a:r>
                        <a:rPr lang="es-MX" dirty="0"/>
                        <a:t>A favor</a:t>
                      </a:r>
                      <a:endParaRPr lang="es-CL" dirty="0"/>
                    </a:p>
                  </a:txBody>
                  <a:tcPr/>
                </a:tc>
                <a:tc>
                  <a:txBody>
                    <a:bodyPr/>
                    <a:lstStyle/>
                    <a:p>
                      <a:pPr algn="just"/>
                      <a:r>
                        <a:rPr lang="es-MX" dirty="0"/>
                        <a:t>En contra</a:t>
                      </a:r>
                      <a:endParaRPr lang="es-CL" dirty="0"/>
                    </a:p>
                  </a:txBody>
                  <a:tcPr/>
                </a:tc>
                <a:extLst>
                  <a:ext uri="{0D108BD9-81ED-4DB2-BD59-A6C34878D82A}">
                    <a16:rowId xmlns:a16="http://schemas.microsoft.com/office/drawing/2014/main" val="2887885967"/>
                  </a:ext>
                </a:extLst>
              </a:tr>
              <a:tr h="363796">
                <a:tc>
                  <a:txBody>
                    <a:bodyPr/>
                    <a:lstStyle/>
                    <a:p>
                      <a:pPr algn="just"/>
                      <a:r>
                        <a:rPr lang="es-MX" sz="1800" kern="1200" dirty="0">
                          <a:solidFill>
                            <a:schemeClr val="dk1"/>
                          </a:solidFill>
                          <a:effectLst/>
                          <a:latin typeface="+mn-lt"/>
                          <a:ea typeface="+mn-ea"/>
                          <a:cs typeface="+mn-cs"/>
                        </a:rPr>
                        <a:t>El agua desalada corresponde a un fruto natural, y estos, de acuerdo con el CC, pertenecen al dueño de la cosa. En principio, y solo de acuerdo con el derecho general, el agua desalada debería pertenecer al dueño del agua de mar. </a:t>
                      </a:r>
                    </a:p>
                    <a:p>
                      <a:pPr algn="just"/>
                      <a:endParaRPr lang="es-CL" sz="1800" kern="1200" dirty="0">
                        <a:solidFill>
                          <a:schemeClr val="dk1"/>
                        </a:solidFill>
                        <a:effectLst/>
                        <a:latin typeface="+mn-lt"/>
                        <a:ea typeface="+mn-ea"/>
                        <a:cs typeface="+mn-cs"/>
                      </a:endParaRPr>
                    </a:p>
                    <a:p>
                      <a:pPr algn="just"/>
                      <a:r>
                        <a:rPr lang="es-MX" sz="1800" kern="1200" dirty="0">
                          <a:solidFill>
                            <a:schemeClr val="dk1"/>
                          </a:solidFill>
                          <a:effectLst/>
                          <a:latin typeface="+mn-lt"/>
                          <a:ea typeface="+mn-ea"/>
                          <a:cs typeface="+mn-cs"/>
                        </a:rPr>
                        <a:t>Sin embargo, el CC reconoce los derechos sobre los frutos naturales que tiene el poseedor de buena fe. El concesionario es un poseedor de buena fe, pues reconoce dominio ajeno sobre el agua del mar, en tanto pide permiso para su uso, e interviene las aguas que extrae y obra en ellas la transformación.</a:t>
                      </a:r>
                      <a:endParaRPr lang="es-CL" sz="1800" kern="1200" dirty="0">
                        <a:solidFill>
                          <a:schemeClr val="dk1"/>
                        </a:solidFill>
                        <a:effectLst/>
                        <a:latin typeface="+mn-lt"/>
                        <a:ea typeface="+mn-ea"/>
                        <a:cs typeface="+mn-cs"/>
                      </a:endParaRPr>
                    </a:p>
                    <a:p>
                      <a:endParaRPr lang="es-CL" dirty="0"/>
                    </a:p>
                  </a:txBody>
                  <a:tcPr/>
                </a:tc>
                <a:tc>
                  <a:txBody>
                    <a:bodyPr/>
                    <a:lstStyle/>
                    <a:p>
                      <a:pPr algn="just"/>
                      <a:r>
                        <a:rPr lang="es-MX" sz="1800" kern="1200" dirty="0">
                          <a:solidFill>
                            <a:schemeClr val="dk1"/>
                          </a:solidFill>
                          <a:effectLst/>
                          <a:latin typeface="+mn-lt"/>
                          <a:ea typeface="+mn-ea"/>
                          <a:cs typeface="+mn-cs"/>
                        </a:rPr>
                        <a:t>Sobre el CC priman las normas de la CPR, y en esta, en su art. 19 n°23, se señala que los particulares no pueden adquirir el dominio de bienes que la ley ha declarado pertenecer a la nación toda, entre ellos, las aguas, sin distinción, de manera que la accesión por especificación no es procedente, y en consecuencia, las aguas desaladas no son de dominio del desalador por haber obrado en ellas la especificación, sino que de la nación entera.</a:t>
                      </a:r>
                      <a:endParaRPr lang="es-CL" sz="1800" kern="1200" dirty="0">
                        <a:solidFill>
                          <a:schemeClr val="dk1"/>
                        </a:solidFill>
                        <a:effectLst/>
                        <a:latin typeface="+mn-lt"/>
                        <a:ea typeface="+mn-ea"/>
                        <a:cs typeface="+mn-cs"/>
                      </a:endParaRPr>
                    </a:p>
                  </a:txBody>
                  <a:tcPr/>
                </a:tc>
                <a:extLst>
                  <a:ext uri="{0D108BD9-81ED-4DB2-BD59-A6C34878D82A}">
                    <a16:rowId xmlns:a16="http://schemas.microsoft.com/office/drawing/2014/main" val="773883714"/>
                  </a:ext>
                </a:extLst>
              </a:tr>
            </a:tbl>
          </a:graphicData>
        </a:graphic>
      </p:graphicFrame>
    </p:spTree>
    <p:extLst>
      <p:ext uri="{BB962C8B-B14F-4D97-AF65-F5344CB8AC3E}">
        <p14:creationId xmlns:p14="http://schemas.microsoft.com/office/powerpoint/2010/main" val="48600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520871"/>
            <a:ext cx="9894207" cy="3514873"/>
          </a:xfrm>
          <a:prstGeom prst="rect">
            <a:avLst/>
          </a:prstGeom>
          <a:noFill/>
        </p:spPr>
        <p:txBody>
          <a:bodyPr wrap="square" rtlCol="0">
            <a:spAutoFit/>
          </a:bodyPr>
          <a:lstStyle/>
          <a:p>
            <a:pPr marL="342900" indent="-342900">
              <a:buAutoNum type="arabicPeriod" startAt="4"/>
            </a:pPr>
            <a:r>
              <a:rPr lang="es-MX" b="1" u="sng" dirty="0">
                <a:solidFill>
                  <a:schemeClr val="bg1"/>
                </a:solidFill>
              </a:rPr>
              <a:t>Naturaleza jurídica de las aguas desaladas</a:t>
            </a:r>
          </a:p>
          <a:p>
            <a:endParaRPr lang="es-MX" b="1" u="sng" dirty="0">
              <a:solidFill>
                <a:schemeClr val="bg1"/>
              </a:solidFill>
            </a:endParaRPr>
          </a:p>
          <a:p>
            <a:r>
              <a:rPr lang="es-MX" b="1" u="sng" dirty="0">
                <a:solidFill>
                  <a:schemeClr val="bg1"/>
                </a:solidFill>
              </a:rPr>
              <a:t>Teoría del agua desalada como bien de titularidad pública.</a:t>
            </a: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pPr marL="285750" indent="-285750">
              <a:buFontTx/>
              <a:buChar char="-"/>
            </a:pPr>
            <a:r>
              <a:rPr lang="es-MX" b="1" dirty="0">
                <a:solidFill>
                  <a:schemeClr val="bg1"/>
                </a:solidFill>
              </a:rPr>
              <a:t>Prohibición de adquisición del dominio de las aguas desaladas, aun cuando haya especificación, pues pertenecen a la nación toda.</a:t>
            </a:r>
          </a:p>
          <a:p>
            <a:pPr marL="285750" indent="-285750">
              <a:buFontTx/>
              <a:buChar char="-"/>
            </a:pPr>
            <a:endParaRPr lang="es-MX" b="1" dirty="0">
              <a:solidFill>
                <a:schemeClr val="bg1"/>
              </a:solidFill>
            </a:endParaRPr>
          </a:p>
          <a:p>
            <a:pPr marL="342900" indent="-342900">
              <a:lnSpc>
                <a:spcPct val="150000"/>
              </a:lnSpc>
              <a:buAutoNum type="alphaLcParenR" startAt="2"/>
            </a:pPr>
            <a:endParaRPr lang="es-MX" b="1" dirty="0">
              <a:solidFill>
                <a:schemeClr val="bg1"/>
              </a:solidFill>
            </a:endParaRP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pic>
        <p:nvPicPr>
          <p:cNvPr id="7" name="Imagen 6">
            <a:extLst>
              <a:ext uri="{FF2B5EF4-FFF2-40B4-BE49-F238E27FC236}">
                <a16:creationId xmlns:a16="http://schemas.microsoft.com/office/drawing/2014/main" id="{BB756ADB-D1E1-B94C-8583-63B18CFA9360}"/>
              </a:ext>
            </a:extLst>
          </p:cNvPr>
          <p:cNvPicPr>
            <a:picLocks noChangeAspect="1"/>
          </p:cNvPicPr>
          <p:nvPr/>
        </p:nvPicPr>
        <p:blipFill rotWithShape="1">
          <a:blip r:embed="rId2"/>
          <a:srcRect l="21908" t="61053" r="32105" b="27367"/>
          <a:stretch/>
        </p:blipFill>
        <p:spPr>
          <a:xfrm>
            <a:off x="1559599" y="2513560"/>
            <a:ext cx="7831536" cy="1109190"/>
          </a:xfrm>
          <a:prstGeom prst="rect">
            <a:avLst/>
          </a:prstGeom>
        </p:spPr>
      </p:pic>
    </p:spTree>
    <p:extLst>
      <p:ext uri="{BB962C8B-B14F-4D97-AF65-F5344CB8AC3E}">
        <p14:creationId xmlns:p14="http://schemas.microsoft.com/office/powerpoint/2010/main" val="2598917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520871"/>
            <a:ext cx="9894207" cy="4899868"/>
          </a:xfrm>
          <a:prstGeom prst="rect">
            <a:avLst/>
          </a:prstGeom>
          <a:noFill/>
        </p:spPr>
        <p:txBody>
          <a:bodyPr wrap="square" rtlCol="0">
            <a:spAutoFit/>
          </a:bodyPr>
          <a:lstStyle/>
          <a:p>
            <a:pPr marL="342900" indent="-342900">
              <a:buAutoNum type="arabicPeriod" startAt="4"/>
            </a:pPr>
            <a:r>
              <a:rPr lang="es-MX" b="1" u="sng" dirty="0">
                <a:solidFill>
                  <a:schemeClr val="bg1"/>
                </a:solidFill>
              </a:rPr>
              <a:t>Naturaleza jurídica de las aguas desaladas</a:t>
            </a:r>
          </a:p>
          <a:p>
            <a:endParaRPr lang="es-MX" b="1" u="sng" dirty="0">
              <a:solidFill>
                <a:schemeClr val="bg1"/>
              </a:solidFill>
            </a:endParaRPr>
          </a:p>
          <a:p>
            <a:r>
              <a:rPr lang="es-MX" b="1" u="sng" dirty="0">
                <a:solidFill>
                  <a:schemeClr val="bg1"/>
                </a:solidFill>
              </a:rPr>
              <a:t>Título que habilita el uso y goce del agua desalada</a:t>
            </a:r>
          </a:p>
          <a:p>
            <a:endParaRPr lang="es-MX" b="1" dirty="0">
              <a:solidFill>
                <a:schemeClr val="bg1"/>
              </a:solidFill>
            </a:endParaRPr>
          </a:p>
          <a:p>
            <a:pPr marL="285750" indent="-285750">
              <a:buFontTx/>
              <a:buChar char="-"/>
            </a:pPr>
            <a:r>
              <a:rPr lang="es-MX" b="1" dirty="0">
                <a:solidFill>
                  <a:schemeClr val="bg1"/>
                </a:solidFill>
              </a:rPr>
              <a:t>Primero hay que distinguir en base a que títulos no se usa y goza:</a:t>
            </a:r>
          </a:p>
          <a:p>
            <a:pPr marL="285750" indent="-285750">
              <a:buFontTx/>
              <a:buChar char="-"/>
            </a:pPr>
            <a:endParaRPr lang="es-MX" b="1" dirty="0">
              <a:solidFill>
                <a:schemeClr val="bg1"/>
              </a:solidFill>
            </a:endParaRPr>
          </a:p>
          <a:p>
            <a:pPr marL="342900" indent="-342900">
              <a:buAutoNum type="alphaLcParenR"/>
            </a:pPr>
            <a:r>
              <a:rPr lang="es-MX" b="1" dirty="0">
                <a:solidFill>
                  <a:schemeClr val="bg1"/>
                </a:solidFill>
              </a:rPr>
              <a:t>Dueño: el agua desalada es de la nación entera.</a:t>
            </a:r>
          </a:p>
          <a:p>
            <a:pPr marL="342900" indent="-342900">
              <a:buAutoNum type="alphaLcParenR"/>
            </a:pPr>
            <a:r>
              <a:rPr lang="es-MX" b="1" dirty="0">
                <a:solidFill>
                  <a:schemeClr val="bg1"/>
                </a:solidFill>
              </a:rPr>
              <a:t>Dueño de un DAA: el CA no se aplica a estas aguas.</a:t>
            </a:r>
          </a:p>
          <a:p>
            <a:pPr marL="342900" indent="-342900">
              <a:buAutoNum type="alphaLcParenR"/>
            </a:pPr>
            <a:r>
              <a:rPr lang="es-MX" b="1" dirty="0">
                <a:solidFill>
                  <a:schemeClr val="bg1"/>
                </a:solidFill>
              </a:rPr>
              <a:t>Concesionario de una porción de agua de mar: esa agua ya no existe tanto material como jurídicamente.</a:t>
            </a:r>
          </a:p>
          <a:p>
            <a:pPr marL="342900" indent="-342900">
              <a:buAutoNum type="alphaLcParenR"/>
            </a:pPr>
            <a:r>
              <a:rPr lang="es-MX" b="1" dirty="0">
                <a:solidFill>
                  <a:schemeClr val="bg1"/>
                </a:solidFill>
              </a:rPr>
              <a:t>Titular de una concesión marítima: la Ley de Concesiones solo ampara el goce de frutos civiles, no de frutos naturales.</a:t>
            </a:r>
          </a:p>
          <a:p>
            <a:pPr marL="342900" indent="-342900">
              <a:buAutoNum type="alphaLcParenR"/>
            </a:pPr>
            <a:endParaRPr lang="es-MX" b="1" dirty="0">
              <a:solidFill>
                <a:schemeClr val="bg1"/>
              </a:solidFill>
            </a:endParaRPr>
          </a:p>
          <a:p>
            <a:r>
              <a:rPr lang="es-MX" b="1" dirty="0">
                <a:solidFill>
                  <a:schemeClr val="bg1"/>
                </a:solidFill>
              </a:rPr>
              <a:t>- El concesionario usa y goza del agua desalada en  virtud de la aplicación supletoria del art. 598 CC.</a:t>
            </a:r>
          </a:p>
          <a:p>
            <a:pPr marL="285750" indent="-285750">
              <a:buFontTx/>
              <a:buChar char="-"/>
            </a:pPr>
            <a:endParaRPr lang="es-MX" b="1" dirty="0">
              <a:solidFill>
                <a:schemeClr val="bg1"/>
              </a:solidFill>
            </a:endParaRPr>
          </a:p>
          <a:p>
            <a:pPr marL="342900" indent="-342900">
              <a:lnSpc>
                <a:spcPct val="150000"/>
              </a:lnSpc>
              <a:buAutoNum type="alphaLcParenR" startAt="2"/>
            </a:pPr>
            <a:endParaRPr lang="es-MX" b="1" dirty="0">
              <a:solidFill>
                <a:schemeClr val="bg1"/>
              </a:solidFill>
            </a:endParaRP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Tree>
    <p:extLst>
      <p:ext uri="{BB962C8B-B14F-4D97-AF65-F5344CB8AC3E}">
        <p14:creationId xmlns:p14="http://schemas.microsoft.com/office/powerpoint/2010/main" val="830065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Marco jurídico</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520871"/>
            <a:ext cx="9894207" cy="4345870"/>
          </a:xfrm>
          <a:prstGeom prst="rect">
            <a:avLst/>
          </a:prstGeom>
          <a:noFill/>
        </p:spPr>
        <p:txBody>
          <a:bodyPr wrap="square" rtlCol="0">
            <a:spAutoFit/>
          </a:bodyPr>
          <a:lstStyle/>
          <a:p>
            <a:pPr marL="342900" indent="-342900">
              <a:buAutoNum type="arabicPeriod" startAt="4"/>
            </a:pPr>
            <a:r>
              <a:rPr lang="es-MX" b="1" u="sng" dirty="0">
                <a:solidFill>
                  <a:schemeClr val="bg1"/>
                </a:solidFill>
              </a:rPr>
              <a:t>Naturaleza jurídica de las aguas desaladas</a:t>
            </a:r>
          </a:p>
          <a:p>
            <a:endParaRPr lang="es-MX" b="1" u="sng" dirty="0">
              <a:solidFill>
                <a:schemeClr val="bg1"/>
              </a:solidFill>
            </a:endParaRPr>
          </a:p>
          <a:p>
            <a:r>
              <a:rPr lang="es-MX" b="1" u="sng" dirty="0">
                <a:solidFill>
                  <a:schemeClr val="bg1"/>
                </a:solidFill>
              </a:rPr>
              <a:t>Título que habilita el uso y goce del agua desalada</a:t>
            </a:r>
          </a:p>
          <a:p>
            <a:endParaRPr lang="es-MX" b="1" dirty="0">
              <a:solidFill>
                <a:schemeClr val="bg1"/>
              </a:solidFill>
            </a:endParaRPr>
          </a:p>
          <a:p>
            <a:pPr marL="285750" indent="-285750">
              <a:buFontTx/>
              <a:buChar char="-"/>
            </a:pPr>
            <a:r>
              <a:rPr lang="es-MX" b="1" dirty="0">
                <a:solidFill>
                  <a:schemeClr val="bg1"/>
                </a:solidFill>
              </a:rPr>
              <a:t>El concesionario usa y goza del agua desalada en  virtud de la aplicación supletoria del art. 598 CC.</a:t>
            </a:r>
          </a:p>
          <a:p>
            <a:pPr marL="285750" indent="-285750">
              <a:buFontTx/>
              <a:buChar char="-"/>
            </a:pPr>
            <a:endParaRPr lang="es-MX" b="1" dirty="0">
              <a:solidFill>
                <a:schemeClr val="bg1"/>
              </a:solidFill>
            </a:endParaRPr>
          </a:p>
          <a:p>
            <a:pPr marL="285750" indent="-285750">
              <a:buFontTx/>
              <a:buChar char="-"/>
            </a:pPr>
            <a:endParaRPr lang="es-MX" b="1" dirty="0">
              <a:solidFill>
                <a:schemeClr val="bg1"/>
              </a:solidFill>
            </a:endParaRPr>
          </a:p>
          <a:p>
            <a:pPr marL="285750" indent="-285750">
              <a:buFontTx/>
              <a:buChar char="-"/>
            </a:pPr>
            <a:endParaRPr lang="es-MX" b="1" dirty="0">
              <a:solidFill>
                <a:schemeClr val="bg1"/>
              </a:solidFill>
            </a:endParaRPr>
          </a:p>
          <a:p>
            <a:pPr marL="285750" indent="-285750">
              <a:buFontTx/>
              <a:buChar char="-"/>
            </a:pPr>
            <a:endParaRPr lang="es-MX" b="1" dirty="0">
              <a:solidFill>
                <a:schemeClr val="bg1"/>
              </a:solidFill>
            </a:endParaRPr>
          </a:p>
          <a:p>
            <a:pPr marL="285750" indent="-285750">
              <a:buFontTx/>
              <a:buChar char="-"/>
            </a:pPr>
            <a:endParaRPr lang="es-MX" b="1" dirty="0">
              <a:solidFill>
                <a:schemeClr val="bg1"/>
              </a:solidFill>
            </a:endParaRPr>
          </a:p>
          <a:p>
            <a:pPr marL="285750" indent="-285750">
              <a:buFontTx/>
              <a:buChar char="-"/>
            </a:pPr>
            <a:endParaRPr lang="es-MX" b="1" dirty="0">
              <a:solidFill>
                <a:schemeClr val="bg1"/>
              </a:solidFill>
            </a:endParaRPr>
          </a:p>
          <a:p>
            <a:r>
              <a:rPr lang="es-MX" b="1" dirty="0">
                <a:solidFill>
                  <a:schemeClr val="bg1"/>
                </a:solidFill>
              </a:rPr>
              <a:t>- El objeto lícito corresponde al uso constitutivo de la porción de agua concesionada.</a:t>
            </a:r>
          </a:p>
          <a:p>
            <a:pPr marL="285750" indent="-285750">
              <a:buFontTx/>
              <a:buChar char="-"/>
            </a:pPr>
            <a:endParaRPr lang="es-MX" b="1" dirty="0">
              <a:solidFill>
                <a:schemeClr val="bg1"/>
              </a:solidFill>
            </a:endParaRPr>
          </a:p>
          <a:p>
            <a:pPr marL="342900" indent="-342900">
              <a:lnSpc>
                <a:spcPct val="150000"/>
              </a:lnSpc>
              <a:buAutoNum type="alphaLcParenR" startAt="2"/>
            </a:pPr>
            <a:endParaRPr lang="es-MX" b="1" dirty="0">
              <a:solidFill>
                <a:schemeClr val="bg1"/>
              </a:solidFill>
            </a:endParaRP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accent1">
              <a:lumMod val="60000"/>
              <a:lumOff val="4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pic>
        <p:nvPicPr>
          <p:cNvPr id="8" name="Imagen 7">
            <a:extLst>
              <a:ext uri="{FF2B5EF4-FFF2-40B4-BE49-F238E27FC236}">
                <a16:creationId xmlns:a16="http://schemas.microsoft.com/office/drawing/2014/main" id="{96562FC9-5991-4044-E3B5-C2DB7A5E9AC2}"/>
              </a:ext>
            </a:extLst>
          </p:cNvPr>
          <p:cNvPicPr>
            <a:picLocks noChangeAspect="1"/>
          </p:cNvPicPr>
          <p:nvPr/>
        </p:nvPicPr>
        <p:blipFill rotWithShape="1">
          <a:blip r:embed="rId2"/>
          <a:srcRect l="20921" t="58258" r="32895" b="24211"/>
          <a:stretch/>
        </p:blipFill>
        <p:spPr>
          <a:xfrm>
            <a:off x="2855974" y="3300663"/>
            <a:ext cx="6480052" cy="1383632"/>
          </a:xfrm>
          <a:prstGeom prst="rect">
            <a:avLst/>
          </a:prstGeom>
        </p:spPr>
      </p:pic>
    </p:spTree>
    <p:extLst>
      <p:ext uri="{BB962C8B-B14F-4D97-AF65-F5344CB8AC3E}">
        <p14:creationId xmlns:p14="http://schemas.microsoft.com/office/powerpoint/2010/main" val="258908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5" y="595087"/>
            <a:ext cx="9806992" cy="830997"/>
          </a:xfrm>
          <a:prstGeom prst="rect">
            <a:avLst/>
          </a:prstGeom>
          <a:noFill/>
        </p:spPr>
        <p:txBody>
          <a:bodyPr wrap="square" rtlCol="0">
            <a:spAutoFit/>
          </a:bodyPr>
          <a:lstStyle/>
          <a:p>
            <a:r>
              <a:rPr lang="es-MX" sz="4800" b="1" dirty="0">
                <a:solidFill>
                  <a:schemeClr val="bg1"/>
                </a:solidFill>
              </a:rPr>
              <a:t>Clasificación de las Aguas</a:t>
            </a:r>
            <a:endParaRPr lang="es-CL" sz="4800" b="1" dirty="0">
              <a:solidFill>
                <a:schemeClr val="bg1"/>
              </a:solidFill>
            </a:endParaRPr>
          </a:p>
        </p:txBody>
      </p:sp>
      <p:grpSp>
        <p:nvGrpSpPr>
          <p:cNvPr id="30" name="Grupo 29">
            <a:extLst>
              <a:ext uri="{FF2B5EF4-FFF2-40B4-BE49-F238E27FC236}">
                <a16:creationId xmlns:a16="http://schemas.microsoft.com/office/drawing/2014/main" id="{0734C3F5-975A-F361-A992-F38492F2C9B0}"/>
              </a:ext>
            </a:extLst>
          </p:cNvPr>
          <p:cNvGrpSpPr/>
          <p:nvPr/>
        </p:nvGrpSpPr>
        <p:grpSpPr>
          <a:xfrm>
            <a:off x="2399528" y="1975725"/>
            <a:ext cx="7753365" cy="4287188"/>
            <a:chOff x="1450995" y="1872343"/>
            <a:chExt cx="7753365" cy="4287188"/>
          </a:xfrm>
        </p:grpSpPr>
        <p:sp>
          <p:nvSpPr>
            <p:cNvPr id="24" name="Rectángulo 23">
              <a:extLst>
                <a:ext uri="{FF2B5EF4-FFF2-40B4-BE49-F238E27FC236}">
                  <a16:creationId xmlns:a16="http://schemas.microsoft.com/office/drawing/2014/main" id="{86E43A91-96A7-8F67-5B08-F616F170BACD}"/>
                </a:ext>
              </a:extLst>
            </p:cNvPr>
            <p:cNvSpPr/>
            <p:nvPr/>
          </p:nvSpPr>
          <p:spPr>
            <a:xfrm>
              <a:off x="5032829" y="1872343"/>
              <a:ext cx="1825171" cy="555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AGUAS</a:t>
              </a:r>
              <a:endParaRPr lang="es-CL" dirty="0"/>
            </a:p>
          </p:txBody>
        </p:sp>
        <p:sp>
          <p:nvSpPr>
            <p:cNvPr id="25" name="Rectángulo 24">
              <a:extLst>
                <a:ext uri="{FF2B5EF4-FFF2-40B4-BE49-F238E27FC236}">
                  <a16:creationId xmlns:a16="http://schemas.microsoft.com/office/drawing/2014/main" id="{90BE9863-BFEF-520E-46E1-B7F2A9D0AFE1}"/>
                </a:ext>
              </a:extLst>
            </p:cNvPr>
            <p:cNvSpPr/>
            <p:nvPr/>
          </p:nvSpPr>
          <p:spPr>
            <a:xfrm>
              <a:off x="3161043" y="2873773"/>
              <a:ext cx="1871786" cy="555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TERRESTRES</a:t>
              </a:r>
              <a:endParaRPr lang="es-CL" dirty="0"/>
            </a:p>
          </p:txBody>
        </p:sp>
        <p:sp>
          <p:nvSpPr>
            <p:cNvPr id="26" name="Rectángulo 25">
              <a:extLst>
                <a:ext uri="{FF2B5EF4-FFF2-40B4-BE49-F238E27FC236}">
                  <a16:creationId xmlns:a16="http://schemas.microsoft.com/office/drawing/2014/main" id="{C33E9294-B97A-867C-EC7B-16C2F729A491}"/>
                </a:ext>
              </a:extLst>
            </p:cNvPr>
            <p:cNvSpPr/>
            <p:nvPr/>
          </p:nvSpPr>
          <p:spPr>
            <a:xfrm>
              <a:off x="6858000" y="2873773"/>
              <a:ext cx="1925631" cy="555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MARÍTIMAS</a:t>
              </a:r>
              <a:endParaRPr lang="es-CL" dirty="0"/>
            </a:p>
          </p:txBody>
        </p:sp>
        <p:sp>
          <p:nvSpPr>
            <p:cNvPr id="2" name="Rectángulo 1">
              <a:extLst>
                <a:ext uri="{FF2B5EF4-FFF2-40B4-BE49-F238E27FC236}">
                  <a16:creationId xmlns:a16="http://schemas.microsoft.com/office/drawing/2014/main" id="{1A19C20B-B04E-0D26-CFE8-05D71713B527}"/>
                </a:ext>
              </a:extLst>
            </p:cNvPr>
            <p:cNvSpPr/>
            <p:nvPr/>
          </p:nvSpPr>
          <p:spPr>
            <a:xfrm>
              <a:off x="2086668" y="3704767"/>
              <a:ext cx="1871786" cy="555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SUPERFICIALES</a:t>
              </a:r>
              <a:endParaRPr lang="es-CL" dirty="0"/>
            </a:p>
          </p:txBody>
        </p:sp>
        <p:sp>
          <p:nvSpPr>
            <p:cNvPr id="3" name="Rectángulo 2">
              <a:extLst>
                <a:ext uri="{FF2B5EF4-FFF2-40B4-BE49-F238E27FC236}">
                  <a16:creationId xmlns:a16="http://schemas.microsoft.com/office/drawing/2014/main" id="{16193F0E-8E23-9399-683F-494322FB91E4}"/>
                </a:ext>
              </a:extLst>
            </p:cNvPr>
            <p:cNvSpPr/>
            <p:nvPr/>
          </p:nvSpPr>
          <p:spPr>
            <a:xfrm>
              <a:off x="4224214" y="3704766"/>
              <a:ext cx="1871786" cy="555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SUBTERRANEAS</a:t>
              </a:r>
              <a:endParaRPr lang="es-CL" dirty="0"/>
            </a:p>
          </p:txBody>
        </p:sp>
        <p:sp>
          <p:nvSpPr>
            <p:cNvPr id="7" name="Rectángulo 6">
              <a:extLst>
                <a:ext uri="{FF2B5EF4-FFF2-40B4-BE49-F238E27FC236}">
                  <a16:creationId xmlns:a16="http://schemas.microsoft.com/office/drawing/2014/main" id="{A2587A3E-1EC9-CE9E-1CCC-454D786A089E}"/>
                </a:ext>
              </a:extLst>
            </p:cNvPr>
            <p:cNvSpPr/>
            <p:nvPr/>
          </p:nvSpPr>
          <p:spPr>
            <a:xfrm>
              <a:off x="1450995" y="4635470"/>
              <a:ext cx="1456075" cy="555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DETENIDAS</a:t>
              </a:r>
              <a:endParaRPr lang="es-CL" dirty="0"/>
            </a:p>
          </p:txBody>
        </p:sp>
        <p:sp>
          <p:nvSpPr>
            <p:cNvPr id="8" name="Rectángulo 7">
              <a:extLst>
                <a:ext uri="{FF2B5EF4-FFF2-40B4-BE49-F238E27FC236}">
                  <a16:creationId xmlns:a16="http://schemas.microsoft.com/office/drawing/2014/main" id="{74BEAF07-9C37-3873-C57E-67593A8C386F}"/>
                </a:ext>
              </a:extLst>
            </p:cNvPr>
            <p:cNvSpPr/>
            <p:nvPr/>
          </p:nvSpPr>
          <p:spPr>
            <a:xfrm>
              <a:off x="3198521" y="4635470"/>
              <a:ext cx="1519865" cy="555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CORRIENTES</a:t>
              </a:r>
              <a:endParaRPr lang="es-CL" dirty="0"/>
            </a:p>
          </p:txBody>
        </p:sp>
        <p:sp>
          <p:nvSpPr>
            <p:cNvPr id="9" name="Rectángulo 8">
              <a:extLst>
                <a:ext uri="{FF2B5EF4-FFF2-40B4-BE49-F238E27FC236}">
                  <a16:creationId xmlns:a16="http://schemas.microsoft.com/office/drawing/2014/main" id="{EA41C0B2-7A2C-DEF2-285F-7FB86B39FE70}"/>
                </a:ext>
              </a:extLst>
            </p:cNvPr>
            <p:cNvSpPr/>
            <p:nvPr/>
          </p:nvSpPr>
          <p:spPr>
            <a:xfrm>
              <a:off x="6437269" y="4876689"/>
              <a:ext cx="2767091" cy="12828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NO SE LES APLICA EL CÓDIGO DE AGUAS</a:t>
              </a:r>
              <a:endParaRPr lang="es-CL" dirty="0"/>
            </a:p>
          </p:txBody>
        </p:sp>
        <p:cxnSp>
          <p:nvCxnSpPr>
            <p:cNvPr id="11" name="Conector recto 10">
              <a:extLst>
                <a:ext uri="{FF2B5EF4-FFF2-40B4-BE49-F238E27FC236}">
                  <a16:creationId xmlns:a16="http://schemas.microsoft.com/office/drawing/2014/main" id="{025800C0-0CE2-1B31-D19C-684E3A73C44B}"/>
                </a:ext>
              </a:extLst>
            </p:cNvPr>
            <p:cNvCxnSpPr>
              <a:stCxn id="24" idx="2"/>
              <a:endCxn id="25" idx="0"/>
            </p:cNvCxnSpPr>
            <p:nvPr/>
          </p:nvCxnSpPr>
          <p:spPr>
            <a:xfrm flipH="1">
              <a:off x="4096936" y="2427570"/>
              <a:ext cx="1848479" cy="446203"/>
            </a:xfrm>
            <a:prstGeom prst="line">
              <a:avLst/>
            </a:prstGeom>
          </p:spPr>
          <p:style>
            <a:lnRef idx="2">
              <a:schemeClr val="dk1"/>
            </a:lnRef>
            <a:fillRef idx="0">
              <a:schemeClr val="dk1"/>
            </a:fillRef>
            <a:effectRef idx="1">
              <a:schemeClr val="dk1"/>
            </a:effectRef>
            <a:fontRef idx="minor">
              <a:schemeClr val="tx1"/>
            </a:fontRef>
          </p:style>
        </p:cxnSp>
        <p:cxnSp>
          <p:nvCxnSpPr>
            <p:cNvPr id="12" name="Conector recto 11">
              <a:extLst>
                <a:ext uri="{FF2B5EF4-FFF2-40B4-BE49-F238E27FC236}">
                  <a16:creationId xmlns:a16="http://schemas.microsoft.com/office/drawing/2014/main" id="{808AE854-4448-2B88-67A4-2D23E0DD357A}"/>
                </a:ext>
              </a:extLst>
            </p:cNvPr>
            <p:cNvCxnSpPr>
              <a:cxnSpLocks/>
              <a:stCxn id="26" idx="0"/>
            </p:cNvCxnSpPr>
            <p:nvPr/>
          </p:nvCxnSpPr>
          <p:spPr>
            <a:xfrm flipH="1" flipV="1">
              <a:off x="5972335" y="2427542"/>
              <a:ext cx="1848481" cy="446231"/>
            </a:xfrm>
            <a:prstGeom prst="line">
              <a:avLst/>
            </a:prstGeom>
          </p:spPr>
          <p:style>
            <a:lnRef idx="2">
              <a:schemeClr val="dk1"/>
            </a:lnRef>
            <a:fillRef idx="0">
              <a:schemeClr val="dk1"/>
            </a:fillRef>
            <a:effectRef idx="1">
              <a:schemeClr val="dk1"/>
            </a:effectRef>
            <a:fontRef idx="minor">
              <a:schemeClr val="tx1"/>
            </a:fontRef>
          </p:style>
        </p:cxnSp>
        <p:cxnSp>
          <p:nvCxnSpPr>
            <p:cNvPr id="15" name="Conector recto 14">
              <a:extLst>
                <a:ext uri="{FF2B5EF4-FFF2-40B4-BE49-F238E27FC236}">
                  <a16:creationId xmlns:a16="http://schemas.microsoft.com/office/drawing/2014/main" id="{7091CB18-3D55-A92E-0606-CAA652AE879F}"/>
                </a:ext>
              </a:extLst>
            </p:cNvPr>
            <p:cNvCxnSpPr>
              <a:stCxn id="26" idx="2"/>
              <a:endCxn id="9" idx="0"/>
            </p:cNvCxnSpPr>
            <p:nvPr/>
          </p:nvCxnSpPr>
          <p:spPr>
            <a:xfrm flipH="1">
              <a:off x="7820815" y="3429000"/>
              <a:ext cx="1" cy="1447689"/>
            </a:xfrm>
            <a:prstGeom prst="line">
              <a:avLst/>
            </a:prstGeom>
          </p:spPr>
          <p:style>
            <a:lnRef idx="2">
              <a:schemeClr val="dk1"/>
            </a:lnRef>
            <a:fillRef idx="0">
              <a:schemeClr val="dk1"/>
            </a:fillRef>
            <a:effectRef idx="1">
              <a:schemeClr val="dk1"/>
            </a:effectRef>
            <a:fontRef idx="minor">
              <a:schemeClr val="tx1"/>
            </a:fontRef>
          </p:style>
        </p:cxnSp>
        <p:cxnSp>
          <p:nvCxnSpPr>
            <p:cNvPr id="17" name="Conector: angular 16">
              <a:extLst>
                <a:ext uri="{FF2B5EF4-FFF2-40B4-BE49-F238E27FC236}">
                  <a16:creationId xmlns:a16="http://schemas.microsoft.com/office/drawing/2014/main" id="{2CC48DCB-B9F8-E7F2-1579-63DB54F352F1}"/>
                </a:ext>
              </a:extLst>
            </p:cNvPr>
            <p:cNvCxnSpPr>
              <a:stCxn id="25" idx="2"/>
              <a:endCxn id="2" idx="0"/>
            </p:cNvCxnSpPr>
            <p:nvPr/>
          </p:nvCxnSpPr>
          <p:spPr>
            <a:xfrm rot="5400000">
              <a:off x="3421866" y="3029696"/>
              <a:ext cx="275767" cy="1074375"/>
            </a:xfrm>
            <a:prstGeom prst="bentConnector3">
              <a:avLst/>
            </a:prstGeom>
          </p:spPr>
          <p:style>
            <a:lnRef idx="2">
              <a:schemeClr val="dk1"/>
            </a:lnRef>
            <a:fillRef idx="0">
              <a:schemeClr val="dk1"/>
            </a:fillRef>
            <a:effectRef idx="1">
              <a:schemeClr val="dk1"/>
            </a:effectRef>
            <a:fontRef idx="minor">
              <a:schemeClr val="tx1"/>
            </a:fontRef>
          </p:style>
        </p:cxnSp>
        <p:cxnSp>
          <p:nvCxnSpPr>
            <p:cNvPr id="20" name="Conector: angular 19">
              <a:extLst>
                <a:ext uri="{FF2B5EF4-FFF2-40B4-BE49-F238E27FC236}">
                  <a16:creationId xmlns:a16="http://schemas.microsoft.com/office/drawing/2014/main" id="{C351F350-998B-CDF0-FF6E-0B3FEA395D6C}"/>
                </a:ext>
              </a:extLst>
            </p:cNvPr>
            <p:cNvCxnSpPr>
              <a:stCxn id="25" idx="2"/>
              <a:endCxn id="3" idx="0"/>
            </p:cNvCxnSpPr>
            <p:nvPr/>
          </p:nvCxnSpPr>
          <p:spPr>
            <a:xfrm rot="16200000" flipH="1">
              <a:off x="4490638" y="3035297"/>
              <a:ext cx="275766" cy="1063171"/>
            </a:xfrm>
            <a:prstGeom prst="bentConnector3">
              <a:avLst/>
            </a:prstGeom>
          </p:spPr>
          <p:style>
            <a:lnRef idx="2">
              <a:schemeClr val="dk1"/>
            </a:lnRef>
            <a:fillRef idx="0">
              <a:schemeClr val="dk1"/>
            </a:fillRef>
            <a:effectRef idx="1">
              <a:schemeClr val="dk1"/>
            </a:effectRef>
            <a:fontRef idx="minor">
              <a:schemeClr val="tx1"/>
            </a:fontRef>
          </p:style>
        </p:cxnSp>
        <p:cxnSp>
          <p:nvCxnSpPr>
            <p:cNvPr id="27" name="Conector: angular 26">
              <a:extLst>
                <a:ext uri="{FF2B5EF4-FFF2-40B4-BE49-F238E27FC236}">
                  <a16:creationId xmlns:a16="http://schemas.microsoft.com/office/drawing/2014/main" id="{220082C3-9FB2-A11D-EA55-EEE03A957062}"/>
                </a:ext>
              </a:extLst>
            </p:cNvPr>
            <p:cNvCxnSpPr>
              <a:stCxn id="2" idx="2"/>
              <a:endCxn id="7" idx="0"/>
            </p:cNvCxnSpPr>
            <p:nvPr/>
          </p:nvCxnSpPr>
          <p:spPr>
            <a:xfrm rot="5400000">
              <a:off x="2413059" y="4025968"/>
              <a:ext cx="375476" cy="843528"/>
            </a:xfrm>
            <a:prstGeom prst="bentConnector3">
              <a:avLst/>
            </a:prstGeom>
          </p:spPr>
          <p:style>
            <a:lnRef idx="2">
              <a:schemeClr val="dk1"/>
            </a:lnRef>
            <a:fillRef idx="0">
              <a:schemeClr val="dk1"/>
            </a:fillRef>
            <a:effectRef idx="1">
              <a:schemeClr val="dk1"/>
            </a:effectRef>
            <a:fontRef idx="minor">
              <a:schemeClr val="tx1"/>
            </a:fontRef>
          </p:style>
        </p:cxnSp>
        <p:cxnSp>
          <p:nvCxnSpPr>
            <p:cNvPr id="29" name="Conector: angular 28">
              <a:extLst>
                <a:ext uri="{FF2B5EF4-FFF2-40B4-BE49-F238E27FC236}">
                  <a16:creationId xmlns:a16="http://schemas.microsoft.com/office/drawing/2014/main" id="{96F3DEEE-ECF0-DD09-68ED-9FBEF33B92D4}"/>
                </a:ext>
              </a:extLst>
            </p:cNvPr>
            <p:cNvCxnSpPr>
              <a:stCxn id="2" idx="2"/>
              <a:endCxn id="8" idx="0"/>
            </p:cNvCxnSpPr>
            <p:nvPr/>
          </p:nvCxnSpPr>
          <p:spPr>
            <a:xfrm rot="16200000" flipH="1">
              <a:off x="3302769" y="3979785"/>
              <a:ext cx="375476" cy="935893"/>
            </a:xfrm>
            <a:prstGeom prst="bentConnector3">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897209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Aspectos prácticos</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520871"/>
            <a:ext cx="9894207" cy="3376374"/>
          </a:xfrm>
          <a:prstGeom prst="rect">
            <a:avLst/>
          </a:prstGeom>
          <a:noFill/>
        </p:spPr>
        <p:txBody>
          <a:bodyPr wrap="square" rtlCol="0">
            <a:spAutoFit/>
          </a:bodyPr>
          <a:lstStyle/>
          <a:p>
            <a:r>
              <a:rPr lang="es-MX" b="1" u="sng" dirty="0">
                <a:solidFill>
                  <a:schemeClr val="bg1"/>
                </a:solidFill>
              </a:rPr>
              <a:t>Problemas ambientales</a:t>
            </a:r>
          </a:p>
          <a:p>
            <a:pPr marL="342900" indent="-342900">
              <a:lnSpc>
                <a:spcPct val="200000"/>
              </a:lnSpc>
              <a:buAutoNum type="arabicParenR"/>
            </a:pPr>
            <a:r>
              <a:rPr lang="es-MX" b="1" dirty="0">
                <a:solidFill>
                  <a:schemeClr val="bg1"/>
                </a:solidFill>
              </a:rPr>
              <a:t>Vertido de la salmuera en el medio marino costero.</a:t>
            </a:r>
          </a:p>
          <a:p>
            <a:pPr marL="342900" indent="-342900">
              <a:lnSpc>
                <a:spcPct val="200000"/>
              </a:lnSpc>
              <a:buAutoNum type="arabicParenR"/>
            </a:pPr>
            <a:r>
              <a:rPr lang="es-MX" b="1" dirty="0">
                <a:solidFill>
                  <a:schemeClr val="bg1"/>
                </a:solidFill>
              </a:rPr>
              <a:t>Eliminación de residuos propios de la operación.</a:t>
            </a:r>
          </a:p>
          <a:p>
            <a:pPr marL="342900" indent="-342900">
              <a:lnSpc>
                <a:spcPct val="200000"/>
              </a:lnSpc>
              <a:buAutoNum type="arabicParenR"/>
            </a:pPr>
            <a:r>
              <a:rPr lang="es-MX" b="1" dirty="0">
                <a:solidFill>
                  <a:schemeClr val="bg1"/>
                </a:solidFill>
              </a:rPr>
              <a:t>Contaminación por ruidos ambientales.</a:t>
            </a:r>
          </a:p>
          <a:p>
            <a:pPr marL="342900" indent="-342900">
              <a:lnSpc>
                <a:spcPct val="200000"/>
              </a:lnSpc>
              <a:buAutoNum type="arabicParenR"/>
            </a:pPr>
            <a:r>
              <a:rPr lang="es-MX" b="1" dirty="0">
                <a:solidFill>
                  <a:schemeClr val="bg1"/>
                </a:solidFill>
              </a:rPr>
              <a:t>Requerimiento de suministro eléctrico durante el proceso.</a:t>
            </a:r>
          </a:p>
          <a:p>
            <a:pPr>
              <a:lnSpc>
                <a:spcPct val="150000"/>
              </a:lnSpc>
            </a:pPr>
            <a:endParaRPr lang="es-MX" b="1" dirty="0">
              <a:solidFill>
                <a:schemeClr val="bg1"/>
              </a:solidFill>
            </a:endParaRPr>
          </a:p>
          <a:p>
            <a:pPr>
              <a:lnSpc>
                <a:spcPct val="150000"/>
              </a:lnSpc>
            </a:pPr>
            <a:endParaRPr lang="es-MX" b="1" dirty="0">
              <a:solidFill>
                <a:schemeClr val="bg1"/>
              </a:solidFill>
            </a:endParaRP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tx2">
              <a:lumMod val="50000"/>
              <a:lumOff val="5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Tree>
    <p:extLst>
      <p:ext uri="{BB962C8B-B14F-4D97-AF65-F5344CB8AC3E}">
        <p14:creationId xmlns:p14="http://schemas.microsoft.com/office/powerpoint/2010/main" val="2557265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3" name="CuadroTexto 22">
            <a:extLst>
              <a:ext uri="{FF2B5EF4-FFF2-40B4-BE49-F238E27FC236}">
                <a16:creationId xmlns:a16="http://schemas.microsoft.com/office/drawing/2014/main" id="{B8FE070B-0CA0-633F-631C-2B4F2C71D4F2}"/>
              </a:ext>
            </a:extLst>
          </p:cNvPr>
          <p:cNvSpPr txBox="1"/>
          <p:nvPr/>
        </p:nvSpPr>
        <p:spPr>
          <a:xfrm>
            <a:off x="1372714" y="622273"/>
            <a:ext cx="10527834" cy="830997"/>
          </a:xfrm>
          <a:prstGeom prst="rect">
            <a:avLst/>
          </a:prstGeom>
          <a:noFill/>
        </p:spPr>
        <p:txBody>
          <a:bodyPr wrap="square" rtlCol="0">
            <a:spAutoFit/>
          </a:bodyPr>
          <a:lstStyle/>
          <a:p>
            <a:r>
              <a:rPr lang="es-MX" sz="4800" b="1" dirty="0">
                <a:solidFill>
                  <a:schemeClr val="bg1"/>
                </a:solidFill>
              </a:rPr>
              <a:t>Aspectos prácticos</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509316" y="1520871"/>
            <a:ext cx="9894207" cy="6977359"/>
          </a:xfrm>
          <a:prstGeom prst="rect">
            <a:avLst/>
          </a:prstGeom>
          <a:noFill/>
        </p:spPr>
        <p:txBody>
          <a:bodyPr wrap="square" rtlCol="0">
            <a:spAutoFit/>
          </a:bodyPr>
          <a:lstStyle/>
          <a:p>
            <a:r>
              <a:rPr lang="es-MX" b="1" u="sng" dirty="0">
                <a:solidFill>
                  <a:schemeClr val="bg1"/>
                </a:solidFill>
              </a:rPr>
              <a:t>Problemas ambientales</a:t>
            </a:r>
          </a:p>
          <a:p>
            <a:pPr marL="342900" indent="-342900">
              <a:lnSpc>
                <a:spcPct val="150000"/>
              </a:lnSpc>
              <a:buAutoNum type="arabicParenR"/>
            </a:pPr>
            <a:r>
              <a:rPr lang="es-MX" b="1" dirty="0">
                <a:solidFill>
                  <a:schemeClr val="bg1"/>
                </a:solidFill>
              </a:rPr>
              <a:t>Ordenación territorial: Creación de una Ley de Costas.</a:t>
            </a:r>
          </a:p>
          <a:p>
            <a:pPr marL="342900" indent="-342900">
              <a:lnSpc>
                <a:spcPct val="150000"/>
              </a:lnSpc>
              <a:buAutoNum type="arabicParenR"/>
            </a:pPr>
            <a:r>
              <a:rPr lang="es-MX" b="1" dirty="0">
                <a:solidFill>
                  <a:schemeClr val="bg1"/>
                </a:solidFill>
              </a:rPr>
              <a:t>Uso de agua de mar: creación de un título específico para la utilización.</a:t>
            </a:r>
          </a:p>
          <a:p>
            <a:pPr marL="342900" indent="-342900">
              <a:lnSpc>
                <a:spcPct val="150000"/>
              </a:lnSpc>
              <a:buAutoNum type="arabicParenR"/>
            </a:pPr>
            <a:r>
              <a:rPr lang="es-MX" b="1" dirty="0">
                <a:solidFill>
                  <a:schemeClr val="bg1"/>
                </a:solidFill>
              </a:rPr>
              <a:t>Impactos ambientales: ampliación de las facultades de la DIRECTEMAR-</a:t>
            </a:r>
          </a:p>
          <a:p>
            <a:pPr marL="342900" indent="-342900">
              <a:lnSpc>
                <a:spcPct val="150000"/>
              </a:lnSpc>
              <a:buAutoNum type="arabicParenR"/>
            </a:pPr>
            <a:r>
              <a:rPr lang="es-MX" b="1" dirty="0">
                <a:solidFill>
                  <a:schemeClr val="bg1"/>
                </a:solidFill>
              </a:rPr>
              <a:t>Planificación estatal e incentivo a la iniciativa privada.</a:t>
            </a:r>
          </a:p>
          <a:p>
            <a:pPr marL="342900" indent="-342900">
              <a:lnSpc>
                <a:spcPct val="150000"/>
              </a:lnSpc>
              <a:buAutoNum type="arabicParenR"/>
            </a:pPr>
            <a:r>
              <a:rPr lang="es-MX" b="1" dirty="0">
                <a:solidFill>
                  <a:schemeClr val="bg1"/>
                </a:solidFill>
              </a:rPr>
              <a:t>Marco jurídico-institucional para la gestión integrada del recurso hídrico.</a:t>
            </a:r>
          </a:p>
          <a:p>
            <a:pPr marL="342900" indent="-342900">
              <a:lnSpc>
                <a:spcPct val="150000"/>
              </a:lnSpc>
              <a:buAutoNum type="arabicParenR"/>
            </a:pPr>
            <a:r>
              <a:rPr lang="es-MX" b="1" dirty="0">
                <a:solidFill>
                  <a:schemeClr val="bg1"/>
                </a:solidFill>
              </a:rPr>
              <a:t>Énfasis en la recarga de acuíferos a partir de agua desalada. </a:t>
            </a:r>
          </a:p>
          <a:p>
            <a:pPr marL="742950" lvl="1" indent="-285750" algn="just">
              <a:lnSpc>
                <a:spcPct val="150000"/>
              </a:lnSpc>
              <a:buFontTx/>
              <a:buChar char="-"/>
            </a:pPr>
            <a:r>
              <a:rPr lang="es-MX" b="1" dirty="0">
                <a:solidFill>
                  <a:schemeClr val="bg1"/>
                </a:solidFill>
              </a:rPr>
              <a:t>Los acuíferos son formaciones geológicas bajo la superficie, a través de las cuales el agua puede desplazarse. La recarga del acuífero ocurre naturalmente a través de mecanismos de infiltración, pero debido a los cambios de la cubierta vegetal y la creciente erosión del suelo, esta tiende a disminuir. En ese contexto, la recarga del acuífero, con agua desalada, puede gestionarse facilitando los procesos de infiltración mediante la construcción de estructura que mantengan la recarga de forma artificial.</a:t>
            </a:r>
          </a:p>
          <a:p>
            <a:pPr marL="285750" indent="-285750">
              <a:lnSpc>
                <a:spcPct val="150000"/>
              </a:lnSpc>
              <a:buFontTx/>
              <a:buChar char="-"/>
            </a:pPr>
            <a:endParaRPr lang="es-MX" b="1" dirty="0">
              <a:solidFill>
                <a:schemeClr val="bg1"/>
              </a:solidFill>
            </a:endParaRPr>
          </a:p>
          <a:p>
            <a:pPr marL="342900" indent="-342900">
              <a:lnSpc>
                <a:spcPct val="150000"/>
              </a:lnSpc>
              <a:buAutoNum type="arabicParenR"/>
            </a:pPr>
            <a:endParaRPr lang="es-MX" b="1" dirty="0">
              <a:solidFill>
                <a:schemeClr val="bg1"/>
              </a:solidFill>
            </a:endParaRPr>
          </a:p>
          <a:p>
            <a:pPr>
              <a:lnSpc>
                <a:spcPct val="150000"/>
              </a:lnSpc>
            </a:pPr>
            <a:endParaRPr lang="es-MX" b="1" dirty="0">
              <a:solidFill>
                <a:schemeClr val="bg1"/>
              </a:solidFill>
            </a:endParaRPr>
          </a:p>
          <a:p>
            <a:pPr>
              <a:lnSpc>
                <a:spcPct val="150000"/>
              </a:lnSpc>
            </a:pPr>
            <a:endParaRPr lang="es-MX" b="1" dirty="0">
              <a:solidFill>
                <a:schemeClr val="bg1"/>
              </a:solidFill>
            </a:endParaRPr>
          </a:p>
        </p:txBody>
      </p:sp>
      <p:grpSp>
        <p:nvGrpSpPr>
          <p:cNvPr id="3" name="Grupo 2">
            <a:extLst>
              <a:ext uri="{FF2B5EF4-FFF2-40B4-BE49-F238E27FC236}">
                <a16:creationId xmlns:a16="http://schemas.microsoft.com/office/drawing/2014/main" id="{8ACE2BC4-E631-0655-91FB-1A5D234CD8A0}"/>
              </a:ext>
            </a:extLst>
          </p:cNvPr>
          <p:cNvGrpSpPr/>
          <p:nvPr/>
        </p:nvGrpSpPr>
        <p:grpSpPr>
          <a:xfrm>
            <a:off x="-547307" y="0"/>
            <a:ext cx="1835371" cy="6858000"/>
            <a:chOff x="-547307" y="0"/>
            <a:chExt cx="1835371" cy="6858000"/>
          </a:xfrm>
          <a:solidFill>
            <a:schemeClr val="tx2">
              <a:lumMod val="50000"/>
              <a:lumOff val="50000"/>
            </a:schemeClr>
          </a:solidFill>
        </p:grpSpPr>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a:extLst>
                <a:ext uri="{FF2B5EF4-FFF2-40B4-BE49-F238E27FC236}">
                  <a16:creationId xmlns:a16="http://schemas.microsoft.com/office/drawing/2014/main" id="{D42AF167-0B19-2E74-EB59-FAC9A520CFEC}"/>
                </a:ext>
              </a:extLst>
            </p:cNvPr>
            <p:cNvSpPr/>
            <p:nvPr/>
          </p:nvSpPr>
          <p:spPr>
            <a:xfrm>
              <a:off x="-547307" y="0"/>
              <a:ext cx="1559599"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Tree>
    <p:extLst>
      <p:ext uri="{BB962C8B-B14F-4D97-AF65-F5344CB8AC3E}">
        <p14:creationId xmlns:p14="http://schemas.microsoft.com/office/powerpoint/2010/main" val="243112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595087"/>
            <a:ext cx="10527833" cy="830997"/>
          </a:xfrm>
          <a:prstGeom prst="rect">
            <a:avLst/>
          </a:prstGeom>
          <a:noFill/>
        </p:spPr>
        <p:txBody>
          <a:bodyPr wrap="square" rtlCol="0">
            <a:spAutoFit/>
          </a:bodyPr>
          <a:lstStyle/>
          <a:p>
            <a:r>
              <a:rPr lang="es-MX" sz="4800" b="1" dirty="0">
                <a:solidFill>
                  <a:schemeClr val="bg1"/>
                </a:solidFill>
              </a:rPr>
              <a:t>Regulación de las Aguas Marítimas</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372714" y="1828800"/>
            <a:ext cx="9894207" cy="3693319"/>
          </a:xfrm>
          <a:prstGeom prst="rect">
            <a:avLst/>
          </a:prstGeom>
          <a:noFill/>
        </p:spPr>
        <p:txBody>
          <a:bodyPr wrap="square" rtlCol="0">
            <a:spAutoFit/>
          </a:bodyPr>
          <a:lstStyle/>
          <a:p>
            <a:r>
              <a:rPr lang="es-MX" b="1" u="sng" dirty="0">
                <a:solidFill>
                  <a:schemeClr val="bg1"/>
                </a:solidFill>
              </a:rPr>
              <a:t>A nivel internacional</a:t>
            </a:r>
          </a:p>
          <a:p>
            <a:endParaRPr lang="es-MX" b="1" dirty="0">
              <a:solidFill>
                <a:schemeClr val="bg1"/>
              </a:solidFill>
            </a:endParaRPr>
          </a:p>
          <a:p>
            <a:r>
              <a:rPr lang="es-MX" b="1" u="sng" dirty="0">
                <a:solidFill>
                  <a:schemeClr val="bg1"/>
                </a:solidFill>
              </a:rPr>
              <a:t>Convenciones de las Naciones Unidas sobre el Derecho del Mar (CONVEMAR)</a:t>
            </a:r>
          </a:p>
          <a:p>
            <a:endParaRPr lang="es-MX" b="1" u="sng" dirty="0">
              <a:solidFill>
                <a:schemeClr val="bg1"/>
              </a:solidFill>
            </a:endParaRPr>
          </a:p>
          <a:p>
            <a:pPr marL="342900" indent="-342900">
              <a:buAutoNum type="arabicParenR"/>
            </a:pPr>
            <a:r>
              <a:rPr lang="es-MX" b="1" dirty="0">
                <a:solidFill>
                  <a:schemeClr val="bg1"/>
                </a:solidFill>
              </a:rPr>
              <a:t>Convención sobre Mar Territorial y Zona Contigua de 1964.</a:t>
            </a:r>
          </a:p>
          <a:p>
            <a:pPr marL="342900" indent="-342900">
              <a:buAutoNum type="arabicParenR"/>
            </a:pPr>
            <a:r>
              <a:rPr lang="es-MX" b="1" dirty="0">
                <a:solidFill>
                  <a:schemeClr val="bg1"/>
                </a:solidFill>
              </a:rPr>
              <a:t>Convención sobre Alta Mar de 1962.</a:t>
            </a:r>
          </a:p>
          <a:p>
            <a:pPr marL="342900" indent="-342900">
              <a:buAutoNum type="arabicParenR" startAt="3"/>
            </a:pPr>
            <a:r>
              <a:rPr lang="es-MX" b="1" dirty="0">
                <a:solidFill>
                  <a:schemeClr val="bg1"/>
                </a:solidFill>
              </a:rPr>
              <a:t>Convención sobre Plataforma Continental de 1964</a:t>
            </a:r>
          </a:p>
          <a:p>
            <a:pPr marL="342900" indent="-342900">
              <a:buAutoNum type="arabicParenR" startAt="3"/>
            </a:pPr>
            <a:r>
              <a:rPr lang="es-MX" b="1" dirty="0">
                <a:solidFill>
                  <a:schemeClr val="bg1"/>
                </a:solidFill>
              </a:rPr>
              <a:t>Convención sobre Pesca y Conservación de los Recursos Vivos de la Alta Mar de 1966.</a:t>
            </a:r>
          </a:p>
          <a:p>
            <a:pPr marL="342900" indent="-342900">
              <a:buAutoNum type="arabicParenR" startAt="4"/>
            </a:pPr>
            <a:endParaRPr lang="es-MX" b="1" dirty="0">
              <a:solidFill>
                <a:schemeClr val="bg1"/>
              </a:solidFill>
            </a:endParaRPr>
          </a:p>
          <a:p>
            <a:r>
              <a:rPr lang="es-MX" b="1" dirty="0">
                <a:solidFill>
                  <a:schemeClr val="bg1"/>
                </a:solidFill>
              </a:rPr>
              <a:t>Finalidad principal: regulación de la utilización equitativa y eficiente de los recursos.</a:t>
            </a:r>
          </a:p>
          <a:p>
            <a:endParaRPr lang="es-MX" b="1" dirty="0">
              <a:solidFill>
                <a:schemeClr val="bg1"/>
              </a:solidFill>
            </a:endParaRPr>
          </a:p>
          <a:p>
            <a:r>
              <a:rPr lang="es-MX" b="1" dirty="0">
                <a:solidFill>
                  <a:schemeClr val="bg1"/>
                </a:solidFill>
              </a:rPr>
              <a:t>Principal aporte: distinción de las zonas de los mares.</a:t>
            </a:r>
          </a:p>
          <a:p>
            <a:endParaRPr lang="es-CL" b="1" dirty="0">
              <a:solidFill>
                <a:schemeClr val="bg1"/>
              </a:solidFill>
            </a:endParaRPr>
          </a:p>
        </p:txBody>
      </p:sp>
    </p:spTree>
    <p:extLst>
      <p:ext uri="{BB962C8B-B14F-4D97-AF65-F5344CB8AC3E}">
        <p14:creationId xmlns:p14="http://schemas.microsoft.com/office/powerpoint/2010/main" val="172829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595087"/>
            <a:ext cx="10527833" cy="830997"/>
          </a:xfrm>
          <a:prstGeom prst="rect">
            <a:avLst/>
          </a:prstGeom>
          <a:noFill/>
        </p:spPr>
        <p:txBody>
          <a:bodyPr wrap="square" rtlCol="0">
            <a:spAutoFit/>
          </a:bodyPr>
          <a:lstStyle/>
          <a:p>
            <a:r>
              <a:rPr lang="es-MX" sz="4800" b="1" dirty="0">
                <a:solidFill>
                  <a:schemeClr val="bg1"/>
                </a:solidFill>
              </a:rPr>
              <a:t>Regulación de las Aguas Marítimas</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372714" y="1407887"/>
            <a:ext cx="9894207" cy="5355312"/>
          </a:xfrm>
          <a:prstGeom prst="rect">
            <a:avLst/>
          </a:prstGeom>
          <a:noFill/>
        </p:spPr>
        <p:txBody>
          <a:bodyPr wrap="square" rtlCol="0">
            <a:spAutoFit/>
          </a:bodyPr>
          <a:lstStyle/>
          <a:p>
            <a:endParaRPr lang="es-MX" b="1" dirty="0">
              <a:solidFill>
                <a:schemeClr val="bg1"/>
              </a:solidFill>
            </a:endParaRPr>
          </a:p>
          <a:p>
            <a:pPr marL="342900" indent="-342900">
              <a:buFont typeface="+mj-lt"/>
              <a:buAutoNum type="arabicPeriod"/>
            </a:pPr>
            <a:r>
              <a:rPr lang="es-MX" b="1" dirty="0">
                <a:solidFill>
                  <a:schemeClr val="bg1"/>
                </a:solidFill>
              </a:rPr>
              <a:t>Aguas interiores.</a:t>
            </a:r>
          </a:p>
          <a:p>
            <a:pPr marL="342900" indent="-342900">
              <a:buFont typeface="+mj-lt"/>
              <a:buAutoNum type="arabicPeriod"/>
            </a:pPr>
            <a:endParaRPr lang="es-MX" b="1" dirty="0">
              <a:solidFill>
                <a:schemeClr val="bg1"/>
              </a:solidFill>
            </a:endParaRPr>
          </a:p>
          <a:p>
            <a:pPr marL="342900" indent="-342900">
              <a:buFont typeface="+mj-lt"/>
              <a:buAutoNum type="arabicPeriod"/>
            </a:pPr>
            <a:r>
              <a:rPr lang="es-MX" b="1" dirty="0">
                <a:solidFill>
                  <a:schemeClr val="bg1"/>
                </a:solidFill>
              </a:rPr>
              <a:t>Mar territorial.</a:t>
            </a:r>
          </a:p>
          <a:p>
            <a:pPr marL="742950" lvl="1" indent="-285750">
              <a:buFont typeface="Arial" panose="020B0604020202020204" pitchFamily="34" charset="0"/>
              <a:buChar char="•"/>
            </a:pPr>
            <a:r>
              <a:rPr lang="es-MX" b="1" dirty="0">
                <a:solidFill>
                  <a:schemeClr val="bg1"/>
                </a:solidFill>
              </a:rPr>
              <a:t>Soberanía sobre el espacio del mar, espacio aéreo, lecho marino y subsuelo.</a:t>
            </a:r>
          </a:p>
          <a:p>
            <a:pPr marL="742950" lvl="1" indent="-285750">
              <a:buFont typeface="Arial" panose="020B0604020202020204" pitchFamily="34" charset="0"/>
              <a:buChar char="•"/>
            </a:pPr>
            <a:r>
              <a:rPr lang="es-MX" b="1" dirty="0">
                <a:solidFill>
                  <a:schemeClr val="bg1"/>
                </a:solidFill>
              </a:rPr>
              <a:t>Zona en donde se ubicarán las obras de captación de agua de mar para desalinización.</a:t>
            </a:r>
          </a:p>
          <a:p>
            <a:pPr marL="742950" lvl="1" indent="-285750">
              <a:buFont typeface="Arial" panose="020B0604020202020204" pitchFamily="34" charset="0"/>
              <a:buChar char="•"/>
            </a:pPr>
            <a:endParaRPr lang="es-MX" b="1" dirty="0">
              <a:solidFill>
                <a:schemeClr val="bg1"/>
              </a:solidFill>
            </a:endParaRPr>
          </a:p>
          <a:p>
            <a:pPr marL="342900" indent="-342900">
              <a:buFont typeface="+mj-lt"/>
              <a:buAutoNum type="arabicPeriod"/>
            </a:pPr>
            <a:r>
              <a:rPr lang="es-MX" b="1" dirty="0">
                <a:solidFill>
                  <a:schemeClr val="bg1"/>
                </a:solidFill>
              </a:rPr>
              <a:t>Zona contigua.</a:t>
            </a:r>
          </a:p>
          <a:p>
            <a:pPr marL="342900" indent="-342900">
              <a:buFont typeface="+mj-lt"/>
              <a:buAutoNum type="arabicPeriod"/>
            </a:pPr>
            <a:endParaRPr lang="es-MX" b="1" dirty="0">
              <a:solidFill>
                <a:schemeClr val="bg1"/>
              </a:solidFill>
            </a:endParaRPr>
          </a:p>
          <a:p>
            <a:pPr marL="342900" indent="-342900">
              <a:buFont typeface="+mj-lt"/>
              <a:buAutoNum type="arabicPeriod"/>
            </a:pPr>
            <a:r>
              <a:rPr lang="es-MX" b="1" dirty="0">
                <a:solidFill>
                  <a:schemeClr val="bg1"/>
                </a:solidFill>
              </a:rPr>
              <a:t>Zona económica exclusiva.</a:t>
            </a:r>
          </a:p>
          <a:p>
            <a:pPr marL="742950" lvl="1" indent="-285750">
              <a:buFont typeface="Arial" panose="020B0604020202020204" pitchFamily="34" charset="0"/>
              <a:buChar char="•"/>
            </a:pPr>
            <a:r>
              <a:rPr lang="es-MX" b="1" dirty="0">
                <a:solidFill>
                  <a:schemeClr val="bg1"/>
                </a:solidFill>
              </a:rPr>
              <a:t>Soberanía para explotación, exploración, conservación y administración de los recursos naturales.</a:t>
            </a:r>
          </a:p>
          <a:p>
            <a:pPr marL="742950" lvl="1" indent="-285750">
              <a:buFont typeface="Arial" panose="020B0604020202020204" pitchFamily="34" charset="0"/>
              <a:buChar char="•"/>
            </a:pPr>
            <a:r>
              <a:rPr lang="es-MX" b="1" dirty="0">
                <a:solidFill>
                  <a:schemeClr val="bg1"/>
                </a:solidFill>
              </a:rPr>
              <a:t>Jurisdicción para la construcción de islas artificiales y obras para la mantención del medio marino.</a:t>
            </a:r>
          </a:p>
          <a:p>
            <a:pPr lvl="1"/>
            <a:endParaRPr lang="es-MX" b="1" dirty="0">
              <a:solidFill>
                <a:schemeClr val="bg1"/>
              </a:solidFill>
            </a:endParaRPr>
          </a:p>
          <a:p>
            <a:pPr marL="342900" indent="-342900">
              <a:buFont typeface="+mj-lt"/>
              <a:buAutoNum type="arabicPeriod"/>
            </a:pPr>
            <a:r>
              <a:rPr lang="es-MX" b="1" dirty="0">
                <a:solidFill>
                  <a:schemeClr val="bg1"/>
                </a:solidFill>
              </a:rPr>
              <a:t>Alta mar.</a:t>
            </a:r>
          </a:p>
          <a:p>
            <a:r>
              <a:rPr lang="es-MX" b="1" dirty="0">
                <a:solidFill>
                  <a:schemeClr val="bg1"/>
                </a:solidFill>
              </a:rPr>
              <a:t> </a:t>
            </a:r>
          </a:p>
          <a:p>
            <a:endParaRPr lang="es-MX" b="1" dirty="0">
              <a:solidFill>
                <a:schemeClr val="bg1"/>
              </a:solidFill>
            </a:endParaRPr>
          </a:p>
          <a:p>
            <a:endParaRPr lang="es-CL" b="1" dirty="0">
              <a:solidFill>
                <a:schemeClr val="bg1"/>
              </a:solidFill>
            </a:endParaRPr>
          </a:p>
        </p:txBody>
      </p:sp>
    </p:spTree>
    <p:extLst>
      <p:ext uri="{BB962C8B-B14F-4D97-AF65-F5344CB8AC3E}">
        <p14:creationId xmlns:p14="http://schemas.microsoft.com/office/powerpoint/2010/main" val="196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595087"/>
            <a:ext cx="10527833" cy="830997"/>
          </a:xfrm>
          <a:prstGeom prst="rect">
            <a:avLst/>
          </a:prstGeom>
          <a:noFill/>
        </p:spPr>
        <p:txBody>
          <a:bodyPr wrap="square" rtlCol="0">
            <a:spAutoFit/>
          </a:bodyPr>
          <a:lstStyle/>
          <a:p>
            <a:r>
              <a:rPr lang="es-MX" sz="4800" b="1" dirty="0">
                <a:solidFill>
                  <a:schemeClr val="bg1"/>
                </a:solidFill>
              </a:rPr>
              <a:t>Regulación de las Aguas Marítimas</a:t>
            </a:r>
            <a:endParaRPr lang="es-CL" sz="4800" b="1" dirty="0">
              <a:solidFill>
                <a:schemeClr val="bg1"/>
              </a:solidFill>
            </a:endParaRPr>
          </a:p>
        </p:txBody>
      </p:sp>
      <p:pic>
        <p:nvPicPr>
          <p:cNvPr id="8" name="Imagen 7" descr="Imagen de la pantalla de un celular con letras&#10;&#10;Descripción generada automáticamente con confianza media">
            <a:extLst>
              <a:ext uri="{FF2B5EF4-FFF2-40B4-BE49-F238E27FC236}">
                <a16:creationId xmlns:a16="http://schemas.microsoft.com/office/drawing/2014/main" id="{171D25DF-9432-009C-9D5E-D41A21574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89" y="1720821"/>
            <a:ext cx="8173622" cy="4718430"/>
          </a:xfrm>
          <a:prstGeom prst="rect">
            <a:avLst/>
          </a:prstGeom>
        </p:spPr>
      </p:pic>
    </p:spTree>
    <p:extLst>
      <p:ext uri="{BB962C8B-B14F-4D97-AF65-F5344CB8AC3E}">
        <p14:creationId xmlns:p14="http://schemas.microsoft.com/office/powerpoint/2010/main" val="104345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595087"/>
            <a:ext cx="10527833" cy="830997"/>
          </a:xfrm>
          <a:prstGeom prst="rect">
            <a:avLst/>
          </a:prstGeom>
          <a:noFill/>
        </p:spPr>
        <p:txBody>
          <a:bodyPr wrap="square" rtlCol="0">
            <a:spAutoFit/>
          </a:bodyPr>
          <a:lstStyle/>
          <a:p>
            <a:r>
              <a:rPr lang="es-MX" sz="4800" b="1" dirty="0">
                <a:solidFill>
                  <a:schemeClr val="bg1"/>
                </a:solidFill>
              </a:rPr>
              <a:t>Regulación de las Aguas Marítimas</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372714" y="1828800"/>
            <a:ext cx="9894207" cy="3970318"/>
          </a:xfrm>
          <a:prstGeom prst="rect">
            <a:avLst/>
          </a:prstGeom>
          <a:noFill/>
        </p:spPr>
        <p:txBody>
          <a:bodyPr wrap="square" rtlCol="0">
            <a:spAutoFit/>
          </a:bodyPr>
          <a:lstStyle/>
          <a:p>
            <a:r>
              <a:rPr lang="es-MX" b="1" u="sng" dirty="0">
                <a:solidFill>
                  <a:schemeClr val="bg1"/>
                </a:solidFill>
              </a:rPr>
              <a:t>A nivel nacional</a:t>
            </a:r>
          </a:p>
          <a:p>
            <a:endParaRPr lang="es-MX" b="1" dirty="0">
              <a:solidFill>
                <a:schemeClr val="bg1"/>
              </a:solidFill>
            </a:endParaRPr>
          </a:p>
          <a:p>
            <a:r>
              <a:rPr lang="es-MX" b="1" dirty="0">
                <a:solidFill>
                  <a:schemeClr val="bg1"/>
                </a:solidFill>
              </a:rPr>
              <a:t>Constitución Política de la República</a:t>
            </a:r>
          </a:p>
          <a:p>
            <a:endParaRPr lang="es-MX" b="1" dirty="0">
              <a:solidFill>
                <a:schemeClr val="bg1"/>
              </a:solidFill>
            </a:endParaRPr>
          </a:p>
          <a:p>
            <a:r>
              <a:rPr lang="es-MX" b="1" dirty="0">
                <a:solidFill>
                  <a:schemeClr val="bg1"/>
                </a:solidFill>
              </a:rPr>
              <a:t>1) Art. 19 n°23 CPR</a:t>
            </a: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endParaRPr lang="es-MX" b="1" dirty="0">
              <a:solidFill>
                <a:schemeClr val="bg1"/>
              </a:solidFill>
            </a:endParaRPr>
          </a:p>
          <a:p>
            <a:pPr marL="285750" indent="-285750">
              <a:buFontTx/>
              <a:buChar char="-"/>
            </a:pPr>
            <a:r>
              <a:rPr lang="es-MX" b="1" dirty="0">
                <a:solidFill>
                  <a:schemeClr val="bg1"/>
                </a:solidFill>
              </a:rPr>
              <a:t>Reconocimiento constitucional de los bienes de dominio público y su incomerciabilidad.</a:t>
            </a:r>
          </a:p>
          <a:p>
            <a:pPr marL="285750" indent="-285750">
              <a:buFontTx/>
              <a:buChar char="-"/>
            </a:pPr>
            <a:endParaRPr lang="es-MX" b="1" dirty="0">
              <a:solidFill>
                <a:schemeClr val="bg1"/>
              </a:solidFill>
            </a:endParaRPr>
          </a:p>
          <a:p>
            <a:endParaRPr lang="es-CL" b="1" dirty="0">
              <a:solidFill>
                <a:schemeClr val="bg1"/>
              </a:solidFill>
            </a:endParaRPr>
          </a:p>
        </p:txBody>
      </p:sp>
      <p:pic>
        <p:nvPicPr>
          <p:cNvPr id="8" name="Imagen 7">
            <a:extLst>
              <a:ext uri="{FF2B5EF4-FFF2-40B4-BE49-F238E27FC236}">
                <a16:creationId xmlns:a16="http://schemas.microsoft.com/office/drawing/2014/main" id="{0A609AE2-4915-ACE7-7C87-2924B1509660}"/>
              </a:ext>
            </a:extLst>
          </p:cNvPr>
          <p:cNvPicPr>
            <a:picLocks noChangeAspect="1"/>
          </p:cNvPicPr>
          <p:nvPr/>
        </p:nvPicPr>
        <p:blipFill rotWithShape="1">
          <a:blip r:embed="rId2"/>
          <a:srcRect l="21908" t="61053" r="32105" b="27367"/>
          <a:stretch/>
        </p:blipFill>
        <p:spPr>
          <a:xfrm>
            <a:off x="1479884" y="3583126"/>
            <a:ext cx="7831536" cy="1109190"/>
          </a:xfrm>
          <a:prstGeom prst="rect">
            <a:avLst/>
          </a:prstGeom>
        </p:spPr>
      </p:pic>
    </p:spTree>
    <p:extLst>
      <p:ext uri="{BB962C8B-B14F-4D97-AF65-F5344CB8AC3E}">
        <p14:creationId xmlns:p14="http://schemas.microsoft.com/office/powerpoint/2010/main" val="180648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E14ACB02-416D-E458-9FC2-28B16ADB5AE9}"/>
              </a:ext>
            </a:extLst>
          </p:cNvPr>
          <p:cNvGrpSpPr/>
          <p:nvPr/>
        </p:nvGrpSpPr>
        <p:grpSpPr>
          <a:xfrm>
            <a:off x="0" y="0"/>
            <a:ext cx="1012294" cy="6858000"/>
            <a:chOff x="0" y="0"/>
            <a:chExt cx="1012294" cy="6858000"/>
          </a:xfrm>
          <a:solidFill>
            <a:schemeClr val="tx2">
              <a:lumMod val="90000"/>
              <a:lumOff val="10000"/>
            </a:schemeClr>
          </a:solidFill>
        </p:grpSpPr>
        <p:sp>
          <p:nvSpPr>
            <p:cNvPr id="5" name="Rectángulo 4">
              <a:extLst>
                <a:ext uri="{FF2B5EF4-FFF2-40B4-BE49-F238E27FC236}">
                  <a16:creationId xmlns:a16="http://schemas.microsoft.com/office/drawing/2014/main" id="{F17AD28A-AE91-31FC-04AA-A6A7432F9A42}"/>
                </a:ext>
              </a:extLst>
            </p:cNvPr>
            <p:cNvSpPr/>
            <p:nvPr/>
          </p:nvSpPr>
          <p:spPr>
            <a:xfrm>
              <a:off x="0" y="0"/>
              <a:ext cx="720843"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a:p>
          </p:txBody>
        </p:sp>
        <p:sp>
          <p:nvSpPr>
            <p:cNvPr id="6" name="Rectángulo 5">
              <a:extLst>
                <a:ext uri="{FF2B5EF4-FFF2-40B4-BE49-F238E27FC236}">
                  <a16:creationId xmlns:a16="http://schemas.microsoft.com/office/drawing/2014/main" id="{F0ED0E4B-0C9A-971C-CD0F-2D76371F202A}"/>
                </a:ext>
              </a:extLst>
            </p:cNvPr>
            <p:cNvSpPr/>
            <p:nvPr/>
          </p:nvSpPr>
          <p:spPr>
            <a:xfrm>
              <a:off x="291452" y="0"/>
              <a:ext cx="720842"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sp>
          <p:nvSpPr>
            <p:cNvPr id="4" name="Rectángulo 3">
              <a:extLst>
                <a:ext uri="{FF2B5EF4-FFF2-40B4-BE49-F238E27FC236}">
                  <a16:creationId xmlns:a16="http://schemas.microsoft.com/office/drawing/2014/main" id="{4057DC03-3259-DE8B-3C48-2CFFA6CC25BE}"/>
                </a:ext>
              </a:extLst>
            </p:cNvPr>
            <p:cNvSpPr/>
            <p:nvPr/>
          </p:nvSpPr>
          <p:spPr>
            <a:xfrm>
              <a:off x="651873" y="0"/>
              <a:ext cx="360421" cy="685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b="1" dirty="0"/>
            </a:p>
          </p:txBody>
        </p:sp>
      </p:grpSp>
      <p:sp>
        <p:nvSpPr>
          <p:cNvPr id="21" name="Triángulo isósceles 20">
            <a:extLst>
              <a:ext uri="{FF2B5EF4-FFF2-40B4-BE49-F238E27FC236}">
                <a16:creationId xmlns:a16="http://schemas.microsoft.com/office/drawing/2014/main" id="{AF5E609A-3EBC-8956-BC3C-55782403AF1E}"/>
              </a:ext>
            </a:extLst>
          </p:cNvPr>
          <p:cNvSpPr/>
          <p:nvPr/>
        </p:nvSpPr>
        <p:spPr>
          <a:xfrm rot="5400000">
            <a:off x="780065" y="899887"/>
            <a:ext cx="740228" cy="275771"/>
          </a:xfrm>
          <a:prstGeom prst="triangle">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CuadroTexto 22">
            <a:extLst>
              <a:ext uri="{FF2B5EF4-FFF2-40B4-BE49-F238E27FC236}">
                <a16:creationId xmlns:a16="http://schemas.microsoft.com/office/drawing/2014/main" id="{B8FE070B-0CA0-633F-631C-2B4F2C71D4F2}"/>
              </a:ext>
            </a:extLst>
          </p:cNvPr>
          <p:cNvSpPr txBox="1"/>
          <p:nvPr/>
        </p:nvSpPr>
        <p:spPr>
          <a:xfrm>
            <a:off x="1372714" y="595087"/>
            <a:ext cx="10527833" cy="830997"/>
          </a:xfrm>
          <a:prstGeom prst="rect">
            <a:avLst/>
          </a:prstGeom>
          <a:noFill/>
        </p:spPr>
        <p:txBody>
          <a:bodyPr wrap="square" rtlCol="0">
            <a:spAutoFit/>
          </a:bodyPr>
          <a:lstStyle/>
          <a:p>
            <a:r>
              <a:rPr lang="es-MX" sz="4800" b="1" dirty="0">
                <a:solidFill>
                  <a:schemeClr val="bg1"/>
                </a:solidFill>
              </a:rPr>
              <a:t>Regulación de las Aguas Marítimas</a:t>
            </a:r>
            <a:endParaRPr lang="es-CL" sz="4800" b="1" dirty="0">
              <a:solidFill>
                <a:schemeClr val="bg1"/>
              </a:solidFill>
            </a:endParaRPr>
          </a:p>
        </p:txBody>
      </p:sp>
      <p:sp>
        <p:nvSpPr>
          <p:cNvPr id="10" name="CuadroTexto 9">
            <a:extLst>
              <a:ext uri="{FF2B5EF4-FFF2-40B4-BE49-F238E27FC236}">
                <a16:creationId xmlns:a16="http://schemas.microsoft.com/office/drawing/2014/main" id="{F965FBD6-3C56-415A-0002-7C1661B2434D}"/>
              </a:ext>
            </a:extLst>
          </p:cNvPr>
          <p:cNvSpPr txBox="1"/>
          <p:nvPr/>
        </p:nvSpPr>
        <p:spPr>
          <a:xfrm>
            <a:off x="1372714" y="1828800"/>
            <a:ext cx="9894207" cy="1754326"/>
          </a:xfrm>
          <a:prstGeom prst="rect">
            <a:avLst/>
          </a:prstGeom>
          <a:noFill/>
        </p:spPr>
        <p:txBody>
          <a:bodyPr wrap="square" rtlCol="0">
            <a:spAutoFit/>
          </a:bodyPr>
          <a:lstStyle/>
          <a:p>
            <a:r>
              <a:rPr lang="es-MX" b="1" dirty="0">
                <a:solidFill>
                  <a:schemeClr val="bg1"/>
                </a:solidFill>
              </a:rPr>
              <a:t>A nivel nacional</a:t>
            </a:r>
          </a:p>
          <a:p>
            <a:endParaRPr lang="es-MX" b="1" dirty="0">
              <a:solidFill>
                <a:schemeClr val="bg1"/>
              </a:solidFill>
            </a:endParaRPr>
          </a:p>
          <a:p>
            <a:r>
              <a:rPr lang="es-MX" b="1" dirty="0">
                <a:solidFill>
                  <a:schemeClr val="bg1"/>
                </a:solidFill>
              </a:rPr>
              <a:t>Constitución Política de la República</a:t>
            </a:r>
          </a:p>
          <a:p>
            <a:endParaRPr lang="es-MX" b="1" dirty="0">
              <a:solidFill>
                <a:schemeClr val="bg1"/>
              </a:solidFill>
            </a:endParaRPr>
          </a:p>
          <a:p>
            <a:r>
              <a:rPr lang="es-MX" b="1" dirty="0">
                <a:solidFill>
                  <a:schemeClr val="bg1"/>
                </a:solidFill>
              </a:rPr>
              <a:t>2) Art. 19 n°24 inciso décimo CPR</a:t>
            </a:r>
          </a:p>
          <a:p>
            <a:endParaRPr lang="es-CL" b="1" dirty="0">
              <a:solidFill>
                <a:schemeClr val="bg1"/>
              </a:solidFill>
            </a:endParaRPr>
          </a:p>
        </p:txBody>
      </p:sp>
      <p:pic>
        <p:nvPicPr>
          <p:cNvPr id="11" name="Imagen 10">
            <a:extLst>
              <a:ext uri="{FF2B5EF4-FFF2-40B4-BE49-F238E27FC236}">
                <a16:creationId xmlns:a16="http://schemas.microsoft.com/office/drawing/2014/main" id="{3692B391-A6C0-A8BA-F468-EC32FBC76F44}"/>
              </a:ext>
            </a:extLst>
          </p:cNvPr>
          <p:cNvPicPr>
            <a:picLocks noChangeAspect="1"/>
          </p:cNvPicPr>
          <p:nvPr/>
        </p:nvPicPr>
        <p:blipFill rotWithShape="1">
          <a:blip r:embed="rId2"/>
          <a:srcRect l="21809" t="45088" r="32500" b="19824"/>
          <a:stretch/>
        </p:blipFill>
        <p:spPr>
          <a:xfrm>
            <a:off x="1452925" y="3429000"/>
            <a:ext cx="6171086" cy="2665696"/>
          </a:xfrm>
          <a:prstGeom prst="rect">
            <a:avLst/>
          </a:prstGeom>
        </p:spPr>
      </p:pic>
      <p:cxnSp>
        <p:nvCxnSpPr>
          <p:cNvPr id="13" name="Conector recto 12">
            <a:extLst>
              <a:ext uri="{FF2B5EF4-FFF2-40B4-BE49-F238E27FC236}">
                <a16:creationId xmlns:a16="http://schemas.microsoft.com/office/drawing/2014/main" id="{CE76E478-09C3-1B16-8492-E4B8E397447F}"/>
              </a:ext>
            </a:extLst>
          </p:cNvPr>
          <p:cNvCxnSpPr/>
          <p:nvPr/>
        </p:nvCxnSpPr>
        <p:spPr>
          <a:xfrm>
            <a:off x="3946358" y="4632158"/>
            <a:ext cx="3332747" cy="0"/>
          </a:xfrm>
          <a:prstGeom prst="line">
            <a:avLst/>
          </a:prstGeom>
        </p:spPr>
        <p:style>
          <a:lnRef idx="2">
            <a:schemeClr val="dk1"/>
          </a:lnRef>
          <a:fillRef idx="0">
            <a:schemeClr val="dk1"/>
          </a:fillRef>
          <a:effectRef idx="1">
            <a:schemeClr val="dk1"/>
          </a:effectRef>
          <a:fontRef idx="minor">
            <a:schemeClr val="tx1"/>
          </a:fontRef>
        </p:style>
      </p:cxnSp>
      <p:cxnSp>
        <p:nvCxnSpPr>
          <p:cNvPr id="15" name="Conector recto 14">
            <a:extLst>
              <a:ext uri="{FF2B5EF4-FFF2-40B4-BE49-F238E27FC236}">
                <a16:creationId xmlns:a16="http://schemas.microsoft.com/office/drawing/2014/main" id="{D86B73AA-7042-C2CC-68BF-F59E5BD87FBB}"/>
              </a:ext>
            </a:extLst>
          </p:cNvPr>
          <p:cNvCxnSpPr/>
          <p:nvPr/>
        </p:nvCxnSpPr>
        <p:spPr>
          <a:xfrm>
            <a:off x="1564105" y="4884821"/>
            <a:ext cx="403057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494931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295</TotalTime>
  <Words>2405</Words>
  <Application>Microsoft Office PowerPoint</Application>
  <PresentationFormat>Panorámica</PresentationFormat>
  <Paragraphs>463</Paragraphs>
  <Slides>41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41</vt:i4>
      </vt:variant>
    </vt:vector>
  </HeadingPairs>
  <TitlesOfParts>
    <vt:vector size="45" baseType="lpstr">
      <vt:lpstr>Aptos</vt:lpstr>
      <vt:lpstr>Aptos Display</vt:lpstr>
      <vt:lpstr>Arial</vt:lpstr>
      <vt:lpstr>Tema de Office</vt:lpstr>
      <vt:lpstr>Nociones de Desalinización en Chile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Nociones de Desalinización en Chile</dc:title>
  <dc:creator>Nicolás Alfredo Pinto Díaz (nicolas.pinto.d)</dc:creator>
  <cp:lastModifiedBy>Nicolás Alfredo Pinto Díaz (nicolas.pinto.d)</cp:lastModifiedBy>
  <cp:revision>12</cp:revision>
  <dcterms:created xsi:type="dcterms:W3CDTF">2024-04-28T23:55:08Z</dcterms:created>
  <dcterms:modified xsi:type="dcterms:W3CDTF">2024-04-29T04:50:47Z</dcterms:modified>
</cp:coreProperties>
</file>