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4" r:id="rId3"/>
    <p:sldId id="257" r:id="rId4"/>
    <p:sldId id="258" r:id="rId5"/>
    <p:sldId id="259" r:id="rId6"/>
    <p:sldId id="260" r:id="rId7"/>
    <p:sldId id="261" r:id="rId8"/>
    <p:sldId id="262" r:id="rId9"/>
    <p:sldId id="266" r:id="rId10"/>
    <p:sldId id="263"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2160D-5C0C-44FA-904C-2541CECCEF85}" v="14" dt="2024-05-24T05:08:53.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7" d="100"/>
          <a:sy n="67" d="100"/>
        </p:scale>
        <p:origin x="60"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DF22160D-5C0C-44FA-904C-2541CECCEF85}"/>
    <pc:docChg chg="undo custSel addSld delSld modSld addSection delSection">
      <pc:chgData name="Rafael Plaza" userId="6d823b37fb43ba68" providerId="LiveId" clId="{DF22160D-5C0C-44FA-904C-2541CECCEF85}" dt="2024-05-24T05:10:16.580" v="327" actId="2696"/>
      <pc:docMkLst>
        <pc:docMk/>
      </pc:docMkLst>
      <pc:sldChg chg="modSp mod">
        <pc:chgData name="Rafael Plaza" userId="6d823b37fb43ba68" providerId="LiveId" clId="{DF22160D-5C0C-44FA-904C-2541CECCEF85}" dt="2024-05-24T04:50:44.037" v="0" actId="20577"/>
        <pc:sldMkLst>
          <pc:docMk/>
          <pc:sldMk cId="0" sldId="256"/>
        </pc:sldMkLst>
        <pc:spChg chg="mod">
          <ac:chgData name="Rafael Plaza" userId="6d823b37fb43ba68" providerId="LiveId" clId="{DF22160D-5C0C-44FA-904C-2541CECCEF85}" dt="2024-05-24T04:50:44.037" v="0" actId="20577"/>
          <ac:spMkLst>
            <pc:docMk/>
            <pc:sldMk cId="0" sldId="256"/>
            <ac:spMk id="6" creationId="{00000000-0000-0000-0000-000000000000}"/>
          </ac:spMkLst>
        </pc:spChg>
      </pc:sldChg>
      <pc:sldChg chg="modSp mod">
        <pc:chgData name="Rafael Plaza" userId="6d823b37fb43ba68" providerId="LiveId" clId="{DF22160D-5C0C-44FA-904C-2541CECCEF85}" dt="2024-05-24T05:06:24.555" v="320" actId="20577"/>
        <pc:sldMkLst>
          <pc:docMk/>
          <pc:sldMk cId="0" sldId="257"/>
        </pc:sldMkLst>
        <pc:spChg chg="mod">
          <ac:chgData name="Rafael Plaza" userId="6d823b37fb43ba68" providerId="LiveId" clId="{DF22160D-5C0C-44FA-904C-2541CECCEF85}" dt="2024-05-24T05:06:24.555" v="320" actId="20577"/>
          <ac:spMkLst>
            <pc:docMk/>
            <pc:sldMk cId="0" sldId="257"/>
            <ac:spMk id="6" creationId="{00000000-0000-0000-0000-000000000000}"/>
          </ac:spMkLst>
        </pc:spChg>
      </pc:sldChg>
      <pc:sldChg chg="modSp mod">
        <pc:chgData name="Rafael Plaza" userId="6d823b37fb43ba68" providerId="LiveId" clId="{DF22160D-5C0C-44FA-904C-2541CECCEF85}" dt="2024-05-24T05:05:41.214" v="311" actId="6549"/>
        <pc:sldMkLst>
          <pc:docMk/>
          <pc:sldMk cId="0" sldId="258"/>
        </pc:sldMkLst>
        <pc:spChg chg="mod">
          <ac:chgData name="Rafael Plaza" userId="6d823b37fb43ba68" providerId="LiveId" clId="{DF22160D-5C0C-44FA-904C-2541CECCEF85}" dt="2024-05-24T05:05:41.214" v="311" actId="6549"/>
          <ac:spMkLst>
            <pc:docMk/>
            <pc:sldMk cId="0" sldId="258"/>
            <ac:spMk id="17" creationId="{00000000-0000-0000-0000-000000000000}"/>
          </ac:spMkLst>
        </pc:spChg>
      </pc:sldChg>
      <pc:sldChg chg="modSp mod">
        <pc:chgData name="Rafael Plaza" userId="6d823b37fb43ba68" providerId="LiveId" clId="{DF22160D-5C0C-44FA-904C-2541CECCEF85}" dt="2024-05-24T05:08:29.353" v="324"/>
        <pc:sldMkLst>
          <pc:docMk/>
          <pc:sldMk cId="0" sldId="261"/>
        </pc:sldMkLst>
        <pc:spChg chg="mod">
          <ac:chgData name="Rafael Plaza" userId="6d823b37fb43ba68" providerId="LiveId" clId="{DF22160D-5C0C-44FA-904C-2541CECCEF85}" dt="2024-05-24T05:08:29.353" v="324"/>
          <ac:spMkLst>
            <pc:docMk/>
            <pc:sldMk cId="0" sldId="261"/>
            <ac:spMk id="10" creationId="{00000000-0000-0000-0000-000000000000}"/>
          </ac:spMkLst>
        </pc:spChg>
      </pc:sldChg>
      <pc:sldChg chg="addSp delSp new del mod">
        <pc:chgData name="Rafael Plaza" userId="6d823b37fb43ba68" providerId="LiveId" clId="{DF22160D-5C0C-44FA-904C-2541CECCEF85}" dt="2024-05-24T04:52:40.483" v="8" actId="680"/>
        <pc:sldMkLst>
          <pc:docMk/>
          <pc:sldMk cId="74284931" sldId="264"/>
        </pc:sldMkLst>
        <pc:spChg chg="add del">
          <ac:chgData name="Rafael Plaza" userId="6d823b37fb43ba68" providerId="LiveId" clId="{DF22160D-5C0C-44FA-904C-2541CECCEF85}" dt="2024-05-24T04:52:38.593" v="7" actId="22"/>
          <ac:spMkLst>
            <pc:docMk/>
            <pc:sldMk cId="74284931" sldId="264"/>
            <ac:spMk id="3" creationId="{060C48BE-68C1-53E6-E28A-9EBFB4FC53C4}"/>
          </ac:spMkLst>
        </pc:spChg>
      </pc:sldChg>
      <pc:sldChg chg="modSp del mod">
        <pc:chgData name="Rafael Plaza" userId="6d823b37fb43ba68" providerId="LiveId" clId="{DF22160D-5C0C-44FA-904C-2541CECCEF85}" dt="2024-05-24T04:54:06.680" v="70" actId="2696"/>
        <pc:sldMkLst>
          <pc:docMk/>
          <pc:sldMk cId="1766303322" sldId="264"/>
        </pc:sldMkLst>
        <pc:spChg chg="mod">
          <ac:chgData name="Rafael Plaza" userId="6d823b37fb43ba68" providerId="LiveId" clId="{DF22160D-5C0C-44FA-904C-2541CECCEF85}" dt="2024-05-24T04:53:53.666" v="69" actId="6549"/>
          <ac:spMkLst>
            <pc:docMk/>
            <pc:sldMk cId="1766303322" sldId="264"/>
            <ac:spMk id="5" creationId="{00000000-0000-0000-0000-000000000000}"/>
          </ac:spMkLst>
        </pc:spChg>
        <pc:spChg chg="mod">
          <ac:chgData name="Rafael Plaza" userId="6d823b37fb43ba68" providerId="LiveId" clId="{DF22160D-5C0C-44FA-904C-2541CECCEF85}" dt="2024-05-24T04:53:23.511" v="9" actId="20577"/>
          <ac:spMkLst>
            <pc:docMk/>
            <pc:sldMk cId="1766303322" sldId="264"/>
            <ac:spMk id="6" creationId="{00000000-0000-0000-0000-000000000000}"/>
          </ac:spMkLst>
        </pc:spChg>
      </pc:sldChg>
      <pc:sldChg chg="delSp modSp mod">
        <pc:chgData name="Rafael Plaza" userId="6d823b37fb43ba68" providerId="LiveId" clId="{DF22160D-5C0C-44FA-904C-2541CECCEF85}" dt="2024-05-24T04:56:54.563" v="210" actId="113"/>
        <pc:sldMkLst>
          <pc:docMk/>
          <pc:sldMk cId="3259487750" sldId="264"/>
        </pc:sldMkLst>
        <pc:spChg chg="mod">
          <ac:chgData name="Rafael Plaza" userId="6d823b37fb43ba68" providerId="LiveId" clId="{DF22160D-5C0C-44FA-904C-2541CECCEF85}" dt="2024-05-24T04:55:23.240" v="158" actId="20577"/>
          <ac:spMkLst>
            <pc:docMk/>
            <pc:sldMk cId="3259487750" sldId="264"/>
            <ac:spMk id="5" creationId="{00000000-0000-0000-0000-000000000000}"/>
          </ac:spMkLst>
        </pc:spChg>
        <pc:spChg chg="mod">
          <ac:chgData name="Rafael Plaza" userId="6d823b37fb43ba68" providerId="LiveId" clId="{DF22160D-5C0C-44FA-904C-2541CECCEF85}" dt="2024-05-24T04:56:54.563" v="210" actId="113"/>
          <ac:spMkLst>
            <pc:docMk/>
            <pc:sldMk cId="3259487750" sldId="264"/>
            <ac:spMk id="6" creationId="{00000000-0000-0000-0000-000000000000}"/>
          </ac:spMkLst>
        </pc:spChg>
        <pc:spChg chg="mod">
          <ac:chgData name="Rafael Plaza" userId="6d823b37fb43ba68" providerId="LiveId" clId="{DF22160D-5C0C-44FA-904C-2541CECCEF85}" dt="2024-05-24T04:55:58.831" v="200" actId="6549"/>
          <ac:spMkLst>
            <pc:docMk/>
            <pc:sldMk cId="3259487750" sldId="264"/>
            <ac:spMk id="9" creationId="{00000000-0000-0000-0000-000000000000}"/>
          </ac:spMkLst>
        </pc:spChg>
        <pc:picChg chg="del">
          <ac:chgData name="Rafael Plaza" userId="6d823b37fb43ba68" providerId="LiveId" clId="{DF22160D-5C0C-44FA-904C-2541CECCEF85}" dt="2024-05-24T04:56:08.721" v="201" actId="21"/>
          <ac:picMkLst>
            <pc:docMk/>
            <pc:sldMk cId="3259487750" sldId="264"/>
            <ac:picMk id="8" creationId="{00000000-0000-0000-0000-000000000000}"/>
          </ac:picMkLst>
        </pc:picChg>
      </pc:sldChg>
      <pc:sldChg chg="modSp del mod">
        <pc:chgData name="Rafael Plaza" userId="6d823b37fb43ba68" providerId="LiveId" clId="{DF22160D-5C0C-44FA-904C-2541CECCEF85}" dt="2024-05-24T05:10:16.580" v="327" actId="2696"/>
        <pc:sldMkLst>
          <pc:docMk/>
          <pc:sldMk cId="2277883291" sldId="265"/>
        </pc:sldMkLst>
        <pc:spChg chg="mod">
          <ac:chgData name="Rafael Plaza" userId="6d823b37fb43ba68" providerId="LiveId" clId="{DF22160D-5C0C-44FA-904C-2541CECCEF85}" dt="2024-05-24T05:09:19.622" v="326" actId="20577"/>
          <ac:spMkLst>
            <pc:docMk/>
            <pc:sldMk cId="2277883291" sldId="265"/>
            <ac:spMk id="5" creationId="{00000000-0000-0000-0000-000000000000}"/>
          </ac:spMkLst>
        </pc:spChg>
        <pc:spChg chg="mod">
          <ac:chgData name="Rafael Plaza" userId="6d823b37fb43ba68" providerId="LiveId" clId="{DF22160D-5C0C-44FA-904C-2541CECCEF85}" dt="2024-05-24T05:00:58.528" v="293" actId="20577"/>
          <ac:spMkLst>
            <pc:docMk/>
            <pc:sldMk cId="2277883291" sldId="265"/>
            <ac:spMk id="6" creationId="{00000000-0000-0000-0000-000000000000}"/>
          </ac:spMkLst>
        </pc:spChg>
      </pc:sldChg>
      <pc:sldChg chg="new del">
        <pc:chgData name="Rafael Plaza" userId="6d823b37fb43ba68" providerId="LiveId" clId="{DF22160D-5C0C-44FA-904C-2541CECCEF85}" dt="2024-05-24T04:51:50.077" v="3" actId="680"/>
        <pc:sldMkLst>
          <pc:docMk/>
          <pc:sldMk cId="3029282942" sldId="265"/>
        </pc:sldMkLst>
      </pc:sldChg>
      <pc:sldChg chg="addSp modSp new del mod">
        <pc:chgData name="Rafael Plaza" userId="6d823b37fb43ba68" providerId="LiveId" clId="{DF22160D-5C0C-44FA-904C-2541CECCEF85}" dt="2024-05-24T05:06:34.502" v="321" actId="2696"/>
        <pc:sldMkLst>
          <pc:docMk/>
          <pc:sldMk cId="1567593388" sldId="267"/>
        </pc:sldMkLst>
        <pc:spChg chg="add mod">
          <ac:chgData name="Rafael Plaza" userId="6d823b37fb43ba68" providerId="LiveId" clId="{DF22160D-5C0C-44FA-904C-2541CECCEF85}" dt="2024-05-24T05:04:06.088" v="300" actId="20577"/>
          <ac:spMkLst>
            <pc:docMk/>
            <pc:sldMk cId="1567593388" sldId="267"/>
            <ac:spMk id="3" creationId="{35D8B0FB-A5CE-EA3A-25A8-209F87B8D2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99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32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52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426607"/>
            <a:ext cx="7477601" cy="1916430"/>
          </a:xfrm>
          <a:prstGeom prst="rect">
            <a:avLst/>
          </a:prstGeom>
          <a:noFill/>
          <a:ln/>
        </p:spPr>
        <p:txBody>
          <a:bodyPr wrap="square" rtlCol="0" anchor="t"/>
          <a:lstStyle/>
          <a:p>
            <a:pPr marL="0" indent="0">
              <a:lnSpc>
                <a:spcPts val="7545"/>
              </a:lnSpc>
              <a:buNone/>
            </a:pPr>
            <a:r>
              <a:rPr lang="en-US" sz="6036" dirty="0">
                <a:solidFill>
                  <a:srgbClr val="272D45"/>
                </a:solidFill>
                <a:latin typeface="Kanit" pitchFamily="34" charset="0"/>
                <a:ea typeface="Kanit" pitchFamily="34" charset="-122"/>
                <a:cs typeface="Kanit" pitchFamily="34" charset="-120"/>
              </a:rPr>
              <a:t>Guía para Proyectos de Centrales Solares</a:t>
            </a:r>
            <a:endParaRPr lang="en-US" sz="6036" dirty="0"/>
          </a:p>
        </p:txBody>
      </p:sp>
      <p:sp>
        <p:nvSpPr>
          <p:cNvPr id="6" name="Text 3"/>
          <p:cNvSpPr/>
          <p:nvPr/>
        </p:nvSpPr>
        <p:spPr>
          <a:xfrm>
            <a:off x="6319599" y="3676293"/>
            <a:ext cx="7477601"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Esta </a:t>
            </a:r>
            <a:r>
              <a:rPr lang="en-US" sz="1750" dirty="0" err="1">
                <a:solidFill>
                  <a:srgbClr val="2C3249"/>
                </a:solidFill>
                <a:latin typeface="Martel Sans" pitchFamily="34" charset="0"/>
                <a:ea typeface="Martel Sans" pitchFamily="34" charset="-122"/>
                <a:cs typeface="Martel Sans" pitchFamily="34" charset="-120"/>
              </a:rPr>
              <a:t>guía</a:t>
            </a:r>
            <a:r>
              <a:rPr lang="en-US" sz="1750" dirty="0">
                <a:solidFill>
                  <a:srgbClr val="2C3249"/>
                </a:solidFill>
                <a:latin typeface="Martel Sans" pitchFamily="34" charset="0"/>
                <a:ea typeface="Martel Sans" pitchFamily="34" charset="-122"/>
                <a:cs typeface="Martel Sans" pitchFamily="34" charset="-120"/>
              </a:rPr>
              <a:t> tiene como objetivo orientar la elaboración de proyectos de centrales solares para su evaluación en el Sistema de Evaluación de Impacto Ambiental (SEIA). </a:t>
            </a:r>
          </a:p>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Su importancia radica en asegurar que estos proyectos cumplan con las normativas ambientales y minimicen su impacto en el entorno, como se ha logrado con el exitoso Proyecto Planta Solar Cerro Dominador en Chile, un referente en el uso de la energía solar concentrada (CSP).</a:t>
            </a:r>
            <a:endParaRPr lang="en-US" sz="1750" dirty="0"/>
          </a:p>
        </p:txBody>
      </p:sp>
      <p:sp>
        <p:nvSpPr>
          <p:cNvPr id="7" name="Shape 4"/>
          <p:cNvSpPr/>
          <p:nvPr/>
        </p:nvSpPr>
        <p:spPr>
          <a:xfrm>
            <a:off x="6319599" y="6430685"/>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327219" y="6438305"/>
            <a:ext cx="340162" cy="340162"/>
          </a:xfrm>
          <a:prstGeom prst="rect">
            <a:avLst/>
          </a:prstGeom>
        </p:spPr>
      </p:pic>
      <p:sp>
        <p:nvSpPr>
          <p:cNvPr id="9" name="Text 5"/>
          <p:cNvSpPr/>
          <p:nvPr/>
        </p:nvSpPr>
        <p:spPr>
          <a:xfrm>
            <a:off x="6786086" y="6414016"/>
            <a:ext cx="2109430" cy="388858"/>
          </a:xfrm>
          <a:prstGeom prst="rect">
            <a:avLst/>
          </a:prstGeom>
          <a:noFill/>
          <a:ln/>
        </p:spPr>
        <p:txBody>
          <a:bodyPr wrap="none" rtlCol="0" anchor="t"/>
          <a:lstStyle/>
          <a:p>
            <a:pPr marL="0" indent="0" algn="l">
              <a:lnSpc>
                <a:spcPts val="3062"/>
              </a:lnSpc>
              <a:buNone/>
            </a:pPr>
            <a:r>
              <a:rPr lang="en-US" sz="2187" b="1" dirty="0">
                <a:solidFill>
                  <a:srgbClr val="2C3249"/>
                </a:solidFill>
                <a:latin typeface="Martel Sans" pitchFamily="34" charset="0"/>
                <a:ea typeface="Martel Sans" pitchFamily="34" charset="-122"/>
                <a:cs typeface="Martel Sans" pitchFamily="34" charset="-120"/>
              </a:rPr>
              <a:t>by Rafael Plaza</a:t>
            </a:r>
            <a:endParaRPr lang="en-US" sz="2187" dirty="0"/>
          </a:p>
        </p:txBody>
      </p:sp>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sp>
      <p:sp>
        <p:nvSpPr>
          <p:cNvPr id="6" name="Text 3"/>
          <p:cNvSpPr/>
          <p:nvPr/>
        </p:nvSpPr>
        <p:spPr>
          <a:xfrm>
            <a:off x="2037993" y="2242423"/>
            <a:ext cx="8274248"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Conclusiones y Recomendaciones</a:t>
            </a:r>
            <a:endParaRPr lang="en-US" sz="4374" dirty="0"/>
          </a:p>
        </p:txBody>
      </p:sp>
      <p:sp>
        <p:nvSpPr>
          <p:cNvPr id="7" name="Shape 4"/>
          <p:cNvSpPr/>
          <p:nvPr/>
        </p:nvSpPr>
        <p:spPr>
          <a:xfrm>
            <a:off x="2037993" y="3270052"/>
            <a:ext cx="5166122" cy="2717006"/>
          </a:xfrm>
          <a:prstGeom prst="roundRect">
            <a:avLst>
              <a:gd name="adj" fmla="val 3680"/>
            </a:avLst>
          </a:prstGeom>
          <a:solidFill>
            <a:srgbClr val="DFECE9"/>
          </a:solidFill>
          <a:ln w="7620">
            <a:solidFill>
              <a:srgbClr val="C5D2CF"/>
            </a:solidFill>
            <a:prstDash val="solid"/>
          </a:ln>
        </p:spPr>
      </p:sp>
      <p:sp>
        <p:nvSpPr>
          <p:cNvPr id="8" name="Text 5"/>
          <p:cNvSpPr/>
          <p:nvPr/>
        </p:nvSpPr>
        <p:spPr>
          <a:xfrm>
            <a:off x="2267783" y="349984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Conclusiones</a:t>
            </a:r>
            <a:endParaRPr lang="en-US" sz="2187" dirty="0"/>
          </a:p>
        </p:txBody>
      </p:sp>
      <p:sp>
        <p:nvSpPr>
          <p:cNvPr id="9" name="Text 6"/>
          <p:cNvSpPr/>
          <p:nvPr/>
        </p:nvSpPr>
        <p:spPr>
          <a:xfrm>
            <a:off x="2267783" y="3980259"/>
            <a:ext cx="4706541" cy="1777008"/>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La </a:t>
            </a:r>
            <a:r>
              <a:rPr lang="en-US" sz="1750" dirty="0" err="1">
                <a:solidFill>
                  <a:srgbClr val="2C3249"/>
                </a:solidFill>
                <a:latin typeface="Martel Sans" pitchFamily="34" charset="0"/>
                <a:ea typeface="Martel Sans" pitchFamily="34" charset="-122"/>
                <a:cs typeface="Martel Sans" pitchFamily="34" charset="-120"/>
              </a:rPr>
              <a:t>guía</a:t>
            </a:r>
            <a:r>
              <a:rPr lang="en-US" sz="1750" dirty="0">
                <a:solidFill>
                  <a:srgbClr val="2C3249"/>
                </a:solidFill>
                <a:latin typeface="Martel Sans" pitchFamily="34" charset="0"/>
                <a:ea typeface="Martel Sans" pitchFamily="34" charset="-122"/>
                <a:cs typeface="Martel Sans" pitchFamily="34" charset="-120"/>
              </a:rPr>
              <a:t> resume los requisitos y buenas prácticas para la presentación y evaluación de proyectos de centrales solares, como el modelo de la Planta Solar Topaz en Estados Unidos.</a:t>
            </a:r>
            <a:endParaRPr lang="en-US" sz="1750" dirty="0"/>
          </a:p>
        </p:txBody>
      </p:sp>
      <p:sp>
        <p:nvSpPr>
          <p:cNvPr id="10" name="Shape 7"/>
          <p:cNvSpPr/>
          <p:nvPr/>
        </p:nvSpPr>
        <p:spPr>
          <a:xfrm>
            <a:off x="7426285" y="3270052"/>
            <a:ext cx="5166122" cy="2717006"/>
          </a:xfrm>
          <a:prstGeom prst="roundRect">
            <a:avLst>
              <a:gd name="adj" fmla="val 3680"/>
            </a:avLst>
          </a:prstGeom>
          <a:solidFill>
            <a:srgbClr val="DFECE9"/>
          </a:solidFill>
          <a:ln w="7620">
            <a:solidFill>
              <a:srgbClr val="C5D2CF"/>
            </a:solidFill>
            <a:prstDash val="solid"/>
          </a:ln>
        </p:spPr>
      </p:sp>
      <p:sp>
        <p:nvSpPr>
          <p:cNvPr id="11" name="Text 8"/>
          <p:cNvSpPr/>
          <p:nvPr/>
        </p:nvSpPr>
        <p:spPr>
          <a:xfrm>
            <a:off x="7656076" y="349984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Recomendaciones</a:t>
            </a:r>
            <a:endParaRPr lang="en-US" sz="2187" dirty="0"/>
          </a:p>
        </p:txBody>
      </p:sp>
      <p:sp>
        <p:nvSpPr>
          <p:cNvPr id="12" name="Text 9"/>
          <p:cNvSpPr/>
          <p:nvPr/>
        </p:nvSpPr>
        <p:spPr>
          <a:xfrm>
            <a:off x="7656076" y="3980259"/>
            <a:ext cx="4706541"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Se sugieren mejoras para la presentación y gestión de proyectos solares futuros, a fin de optimizar su desempeño ambiental.</a:t>
            </a:r>
            <a:endParaRPr lang="en-US" sz="1750" dirty="0"/>
          </a:p>
        </p:txBody>
      </p:sp>
      <p:pic>
        <p:nvPicPr>
          <p:cNvPr id="1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426607"/>
            <a:ext cx="7477601" cy="1916430"/>
          </a:xfrm>
          <a:prstGeom prst="rect">
            <a:avLst/>
          </a:prstGeom>
          <a:noFill/>
          <a:ln/>
        </p:spPr>
        <p:txBody>
          <a:bodyPr wrap="square" rtlCol="0" anchor="t"/>
          <a:lstStyle/>
          <a:p>
            <a:pPr marL="0" marR="0" lvl="0" indent="0" algn="l" defTabSz="914400" rtl="0" eaLnBrk="1" fontAlgn="auto" latinLnBrk="0" hangingPunct="1">
              <a:lnSpc>
                <a:spcPts val="7545"/>
              </a:lnSpc>
              <a:spcBef>
                <a:spcPts val="0"/>
              </a:spcBef>
              <a:spcAft>
                <a:spcPts val="0"/>
              </a:spcAft>
              <a:buClrTx/>
              <a:buSzTx/>
              <a:buFontTx/>
              <a:buNone/>
              <a:tabLst/>
              <a:defRPr/>
            </a:pPr>
            <a:r>
              <a:rPr lang="en-US" sz="6036" dirty="0">
                <a:solidFill>
                  <a:srgbClr val="272D45"/>
                </a:solidFill>
                <a:latin typeface="Kanit" pitchFamily="34" charset="0"/>
                <a:ea typeface="Kanit" pitchFamily="34" charset="-122"/>
                <a:cs typeface="Kanit" pitchFamily="34" charset="-120"/>
              </a:rPr>
              <a:t>Propósito de la </a:t>
            </a:r>
            <a:r>
              <a:rPr kumimoji="0" lang="en-US" sz="6036" b="0" i="0" u="none" strike="noStrike" kern="1200" cap="none" spc="0" normalizeH="0" baseline="0" noProof="0" dirty="0">
                <a:ln>
                  <a:noFill/>
                </a:ln>
                <a:solidFill>
                  <a:srgbClr val="272D45"/>
                </a:solidFill>
                <a:effectLst/>
                <a:uLnTx/>
                <a:uFillTx/>
                <a:latin typeface="Kanit" pitchFamily="34" charset="0"/>
                <a:ea typeface="Kanit" pitchFamily="34" charset="-122"/>
                <a:cs typeface="Kanit" pitchFamily="34" charset="-120"/>
              </a:rPr>
              <a:t>Guía</a:t>
            </a:r>
            <a:endParaRPr kumimoji="0" lang="en-US" sz="603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6319599" y="2928939"/>
            <a:ext cx="7477601" cy="3235166"/>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1"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Propósito de la Guía:</a:t>
            </a:r>
          </a:p>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La guía está diseñada para orientar a los desarrolladores de proyectos de centrales solares en la preparación de los documentos necesarios para su evaluación en el Sistema de Evaluación de Impacto Ambiental (SEIA). Proporciona un marco estructurado que asegura que todos los aspectos relevantes del proyecto sean considerados.</a:t>
            </a:r>
          </a:p>
          <a:p>
            <a:pPr marL="0" marR="0" lvl="0" indent="0" algn="l" defTabSz="914400" rtl="0" eaLnBrk="1" fontAlgn="auto" latinLnBrk="0" hangingPunct="1">
              <a:lnSpc>
                <a:spcPts val="2799"/>
              </a:lnSpc>
              <a:spcBef>
                <a:spcPts val="0"/>
              </a:spcBef>
              <a:spcAft>
                <a:spcPts val="0"/>
              </a:spcAft>
              <a:buClrTx/>
              <a:buSzTx/>
              <a:buFontTx/>
              <a:buNone/>
              <a:tabLst/>
              <a:defRPr/>
            </a:pPr>
            <a:endPar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endParaRPr>
          </a:p>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1"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Importancia:</a:t>
            </a: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 Garantizar que los proyectos de energía solar cumplan con las normativas ambientales, promuevan la sostenibilidad, y minimicen su impacto negativo en el medio ambiente y las comunidades locales</a:t>
            </a:r>
            <a:r>
              <a:rPr kumimoji="0" lang="en-US"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6319599" y="6430685"/>
            <a:ext cx="355402" cy="355402"/>
          </a:xfrm>
          <a:prstGeom prst="roundRect">
            <a:avLst>
              <a:gd name="adj" fmla="val 25726039"/>
            </a:avLst>
          </a:prstGeom>
          <a:noFill/>
          <a:ln w="7620">
            <a:solidFill>
              <a:srgbClr val="FFFFFF"/>
            </a:solidFill>
            <a:prstDash val="solid"/>
          </a:ln>
        </p:spPr>
      </p:sp>
      <p:sp>
        <p:nvSpPr>
          <p:cNvPr id="9" name="Text 5"/>
          <p:cNvSpPr/>
          <p:nvPr/>
        </p:nvSpPr>
        <p:spPr>
          <a:xfrm>
            <a:off x="6786086" y="6414016"/>
            <a:ext cx="2109430" cy="388858"/>
          </a:xfrm>
          <a:prstGeom prst="rect">
            <a:avLst/>
          </a:prstGeom>
          <a:noFill/>
          <a:ln/>
        </p:spPr>
        <p:txBody>
          <a:bodyPr wrap="none" rtlCol="0" anchor="t"/>
          <a:lstStyle/>
          <a:p>
            <a:pPr marL="0" marR="0" lvl="0" indent="0" algn="l" defTabSz="914400" rtl="0" eaLnBrk="1" fontAlgn="auto" latinLnBrk="0" hangingPunct="1">
              <a:lnSpc>
                <a:spcPts val="3062"/>
              </a:lnSpc>
              <a:spcBef>
                <a:spcPts val="0"/>
              </a:spcBef>
              <a:spcAft>
                <a:spcPts val="0"/>
              </a:spcAft>
              <a:buClrTx/>
              <a:buSzTx/>
              <a:buFontTx/>
              <a:buNone/>
              <a:tabLst/>
              <a:defRPr/>
            </a:pP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extLst>
      <p:ext uri="{BB962C8B-B14F-4D97-AF65-F5344CB8AC3E}">
        <p14:creationId xmlns:p14="http://schemas.microsoft.com/office/powerpoint/2010/main" val="32594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861304"/>
            <a:ext cx="6027539"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Descripción del Proyecto</a:t>
            </a:r>
            <a:endParaRPr lang="en-US" sz="4374" dirty="0"/>
          </a:p>
        </p:txBody>
      </p:sp>
      <p:sp>
        <p:nvSpPr>
          <p:cNvPr id="5" name="Text 3"/>
          <p:cNvSpPr/>
          <p:nvPr/>
        </p:nvSpPr>
        <p:spPr>
          <a:xfrm>
            <a:off x="2037993" y="3111103"/>
            <a:ext cx="2777490" cy="347186"/>
          </a:xfrm>
          <a:prstGeom prst="rect">
            <a:avLst/>
          </a:prstGeom>
          <a:noFill/>
          <a:ln/>
        </p:spPr>
        <p:txBody>
          <a:bodyPr wrap="non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Localización</a:t>
            </a:r>
            <a:endParaRPr lang="en-US" sz="2187" dirty="0"/>
          </a:p>
        </p:txBody>
      </p:sp>
      <p:sp>
        <p:nvSpPr>
          <p:cNvPr id="6" name="Text 4"/>
          <p:cNvSpPr/>
          <p:nvPr/>
        </p:nvSpPr>
        <p:spPr>
          <a:xfrm>
            <a:off x="2037993" y="3680460"/>
            <a:ext cx="3156347" cy="2132409"/>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Los proyectos de centrales solares se ubican en áreas geográficas y administrativas específicas, con detalles como coordenadas, región, provincia y </a:t>
            </a:r>
            <a:r>
              <a:rPr lang="en-US" sz="1750" dirty="0" err="1">
                <a:solidFill>
                  <a:srgbClr val="2C3249"/>
                </a:solidFill>
                <a:latin typeface="Martel Sans" pitchFamily="34" charset="0"/>
                <a:ea typeface="Martel Sans" pitchFamily="34" charset="-122"/>
                <a:cs typeface="Martel Sans" pitchFamily="34" charset="-120"/>
              </a:rPr>
              <a:t>comuna</a:t>
            </a:r>
            <a:r>
              <a:rPr lang="en-US" sz="1750" dirty="0">
                <a:solidFill>
                  <a:srgbClr val="2C3249"/>
                </a:solidFill>
                <a:latin typeface="Martel Sans" pitchFamily="34" charset="0"/>
                <a:ea typeface="Martel Sans" pitchFamily="34" charset="-122"/>
                <a:cs typeface="Martel Sans" pitchFamily="34" charset="-120"/>
              </a:rPr>
              <a:t>.</a:t>
            </a:r>
            <a:r>
              <a:rPr lang="es-MX" sz="1750" dirty="0">
                <a:solidFill>
                  <a:srgbClr val="2C3249"/>
                </a:solidFill>
                <a:latin typeface="Martel Sans" pitchFamily="34" charset="0"/>
                <a:ea typeface="Martel Sans" pitchFamily="34" charset="-122"/>
                <a:cs typeface="Martel Sans" pitchFamily="34" charset="-120"/>
              </a:rPr>
              <a:t> </a:t>
            </a:r>
          </a:p>
          <a:p>
            <a:pPr marL="0" indent="0">
              <a:lnSpc>
                <a:spcPts val="2799"/>
              </a:lnSpc>
              <a:buNone/>
            </a:pPr>
            <a:r>
              <a:rPr lang="es-MX" sz="1750" dirty="0">
                <a:solidFill>
                  <a:srgbClr val="2C3249"/>
                </a:solidFill>
                <a:latin typeface="Martel Sans" pitchFamily="34" charset="0"/>
                <a:ea typeface="Martel Sans" pitchFamily="34" charset="-122"/>
                <a:cs typeface="Martel Sans" pitchFamily="34" charset="-120"/>
              </a:rPr>
              <a:t>Ejemplo: Planta Solar Villanueva en México, una de las más grandes en América Latina con una capacidad instalada de 828 MW.</a:t>
            </a:r>
            <a:endParaRPr lang="en-US" sz="1750" dirty="0"/>
          </a:p>
        </p:txBody>
      </p:sp>
      <p:sp>
        <p:nvSpPr>
          <p:cNvPr id="7" name="Text 5"/>
          <p:cNvSpPr/>
          <p:nvPr/>
        </p:nvSpPr>
        <p:spPr>
          <a:xfrm>
            <a:off x="5743932" y="3111103"/>
            <a:ext cx="2777490" cy="347186"/>
          </a:xfrm>
          <a:prstGeom prst="rect">
            <a:avLst/>
          </a:prstGeom>
          <a:noFill/>
          <a:ln/>
        </p:spPr>
        <p:txBody>
          <a:bodyPr wrap="non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Componentes</a:t>
            </a:r>
            <a:endParaRPr lang="en-US" sz="2187" dirty="0"/>
          </a:p>
        </p:txBody>
      </p:sp>
      <p:sp>
        <p:nvSpPr>
          <p:cNvPr id="8" name="Text 6"/>
          <p:cNvSpPr/>
          <p:nvPr/>
        </p:nvSpPr>
        <p:spPr>
          <a:xfrm>
            <a:off x="5743932" y="3680460"/>
            <a:ext cx="3156347"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Estos proyectos incluyen paneles solares, infraestructura de soporte, subestaciones eléctricas y líneas de transmisión para la evacuación de la energía generada.</a:t>
            </a:r>
            <a:endParaRPr lang="en-US" sz="1750" dirty="0"/>
          </a:p>
        </p:txBody>
      </p:sp>
      <p:sp>
        <p:nvSpPr>
          <p:cNvPr id="9" name="Text 7"/>
          <p:cNvSpPr/>
          <p:nvPr/>
        </p:nvSpPr>
        <p:spPr>
          <a:xfrm>
            <a:off x="9449872" y="3111103"/>
            <a:ext cx="2777490" cy="347186"/>
          </a:xfrm>
          <a:prstGeom prst="rect">
            <a:avLst/>
          </a:prstGeom>
          <a:noFill/>
          <a:ln/>
        </p:spPr>
        <p:txBody>
          <a:bodyPr wrap="non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Capacidad</a:t>
            </a:r>
            <a:endParaRPr lang="en-US" sz="2187" dirty="0"/>
          </a:p>
        </p:txBody>
      </p:sp>
      <p:sp>
        <p:nvSpPr>
          <p:cNvPr id="10" name="Text 8"/>
          <p:cNvSpPr/>
          <p:nvPr/>
        </p:nvSpPr>
        <p:spPr>
          <a:xfrm>
            <a:off x="9449872" y="3680460"/>
            <a:ext cx="3156347"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La potencia instalada y la producción anual estimada son aspectos clave, como en el caso de la Planta Solar Villanueva en México, una de las más grandes de América Latina con 828 MW.</a:t>
            </a:r>
            <a:endParaRPr lang="en-US" sz="1750"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1515666"/>
            <a:ext cx="6570702"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Características del Entorno</a:t>
            </a:r>
            <a:endParaRPr lang="en-US" sz="4374" dirty="0"/>
          </a:p>
        </p:txBody>
      </p:sp>
      <p:sp>
        <p:nvSpPr>
          <p:cNvPr id="6" name="Shape 3"/>
          <p:cNvSpPr/>
          <p:nvPr/>
        </p:nvSpPr>
        <p:spPr>
          <a:xfrm>
            <a:off x="4490799" y="2716887"/>
            <a:ext cx="499943" cy="499943"/>
          </a:xfrm>
          <a:prstGeom prst="roundRect">
            <a:avLst>
              <a:gd name="adj" fmla="val 20000"/>
            </a:avLst>
          </a:prstGeom>
          <a:solidFill>
            <a:srgbClr val="DFECE9"/>
          </a:solidFill>
          <a:ln w="7620">
            <a:solidFill>
              <a:srgbClr val="C5D2CF"/>
            </a:solidFill>
            <a:prstDash val="solid"/>
          </a:ln>
        </p:spPr>
      </p:sp>
      <p:sp>
        <p:nvSpPr>
          <p:cNvPr id="7" name="Text 4"/>
          <p:cNvSpPr/>
          <p:nvPr/>
        </p:nvSpPr>
        <p:spPr>
          <a:xfrm>
            <a:off x="4690110" y="2758559"/>
            <a:ext cx="10132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1</a:t>
            </a:r>
            <a:endParaRPr lang="en-US" sz="2624" dirty="0"/>
          </a:p>
        </p:txBody>
      </p:sp>
      <p:sp>
        <p:nvSpPr>
          <p:cNvPr id="8" name="Text 5"/>
          <p:cNvSpPr/>
          <p:nvPr/>
        </p:nvSpPr>
        <p:spPr>
          <a:xfrm>
            <a:off x="5212913" y="2793206"/>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Físicas</a:t>
            </a:r>
            <a:endParaRPr lang="en-US" sz="2187" dirty="0"/>
          </a:p>
        </p:txBody>
      </p:sp>
      <p:sp>
        <p:nvSpPr>
          <p:cNvPr id="9" name="Text 6"/>
          <p:cNvSpPr/>
          <p:nvPr/>
        </p:nvSpPr>
        <p:spPr>
          <a:xfrm>
            <a:off x="5212913" y="3273623"/>
            <a:ext cx="3820001" cy="1421606"/>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Se evalúan las características geológicas, edafológicas e hidrológicas del área de emplazamiento.</a:t>
            </a:r>
            <a:endParaRPr lang="en-US" sz="1750" dirty="0"/>
          </a:p>
        </p:txBody>
      </p:sp>
      <p:sp>
        <p:nvSpPr>
          <p:cNvPr id="10" name="Shape 7"/>
          <p:cNvSpPr/>
          <p:nvPr/>
        </p:nvSpPr>
        <p:spPr>
          <a:xfrm>
            <a:off x="9255085" y="2716887"/>
            <a:ext cx="499943" cy="499943"/>
          </a:xfrm>
          <a:prstGeom prst="roundRect">
            <a:avLst>
              <a:gd name="adj" fmla="val 20000"/>
            </a:avLst>
          </a:prstGeom>
          <a:solidFill>
            <a:srgbClr val="DFECE9"/>
          </a:solidFill>
          <a:ln w="7620">
            <a:solidFill>
              <a:srgbClr val="C5D2CF"/>
            </a:solidFill>
            <a:prstDash val="solid"/>
          </a:ln>
        </p:spPr>
      </p:sp>
      <p:sp>
        <p:nvSpPr>
          <p:cNvPr id="11" name="Text 8"/>
          <p:cNvSpPr/>
          <p:nvPr/>
        </p:nvSpPr>
        <p:spPr>
          <a:xfrm>
            <a:off x="9420701" y="2758559"/>
            <a:ext cx="16871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2</a:t>
            </a:r>
            <a:endParaRPr lang="en-US" sz="2624" dirty="0"/>
          </a:p>
        </p:txBody>
      </p:sp>
      <p:sp>
        <p:nvSpPr>
          <p:cNvPr id="12" name="Text 9"/>
          <p:cNvSpPr/>
          <p:nvPr/>
        </p:nvSpPr>
        <p:spPr>
          <a:xfrm>
            <a:off x="9977199" y="2793206"/>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Bióticas</a:t>
            </a:r>
            <a:endParaRPr lang="en-US" sz="2187" dirty="0"/>
          </a:p>
        </p:txBody>
      </p:sp>
      <p:sp>
        <p:nvSpPr>
          <p:cNvPr id="13" name="Text 10"/>
          <p:cNvSpPr/>
          <p:nvPr/>
        </p:nvSpPr>
        <p:spPr>
          <a:xfrm>
            <a:off x="9977199" y="3273623"/>
            <a:ext cx="3820001" cy="1777008"/>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Se identifican la flora, fauna y ecosistemas presentes, como en el Parque Solar Don José en México, que integró evaluaciones detalladas del desierto chihuahuense.</a:t>
            </a:r>
            <a:endParaRPr lang="en-US" sz="1750" dirty="0"/>
          </a:p>
        </p:txBody>
      </p:sp>
      <p:sp>
        <p:nvSpPr>
          <p:cNvPr id="14" name="Shape 11"/>
          <p:cNvSpPr/>
          <p:nvPr/>
        </p:nvSpPr>
        <p:spPr>
          <a:xfrm>
            <a:off x="4490799" y="5446395"/>
            <a:ext cx="499943" cy="499943"/>
          </a:xfrm>
          <a:prstGeom prst="roundRect">
            <a:avLst>
              <a:gd name="adj" fmla="val 20000"/>
            </a:avLst>
          </a:prstGeom>
          <a:solidFill>
            <a:srgbClr val="DFECE9"/>
          </a:solidFill>
          <a:ln w="7620">
            <a:solidFill>
              <a:srgbClr val="C5D2CF"/>
            </a:solidFill>
            <a:prstDash val="solid"/>
          </a:ln>
        </p:spPr>
      </p:sp>
      <p:sp>
        <p:nvSpPr>
          <p:cNvPr id="15" name="Text 12"/>
          <p:cNvSpPr/>
          <p:nvPr/>
        </p:nvSpPr>
        <p:spPr>
          <a:xfrm>
            <a:off x="4655106" y="5488067"/>
            <a:ext cx="171331"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3</a:t>
            </a:r>
            <a:endParaRPr lang="en-US" sz="2624" dirty="0"/>
          </a:p>
        </p:txBody>
      </p:sp>
      <p:sp>
        <p:nvSpPr>
          <p:cNvPr id="16" name="Text 13"/>
          <p:cNvSpPr/>
          <p:nvPr/>
        </p:nvSpPr>
        <p:spPr>
          <a:xfrm>
            <a:off x="5212913" y="5522714"/>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Sociales</a:t>
            </a:r>
            <a:endParaRPr lang="en-US" sz="2187" dirty="0"/>
          </a:p>
        </p:txBody>
      </p:sp>
      <p:sp>
        <p:nvSpPr>
          <p:cNvPr id="17" name="Text 14"/>
          <p:cNvSpPr/>
          <p:nvPr/>
        </p:nvSpPr>
        <p:spPr>
          <a:xfrm>
            <a:off x="5212913" y="6003131"/>
            <a:ext cx="8584287" cy="710803"/>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Se consideran las comunidades locales, el uso del suelo y las actividades económicas en la zona.</a:t>
            </a:r>
          </a:p>
          <a:p>
            <a:pPr marL="0" indent="0">
              <a:lnSpc>
                <a:spcPts val="2799"/>
              </a:lnSpc>
              <a:buNone/>
            </a:pPr>
            <a:r>
              <a:rPr lang="es-MX" sz="1750" dirty="0"/>
              <a:t>Ejemplo: Parque Solar Don José en México, integrando evaluaciones detalladas de flora y fauna del desierto chihuahuense.</a:t>
            </a:r>
            <a:endParaRPr lang="en-US" sz="1750"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2242423"/>
            <a:ext cx="8458081"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Impactos Ambientales Potenciales</a:t>
            </a:r>
            <a:endParaRPr lang="en-US" sz="4374" dirty="0"/>
          </a:p>
        </p:txBody>
      </p:sp>
      <p:sp>
        <p:nvSpPr>
          <p:cNvPr id="6" name="Shape 3"/>
          <p:cNvSpPr/>
          <p:nvPr/>
        </p:nvSpPr>
        <p:spPr>
          <a:xfrm>
            <a:off x="4490799" y="3270052"/>
            <a:ext cx="4542115" cy="2717006"/>
          </a:xfrm>
          <a:prstGeom prst="roundRect">
            <a:avLst>
              <a:gd name="adj" fmla="val 3680"/>
            </a:avLst>
          </a:prstGeom>
          <a:solidFill>
            <a:srgbClr val="DFECE9"/>
          </a:solidFill>
          <a:ln w="7620">
            <a:solidFill>
              <a:srgbClr val="C5D2CF"/>
            </a:solidFill>
            <a:prstDash val="solid"/>
          </a:ln>
        </p:spPr>
      </p:sp>
      <p:sp>
        <p:nvSpPr>
          <p:cNvPr id="7" name="Text 4"/>
          <p:cNvSpPr/>
          <p:nvPr/>
        </p:nvSpPr>
        <p:spPr>
          <a:xfrm>
            <a:off x="4720590" y="349984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Positivos</a:t>
            </a:r>
            <a:endParaRPr lang="en-US" sz="2187" dirty="0"/>
          </a:p>
        </p:txBody>
      </p:sp>
      <p:sp>
        <p:nvSpPr>
          <p:cNvPr id="8" name="Text 5"/>
          <p:cNvSpPr/>
          <p:nvPr/>
        </p:nvSpPr>
        <p:spPr>
          <a:xfrm>
            <a:off x="4720590" y="3980259"/>
            <a:ext cx="4082534"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Los proyectos solares contribuyen a la reducción de emisiones de CO2 y pueden generar desarrollo local.</a:t>
            </a:r>
            <a:endParaRPr lang="en-US" sz="1750" dirty="0"/>
          </a:p>
        </p:txBody>
      </p:sp>
      <p:sp>
        <p:nvSpPr>
          <p:cNvPr id="9" name="Shape 6"/>
          <p:cNvSpPr/>
          <p:nvPr/>
        </p:nvSpPr>
        <p:spPr>
          <a:xfrm>
            <a:off x="9255085" y="3270052"/>
            <a:ext cx="4542115" cy="2717006"/>
          </a:xfrm>
          <a:prstGeom prst="roundRect">
            <a:avLst>
              <a:gd name="adj" fmla="val 3680"/>
            </a:avLst>
          </a:prstGeom>
          <a:solidFill>
            <a:srgbClr val="DFECE9"/>
          </a:solidFill>
          <a:ln w="7620">
            <a:solidFill>
              <a:srgbClr val="C5D2CF"/>
            </a:solidFill>
            <a:prstDash val="solid"/>
          </a:ln>
        </p:spPr>
      </p:sp>
      <p:sp>
        <p:nvSpPr>
          <p:cNvPr id="10" name="Text 7"/>
          <p:cNvSpPr/>
          <p:nvPr/>
        </p:nvSpPr>
        <p:spPr>
          <a:xfrm>
            <a:off x="9484876" y="349984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Negativos</a:t>
            </a:r>
            <a:endParaRPr lang="en-US" sz="2187" dirty="0"/>
          </a:p>
        </p:txBody>
      </p:sp>
      <p:sp>
        <p:nvSpPr>
          <p:cNvPr id="11" name="Text 8"/>
          <p:cNvSpPr/>
          <p:nvPr/>
        </p:nvSpPr>
        <p:spPr>
          <a:xfrm>
            <a:off x="9484876" y="3980259"/>
            <a:ext cx="4082534" cy="1777008"/>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Pueden causar alteración de hábitats, uso del agua y generación de residuos, como en la Planta Solar Kamuthi en India, que minimizó este último impacto mediante un diseño eficiente.</a:t>
            </a:r>
            <a:endParaRPr lang="en-US" sz="1750" dirty="0"/>
          </a:p>
        </p:txBody>
      </p:sp>
      <p:pic>
        <p:nvPicPr>
          <p:cNvPr id="1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957"/>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258735"/>
          </a:xfrm>
          <a:prstGeom prst="rect">
            <a:avLst/>
          </a:prstGeom>
        </p:spPr>
      </p:pic>
      <p:sp>
        <p:nvSpPr>
          <p:cNvPr id="5" name="Text 2"/>
          <p:cNvSpPr/>
          <p:nvPr/>
        </p:nvSpPr>
        <p:spPr>
          <a:xfrm>
            <a:off x="3023473" y="2755583"/>
            <a:ext cx="4517588" cy="564594"/>
          </a:xfrm>
          <a:prstGeom prst="rect">
            <a:avLst/>
          </a:prstGeom>
          <a:noFill/>
          <a:ln/>
        </p:spPr>
        <p:txBody>
          <a:bodyPr wrap="none" rtlCol="0" anchor="t"/>
          <a:lstStyle/>
          <a:p>
            <a:pPr marL="0" indent="0">
              <a:lnSpc>
                <a:spcPts val="4446"/>
              </a:lnSpc>
              <a:buNone/>
            </a:pPr>
            <a:r>
              <a:rPr lang="en-US" sz="3557" dirty="0">
                <a:solidFill>
                  <a:srgbClr val="272D45"/>
                </a:solidFill>
                <a:latin typeface="Kanit" pitchFamily="34" charset="0"/>
                <a:ea typeface="Kanit" pitchFamily="34" charset="-122"/>
                <a:cs typeface="Kanit" pitchFamily="34" charset="-120"/>
              </a:rPr>
              <a:t>Medidas de Mitigación</a:t>
            </a:r>
            <a:endParaRPr lang="en-US" sz="3557" dirty="0"/>
          </a:p>
        </p:txBody>
      </p:sp>
      <p:sp>
        <p:nvSpPr>
          <p:cNvPr id="6" name="Shape 3"/>
          <p:cNvSpPr/>
          <p:nvPr/>
        </p:nvSpPr>
        <p:spPr>
          <a:xfrm>
            <a:off x="3023473" y="5373053"/>
            <a:ext cx="8583335" cy="36076"/>
          </a:xfrm>
          <a:prstGeom prst="roundRect">
            <a:avLst>
              <a:gd name="adj" fmla="val 225404"/>
            </a:avLst>
          </a:prstGeom>
          <a:solidFill>
            <a:srgbClr val="C5D2CF"/>
          </a:solidFill>
          <a:ln/>
        </p:spPr>
      </p:sp>
      <p:sp>
        <p:nvSpPr>
          <p:cNvPr id="7" name="Shape 4"/>
          <p:cNvSpPr/>
          <p:nvPr/>
        </p:nvSpPr>
        <p:spPr>
          <a:xfrm>
            <a:off x="5836384" y="4740652"/>
            <a:ext cx="36076" cy="632460"/>
          </a:xfrm>
          <a:prstGeom prst="roundRect">
            <a:avLst>
              <a:gd name="adj" fmla="val 225404"/>
            </a:avLst>
          </a:prstGeom>
          <a:solidFill>
            <a:srgbClr val="C5D2CF"/>
          </a:solidFill>
          <a:ln/>
        </p:spPr>
      </p:sp>
      <p:sp>
        <p:nvSpPr>
          <p:cNvPr id="8" name="Shape 5"/>
          <p:cNvSpPr/>
          <p:nvPr/>
        </p:nvSpPr>
        <p:spPr>
          <a:xfrm>
            <a:off x="5651183" y="5169872"/>
            <a:ext cx="406479" cy="406479"/>
          </a:xfrm>
          <a:prstGeom prst="roundRect">
            <a:avLst>
              <a:gd name="adj" fmla="val 20005"/>
            </a:avLst>
          </a:prstGeom>
          <a:solidFill>
            <a:srgbClr val="DFECE9"/>
          </a:solidFill>
          <a:ln w="7620">
            <a:solidFill>
              <a:srgbClr val="C5D2CF"/>
            </a:solidFill>
            <a:prstDash val="solid"/>
          </a:ln>
        </p:spPr>
      </p:sp>
      <p:sp>
        <p:nvSpPr>
          <p:cNvPr id="9" name="Text 6"/>
          <p:cNvSpPr/>
          <p:nvPr/>
        </p:nvSpPr>
        <p:spPr>
          <a:xfrm>
            <a:off x="5813227" y="5203686"/>
            <a:ext cx="82391" cy="338852"/>
          </a:xfrm>
          <a:prstGeom prst="rect">
            <a:avLst/>
          </a:prstGeom>
          <a:noFill/>
          <a:ln/>
        </p:spPr>
        <p:txBody>
          <a:bodyPr wrap="none" rtlCol="0" anchor="t"/>
          <a:lstStyle/>
          <a:p>
            <a:pPr marL="0" indent="0" algn="ctr">
              <a:lnSpc>
                <a:spcPts val="2668"/>
              </a:lnSpc>
              <a:buNone/>
            </a:pPr>
            <a:r>
              <a:rPr lang="en-US" sz="2134" dirty="0">
                <a:solidFill>
                  <a:srgbClr val="2C3249"/>
                </a:solidFill>
                <a:latin typeface="Kanit" pitchFamily="34" charset="0"/>
                <a:ea typeface="Kanit" pitchFamily="34" charset="-122"/>
                <a:cs typeface="Kanit" pitchFamily="34" charset="-120"/>
              </a:rPr>
              <a:t>1</a:t>
            </a:r>
            <a:endParaRPr lang="en-US" sz="2134" dirty="0"/>
          </a:p>
        </p:txBody>
      </p:sp>
      <p:sp>
        <p:nvSpPr>
          <p:cNvPr id="10" name="Text 7"/>
          <p:cNvSpPr/>
          <p:nvPr/>
        </p:nvSpPr>
        <p:spPr>
          <a:xfrm>
            <a:off x="4711184" y="3591163"/>
            <a:ext cx="2286595" cy="282297"/>
          </a:xfrm>
          <a:prstGeom prst="rect">
            <a:avLst/>
          </a:prstGeom>
          <a:noFill/>
          <a:ln/>
        </p:spPr>
        <p:txBody>
          <a:bodyPr wrap="none" rtlCol="0" anchor="t"/>
          <a:lstStyle/>
          <a:p>
            <a:pPr marL="0" indent="0" algn="ctr">
              <a:lnSpc>
                <a:spcPts val="2223"/>
              </a:lnSpc>
              <a:buNone/>
            </a:pPr>
            <a:r>
              <a:rPr lang="en-US" sz="1779" dirty="0">
                <a:solidFill>
                  <a:srgbClr val="2C3249"/>
                </a:solidFill>
                <a:latin typeface="Kanit" pitchFamily="34" charset="0"/>
                <a:ea typeface="Kanit" pitchFamily="34" charset="-122"/>
                <a:cs typeface="Kanit" pitchFamily="34" charset="-120"/>
              </a:rPr>
              <a:t>Mitigación de Impactos</a:t>
            </a:r>
            <a:endParaRPr lang="en-US" sz="1779" dirty="0"/>
          </a:p>
        </p:txBody>
      </p:sp>
      <p:sp>
        <p:nvSpPr>
          <p:cNvPr id="11" name="Text 8"/>
          <p:cNvSpPr/>
          <p:nvPr/>
        </p:nvSpPr>
        <p:spPr>
          <a:xfrm>
            <a:off x="3204091" y="3981807"/>
            <a:ext cx="5300782" cy="578168"/>
          </a:xfrm>
          <a:prstGeom prst="rect">
            <a:avLst/>
          </a:prstGeom>
          <a:noFill/>
          <a:ln/>
        </p:spPr>
        <p:txBody>
          <a:bodyPr wrap="square" rtlCol="0" anchor="t"/>
          <a:lstStyle/>
          <a:p>
            <a:pPr marL="0" indent="0" algn="ctr">
              <a:lnSpc>
                <a:spcPts val="2277"/>
              </a:lnSpc>
              <a:buNone/>
            </a:pPr>
            <a:r>
              <a:rPr lang="en-US" sz="1423" dirty="0">
                <a:solidFill>
                  <a:srgbClr val="2C3249"/>
                </a:solidFill>
                <a:latin typeface="Martel Sans" pitchFamily="34" charset="0"/>
                <a:ea typeface="Martel Sans" pitchFamily="34" charset="-122"/>
                <a:cs typeface="Martel Sans" pitchFamily="34" charset="-120"/>
              </a:rPr>
              <a:t>Se implementan medidas como reforestación, manejo adecuado de residuos y protección de la fauna.</a:t>
            </a:r>
            <a:endParaRPr lang="en-US" sz="1423" dirty="0"/>
          </a:p>
        </p:txBody>
      </p:sp>
      <p:sp>
        <p:nvSpPr>
          <p:cNvPr id="12" name="Shape 9"/>
          <p:cNvSpPr/>
          <p:nvPr/>
        </p:nvSpPr>
        <p:spPr>
          <a:xfrm>
            <a:off x="8757702" y="5372993"/>
            <a:ext cx="36076" cy="632460"/>
          </a:xfrm>
          <a:prstGeom prst="roundRect">
            <a:avLst>
              <a:gd name="adj" fmla="val 225404"/>
            </a:avLst>
          </a:prstGeom>
          <a:solidFill>
            <a:srgbClr val="C5D2CF"/>
          </a:solidFill>
          <a:ln/>
        </p:spPr>
      </p:sp>
      <p:sp>
        <p:nvSpPr>
          <p:cNvPr id="13" name="Shape 10"/>
          <p:cNvSpPr/>
          <p:nvPr/>
        </p:nvSpPr>
        <p:spPr>
          <a:xfrm>
            <a:off x="8572500" y="5169872"/>
            <a:ext cx="406479" cy="406479"/>
          </a:xfrm>
          <a:prstGeom prst="roundRect">
            <a:avLst>
              <a:gd name="adj" fmla="val 20005"/>
            </a:avLst>
          </a:prstGeom>
          <a:solidFill>
            <a:srgbClr val="DFECE9"/>
          </a:solidFill>
          <a:ln w="7620">
            <a:solidFill>
              <a:srgbClr val="C5D2CF"/>
            </a:solidFill>
            <a:prstDash val="solid"/>
          </a:ln>
        </p:spPr>
      </p:sp>
      <p:sp>
        <p:nvSpPr>
          <p:cNvPr id="14" name="Text 11"/>
          <p:cNvSpPr/>
          <p:nvPr/>
        </p:nvSpPr>
        <p:spPr>
          <a:xfrm>
            <a:off x="8707160" y="5203686"/>
            <a:ext cx="137160" cy="338852"/>
          </a:xfrm>
          <a:prstGeom prst="rect">
            <a:avLst/>
          </a:prstGeom>
          <a:noFill/>
          <a:ln/>
        </p:spPr>
        <p:txBody>
          <a:bodyPr wrap="none" rtlCol="0" anchor="t"/>
          <a:lstStyle/>
          <a:p>
            <a:pPr marL="0" indent="0" algn="ctr">
              <a:lnSpc>
                <a:spcPts val="2668"/>
              </a:lnSpc>
              <a:buNone/>
            </a:pPr>
            <a:r>
              <a:rPr lang="en-US" sz="2134" dirty="0">
                <a:solidFill>
                  <a:srgbClr val="2C3249"/>
                </a:solidFill>
                <a:latin typeface="Kanit" pitchFamily="34" charset="0"/>
                <a:ea typeface="Kanit" pitchFamily="34" charset="-122"/>
                <a:cs typeface="Kanit" pitchFamily="34" charset="-120"/>
              </a:rPr>
              <a:t>2</a:t>
            </a:r>
            <a:endParaRPr lang="en-US" sz="2134" dirty="0"/>
          </a:p>
        </p:txBody>
      </p:sp>
      <p:sp>
        <p:nvSpPr>
          <p:cNvPr id="15" name="Text 12"/>
          <p:cNvSpPr/>
          <p:nvPr/>
        </p:nvSpPr>
        <p:spPr>
          <a:xfrm>
            <a:off x="7466648" y="6186130"/>
            <a:ext cx="2618184" cy="282297"/>
          </a:xfrm>
          <a:prstGeom prst="rect">
            <a:avLst/>
          </a:prstGeom>
          <a:noFill/>
          <a:ln/>
        </p:spPr>
        <p:txBody>
          <a:bodyPr wrap="none" rtlCol="0" anchor="t"/>
          <a:lstStyle/>
          <a:p>
            <a:pPr marL="0" indent="0" algn="ctr">
              <a:lnSpc>
                <a:spcPts val="2223"/>
              </a:lnSpc>
              <a:buNone/>
            </a:pPr>
            <a:r>
              <a:rPr lang="en-US" sz="1779" dirty="0">
                <a:solidFill>
                  <a:srgbClr val="2C3249"/>
                </a:solidFill>
                <a:latin typeface="Kanit" pitchFamily="34" charset="0"/>
                <a:ea typeface="Kanit" pitchFamily="34" charset="-122"/>
                <a:cs typeface="Kanit" pitchFamily="34" charset="-120"/>
              </a:rPr>
              <a:t>Plan de Manejo Ambiental</a:t>
            </a:r>
            <a:endParaRPr lang="en-US" sz="1779" dirty="0"/>
          </a:p>
        </p:txBody>
      </p:sp>
      <p:sp>
        <p:nvSpPr>
          <p:cNvPr id="16" name="Text 13"/>
          <p:cNvSpPr/>
          <p:nvPr/>
        </p:nvSpPr>
        <p:spPr>
          <a:xfrm>
            <a:off x="6125408" y="6576774"/>
            <a:ext cx="5300782" cy="1156335"/>
          </a:xfrm>
          <a:prstGeom prst="rect">
            <a:avLst/>
          </a:prstGeom>
          <a:noFill/>
          <a:ln/>
        </p:spPr>
        <p:txBody>
          <a:bodyPr wrap="square" rtlCol="0" anchor="t"/>
          <a:lstStyle/>
          <a:p>
            <a:pPr marL="0" indent="0" algn="ctr">
              <a:lnSpc>
                <a:spcPts val="2277"/>
              </a:lnSpc>
              <a:buNone/>
            </a:pPr>
            <a:r>
              <a:rPr lang="en-US" sz="1423" dirty="0">
                <a:solidFill>
                  <a:srgbClr val="2C3249"/>
                </a:solidFill>
                <a:latin typeface="Martel Sans" pitchFamily="34" charset="0"/>
                <a:ea typeface="Martel Sans" pitchFamily="34" charset="-122"/>
                <a:cs typeface="Martel Sans" pitchFamily="34" charset="-120"/>
              </a:rPr>
              <a:t>Se establecen estrategias para las fases de construcción, operación y cierre, como en la Planta Solar Noor Ouarzazate en Marruecos, que incluyó programas de reforestación y protección de la fauna local.</a:t>
            </a:r>
            <a:endParaRPr lang="en-US" sz="1423"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2205633"/>
            <a:ext cx="6336387"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Evaluación y Seguimiento</a:t>
            </a:r>
            <a:endParaRPr lang="en-US" sz="4374" dirty="0"/>
          </a:p>
        </p:txBody>
      </p:sp>
      <p:pic>
        <p:nvPicPr>
          <p:cNvPr id="5" name="Image 0" descr="preencoded.png"/>
          <p:cNvPicPr>
            <a:picLocks noChangeAspect="1"/>
          </p:cNvPicPr>
          <p:nvPr/>
        </p:nvPicPr>
        <p:blipFill>
          <a:blip r:embed="rId3"/>
          <a:stretch>
            <a:fillRect/>
          </a:stretch>
        </p:blipFill>
        <p:spPr>
          <a:xfrm>
            <a:off x="2037993" y="3344347"/>
            <a:ext cx="555427" cy="555427"/>
          </a:xfrm>
          <a:prstGeom prst="rect">
            <a:avLst/>
          </a:prstGeom>
        </p:spPr>
      </p:pic>
      <p:sp>
        <p:nvSpPr>
          <p:cNvPr id="6" name="Text 3"/>
          <p:cNvSpPr/>
          <p:nvPr/>
        </p:nvSpPr>
        <p:spPr>
          <a:xfrm>
            <a:off x="2037993" y="4121944"/>
            <a:ext cx="2777490" cy="347186"/>
          </a:xfrm>
          <a:prstGeom prst="rect">
            <a:avLst/>
          </a:prstGeom>
          <a:noFill/>
          <a:ln/>
        </p:spPr>
        <p:txBody>
          <a:bodyPr wrap="none" rtlCol="0" anchor="t"/>
          <a:lstStyle/>
          <a:p>
            <a:pPr marL="0" indent="0" algn="l">
              <a:lnSpc>
                <a:spcPts val="2734"/>
              </a:lnSpc>
              <a:buNone/>
            </a:pPr>
            <a:r>
              <a:rPr lang="en-US" sz="2187" dirty="0">
                <a:solidFill>
                  <a:srgbClr val="2C3249"/>
                </a:solidFill>
                <a:latin typeface="Kanit" pitchFamily="34" charset="0"/>
                <a:ea typeface="Kanit" pitchFamily="34" charset="-122"/>
                <a:cs typeface="Kanit" pitchFamily="34" charset="-120"/>
              </a:rPr>
              <a:t>Monitoreo Ambiental</a:t>
            </a:r>
            <a:endParaRPr lang="en-US" sz="2187" dirty="0"/>
          </a:p>
        </p:txBody>
      </p:sp>
      <p:sp>
        <p:nvSpPr>
          <p:cNvPr id="7" name="Text 4"/>
          <p:cNvSpPr/>
          <p:nvPr/>
        </p:nvSpPr>
        <p:spPr>
          <a:xfrm>
            <a:off x="2037993" y="4602361"/>
            <a:ext cx="5110520" cy="710803"/>
          </a:xfrm>
          <a:prstGeom prst="rect">
            <a:avLst/>
          </a:prstGeom>
          <a:noFill/>
          <a:ln/>
        </p:spPr>
        <p:txBody>
          <a:bodyPr wrap="square" rtlCol="0" anchor="t"/>
          <a:lstStyle/>
          <a:p>
            <a:pPr marL="0" indent="0" algn="l">
              <a:lnSpc>
                <a:spcPts val="2799"/>
              </a:lnSpc>
              <a:buNone/>
            </a:pPr>
            <a:r>
              <a:rPr lang="en-US" sz="1750" dirty="0">
                <a:solidFill>
                  <a:srgbClr val="2C3249"/>
                </a:solidFill>
                <a:latin typeface="Martel Sans" pitchFamily="34" charset="0"/>
                <a:ea typeface="Martel Sans" pitchFamily="34" charset="-122"/>
                <a:cs typeface="Martel Sans" pitchFamily="34" charset="-120"/>
              </a:rPr>
              <a:t>Se establecen programas de seguimiento de la calidad del aire, agua y suelo.</a:t>
            </a:r>
            <a:endParaRPr lang="en-US" sz="1750" dirty="0"/>
          </a:p>
        </p:txBody>
      </p:sp>
      <p:pic>
        <p:nvPicPr>
          <p:cNvPr id="8" name="Image 1" descr="preencoded.png"/>
          <p:cNvPicPr>
            <a:picLocks noChangeAspect="1"/>
          </p:cNvPicPr>
          <p:nvPr/>
        </p:nvPicPr>
        <p:blipFill>
          <a:blip r:embed="rId4"/>
          <a:stretch>
            <a:fillRect/>
          </a:stretch>
        </p:blipFill>
        <p:spPr>
          <a:xfrm>
            <a:off x="7481768" y="3344347"/>
            <a:ext cx="555427" cy="555427"/>
          </a:xfrm>
          <a:prstGeom prst="rect">
            <a:avLst/>
          </a:prstGeom>
        </p:spPr>
      </p:pic>
      <p:sp>
        <p:nvSpPr>
          <p:cNvPr id="9" name="Text 5"/>
          <p:cNvSpPr/>
          <p:nvPr/>
        </p:nvSpPr>
        <p:spPr>
          <a:xfrm>
            <a:off x="7481768" y="4121944"/>
            <a:ext cx="3107293" cy="347186"/>
          </a:xfrm>
          <a:prstGeom prst="rect">
            <a:avLst/>
          </a:prstGeom>
          <a:noFill/>
          <a:ln/>
        </p:spPr>
        <p:txBody>
          <a:bodyPr wrap="none" rtlCol="0" anchor="t"/>
          <a:lstStyle/>
          <a:p>
            <a:pPr marL="0" indent="0" algn="l">
              <a:lnSpc>
                <a:spcPts val="2734"/>
              </a:lnSpc>
              <a:buNone/>
            </a:pPr>
            <a:r>
              <a:rPr lang="en-US" sz="2187" dirty="0">
                <a:solidFill>
                  <a:srgbClr val="2C3249"/>
                </a:solidFill>
                <a:latin typeface="Kanit" pitchFamily="34" charset="0"/>
                <a:ea typeface="Kanit" pitchFamily="34" charset="-122"/>
                <a:cs typeface="Kanit" pitchFamily="34" charset="-120"/>
              </a:rPr>
              <a:t>Informe de Cumplimiento</a:t>
            </a:r>
            <a:endParaRPr lang="en-US" sz="2187" dirty="0"/>
          </a:p>
        </p:txBody>
      </p:sp>
      <p:sp>
        <p:nvSpPr>
          <p:cNvPr id="10" name="Text 6"/>
          <p:cNvSpPr/>
          <p:nvPr/>
        </p:nvSpPr>
        <p:spPr>
          <a:xfrm>
            <a:off x="7481768" y="4602361"/>
            <a:ext cx="5110639" cy="1421606"/>
          </a:xfrm>
          <a:prstGeom prst="rect">
            <a:avLst/>
          </a:prstGeom>
          <a:noFill/>
          <a:ln/>
        </p:spPr>
        <p:txBody>
          <a:bodyPr wrap="square" rtlCol="0" anchor="t"/>
          <a:lstStyle/>
          <a:p>
            <a:pPr marL="0" indent="0" algn="l">
              <a:lnSpc>
                <a:spcPts val="2799"/>
              </a:lnSpc>
              <a:buNone/>
            </a:pPr>
            <a:r>
              <a:rPr lang="en-US" sz="1750" dirty="0">
                <a:solidFill>
                  <a:srgbClr val="2C3249"/>
                </a:solidFill>
                <a:latin typeface="Martel Sans" pitchFamily="34" charset="0"/>
                <a:ea typeface="Martel Sans" pitchFamily="34" charset="-122"/>
                <a:cs typeface="Martel Sans" pitchFamily="34" charset="-120"/>
              </a:rPr>
              <a:t>Se elaboran informes periódicos sobre el cumplimiento ambiental, como en la Planta Solar Mohammed bin Rashid Al Maktoum en Emiratos Árabes Unidos, con un robusto sistema de monitoreo y reporte ambiental .</a:t>
            </a:r>
            <a:endParaRPr lang="en-US" sz="1750" dirty="0"/>
          </a:p>
        </p:txBody>
      </p:sp>
      <p:pic>
        <p:nvPicPr>
          <p:cNvPr id="11"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872377"/>
            <a:ext cx="5986463"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Participación Ciudadana</a:t>
            </a:r>
            <a:endParaRPr lang="en-US" sz="4374" dirty="0"/>
          </a:p>
        </p:txBody>
      </p:sp>
      <p:pic>
        <p:nvPicPr>
          <p:cNvPr id="5" name="Image 0" descr="preencoded.png"/>
          <p:cNvPicPr>
            <a:picLocks noChangeAspect="1"/>
          </p:cNvPicPr>
          <p:nvPr/>
        </p:nvPicPr>
        <p:blipFill>
          <a:blip r:embed="rId3"/>
          <a:stretch>
            <a:fillRect/>
          </a:stretch>
        </p:blipFill>
        <p:spPr>
          <a:xfrm>
            <a:off x="2037993" y="3011091"/>
            <a:ext cx="5277207" cy="888682"/>
          </a:xfrm>
          <a:prstGeom prst="rect">
            <a:avLst/>
          </a:prstGeom>
        </p:spPr>
      </p:pic>
      <p:sp>
        <p:nvSpPr>
          <p:cNvPr id="6" name="Text 3"/>
          <p:cNvSpPr/>
          <p:nvPr/>
        </p:nvSpPr>
        <p:spPr>
          <a:xfrm>
            <a:off x="2260163" y="4233029"/>
            <a:ext cx="3008471" cy="347186"/>
          </a:xfrm>
          <a:prstGeom prst="rect">
            <a:avLst/>
          </a:prstGeom>
          <a:noFill/>
          <a:ln/>
        </p:spPr>
        <p:txBody>
          <a:bodyPr wrap="none" rtlCol="0" anchor="t"/>
          <a:lstStyle/>
          <a:p>
            <a:pPr marL="0" indent="0" algn="l">
              <a:lnSpc>
                <a:spcPts val="2734"/>
              </a:lnSpc>
              <a:buNone/>
            </a:pPr>
            <a:r>
              <a:rPr lang="en-US" sz="2187" dirty="0">
                <a:solidFill>
                  <a:srgbClr val="2C3249"/>
                </a:solidFill>
                <a:latin typeface="Kanit" pitchFamily="34" charset="0"/>
                <a:ea typeface="Kanit" pitchFamily="34" charset="-122"/>
                <a:cs typeface="Kanit" pitchFamily="34" charset="-120"/>
              </a:rPr>
              <a:t>Proceso de Participación</a:t>
            </a:r>
            <a:endParaRPr lang="en-US" sz="2187" dirty="0"/>
          </a:p>
        </p:txBody>
      </p:sp>
      <p:sp>
        <p:nvSpPr>
          <p:cNvPr id="7" name="Text 4"/>
          <p:cNvSpPr/>
          <p:nvPr/>
        </p:nvSpPr>
        <p:spPr>
          <a:xfrm>
            <a:off x="2260163" y="4713446"/>
            <a:ext cx="4832866" cy="710803"/>
          </a:xfrm>
          <a:prstGeom prst="rect">
            <a:avLst/>
          </a:prstGeom>
          <a:noFill/>
          <a:ln/>
        </p:spPr>
        <p:txBody>
          <a:bodyPr wrap="square" rtlCol="0" anchor="t"/>
          <a:lstStyle/>
          <a:p>
            <a:pPr marL="0" indent="0" algn="l">
              <a:lnSpc>
                <a:spcPts val="2799"/>
              </a:lnSpc>
              <a:buNone/>
            </a:pPr>
            <a:r>
              <a:rPr lang="en-US" sz="1750" dirty="0">
                <a:solidFill>
                  <a:srgbClr val="2C3249"/>
                </a:solidFill>
                <a:latin typeface="Martel Sans" pitchFamily="34" charset="0"/>
                <a:ea typeface="Martel Sans" pitchFamily="34" charset="-122"/>
                <a:cs typeface="Martel Sans" pitchFamily="34" charset="-120"/>
              </a:rPr>
              <a:t>Se realizan consultas públicas y talleres informativos con la comunidad.</a:t>
            </a:r>
            <a:endParaRPr lang="en-US" sz="1750" dirty="0"/>
          </a:p>
        </p:txBody>
      </p:sp>
      <p:pic>
        <p:nvPicPr>
          <p:cNvPr id="8" name="Image 1" descr="preencoded.png"/>
          <p:cNvPicPr>
            <a:picLocks noChangeAspect="1"/>
          </p:cNvPicPr>
          <p:nvPr/>
        </p:nvPicPr>
        <p:blipFill>
          <a:blip r:embed="rId4"/>
          <a:stretch>
            <a:fillRect/>
          </a:stretch>
        </p:blipFill>
        <p:spPr>
          <a:xfrm>
            <a:off x="7315200" y="3011091"/>
            <a:ext cx="5277207" cy="888682"/>
          </a:xfrm>
          <a:prstGeom prst="rect">
            <a:avLst/>
          </a:prstGeom>
        </p:spPr>
      </p:pic>
      <p:sp>
        <p:nvSpPr>
          <p:cNvPr id="9" name="Text 5"/>
          <p:cNvSpPr/>
          <p:nvPr/>
        </p:nvSpPr>
        <p:spPr>
          <a:xfrm>
            <a:off x="7537371" y="4233029"/>
            <a:ext cx="3899654" cy="347186"/>
          </a:xfrm>
          <a:prstGeom prst="rect">
            <a:avLst/>
          </a:prstGeom>
          <a:noFill/>
          <a:ln/>
        </p:spPr>
        <p:txBody>
          <a:bodyPr wrap="none" rtlCol="0" anchor="t"/>
          <a:lstStyle/>
          <a:p>
            <a:pPr marL="0" indent="0" algn="l">
              <a:lnSpc>
                <a:spcPts val="2734"/>
              </a:lnSpc>
              <a:buNone/>
            </a:pPr>
            <a:r>
              <a:rPr lang="en-US" sz="2187" dirty="0">
                <a:solidFill>
                  <a:srgbClr val="2C3249"/>
                </a:solidFill>
                <a:latin typeface="Kanit" pitchFamily="34" charset="0"/>
                <a:ea typeface="Kanit" pitchFamily="34" charset="-122"/>
                <a:cs typeface="Kanit" pitchFamily="34" charset="-120"/>
              </a:rPr>
              <a:t>Incorporación de Observaciones</a:t>
            </a:r>
            <a:endParaRPr lang="en-US" sz="2187" dirty="0"/>
          </a:p>
        </p:txBody>
      </p:sp>
      <p:sp>
        <p:nvSpPr>
          <p:cNvPr id="10" name="Text 6"/>
          <p:cNvSpPr/>
          <p:nvPr/>
        </p:nvSpPr>
        <p:spPr>
          <a:xfrm>
            <a:off x="7537371" y="4713446"/>
            <a:ext cx="4832866" cy="1421606"/>
          </a:xfrm>
          <a:prstGeom prst="rect">
            <a:avLst/>
          </a:prstGeom>
          <a:noFill/>
          <a:ln/>
        </p:spPr>
        <p:txBody>
          <a:bodyPr wrap="square" rtlCol="0" anchor="t"/>
          <a:lstStyle/>
          <a:p>
            <a:pPr marL="0" indent="0" algn="l">
              <a:lnSpc>
                <a:spcPts val="2799"/>
              </a:lnSpc>
              <a:buNone/>
            </a:pPr>
            <a:r>
              <a:rPr lang="en-US" sz="1750" dirty="0">
                <a:solidFill>
                  <a:srgbClr val="2C3249"/>
                </a:solidFill>
                <a:latin typeface="Martel Sans" pitchFamily="34" charset="0"/>
                <a:ea typeface="Martel Sans" pitchFamily="34" charset="-122"/>
                <a:cs typeface="Martel Sans" pitchFamily="34" charset="-120"/>
              </a:rPr>
              <a:t>Las sugerencias y preocupaciones de la comunidad se integran en el proyecto, como en el caso de la Planta Solar Tengger en China.</a:t>
            </a:r>
            <a:endParaRPr lang="en-US" sz="1750" dirty="0"/>
          </a:p>
        </p:txBody>
      </p:sp>
      <p:pic>
        <p:nvPicPr>
          <p:cNvPr id="11"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426607"/>
            <a:ext cx="7477601" cy="1916430"/>
          </a:xfrm>
          <a:prstGeom prst="rect">
            <a:avLst/>
          </a:prstGeom>
          <a:noFill/>
          <a:ln/>
        </p:spPr>
        <p:txBody>
          <a:bodyPr wrap="square" rtlCol="0" anchor="t"/>
          <a:lstStyle/>
          <a:p>
            <a:pPr marL="0" marR="0" lvl="0" indent="0" algn="l" defTabSz="914400" rtl="0" eaLnBrk="1" fontAlgn="auto" latinLnBrk="0" hangingPunct="1">
              <a:lnSpc>
                <a:spcPts val="7545"/>
              </a:lnSpc>
              <a:spcBef>
                <a:spcPts val="0"/>
              </a:spcBef>
              <a:spcAft>
                <a:spcPts val="0"/>
              </a:spcAft>
              <a:buClrTx/>
              <a:buSzTx/>
              <a:buFontTx/>
              <a:buNone/>
              <a:tabLst/>
              <a:defRPr/>
            </a:pPr>
            <a:r>
              <a:rPr kumimoji="0" lang="en-US" sz="6036" b="0" i="0" u="none" strike="noStrike" kern="1200" cap="none" spc="0" normalizeH="0" baseline="0" noProof="0" dirty="0">
                <a:ln>
                  <a:noFill/>
                </a:ln>
                <a:solidFill>
                  <a:srgbClr val="272D45"/>
                </a:solidFill>
                <a:effectLst/>
                <a:uLnTx/>
                <a:uFillTx/>
                <a:latin typeface="Kanit" pitchFamily="34" charset="0"/>
                <a:ea typeface="Kanit" pitchFamily="34" charset="-122"/>
                <a:cs typeface="Kanit" pitchFamily="34" charset="-120"/>
              </a:rPr>
              <a:t>Caso de estudio: </a:t>
            </a:r>
          </a:p>
          <a:p>
            <a:pPr marL="0" marR="0" lvl="0" indent="0" algn="l" defTabSz="914400" rtl="0" eaLnBrk="1" fontAlgn="auto" latinLnBrk="0" hangingPunct="1">
              <a:lnSpc>
                <a:spcPts val="7545"/>
              </a:lnSpc>
              <a:spcBef>
                <a:spcPts val="0"/>
              </a:spcBef>
              <a:spcAft>
                <a:spcPts val="0"/>
              </a:spcAft>
              <a:buClrTx/>
              <a:buSzTx/>
              <a:buFontTx/>
              <a:buNone/>
              <a:tabLst/>
              <a:defRPr/>
            </a:pPr>
            <a:r>
              <a:rPr kumimoji="0" lang="en-US" sz="6036" b="0" i="0" u="none" strike="noStrike" kern="1200" cap="none" spc="0" normalizeH="0" baseline="0" noProof="0" dirty="0">
                <a:ln>
                  <a:noFill/>
                </a:ln>
                <a:solidFill>
                  <a:srgbClr val="272D45"/>
                </a:solidFill>
                <a:effectLst/>
                <a:uLnTx/>
                <a:uFillTx/>
                <a:latin typeface="Kanit" pitchFamily="34" charset="0"/>
                <a:ea typeface="Kanit" pitchFamily="34" charset="-122"/>
                <a:cs typeface="Kanit" pitchFamily="34" charset="-120"/>
              </a:rPr>
              <a:t>Planta solar Cauchari</a:t>
            </a:r>
            <a:endParaRPr kumimoji="0" lang="en-US" sz="603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6319599" y="4043363"/>
            <a:ext cx="7477601" cy="2928937"/>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 </a:t>
            </a:r>
            <a:r>
              <a:rPr kumimoji="0" lang="es-MX" sz="1750" b="1"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Descripción del Proyecto: </a:t>
            </a: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Presentación detallada del proyecto, incluyendo su ubicación, capacidad, y tecnologías utilizadas.</a:t>
            </a:r>
          </a:p>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 </a:t>
            </a:r>
            <a:r>
              <a:rPr kumimoji="0" lang="es-MX" sz="1750" b="1"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Evaluación Ambiental: </a:t>
            </a: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Resumen de los principales impactos identificados durante la evaluación ambiental y las medidas de mitigación implementadas.</a:t>
            </a:r>
          </a:p>
          <a:p>
            <a:pPr marL="0" marR="0" lvl="0" indent="0" algn="l" defTabSz="914400" rtl="0" eaLnBrk="1" fontAlgn="auto" latinLnBrk="0" hangingPunct="1">
              <a:lnSpc>
                <a:spcPts val="2799"/>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 </a:t>
            </a:r>
            <a:r>
              <a:rPr kumimoji="0" lang="es-MX" sz="1750" b="1"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Resultados:</a:t>
            </a:r>
            <a:r>
              <a:rPr kumimoji="0" lang="es-MX"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 Análisis de los beneficios económicos, sociales y ambientales logrados desde la puesta en marcha del proyecto, destacando las mejores prácticas aplicadas</a:t>
            </a:r>
            <a:r>
              <a:rPr kumimoji="0" lang="en-US" sz="1750" b="0" i="0" u="none" strike="noStrike" kern="1200" cap="none" spc="0" normalizeH="0" baseline="0" noProof="0" dirty="0">
                <a:ln>
                  <a:noFill/>
                </a:ln>
                <a:solidFill>
                  <a:srgbClr val="2C3249"/>
                </a:solidFill>
                <a:effectLst/>
                <a:uLnTx/>
                <a:uFillTx/>
                <a:latin typeface="Martel Sans" pitchFamily="34" charset="0"/>
                <a:ea typeface="Martel Sans" pitchFamily="34" charset="-122"/>
                <a:cs typeface="Martel Sans" pitchFamily="34" charset="-120"/>
              </a:rPr>
              <a:t>.</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6319599" y="6430685"/>
            <a:ext cx="355402" cy="355402"/>
          </a:xfrm>
          <a:prstGeom prst="roundRect">
            <a:avLst>
              <a:gd name="adj" fmla="val 25726039"/>
            </a:avLst>
          </a:prstGeom>
          <a:noFill/>
          <a:ln w="7620">
            <a:solidFill>
              <a:srgbClr val="FFFFFF"/>
            </a:solidFill>
            <a:prstDash val="solid"/>
          </a:ln>
        </p:spPr>
      </p:sp>
      <p:sp>
        <p:nvSpPr>
          <p:cNvPr id="9" name="Text 5"/>
          <p:cNvSpPr/>
          <p:nvPr/>
        </p:nvSpPr>
        <p:spPr>
          <a:xfrm>
            <a:off x="6786086" y="6414016"/>
            <a:ext cx="2109430" cy="388858"/>
          </a:xfrm>
          <a:prstGeom prst="rect">
            <a:avLst/>
          </a:prstGeom>
          <a:noFill/>
          <a:ln/>
        </p:spPr>
        <p:txBody>
          <a:bodyPr wrap="none" rtlCol="0" anchor="t"/>
          <a:lstStyle/>
          <a:p>
            <a:pPr marL="0" marR="0" lvl="0" indent="0" algn="l" defTabSz="914400" rtl="0" eaLnBrk="1" fontAlgn="auto" latinLnBrk="0" hangingPunct="1">
              <a:lnSpc>
                <a:spcPts val="3062"/>
              </a:lnSpc>
              <a:spcBef>
                <a:spcPts val="0"/>
              </a:spcBef>
              <a:spcAft>
                <a:spcPts val="0"/>
              </a:spcAft>
              <a:buClrTx/>
              <a:buSzTx/>
              <a:buFontTx/>
              <a:buNone/>
              <a:tabLst/>
              <a:defRPr/>
            </a:pP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extLst>
      <p:ext uri="{BB962C8B-B14F-4D97-AF65-F5344CB8AC3E}">
        <p14:creationId xmlns:p14="http://schemas.microsoft.com/office/powerpoint/2010/main" val="277810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743</Words>
  <Application>Microsoft Office PowerPoint</Application>
  <PresentationFormat>Personalizado</PresentationFormat>
  <Paragraphs>70</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Kanit</vt:lpstr>
      <vt:lpstr>Martel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Rafael Plaza</cp:lastModifiedBy>
  <cp:revision>1</cp:revision>
  <dcterms:created xsi:type="dcterms:W3CDTF">2024-05-24T04:42:54Z</dcterms:created>
  <dcterms:modified xsi:type="dcterms:W3CDTF">2024-05-24T05:10:27Z</dcterms:modified>
</cp:coreProperties>
</file>