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7.jpg" ContentType="image/png"/>
  <Override PartName="/ppt/media/image11.jpg" ContentType="image/png"/>
  <Override PartName="/ppt/media/image12.jpg" ContentType="image/pn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0" r:id="rId4"/>
    <p:sldId id="262" r:id="rId5"/>
    <p:sldId id="259" r:id="rId6"/>
    <p:sldId id="263" r:id="rId7"/>
    <p:sldId id="265" r:id="rId8"/>
    <p:sldId id="274" r:id="rId9"/>
    <p:sldId id="261" r:id="rId10"/>
    <p:sldId id="264" r:id="rId11"/>
    <p:sldId id="270" r:id="rId12"/>
    <p:sldId id="271" r:id="rId13"/>
    <p:sldId id="277" r:id="rId14"/>
    <p:sldId id="275" r:id="rId15"/>
    <p:sldId id="278" r:id="rId16"/>
    <p:sldId id="276" r:id="rId17"/>
    <p:sldId id="279" r:id="rId18"/>
    <p:sldId id="280" r:id="rId19"/>
    <p:sldId id="282" r:id="rId20"/>
    <p:sldId id="283" r:id="rId21"/>
    <p:sldId id="284" r:id="rId22"/>
    <p:sldId id="286" r:id="rId23"/>
    <p:sldId id="285" r:id="rId24"/>
    <p:sldId id="287" r:id="rId25"/>
    <p:sldId id="288" r:id="rId26"/>
    <p:sldId id="289" r:id="rId27"/>
    <p:sldId id="292" r:id="rId28"/>
    <p:sldId id="293" r:id="rId29"/>
    <p:sldId id="295" r:id="rId30"/>
    <p:sldId id="294" r:id="rId31"/>
    <p:sldId id="296" r:id="rId32"/>
    <p:sldId id="297" r:id="rId33"/>
    <p:sldId id="298" r:id="rId34"/>
    <p:sldId id="301" r:id="rId35"/>
    <p:sldId id="300" r:id="rId36"/>
    <p:sldId id="302" r:id="rId37"/>
    <p:sldId id="303" r:id="rId38"/>
    <p:sldId id="304" r:id="rId3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3404" autoAdjust="0"/>
  </p:normalViewPr>
  <p:slideViewPr>
    <p:cSldViewPr snapToGrid="0">
      <p:cViewPr>
        <p:scale>
          <a:sx n="84" d="100"/>
          <a:sy n="84" d="100"/>
        </p:scale>
        <p:origin x="6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93AB4-C404-43BB-AB92-2074796F502A}" type="datetimeFigureOut">
              <a:rPr lang="es-CL" smtClean="0"/>
              <a:t>31-03-2024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9E4A1-6196-470F-B4B2-743D2D4865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00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9E4A1-6196-470F-B4B2-743D2D4865C4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6948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9E4A1-6196-470F-B4B2-743D2D4865C4}" type="slidenum">
              <a:rPr lang="es-CL" smtClean="0"/>
              <a:t>29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6678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9E4A1-6196-470F-B4B2-743D2D4865C4}" type="slidenum">
              <a:rPr lang="es-CL" smtClean="0"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2061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9E4A1-6196-470F-B4B2-743D2D4865C4}" type="slidenum">
              <a:rPr lang="es-CL" smtClean="0"/>
              <a:t>31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593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9E4A1-6196-470F-B4B2-743D2D4865C4}" type="slidenum">
              <a:rPr lang="es-CL" smtClean="0"/>
              <a:t>32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9967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9E4A1-6196-470F-B4B2-743D2D4865C4}" type="slidenum">
              <a:rPr lang="es-CL" smtClean="0"/>
              <a:t>33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0395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9E4A1-6196-470F-B4B2-743D2D4865C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840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9E4A1-6196-470F-B4B2-743D2D4865C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1850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9E4A1-6196-470F-B4B2-743D2D4865C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0322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9E4A1-6196-470F-B4B2-743D2D4865C4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2248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9E4A1-6196-470F-B4B2-743D2D4865C4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4296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9E4A1-6196-470F-B4B2-743D2D4865C4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2693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9E4A1-6196-470F-B4B2-743D2D4865C4}" type="slidenum">
              <a:rPr lang="es-CL" smtClean="0"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5744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9E4A1-6196-470F-B4B2-743D2D4865C4}" type="slidenum">
              <a:rPr lang="es-CL" smtClean="0"/>
              <a:t>28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4392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141A98-C169-9595-3DE2-A13118B01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08A140-431E-1AF3-820F-64D8452C2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699930-ADD5-06DE-C558-E453EFCE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0CEC-BAF4-4DED-837C-87C41BB95AAF}" type="datetimeFigureOut">
              <a:rPr lang="es-CL" smtClean="0"/>
              <a:t>31-03-2024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D78A17-050F-D696-A62E-B87FF5C7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637036-B8F4-CC2B-474F-45594B8BF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2897-2CD5-4BE9-858A-D01FFDCDACD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4266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B5D857-FE4F-0C7B-4571-2D3ECE931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1AB576F-E130-F0AD-336E-1FD2A2F64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60FA8B-4C42-2A44-0B9E-925A6994D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0CEC-BAF4-4DED-837C-87C41BB95AAF}" type="datetimeFigureOut">
              <a:rPr lang="es-CL" smtClean="0"/>
              <a:t>31-03-2024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ED2A9D-08C5-A397-EBA5-6A4C48B28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58D6C7-6418-097E-EE2F-993BF764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2897-2CD5-4BE9-858A-D01FFDCDACD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3289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A463EF9-AF4E-531F-B20C-62C8EF1AC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154FC1-A4ED-4F12-8B3A-882DDB514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1B2B9B-C6C7-D822-FED0-B2E5AA42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0CEC-BAF4-4DED-837C-87C41BB95AAF}" type="datetimeFigureOut">
              <a:rPr lang="es-CL" smtClean="0"/>
              <a:t>31-03-2024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FD2739-1B37-8D1D-E349-8926DF14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57FB46-76EF-C1FF-2B75-97A9EF325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2897-2CD5-4BE9-858A-D01FFDCDACD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5947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12669-C911-715E-ED16-B02A0C75D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56B442-D075-165F-8151-6BD5E6B5B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BB454F-256A-4D43-6C12-453AFFBF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0CEC-BAF4-4DED-837C-87C41BB95AAF}" type="datetimeFigureOut">
              <a:rPr lang="es-CL" smtClean="0"/>
              <a:t>31-03-2024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65917C-D483-0764-4ABD-8F89895B0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D13D43-0269-01B2-97B4-7AD0CA555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2897-2CD5-4BE9-858A-D01FFDCDACD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6685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84C5C2-DDEF-2315-26A4-0B87DE094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262716-501E-6BF8-9ABF-5485CFCE7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0E528B-50A7-3170-E8FB-580A02165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0CEC-BAF4-4DED-837C-87C41BB95AAF}" type="datetimeFigureOut">
              <a:rPr lang="es-CL" smtClean="0"/>
              <a:t>31-03-2024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AB64F7-9DE2-3A94-033E-BCEA2C93C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388370-666F-5784-FF9F-A3E5B90D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2897-2CD5-4BE9-858A-D01FFDCDACD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6242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66523-DD6E-421E-2C1D-66FF3337A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2BF008-E0ED-9115-995B-3525A5D8F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B239F4-7E73-B436-44FF-621CD1E1C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4E9D83-F3D5-A069-9247-29B032E1F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0CEC-BAF4-4DED-837C-87C41BB95AAF}" type="datetimeFigureOut">
              <a:rPr lang="es-CL" smtClean="0"/>
              <a:t>31-03-2024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1ABB15-D64C-CEC8-660A-8B640830C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A03EF1-AFFA-B948-4D0C-E3B65000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2897-2CD5-4BE9-858A-D01FFDCDACD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592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F2DBD-7942-B98F-E2CF-02B36AA8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1BA133-1777-DE86-CEC5-74D8D898E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A05962-C466-0375-5DE1-57E04362C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8042A61-2F6C-7E9A-6E87-0359605E5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EC498F7-4A1C-C65E-5706-3DCFDA7BA6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8C2297F-5022-3322-83EA-2316F57AD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0CEC-BAF4-4DED-837C-87C41BB95AAF}" type="datetimeFigureOut">
              <a:rPr lang="es-CL" smtClean="0"/>
              <a:t>31-03-2024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3859B21-23FC-DE6B-4281-EBFC641D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5F9A8F8-7411-E5C4-94D4-A32D2015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2897-2CD5-4BE9-858A-D01FFDCDACD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3221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99A71-A57A-B7D1-0EB3-C78D5A7AF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B324F7-8E02-057A-4677-05EEA122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0CEC-BAF4-4DED-837C-87C41BB95AAF}" type="datetimeFigureOut">
              <a:rPr lang="es-CL" smtClean="0"/>
              <a:t>31-03-2024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55D79F-9E25-644B-031B-EF2E05E7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370C910-ECAE-4217-CA59-6FB36F322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2897-2CD5-4BE9-858A-D01FFDCDACD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1243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3497F60-B384-43C9-8206-18E2ED76C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0CEC-BAF4-4DED-837C-87C41BB95AAF}" type="datetimeFigureOut">
              <a:rPr lang="es-CL" smtClean="0"/>
              <a:t>31-03-2024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CFFA31-4A46-A70D-C746-81B91F3D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DE862B-1586-A6FD-F8EC-B744A21A6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2897-2CD5-4BE9-858A-D01FFDCDACD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7446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75DFEC-4F02-80B0-3941-96B35D984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A016DF-096E-07F2-16D1-08C3893F4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2BA528-E2C4-4393-5B36-449FA9385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86D084-72E7-E330-98D1-C0090286A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0CEC-BAF4-4DED-837C-87C41BB95AAF}" type="datetimeFigureOut">
              <a:rPr lang="es-CL" smtClean="0"/>
              <a:t>31-03-2024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82063E-C503-CAEC-7D14-D7F0424B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DB4A2E-2AD5-3852-5492-FBB3C1129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2897-2CD5-4BE9-858A-D01FFDCDACD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3053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20910-932E-EF98-0223-9AAC6F69C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8F18E45-3FC2-DBA6-B907-D641113959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17300C-CE3D-29F8-D986-3AACE1B6E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1E4FC6-7403-B1CB-FA01-08EFAF8BF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0CEC-BAF4-4DED-837C-87C41BB95AAF}" type="datetimeFigureOut">
              <a:rPr lang="es-CL" smtClean="0"/>
              <a:t>31-03-2024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58978F-24BF-7883-FC39-6149692D1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5CC69E-2283-315F-7230-9A8D77CD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2897-2CD5-4BE9-858A-D01FFDCDACD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1946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28FAB4-82B3-E11E-382F-74E6286AB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03E2F3-6B26-57D6-F615-D5381BF25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387537-D31F-C2FC-57E9-19779D4980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DA0CEC-BAF4-4DED-837C-87C41BB95AAF}" type="datetimeFigureOut">
              <a:rPr lang="es-CL" smtClean="0"/>
              <a:t>31-03-2024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6608D0-D5A3-31DB-C42B-8E198E441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95056C-B5F9-D11E-75CC-4E964390E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1C2897-2CD5-4BE9-858A-D01FFDCDACD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986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Imagen 25" descr="Imagen que contiene pasto, exterior&#10;&#10;Descripción generada automáticamente">
            <a:extLst>
              <a:ext uri="{FF2B5EF4-FFF2-40B4-BE49-F238E27FC236}">
                <a16:creationId xmlns:a16="http://schemas.microsoft.com/office/drawing/2014/main" id="{DF20D0A9-EF9F-65F0-2FD3-6CF42F25C5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r="66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AD5F542-9AAD-BE5B-2DF2-D1BFBF2EC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108945"/>
            <a:ext cx="10668000" cy="2900518"/>
          </a:xfrm>
        </p:spPr>
        <p:txBody>
          <a:bodyPr>
            <a:normAutofit/>
          </a:bodyPr>
          <a:lstStyle/>
          <a:p>
            <a:r>
              <a:rPr lang="es-MX" sz="7200" b="1" dirty="0">
                <a:solidFill>
                  <a:srgbClr val="FFFFFF"/>
                </a:solidFill>
                <a:latin typeface="Amasis MT Pro" panose="02040504050005020304" pitchFamily="18" charset="0"/>
              </a:rPr>
              <a:t>Desarrollo</a:t>
            </a:r>
            <a:r>
              <a:rPr lang="es-MX" sz="7200" dirty="0">
                <a:solidFill>
                  <a:srgbClr val="FFFFFF"/>
                </a:solidFill>
                <a:latin typeface="Amasis MT Pro" panose="02040504050005020304" pitchFamily="18" charset="0"/>
              </a:rPr>
              <a:t> </a:t>
            </a:r>
            <a:r>
              <a:rPr lang="es-MX" sz="7200" b="1" dirty="0">
                <a:solidFill>
                  <a:srgbClr val="FFFFFF"/>
                </a:solidFill>
                <a:latin typeface="Amasis MT Pro" panose="02040504050005020304" pitchFamily="18" charset="0"/>
              </a:rPr>
              <a:t>Sostenible</a:t>
            </a:r>
            <a:endParaRPr lang="es-CL" sz="7200" b="1" dirty="0">
              <a:solidFill>
                <a:srgbClr val="FFFFFF"/>
              </a:solidFill>
              <a:latin typeface="Amasis MT Pro" panose="020405040500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8CB3D4-99D8-FF3C-8AEE-42AB080C9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233690"/>
          </a:xfrm>
        </p:spPr>
        <p:txBody>
          <a:bodyPr>
            <a:normAutofit fontScale="92500" lnSpcReduction="10000"/>
          </a:bodyPr>
          <a:lstStyle/>
          <a:p>
            <a:r>
              <a:rPr lang="es-MX" sz="1600" b="1" dirty="0">
                <a:solidFill>
                  <a:srgbClr val="FFFFFF"/>
                </a:solidFill>
              </a:rPr>
              <a:t>Derecho Ambiental, de los recursos naturales y de la sustentabilidad</a:t>
            </a:r>
          </a:p>
          <a:p>
            <a:endParaRPr lang="es-CL" sz="1600" b="1" dirty="0">
              <a:solidFill>
                <a:srgbClr val="FFFFFF"/>
              </a:solidFill>
            </a:endParaRPr>
          </a:p>
          <a:p>
            <a:r>
              <a:rPr lang="es-CL" sz="1600" b="1" dirty="0">
                <a:solidFill>
                  <a:srgbClr val="FFFFFF"/>
                </a:solidFill>
              </a:rPr>
              <a:t>Profesor: Rafael Plaza Reveco</a:t>
            </a:r>
          </a:p>
          <a:p>
            <a:r>
              <a:rPr lang="es-MX" sz="1600" b="1" dirty="0">
                <a:solidFill>
                  <a:srgbClr val="FFFFFF"/>
                </a:solidFill>
              </a:rPr>
              <a:t>Ayudante: Nicolás Pinto Díaz</a:t>
            </a:r>
          </a:p>
        </p:txBody>
      </p:sp>
    </p:spTree>
    <p:extLst>
      <p:ext uri="{BB962C8B-B14F-4D97-AF65-F5344CB8AC3E}">
        <p14:creationId xmlns:p14="http://schemas.microsoft.com/office/powerpoint/2010/main" val="2898252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7277BBFC-D311-0F33-FBB5-08701B90EC14}"/>
              </a:ext>
            </a:extLst>
          </p:cNvPr>
          <p:cNvGrpSpPr/>
          <p:nvPr/>
        </p:nvGrpSpPr>
        <p:grpSpPr>
          <a:xfrm>
            <a:off x="565121" y="0"/>
            <a:ext cx="3062796" cy="6858000"/>
            <a:chOff x="3080552" y="0"/>
            <a:chExt cx="3062796" cy="6858000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752B99F-3CFB-7E01-222E-3FDD92990DA0}"/>
                </a:ext>
              </a:extLst>
            </p:cNvPr>
            <p:cNvSpPr/>
            <p:nvPr/>
          </p:nvSpPr>
          <p:spPr>
            <a:xfrm>
              <a:off x="3080552" y="0"/>
              <a:ext cx="3062796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L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592D439-42BC-80EB-617F-F9CE339B39EE}"/>
                </a:ext>
              </a:extLst>
            </p:cNvPr>
            <p:cNvSpPr txBox="1"/>
            <p:nvPr/>
          </p:nvSpPr>
          <p:spPr>
            <a:xfrm>
              <a:off x="3237392" y="1010314"/>
              <a:ext cx="2428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Desde la filosofía</a:t>
              </a:r>
              <a:endParaRPr lang="es-CL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43A6F51-7F52-1920-7777-A4FA878CDD73}"/>
                </a:ext>
              </a:extLst>
            </p:cNvPr>
            <p:cNvSpPr txBox="1"/>
            <p:nvPr/>
          </p:nvSpPr>
          <p:spPr>
            <a:xfrm>
              <a:off x="3375274" y="2552700"/>
              <a:ext cx="2675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conservacionista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preservacionista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4C025DEA-623D-96F9-257C-30DEF2D24A2C}"/>
              </a:ext>
            </a:extLst>
          </p:cNvPr>
          <p:cNvGrpSpPr/>
          <p:nvPr/>
        </p:nvGrpSpPr>
        <p:grpSpPr>
          <a:xfrm>
            <a:off x="0" y="0"/>
            <a:ext cx="3408329" cy="6858000"/>
            <a:chOff x="0" y="0"/>
            <a:chExt cx="3408329" cy="6858000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3AF41446-D4C8-7787-E1C6-998DE96CF355}"/>
                </a:ext>
              </a:extLst>
            </p:cNvPr>
            <p:cNvGrpSpPr/>
            <p:nvPr/>
          </p:nvGrpSpPr>
          <p:grpSpPr>
            <a:xfrm>
              <a:off x="0" y="0"/>
              <a:ext cx="3237392" cy="6858000"/>
              <a:chOff x="0" y="0"/>
              <a:chExt cx="3237392" cy="6858000"/>
            </a:xfrm>
          </p:grpSpPr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36CD5166-8B39-6FB8-CC09-AB8034B7D675}"/>
                  </a:ext>
                </a:extLst>
              </p:cNvPr>
              <p:cNvSpPr/>
              <p:nvPr/>
            </p:nvSpPr>
            <p:spPr>
              <a:xfrm>
                <a:off x="0" y="0"/>
                <a:ext cx="3237392" cy="6858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CL" dirty="0"/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F5D6475-1488-A629-4F5D-0D2A820121E9}"/>
                  </a:ext>
                </a:extLst>
              </p:cNvPr>
              <p:cNvSpPr txBox="1"/>
              <p:nvPr/>
            </p:nvSpPr>
            <p:spPr>
              <a:xfrm>
                <a:off x="209550" y="1038225"/>
                <a:ext cx="28524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Derecho Internacional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9F1CF24A-958F-7C45-D9BC-FFF902772638}"/>
                  </a:ext>
                </a:extLst>
              </p:cNvPr>
              <p:cNvSpPr txBox="1"/>
              <p:nvPr/>
            </p:nvSpPr>
            <p:spPr>
              <a:xfrm>
                <a:off x="394183" y="2552700"/>
                <a:ext cx="266783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Cumbre de Rio de Janeiro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Informe Brundtland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Caso Gabcikovo – Nagymaros</a:t>
                </a:r>
              </a:p>
            </p:txBody>
          </p:sp>
        </p:grpSp>
        <p:sp>
          <p:nvSpPr>
            <p:cNvPr id="18" name="Triángulo isósceles 17">
              <a:extLst>
                <a:ext uri="{FF2B5EF4-FFF2-40B4-BE49-F238E27FC236}">
                  <a16:creationId xmlns:a16="http://schemas.microsoft.com/office/drawing/2014/main" id="{024AEEB8-C0CF-2758-080F-6018229AD6AE}"/>
                </a:ext>
              </a:extLst>
            </p:cNvPr>
            <p:cNvSpPr/>
            <p:nvPr/>
          </p:nvSpPr>
          <p:spPr>
            <a:xfrm rot="5400000">
              <a:off x="3053670" y="1855141"/>
              <a:ext cx="533941" cy="175377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9B93858-9DDD-9D08-ED1F-82F5005A19CF}"/>
              </a:ext>
            </a:extLst>
          </p:cNvPr>
          <p:cNvSpPr txBox="1"/>
          <p:nvPr/>
        </p:nvSpPr>
        <p:spPr>
          <a:xfrm>
            <a:off x="3983488" y="871814"/>
            <a:ext cx="788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Caso Gabcikovo - Nagymaros</a:t>
            </a:r>
            <a:endParaRPr lang="es-CL" sz="36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Imagen 3" descr="Mapa&#10;&#10;Descripción generada automáticamente">
            <a:extLst>
              <a:ext uri="{FF2B5EF4-FFF2-40B4-BE49-F238E27FC236}">
                <a16:creationId xmlns:a16="http://schemas.microsoft.com/office/drawing/2014/main" id="{2D22DFCC-5A94-A3DD-CDA5-382BC758A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43" y="2552700"/>
            <a:ext cx="5375455" cy="367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5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7277BBFC-D311-0F33-FBB5-08701B90EC14}"/>
              </a:ext>
            </a:extLst>
          </p:cNvPr>
          <p:cNvGrpSpPr/>
          <p:nvPr/>
        </p:nvGrpSpPr>
        <p:grpSpPr>
          <a:xfrm>
            <a:off x="565121" y="0"/>
            <a:ext cx="3062796" cy="6858000"/>
            <a:chOff x="3080552" y="0"/>
            <a:chExt cx="3062796" cy="68580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752B99F-3CFB-7E01-222E-3FDD92990DA0}"/>
                </a:ext>
              </a:extLst>
            </p:cNvPr>
            <p:cNvSpPr/>
            <p:nvPr/>
          </p:nvSpPr>
          <p:spPr>
            <a:xfrm>
              <a:off x="3080552" y="0"/>
              <a:ext cx="30627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L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592D439-42BC-80EB-617F-F9CE339B39EE}"/>
                </a:ext>
              </a:extLst>
            </p:cNvPr>
            <p:cNvSpPr txBox="1"/>
            <p:nvPr/>
          </p:nvSpPr>
          <p:spPr>
            <a:xfrm>
              <a:off x="3237392" y="1010314"/>
              <a:ext cx="242887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Desde la filosofía</a:t>
              </a:r>
              <a:endParaRPr lang="es-CL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43A6F51-7F52-1920-7777-A4FA878CDD73}"/>
                </a:ext>
              </a:extLst>
            </p:cNvPr>
            <p:cNvSpPr txBox="1"/>
            <p:nvPr/>
          </p:nvSpPr>
          <p:spPr>
            <a:xfrm>
              <a:off x="3375274" y="2552700"/>
              <a:ext cx="2675414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conservacionista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preservacionista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4C025DEA-623D-96F9-257C-30DEF2D24A2C}"/>
              </a:ext>
            </a:extLst>
          </p:cNvPr>
          <p:cNvGrpSpPr/>
          <p:nvPr/>
        </p:nvGrpSpPr>
        <p:grpSpPr>
          <a:xfrm>
            <a:off x="0" y="0"/>
            <a:ext cx="3408329" cy="6858000"/>
            <a:chOff x="0" y="0"/>
            <a:chExt cx="3408329" cy="6858000"/>
          </a:xfrm>
          <a:solidFill>
            <a:schemeClr val="accent6">
              <a:lumMod val="75000"/>
            </a:schemeClr>
          </a:solidFill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3AF41446-D4C8-7787-E1C6-998DE96CF355}"/>
                </a:ext>
              </a:extLst>
            </p:cNvPr>
            <p:cNvGrpSpPr/>
            <p:nvPr/>
          </p:nvGrpSpPr>
          <p:grpSpPr>
            <a:xfrm>
              <a:off x="0" y="0"/>
              <a:ext cx="3237392" cy="6858000"/>
              <a:chOff x="0" y="0"/>
              <a:chExt cx="3237392" cy="6858000"/>
            </a:xfrm>
            <a:grpFill/>
          </p:grpSpPr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36CD5166-8B39-6FB8-CC09-AB8034B7D675}"/>
                  </a:ext>
                </a:extLst>
              </p:cNvPr>
              <p:cNvSpPr/>
              <p:nvPr/>
            </p:nvSpPr>
            <p:spPr>
              <a:xfrm>
                <a:off x="0" y="0"/>
                <a:ext cx="323739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CL" dirty="0"/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F5D6475-1488-A629-4F5D-0D2A820121E9}"/>
                  </a:ext>
                </a:extLst>
              </p:cNvPr>
              <p:cNvSpPr txBox="1"/>
              <p:nvPr/>
            </p:nvSpPr>
            <p:spPr>
              <a:xfrm>
                <a:off x="209550" y="1038225"/>
                <a:ext cx="285246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Enfoque filosófico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9F1CF24A-958F-7C45-D9BC-FFF902772638}"/>
                  </a:ext>
                </a:extLst>
              </p:cNvPr>
              <p:cNvSpPr txBox="1"/>
              <p:nvPr/>
            </p:nvSpPr>
            <p:spPr>
              <a:xfrm>
                <a:off x="394183" y="2552700"/>
                <a:ext cx="2667831" cy="120032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Escuela conservacionista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Escuela preservacionista</a:t>
                </a:r>
              </a:p>
            </p:txBody>
          </p:sp>
        </p:grpSp>
        <p:sp>
          <p:nvSpPr>
            <p:cNvPr id="18" name="Triángulo isósceles 17">
              <a:extLst>
                <a:ext uri="{FF2B5EF4-FFF2-40B4-BE49-F238E27FC236}">
                  <a16:creationId xmlns:a16="http://schemas.microsoft.com/office/drawing/2014/main" id="{024AEEB8-C0CF-2758-080F-6018229AD6AE}"/>
                </a:ext>
              </a:extLst>
            </p:cNvPr>
            <p:cNvSpPr/>
            <p:nvPr/>
          </p:nvSpPr>
          <p:spPr>
            <a:xfrm rot="5400000">
              <a:off x="3053670" y="1855141"/>
              <a:ext cx="533941" cy="17537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9B93858-9DDD-9D08-ED1F-82F5005A19CF}"/>
              </a:ext>
            </a:extLst>
          </p:cNvPr>
          <p:cNvSpPr txBox="1"/>
          <p:nvPr/>
        </p:nvSpPr>
        <p:spPr>
          <a:xfrm>
            <a:off x="3983488" y="871814"/>
            <a:ext cx="788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Escuela conservacionista</a:t>
            </a:r>
            <a:endParaRPr lang="es-CL" sz="36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D98FB4-7F86-F7B0-BA9B-0A12E6F37152}"/>
              </a:ext>
            </a:extLst>
          </p:cNvPr>
          <p:cNvSpPr txBox="1"/>
          <p:nvPr/>
        </p:nvSpPr>
        <p:spPr>
          <a:xfrm>
            <a:off x="3983488" y="2471879"/>
            <a:ext cx="5236712" cy="1418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Visión antropocéntrica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La naturaleza al servicio del hombre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La Tierra es propiedad del hombre</a:t>
            </a:r>
          </a:p>
        </p:txBody>
      </p:sp>
    </p:spTree>
    <p:extLst>
      <p:ext uri="{BB962C8B-B14F-4D97-AF65-F5344CB8AC3E}">
        <p14:creationId xmlns:p14="http://schemas.microsoft.com/office/powerpoint/2010/main" val="155559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7277BBFC-D311-0F33-FBB5-08701B90EC14}"/>
              </a:ext>
            </a:extLst>
          </p:cNvPr>
          <p:cNvGrpSpPr/>
          <p:nvPr/>
        </p:nvGrpSpPr>
        <p:grpSpPr>
          <a:xfrm>
            <a:off x="565121" y="0"/>
            <a:ext cx="3062796" cy="6858000"/>
            <a:chOff x="3080552" y="0"/>
            <a:chExt cx="3062796" cy="68580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752B99F-3CFB-7E01-222E-3FDD92990DA0}"/>
                </a:ext>
              </a:extLst>
            </p:cNvPr>
            <p:cNvSpPr/>
            <p:nvPr/>
          </p:nvSpPr>
          <p:spPr>
            <a:xfrm>
              <a:off x="3080552" y="0"/>
              <a:ext cx="30627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L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592D439-42BC-80EB-617F-F9CE339B39EE}"/>
                </a:ext>
              </a:extLst>
            </p:cNvPr>
            <p:cNvSpPr txBox="1"/>
            <p:nvPr/>
          </p:nvSpPr>
          <p:spPr>
            <a:xfrm>
              <a:off x="3237392" y="1010314"/>
              <a:ext cx="242887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Desde la filosofía</a:t>
              </a:r>
              <a:endParaRPr lang="es-CL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43A6F51-7F52-1920-7777-A4FA878CDD73}"/>
                </a:ext>
              </a:extLst>
            </p:cNvPr>
            <p:cNvSpPr txBox="1"/>
            <p:nvPr/>
          </p:nvSpPr>
          <p:spPr>
            <a:xfrm>
              <a:off x="3375274" y="2552700"/>
              <a:ext cx="2675414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conservacionista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preservacionista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4C025DEA-623D-96F9-257C-30DEF2D24A2C}"/>
              </a:ext>
            </a:extLst>
          </p:cNvPr>
          <p:cNvGrpSpPr/>
          <p:nvPr/>
        </p:nvGrpSpPr>
        <p:grpSpPr>
          <a:xfrm>
            <a:off x="0" y="0"/>
            <a:ext cx="3408329" cy="6858000"/>
            <a:chOff x="0" y="0"/>
            <a:chExt cx="3408329" cy="6858000"/>
          </a:xfrm>
          <a:solidFill>
            <a:schemeClr val="accent6">
              <a:lumMod val="75000"/>
            </a:schemeClr>
          </a:solidFill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3AF41446-D4C8-7787-E1C6-998DE96CF355}"/>
                </a:ext>
              </a:extLst>
            </p:cNvPr>
            <p:cNvGrpSpPr/>
            <p:nvPr/>
          </p:nvGrpSpPr>
          <p:grpSpPr>
            <a:xfrm>
              <a:off x="0" y="0"/>
              <a:ext cx="3237392" cy="6858000"/>
              <a:chOff x="0" y="0"/>
              <a:chExt cx="3237392" cy="6858000"/>
            </a:xfrm>
            <a:grpFill/>
          </p:grpSpPr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36CD5166-8B39-6FB8-CC09-AB8034B7D675}"/>
                  </a:ext>
                </a:extLst>
              </p:cNvPr>
              <p:cNvSpPr/>
              <p:nvPr/>
            </p:nvSpPr>
            <p:spPr>
              <a:xfrm>
                <a:off x="0" y="0"/>
                <a:ext cx="323739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CL" dirty="0"/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F5D6475-1488-A629-4F5D-0D2A820121E9}"/>
                  </a:ext>
                </a:extLst>
              </p:cNvPr>
              <p:cNvSpPr txBox="1"/>
              <p:nvPr/>
            </p:nvSpPr>
            <p:spPr>
              <a:xfrm>
                <a:off x="209550" y="1038225"/>
                <a:ext cx="285246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Enfoque filosófico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9F1CF24A-958F-7C45-D9BC-FFF902772638}"/>
                  </a:ext>
                </a:extLst>
              </p:cNvPr>
              <p:cNvSpPr txBox="1"/>
              <p:nvPr/>
            </p:nvSpPr>
            <p:spPr>
              <a:xfrm>
                <a:off x="394183" y="2552700"/>
                <a:ext cx="2667831" cy="120032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Escuela conservacionista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Escuela preservacionista</a:t>
                </a:r>
              </a:p>
            </p:txBody>
          </p:sp>
        </p:grpSp>
        <p:sp>
          <p:nvSpPr>
            <p:cNvPr id="18" name="Triángulo isósceles 17">
              <a:extLst>
                <a:ext uri="{FF2B5EF4-FFF2-40B4-BE49-F238E27FC236}">
                  <a16:creationId xmlns:a16="http://schemas.microsoft.com/office/drawing/2014/main" id="{024AEEB8-C0CF-2758-080F-6018229AD6AE}"/>
                </a:ext>
              </a:extLst>
            </p:cNvPr>
            <p:cNvSpPr/>
            <p:nvPr/>
          </p:nvSpPr>
          <p:spPr>
            <a:xfrm rot="5400000">
              <a:off x="3053670" y="1855141"/>
              <a:ext cx="533941" cy="17537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9B93858-9DDD-9D08-ED1F-82F5005A19CF}"/>
              </a:ext>
            </a:extLst>
          </p:cNvPr>
          <p:cNvSpPr txBox="1"/>
          <p:nvPr/>
        </p:nvSpPr>
        <p:spPr>
          <a:xfrm>
            <a:off x="3983488" y="871814"/>
            <a:ext cx="788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Escuela preservacionista</a:t>
            </a:r>
            <a:endParaRPr lang="es-CL" sz="36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D98FB4-7F86-F7B0-BA9B-0A12E6F37152}"/>
              </a:ext>
            </a:extLst>
          </p:cNvPr>
          <p:cNvSpPr txBox="1"/>
          <p:nvPr/>
        </p:nvSpPr>
        <p:spPr>
          <a:xfrm>
            <a:off x="3983488" y="2471879"/>
            <a:ext cx="6074912" cy="188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Visión biocéntrica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Protección de la naturaleza y mínimo uso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El hombre es parte de la Tierra, no su dueño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16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7277BBFC-D311-0F33-FBB5-08701B90EC14}"/>
              </a:ext>
            </a:extLst>
          </p:cNvPr>
          <p:cNvGrpSpPr/>
          <p:nvPr/>
        </p:nvGrpSpPr>
        <p:grpSpPr>
          <a:xfrm>
            <a:off x="565121" y="0"/>
            <a:ext cx="3062796" cy="6858000"/>
            <a:chOff x="3080552" y="0"/>
            <a:chExt cx="3062796" cy="6858000"/>
          </a:xfrm>
          <a:solidFill>
            <a:schemeClr val="accent6">
              <a:lumMod val="75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752B99F-3CFB-7E01-222E-3FDD92990DA0}"/>
                </a:ext>
              </a:extLst>
            </p:cNvPr>
            <p:cNvSpPr/>
            <p:nvPr/>
          </p:nvSpPr>
          <p:spPr>
            <a:xfrm>
              <a:off x="3080552" y="0"/>
              <a:ext cx="30627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L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592D439-42BC-80EB-617F-F9CE339B39EE}"/>
                </a:ext>
              </a:extLst>
            </p:cNvPr>
            <p:cNvSpPr txBox="1"/>
            <p:nvPr/>
          </p:nvSpPr>
          <p:spPr>
            <a:xfrm>
              <a:off x="3237392" y="1010314"/>
              <a:ext cx="242887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Desde la filosofía</a:t>
              </a:r>
              <a:endParaRPr lang="es-CL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43A6F51-7F52-1920-7777-A4FA878CDD73}"/>
                </a:ext>
              </a:extLst>
            </p:cNvPr>
            <p:cNvSpPr txBox="1"/>
            <p:nvPr/>
          </p:nvSpPr>
          <p:spPr>
            <a:xfrm>
              <a:off x="3375274" y="2552700"/>
              <a:ext cx="2675414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conservacionista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preservacionista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4C025DEA-623D-96F9-257C-30DEF2D24A2C}"/>
              </a:ext>
            </a:extLst>
          </p:cNvPr>
          <p:cNvGrpSpPr/>
          <p:nvPr/>
        </p:nvGrpSpPr>
        <p:grpSpPr>
          <a:xfrm>
            <a:off x="0" y="0"/>
            <a:ext cx="3408329" cy="6858000"/>
            <a:chOff x="0" y="0"/>
            <a:chExt cx="3408329" cy="6858000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3AF41446-D4C8-7787-E1C6-998DE96CF355}"/>
                </a:ext>
              </a:extLst>
            </p:cNvPr>
            <p:cNvGrpSpPr/>
            <p:nvPr/>
          </p:nvGrpSpPr>
          <p:grpSpPr>
            <a:xfrm>
              <a:off x="0" y="0"/>
              <a:ext cx="3237392" cy="6858000"/>
              <a:chOff x="0" y="0"/>
              <a:chExt cx="3237392" cy="6858000"/>
            </a:xfrm>
            <a:grpFill/>
          </p:grpSpPr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36CD5166-8B39-6FB8-CC09-AB8034B7D675}"/>
                  </a:ext>
                </a:extLst>
              </p:cNvPr>
              <p:cNvSpPr/>
              <p:nvPr/>
            </p:nvSpPr>
            <p:spPr>
              <a:xfrm>
                <a:off x="0" y="0"/>
                <a:ext cx="323739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CL" dirty="0"/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F5D6475-1488-A629-4F5D-0D2A820121E9}"/>
                  </a:ext>
                </a:extLst>
              </p:cNvPr>
              <p:cNvSpPr txBox="1"/>
              <p:nvPr/>
            </p:nvSpPr>
            <p:spPr>
              <a:xfrm>
                <a:off x="209550" y="1038225"/>
                <a:ext cx="2852465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Elementos centrales del Desarrollo Sostenible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9F1CF24A-958F-7C45-D9BC-FFF902772638}"/>
                  </a:ext>
                </a:extLst>
              </p:cNvPr>
              <p:cNvSpPr txBox="1"/>
              <p:nvPr/>
            </p:nvSpPr>
            <p:spPr>
              <a:xfrm>
                <a:off x="394183" y="2552700"/>
                <a:ext cx="2667831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Pilar económico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Pilar social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Pilar ambiental</a:t>
                </a:r>
              </a:p>
            </p:txBody>
          </p:sp>
        </p:grpSp>
        <p:sp>
          <p:nvSpPr>
            <p:cNvPr id="18" name="Triángulo isósceles 17">
              <a:extLst>
                <a:ext uri="{FF2B5EF4-FFF2-40B4-BE49-F238E27FC236}">
                  <a16:creationId xmlns:a16="http://schemas.microsoft.com/office/drawing/2014/main" id="{024AEEB8-C0CF-2758-080F-6018229AD6AE}"/>
                </a:ext>
              </a:extLst>
            </p:cNvPr>
            <p:cNvSpPr/>
            <p:nvPr/>
          </p:nvSpPr>
          <p:spPr>
            <a:xfrm rot="5400000">
              <a:off x="3053670" y="1855141"/>
              <a:ext cx="533941" cy="17537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9B93858-9DDD-9D08-ED1F-82F5005A19CF}"/>
              </a:ext>
            </a:extLst>
          </p:cNvPr>
          <p:cNvSpPr txBox="1"/>
          <p:nvPr/>
        </p:nvSpPr>
        <p:spPr>
          <a:xfrm>
            <a:off x="3983488" y="871814"/>
            <a:ext cx="788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Pilar económico</a:t>
            </a:r>
            <a:endParaRPr lang="es-CL" sz="36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D98FB4-7F86-F7B0-BA9B-0A12E6F37152}"/>
              </a:ext>
            </a:extLst>
          </p:cNvPr>
          <p:cNvSpPr txBox="1"/>
          <p:nvPr/>
        </p:nvSpPr>
        <p:spPr>
          <a:xfrm>
            <a:off x="3983487" y="2471879"/>
            <a:ext cx="7889965" cy="3126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Desde una perspectiva económica, el desarrollo sustentable de las sociedades se ha abordado desde dos puntos de vista:</a:t>
            </a:r>
            <a:endParaRPr lang="es-MX" sz="1400" i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150000"/>
              </a:lnSpc>
              <a:buAutoNum type="alphaLcParenR"/>
            </a:pPr>
            <a:r>
              <a:rPr lang="es-MX" sz="20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Economía Ambiental.</a:t>
            </a:r>
          </a:p>
          <a:p>
            <a:pPr marL="800100" lvl="1" indent="-342900">
              <a:lnSpc>
                <a:spcPct val="150000"/>
              </a:lnSpc>
              <a:buAutoNum type="alphaLcParenR"/>
            </a:pPr>
            <a:r>
              <a:rPr lang="es-MX" sz="20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Economía Ecológica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s-CL" sz="1400" i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7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7277BBFC-D311-0F33-FBB5-08701B90EC14}"/>
              </a:ext>
            </a:extLst>
          </p:cNvPr>
          <p:cNvGrpSpPr/>
          <p:nvPr/>
        </p:nvGrpSpPr>
        <p:grpSpPr>
          <a:xfrm>
            <a:off x="565121" y="0"/>
            <a:ext cx="3062796" cy="6858000"/>
            <a:chOff x="3080552" y="0"/>
            <a:chExt cx="3062796" cy="6858000"/>
          </a:xfrm>
          <a:solidFill>
            <a:schemeClr val="accent6">
              <a:lumMod val="75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752B99F-3CFB-7E01-222E-3FDD92990DA0}"/>
                </a:ext>
              </a:extLst>
            </p:cNvPr>
            <p:cNvSpPr/>
            <p:nvPr/>
          </p:nvSpPr>
          <p:spPr>
            <a:xfrm>
              <a:off x="3080552" y="0"/>
              <a:ext cx="30627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L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592D439-42BC-80EB-617F-F9CE339B39EE}"/>
                </a:ext>
              </a:extLst>
            </p:cNvPr>
            <p:cNvSpPr txBox="1"/>
            <p:nvPr/>
          </p:nvSpPr>
          <p:spPr>
            <a:xfrm>
              <a:off x="3237392" y="1010314"/>
              <a:ext cx="242887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Desde la filosofía</a:t>
              </a:r>
              <a:endParaRPr lang="es-CL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43A6F51-7F52-1920-7777-A4FA878CDD73}"/>
                </a:ext>
              </a:extLst>
            </p:cNvPr>
            <p:cNvSpPr txBox="1"/>
            <p:nvPr/>
          </p:nvSpPr>
          <p:spPr>
            <a:xfrm>
              <a:off x="3375274" y="2552700"/>
              <a:ext cx="2675414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conservacionista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preservacionista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4C025DEA-623D-96F9-257C-30DEF2D24A2C}"/>
              </a:ext>
            </a:extLst>
          </p:cNvPr>
          <p:cNvGrpSpPr/>
          <p:nvPr/>
        </p:nvGrpSpPr>
        <p:grpSpPr>
          <a:xfrm>
            <a:off x="0" y="0"/>
            <a:ext cx="3408329" cy="6858000"/>
            <a:chOff x="0" y="0"/>
            <a:chExt cx="3408329" cy="6858000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3AF41446-D4C8-7787-E1C6-998DE96CF355}"/>
                </a:ext>
              </a:extLst>
            </p:cNvPr>
            <p:cNvGrpSpPr/>
            <p:nvPr/>
          </p:nvGrpSpPr>
          <p:grpSpPr>
            <a:xfrm>
              <a:off x="0" y="0"/>
              <a:ext cx="3237392" cy="6858000"/>
              <a:chOff x="0" y="0"/>
              <a:chExt cx="3237392" cy="6858000"/>
            </a:xfrm>
            <a:grpFill/>
          </p:grpSpPr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36CD5166-8B39-6FB8-CC09-AB8034B7D675}"/>
                  </a:ext>
                </a:extLst>
              </p:cNvPr>
              <p:cNvSpPr/>
              <p:nvPr/>
            </p:nvSpPr>
            <p:spPr>
              <a:xfrm>
                <a:off x="0" y="0"/>
                <a:ext cx="323739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CL" dirty="0"/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F5D6475-1488-A629-4F5D-0D2A820121E9}"/>
                  </a:ext>
                </a:extLst>
              </p:cNvPr>
              <p:cNvSpPr txBox="1"/>
              <p:nvPr/>
            </p:nvSpPr>
            <p:spPr>
              <a:xfrm>
                <a:off x="209550" y="1038225"/>
                <a:ext cx="2852465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Elementos centrales del concepto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9F1CF24A-958F-7C45-D9BC-FFF902772638}"/>
                  </a:ext>
                </a:extLst>
              </p:cNvPr>
              <p:cNvSpPr txBox="1"/>
              <p:nvPr/>
            </p:nvSpPr>
            <p:spPr>
              <a:xfrm>
                <a:off x="394183" y="2552700"/>
                <a:ext cx="2667831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Pilar económico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Pilar social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Pilar ambiental</a:t>
                </a:r>
              </a:p>
            </p:txBody>
          </p:sp>
        </p:grpSp>
        <p:sp>
          <p:nvSpPr>
            <p:cNvPr id="18" name="Triángulo isósceles 17">
              <a:extLst>
                <a:ext uri="{FF2B5EF4-FFF2-40B4-BE49-F238E27FC236}">
                  <a16:creationId xmlns:a16="http://schemas.microsoft.com/office/drawing/2014/main" id="{024AEEB8-C0CF-2758-080F-6018229AD6AE}"/>
                </a:ext>
              </a:extLst>
            </p:cNvPr>
            <p:cNvSpPr/>
            <p:nvPr/>
          </p:nvSpPr>
          <p:spPr>
            <a:xfrm rot="5400000">
              <a:off x="3053670" y="1855141"/>
              <a:ext cx="533941" cy="17537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9B93858-9DDD-9D08-ED1F-82F5005A19CF}"/>
              </a:ext>
            </a:extLst>
          </p:cNvPr>
          <p:cNvSpPr txBox="1"/>
          <p:nvPr/>
        </p:nvSpPr>
        <p:spPr>
          <a:xfrm>
            <a:off x="3983488" y="871814"/>
            <a:ext cx="788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Pilar económico</a:t>
            </a:r>
            <a:endParaRPr lang="es-CL" sz="36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D98FB4-7F86-F7B0-BA9B-0A12E6F37152}"/>
              </a:ext>
            </a:extLst>
          </p:cNvPr>
          <p:cNvSpPr txBox="1"/>
          <p:nvPr/>
        </p:nvSpPr>
        <p:spPr>
          <a:xfrm>
            <a:off x="3983487" y="2471879"/>
            <a:ext cx="7889965" cy="2896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Economía Ambiental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s-MX" sz="14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Aquella rama de la ciencia económica que abarca el estudio de los problemas ambientales empleando las herramientas que proporciona, principalmente, la microeconomía.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s-MX" sz="14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Apunta al crecimiento evitando o disminuyendo, lo más posible, los costos económicos que supone la escasez de recursos y la degradación ambiental.</a:t>
            </a:r>
          </a:p>
          <a:p>
            <a:pPr lvl="1">
              <a:lnSpc>
                <a:spcPct val="150000"/>
              </a:lnSpc>
            </a:pPr>
            <a:endParaRPr lang="es-CL" sz="1400" i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83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7277BBFC-D311-0F33-FBB5-08701B90EC14}"/>
              </a:ext>
            </a:extLst>
          </p:cNvPr>
          <p:cNvGrpSpPr/>
          <p:nvPr/>
        </p:nvGrpSpPr>
        <p:grpSpPr>
          <a:xfrm>
            <a:off x="565121" y="0"/>
            <a:ext cx="3062796" cy="6858000"/>
            <a:chOff x="3080552" y="0"/>
            <a:chExt cx="3062796" cy="6858000"/>
          </a:xfrm>
          <a:solidFill>
            <a:schemeClr val="accent6">
              <a:lumMod val="75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752B99F-3CFB-7E01-222E-3FDD92990DA0}"/>
                </a:ext>
              </a:extLst>
            </p:cNvPr>
            <p:cNvSpPr/>
            <p:nvPr/>
          </p:nvSpPr>
          <p:spPr>
            <a:xfrm>
              <a:off x="3080552" y="0"/>
              <a:ext cx="30627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L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592D439-42BC-80EB-617F-F9CE339B39EE}"/>
                </a:ext>
              </a:extLst>
            </p:cNvPr>
            <p:cNvSpPr txBox="1"/>
            <p:nvPr/>
          </p:nvSpPr>
          <p:spPr>
            <a:xfrm>
              <a:off x="3237392" y="1010314"/>
              <a:ext cx="242887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Desde la filosofía</a:t>
              </a:r>
              <a:endParaRPr lang="es-CL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43A6F51-7F52-1920-7777-A4FA878CDD73}"/>
                </a:ext>
              </a:extLst>
            </p:cNvPr>
            <p:cNvSpPr txBox="1"/>
            <p:nvPr/>
          </p:nvSpPr>
          <p:spPr>
            <a:xfrm>
              <a:off x="3375274" y="2552700"/>
              <a:ext cx="2675414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conservacionista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preservacionista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4C025DEA-623D-96F9-257C-30DEF2D24A2C}"/>
              </a:ext>
            </a:extLst>
          </p:cNvPr>
          <p:cNvGrpSpPr/>
          <p:nvPr/>
        </p:nvGrpSpPr>
        <p:grpSpPr>
          <a:xfrm>
            <a:off x="0" y="0"/>
            <a:ext cx="3408329" cy="6858000"/>
            <a:chOff x="0" y="0"/>
            <a:chExt cx="3408329" cy="6858000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3AF41446-D4C8-7787-E1C6-998DE96CF355}"/>
                </a:ext>
              </a:extLst>
            </p:cNvPr>
            <p:cNvGrpSpPr/>
            <p:nvPr/>
          </p:nvGrpSpPr>
          <p:grpSpPr>
            <a:xfrm>
              <a:off x="0" y="0"/>
              <a:ext cx="3237392" cy="6858000"/>
              <a:chOff x="0" y="0"/>
              <a:chExt cx="3237392" cy="6858000"/>
            </a:xfrm>
            <a:grpFill/>
          </p:grpSpPr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36CD5166-8B39-6FB8-CC09-AB8034B7D675}"/>
                  </a:ext>
                </a:extLst>
              </p:cNvPr>
              <p:cNvSpPr/>
              <p:nvPr/>
            </p:nvSpPr>
            <p:spPr>
              <a:xfrm>
                <a:off x="0" y="0"/>
                <a:ext cx="323739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CL" dirty="0"/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F5D6475-1488-A629-4F5D-0D2A820121E9}"/>
                  </a:ext>
                </a:extLst>
              </p:cNvPr>
              <p:cNvSpPr txBox="1"/>
              <p:nvPr/>
            </p:nvSpPr>
            <p:spPr>
              <a:xfrm>
                <a:off x="209550" y="1038225"/>
                <a:ext cx="2852465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Elementos centrales del concepto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9F1CF24A-958F-7C45-D9BC-FFF902772638}"/>
                  </a:ext>
                </a:extLst>
              </p:cNvPr>
              <p:cNvSpPr txBox="1"/>
              <p:nvPr/>
            </p:nvSpPr>
            <p:spPr>
              <a:xfrm>
                <a:off x="394183" y="2552700"/>
                <a:ext cx="2667831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Pilar económico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Pilar social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Pilar ambiental</a:t>
                </a:r>
              </a:p>
            </p:txBody>
          </p:sp>
        </p:grpSp>
        <p:sp>
          <p:nvSpPr>
            <p:cNvPr id="18" name="Triángulo isósceles 17">
              <a:extLst>
                <a:ext uri="{FF2B5EF4-FFF2-40B4-BE49-F238E27FC236}">
                  <a16:creationId xmlns:a16="http://schemas.microsoft.com/office/drawing/2014/main" id="{024AEEB8-C0CF-2758-080F-6018229AD6AE}"/>
                </a:ext>
              </a:extLst>
            </p:cNvPr>
            <p:cNvSpPr/>
            <p:nvPr/>
          </p:nvSpPr>
          <p:spPr>
            <a:xfrm rot="5400000">
              <a:off x="3053670" y="1855141"/>
              <a:ext cx="533941" cy="17537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9B93858-9DDD-9D08-ED1F-82F5005A19CF}"/>
              </a:ext>
            </a:extLst>
          </p:cNvPr>
          <p:cNvSpPr txBox="1"/>
          <p:nvPr/>
        </p:nvSpPr>
        <p:spPr>
          <a:xfrm>
            <a:off x="3983488" y="871814"/>
            <a:ext cx="788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Pilar económico</a:t>
            </a:r>
            <a:endParaRPr lang="es-CL" sz="36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D98FB4-7F86-F7B0-BA9B-0A12E6F37152}"/>
              </a:ext>
            </a:extLst>
          </p:cNvPr>
          <p:cNvSpPr txBox="1"/>
          <p:nvPr/>
        </p:nvSpPr>
        <p:spPr>
          <a:xfrm>
            <a:off x="3983487" y="2471879"/>
            <a:ext cx="7889965" cy="386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Economía ecológica</a:t>
            </a:r>
          </a:p>
          <a:p>
            <a:pPr lvl="1">
              <a:lnSpc>
                <a:spcPct val="150000"/>
              </a:lnSpc>
            </a:pPr>
            <a:r>
              <a:rPr lang="es-MX" sz="14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 - Aquella rama de la ciencia económica que se caracteriza por considerar que los recursos naturales y el medio ambiente deben ser valorizados mediante un proceso que va más allá de la utilización de instrumentos económicos. </a:t>
            </a:r>
          </a:p>
          <a:p>
            <a:pPr lvl="1">
              <a:lnSpc>
                <a:spcPct val="150000"/>
              </a:lnSpc>
            </a:pPr>
            <a:r>
              <a:rPr lang="es-MX" sz="14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- Esta corriente estima que parte importante del bienestar humano no es analizable desde una perspectiva estrictamente económica y debe complementarse, e incluso subordinarse, a postulados y principios de la ecología, como la relación directa entre la salud del entorno ambiental y la de las personas</a:t>
            </a:r>
          </a:p>
          <a:p>
            <a:pPr lvl="1">
              <a:lnSpc>
                <a:spcPct val="150000"/>
              </a:lnSpc>
            </a:pPr>
            <a:endParaRPr lang="es-MX" sz="1400" i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s-CL" sz="1400" i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01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7277BBFC-D311-0F33-FBB5-08701B90EC14}"/>
              </a:ext>
            </a:extLst>
          </p:cNvPr>
          <p:cNvGrpSpPr/>
          <p:nvPr/>
        </p:nvGrpSpPr>
        <p:grpSpPr>
          <a:xfrm>
            <a:off x="565121" y="0"/>
            <a:ext cx="3062796" cy="6858000"/>
            <a:chOff x="3080552" y="0"/>
            <a:chExt cx="3062796" cy="6858000"/>
          </a:xfrm>
          <a:solidFill>
            <a:schemeClr val="accent6">
              <a:lumMod val="75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752B99F-3CFB-7E01-222E-3FDD92990DA0}"/>
                </a:ext>
              </a:extLst>
            </p:cNvPr>
            <p:cNvSpPr/>
            <p:nvPr/>
          </p:nvSpPr>
          <p:spPr>
            <a:xfrm>
              <a:off x="3080552" y="0"/>
              <a:ext cx="30627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L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592D439-42BC-80EB-617F-F9CE339B39EE}"/>
                </a:ext>
              </a:extLst>
            </p:cNvPr>
            <p:cNvSpPr txBox="1"/>
            <p:nvPr/>
          </p:nvSpPr>
          <p:spPr>
            <a:xfrm>
              <a:off x="3237392" y="1010314"/>
              <a:ext cx="242887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Desde la filosofía</a:t>
              </a:r>
              <a:endParaRPr lang="es-CL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43A6F51-7F52-1920-7777-A4FA878CDD73}"/>
                </a:ext>
              </a:extLst>
            </p:cNvPr>
            <p:cNvSpPr txBox="1"/>
            <p:nvPr/>
          </p:nvSpPr>
          <p:spPr>
            <a:xfrm>
              <a:off x="3375274" y="2552700"/>
              <a:ext cx="2675414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conservacionista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preservacionista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4C025DEA-623D-96F9-257C-30DEF2D24A2C}"/>
              </a:ext>
            </a:extLst>
          </p:cNvPr>
          <p:cNvGrpSpPr/>
          <p:nvPr/>
        </p:nvGrpSpPr>
        <p:grpSpPr>
          <a:xfrm>
            <a:off x="0" y="0"/>
            <a:ext cx="3408329" cy="6858000"/>
            <a:chOff x="0" y="0"/>
            <a:chExt cx="3408329" cy="6858000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3AF41446-D4C8-7787-E1C6-998DE96CF355}"/>
                </a:ext>
              </a:extLst>
            </p:cNvPr>
            <p:cNvGrpSpPr/>
            <p:nvPr/>
          </p:nvGrpSpPr>
          <p:grpSpPr>
            <a:xfrm>
              <a:off x="0" y="0"/>
              <a:ext cx="3237392" cy="6858000"/>
              <a:chOff x="0" y="0"/>
              <a:chExt cx="3237392" cy="6858000"/>
            </a:xfrm>
            <a:grpFill/>
          </p:grpSpPr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36CD5166-8B39-6FB8-CC09-AB8034B7D675}"/>
                  </a:ext>
                </a:extLst>
              </p:cNvPr>
              <p:cNvSpPr/>
              <p:nvPr/>
            </p:nvSpPr>
            <p:spPr>
              <a:xfrm>
                <a:off x="0" y="0"/>
                <a:ext cx="323739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CL" dirty="0"/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F5D6475-1488-A629-4F5D-0D2A820121E9}"/>
                  </a:ext>
                </a:extLst>
              </p:cNvPr>
              <p:cNvSpPr txBox="1"/>
              <p:nvPr/>
            </p:nvSpPr>
            <p:spPr>
              <a:xfrm>
                <a:off x="209550" y="1038225"/>
                <a:ext cx="2852465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Elementos centrales del concepto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9F1CF24A-958F-7C45-D9BC-FFF902772638}"/>
                  </a:ext>
                </a:extLst>
              </p:cNvPr>
              <p:cNvSpPr txBox="1"/>
              <p:nvPr/>
            </p:nvSpPr>
            <p:spPr>
              <a:xfrm>
                <a:off x="394183" y="2552700"/>
                <a:ext cx="2667831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Pilar económico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Pilar social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Pilar ambiental</a:t>
                </a:r>
              </a:p>
            </p:txBody>
          </p:sp>
        </p:grpSp>
        <p:sp>
          <p:nvSpPr>
            <p:cNvPr id="18" name="Triángulo isósceles 17">
              <a:extLst>
                <a:ext uri="{FF2B5EF4-FFF2-40B4-BE49-F238E27FC236}">
                  <a16:creationId xmlns:a16="http://schemas.microsoft.com/office/drawing/2014/main" id="{024AEEB8-C0CF-2758-080F-6018229AD6AE}"/>
                </a:ext>
              </a:extLst>
            </p:cNvPr>
            <p:cNvSpPr/>
            <p:nvPr/>
          </p:nvSpPr>
          <p:spPr>
            <a:xfrm rot="5400000">
              <a:off x="3053670" y="1855141"/>
              <a:ext cx="533941" cy="17537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9B93858-9DDD-9D08-ED1F-82F5005A19CF}"/>
              </a:ext>
            </a:extLst>
          </p:cNvPr>
          <p:cNvSpPr txBox="1"/>
          <p:nvPr/>
        </p:nvSpPr>
        <p:spPr>
          <a:xfrm>
            <a:off x="3983488" y="871814"/>
            <a:ext cx="788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Pilar económico</a:t>
            </a:r>
            <a:endParaRPr lang="es-CL" sz="36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D98FB4-7F86-F7B0-BA9B-0A12E6F37152}"/>
              </a:ext>
            </a:extLst>
          </p:cNvPr>
          <p:cNvSpPr txBox="1"/>
          <p:nvPr/>
        </p:nvSpPr>
        <p:spPr>
          <a:xfrm>
            <a:off x="3983488" y="2471879"/>
            <a:ext cx="6074912" cy="95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Teoría de la Curva de Kuznets </a:t>
            </a:r>
            <a:endParaRPr lang="es-CL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2028026B-3082-2B43-DEE8-04A3D79C0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808" y="3152864"/>
            <a:ext cx="45053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9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7277BBFC-D311-0F33-FBB5-08701B90EC14}"/>
              </a:ext>
            </a:extLst>
          </p:cNvPr>
          <p:cNvGrpSpPr/>
          <p:nvPr/>
        </p:nvGrpSpPr>
        <p:grpSpPr>
          <a:xfrm>
            <a:off x="565121" y="0"/>
            <a:ext cx="3062796" cy="6858000"/>
            <a:chOff x="3080552" y="0"/>
            <a:chExt cx="3062796" cy="6858000"/>
          </a:xfrm>
          <a:solidFill>
            <a:schemeClr val="accent6">
              <a:lumMod val="75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752B99F-3CFB-7E01-222E-3FDD92990DA0}"/>
                </a:ext>
              </a:extLst>
            </p:cNvPr>
            <p:cNvSpPr/>
            <p:nvPr/>
          </p:nvSpPr>
          <p:spPr>
            <a:xfrm>
              <a:off x="3080552" y="0"/>
              <a:ext cx="30627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L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592D439-42BC-80EB-617F-F9CE339B39EE}"/>
                </a:ext>
              </a:extLst>
            </p:cNvPr>
            <p:cNvSpPr txBox="1"/>
            <p:nvPr/>
          </p:nvSpPr>
          <p:spPr>
            <a:xfrm>
              <a:off x="3237392" y="1010314"/>
              <a:ext cx="242887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Desde la filosofía</a:t>
              </a:r>
              <a:endParaRPr lang="es-CL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43A6F51-7F52-1920-7777-A4FA878CDD73}"/>
                </a:ext>
              </a:extLst>
            </p:cNvPr>
            <p:cNvSpPr txBox="1"/>
            <p:nvPr/>
          </p:nvSpPr>
          <p:spPr>
            <a:xfrm>
              <a:off x="3375274" y="2552700"/>
              <a:ext cx="2675414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conservacionista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preservacionista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4C025DEA-623D-96F9-257C-30DEF2D24A2C}"/>
              </a:ext>
            </a:extLst>
          </p:cNvPr>
          <p:cNvGrpSpPr/>
          <p:nvPr/>
        </p:nvGrpSpPr>
        <p:grpSpPr>
          <a:xfrm>
            <a:off x="0" y="0"/>
            <a:ext cx="3408329" cy="6858000"/>
            <a:chOff x="0" y="0"/>
            <a:chExt cx="3408329" cy="6858000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3AF41446-D4C8-7787-E1C6-998DE96CF355}"/>
                </a:ext>
              </a:extLst>
            </p:cNvPr>
            <p:cNvGrpSpPr/>
            <p:nvPr/>
          </p:nvGrpSpPr>
          <p:grpSpPr>
            <a:xfrm>
              <a:off x="0" y="0"/>
              <a:ext cx="3237392" cy="6858000"/>
              <a:chOff x="0" y="0"/>
              <a:chExt cx="3237392" cy="6858000"/>
            </a:xfrm>
            <a:grpFill/>
          </p:grpSpPr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36CD5166-8B39-6FB8-CC09-AB8034B7D675}"/>
                  </a:ext>
                </a:extLst>
              </p:cNvPr>
              <p:cNvSpPr/>
              <p:nvPr/>
            </p:nvSpPr>
            <p:spPr>
              <a:xfrm>
                <a:off x="0" y="0"/>
                <a:ext cx="323739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CL" dirty="0"/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F5D6475-1488-A629-4F5D-0D2A820121E9}"/>
                  </a:ext>
                </a:extLst>
              </p:cNvPr>
              <p:cNvSpPr txBox="1"/>
              <p:nvPr/>
            </p:nvSpPr>
            <p:spPr>
              <a:xfrm>
                <a:off x="209550" y="1038225"/>
                <a:ext cx="2852465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Elementos centrales del concepto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9F1CF24A-958F-7C45-D9BC-FFF902772638}"/>
                  </a:ext>
                </a:extLst>
              </p:cNvPr>
              <p:cNvSpPr txBox="1"/>
              <p:nvPr/>
            </p:nvSpPr>
            <p:spPr>
              <a:xfrm>
                <a:off x="394183" y="2552700"/>
                <a:ext cx="2667831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Pilar económico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Pilar social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Pilar ambiental</a:t>
                </a:r>
              </a:p>
            </p:txBody>
          </p:sp>
        </p:grpSp>
        <p:sp>
          <p:nvSpPr>
            <p:cNvPr id="18" name="Triángulo isósceles 17">
              <a:extLst>
                <a:ext uri="{FF2B5EF4-FFF2-40B4-BE49-F238E27FC236}">
                  <a16:creationId xmlns:a16="http://schemas.microsoft.com/office/drawing/2014/main" id="{024AEEB8-C0CF-2758-080F-6018229AD6AE}"/>
                </a:ext>
              </a:extLst>
            </p:cNvPr>
            <p:cNvSpPr/>
            <p:nvPr/>
          </p:nvSpPr>
          <p:spPr>
            <a:xfrm rot="5400000">
              <a:off x="3053670" y="1855141"/>
              <a:ext cx="533941" cy="17537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9B93858-9DDD-9D08-ED1F-82F5005A19CF}"/>
              </a:ext>
            </a:extLst>
          </p:cNvPr>
          <p:cNvSpPr txBox="1"/>
          <p:nvPr/>
        </p:nvSpPr>
        <p:spPr>
          <a:xfrm>
            <a:off x="3983488" y="871814"/>
            <a:ext cx="788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Pilar social</a:t>
            </a:r>
            <a:endParaRPr lang="es-CL" sz="36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D98FB4-7F86-F7B0-BA9B-0A12E6F37152}"/>
              </a:ext>
            </a:extLst>
          </p:cNvPr>
          <p:cNvSpPr txBox="1"/>
          <p:nvPr/>
        </p:nvSpPr>
        <p:spPr>
          <a:xfrm>
            <a:off x="3983488" y="2471879"/>
            <a:ext cx="8081512" cy="4004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Lo componen las personas que integran la sociedad, y a nivel político, lo representa el Estado.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Persigue que la sociedad como conjunto se responsabilice por el respeto al entorno ecológico, más allá del deber de cuidado que acompaña a cada persona.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Responsabilidad Social Corporativa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s-MX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Innovación en la gestión y ejecución de negocios.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s-MX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Adopción de operaciones sustentables.</a:t>
            </a:r>
            <a:endParaRPr lang="es-CL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7277BBFC-D311-0F33-FBB5-08701B90EC14}"/>
              </a:ext>
            </a:extLst>
          </p:cNvPr>
          <p:cNvGrpSpPr/>
          <p:nvPr/>
        </p:nvGrpSpPr>
        <p:grpSpPr>
          <a:xfrm>
            <a:off x="565121" y="0"/>
            <a:ext cx="3062796" cy="6858000"/>
            <a:chOff x="3080552" y="0"/>
            <a:chExt cx="3062796" cy="6858000"/>
          </a:xfrm>
          <a:solidFill>
            <a:schemeClr val="accent6">
              <a:lumMod val="75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752B99F-3CFB-7E01-222E-3FDD92990DA0}"/>
                </a:ext>
              </a:extLst>
            </p:cNvPr>
            <p:cNvSpPr/>
            <p:nvPr/>
          </p:nvSpPr>
          <p:spPr>
            <a:xfrm>
              <a:off x="3080552" y="0"/>
              <a:ext cx="30627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L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592D439-42BC-80EB-617F-F9CE339B39EE}"/>
                </a:ext>
              </a:extLst>
            </p:cNvPr>
            <p:cNvSpPr txBox="1"/>
            <p:nvPr/>
          </p:nvSpPr>
          <p:spPr>
            <a:xfrm>
              <a:off x="3237392" y="1010314"/>
              <a:ext cx="242887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Desde la filosofía</a:t>
              </a:r>
              <a:endParaRPr lang="es-CL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43A6F51-7F52-1920-7777-A4FA878CDD73}"/>
                </a:ext>
              </a:extLst>
            </p:cNvPr>
            <p:cNvSpPr txBox="1"/>
            <p:nvPr/>
          </p:nvSpPr>
          <p:spPr>
            <a:xfrm>
              <a:off x="3375274" y="2552700"/>
              <a:ext cx="2675414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conservacionista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preservacionista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4C025DEA-623D-96F9-257C-30DEF2D24A2C}"/>
              </a:ext>
            </a:extLst>
          </p:cNvPr>
          <p:cNvGrpSpPr/>
          <p:nvPr/>
        </p:nvGrpSpPr>
        <p:grpSpPr>
          <a:xfrm>
            <a:off x="0" y="0"/>
            <a:ext cx="3408329" cy="6858000"/>
            <a:chOff x="0" y="0"/>
            <a:chExt cx="3408329" cy="6858000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3AF41446-D4C8-7787-E1C6-998DE96CF355}"/>
                </a:ext>
              </a:extLst>
            </p:cNvPr>
            <p:cNvGrpSpPr/>
            <p:nvPr/>
          </p:nvGrpSpPr>
          <p:grpSpPr>
            <a:xfrm>
              <a:off x="0" y="0"/>
              <a:ext cx="3237392" cy="6858000"/>
              <a:chOff x="0" y="0"/>
              <a:chExt cx="3237392" cy="6858000"/>
            </a:xfrm>
            <a:grpFill/>
          </p:grpSpPr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36CD5166-8B39-6FB8-CC09-AB8034B7D675}"/>
                  </a:ext>
                </a:extLst>
              </p:cNvPr>
              <p:cNvSpPr/>
              <p:nvPr/>
            </p:nvSpPr>
            <p:spPr>
              <a:xfrm>
                <a:off x="0" y="0"/>
                <a:ext cx="323739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CL" dirty="0"/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F5D6475-1488-A629-4F5D-0D2A820121E9}"/>
                  </a:ext>
                </a:extLst>
              </p:cNvPr>
              <p:cNvSpPr txBox="1"/>
              <p:nvPr/>
            </p:nvSpPr>
            <p:spPr>
              <a:xfrm>
                <a:off x="209550" y="1038225"/>
                <a:ext cx="2852465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Elementos centrales del concepto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9F1CF24A-958F-7C45-D9BC-FFF902772638}"/>
                  </a:ext>
                </a:extLst>
              </p:cNvPr>
              <p:cNvSpPr txBox="1"/>
              <p:nvPr/>
            </p:nvSpPr>
            <p:spPr>
              <a:xfrm>
                <a:off x="394183" y="2552700"/>
                <a:ext cx="2667831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Pilar económico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Pilar social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Pilar ambiental</a:t>
                </a:r>
              </a:p>
            </p:txBody>
          </p:sp>
        </p:grpSp>
        <p:sp>
          <p:nvSpPr>
            <p:cNvPr id="18" name="Triángulo isósceles 17">
              <a:extLst>
                <a:ext uri="{FF2B5EF4-FFF2-40B4-BE49-F238E27FC236}">
                  <a16:creationId xmlns:a16="http://schemas.microsoft.com/office/drawing/2014/main" id="{024AEEB8-C0CF-2758-080F-6018229AD6AE}"/>
                </a:ext>
              </a:extLst>
            </p:cNvPr>
            <p:cNvSpPr/>
            <p:nvPr/>
          </p:nvSpPr>
          <p:spPr>
            <a:xfrm rot="5400000">
              <a:off x="3053670" y="1855141"/>
              <a:ext cx="533941" cy="17537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9B93858-9DDD-9D08-ED1F-82F5005A19CF}"/>
              </a:ext>
            </a:extLst>
          </p:cNvPr>
          <p:cNvSpPr txBox="1"/>
          <p:nvPr/>
        </p:nvSpPr>
        <p:spPr>
          <a:xfrm>
            <a:off x="3983488" y="871814"/>
            <a:ext cx="788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Pilar social</a:t>
            </a:r>
            <a:endParaRPr lang="es-CL" sz="36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D98FB4-7F86-F7B0-BA9B-0A12E6F37152}"/>
              </a:ext>
            </a:extLst>
          </p:cNvPr>
          <p:cNvSpPr txBox="1"/>
          <p:nvPr/>
        </p:nvSpPr>
        <p:spPr>
          <a:xfrm>
            <a:off x="3983488" y="2471879"/>
            <a:ext cx="8081512" cy="4188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Para mantener el pilar social de la sustentabilidad, las actuaciones del Estado deben reflejar un beneficio para un medio ambiente libre de contaminación, y para ello, deben cumplirse cuatro condiciones indispensables: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Estado de Derecho.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Ausencia de conductas monopólicas u oligopólicas.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Cuidado del Orden Público.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Ausencia de corrupción</a:t>
            </a:r>
            <a:endParaRPr lang="es-CL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2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7277BBFC-D311-0F33-FBB5-08701B90EC14}"/>
              </a:ext>
            </a:extLst>
          </p:cNvPr>
          <p:cNvGrpSpPr/>
          <p:nvPr/>
        </p:nvGrpSpPr>
        <p:grpSpPr>
          <a:xfrm>
            <a:off x="565121" y="0"/>
            <a:ext cx="3062796" cy="6858000"/>
            <a:chOff x="3080552" y="0"/>
            <a:chExt cx="3062796" cy="6858000"/>
          </a:xfrm>
          <a:solidFill>
            <a:schemeClr val="accent6">
              <a:lumMod val="75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752B99F-3CFB-7E01-222E-3FDD92990DA0}"/>
                </a:ext>
              </a:extLst>
            </p:cNvPr>
            <p:cNvSpPr/>
            <p:nvPr/>
          </p:nvSpPr>
          <p:spPr>
            <a:xfrm>
              <a:off x="3080552" y="0"/>
              <a:ext cx="30627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L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592D439-42BC-80EB-617F-F9CE339B39EE}"/>
                </a:ext>
              </a:extLst>
            </p:cNvPr>
            <p:cNvSpPr txBox="1"/>
            <p:nvPr/>
          </p:nvSpPr>
          <p:spPr>
            <a:xfrm>
              <a:off x="3237392" y="1010314"/>
              <a:ext cx="242887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Desde la filosofía</a:t>
              </a:r>
              <a:endParaRPr lang="es-CL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43A6F51-7F52-1920-7777-A4FA878CDD73}"/>
                </a:ext>
              </a:extLst>
            </p:cNvPr>
            <p:cNvSpPr txBox="1"/>
            <p:nvPr/>
          </p:nvSpPr>
          <p:spPr>
            <a:xfrm>
              <a:off x="3375274" y="2552700"/>
              <a:ext cx="2675414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conservacionista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preservacionista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4C025DEA-623D-96F9-257C-30DEF2D24A2C}"/>
              </a:ext>
            </a:extLst>
          </p:cNvPr>
          <p:cNvGrpSpPr/>
          <p:nvPr/>
        </p:nvGrpSpPr>
        <p:grpSpPr>
          <a:xfrm>
            <a:off x="0" y="0"/>
            <a:ext cx="3408329" cy="6858000"/>
            <a:chOff x="0" y="0"/>
            <a:chExt cx="3408329" cy="6858000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3AF41446-D4C8-7787-E1C6-998DE96CF355}"/>
                </a:ext>
              </a:extLst>
            </p:cNvPr>
            <p:cNvGrpSpPr/>
            <p:nvPr/>
          </p:nvGrpSpPr>
          <p:grpSpPr>
            <a:xfrm>
              <a:off x="0" y="0"/>
              <a:ext cx="3237392" cy="6858000"/>
              <a:chOff x="0" y="0"/>
              <a:chExt cx="3237392" cy="6858000"/>
            </a:xfrm>
            <a:grpFill/>
          </p:grpSpPr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36CD5166-8B39-6FB8-CC09-AB8034B7D675}"/>
                  </a:ext>
                </a:extLst>
              </p:cNvPr>
              <p:cNvSpPr/>
              <p:nvPr/>
            </p:nvSpPr>
            <p:spPr>
              <a:xfrm>
                <a:off x="0" y="0"/>
                <a:ext cx="323739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CL" dirty="0"/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F5D6475-1488-A629-4F5D-0D2A820121E9}"/>
                  </a:ext>
                </a:extLst>
              </p:cNvPr>
              <p:cNvSpPr txBox="1"/>
              <p:nvPr/>
            </p:nvSpPr>
            <p:spPr>
              <a:xfrm>
                <a:off x="209550" y="1038225"/>
                <a:ext cx="2852465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Elementos centrales del concepto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9F1CF24A-958F-7C45-D9BC-FFF902772638}"/>
                  </a:ext>
                </a:extLst>
              </p:cNvPr>
              <p:cNvSpPr txBox="1"/>
              <p:nvPr/>
            </p:nvSpPr>
            <p:spPr>
              <a:xfrm>
                <a:off x="394183" y="2552700"/>
                <a:ext cx="2667831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Pilar económico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Pilar social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Pilar ambiental</a:t>
                </a:r>
              </a:p>
            </p:txBody>
          </p:sp>
        </p:grpSp>
        <p:sp>
          <p:nvSpPr>
            <p:cNvPr id="18" name="Triángulo isósceles 17">
              <a:extLst>
                <a:ext uri="{FF2B5EF4-FFF2-40B4-BE49-F238E27FC236}">
                  <a16:creationId xmlns:a16="http://schemas.microsoft.com/office/drawing/2014/main" id="{024AEEB8-C0CF-2758-080F-6018229AD6AE}"/>
                </a:ext>
              </a:extLst>
            </p:cNvPr>
            <p:cNvSpPr/>
            <p:nvPr/>
          </p:nvSpPr>
          <p:spPr>
            <a:xfrm rot="5400000">
              <a:off x="3053670" y="1855141"/>
              <a:ext cx="533941" cy="17537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9B93858-9DDD-9D08-ED1F-82F5005A19CF}"/>
              </a:ext>
            </a:extLst>
          </p:cNvPr>
          <p:cNvSpPr txBox="1"/>
          <p:nvPr/>
        </p:nvSpPr>
        <p:spPr>
          <a:xfrm>
            <a:off x="3983488" y="871814"/>
            <a:ext cx="788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Pilar ambiental</a:t>
            </a:r>
            <a:endParaRPr lang="es-CL" sz="36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D98FB4-7F86-F7B0-BA9B-0A12E6F37152}"/>
              </a:ext>
            </a:extLst>
          </p:cNvPr>
          <p:cNvSpPr txBox="1"/>
          <p:nvPr/>
        </p:nvSpPr>
        <p:spPr>
          <a:xfrm>
            <a:off x="3983488" y="2471879"/>
            <a:ext cx="8081512" cy="188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Prohibición de contaminar.</a:t>
            </a:r>
          </a:p>
          <a:p>
            <a:pPr lvl="1">
              <a:lnSpc>
                <a:spcPct val="150000"/>
              </a:lnSpc>
            </a:pPr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- Origen ético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Cuidado ambiental.</a:t>
            </a:r>
          </a:p>
          <a:p>
            <a:pPr lvl="1">
              <a:lnSpc>
                <a:spcPct val="150000"/>
              </a:lnSpc>
            </a:pPr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- Origen filosófico</a:t>
            </a:r>
            <a:endParaRPr lang="es-CL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46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F77206E9-2052-3562-CC4B-3CC074191858}"/>
              </a:ext>
            </a:extLst>
          </p:cNvPr>
          <p:cNvGrpSpPr/>
          <p:nvPr/>
        </p:nvGrpSpPr>
        <p:grpSpPr>
          <a:xfrm>
            <a:off x="8327446" y="-7532"/>
            <a:ext cx="4110669" cy="6897124"/>
            <a:chOff x="8327446" y="-7532"/>
            <a:chExt cx="4110669" cy="6897124"/>
          </a:xfrm>
        </p:grpSpPr>
        <p:pic>
          <p:nvPicPr>
            <p:cNvPr id="23" name="Imagen 22" descr="Un edificio antiguo&#10;&#10;Descripción generada automáticamente">
              <a:extLst>
                <a:ext uri="{FF2B5EF4-FFF2-40B4-BE49-F238E27FC236}">
                  <a16:creationId xmlns:a16="http://schemas.microsoft.com/office/drawing/2014/main" id="{BDCFFEA0-3422-0A3D-8A73-2711C05822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22" r="38501"/>
            <a:stretch/>
          </p:blipFill>
          <p:spPr>
            <a:xfrm>
              <a:off x="9041218" y="-7532"/>
              <a:ext cx="3148799" cy="6865531"/>
            </a:xfrm>
            <a:prstGeom prst="rect">
              <a:avLst/>
            </a:prstGeom>
            <a:ln>
              <a:noFill/>
            </a:ln>
          </p:spPr>
        </p:pic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8A725C2C-C99B-F1A5-D8B8-D236C72930B7}"/>
                </a:ext>
              </a:extLst>
            </p:cNvPr>
            <p:cNvSpPr txBox="1"/>
            <p:nvPr/>
          </p:nvSpPr>
          <p:spPr>
            <a:xfrm rot="10800000" flipH="1" flipV="1">
              <a:off x="8327446" y="410895"/>
              <a:ext cx="2975597" cy="64786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MX" sz="4150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onsolas" panose="020B0609020204030204" pitchFamily="49" charset="0"/>
                </a:rPr>
                <a:t>3</a:t>
              </a:r>
              <a:endParaRPr lang="es-CL" sz="41500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8D98A0B9-7A7F-BE77-9134-5BC6264DB3DC}"/>
                </a:ext>
              </a:extLst>
            </p:cNvPr>
            <p:cNvSpPr txBox="1"/>
            <p:nvPr/>
          </p:nvSpPr>
          <p:spPr>
            <a:xfrm>
              <a:off x="9005956" y="5876306"/>
              <a:ext cx="343215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MX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Jurisprudencia nacional</a:t>
              </a:r>
              <a:endParaRPr lang="es-CL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5B41F7B6-67F3-6C02-D3C7-7EBC005AD9C3}"/>
              </a:ext>
            </a:extLst>
          </p:cNvPr>
          <p:cNvGrpSpPr/>
          <p:nvPr/>
        </p:nvGrpSpPr>
        <p:grpSpPr>
          <a:xfrm>
            <a:off x="5220673" y="-7533"/>
            <a:ext cx="4122392" cy="6942820"/>
            <a:chOff x="5220673" y="-7533"/>
            <a:chExt cx="4122392" cy="6942820"/>
          </a:xfrm>
        </p:grpSpPr>
        <p:pic>
          <p:nvPicPr>
            <p:cNvPr id="30" name="Imagen 29" descr="Humo saliendo de las nubes&#10;&#10;Descripción generada automáticamente">
              <a:extLst>
                <a:ext uri="{FF2B5EF4-FFF2-40B4-BE49-F238E27FC236}">
                  <a16:creationId xmlns:a16="http://schemas.microsoft.com/office/drawing/2014/main" id="{5CA01DEA-7FA2-EF30-20E8-353BC0153C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89" t="-110" r="8755" b="110"/>
            <a:stretch/>
          </p:blipFill>
          <p:spPr>
            <a:xfrm>
              <a:off x="5907460" y="-7533"/>
              <a:ext cx="3164667" cy="6897125"/>
            </a:xfrm>
            <a:prstGeom prst="rect">
              <a:avLst/>
            </a:prstGeom>
          </p:spPr>
        </p:pic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72C07B1B-50A4-D62D-547A-1BC83A86A710}"/>
                </a:ext>
              </a:extLst>
            </p:cNvPr>
            <p:cNvGrpSpPr/>
            <p:nvPr/>
          </p:nvGrpSpPr>
          <p:grpSpPr>
            <a:xfrm>
              <a:off x="5220673" y="456590"/>
              <a:ext cx="4122392" cy="6478697"/>
              <a:chOff x="5220673" y="456590"/>
              <a:chExt cx="4122392" cy="6478697"/>
            </a:xfrm>
          </p:grpSpPr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D6F4A8B1-FBD7-5DBC-9EA5-B0C6DD9A10B5}"/>
                  </a:ext>
                </a:extLst>
              </p:cNvPr>
              <p:cNvSpPr txBox="1"/>
              <p:nvPr/>
            </p:nvSpPr>
            <p:spPr>
              <a:xfrm rot="10800000" flipH="1" flipV="1">
                <a:off x="5220673" y="456590"/>
                <a:ext cx="2778793" cy="6478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41500" dirty="0">
                    <a:ln w="762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onsolas" panose="020B0609020204030204" pitchFamily="49" charset="0"/>
                  </a:rPr>
                  <a:t>2</a:t>
                </a:r>
                <a:endParaRPr lang="es-CL" sz="4150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476DD59F-FB6D-F190-1A90-D05501144B71}"/>
                  </a:ext>
                </a:extLst>
              </p:cNvPr>
              <p:cNvSpPr txBox="1"/>
              <p:nvPr/>
            </p:nvSpPr>
            <p:spPr>
              <a:xfrm>
                <a:off x="5893055" y="5860510"/>
                <a:ext cx="34500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0" b="1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Paradigma actual</a:t>
                </a:r>
                <a:endParaRPr lang="es-CL" sz="2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3FB71ACF-9BE3-48DD-D98A-7A0E21FEF601}"/>
              </a:ext>
            </a:extLst>
          </p:cNvPr>
          <p:cNvGrpSpPr/>
          <p:nvPr/>
        </p:nvGrpSpPr>
        <p:grpSpPr>
          <a:xfrm>
            <a:off x="2376756" y="-7531"/>
            <a:ext cx="3700281" cy="6942817"/>
            <a:chOff x="2376756" y="7531"/>
            <a:chExt cx="3700281" cy="6927748"/>
          </a:xfrm>
        </p:grpSpPr>
        <p:pic>
          <p:nvPicPr>
            <p:cNvPr id="18" name="Imagen 17" descr="Un dibujo de una persona&#10;&#10;Descripción generada automáticamente con confianza baja">
              <a:extLst>
                <a:ext uri="{FF2B5EF4-FFF2-40B4-BE49-F238E27FC236}">
                  <a16:creationId xmlns:a16="http://schemas.microsoft.com/office/drawing/2014/main" id="{65C92B3B-0AB3-EB70-B25A-17262DC3F0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45" t="110" r="55981" b="-110"/>
            <a:stretch/>
          </p:blipFill>
          <p:spPr>
            <a:xfrm>
              <a:off x="2970026" y="7531"/>
              <a:ext cx="2947201" cy="6882156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E4AAC076-F365-4462-2E73-3BB7ECA3C309}"/>
                </a:ext>
              </a:extLst>
            </p:cNvPr>
            <p:cNvSpPr txBox="1">
              <a:spLocks/>
            </p:cNvSpPr>
            <p:nvPr/>
          </p:nvSpPr>
          <p:spPr>
            <a:xfrm>
              <a:off x="2912370" y="5862839"/>
              <a:ext cx="3164667" cy="399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Concepto y Elementos</a:t>
              </a:r>
              <a:endParaRPr lang="es-CL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1CCC4B05-C77A-9824-1E71-0096D62E7C14}"/>
                </a:ext>
              </a:extLst>
            </p:cNvPr>
            <p:cNvSpPr txBox="1"/>
            <p:nvPr/>
          </p:nvSpPr>
          <p:spPr>
            <a:xfrm rot="10800000" flipH="1" flipV="1">
              <a:off x="2376756" y="456582"/>
              <a:ext cx="2764372" cy="6478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150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onsolas" panose="020B0609020204030204" pitchFamily="49" charset="0"/>
                </a:rPr>
                <a:t>1</a:t>
              </a:r>
              <a:endParaRPr lang="es-CL" sz="41500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endParaRPr>
            </a:p>
          </p:txBody>
        </p:sp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id="{2862D553-B175-B6A0-9ED9-2BE8955FC6CE}"/>
              </a:ext>
            </a:extLst>
          </p:cNvPr>
          <p:cNvGrpSpPr/>
          <p:nvPr/>
        </p:nvGrpSpPr>
        <p:grpSpPr>
          <a:xfrm>
            <a:off x="0" y="0"/>
            <a:ext cx="2978541" cy="6865364"/>
            <a:chOff x="0" y="0"/>
            <a:chExt cx="2970026" cy="6858000"/>
          </a:xfrm>
          <a:solidFill>
            <a:schemeClr val="accent6">
              <a:lumMod val="75000"/>
            </a:schemeClr>
          </a:solidFill>
        </p:grpSpPr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92D2DAC5-CE5D-1B27-D6B6-15FD91C5AF82}"/>
                </a:ext>
              </a:extLst>
            </p:cNvPr>
            <p:cNvSpPr/>
            <p:nvPr/>
          </p:nvSpPr>
          <p:spPr>
            <a:xfrm>
              <a:off x="0" y="0"/>
              <a:ext cx="297002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154AEC4F-489B-637A-7C34-CBC6576E36F5}"/>
                </a:ext>
              </a:extLst>
            </p:cNvPr>
            <p:cNvSpPr txBox="1"/>
            <p:nvPr/>
          </p:nvSpPr>
          <p:spPr>
            <a:xfrm>
              <a:off x="98270" y="2898842"/>
              <a:ext cx="2741655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000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ASPECTOS CLAVE</a:t>
              </a:r>
              <a:endParaRPr lang="es-CL" sz="4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65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97EEC1F-DF6B-2D38-0381-C6E43994ACEF}"/>
              </a:ext>
            </a:extLst>
          </p:cNvPr>
          <p:cNvSpPr txBox="1"/>
          <p:nvPr/>
        </p:nvSpPr>
        <p:spPr>
          <a:xfrm>
            <a:off x="728022" y="1333479"/>
            <a:ext cx="112504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Paradigma actual</a:t>
            </a:r>
            <a:endParaRPr lang="es-CL" sz="66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752B99F-3CFB-7E01-222E-3FDD92990DA0}"/>
              </a:ext>
            </a:extLst>
          </p:cNvPr>
          <p:cNvSpPr/>
          <p:nvPr/>
        </p:nvSpPr>
        <p:spPr>
          <a:xfrm>
            <a:off x="-2450645" y="0"/>
            <a:ext cx="3062796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dirty="0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4C025DEA-623D-96F9-257C-30DEF2D24A2C}"/>
              </a:ext>
            </a:extLst>
          </p:cNvPr>
          <p:cNvGrpSpPr/>
          <p:nvPr/>
        </p:nvGrpSpPr>
        <p:grpSpPr>
          <a:xfrm>
            <a:off x="-3019425" y="0"/>
            <a:ext cx="3408329" cy="6858000"/>
            <a:chOff x="0" y="0"/>
            <a:chExt cx="3408329" cy="68580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36CD5166-8B39-6FB8-CC09-AB8034B7D675}"/>
                </a:ext>
              </a:extLst>
            </p:cNvPr>
            <p:cNvSpPr/>
            <p:nvPr/>
          </p:nvSpPr>
          <p:spPr>
            <a:xfrm>
              <a:off x="0" y="0"/>
              <a:ext cx="3237392" cy="685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L" dirty="0"/>
            </a:p>
          </p:txBody>
        </p:sp>
        <p:sp>
          <p:nvSpPr>
            <p:cNvPr id="18" name="Triángulo isósceles 17">
              <a:extLst>
                <a:ext uri="{FF2B5EF4-FFF2-40B4-BE49-F238E27FC236}">
                  <a16:creationId xmlns:a16="http://schemas.microsoft.com/office/drawing/2014/main" id="{024AEEB8-C0CF-2758-080F-6018229AD6AE}"/>
                </a:ext>
              </a:extLst>
            </p:cNvPr>
            <p:cNvSpPr/>
            <p:nvPr/>
          </p:nvSpPr>
          <p:spPr>
            <a:xfrm rot="5400000">
              <a:off x="3053670" y="1855141"/>
              <a:ext cx="533941" cy="175377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1632929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7277BBFC-D311-0F33-FBB5-08701B90EC14}"/>
              </a:ext>
            </a:extLst>
          </p:cNvPr>
          <p:cNvGrpSpPr/>
          <p:nvPr/>
        </p:nvGrpSpPr>
        <p:grpSpPr>
          <a:xfrm>
            <a:off x="3232952" y="0"/>
            <a:ext cx="3062796" cy="6858000"/>
            <a:chOff x="3080552" y="0"/>
            <a:chExt cx="3062796" cy="6858000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752B99F-3CFB-7E01-222E-3FDD92990DA0}"/>
                </a:ext>
              </a:extLst>
            </p:cNvPr>
            <p:cNvSpPr/>
            <p:nvPr/>
          </p:nvSpPr>
          <p:spPr>
            <a:xfrm>
              <a:off x="3080552" y="0"/>
              <a:ext cx="3062796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L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592D439-42BC-80EB-617F-F9CE339B39EE}"/>
                </a:ext>
              </a:extLst>
            </p:cNvPr>
            <p:cNvSpPr txBox="1"/>
            <p:nvPr/>
          </p:nvSpPr>
          <p:spPr>
            <a:xfrm>
              <a:off x="3237392" y="1010314"/>
              <a:ext cx="2428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A nivel nacional</a:t>
              </a:r>
              <a:endParaRPr lang="es-CL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43A6F51-7F52-1920-7777-A4FA878CDD73}"/>
                </a:ext>
              </a:extLst>
            </p:cNvPr>
            <p:cNvSpPr txBox="1"/>
            <p:nvPr/>
          </p:nvSpPr>
          <p:spPr>
            <a:xfrm>
              <a:off x="3168240" y="2552700"/>
              <a:ext cx="2975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Boletín N°16.411-19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4C025DEA-623D-96F9-257C-30DEF2D24A2C}"/>
              </a:ext>
            </a:extLst>
          </p:cNvPr>
          <p:cNvGrpSpPr/>
          <p:nvPr/>
        </p:nvGrpSpPr>
        <p:grpSpPr>
          <a:xfrm>
            <a:off x="0" y="0"/>
            <a:ext cx="3408329" cy="6858000"/>
            <a:chOff x="0" y="0"/>
            <a:chExt cx="3408329" cy="6858000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3AF41446-D4C8-7787-E1C6-998DE96CF355}"/>
                </a:ext>
              </a:extLst>
            </p:cNvPr>
            <p:cNvGrpSpPr/>
            <p:nvPr/>
          </p:nvGrpSpPr>
          <p:grpSpPr>
            <a:xfrm>
              <a:off x="0" y="0"/>
              <a:ext cx="3237392" cy="6858000"/>
              <a:chOff x="0" y="0"/>
              <a:chExt cx="3237392" cy="6858000"/>
            </a:xfrm>
          </p:grpSpPr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36CD5166-8B39-6FB8-CC09-AB8034B7D675}"/>
                  </a:ext>
                </a:extLst>
              </p:cNvPr>
              <p:cNvSpPr/>
              <p:nvPr/>
            </p:nvSpPr>
            <p:spPr>
              <a:xfrm>
                <a:off x="0" y="0"/>
                <a:ext cx="3237392" cy="6858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s-CL" dirty="0"/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F5D6475-1488-A629-4F5D-0D2A820121E9}"/>
                  </a:ext>
                </a:extLst>
              </p:cNvPr>
              <p:cNvSpPr txBox="1"/>
              <p:nvPr/>
            </p:nvSpPr>
            <p:spPr>
              <a:xfrm>
                <a:off x="138948" y="1029528"/>
                <a:ext cx="2622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 nivel internacional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9F1CF24A-958F-7C45-D9BC-FFF902772638}"/>
                  </a:ext>
                </a:extLst>
              </p:cNvPr>
              <p:cNvSpPr txBox="1"/>
              <p:nvPr/>
            </p:nvSpPr>
            <p:spPr>
              <a:xfrm>
                <a:off x="138948" y="2552700"/>
                <a:ext cx="30940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Objetivos de Desarrollo Sustentable de la ONU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Acuerdo de París</a:t>
                </a:r>
              </a:p>
            </p:txBody>
          </p:sp>
        </p:grpSp>
        <p:sp>
          <p:nvSpPr>
            <p:cNvPr id="18" name="Triángulo isósceles 17">
              <a:extLst>
                <a:ext uri="{FF2B5EF4-FFF2-40B4-BE49-F238E27FC236}">
                  <a16:creationId xmlns:a16="http://schemas.microsoft.com/office/drawing/2014/main" id="{024AEEB8-C0CF-2758-080F-6018229AD6AE}"/>
                </a:ext>
              </a:extLst>
            </p:cNvPr>
            <p:cNvSpPr/>
            <p:nvPr/>
          </p:nvSpPr>
          <p:spPr>
            <a:xfrm rot="5400000">
              <a:off x="3053670" y="1855141"/>
              <a:ext cx="533941" cy="175377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361291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7277BBFC-D311-0F33-FBB5-08701B90EC14}"/>
              </a:ext>
            </a:extLst>
          </p:cNvPr>
          <p:cNvGrpSpPr/>
          <p:nvPr/>
        </p:nvGrpSpPr>
        <p:grpSpPr>
          <a:xfrm>
            <a:off x="565121" y="0"/>
            <a:ext cx="3062796" cy="6858000"/>
            <a:chOff x="3080552" y="0"/>
            <a:chExt cx="3062796" cy="68580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752B99F-3CFB-7E01-222E-3FDD92990DA0}"/>
                </a:ext>
              </a:extLst>
            </p:cNvPr>
            <p:cNvSpPr/>
            <p:nvPr/>
          </p:nvSpPr>
          <p:spPr>
            <a:xfrm>
              <a:off x="3080552" y="0"/>
              <a:ext cx="30627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L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592D439-42BC-80EB-617F-F9CE339B39EE}"/>
                </a:ext>
              </a:extLst>
            </p:cNvPr>
            <p:cNvSpPr txBox="1"/>
            <p:nvPr/>
          </p:nvSpPr>
          <p:spPr>
            <a:xfrm>
              <a:off x="3237392" y="1010314"/>
              <a:ext cx="242887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Desde la filosofía</a:t>
              </a:r>
              <a:endParaRPr lang="es-CL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43A6F51-7F52-1920-7777-A4FA878CDD73}"/>
                </a:ext>
              </a:extLst>
            </p:cNvPr>
            <p:cNvSpPr txBox="1"/>
            <p:nvPr/>
          </p:nvSpPr>
          <p:spPr>
            <a:xfrm>
              <a:off x="3375274" y="2552700"/>
              <a:ext cx="2675414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conservacionista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preservacionista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9B93858-9DDD-9D08-ED1F-82F5005A19CF}"/>
              </a:ext>
            </a:extLst>
          </p:cNvPr>
          <p:cNvSpPr txBox="1"/>
          <p:nvPr/>
        </p:nvSpPr>
        <p:spPr>
          <a:xfrm>
            <a:off x="3983488" y="502483"/>
            <a:ext cx="7889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Objetivos de Desarrollo Sustentable de las Naciones Unidas</a:t>
            </a:r>
            <a:endParaRPr lang="es-CL" sz="36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D98FB4-7F86-F7B0-BA9B-0A12E6F37152}"/>
              </a:ext>
            </a:extLst>
          </p:cNvPr>
          <p:cNvSpPr txBox="1"/>
          <p:nvPr/>
        </p:nvSpPr>
        <p:spPr>
          <a:xfrm>
            <a:off x="3983488" y="2471879"/>
            <a:ext cx="6925812" cy="3265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Agenda adoptada por los países miembros de las Naciones Unidas que busca alcanzar de manera equilibrada el desarrollo sustentable para el año 2030.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Comprende 17 Objetivos de Desarrollo Sustentable y 169 metas.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D842E04-170B-707A-9D3B-3B386D1883C5}"/>
              </a:ext>
            </a:extLst>
          </p:cNvPr>
          <p:cNvGrpSpPr/>
          <p:nvPr/>
        </p:nvGrpSpPr>
        <p:grpSpPr>
          <a:xfrm>
            <a:off x="0" y="0"/>
            <a:ext cx="3408329" cy="6858000"/>
            <a:chOff x="0" y="0"/>
            <a:chExt cx="3408329" cy="6858000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92F79F3C-412E-81A1-8BEF-C1C26786BBE3}"/>
                </a:ext>
              </a:extLst>
            </p:cNvPr>
            <p:cNvGrpSpPr/>
            <p:nvPr/>
          </p:nvGrpSpPr>
          <p:grpSpPr>
            <a:xfrm>
              <a:off x="0" y="0"/>
              <a:ext cx="3237392" cy="6858000"/>
              <a:chOff x="0" y="0"/>
              <a:chExt cx="3237392" cy="6858000"/>
            </a:xfrm>
          </p:grpSpPr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615576D4-A47E-9FEA-9434-A373368EADBF}"/>
                  </a:ext>
                </a:extLst>
              </p:cNvPr>
              <p:cNvSpPr/>
              <p:nvPr/>
            </p:nvSpPr>
            <p:spPr>
              <a:xfrm>
                <a:off x="0" y="0"/>
                <a:ext cx="3237392" cy="6858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s-CL" dirty="0"/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CFD8B320-00E7-EAEA-CEA9-0BF64AF0E57A}"/>
                  </a:ext>
                </a:extLst>
              </p:cNvPr>
              <p:cNvSpPr txBox="1"/>
              <p:nvPr/>
            </p:nvSpPr>
            <p:spPr>
              <a:xfrm>
                <a:off x="138948" y="1029528"/>
                <a:ext cx="2622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 nivel internacional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F9EEA87-B7A6-D6CC-3239-701E2709CDE5}"/>
                  </a:ext>
                </a:extLst>
              </p:cNvPr>
              <p:cNvSpPr txBox="1"/>
              <p:nvPr/>
            </p:nvSpPr>
            <p:spPr>
              <a:xfrm>
                <a:off x="138948" y="2552700"/>
                <a:ext cx="30940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Objetivos de Desarrollo Sustentable de la ONU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Acuerdo de París</a:t>
                </a:r>
              </a:p>
            </p:txBody>
          </p:sp>
        </p:grpSp>
        <p:sp>
          <p:nvSpPr>
            <p:cNvPr id="8" name="Triángulo isósceles 7">
              <a:extLst>
                <a:ext uri="{FF2B5EF4-FFF2-40B4-BE49-F238E27FC236}">
                  <a16:creationId xmlns:a16="http://schemas.microsoft.com/office/drawing/2014/main" id="{B221001C-F502-D10F-5D88-BEEAC31AABC9}"/>
                </a:ext>
              </a:extLst>
            </p:cNvPr>
            <p:cNvSpPr/>
            <p:nvPr/>
          </p:nvSpPr>
          <p:spPr>
            <a:xfrm rot="5400000">
              <a:off x="3053670" y="1855141"/>
              <a:ext cx="533941" cy="175377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42390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7277BBFC-D311-0F33-FBB5-08701B90EC14}"/>
              </a:ext>
            </a:extLst>
          </p:cNvPr>
          <p:cNvGrpSpPr/>
          <p:nvPr/>
        </p:nvGrpSpPr>
        <p:grpSpPr>
          <a:xfrm>
            <a:off x="565121" y="0"/>
            <a:ext cx="3062796" cy="6858000"/>
            <a:chOff x="3080552" y="0"/>
            <a:chExt cx="3062796" cy="68580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752B99F-3CFB-7E01-222E-3FDD92990DA0}"/>
                </a:ext>
              </a:extLst>
            </p:cNvPr>
            <p:cNvSpPr/>
            <p:nvPr/>
          </p:nvSpPr>
          <p:spPr>
            <a:xfrm>
              <a:off x="3080552" y="0"/>
              <a:ext cx="30627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L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592D439-42BC-80EB-617F-F9CE339B39EE}"/>
                </a:ext>
              </a:extLst>
            </p:cNvPr>
            <p:cNvSpPr txBox="1"/>
            <p:nvPr/>
          </p:nvSpPr>
          <p:spPr>
            <a:xfrm>
              <a:off x="3237392" y="1010314"/>
              <a:ext cx="242887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Desde la filosofía</a:t>
              </a:r>
              <a:endParaRPr lang="es-CL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43A6F51-7F52-1920-7777-A4FA878CDD73}"/>
                </a:ext>
              </a:extLst>
            </p:cNvPr>
            <p:cNvSpPr txBox="1"/>
            <p:nvPr/>
          </p:nvSpPr>
          <p:spPr>
            <a:xfrm>
              <a:off x="3375274" y="2552700"/>
              <a:ext cx="2675414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conservacionista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preservacionista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9B93858-9DDD-9D08-ED1F-82F5005A19CF}"/>
              </a:ext>
            </a:extLst>
          </p:cNvPr>
          <p:cNvSpPr txBox="1"/>
          <p:nvPr/>
        </p:nvSpPr>
        <p:spPr>
          <a:xfrm>
            <a:off x="3983488" y="502483"/>
            <a:ext cx="7889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Objetivos de Desarrollo Sustentable de las Naciones Unidas</a:t>
            </a:r>
            <a:endParaRPr lang="es-CL" sz="36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4" name="Imagen 23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37CA1ACA-EB92-F57C-8F58-DD0FD7FA3D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6" t="18107" r="13861" b="10324"/>
          <a:stretch/>
        </p:blipFill>
        <p:spPr>
          <a:xfrm>
            <a:off x="4350629" y="2552700"/>
            <a:ext cx="7155683" cy="3493785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4EA9C770-D46C-453D-42E8-C9E7F6B34AA1}"/>
              </a:ext>
            </a:extLst>
          </p:cNvPr>
          <p:cNvGrpSpPr/>
          <p:nvPr/>
        </p:nvGrpSpPr>
        <p:grpSpPr>
          <a:xfrm>
            <a:off x="0" y="0"/>
            <a:ext cx="3408329" cy="6858000"/>
            <a:chOff x="0" y="0"/>
            <a:chExt cx="3408329" cy="6858000"/>
          </a:xfrm>
        </p:grpSpPr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F07664A0-DB85-E35E-FE7F-73160E3FBAF7}"/>
                </a:ext>
              </a:extLst>
            </p:cNvPr>
            <p:cNvGrpSpPr/>
            <p:nvPr/>
          </p:nvGrpSpPr>
          <p:grpSpPr>
            <a:xfrm>
              <a:off x="0" y="0"/>
              <a:ext cx="3237392" cy="6858000"/>
              <a:chOff x="0" y="0"/>
              <a:chExt cx="3237392" cy="6858000"/>
            </a:xfrm>
          </p:grpSpPr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8C2F4404-0FB4-3B3C-9405-81FD52F4E0BA}"/>
                  </a:ext>
                </a:extLst>
              </p:cNvPr>
              <p:cNvSpPr/>
              <p:nvPr/>
            </p:nvSpPr>
            <p:spPr>
              <a:xfrm>
                <a:off x="0" y="0"/>
                <a:ext cx="3237392" cy="6858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s-CL" dirty="0"/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DCF9F6AE-FEF9-AB11-03D8-56EDE3712351}"/>
                  </a:ext>
                </a:extLst>
              </p:cNvPr>
              <p:cNvSpPr txBox="1"/>
              <p:nvPr/>
            </p:nvSpPr>
            <p:spPr>
              <a:xfrm>
                <a:off x="138948" y="1029528"/>
                <a:ext cx="2622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 nivel internacional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705457C0-B77D-2A0E-09CE-45872D7DDFD1}"/>
                  </a:ext>
                </a:extLst>
              </p:cNvPr>
              <p:cNvSpPr txBox="1"/>
              <p:nvPr/>
            </p:nvSpPr>
            <p:spPr>
              <a:xfrm>
                <a:off x="138948" y="2552700"/>
                <a:ext cx="30940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Objetivos de Desarrollo Sustentable de la ONU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Acuerdo de París</a:t>
                </a:r>
              </a:p>
            </p:txBody>
          </p:sp>
        </p:grpSp>
        <p:sp>
          <p:nvSpPr>
            <p:cNvPr id="28" name="Triángulo isósceles 27">
              <a:extLst>
                <a:ext uri="{FF2B5EF4-FFF2-40B4-BE49-F238E27FC236}">
                  <a16:creationId xmlns:a16="http://schemas.microsoft.com/office/drawing/2014/main" id="{E5BA8DFC-EDE0-5BBC-8C6B-2079295B29B7}"/>
                </a:ext>
              </a:extLst>
            </p:cNvPr>
            <p:cNvSpPr/>
            <p:nvPr/>
          </p:nvSpPr>
          <p:spPr>
            <a:xfrm rot="5400000">
              <a:off x="3053670" y="1855141"/>
              <a:ext cx="533941" cy="175377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130529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7277BBFC-D311-0F33-FBB5-08701B90EC14}"/>
              </a:ext>
            </a:extLst>
          </p:cNvPr>
          <p:cNvGrpSpPr/>
          <p:nvPr/>
        </p:nvGrpSpPr>
        <p:grpSpPr>
          <a:xfrm>
            <a:off x="565121" y="0"/>
            <a:ext cx="3062796" cy="6858000"/>
            <a:chOff x="3080552" y="0"/>
            <a:chExt cx="3062796" cy="68580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752B99F-3CFB-7E01-222E-3FDD92990DA0}"/>
                </a:ext>
              </a:extLst>
            </p:cNvPr>
            <p:cNvSpPr/>
            <p:nvPr/>
          </p:nvSpPr>
          <p:spPr>
            <a:xfrm>
              <a:off x="3080552" y="0"/>
              <a:ext cx="30627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L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592D439-42BC-80EB-617F-F9CE339B39EE}"/>
                </a:ext>
              </a:extLst>
            </p:cNvPr>
            <p:cNvSpPr txBox="1"/>
            <p:nvPr/>
          </p:nvSpPr>
          <p:spPr>
            <a:xfrm>
              <a:off x="3237392" y="1010314"/>
              <a:ext cx="242887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Desde la filosofía</a:t>
              </a:r>
              <a:endParaRPr lang="es-CL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43A6F51-7F52-1920-7777-A4FA878CDD73}"/>
                </a:ext>
              </a:extLst>
            </p:cNvPr>
            <p:cNvSpPr txBox="1"/>
            <p:nvPr/>
          </p:nvSpPr>
          <p:spPr>
            <a:xfrm>
              <a:off x="3375274" y="2552700"/>
              <a:ext cx="2675414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conservacionista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preservacionista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9B93858-9DDD-9D08-ED1F-82F5005A19CF}"/>
              </a:ext>
            </a:extLst>
          </p:cNvPr>
          <p:cNvSpPr txBox="1"/>
          <p:nvPr/>
        </p:nvSpPr>
        <p:spPr>
          <a:xfrm>
            <a:off x="3983488" y="502483"/>
            <a:ext cx="7889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Objetivos de Desarrollo Sustentable de las Naciones Unidas</a:t>
            </a:r>
            <a:endParaRPr lang="es-CL" sz="36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33007D04-FAC8-210C-CC9C-E2AA5B734473}"/>
              </a:ext>
            </a:extLst>
          </p:cNvPr>
          <p:cNvGrpSpPr/>
          <p:nvPr/>
        </p:nvGrpSpPr>
        <p:grpSpPr>
          <a:xfrm>
            <a:off x="4066563" y="2552700"/>
            <a:ext cx="8125437" cy="3461135"/>
            <a:chOff x="4066562" y="3059248"/>
            <a:chExt cx="8125437" cy="3461135"/>
          </a:xfrm>
        </p:grpSpPr>
        <p:pic>
          <p:nvPicPr>
            <p:cNvPr id="14" name="Imagen 13" descr="Interfaz de usuario gráfica&#10;&#10;Descripción generada automáticamente con confianza baja">
              <a:extLst>
                <a:ext uri="{FF2B5EF4-FFF2-40B4-BE49-F238E27FC236}">
                  <a16:creationId xmlns:a16="http://schemas.microsoft.com/office/drawing/2014/main" id="{5F4D562A-7C69-5341-3C23-C9E3374E0C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t="23122" r="63744" b="58147"/>
            <a:stretch/>
          </p:blipFill>
          <p:spPr>
            <a:xfrm>
              <a:off x="4066562" y="4270726"/>
              <a:ext cx="896293" cy="914401"/>
            </a:xfrm>
            <a:prstGeom prst="rect">
              <a:avLst/>
            </a:prstGeom>
          </p:spPr>
        </p:pic>
        <p:pic>
          <p:nvPicPr>
            <p:cNvPr id="15" name="Imagen 14" descr="Interfaz de usuario gráfica&#10;&#10;Descripción generada automáticamente con confianza baja">
              <a:extLst>
                <a:ext uri="{FF2B5EF4-FFF2-40B4-BE49-F238E27FC236}">
                  <a16:creationId xmlns:a16="http://schemas.microsoft.com/office/drawing/2014/main" id="{F34D4816-3A14-70D2-8688-89F9E58FBE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22773" r="51692" b="58495"/>
            <a:stretch/>
          </p:blipFill>
          <p:spPr>
            <a:xfrm>
              <a:off x="4066562" y="5443165"/>
              <a:ext cx="896293" cy="914401"/>
            </a:xfrm>
            <a:prstGeom prst="rect">
              <a:avLst/>
            </a:prstGeom>
          </p:spPr>
        </p:pic>
        <p:pic>
          <p:nvPicPr>
            <p:cNvPr id="17" name="Imagen 16" descr="Interfaz de usuario gráfica&#10;&#10;Descripción generada automáticamente con confianza baja">
              <a:extLst>
                <a:ext uri="{FF2B5EF4-FFF2-40B4-BE49-F238E27FC236}">
                  <a16:creationId xmlns:a16="http://schemas.microsoft.com/office/drawing/2014/main" id="{9DA68C90-0DD3-01F2-BE64-BA84E8595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30" t="22631" r="39331" b="58638"/>
            <a:stretch/>
          </p:blipFill>
          <p:spPr>
            <a:xfrm>
              <a:off x="7993225" y="3079102"/>
              <a:ext cx="896293" cy="914401"/>
            </a:xfrm>
            <a:prstGeom prst="rect">
              <a:avLst/>
            </a:prstGeom>
          </p:spPr>
        </p:pic>
        <p:pic>
          <p:nvPicPr>
            <p:cNvPr id="25" name="Imagen 24" descr="Interfaz de usuario gráfica&#10;&#10;Descripción generada automáticamente con confianza baja">
              <a:extLst>
                <a:ext uri="{FF2B5EF4-FFF2-40B4-BE49-F238E27FC236}">
                  <a16:creationId xmlns:a16="http://schemas.microsoft.com/office/drawing/2014/main" id="{124D2C25-BB77-78F5-5502-51CADB883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80" t="22967" r="76339" b="58303"/>
            <a:stretch/>
          </p:blipFill>
          <p:spPr>
            <a:xfrm>
              <a:off x="4066562" y="3079102"/>
              <a:ext cx="896293" cy="914401"/>
            </a:xfrm>
            <a:prstGeom prst="rect">
              <a:avLst/>
            </a:prstGeom>
          </p:spPr>
        </p:pic>
        <p:pic>
          <p:nvPicPr>
            <p:cNvPr id="18" name="Imagen 17" descr="Interfaz de usuario gráfica&#10;&#10;Descripción generada automáticamente con confianza baja">
              <a:extLst>
                <a:ext uri="{FF2B5EF4-FFF2-40B4-BE49-F238E27FC236}">
                  <a16:creationId xmlns:a16="http://schemas.microsoft.com/office/drawing/2014/main" id="{4C419C66-FC7E-6434-C177-834BC72E6E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61" t="22504" r="27659" b="58765"/>
            <a:stretch/>
          </p:blipFill>
          <p:spPr>
            <a:xfrm>
              <a:off x="7993225" y="4270725"/>
              <a:ext cx="896293" cy="914401"/>
            </a:xfrm>
            <a:prstGeom prst="rect">
              <a:avLst/>
            </a:prstGeom>
          </p:spPr>
        </p:pic>
        <p:pic>
          <p:nvPicPr>
            <p:cNvPr id="19" name="Imagen 18" descr="Interfaz de usuario gráfica&#10;&#10;Descripción generada automáticamente con confianza baja">
              <a:extLst>
                <a:ext uri="{FF2B5EF4-FFF2-40B4-BE49-F238E27FC236}">
                  <a16:creationId xmlns:a16="http://schemas.microsoft.com/office/drawing/2014/main" id="{E76B1728-DBB8-4E89-7A4B-0B49B4FE90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7" t="22646" r="15463" b="58706"/>
            <a:stretch/>
          </p:blipFill>
          <p:spPr>
            <a:xfrm>
              <a:off x="7993225" y="5445215"/>
              <a:ext cx="896294" cy="910302"/>
            </a:xfrm>
            <a:prstGeom prst="rect">
              <a:avLst/>
            </a:prstGeom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4ED7EE9-E62A-FF45-2EAB-C631A3449061}"/>
                </a:ext>
              </a:extLst>
            </p:cNvPr>
            <p:cNvSpPr txBox="1"/>
            <p:nvPr/>
          </p:nvSpPr>
          <p:spPr>
            <a:xfrm>
              <a:off x="4962855" y="3059248"/>
              <a:ext cx="2699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600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Fin a la pobreza para 2030</a:t>
              </a:r>
              <a:endParaRPr lang="es-CL" sz="1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432ECD46-A4E4-A1AC-F8B2-E30C699E4CF4}"/>
                </a:ext>
              </a:extLst>
            </p:cNvPr>
            <p:cNvSpPr txBox="1"/>
            <p:nvPr/>
          </p:nvSpPr>
          <p:spPr>
            <a:xfrm>
              <a:off x="4962855" y="4268952"/>
              <a:ext cx="26996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600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Fin al hambre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600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Seguridad alimentaria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600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Mejora de la nutrición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600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Agricultura sostenible</a:t>
              </a:r>
              <a:endParaRPr lang="es-CL" sz="1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BC2E6191-CA55-03EB-1A23-362277AFD522}"/>
                </a:ext>
              </a:extLst>
            </p:cNvPr>
            <p:cNvSpPr txBox="1"/>
            <p:nvPr/>
          </p:nvSpPr>
          <p:spPr>
            <a:xfrm>
              <a:off x="4962855" y="5443165"/>
              <a:ext cx="27691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600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Garantía de vida sana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600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Bienestar de todas las edades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CL" sz="1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9C397CF7-F3C2-A916-F9A1-0AD06449D14C}"/>
                </a:ext>
              </a:extLst>
            </p:cNvPr>
            <p:cNvSpPr txBox="1"/>
            <p:nvPr/>
          </p:nvSpPr>
          <p:spPr>
            <a:xfrm>
              <a:off x="8880775" y="3079102"/>
              <a:ext cx="29926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600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Garantía de educación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600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Educación inclusiva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600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Educación de calidad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600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Oportunidades de aprendizaje permanente</a:t>
              </a:r>
              <a:endParaRPr lang="es-CL" sz="1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67A19C86-8869-636B-D418-712850724DB1}"/>
                </a:ext>
              </a:extLst>
            </p:cNvPr>
            <p:cNvSpPr txBox="1"/>
            <p:nvPr/>
          </p:nvSpPr>
          <p:spPr>
            <a:xfrm>
              <a:off x="8880774" y="4264265"/>
              <a:ext cx="29926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1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600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Igualdad de género</a:t>
              </a:r>
              <a:endParaRPr lang="es-CL" sz="1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AFD22A46-4DBE-9AE7-DAF9-06C3724AAAE6}"/>
                </a:ext>
              </a:extLst>
            </p:cNvPr>
            <p:cNvSpPr txBox="1"/>
            <p:nvPr/>
          </p:nvSpPr>
          <p:spPr>
            <a:xfrm>
              <a:off x="8880774" y="5438841"/>
              <a:ext cx="33112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600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Disponibilidad del agua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600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Gestión sostenible del agua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600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Saneamiento del agua</a:t>
              </a: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514D4FB-AD90-EB99-4BC4-3EE9401C4750}"/>
              </a:ext>
            </a:extLst>
          </p:cNvPr>
          <p:cNvGrpSpPr/>
          <p:nvPr/>
        </p:nvGrpSpPr>
        <p:grpSpPr>
          <a:xfrm>
            <a:off x="0" y="0"/>
            <a:ext cx="3408329" cy="6858000"/>
            <a:chOff x="0" y="0"/>
            <a:chExt cx="3408329" cy="6858000"/>
          </a:xfrm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9D4B39A9-4499-FA22-658E-F01FD7EE94C8}"/>
                </a:ext>
              </a:extLst>
            </p:cNvPr>
            <p:cNvGrpSpPr/>
            <p:nvPr/>
          </p:nvGrpSpPr>
          <p:grpSpPr>
            <a:xfrm>
              <a:off x="0" y="0"/>
              <a:ext cx="3237392" cy="6858000"/>
              <a:chOff x="0" y="0"/>
              <a:chExt cx="3237392" cy="6858000"/>
            </a:xfrm>
          </p:grpSpPr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A7A4E171-26A2-73FF-43A8-4D67E3967F4F}"/>
                  </a:ext>
                </a:extLst>
              </p:cNvPr>
              <p:cNvSpPr/>
              <p:nvPr/>
            </p:nvSpPr>
            <p:spPr>
              <a:xfrm>
                <a:off x="0" y="0"/>
                <a:ext cx="3237392" cy="6858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s-CL" dirty="0"/>
              </a:p>
            </p:txBody>
          </p:sp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21F0077C-57DE-ACC6-F742-52A5C596992F}"/>
                  </a:ext>
                </a:extLst>
              </p:cNvPr>
              <p:cNvSpPr txBox="1"/>
              <p:nvPr/>
            </p:nvSpPr>
            <p:spPr>
              <a:xfrm>
                <a:off x="138948" y="1029528"/>
                <a:ext cx="2622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 nivel internacional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49BD1480-1517-841D-7432-92829AC0EE53}"/>
                  </a:ext>
                </a:extLst>
              </p:cNvPr>
              <p:cNvSpPr txBox="1"/>
              <p:nvPr/>
            </p:nvSpPr>
            <p:spPr>
              <a:xfrm>
                <a:off x="138948" y="2552700"/>
                <a:ext cx="30940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Objetivos de Desarrollo Sustentable de la ONU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Acuerdo de París</a:t>
                </a:r>
              </a:p>
            </p:txBody>
          </p:sp>
        </p:grpSp>
        <p:sp>
          <p:nvSpPr>
            <p:cNvPr id="39" name="Triángulo isósceles 38">
              <a:extLst>
                <a:ext uri="{FF2B5EF4-FFF2-40B4-BE49-F238E27FC236}">
                  <a16:creationId xmlns:a16="http://schemas.microsoft.com/office/drawing/2014/main" id="{9B438A14-4B05-04B7-A682-008D13C2C222}"/>
                </a:ext>
              </a:extLst>
            </p:cNvPr>
            <p:cNvSpPr/>
            <p:nvPr/>
          </p:nvSpPr>
          <p:spPr>
            <a:xfrm rot="5400000">
              <a:off x="3053670" y="1855141"/>
              <a:ext cx="533941" cy="175377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222103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7277BBFC-D311-0F33-FBB5-08701B90EC14}"/>
              </a:ext>
            </a:extLst>
          </p:cNvPr>
          <p:cNvGrpSpPr/>
          <p:nvPr/>
        </p:nvGrpSpPr>
        <p:grpSpPr>
          <a:xfrm>
            <a:off x="565121" y="0"/>
            <a:ext cx="3062796" cy="6858000"/>
            <a:chOff x="3080552" y="0"/>
            <a:chExt cx="3062796" cy="68580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752B99F-3CFB-7E01-222E-3FDD92990DA0}"/>
                </a:ext>
              </a:extLst>
            </p:cNvPr>
            <p:cNvSpPr/>
            <p:nvPr/>
          </p:nvSpPr>
          <p:spPr>
            <a:xfrm>
              <a:off x="3080552" y="0"/>
              <a:ext cx="30627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L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592D439-42BC-80EB-617F-F9CE339B39EE}"/>
                </a:ext>
              </a:extLst>
            </p:cNvPr>
            <p:cNvSpPr txBox="1"/>
            <p:nvPr/>
          </p:nvSpPr>
          <p:spPr>
            <a:xfrm>
              <a:off x="3237392" y="1010314"/>
              <a:ext cx="242887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Desde la filosofía</a:t>
              </a:r>
              <a:endParaRPr lang="es-CL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43A6F51-7F52-1920-7777-A4FA878CDD73}"/>
                </a:ext>
              </a:extLst>
            </p:cNvPr>
            <p:cNvSpPr txBox="1"/>
            <p:nvPr/>
          </p:nvSpPr>
          <p:spPr>
            <a:xfrm>
              <a:off x="3375274" y="2552700"/>
              <a:ext cx="2675414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conservacionista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preservacionista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9B93858-9DDD-9D08-ED1F-82F5005A19CF}"/>
              </a:ext>
            </a:extLst>
          </p:cNvPr>
          <p:cNvSpPr txBox="1"/>
          <p:nvPr/>
        </p:nvSpPr>
        <p:spPr>
          <a:xfrm>
            <a:off x="3983488" y="502483"/>
            <a:ext cx="7889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Objetivos de Desarrollo Sustentable de las Naciones Unidas</a:t>
            </a:r>
            <a:endParaRPr lang="es-CL" sz="36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34ECC54C-67E6-C49A-5869-CEB5307DF37B}"/>
              </a:ext>
            </a:extLst>
          </p:cNvPr>
          <p:cNvGrpSpPr/>
          <p:nvPr/>
        </p:nvGrpSpPr>
        <p:grpSpPr>
          <a:xfrm>
            <a:off x="4020131" y="2552700"/>
            <a:ext cx="7853323" cy="3308715"/>
            <a:chOff x="4066562" y="3076233"/>
            <a:chExt cx="7853323" cy="3308715"/>
          </a:xfrm>
        </p:grpSpPr>
        <p:pic>
          <p:nvPicPr>
            <p:cNvPr id="4" name="Imagen 3" descr="Interfaz de usuario gráfica&#10;&#10;Descripción generada automáticamente con confianza baja">
              <a:extLst>
                <a:ext uri="{FF2B5EF4-FFF2-40B4-BE49-F238E27FC236}">
                  <a16:creationId xmlns:a16="http://schemas.microsoft.com/office/drawing/2014/main" id="{8C0FFD55-28AA-0D32-47B4-80DD06731B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17" t="45582" r="75903" b="35687"/>
            <a:stretch/>
          </p:blipFill>
          <p:spPr>
            <a:xfrm>
              <a:off x="4066562" y="3079101"/>
              <a:ext cx="896295" cy="914402"/>
            </a:xfrm>
            <a:prstGeom prst="rect">
              <a:avLst/>
            </a:prstGeom>
          </p:spPr>
        </p:pic>
        <p:pic>
          <p:nvPicPr>
            <p:cNvPr id="5" name="Imagen 4" descr="Interfaz de usuario gráfica&#10;&#10;Descripción generada automáticamente con confianza baja">
              <a:extLst>
                <a:ext uri="{FF2B5EF4-FFF2-40B4-BE49-F238E27FC236}">
                  <a16:creationId xmlns:a16="http://schemas.microsoft.com/office/drawing/2014/main" id="{013F75CE-A220-B4D6-9333-077DCE167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52" t="45312" r="63674" b="35957"/>
            <a:stretch/>
          </p:blipFill>
          <p:spPr>
            <a:xfrm>
              <a:off x="4066562" y="4270725"/>
              <a:ext cx="896293" cy="914401"/>
            </a:xfrm>
            <a:prstGeom prst="rect">
              <a:avLst/>
            </a:prstGeom>
          </p:spPr>
        </p:pic>
        <p:pic>
          <p:nvPicPr>
            <p:cNvPr id="6" name="Imagen 5" descr="Interfaz de usuario gráfica&#10;&#10;Descripción generada automáticamente con confianza baja">
              <a:extLst>
                <a:ext uri="{FF2B5EF4-FFF2-40B4-BE49-F238E27FC236}">
                  <a16:creationId xmlns:a16="http://schemas.microsoft.com/office/drawing/2014/main" id="{AF55D546-7E9B-DC60-F2C7-E90B587FD6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18" t="45965" r="52202" b="35304"/>
            <a:stretch/>
          </p:blipFill>
          <p:spPr>
            <a:xfrm>
              <a:off x="4066562" y="5470547"/>
              <a:ext cx="896295" cy="914401"/>
            </a:xfrm>
            <a:prstGeom prst="rect">
              <a:avLst/>
            </a:prstGeom>
          </p:spPr>
        </p:pic>
        <p:pic>
          <p:nvPicPr>
            <p:cNvPr id="7" name="Imagen 6" descr="Interfaz de usuario gráfica&#10;&#10;Descripción generada automáticamente con confianza baja">
              <a:extLst>
                <a:ext uri="{FF2B5EF4-FFF2-40B4-BE49-F238E27FC236}">
                  <a16:creationId xmlns:a16="http://schemas.microsoft.com/office/drawing/2014/main" id="{05AA404D-10AE-7D72-802B-62DE07988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69" t="46077" r="39550" b="35276"/>
            <a:stretch/>
          </p:blipFill>
          <p:spPr>
            <a:xfrm>
              <a:off x="7993222" y="3079101"/>
              <a:ext cx="896296" cy="910302"/>
            </a:xfrm>
            <a:prstGeom prst="rect">
              <a:avLst/>
            </a:prstGeom>
          </p:spPr>
        </p:pic>
        <p:pic>
          <p:nvPicPr>
            <p:cNvPr id="8" name="Imagen 7" descr="Interfaz de usuario gráfica&#10;&#10;Descripción generada automáticamente con confianza baja">
              <a:extLst>
                <a:ext uri="{FF2B5EF4-FFF2-40B4-BE49-F238E27FC236}">
                  <a16:creationId xmlns:a16="http://schemas.microsoft.com/office/drawing/2014/main" id="{F4107C1C-71D9-A97C-E254-BE38AA0139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72" t="45989" r="27548" b="35363"/>
            <a:stretch/>
          </p:blipFill>
          <p:spPr>
            <a:xfrm>
              <a:off x="7993225" y="4274824"/>
              <a:ext cx="896293" cy="910302"/>
            </a:xfrm>
            <a:prstGeom prst="rect">
              <a:avLst/>
            </a:prstGeom>
          </p:spPr>
        </p:pic>
        <p:pic>
          <p:nvPicPr>
            <p:cNvPr id="10" name="Imagen 9" descr="Interfaz de usuario gráfica&#10;&#10;Descripción generada automáticamente con confianza baja">
              <a:extLst>
                <a:ext uri="{FF2B5EF4-FFF2-40B4-BE49-F238E27FC236}">
                  <a16:creationId xmlns:a16="http://schemas.microsoft.com/office/drawing/2014/main" id="{9BD39434-C97A-AC8B-0EEA-2FFE37F131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50" t="45455" r="15370" b="35898"/>
            <a:stretch/>
          </p:blipFill>
          <p:spPr>
            <a:xfrm>
              <a:off x="7993224" y="5470547"/>
              <a:ext cx="896294" cy="910302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1C78AEAD-514E-9483-5EB2-86E187516368}"/>
                </a:ext>
              </a:extLst>
            </p:cNvPr>
            <p:cNvSpPr txBox="1"/>
            <p:nvPr/>
          </p:nvSpPr>
          <p:spPr>
            <a:xfrm>
              <a:off x="4962855" y="3076233"/>
              <a:ext cx="2992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600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Acceso a la energía asequible, fiable, sostenible y moderna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2F9B027C-E41C-A138-6B3A-84BF5F3CE0DD}"/>
                </a:ext>
              </a:extLst>
            </p:cNvPr>
            <p:cNvSpPr txBox="1"/>
            <p:nvPr/>
          </p:nvSpPr>
          <p:spPr>
            <a:xfrm>
              <a:off x="4962855" y="4264981"/>
              <a:ext cx="31992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600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Crecimiento económico sostenido y sostenible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600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Empleo productivo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600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Trabajo decente y pleno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80E8B13A-F090-3483-4CFA-8975FFA857BE}"/>
                </a:ext>
              </a:extLst>
            </p:cNvPr>
            <p:cNvSpPr txBox="1"/>
            <p:nvPr/>
          </p:nvSpPr>
          <p:spPr>
            <a:xfrm>
              <a:off x="4962854" y="5459643"/>
              <a:ext cx="2992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600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Infraestructura resiliente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600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Industrialización inclusiva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600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Innovación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04D59AE5-B9FA-DEC2-6B16-E9A01BCF7A50}"/>
                </a:ext>
              </a:extLst>
            </p:cNvPr>
            <p:cNvSpPr txBox="1"/>
            <p:nvPr/>
          </p:nvSpPr>
          <p:spPr>
            <a:xfrm>
              <a:off x="8927206" y="3078526"/>
              <a:ext cx="2992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600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Reducción de la desigualdad en y entre países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3679CD04-E73F-3A59-6D87-A3E02A92BFDC}"/>
                </a:ext>
              </a:extLst>
            </p:cNvPr>
            <p:cNvSpPr txBox="1"/>
            <p:nvPr/>
          </p:nvSpPr>
          <p:spPr>
            <a:xfrm>
              <a:off x="8927206" y="4259469"/>
              <a:ext cx="2992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600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Asentamientos humanos inclusivos, seguros y sostenibles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75E34F78-E4D4-B8AA-6C97-BF92634008AD}"/>
                </a:ext>
              </a:extLst>
            </p:cNvPr>
            <p:cNvSpPr txBox="1"/>
            <p:nvPr/>
          </p:nvSpPr>
          <p:spPr>
            <a:xfrm>
              <a:off x="8927206" y="5459643"/>
              <a:ext cx="2992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600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Modalidades de consumo y producción sostenibles</a:t>
              </a: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C720D437-0833-F0F8-6C22-C28219296428}"/>
              </a:ext>
            </a:extLst>
          </p:cNvPr>
          <p:cNvGrpSpPr/>
          <p:nvPr/>
        </p:nvGrpSpPr>
        <p:grpSpPr>
          <a:xfrm>
            <a:off x="0" y="0"/>
            <a:ext cx="3408329" cy="6858000"/>
            <a:chOff x="0" y="0"/>
            <a:chExt cx="3408329" cy="6858000"/>
          </a:xfrm>
        </p:grpSpPr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94F54A90-D8D2-D714-D1C7-D6ECE47CF098}"/>
                </a:ext>
              </a:extLst>
            </p:cNvPr>
            <p:cNvGrpSpPr/>
            <p:nvPr/>
          </p:nvGrpSpPr>
          <p:grpSpPr>
            <a:xfrm>
              <a:off x="0" y="0"/>
              <a:ext cx="3237392" cy="6858000"/>
              <a:chOff x="0" y="0"/>
              <a:chExt cx="3237392" cy="6858000"/>
            </a:xfrm>
          </p:grpSpPr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1EF7C340-E0D3-E8BE-642C-866C9BEC801C}"/>
                  </a:ext>
                </a:extLst>
              </p:cNvPr>
              <p:cNvSpPr/>
              <p:nvPr/>
            </p:nvSpPr>
            <p:spPr>
              <a:xfrm>
                <a:off x="0" y="0"/>
                <a:ext cx="3237392" cy="6858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s-CL" dirty="0"/>
              </a:p>
            </p:txBody>
          </p:sp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F94B1B20-A2F2-7725-9A3E-EB8C0BCB011F}"/>
                  </a:ext>
                </a:extLst>
              </p:cNvPr>
              <p:cNvSpPr txBox="1"/>
              <p:nvPr/>
            </p:nvSpPr>
            <p:spPr>
              <a:xfrm>
                <a:off x="138948" y="1029528"/>
                <a:ext cx="2622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 nivel internacional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2A362941-62AE-D3EB-4C52-B45CBCB27571}"/>
                  </a:ext>
                </a:extLst>
              </p:cNvPr>
              <p:cNvSpPr txBox="1"/>
              <p:nvPr/>
            </p:nvSpPr>
            <p:spPr>
              <a:xfrm>
                <a:off x="138948" y="2552700"/>
                <a:ext cx="30940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Objetivos de Desarrollo Sustentable de la ONU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Acuerdo de París</a:t>
                </a:r>
              </a:p>
            </p:txBody>
          </p:sp>
        </p:grpSp>
        <p:sp>
          <p:nvSpPr>
            <p:cNvPr id="29" name="Triángulo isósceles 28">
              <a:extLst>
                <a:ext uri="{FF2B5EF4-FFF2-40B4-BE49-F238E27FC236}">
                  <a16:creationId xmlns:a16="http://schemas.microsoft.com/office/drawing/2014/main" id="{D0E499BB-2077-D1BF-3058-391AB6314346}"/>
                </a:ext>
              </a:extLst>
            </p:cNvPr>
            <p:cNvSpPr/>
            <p:nvPr/>
          </p:nvSpPr>
          <p:spPr>
            <a:xfrm rot="5400000">
              <a:off x="3053670" y="1855141"/>
              <a:ext cx="533941" cy="175377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11119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7277BBFC-D311-0F33-FBB5-08701B90EC14}"/>
              </a:ext>
            </a:extLst>
          </p:cNvPr>
          <p:cNvGrpSpPr/>
          <p:nvPr/>
        </p:nvGrpSpPr>
        <p:grpSpPr>
          <a:xfrm>
            <a:off x="565121" y="0"/>
            <a:ext cx="3062796" cy="6858000"/>
            <a:chOff x="3080552" y="0"/>
            <a:chExt cx="3062796" cy="68580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752B99F-3CFB-7E01-222E-3FDD92990DA0}"/>
                </a:ext>
              </a:extLst>
            </p:cNvPr>
            <p:cNvSpPr/>
            <p:nvPr/>
          </p:nvSpPr>
          <p:spPr>
            <a:xfrm>
              <a:off x="3080552" y="0"/>
              <a:ext cx="30627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L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592D439-42BC-80EB-617F-F9CE339B39EE}"/>
                </a:ext>
              </a:extLst>
            </p:cNvPr>
            <p:cNvSpPr txBox="1"/>
            <p:nvPr/>
          </p:nvSpPr>
          <p:spPr>
            <a:xfrm>
              <a:off x="3237392" y="1010314"/>
              <a:ext cx="242887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Desde la filosofía</a:t>
              </a:r>
              <a:endParaRPr lang="es-CL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43A6F51-7F52-1920-7777-A4FA878CDD73}"/>
                </a:ext>
              </a:extLst>
            </p:cNvPr>
            <p:cNvSpPr txBox="1"/>
            <p:nvPr/>
          </p:nvSpPr>
          <p:spPr>
            <a:xfrm>
              <a:off x="3375274" y="2552700"/>
              <a:ext cx="2675414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conservacionista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preservacionista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9B93858-9DDD-9D08-ED1F-82F5005A19CF}"/>
              </a:ext>
            </a:extLst>
          </p:cNvPr>
          <p:cNvSpPr txBox="1"/>
          <p:nvPr/>
        </p:nvSpPr>
        <p:spPr>
          <a:xfrm>
            <a:off x="3983488" y="502483"/>
            <a:ext cx="7889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Objetivos de Desarrollo Sustentable de las Naciones Unidas</a:t>
            </a:r>
            <a:endParaRPr lang="es-CL" sz="36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C30FB1BE-165E-CA3E-8F61-E90F3DCF2A5A}"/>
              </a:ext>
            </a:extLst>
          </p:cNvPr>
          <p:cNvGrpSpPr/>
          <p:nvPr/>
        </p:nvGrpSpPr>
        <p:grpSpPr>
          <a:xfrm>
            <a:off x="4057817" y="2516208"/>
            <a:ext cx="7853327" cy="3747277"/>
            <a:chOff x="4066562" y="3042609"/>
            <a:chExt cx="7853327" cy="3747277"/>
          </a:xfrm>
        </p:grpSpPr>
        <p:pic>
          <p:nvPicPr>
            <p:cNvPr id="11" name="Imagen 10" descr="Interfaz de usuario gráfica&#10;&#10;Descripción generada automáticamente con confianza baja">
              <a:extLst>
                <a:ext uri="{FF2B5EF4-FFF2-40B4-BE49-F238E27FC236}">
                  <a16:creationId xmlns:a16="http://schemas.microsoft.com/office/drawing/2014/main" id="{BBFFCE61-6D74-6FFD-843F-2BE9AF86EC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82" t="68758" r="76437" b="12595"/>
            <a:stretch/>
          </p:blipFill>
          <p:spPr>
            <a:xfrm>
              <a:off x="4066562" y="3079101"/>
              <a:ext cx="896293" cy="910302"/>
            </a:xfrm>
            <a:prstGeom prst="rect">
              <a:avLst/>
            </a:prstGeom>
          </p:spPr>
        </p:pic>
        <p:pic>
          <p:nvPicPr>
            <p:cNvPr id="12" name="Imagen 11" descr="Interfaz de usuario gráfica&#10;&#10;Descripción generada automáticamente con confianza baja">
              <a:extLst>
                <a:ext uri="{FF2B5EF4-FFF2-40B4-BE49-F238E27FC236}">
                  <a16:creationId xmlns:a16="http://schemas.microsoft.com/office/drawing/2014/main" id="{74C47F13-9453-3A68-2151-349FB98680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70" t="68034" r="63950" b="13235"/>
            <a:stretch/>
          </p:blipFill>
          <p:spPr>
            <a:xfrm>
              <a:off x="4066562" y="4272774"/>
              <a:ext cx="896296" cy="914401"/>
            </a:xfrm>
            <a:prstGeom prst="rect">
              <a:avLst/>
            </a:prstGeom>
          </p:spPr>
        </p:pic>
        <p:pic>
          <p:nvPicPr>
            <p:cNvPr id="14" name="Imagen 13" descr="Interfaz de usuario gráfica&#10;&#10;Descripción generada automáticamente con confianza baja">
              <a:extLst>
                <a:ext uri="{FF2B5EF4-FFF2-40B4-BE49-F238E27FC236}">
                  <a16:creationId xmlns:a16="http://schemas.microsoft.com/office/drawing/2014/main" id="{01E3AA65-C8FD-4C52-7433-1E7F6B72F2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64" t="68773" r="51756" b="12580"/>
            <a:stretch/>
          </p:blipFill>
          <p:spPr>
            <a:xfrm>
              <a:off x="4066562" y="5470546"/>
              <a:ext cx="896296" cy="910302"/>
            </a:xfrm>
            <a:prstGeom prst="rect">
              <a:avLst/>
            </a:prstGeom>
          </p:spPr>
        </p:pic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398476C4-DEEC-FCB7-E39A-79D7E63B3734}"/>
                </a:ext>
              </a:extLst>
            </p:cNvPr>
            <p:cNvGrpSpPr/>
            <p:nvPr/>
          </p:nvGrpSpPr>
          <p:grpSpPr>
            <a:xfrm>
              <a:off x="5000545" y="3042609"/>
              <a:ext cx="6919344" cy="3747277"/>
              <a:chOff x="5000545" y="3042609"/>
              <a:chExt cx="6919344" cy="3747277"/>
            </a:xfrm>
          </p:grpSpPr>
          <p:pic>
            <p:nvPicPr>
              <p:cNvPr id="15" name="Imagen 14" descr="Interfaz de usuario gráfica&#10;&#10;Descripción generada automáticamente con confianza baja">
                <a:extLst>
                  <a:ext uri="{FF2B5EF4-FFF2-40B4-BE49-F238E27FC236}">
                    <a16:creationId xmlns:a16="http://schemas.microsoft.com/office/drawing/2014/main" id="{011ADCB5-E83E-4820-F1C8-3C9D21A932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70" t="68773" r="39650" b="12580"/>
              <a:stretch/>
            </p:blipFill>
            <p:spPr>
              <a:xfrm>
                <a:off x="7993224" y="3079101"/>
                <a:ext cx="896296" cy="910302"/>
              </a:xfrm>
              <a:prstGeom prst="rect">
                <a:avLst/>
              </a:prstGeom>
            </p:spPr>
          </p:pic>
          <p:pic>
            <p:nvPicPr>
              <p:cNvPr id="17" name="Imagen 16" descr="Interfaz de usuario gráfica&#10;&#10;Descripción generada automáticamente con confianza baja">
                <a:extLst>
                  <a:ext uri="{FF2B5EF4-FFF2-40B4-BE49-F238E27FC236}">
                    <a16:creationId xmlns:a16="http://schemas.microsoft.com/office/drawing/2014/main" id="{501994C9-D90C-E4C3-9B1A-D27BFFE73B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26" t="68264" r="27794" b="13089"/>
              <a:stretch/>
            </p:blipFill>
            <p:spPr>
              <a:xfrm>
                <a:off x="7993224" y="4272774"/>
                <a:ext cx="896294" cy="910302"/>
              </a:xfrm>
              <a:prstGeom prst="rect">
                <a:avLst/>
              </a:prstGeom>
            </p:spPr>
          </p:pic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700AA0F1-EFFA-FF35-8189-4B3A8B21D6FF}"/>
                  </a:ext>
                </a:extLst>
              </p:cNvPr>
              <p:cNvSpPr txBox="1"/>
              <p:nvPr/>
            </p:nvSpPr>
            <p:spPr>
              <a:xfrm>
                <a:off x="5000545" y="3079367"/>
                <a:ext cx="29926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sz="1600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Medidas urgentes para combatir el cambio climático y sus efectos</a:t>
                </a: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CC98D7D4-6575-36BD-CE5E-5CA05130829C}"/>
                  </a:ext>
                </a:extLst>
              </p:cNvPr>
              <p:cNvSpPr txBox="1"/>
              <p:nvPr/>
            </p:nvSpPr>
            <p:spPr>
              <a:xfrm>
                <a:off x="5000545" y="4262635"/>
                <a:ext cx="299267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sz="1600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Conservación y uso sostenible de los océanos, mares y recursos marinos</a:t>
                </a:r>
              </a:p>
            </p:txBody>
          </p: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FF8ADBAA-FE5D-582B-FD56-968A064242B7}"/>
                  </a:ext>
                </a:extLst>
              </p:cNvPr>
              <p:cNvSpPr txBox="1"/>
              <p:nvPr/>
            </p:nvSpPr>
            <p:spPr>
              <a:xfrm>
                <a:off x="5000545" y="5466447"/>
                <a:ext cx="356354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sz="1600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Gestión sostenible de bosques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sz="1600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Lucha contra la desertificación y la degradación de las tierras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sz="1600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Lucha contra la pérdida de biodiversidad </a:t>
                </a:r>
              </a:p>
            </p:txBody>
          </p:sp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9125CA19-3DA9-091E-F16B-81E7C6E9D846}"/>
                  </a:ext>
                </a:extLst>
              </p:cNvPr>
              <p:cNvSpPr txBox="1"/>
              <p:nvPr/>
            </p:nvSpPr>
            <p:spPr>
              <a:xfrm>
                <a:off x="8927210" y="3042609"/>
                <a:ext cx="299267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sz="1600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Sociedades pacíficas e inclusivas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sz="1600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Acceso a la justicia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sz="1600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Institucionalidad eficaz, responsable e inclusiva</a:t>
                </a:r>
              </a:p>
            </p:txBody>
          </p:sp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19B98116-7B04-7DC8-A744-610F48E73821}"/>
                  </a:ext>
                </a:extLst>
              </p:cNvPr>
              <p:cNvSpPr txBox="1"/>
              <p:nvPr/>
            </p:nvSpPr>
            <p:spPr>
              <a:xfrm>
                <a:off x="8889519" y="4508856"/>
                <a:ext cx="29926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sz="1600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Alianza Mundial para el Desarrollo Sostenible</a:t>
                </a:r>
              </a:p>
            </p:txBody>
          </p:sp>
        </p:grp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810A782C-86F8-56FF-BB9D-EE0B468C9A19}"/>
              </a:ext>
            </a:extLst>
          </p:cNvPr>
          <p:cNvGrpSpPr/>
          <p:nvPr/>
        </p:nvGrpSpPr>
        <p:grpSpPr>
          <a:xfrm>
            <a:off x="0" y="0"/>
            <a:ext cx="3408329" cy="6858000"/>
            <a:chOff x="0" y="0"/>
            <a:chExt cx="3408329" cy="6858000"/>
          </a:xfrm>
        </p:grpSpPr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9C3FC21C-A4D4-131C-3FBA-6FCBC64433F0}"/>
                </a:ext>
              </a:extLst>
            </p:cNvPr>
            <p:cNvGrpSpPr/>
            <p:nvPr/>
          </p:nvGrpSpPr>
          <p:grpSpPr>
            <a:xfrm>
              <a:off x="0" y="0"/>
              <a:ext cx="3237392" cy="6858000"/>
              <a:chOff x="0" y="0"/>
              <a:chExt cx="3237392" cy="6858000"/>
            </a:xfrm>
          </p:grpSpPr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8A79F009-F7ED-28DE-03CD-B64CBF51B99C}"/>
                  </a:ext>
                </a:extLst>
              </p:cNvPr>
              <p:cNvSpPr/>
              <p:nvPr/>
            </p:nvSpPr>
            <p:spPr>
              <a:xfrm>
                <a:off x="0" y="0"/>
                <a:ext cx="3237392" cy="6858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s-CL" dirty="0"/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D761A8EA-7D49-EA75-FE00-08B8B0CF0F37}"/>
                  </a:ext>
                </a:extLst>
              </p:cNvPr>
              <p:cNvSpPr txBox="1"/>
              <p:nvPr/>
            </p:nvSpPr>
            <p:spPr>
              <a:xfrm>
                <a:off x="138948" y="1029528"/>
                <a:ext cx="2622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 nivel internacional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29737EFC-5858-4FFD-25A0-04BA774F6ACD}"/>
                  </a:ext>
                </a:extLst>
              </p:cNvPr>
              <p:cNvSpPr txBox="1"/>
              <p:nvPr/>
            </p:nvSpPr>
            <p:spPr>
              <a:xfrm>
                <a:off x="138948" y="2552700"/>
                <a:ext cx="30940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Objetivos de Desarrollo Sustentable de la ONU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Acuerdo de París</a:t>
                </a:r>
              </a:p>
            </p:txBody>
          </p:sp>
        </p:grpSp>
        <p:sp>
          <p:nvSpPr>
            <p:cNvPr id="28" name="Triángulo isósceles 27">
              <a:extLst>
                <a:ext uri="{FF2B5EF4-FFF2-40B4-BE49-F238E27FC236}">
                  <a16:creationId xmlns:a16="http://schemas.microsoft.com/office/drawing/2014/main" id="{6E5D7B88-4983-7AE3-E4C1-5C336745F093}"/>
                </a:ext>
              </a:extLst>
            </p:cNvPr>
            <p:cNvSpPr/>
            <p:nvPr/>
          </p:nvSpPr>
          <p:spPr>
            <a:xfrm rot="5400000">
              <a:off x="3053670" y="1855141"/>
              <a:ext cx="533941" cy="175377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421851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7277BBFC-D311-0F33-FBB5-08701B90EC14}"/>
              </a:ext>
            </a:extLst>
          </p:cNvPr>
          <p:cNvGrpSpPr/>
          <p:nvPr/>
        </p:nvGrpSpPr>
        <p:grpSpPr>
          <a:xfrm>
            <a:off x="565121" y="0"/>
            <a:ext cx="3062796" cy="6858000"/>
            <a:chOff x="3080552" y="0"/>
            <a:chExt cx="3062796" cy="68580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752B99F-3CFB-7E01-222E-3FDD92990DA0}"/>
                </a:ext>
              </a:extLst>
            </p:cNvPr>
            <p:cNvSpPr/>
            <p:nvPr/>
          </p:nvSpPr>
          <p:spPr>
            <a:xfrm>
              <a:off x="3080552" y="0"/>
              <a:ext cx="30627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L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592D439-42BC-80EB-617F-F9CE339B39EE}"/>
                </a:ext>
              </a:extLst>
            </p:cNvPr>
            <p:cNvSpPr txBox="1"/>
            <p:nvPr/>
          </p:nvSpPr>
          <p:spPr>
            <a:xfrm>
              <a:off x="3237392" y="1010314"/>
              <a:ext cx="242887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Desde la filosofía</a:t>
              </a:r>
              <a:endParaRPr lang="es-CL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43A6F51-7F52-1920-7777-A4FA878CDD73}"/>
                </a:ext>
              </a:extLst>
            </p:cNvPr>
            <p:cNvSpPr txBox="1"/>
            <p:nvPr/>
          </p:nvSpPr>
          <p:spPr>
            <a:xfrm>
              <a:off x="3375274" y="2552700"/>
              <a:ext cx="2675414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conservacionista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preservacionista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9B93858-9DDD-9D08-ED1F-82F5005A19CF}"/>
              </a:ext>
            </a:extLst>
          </p:cNvPr>
          <p:cNvSpPr txBox="1"/>
          <p:nvPr/>
        </p:nvSpPr>
        <p:spPr>
          <a:xfrm>
            <a:off x="3983488" y="502483"/>
            <a:ext cx="788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Acuerdo de París</a:t>
            </a:r>
            <a:endParaRPr lang="es-CL" sz="36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572F2D9-DC02-81F3-C23E-FD355B245127}"/>
              </a:ext>
            </a:extLst>
          </p:cNvPr>
          <p:cNvGrpSpPr/>
          <p:nvPr/>
        </p:nvGrpSpPr>
        <p:grpSpPr>
          <a:xfrm>
            <a:off x="0" y="0"/>
            <a:ext cx="3408329" cy="6858000"/>
            <a:chOff x="0" y="0"/>
            <a:chExt cx="3408329" cy="6858000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9AD098A3-CE63-611E-5324-9EDC999D0459}"/>
                </a:ext>
              </a:extLst>
            </p:cNvPr>
            <p:cNvGrpSpPr/>
            <p:nvPr/>
          </p:nvGrpSpPr>
          <p:grpSpPr>
            <a:xfrm>
              <a:off x="0" y="0"/>
              <a:ext cx="3237392" cy="6858000"/>
              <a:chOff x="0" y="0"/>
              <a:chExt cx="3237392" cy="6858000"/>
            </a:xfrm>
          </p:grpSpPr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84E532EA-8FF3-D37D-F83E-79AD5CEC6BFE}"/>
                  </a:ext>
                </a:extLst>
              </p:cNvPr>
              <p:cNvSpPr/>
              <p:nvPr/>
            </p:nvSpPr>
            <p:spPr>
              <a:xfrm>
                <a:off x="0" y="0"/>
                <a:ext cx="3237392" cy="6858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s-CL" dirty="0"/>
              </a:p>
            </p:txBody>
          </p:sp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384FF0BE-FC19-8A5A-3C6D-9361ECDA1475}"/>
                  </a:ext>
                </a:extLst>
              </p:cNvPr>
              <p:cNvSpPr txBox="1"/>
              <p:nvPr/>
            </p:nvSpPr>
            <p:spPr>
              <a:xfrm>
                <a:off x="138948" y="1029528"/>
                <a:ext cx="2622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 nivel internacional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D40BBCC-D146-1525-6832-36C0E4701E3C}"/>
                  </a:ext>
                </a:extLst>
              </p:cNvPr>
              <p:cNvSpPr txBox="1"/>
              <p:nvPr/>
            </p:nvSpPr>
            <p:spPr>
              <a:xfrm>
                <a:off x="138948" y="2552700"/>
                <a:ext cx="30940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Objetivos de Desarrollo Sustentable de la ONU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Acuerdo de París</a:t>
                </a:r>
              </a:p>
            </p:txBody>
          </p:sp>
        </p:grpSp>
        <p:sp>
          <p:nvSpPr>
            <p:cNvPr id="7" name="Triángulo isósceles 6">
              <a:extLst>
                <a:ext uri="{FF2B5EF4-FFF2-40B4-BE49-F238E27FC236}">
                  <a16:creationId xmlns:a16="http://schemas.microsoft.com/office/drawing/2014/main" id="{2B8ECEF0-7DE9-EEA8-E2B4-52D13CC6035C}"/>
                </a:ext>
              </a:extLst>
            </p:cNvPr>
            <p:cNvSpPr/>
            <p:nvPr/>
          </p:nvSpPr>
          <p:spPr>
            <a:xfrm rot="5400000">
              <a:off x="3053670" y="1855141"/>
              <a:ext cx="533941" cy="175377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9D5E0EC-E39F-CD59-7688-DA69380F6523}"/>
              </a:ext>
            </a:extLst>
          </p:cNvPr>
          <p:cNvSpPr txBox="1"/>
          <p:nvPr/>
        </p:nvSpPr>
        <p:spPr>
          <a:xfrm>
            <a:off x="4054090" y="2405742"/>
            <a:ext cx="6925812" cy="2948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Tratado internacional vinculante para los países firmantes, que tiene por objeto proporcionar a los países desarrollados una ruta para que ayuden a las naciones en desarrollo a mitigar y adaptarse al cambio climático, creando un marco para un control y una información transparentes sobre los objetivos climáticos de estos países.</a:t>
            </a:r>
            <a:endParaRPr lang="es-CL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7277BBFC-D311-0F33-FBB5-08701B90EC14}"/>
              </a:ext>
            </a:extLst>
          </p:cNvPr>
          <p:cNvGrpSpPr/>
          <p:nvPr/>
        </p:nvGrpSpPr>
        <p:grpSpPr>
          <a:xfrm>
            <a:off x="565121" y="0"/>
            <a:ext cx="3062796" cy="6858000"/>
            <a:chOff x="3080552" y="0"/>
            <a:chExt cx="3062796" cy="68580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752B99F-3CFB-7E01-222E-3FDD92990DA0}"/>
                </a:ext>
              </a:extLst>
            </p:cNvPr>
            <p:cNvSpPr/>
            <p:nvPr/>
          </p:nvSpPr>
          <p:spPr>
            <a:xfrm>
              <a:off x="3080552" y="0"/>
              <a:ext cx="30627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L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592D439-42BC-80EB-617F-F9CE339B39EE}"/>
                </a:ext>
              </a:extLst>
            </p:cNvPr>
            <p:cNvSpPr txBox="1"/>
            <p:nvPr/>
          </p:nvSpPr>
          <p:spPr>
            <a:xfrm>
              <a:off x="3237392" y="1010314"/>
              <a:ext cx="242887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Desde la filosofía</a:t>
              </a:r>
              <a:endParaRPr lang="es-CL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43A6F51-7F52-1920-7777-A4FA878CDD73}"/>
                </a:ext>
              </a:extLst>
            </p:cNvPr>
            <p:cNvSpPr txBox="1"/>
            <p:nvPr/>
          </p:nvSpPr>
          <p:spPr>
            <a:xfrm>
              <a:off x="3375274" y="2552700"/>
              <a:ext cx="2675414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conservacionista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preservacionista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9B93858-9DDD-9D08-ED1F-82F5005A19CF}"/>
              </a:ext>
            </a:extLst>
          </p:cNvPr>
          <p:cNvSpPr txBox="1"/>
          <p:nvPr/>
        </p:nvSpPr>
        <p:spPr>
          <a:xfrm>
            <a:off x="3983488" y="502483"/>
            <a:ext cx="788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Acuerdo de París</a:t>
            </a:r>
            <a:endParaRPr lang="es-CL" sz="36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572F2D9-DC02-81F3-C23E-FD355B245127}"/>
              </a:ext>
            </a:extLst>
          </p:cNvPr>
          <p:cNvGrpSpPr/>
          <p:nvPr/>
        </p:nvGrpSpPr>
        <p:grpSpPr>
          <a:xfrm>
            <a:off x="0" y="0"/>
            <a:ext cx="3408329" cy="6858000"/>
            <a:chOff x="0" y="0"/>
            <a:chExt cx="3408329" cy="6858000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9AD098A3-CE63-611E-5324-9EDC999D0459}"/>
                </a:ext>
              </a:extLst>
            </p:cNvPr>
            <p:cNvGrpSpPr/>
            <p:nvPr/>
          </p:nvGrpSpPr>
          <p:grpSpPr>
            <a:xfrm>
              <a:off x="0" y="0"/>
              <a:ext cx="3237392" cy="6858000"/>
              <a:chOff x="0" y="0"/>
              <a:chExt cx="3237392" cy="6858000"/>
            </a:xfrm>
          </p:grpSpPr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84E532EA-8FF3-D37D-F83E-79AD5CEC6BFE}"/>
                  </a:ext>
                </a:extLst>
              </p:cNvPr>
              <p:cNvSpPr/>
              <p:nvPr/>
            </p:nvSpPr>
            <p:spPr>
              <a:xfrm>
                <a:off x="0" y="0"/>
                <a:ext cx="3237392" cy="6858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s-CL" dirty="0"/>
              </a:p>
            </p:txBody>
          </p:sp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384FF0BE-FC19-8A5A-3C6D-9361ECDA1475}"/>
                  </a:ext>
                </a:extLst>
              </p:cNvPr>
              <p:cNvSpPr txBox="1"/>
              <p:nvPr/>
            </p:nvSpPr>
            <p:spPr>
              <a:xfrm>
                <a:off x="138948" y="1029528"/>
                <a:ext cx="2622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 nivel internacional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D40BBCC-D146-1525-6832-36C0E4701E3C}"/>
                  </a:ext>
                </a:extLst>
              </p:cNvPr>
              <p:cNvSpPr txBox="1"/>
              <p:nvPr/>
            </p:nvSpPr>
            <p:spPr>
              <a:xfrm>
                <a:off x="138948" y="2552700"/>
                <a:ext cx="30940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Objetivos de Desarrollo Sustentable de la ONU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Acuerdo de París</a:t>
                </a:r>
              </a:p>
            </p:txBody>
          </p:sp>
        </p:grpSp>
        <p:sp>
          <p:nvSpPr>
            <p:cNvPr id="7" name="Triángulo isósceles 6">
              <a:extLst>
                <a:ext uri="{FF2B5EF4-FFF2-40B4-BE49-F238E27FC236}">
                  <a16:creationId xmlns:a16="http://schemas.microsoft.com/office/drawing/2014/main" id="{2B8ECEF0-7DE9-EEA8-E2B4-52D13CC6035C}"/>
                </a:ext>
              </a:extLst>
            </p:cNvPr>
            <p:cNvSpPr/>
            <p:nvPr/>
          </p:nvSpPr>
          <p:spPr>
            <a:xfrm rot="5400000">
              <a:off x="3053670" y="1855141"/>
              <a:ext cx="533941" cy="175377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9D5E0EC-E39F-CD59-7688-DA69380F6523}"/>
              </a:ext>
            </a:extLst>
          </p:cNvPr>
          <p:cNvSpPr txBox="1"/>
          <p:nvPr/>
        </p:nvSpPr>
        <p:spPr>
          <a:xfrm>
            <a:off x="3983487" y="1749445"/>
            <a:ext cx="7889965" cy="457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¿Cómo funciona?</a:t>
            </a:r>
          </a:p>
          <a:p>
            <a:pPr algn="just">
              <a:lnSpc>
                <a:spcPct val="150000"/>
              </a:lnSpc>
            </a:pPr>
            <a:endParaRPr lang="es-MX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El Acuerdo de París se implementa en ciclos de cinco años, con acciones de los países progresivamente más ambiciosas en materia climática. </a:t>
            </a:r>
          </a:p>
          <a:p>
            <a:pPr algn="just">
              <a:lnSpc>
                <a:spcPct val="150000"/>
              </a:lnSpc>
            </a:pPr>
            <a:endParaRPr lang="es-MX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Se espera que, pasado un ciclo, los países envíen un plan nacional actualizado de acción climática que se conoce como Contribución Determinada a Nivel Nacional, o CDN, a través de los cuales comunican las medidas que tomarán para reducir sus emisiones de gases de efecto invernadero, a fin de alcanzar los objetivos del Acuerdo de París. </a:t>
            </a:r>
          </a:p>
          <a:p>
            <a:pPr algn="just">
              <a:lnSpc>
                <a:spcPct val="150000"/>
              </a:lnSpc>
            </a:pPr>
            <a:endParaRPr lang="es-MX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Asimismo, por medio de estos planes, los países también comunican las medidas que tomarán para desarrollar la resiliencia necesaria para adaptarse a los impactos del aumento de temperaturas.</a:t>
            </a:r>
            <a:endParaRPr lang="es-CL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67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7277BBFC-D311-0F33-FBB5-08701B90EC14}"/>
              </a:ext>
            </a:extLst>
          </p:cNvPr>
          <p:cNvGrpSpPr/>
          <p:nvPr/>
        </p:nvGrpSpPr>
        <p:grpSpPr>
          <a:xfrm>
            <a:off x="565121" y="0"/>
            <a:ext cx="3062796" cy="6858000"/>
            <a:chOff x="3080552" y="0"/>
            <a:chExt cx="3062796" cy="68580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752B99F-3CFB-7E01-222E-3FDD92990DA0}"/>
                </a:ext>
              </a:extLst>
            </p:cNvPr>
            <p:cNvSpPr/>
            <p:nvPr/>
          </p:nvSpPr>
          <p:spPr>
            <a:xfrm>
              <a:off x="3080552" y="0"/>
              <a:ext cx="30627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L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592D439-42BC-80EB-617F-F9CE339B39EE}"/>
                </a:ext>
              </a:extLst>
            </p:cNvPr>
            <p:cNvSpPr txBox="1"/>
            <p:nvPr/>
          </p:nvSpPr>
          <p:spPr>
            <a:xfrm>
              <a:off x="3237392" y="1010314"/>
              <a:ext cx="242887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Desde la filosofía</a:t>
              </a:r>
              <a:endParaRPr lang="es-CL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43A6F51-7F52-1920-7777-A4FA878CDD73}"/>
                </a:ext>
              </a:extLst>
            </p:cNvPr>
            <p:cNvSpPr txBox="1"/>
            <p:nvPr/>
          </p:nvSpPr>
          <p:spPr>
            <a:xfrm>
              <a:off x="3375274" y="2552700"/>
              <a:ext cx="2675414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conservacionista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preservacionista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9B93858-9DDD-9D08-ED1F-82F5005A19CF}"/>
              </a:ext>
            </a:extLst>
          </p:cNvPr>
          <p:cNvSpPr txBox="1"/>
          <p:nvPr/>
        </p:nvSpPr>
        <p:spPr>
          <a:xfrm>
            <a:off x="3983488" y="502483"/>
            <a:ext cx="788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Acuerdo de París</a:t>
            </a:r>
            <a:endParaRPr lang="es-CL" sz="36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572F2D9-DC02-81F3-C23E-FD355B245127}"/>
              </a:ext>
            </a:extLst>
          </p:cNvPr>
          <p:cNvGrpSpPr/>
          <p:nvPr/>
        </p:nvGrpSpPr>
        <p:grpSpPr>
          <a:xfrm>
            <a:off x="0" y="0"/>
            <a:ext cx="3408329" cy="6858000"/>
            <a:chOff x="0" y="0"/>
            <a:chExt cx="3408329" cy="6858000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9AD098A3-CE63-611E-5324-9EDC999D0459}"/>
                </a:ext>
              </a:extLst>
            </p:cNvPr>
            <p:cNvGrpSpPr/>
            <p:nvPr/>
          </p:nvGrpSpPr>
          <p:grpSpPr>
            <a:xfrm>
              <a:off x="0" y="0"/>
              <a:ext cx="3237392" cy="6858000"/>
              <a:chOff x="0" y="0"/>
              <a:chExt cx="3237392" cy="6858000"/>
            </a:xfrm>
          </p:grpSpPr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84E532EA-8FF3-D37D-F83E-79AD5CEC6BFE}"/>
                  </a:ext>
                </a:extLst>
              </p:cNvPr>
              <p:cNvSpPr/>
              <p:nvPr/>
            </p:nvSpPr>
            <p:spPr>
              <a:xfrm>
                <a:off x="0" y="0"/>
                <a:ext cx="3237392" cy="6858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s-CL" dirty="0"/>
              </a:p>
            </p:txBody>
          </p:sp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384FF0BE-FC19-8A5A-3C6D-9361ECDA1475}"/>
                  </a:ext>
                </a:extLst>
              </p:cNvPr>
              <p:cNvSpPr txBox="1"/>
              <p:nvPr/>
            </p:nvSpPr>
            <p:spPr>
              <a:xfrm>
                <a:off x="138948" y="1029528"/>
                <a:ext cx="2622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 nivel internacional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D40BBCC-D146-1525-6832-36C0E4701E3C}"/>
                  </a:ext>
                </a:extLst>
              </p:cNvPr>
              <p:cNvSpPr txBox="1"/>
              <p:nvPr/>
            </p:nvSpPr>
            <p:spPr>
              <a:xfrm>
                <a:off x="138948" y="2552700"/>
                <a:ext cx="30940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Objetivos de Desarrollo Sustentable de la ONU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Acuerdo de París</a:t>
                </a:r>
              </a:p>
            </p:txBody>
          </p:sp>
        </p:grpSp>
        <p:sp>
          <p:nvSpPr>
            <p:cNvPr id="7" name="Triángulo isósceles 6">
              <a:extLst>
                <a:ext uri="{FF2B5EF4-FFF2-40B4-BE49-F238E27FC236}">
                  <a16:creationId xmlns:a16="http://schemas.microsoft.com/office/drawing/2014/main" id="{2B8ECEF0-7DE9-EEA8-E2B4-52D13CC6035C}"/>
                </a:ext>
              </a:extLst>
            </p:cNvPr>
            <p:cNvSpPr/>
            <p:nvPr/>
          </p:nvSpPr>
          <p:spPr>
            <a:xfrm rot="5400000">
              <a:off x="3053670" y="1855141"/>
              <a:ext cx="533941" cy="175377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9D5E0EC-E39F-CD59-7688-DA69380F6523}"/>
              </a:ext>
            </a:extLst>
          </p:cNvPr>
          <p:cNvSpPr txBox="1"/>
          <p:nvPr/>
        </p:nvSpPr>
        <p:spPr>
          <a:xfrm>
            <a:off x="3983487" y="1749445"/>
            <a:ext cx="7889965" cy="3363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Objetivos del Acuerdo</a:t>
            </a:r>
          </a:p>
          <a:p>
            <a:pPr algn="just">
              <a:lnSpc>
                <a:spcPct val="150000"/>
              </a:lnSpc>
            </a:pPr>
            <a:endParaRPr lang="es-MX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es-MX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Evitar que el incremento de la temperatura media global supere los 2°C.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es-MX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Aumentar la capacidad de adaptación a los efectos adversos del cambio climático.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es-MX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Asegurar la coherencia de todos los flujos financieros con un modelo de desarrollo resiliente y bajo en emisiones.</a:t>
            </a:r>
            <a:endParaRPr lang="es-CL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97EEC1F-DF6B-2D38-0381-C6E43994ACEF}"/>
              </a:ext>
            </a:extLst>
          </p:cNvPr>
          <p:cNvSpPr txBox="1"/>
          <p:nvPr/>
        </p:nvSpPr>
        <p:spPr>
          <a:xfrm>
            <a:off x="728022" y="1333479"/>
            <a:ext cx="112504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Concepto y Elementos </a:t>
            </a:r>
            <a:endParaRPr lang="es-CL" sz="66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3FD7157-2A51-BD85-A678-B452A6336892}"/>
              </a:ext>
            </a:extLst>
          </p:cNvPr>
          <p:cNvGrpSpPr/>
          <p:nvPr/>
        </p:nvGrpSpPr>
        <p:grpSpPr>
          <a:xfrm>
            <a:off x="-2888838" y="0"/>
            <a:ext cx="3500989" cy="6858000"/>
            <a:chOff x="-2888838" y="0"/>
            <a:chExt cx="3500989" cy="6858000"/>
          </a:xfrm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7277BBFC-D311-0F33-FBB5-08701B90EC14}"/>
                </a:ext>
              </a:extLst>
            </p:cNvPr>
            <p:cNvGrpSpPr/>
            <p:nvPr/>
          </p:nvGrpSpPr>
          <p:grpSpPr>
            <a:xfrm>
              <a:off x="-2450645" y="0"/>
              <a:ext cx="3062796" cy="6858000"/>
              <a:chOff x="3080552" y="0"/>
              <a:chExt cx="3062796" cy="6858000"/>
            </a:xfrm>
          </p:grpSpPr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8752B99F-3CFB-7E01-222E-3FDD92990DA0}"/>
                  </a:ext>
                </a:extLst>
              </p:cNvPr>
              <p:cNvSpPr/>
              <p:nvPr/>
            </p:nvSpPr>
            <p:spPr>
              <a:xfrm>
                <a:off x="3080552" y="0"/>
                <a:ext cx="3062796" cy="6858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CL" dirty="0"/>
              </a:p>
            </p:txBody>
          </p:sp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3592D439-42BC-80EB-617F-F9CE339B39EE}"/>
                  </a:ext>
                </a:extLst>
              </p:cNvPr>
              <p:cNvSpPr txBox="1"/>
              <p:nvPr/>
            </p:nvSpPr>
            <p:spPr>
              <a:xfrm>
                <a:off x="3237392" y="1010314"/>
                <a:ext cx="2428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Elementos centrales del concepto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043A6F51-7F52-1920-7777-A4FA878CDD73}"/>
                  </a:ext>
                </a:extLst>
              </p:cNvPr>
              <p:cNvSpPr txBox="1"/>
              <p:nvPr/>
            </p:nvSpPr>
            <p:spPr>
              <a:xfrm>
                <a:off x="3375274" y="2552700"/>
                <a:ext cx="26754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Pilar económico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Pilar social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Pilar ambiental</a:t>
                </a: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4C025DEA-623D-96F9-257C-30DEF2D24A2C}"/>
                </a:ext>
              </a:extLst>
            </p:cNvPr>
            <p:cNvGrpSpPr/>
            <p:nvPr/>
          </p:nvGrpSpPr>
          <p:grpSpPr>
            <a:xfrm>
              <a:off x="-2888838" y="0"/>
              <a:ext cx="3408329" cy="6858000"/>
              <a:chOff x="0" y="0"/>
              <a:chExt cx="3408329" cy="6858000"/>
            </a:xfrm>
          </p:grpSpPr>
          <p:grpSp>
            <p:nvGrpSpPr>
              <p:cNvPr id="19" name="Grupo 18">
                <a:extLst>
                  <a:ext uri="{FF2B5EF4-FFF2-40B4-BE49-F238E27FC236}">
                    <a16:creationId xmlns:a16="http://schemas.microsoft.com/office/drawing/2014/main" id="{3AF41446-D4C8-7787-E1C6-998DE96CF355}"/>
                  </a:ext>
                </a:extLst>
              </p:cNvPr>
              <p:cNvGrpSpPr/>
              <p:nvPr/>
            </p:nvGrpSpPr>
            <p:grpSpPr>
              <a:xfrm>
                <a:off x="0" y="0"/>
                <a:ext cx="3237392" cy="6858000"/>
                <a:chOff x="0" y="0"/>
                <a:chExt cx="3237392" cy="6858000"/>
              </a:xfrm>
            </p:grpSpPr>
            <p:sp>
              <p:nvSpPr>
                <p:cNvPr id="10" name="Rectángulo 9">
                  <a:extLst>
                    <a:ext uri="{FF2B5EF4-FFF2-40B4-BE49-F238E27FC236}">
                      <a16:creationId xmlns:a16="http://schemas.microsoft.com/office/drawing/2014/main" id="{36CD5166-8B39-6FB8-CC09-AB8034B7D67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237392" cy="685800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es-CL" dirty="0"/>
                </a:p>
              </p:txBody>
            </p:sp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5F5D6475-1488-A629-4F5D-0D2A820121E9}"/>
                    </a:ext>
                  </a:extLst>
                </p:cNvPr>
                <p:cNvSpPr txBox="1"/>
                <p:nvPr/>
              </p:nvSpPr>
              <p:spPr>
                <a:xfrm>
                  <a:off x="138948" y="1029528"/>
                  <a:ext cx="262283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dirty="0">
                      <a:ln w="127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Concepto Desarrollo Sustentable</a:t>
                  </a:r>
                  <a:endParaRPr lang="es-CL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5" name="CuadroTexto 14">
                  <a:extLst>
                    <a:ext uri="{FF2B5EF4-FFF2-40B4-BE49-F238E27FC236}">
                      <a16:creationId xmlns:a16="http://schemas.microsoft.com/office/drawing/2014/main" id="{9F1CF24A-958F-7C45-D9BC-FFF902772638}"/>
                    </a:ext>
                  </a:extLst>
                </p:cNvPr>
                <p:cNvSpPr txBox="1"/>
                <p:nvPr/>
              </p:nvSpPr>
              <p:spPr>
                <a:xfrm>
                  <a:off x="394184" y="2552700"/>
                  <a:ext cx="26191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:r>
                    <a:rPr lang="es-MX" dirty="0">
                      <a:ln w="127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Derecho Internacional</a:t>
                  </a:r>
                </a:p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:r>
                    <a:rPr lang="es-MX" dirty="0">
                      <a:ln w="127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Enfoque filosófico</a:t>
                  </a:r>
                </a:p>
              </p:txBody>
            </p:sp>
          </p:grpSp>
          <p:sp>
            <p:nvSpPr>
              <p:cNvPr id="18" name="Triángulo isósceles 17">
                <a:extLst>
                  <a:ext uri="{FF2B5EF4-FFF2-40B4-BE49-F238E27FC236}">
                    <a16:creationId xmlns:a16="http://schemas.microsoft.com/office/drawing/2014/main" id="{024AEEB8-C0CF-2758-080F-6018229AD6AE}"/>
                  </a:ext>
                </a:extLst>
              </p:cNvPr>
              <p:cNvSpPr/>
              <p:nvPr/>
            </p:nvSpPr>
            <p:spPr>
              <a:xfrm rot="5400000">
                <a:off x="3053670" y="1855141"/>
                <a:ext cx="533941" cy="175377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8133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7277BBFC-D311-0F33-FBB5-08701B90EC14}"/>
              </a:ext>
            </a:extLst>
          </p:cNvPr>
          <p:cNvGrpSpPr/>
          <p:nvPr/>
        </p:nvGrpSpPr>
        <p:grpSpPr>
          <a:xfrm>
            <a:off x="565121" y="0"/>
            <a:ext cx="3062796" cy="6858000"/>
            <a:chOff x="3080552" y="0"/>
            <a:chExt cx="3062796" cy="68580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752B99F-3CFB-7E01-222E-3FDD92990DA0}"/>
                </a:ext>
              </a:extLst>
            </p:cNvPr>
            <p:cNvSpPr/>
            <p:nvPr/>
          </p:nvSpPr>
          <p:spPr>
            <a:xfrm>
              <a:off x="3080552" y="0"/>
              <a:ext cx="30627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L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592D439-42BC-80EB-617F-F9CE339B39EE}"/>
                </a:ext>
              </a:extLst>
            </p:cNvPr>
            <p:cNvSpPr txBox="1"/>
            <p:nvPr/>
          </p:nvSpPr>
          <p:spPr>
            <a:xfrm>
              <a:off x="3237392" y="1010314"/>
              <a:ext cx="242887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Desde la filosofía</a:t>
              </a:r>
              <a:endParaRPr lang="es-CL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43A6F51-7F52-1920-7777-A4FA878CDD73}"/>
                </a:ext>
              </a:extLst>
            </p:cNvPr>
            <p:cNvSpPr txBox="1"/>
            <p:nvPr/>
          </p:nvSpPr>
          <p:spPr>
            <a:xfrm>
              <a:off x="3375274" y="2552700"/>
              <a:ext cx="2675414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conservacionista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preservacionista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9B93858-9DDD-9D08-ED1F-82F5005A19CF}"/>
              </a:ext>
            </a:extLst>
          </p:cNvPr>
          <p:cNvSpPr txBox="1"/>
          <p:nvPr/>
        </p:nvSpPr>
        <p:spPr>
          <a:xfrm>
            <a:off x="3983488" y="502483"/>
            <a:ext cx="788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Acuerdo de París</a:t>
            </a:r>
            <a:endParaRPr lang="es-CL" sz="36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572F2D9-DC02-81F3-C23E-FD355B245127}"/>
              </a:ext>
            </a:extLst>
          </p:cNvPr>
          <p:cNvGrpSpPr/>
          <p:nvPr/>
        </p:nvGrpSpPr>
        <p:grpSpPr>
          <a:xfrm>
            <a:off x="0" y="0"/>
            <a:ext cx="3408329" cy="6858000"/>
            <a:chOff x="0" y="0"/>
            <a:chExt cx="3408329" cy="6858000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9AD098A3-CE63-611E-5324-9EDC999D0459}"/>
                </a:ext>
              </a:extLst>
            </p:cNvPr>
            <p:cNvGrpSpPr/>
            <p:nvPr/>
          </p:nvGrpSpPr>
          <p:grpSpPr>
            <a:xfrm>
              <a:off x="0" y="0"/>
              <a:ext cx="3237392" cy="6858000"/>
              <a:chOff x="0" y="0"/>
              <a:chExt cx="3237392" cy="6858000"/>
            </a:xfrm>
          </p:grpSpPr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84E532EA-8FF3-D37D-F83E-79AD5CEC6BFE}"/>
                  </a:ext>
                </a:extLst>
              </p:cNvPr>
              <p:cNvSpPr/>
              <p:nvPr/>
            </p:nvSpPr>
            <p:spPr>
              <a:xfrm>
                <a:off x="0" y="0"/>
                <a:ext cx="3237392" cy="6858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s-CL" dirty="0"/>
              </a:p>
            </p:txBody>
          </p:sp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384FF0BE-FC19-8A5A-3C6D-9361ECDA1475}"/>
                  </a:ext>
                </a:extLst>
              </p:cNvPr>
              <p:cNvSpPr txBox="1"/>
              <p:nvPr/>
            </p:nvSpPr>
            <p:spPr>
              <a:xfrm>
                <a:off x="138948" y="1029528"/>
                <a:ext cx="2622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 nivel internacional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D40BBCC-D146-1525-6832-36C0E4701E3C}"/>
                  </a:ext>
                </a:extLst>
              </p:cNvPr>
              <p:cNvSpPr txBox="1"/>
              <p:nvPr/>
            </p:nvSpPr>
            <p:spPr>
              <a:xfrm>
                <a:off x="138948" y="2552700"/>
                <a:ext cx="30940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Objetivos de Desarrollo Sustentable de la ONU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Acuerdo de París</a:t>
                </a:r>
              </a:p>
            </p:txBody>
          </p:sp>
        </p:grpSp>
        <p:sp>
          <p:nvSpPr>
            <p:cNvPr id="7" name="Triángulo isósceles 6">
              <a:extLst>
                <a:ext uri="{FF2B5EF4-FFF2-40B4-BE49-F238E27FC236}">
                  <a16:creationId xmlns:a16="http://schemas.microsoft.com/office/drawing/2014/main" id="{2B8ECEF0-7DE9-EEA8-E2B4-52D13CC6035C}"/>
                </a:ext>
              </a:extLst>
            </p:cNvPr>
            <p:cNvSpPr/>
            <p:nvPr/>
          </p:nvSpPr>
          <p:spPr>
            <a:xfrm rot="5400000">
              <a:off x="3053670" y="1855141"/>
              <a:ext cx="533941" cy="175377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9D5E0EC-E39F-CD59-7688-DA69380F6523}"/>
              </a:ext>
            </a:extLst>
          </p:cNvPr>
          <p:cNvSpPr txBox="1"/>
          <p:nvPr/>
        </p:nvSpPr>
        <p:spPr>
          <a:xfrm>
            <a:off x="3983487" y="1749445"/>
            <a:ext cx="7889965" cy="484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Chile y el Acuerdo de París</a:t>
            </a:r>
          </a:p>
          <a:p>
            <a:pPr algn="just">
              <a:lnSpc>
                <a:spcPct val="150000"/>
              </a:lnSpc>
            </a:pPr>
            <a:endParaRPr lang="es-MX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El Acuerdo de París fue firmado por Chile en diciembre de 2015 y ratificado por el Congreso Nacional en febrero de 2017. </a:t>
            </a:r>
          </a:p>
          <a:p>
            <a:pPr algn="just">
              <a:lnSpc>
                <a:spcPct val="150000"/>
              </a:lnSpc>
            </a:pPr>
            <a:endParaRPr lang="es-MX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Nuestro país presentó la Contribución Nacional tentativa para el Acuerdo en 2015, y una vez este fue ratificado, aquella se transformó en la contribución oficial del país.</a:t>
            </a:r>
          </a:p>
          <a:p>
            <a:pPr algn="just">
              <a:lnSpc>
                <a:spcPct val="150000"/>
              </a:lnSpc>
            </a:pPr>
            <a:endParaRPr lang="es-MX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CL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En abril de 2020, Chile presentó la actualización de su Contribución Nacional para el Acuerdo de París, y por medio de un anexo extendido a finales de 2022, realizó un fortalecimiento de sus compromisos, incorporando una contribución en materia de emisiones de metano.</a:t>
            </a:r>
          </a:p>
        </p:txBody>
      </p:sp>
    </p:spTree>
    <p:extLst>
      <p:ext uri="{BB962C8B-B14F-4D97-AF65-F5344CB8AC3E}">
        <p14:creationId xmlns:p14="http://schemas.microsoft.com/office/powerpoint/2010/main" val="260476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7277BBFC-D311-0F33-FBB5-08701B90EC14}"/>
              </a:ext>
            </a:extLst>
          </p:cNvPr>
          <p:cNvGrpSpPr/>
          <p:nvPr/>
        </p:nvGrpSpPr>
        <p:grpSpPr>
          <a:xfrm>
            <a:off x="565121" y="0"/>
            <a:ext cx="3062796" cy="6858000"/>
            <a:chOff x="3080552" y="0"/>
            <a:chExt cx="3062796" cy="6858000"/>
          </a:xfrm>
          <a:solidFill>
            <a:schemeClr val="accent6">
              <a:lumMod val="75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752B99F-3CFB-7E01-222E-3FDD92990DA0}"/>
                </a:ext>
              </a:extLst>
            </p:cNvPr>
            <p:cNvSpPr/>
            <p:nvPr/>
          </p:nvSpPr>
          <p:spPr>
            <a:xfrm>
              <a:off x="3080552" y="0"/>
              <a:ext cx="30627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L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592D439-42BC-80EB-617F-F9CE339B39EE}"/>
                </a:ext>
              </a:extLst>
            </p:cNvPr>
            <p:cNvSpPr txBox="1"/>
            <p:nvPr/>
          </p:nvSpPr>
          <p:spPr>
            <a:xfrm>
              <a:off x="3237392" y="1010314"/>
              <a:ext cx="242887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Desde la filosofía</a:t>
              </a:r>
              <a:endParaRPr lang="es-CL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43A6F51-7F52-1920-7777-A4FA878CDD73}"/>
                </a:ext>
              </a:extLst>
            </p:cNvPr>
            <p:cNvSpPr txBox="1"/>
            <p:nvPr/>
          </p:nvSpPr>
          <p:spPr>
            <a:xfrm>
              <a:off x="3375274" y="2552700"/>
              <a:ext cx="2675414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conservacionista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preservacionista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9B93858-9DDD-9D08-ED1F-82F5005A19CF}"/>
              </a:ext>
            </a:extLst>
          </p:cNvPr>
          <p:cNvSpPr txBox="1"/>
          <p:nvPr/>
        </p:nvSpPr>
        <p:spPr>
          <a:xfrm>
            <a:off x="3983488" y="502483"/>
            <a:ext cx="788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Boletín N°16,411-19 </a:t>
            </a:r>
            <a:endParaRPr lang="es-CL" sz="36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572F2D9-DC02-81F3-C23E-FD355B245127}"/>
              </a:ext>
            </a:extLst>
          </p:cNvPr>
          <p:cNvGrpSpPr/>
          <p:nvPr/>
        </p:nvGrpSpPr>
        <p:grpSpPr>
          <a:xfrm>
            <a:off x="10321" y="-5840"/>
            <a:ext cx="3398008" cy="6858000"/>
            <a:chOff x="10321" y="-5840"/>
            <a:chExt cx="3398008" cy="6858000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9AD098A3-CE63-611E-5324-9EDC999D0459}"/>
                </a:ext>
              </a:extLst>
            </p:cNvPr>
            <p:cNvGrpSpPr/>
            <p:nvPr/>
          </p:nvGrpSpPr>
          <p:grpSpPr>
            <a:xfrm>
              <a:off x="10321" y="-5840"/>
              <a:ext cx="3237392" cy="6858000"/>
              <a:chOff x="10321" y="-5840"/>
              <a:chExt cx="3237392" cy="6858000"/>
            </a:xfrm>
          </p:grpSpPr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84E532EA-8FF3-D37D-F83E-79AD5CEC6BFE}"/>
                  </a:ext>
                </a:extLst>
              </p:cNvPr>
              <p:cNvSpPr/>
              <p:nvPr/>
            </p:nvSpPr>
            <p:spPr>
              <a:xfrm>
                <a:off x="10321" y="-5840"/>
                <a:ext cx="3237392" cy="6858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s-CL" dirty="0"/>
              </a:p>
            </p:txBody>
          </p:sp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384FF0BE-FC19-8A5A-3C6D-9361ECDA1475}"/>
                  </a:ext>
                </a:extLst>
              </p:cNvPr>
              <p:cNvSpPr txBox="1"/>
              <p:nvPr/>
            </p:nvSpPr>
            <p:spPr>
              <a:xfrm>
                <a:off x="138948" y="1029528"/>
                <a:ext cx="2622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 nivel nacional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D40BBCC-D146-1525-6832-36C0E4701E3C}"/>
                  </a:ext>
                </a:extLst>
              </p:cNvPr>
              <p:cNvSpPr txBox="1"/>
              <p:nvPr/>
            </p:nvSpPr>
            <p:spPr>
              <a:xfrm>
                <a:off x="138948" y="2552700"/>
                <a:ext cx="3094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Boletín N°16.411-19</a:t>
                </a:r>
              </a:p>
            </p:txBody>
          </p:sp>
        </p:grpSp>
        <p:sp>
          <p:nvSpPr>
            <p:cNvPr id="7" name="Triángulo isósceles 6">
              <a:extLst>
                <a:ext uri="{FF2B5EF4-FFF2-40B4-BE49-F238E27FC236}">
                  <a16:creationId xmlns:a16="http://schemas.microsoft.com/office/drawing/2014/main" id="{2B8ECEF0-7DE9-EEA8-E2B4-52D13CC6035C}"/>
                </a:ext>
              </a:extLst>
            </p:cNvPr>
            <p:cNvSpPr/>
            <p:nvPr/>
          </p:nvSpPr>
          <p:spPr>
            <a:xfrm rot="5400000">
              <a:off x="3053670" y="1855141"/>
              <a:ext cx="533941" cy="175377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69FCC7A8-E324-C1BB-F2F0-04A5EA92F699}"/>
              </a:ext>
            </a:extLst>
          </p:cNvPr>
          <p:cNvSpPr txBox="1"/>
          <p:nvPr/>
        </p:nvSpPr>
        <p:spPr>
          <a:xfrm>
            <a:off x="3983489" y="1675859"/>
            <a:ext cx="7889965" cy="5112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Proyecto de Ley ingresado al Congreso Nacional por medio de mensaje del Presidente Gabriel Boric, a través del cual se pretende la creación de una nueva institucionalidad de prospectiva nacional y desarrollo sostenible.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Creaciones del Proyecto: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Estrategia Nacional de Futuro y Desarrollo.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Consejo Nacional de Futuro y Desarrollo.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Política Nacional de Desarrollo Productivo Sostenible.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Comité Interministerial de Desarrollo Productivo Sostenible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1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7277BBFC-D311-0F33-FBB5-08701B90EC14}"/>
              </a:ext>
            </a:extLst>
          </p:cNvPr>
          <p:cNvGrpSpPr/>
          <p:nvPr/>
        </p:nvGrpSpPr>
        <p:grpSpPr>
          <a:xfrm>
            <a:off x="565121" y="0"/>
            <a:ext cx="3062796" cy="6858000"/>
            <a:chOff x="3080552" y="0"/>
            <a:chExt cx="3062796" cy="6858000"/>
          </a:xfrm>
          <a:solidFill>
            <a:schemeClr val="accent6">
              <a:lumMod val="75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752B99F-3CFB-7E01-222E-3FDD92990DA0}"/>
                </a:ext>
              </a:extLst>
            </p:cNvPr>
            <p:cNvSpPr/>
            <p:nvPr/>
          </p:nvSpPr>
          <p:spPr>
            <a:xfrm>
              <a:off x="3080552" y="0"/>
              <a:ext cx="30627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L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592D439-42BC-80EB-617F-F9CE339B39EE}"/>
                </a:ext>
              </a:extLst>
            </p:cNvPr>
            <p:cNvSpPr txBox="1"/>
            <p:nvPr/>
          </p:nvSpPr>
          <p:spPr>
            <a:xfrm>
              <a:off x="3237392" y="1010314"/>
              <a:ext cx="242887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Desde la filosofía</a:t>
              </a:r>
              <a:endParaRPr lang="es-CL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43A6F51-7F52-1920-7777-A4FA878CDD73}"/>
                </a:ext>
              </a:extLst>
            </p:cNvPr>
            <p:cNvSpPr txBox="1"/>
            <p:nvPr/>
          </p:nvSpPr>
          <p:spPr>
            <a:xfrm>
              <a:off x="3375274" y="2552700"/>
              <a:ext cx="2675414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conservacionista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preservacionista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9B93858-9DDD-9D08-ED1F-82F5005A19CF}"/>
              </a:ext>
            </a:extLst>
          </p:cNvPr>
          <p:cNvSpPr txBox="1"/>
          <p:nvPr/>
        </p:nvSpPr>
        <p:spPr>
          <a:xfrm>
            <a:off x="3983488" y="502483"/>
            <a:ext cx="788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Boletín N°16.411-19 </a:t>
            </a:r>
            <a:endParaRPr lang="es-CL" sz="36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572F2D9-DC02-81F3-C23E-FD355B245127}"/>
              </a:ext>
            </a:extLst>
          </p:cNvPr>
          <p:cNvGrpSpPr/>
          <p:nvPr/>
        </p:nvGrpSpPr>
        <p:grpSpPr>
          <a:xfrm>
            <a:off x="10321" y="-5840"/>
            <a:ext cx="3398008" cy="6858000"/>
            <a:chOff x="10321" y="-5840"/>
            <a:chExt cx="3398008" cy="6858000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9AD098A3-CE63-611E-5324-9EDC999D0459}"/>
                </a:ext>
              </a:extLst>
            </p:cNvPr>
            <p:cNvGrpSpPr/>
            <p:nvPr/>
          </p:nvGrpSpPr>
          <p:grpSpPr>
            <a:xfrm>
              <a:off x="10321" y="-5840"/>
              <a:ext cx="3237392" cy="6858000"/>
              <a:chOff x="10321" y="-5840"/>
              <a:chExt cx="3237392" cy="6858000"/>
            </a:xfrm>
          </p:grpSpPr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84E532EA-8FF3-D37D-F83E-79AD5CEC6BFE}"/>
                  </a:ext>
                </a:extLst>
              </p:cNvPr>
              <p:cNvSpPr/>
              <p:nvPr/>
            </p:nvSpPr>
            <p:spPr>
              <a:xfrm>
                <a:off x="10321" y="-5840"/>
                <a:ext cx="3237392" cy="6858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s-CL" dirty="0"/>
              </a:p>
            </p:txBody>
          </p:sp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384FF0BE-FC19-8A5A-3C6D-9361ECDA1475}"/>
                  </a:ext>
                </a:extLst>
              </p:cNvPr>
              <p:cNvSpPr txBox="1"/>
              <p:nvPr/>
            </p:nvSpPr>
            <p:spPr>
              <a:xfrm>
                <a:off x="138948" y="1029528"/>
                <a:ext cx="2622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 nivel nacional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D40BBCC-D146-1525-6832-36C0E4701E3C}"/>
                  </a:ext>
                </a:extLst>
              </p:cNvPr>
              <p:cNvSpPr txBox="1"/>
              <p:nvPr/>
            </p:nvSpPr>
            <p:spPr>
              <a:xfrm>
                <a:off x="138948" y="2552700"/>
                <a:ext cx="3094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Boletín N°16.411-19</a:t>
                </a:r>
              </a:p>
            </p:txBody>
          </p:sp>
        </p:grpSp>
        <p:sp>
          <p:nvSpPr>
            <p:cNvPr id="7" name="Triángulo isósceles 6">
              <a:extLst>
                <a:ext uri="{FF2B5EF4-FFF2-40B4-BE49-F238E27FC236}">
                  <a16:creationId xmlns:a16="http://schemas.microsoft.com/office/drawing/2014/main" id="{2B8ECEF0-7DE9-EEA8-E2B4-52D13CC6035C}"/>
                </a:ext>
              </a:extLst>
            </p:cNvPr>
            <p:cNvSpPr/>
            <p:nvPr/>
          </p:nvSpPr>
          <p:spPr>
            <a:xfrm rot="5400000">
              <a:off x="3053670" y="1855141"/>
              <a:ext cx="533941" cy="175377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69FCC7A8-E324-C1BB-F2F0-04A5EA92F699}"/>
              </a:ext>
            </a:extLst>
          </p:cNvPr>
          <p:cNvSpPr txBox="1"/>
          <p:nvPr/>
        </p:nvSpPr>
        <p:spPr>
          <a:xfrm>
            <a:off x="3983489" y="1662964"/>
            <a:ext cx="7889965" cy="2163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Estrategia Nacional de Futuro y Desarrollo</a:t>
            </a:r>
          </a:p>
          <a:p>
            <a:pPr algn="just">
              <a:lnSpc>
                <a:spcPct val="150000"/>
              </a:lnSpc>
            </a:pPr>
            <a:r>
              <a:rPr lang="es-MX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-  Pretende abordar con horizonte de largo plazo y visión sistémica los desafíos y oportunidades de desarrollo sostenible basado en las políticas públicas del Estado que impulsen y fomenten el desarrollo productivo y la ciencia, tecnología, conocimiento e innovación.</a:t>
            </a:r>
            <a:endParaRPr lang="es-CL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59D407-13B2-8653-ABA8-DE513940600F}"/>
              </a:ext>
            </a:extLst>
          </p:cNvPr>
          <p:cNvSpPr txBox="1"/>
          <p:nvPr/>
        </p:nvSpPr>
        <p:spPr>
          <a:xfrm>
            <a:off x="3983489" y="4109565"/>
            <a:ext cx="7889965" cy="2578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Consejo Nacional de Futuro y Desarrollo</a:t>
            </a:r>
          </a:p>
          <a:p>
            <a:pPr algn="just">
              <a:lnSpc>
                <a:spcPct val="150000"/>
              </a:lnSpc>
            </a:pPr>
            <a:r>
              <a:rPr lang="es-MX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-  Organismo autónomo, de carácter técnico y consultivo, con personalidad jurídica y patrimonio propios, que tendrá por misión analizar de forma multidisciplinaria las tendencias y fenómenos de cambio globales y nacionales en los ámbitos económico, social, ambiental, cultural, científico y tecnológico.</a:t>
            </a:r>
            <a:endParaRPr lang="es-CL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5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7277BBFC-D311-0F33-FBB5-08701B90EC14}"/>
              </a:ext>
            </a:extLst>
          </p:cNvPr>
          <p:cNvGrpSpPr/>
          <p:nvPr/>
        </p:nvGrpSpPr>
        <p:grpSpPr>
          <a:xfrm>
            <a:off x="565121" y="0"/>
            <a:ext cx="3062796" cy="6858000"/>
            <a:chOff x="3080552" y="0"/>
            <a:chExt cx="3062796" cy="6858000"/>
          </a:xfrm>
          <a:solidFill>
            <a:schemeClr val="accent6">
              <a:lumMod val="75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752B99F-3CFB-7E01-222E-3FDD92990DA0}"/>
                </a:ext>
              </a:extLst>
            </p:cNvPr>
            <p:cNvSpPr/>
            <p:nvPr/>
          </p:nvSpPr>
          <p:spPr>
            <a:xfrm>
              <a:off x="3080552" y="0"/>
              <a:ext cx="30627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L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592D439-42BC-80EB-617F-F9CE339B39EE}"/>
                </a:ext>
              </a:extLst>
            </p:cNvPr>
            <p:cNvSpPr txBox="1"/>
            <p:nvPr/>
          </p:nvSpPr>
          <p:spPr>
            <a:xfrm>
              <a:off x="3237392" y="1010314"/>
              <a:ext cx="242887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Desde la filosofía</a:t>
              </a:r>
              <a:endParaRPr lang="es-CL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43A6F51-7F52-1920-7777-A4FA878CDD73}"/>
                </a:ext>
              </a:extLst>
            </p:cNvPr>
            <p:cNvSpPr txBox="1"/>
            <p:nvPr/>
          </p:nvSpPr>
          <p:spPr>
            <a:xfrm>
              <a:off x="3375274" y="2552700"/>
              <a:ext cx="2675414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conservacionista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preservacionista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9B93858-9DDD-9D08-ED1F-82F5005A19CF}"/>
              </a:ext>
            </a:extLst>
          </p:cNvPr>
          <p:cNvSpPr txBox="1"/>
          <p:nvPr/>
        </p:nvSpPr>
        <p:spPr>
          <a:xfrm>
            <a:off x="3983488" y="502483"/>
            <a:ext cx="788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Boletín N°16.411-19 </a:t>
            </a:r>
            <a:endParaRPr lang="es-CL" sz="36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572F2D9-DC02-81F3-C23E-FD355B245127}"/>
              </a:ext>
            </a:extLst>
          </p:cNvPr>
          <p:cNvGrpSpPr/>
          <p:nvPr/>
        </p:nvGrpSpPr>
        <p:grpSpPr>
          <a:xfrm>
            <a:off x="10321" y="-5840"/>
            <a:ext cx="3398008" cy="6858000"/>
            <a:chOff x="10321" y="-5840"/>
            <a:chExt cx="3398008" cy="6858000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9AD098A3-CE63-611E-5324-9EDC999D0459}"/>
                </a:ext>
              </a:extLst>
            </p:cNvPr>
            <p:cNvGrpSpPr/>
            <p:nvPr/>
          </p:nvGrpSpPr>
          <p:grpSpPr>
            <a:xfrm>
              <a:off x="10321" y="-5840"/>
              <a:ext cx="3237392" cy="6858000"/>
              <a:chOff x="10321" y="-5840"/>
              <a:chExt cx="3237392" cy="6858000"/>
            </a:xfrm>
          </p:grpSpPr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84E532EA-8FF3-D37D-F83E-79AD5CEC6BFE}"/>
                  </a:ext>
                </a:extLst>
              </p:cNvPr>
              <p:cNvSpPr/>
              <p:nvPr/>
            </p:nvSpPr>
            <p:spPr>
              <a:xfrm>
                <a:off x="10321" y="-5840"/>
                <a:ext cx="3237392" cy="6858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s-CL" dirty="0"/>
              </a:p>
            </p:txBody>
          </p:sp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384FF0BE-FC19-8A5A-3C6D-9361ECDA1475}"/>
                  </a:ext>
                </a:extLst>
              </p:cNvPr>
              <p:cNvSpPr txBox="1"/>
              <p:nvPr/>
            </p:nvSpPr>
            <p:spPr>
              <a:xfrm>
                <a:off x="138948" y="1029528"/>
                <a:ext cx="2622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 nivel nacional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D40BBCC-D146-1525-6832-36C0E4701E3C}"/>
                  </a:ext>
                </a:extLst>
              </p:cNvPr>
              <p:cNvSpPr txBox="1"/>
              <p:nvPr/>
            </p:nvSpPr>
            <p:spPr>
              <a:xfrm>
                <a:off x="138948" y="2552700"/>
                <a:ext cx="3094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Boletín N°16.411-19</a:t>
                </a:r>
              </a:p>
            </p:txBody>
          </p:sp>
        </p:grpSp>
        <p:sp>
          <p:nvSpPr>
            <p:cNvPr id="7" name="Triángulo isósceles 6">
              <a:extLst>
                <a:ext uri="{FF2B5EF4-FFF2-40B4-BE49-F238E27FC236}">
                  <a16:creationId xmlns:a16="http://schemas.microsoft.com/office/drawing/2014/main" id="{2B8ECEF0-7DE9-EEA8-E2B4-52D13CC6035C}"/>
                </a:ext>
              </a:extLst>
            </p:cNvPr>
            <p:cNvSpPr/>
            <p:nvPr/>
          </p:nvSpPr>
          <p:spPr>
            <a:xfrm rot="5400000">
              <a:off x="3053670" y="1855141"/>
              <a:ext cx="533941" cy="175377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69FCC7A8-E324-C1BB-F2F0-04A5EA92F699}"/>
              </a:ext>
            </a:extLst>
          </p:cNvPr>
          <p:cNvSpPr txBox="1"/>
          <p:nvPr/>
        </p:nvSpPr>
        <p:spPr>
          <a:xfrm>
            <a:off x="3983489" y="1662964"/>
            <a:ext cx="7889965" cy="2163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Política Nacional de Desarrollo Productivo Sostenible.</a:t>
            </a:r>
          </a:p>
          <a:p>
            <a:pPr algn="just">
              <a:lnSpc>
                <a:spcPct val="150000"/>
              </a:lnSpc>
            </a:pPr>
            <a:r>
              <a:rPr lang="es-MX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-  Su finalidad será establecer los objetivos y lineamientos generales de las políticas públicas de desarrollo sostenible, las que deberán ser consistentes con la Estrategia y contribuir al cumplimiento de sus objetivos a mediano y largo plazo.</a:t>
            </a:r>
            <a:endParaRPr lang="es-CL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59D407-13B2-8653-ABA8-DE513940600F}"/>
              </a:ext>
            </a:extLst>
          </p:cNvPr>
          <p:cNvSpPr txBox="1"/>
          <p:nvPr/>
        </p:nvSpPr>
        <p:spPr>
          <a:xfrm>
            <a:off x="3983489" y="4109565"/>
            <a:ext cx="7889965" cy="1332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Comité Interministerial de Desarrollo Productivo Sostenible</a:t>
            </a:r>
          </a:p>
          <a:p>
            <a:pPr algn="just">
              <a:lnSpc>
                <a:spcPct val="150000"/>
              </a:lnSpc>
            </a:pPr>
            <a:r>
              <a:rPr lang="es-MX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-  Será una instancia de coordinación, información, orientación y acuerdo en materia de políticas públicas de desarrollo productivo.</a:t>
            </a:r>
            <a:endParaRPr lang="es-CL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72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FCBAFFE8-4281-D2C4-DEA3-585DD2119060}"/>
              </a:ext>
            </a:extLst>
          </p:cNvPr>
          <p:cNvGrpSpPr/>
          <p:nvPr/>
        </p:nvGrpSpPr>
        <p:grpSpPr>
          <a:xfrm>
            <a:off x="-2516140" y="0"/>
            <a:ext cx="4143453" cy="6858000"/>
            <a:chOff x="-2516140" y="0"/>
            <a:chExt cx="4143453" cy="6858000"/>
          </a:xfrm>
        </p:grpSpPr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8F78EC9C-B08D-F759-E037-8911CA588084}"/>
                </a:ext>
              </a:extLst>
            </p:cNvPr>
            <p:cNvSpPr/>
            <p:nvPr/>
          </p:nvSpPr>
          <p:spPr>
            <a:xfrm>
              <a:off x="-1381803" y="0"/>
              <a:ext cx="3009116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s-CL" dirty="0"/>
            </a:p>
          </p:txBody>
        </p:sp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94A5DC1B-63AA-8959-227E-50841AF5DBE6}"/>
                </a:ext>
              </a:extLst>
            </p:cNvPr>
            <p:cNvGrpSpPr/>
            <p:nvPr/>
          </p:nvGrpSpPr>
          <p:grpSpPr>
            <a:xfrm>
              <a:off x="-1751245" y="0"/>
              <a:ext cx="3194464" cy="6858000"/>
              <a:chOff x="5941403" y="0"/>
              <a:chExt cx="3194464" cy="6858000"/>
            </a:xfrm>
          </p:grpSpPr>
          <p:sp>
            <p:nvSpPr>
              <p:cNvPr id="65" name="CuadroTexto 64">
                <a:extLst>
                  <a:ext uri="{FF2B5EF4-FFF2-40B4-BE49-F238E27FC236}">
                    <a16:creationId xmlns:a16="http://schemas.microsoft.com/office/drawing/2014/main" id="{674CD0F2-B70F-EFA6-13D3-5B16B32CBC5D}"/>
                  </a:ext>
                </a:extLst>
              </p:cNvPr>
              <p:cNvSpPr txBox="1"/>
              <p:nvPr/>
            </p:nvSpPr>
            <p:spPr>
              <a:xfrm>
                <a:off x="5941403" y="1034149"/>
                <a:ext cx="3047779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Corporación Fiscalía del Medio Ambiente contra</a:t>
                </a:r>
              </a:p>
              <a:p>
                <a:pPr algn="ctr"/>
                <a:r>
                  <a:rPr lang="es-MX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Servicio Evaluación Ambiental Región de Aysén</a:t>
                </a:r>
                <a:endParaRPr lang="es-CL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4A11DF03-EDBD-5B65-7D7E-5E0F1BCC662F}"/>
                  </a:ext>
                </a:extLst>
              </p:cNvPr>
              <p:cNvGrpSpPr/>
              <p:nvPr/>
            </p:nvGrpSpPr>
            <p:grpSpPr>
              <a:xfrm>
                <a:off x="5967867" y="0"/>
                <a:ext cx="3168000" cy="6858000"/>
                <a:chOff x="0" y="0"/>
                <a:chExt cx="3408329" cy="6858000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grpSp>
              <p:nvGrpSpPr>
                <p:cNvPr id="45" name="Grupo 44">
                  <a:extLst>
                    <a:ext uri="{FF2B5EF4-FFF2-40B4-BE49-F238E27FC236}">
                      <a16:creationId xmlns:a16="http://schemas.microsoft.com/office/drawing/2014/main" id="{0BC37BA8-C439-1D86-5FC0-9745E3E7D5DF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3318705" cy="6858000"/>
                  <a:chOff x="0" y="0"/>
                  <a:chExt cx="3318705" cy="6858000"/>
                </a:xfrm>
                <a:grpFill/>
              </p:grpSpPr>
              <p:sp>
                <p:nvSpPr>
                  <p:cNvPr id="49" name="CuadroTexto 48">
                    <a:extLst>
                      <a:ext uri="{FF2B5EF4-FFF2-40B4-BE49-F238E27FC236}">
                        <a16:creationId xmlns:a16="http://schemas.microsoft.com/office/drawing/2014/main" id="{2F856E6F-CC7B-964D-C529-5F05B0D9323A}"/>
                      </a:ext>
                    </a:extLst>
                  </p:cNvPr>
                  <p:cNvSpPr txBox="1"/>
                  <p:nvPr/>
                </p:nvSpPr>
                <p:spPr>
                  <a:xfrm>
                    <a:off x="81313" y="3071503"/>
                    <a:ext cx="3237392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285750" indent="-285750">
                      <a:buFont typeface="Courier New" panose="02070309020205020404" pitchFamily="49" charset="0"/>
                      <a:buChar char="o"/>
                    </a:pPr>
                    <a:r>
                      <a:rPr lang="es-MX" dirty="0">
                        <a:ln w="12700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entury Gothic" panose="020B0502020202020204" pitchFamily="34" charset="0"/>
                      </a:rPr>
                      <a:t>Acción de protección</a:t>
                    </a:r>
                  </a:p>
                  <a:p>
                    <a:pPr marL="285750" indent="-285750">
                      <a:buFont typeface="Courier New" panose="02070309020205020404" pitchFamily="49" charset="0"/>
                      <a:buChar char="o"/>
                    </a:pPr>
                    <a:r>
                      <a:rPr lang="es-MX" dirty="0">
                        <a:ln w="12700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entury Gothic" panose="020B0502020202020204" pitchFamily="34" charset="0"/>
                      </a:rPr>
                      <a:t>Principio preventivo</a:t>
                    </a:r>
                  </a:p>
                </p:txBody>
              </p:sp>
              <p:sp>
                <p:nvSpPr>
                  <p:cNvPr id="47" name="Rectángulo 46">
                    <a:extLst>
                      <a:ext uri="{FF2B5EF4-FFF2-40B4-BE49-F238E27FC236}">
                        <a16:creationId xmlns:a16="http://schemas.microsoft.com/office/drawing/2014/main" id="{93837DA8-61F4-6193-B47F-54E8DEE8A96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237392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:endParaRPr lang="es-CL" dirty="0"/>
                  </a:p>
                </p:txBody>
              </p:sp>
              <p:sp>
                <p:nvSpPr>
                  <p:cNvPr id="48" name="CuadroTexto 47">
                    <a:extLst>
                      <a:ext uri="{FF2B5EF4-FFF2-40B4-BE49-F238E27FC236}">
                        <a16:creationId xmlns:a16="http://schemas.microsoft.com/office/drawing/2014/main" id="{E2B45F6C-9F62-0388-F6E1-307CD7236F46}"/>
                      </a:ext>
                    </a:extLst>
                  </p:cNvPr>
                  <p:cNvSpPr txBox="1"/>
                  <p:nvPr/>
                </p:nvSpPr>
                <p:spPr>
                  <a:xfrm>
                    <a:off x="138948" y="1029528"/>
                    <a:ext cx="2622839" cy="369332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endParaRPr lang="es-CL" dirty="0">
                      <a:ln w="127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</p:grpSp>
            <p:sp>
              <p:nvSpPr>
                <p:cNvPr id="46" name="Triángulo isósceles 45">
                  <a:extLst>
                    <a:ext uri="{FF2B5EF4-FFF2-40B4-BE49-F238E27FC236}">
                      <a16:creationId xmlns:a16="http://schemas.microsoft.com/office/drawing/2014/main" id="{C37042F9-4490-EEEC-A6FF-1D54A9A09131}"/>
                    </a:ext>
                  </a:extLst>
                </p:cNvPr>
                <p:cNvSpPr/>
                <p:nvPr/>
              </p:nvSpPr>
              <p:spPr>
                <a:xfrm rot="5400000">
                  <a:off x="3053670" y="1855141"/>
                  <a:ext cx="533941" cy="17537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</p:grpSp>
        </p:grpSp>
        <p:grpSp>
          <p:nvGrpSpPr>
            <p:cNvPr id="58" name="Grupo 57">
              <a:extLst>
                <a:ext uri="{FF2B5EF4-FFF2-40B4-BE49-F238E27FC236}">
                  <a16:creationId xmlns:a16="http://schemas.microsoft.com/office/drawing/2014/main" id="{B5E0D803-AC96-7EE4-D18A-A22EB7F45C08}"/>
                </a:ext>
              </a:extLst>
            </p:cNvPr>
            <p:cNvGrpSpPr/>
            <p:nvPr/>
          </p:nvGrpSpPr>
          <p:grpSpPr>
            <a:xfrm>
              <a:off x="-2108075" y="0"/>
              <a:ext cx="3199818" cy="6858000"/>
              <a:chOff x="-11749" y="0"/>
              <a:chExt cx="3442561" cy="6858000"/>
            </a:xfrm>
            <a:solidFill>
              <a:schemeClr val="accent6">
                <a:lumMod val="75000"/>
              </a:schemeClr>
            </a:solidFill>
          </p:grpSpPr>
          <p:grpSp>
            <p:nvGrpSpPr>
              <p:cNvPr id="59" name="Grupo 58">
                <a:extLst>
                  <a:ext uri="{FF2B5EF4-FFF2-40B4-BE49-F238E27FC236}">
                    <a16:creationId xmlns:a16="http://schemas.microsoft.com/office/drawing/2014/main" id="{57FEFB45-D736-5516-4FB6-F6C042B2C158}"/>
                  </a:ext>
                </a:extLst>
              </p:cNvPr>
              <p:cNvGrpSpPr/>
              <p:nvPr/>
            </p:nvGrpSpPr>
            <p:grpSpPr>
              <a:xfrm>
                <a:off x="-11749" y="0"/>
                <a:ext cx="3442561" cy="6858000"/>
                <a:chOff x="-11749" y="0"/>
                <a:chExt cx="3442561" cy="6858000"/>
              </a:xfrm>
              <a:grpFill/>
            </p:grpSpPr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3B26E931-3524-7566-827F-5A8520C10324}"/>
                    </a:ext>
                  </a:extLst>
                </p:cNvPr>
                <p:cNvSpPr txBox="1"/>
                <p:nvPr/>
              </p:nvSpPr>
              <p:spPr>
                <a:xfrm>
                  <a:off x="95769" y="1029528"/>
                  <a:ext cx="3070418" cy="1477328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dirty="0">
                      <a:ln w="127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Comunidades indígenas con Comisión de Evaluación Ambiental de la Región de la Araucanía</a:t>
                  </a:r>
                  <a:endParaRPr lang="es-CL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63" name="CuadroTexto 62">
                  <a:extLst>
                    <a:ext uri="{FF2B5EF4-FFF2-40B4-BE49-F238E27FC236}">
                      <a16:creationId xmlns:a16="http://schemas.microsoft.com/office/drawing/2014/main" id="{2DCEEE8B-C941-AE17-43F7-1539C6A70671}"/>
                    </a:ext>
                  </a:extLst>
                </p:cNvPr>
                <p:cNvSpPr txBox="1"/>
                <p:nvPr/>
              </p:nvSpPr>
              <p:spPr>
                <a:xfrm>
                  <a:off x="44750" y="3046544"/>
                  <a:ext cx="3386062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:r>
                    <a:rPr lang="es-MX" dirty="0">
                      <a:ln w="127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Acción de protección</a:t>
                  </a:r>
                </a:p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:r>
                    <a:rPr lang="es-MX" dirty="0">
                      <a:ln w="127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Art. 19 N°8</a:t>
                  </a:r>
                </a:p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:r>
                    <a:rPr lang="es-MX" dirty="0">
                      <a:ln w="127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Pilares del desarrollo sostenible </a:t>
                  </a:r>
                </a:p>
              </p:txBody>
            </p:sp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586749FE-DF32-FA5D-E8DC-843D9A926B26}"/>
                    </a:ext>
                  </a:extLst>
                </p:cNvPr>
                <p:cNvSpPr/>
                <p:nvPr/>
              </p:nvSpPr>
              <p:spPr>
                <a:xfrm>
                  <a:off x="-11749" y="0"/>
                  <a:ext cx="3237393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dirty="0"/>
                </a:p>
              </p:txBody>
            </p:sp>
          </p:grpSp>
          <p:sp>
            <p:nvSpPr>
              <p:cNvPr id="60" name="Triángulo isósceles 59">
                <a:extLst>
                  <a:ext uri="{FF2B5EF4-FFF2-40B4-BE49-F238E27FC236}">
                    <a16:creationId xmlns:a16="http://schemas.microsoft.com/office/drawing/2014/main" id="{ED7D413C-BCAA-7361-0309-6B5F3C02DFB8}"/>
                  </a:ext>
                </a:extLst>
              </p:cNvPr>
              <p:cNvSpPr/>
              <p:nvPr/>
            </p:nvSpPr>
            <p:spPr>
              <a:xfrm rot="5400000">
                <a:off x="3034523" y="1875198"/>
                <a:ext cx="533941" cy="17537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</p:grp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132DE48C-5001-90D1-01F3-D5A47AAFFEB1}"/>
                </a:ext>
              </a:extLst>
            </p:cNvPr>
            <p:cNvGrpSpPr/>
            <p:nvPr/>
          </p:nvGrpSpPr>
          <p:grpSpPr>
            <a:xfrm>
              <a:off x="-2516140" y="0"/>
              <a:ext cx="3232194" cy="6858000"/>
              <a:chOff x="0" y="0"/>
              <a:chExt cx="3477392" cy="6858000"/>
            </a:xfrm>
            <a:solidFill>
              <a:schemeClr val="accent6">
                <a:lumMod val="50000"/>
              </a:schemeClr>
            </a:solidFill>
          </p:grpSpPr>
          <p:grpSp>
            <p:nvGrpSpPr>
              <p:cNvPr id="33" name="Grupo 32">
                <a:extLst>
                  <a:ext uri="{FF2B5EF4-FFF2-40B4-BE49-F238E27FC236}">
                    <a16:creationId xmlns:a16="http://schemas.microsoft.com/office/drawing/2014/main" id="{2AF0B1B4-BB6C-6C1A-E732-4C2A9D26E1BA}"/>
                  </a:ext>
                </a:extLst>
              </p:cNvPr>
              <p:cNvGrpSpPr/>
              <p:nvPr/>
            </p:nvGrpSpPr>
            <p:grpSpPr>
              <a:xfrm>
                <a:off x="0" y="0"/>
                <a:ext cx="3477392" cy="6858000"/>
                <a:chOff x="0" y="0"/>
                <a:chExt cx="3477392" cy="6858000"/>
              </a:xfrm>
              <a:grpFill/>
            </p:grpSpPr>
            <p:sp>
              <p:nvSpPr>
                <p:cNvPr id="36" name="CuadroTexto 35">
                  <a:extLst>
                    <a:ext uri="{FF2B5EF4-FFF2-40B4-BE49-F238E27FC236}">
                      <a16:creationId xmlns:a16="http://schemas.microsoft.com/office/drawing/2014/main" id="{51F64125-7409-1C11-B2A0-A09CD65F9135}"/>
                    </a:ext>
                  </a:extLst>
                </p:cNvPr>
                <p:cNvSpPr txBox="1"/>
                <p:nvPr/>
              </p:nvSpPr>
              <p:spPr>
                <a:xfrm>
                  <a:off x="138948" y="1029528"/>
                  <a:ext cx="2923067" cy="120032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dirty="0">
                      <a:ln w="127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Ricardo Correa contra Comisión Regional del Medio Ambiente de Valparaíso</a:t>
                  </a:r>
                  <a:endParaRPr lang="es-CL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7" name="CuadroTexto 36">
                  <a:extLst>
                    <a:ext uri="{FF2B5EF4-FFF2-40B4-BE49-F238E27FC236}">
                      <a16:creationId xmlns:a16="http://schemas.microsoft.com/office/drawing/2014/main" id="{C92B3C91-55F2-FE5E-FF65-E40A2BBA1A7A}"/>
                    </a:ext>
                  </a:extLst>
                </p:cNvPr>
                <p:cNvSpPr txBox="1"/>
                <p:nvPr/>
              </p:nvSpPr>
              <p:spPr>
                <a:xfrm>
                  <a:off x="91330" y="3066601"/>
                  <a:ext cx="3386062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:r>
                    <a:rPr lang="es-MX" dirty="0">
                      <a:ln w="127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Acción de protección</a:t>
                  </a:r>
                </a:p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:r>
                    <a:rPr lang="es-MX" dirty="0">
                      <a:ln w="127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Art. 19 N°8</a:t>
                  </a:r>
                </a:p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:r>
                    <a:rPr lang="es-MX" dirty="0">
                      <a:ln w="127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Enfoque antropocéntrico</a:t>
                  </a:r>
                </a:p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:r>
                    <a:rPr lang="es-MX" dirty="0">
                      <a:ln w="127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Pilares del desarrollo sostenible </a:t>
                  </a:r>
                </a:p>
              </p:txBody>
            </p:sp>
            <p:sp>
              <p:nvSpPr>
                <p:cNvPr id="35" name="Rectángulo 34">
                  <a:extLst>
                    <a:ext uri="{FF2B5EF4-FFF2-40B4-BE49-F238E27FC236}">
                      <a16:creationId xmlns:a16="http://schemas.microsoft.com/office/drawing/2014/main" id="{7E31150D-B066-7662-0D6F-DF50DB5D3E6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237392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es-CL" dirty="0"/>
                </a:p>
              </p:txBody>
            </p:sp>
          </p:grpSp>
          <p:sp>
            <p:nvSpPr>
              <p:cNvPr id="34" name="Triángulo isósceles 33">
                <a:extLst>
                  <a:ext uri="{FF2B5EF4-FFF2-40B4-BE49-F238E27FC236}">
                    <a16:creationId xmlns:a16="http://schemas.microsoft.com/office/drawing/2014/main" id="{23CEB019-6ABF-9755-FD4E-55DBD719AFAE}"/>
                  </a:ext>
                </a:extLst>
              </p:cNvPr>
              <p:cNvSpPr/>
              <p:nvPr/>
            </p:nvSpPr>
            <p:spPr>
              <a:xfrm rot="5400000">
                <a:off x="3053670" y="1855141"/>
                <a:ext cx="533941" cy="17537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0FB7A3F-18BF-C59D-D5D1-60959850FFB6}"/>
              </a:ext>
            </a:extLst>
          </p:cNvPr>
          <p:cNvSpPr txBox="1"/>
          <p:nvPr/>
        </p:nvSpPr>
        <p:spPr>
          <a:xfrm>
            <a:off x="1894712" y="1388831"/>
            <a:ext cx="112504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Jurisprudencia nacional</a:t>
            </a:r>
            <a:endParaRPr lang="es-CL" sz="66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55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riángulo isósceles 51">
            <a:extLst>
              <a:ext uri="{FF2B5EF4-FFF2-40B4-BE49-F238E27FC236}">
                <a16:creationId xmlns:a16="http://schemas.microsoft.com/office/drawing/2014/main" id="{0B2B3F25-0092-8854-E69E-C8FB46706520}"/>
              </a:ext>
            </a:extLst>
          </p:cNvPr>
          <p:cNvSpPr/>
          <p:nvPr/>
        </p:nvSpPr>
        <p:spPr>
          <a:xfrm rot="5400000">
            <a:off x="11803384" y="1861324"/>
            <a:ext cx="533941" cy="163011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2AF0B1B4-BB6C-6C1A-E732-4C2A9D26E1BA}"/>
              </a:ext>
            </a:extLst>
          </p:cNvPr>
          <p:cNvGrpSpPr/>
          <p:nvPr/>
        </p:nvGrpSpPr>
        <p:grpSpPr>
          <a:xfrm>
            <a:off x="-26018" y="0"/>
            <a:ext cx="3147304" cy="6858000"/>
            <a:chOff x="-106118" y="178904"/>
            <a:chExt cx="3386062" cy="6858000"/>
          </a:xfrm>
          <a:solidFill>
            <a:schemeClr val="accent6">
              <a:lumMod val="50000"/>
            </a:schemeClr>
          </a:solidFill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7E31150D-B066-7662-0D6F-DF50DB5D3E68}"/>
                </a:ext>
              </a:extLst>
            </p:cNvPr>
            <p:cNvSpPr/>
            <p:nvPr/>
          </p:nvSpPr>
          <p:spPr>
            <a:xfrm>
              <a:off x="-106118" y="178904"/>
              <a:ext cx="3237393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s-CL" dirty="0"/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51F64125-7409-1C11-B2A0-A09CD65F9135}"/>
                </a:ext>
              </a:extLst>
            </p:cNvPr>
            <p:cNvSpPr txBox="1"/>
            <p:nvPr/>
          </p:nvSpPr>
          <p:spPr>
            <a:xfrm>
              <a:off x="-3994" y="1188375"/>
              <a:ext cx="2923067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Ricardo Correa contra Comisión Regional del Medio Ambiente de Valparaíso</a:t>
              </a:r>
              <a:endParaRPr lang="es-CL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C92B3C91-55F2-FE5E-FF65-E40A2BBA1A7A}"/>
                </a:ext>
              </a:extLst>
            </p:cNvPr>
            <p:cNvSpPr txBox="1"/>
            <p:nvPr/>
          </p:nvSpPr>
          <p:spPr>
            <a:xfrm>
              <a:off x="-106118" y="3225448"/>
              <a:ext cx="338606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Acción de protección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Art. 19 N°8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Enfoque antropocéntrico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Pilares del desarrollo sostenible </a:t>
              </a:r>
            </a:p>
          </p:txBody>
        </p:sp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57FEFB45-D736-5516-4FB6-F6C042B2C158}"/>
              </a:ext>
            </a:extLst>
          </p:cNvPr>
          <p:cNvGrpSpPr/>
          <p:nvPr/>
        </p:nvGrpSpPr>
        <p:grpSpPr>
          <a:xfrm>
            <a:off x="2976562" y="0"/>
            <a:ext cx="3199818" cy="6858000"/>
            <a:chOff x="-11749" y="0"/>
            <a:chExt cx="3442561" cy="6858000"/>
          </a:xfrm>
          <a:solidFill>
            <a:schemeClr val="accent6">
              <a:lumMod val="75000"/>
            </a:schemeClr>
          </a:solidFill>
        </p:grpSpPr>
        <p:sp>
          <p:nvSpPr>
            <p:cNvPr id="61" name="Rectángulo 60">
              <a:extLst>
                <a:ext uri="{FF2B5EF4-FFF2-40B4-BE49-F238E27FC236}">
                  <a16:creationId xmlns:a16="http://schemas.microsoft.com/office/drawing/2014/main" id="{586749FE-DF32-FA5D-E8DC-843D9A926B26}"/>
                </a:ext>
              </a:extLst>
            </p:cNvPr>
            <p:cNvSpPr/>
            <p:nvPr/>
          </p:nvSpPr>
          <p:spPr>
            <a:xfrm>
              <a:off x="-11749" y="0"/>
              <a:ext cx="3237393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3B26E931-3524-7566-827F-5A8520C10324}"/>
                </a:ext>
              </a:extLst>
            </p:cNvPr>
            <p:cNvSpPr txBox="1"/>
            <p:nvPr/>
          </p:nvSpPr>
          <p:spPr>
            <a:xfrm>
              <a:off x="95769" y="1029528"/>
              <a:ext cx="3070418" cy="147732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Comunidades indígenas con Comisión de Evaluación Ambiental de la Región de la Araucanía</a:t>
              </a:r>
              <a:endParaRPr lang="es-CL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2DCEEE8B-C941-AE17-43F7-1539C6A70671}"/>
                </a:ext>
              </a:extLst>
            </p:cNvPr>
            <p:cNvSpPr txBox="1"/>
            <p:nvPr/>
          </p:nvSpPr>
          <p:spPr>
            <a:xfrm>
              <a:off x="44750" y="3046544"/>
              <a:ext cx="33860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Acción de protección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Art. 19 N°8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Pilares del desarrollo sostenible </a:t>
              </a: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7EE531F0-A436-F99A-77E5-9C8ED2E18EC2}"/>
              </a:ext>
            </a:extLst>
          </p:cNvPr>
          <p:cNvGrpSpPr/>
          <p:nvPr/>
        </p:nvGrpSpPr>
        <p:grpSpPr>
          <a:xfrm>
            <a:off x="5958816" y="0"/>
            <a:ext cx="3111160" cy="6858000"/>
            <a:chOff x="5941403" y="0"/>
            <a:chExt cx="3111160" cy="6858000"/>
          </a:xfrm>
        </p:grpSpPr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0BC37BA8-C439-1D86-5FC0-9745E3E7D5DF}"/>
                </a:ext>
              </a:extLst>
            </p:cNvPr>
            <p:cNvGrpSpPr/>
            <p:nvPr/>
          </p:nvGrpSpPr>
          <p:grpSpPr>
            <a:xfrm>
              <a:off x="5967867" y="0"/>
              <a:ext cx="3084696" cy="6858000"/>
              <a:chOff x="0" y="0"/>
              <a:chExt cx="3318705" cy="685800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id="{93837DA8-61F4-6193-B47F-54E8DEE8A968}"/>
                  </a:ext>
                </a:extLst>
              </p:cNvPr>
              <p:cNvSpPr/>
              <p:nvPr/>
            </p:nvSpPr>
            <p:spPr>
              <a:xfrm>
                <a:off x="0" y="0"/>
                <a:ext cx="323739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s-CL" dirty="0"/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E2B45F6C-9F62-0388-F6E1-307CD7236F46}"/>
                  </a:ext>
                </a:extLst>
              </p:cNvPr>
              <p:cNvSpPr txBox="1"/>
              <p:nvPr/>
            </p:nvSpPr>
            <p:spPr>
              <a:xfrm>
                <a:off x="138948" y="1029528"/>
                <a:ext cx="2622839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2F856E6F-CC7B-964D-C529-5F05B0D9323A}"/>
                  </a:ext>
                </a:extLst>
              </p:cNvPr>
              <p:cNvSpPr txBox="1"/>
              <p:nvPr/>
            </p:nvSpPr>
            <p:spPr>
              <a:xfrm>
                <a:off x="81313" y="3071503"/>
                <a:ext cx="32373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Acción de protección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Dimensión social del desarrollo sustentable</a:t>
                </a:r>
              </a:p>
            </p:txBody>
          </p:sp>
        </p:grp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674CD0F2-B70F-EFA6-13D3-5B16B32CBC5D}"/>
                </a:ext>
              </a:extLst>
            </p:cNvPr>
            <p:cNvSpPr txBox="1"/>
            <p:nvPr/>
          </p:nvSpPr>
          <p:spPr>
            <a:xfrm>
              <a:off x="5941403" y="1034149"/>
              <a:ext cx="3047779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Comunidad Indígena </a:t>
              </a:r>
              <a:r>
                <a:rPr lang="es-MX" dirty="0" err="1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Antu</a:t>
              </a: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s-MX" dirty="0" err="1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Lafquen</a:t>
              </a: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 de </a:t>
              </a:r>
              <a:r>
                <a:rPr lang="es-MX" dirty="0" err="1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Huentetique</a:t>
              </a: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 contra Comisión Regional del Medio Ambiente de la Región de Los Lagos</a:t>
              </a:r>
              <a:endParaRPr lang="es-CL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0" name="Triángulo isósceles 59">
            <a:extLst>
              <a:ext uri="{FF2B5EF4-FFF2-40B4-BE49-F238E27FC236}">
                <a16:creationId xmlns:a16="http://schemas.microsoft.com/office/drawing/2014/main" id="{ED7D413C-BCAA-7361-0309-6B5F3C02DFB8}"/>
              </a:ext>
            </a:extLst>
          </p:cNvPr>
          <p:cNvSpPr/>
          <p:nvPr/>
        </p:nvSpPr>
        <p:spPr>
          <a:xfrm rot="5400000">
            <a:off x="5793321" y="1881381"/>
            <a:ext cx="533941" cy="163011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4" name="Triángulo isósceles 33">
            <a:extLst>
              <a:ext uri="{FF2B5EF4-FFF2-40B4-BE49-F238E27FC236}">
                <a16:creationId xmlns:a16="http://schemas.microsoft.com/office/drawing/2014/main" id="{23CEB019-6ABF-9755-FD4E-55DBD719AFAE}"/>
              </a:ext>
            </a:extLst>
          </p:cNvPr>
          <p:cNvSpPr/>
          <p:nvPr/>
        </p:nvSpPr>
        <p:spPr>
          <a:xfrm rot="5400000">
            <a:off x="2772810" y="1881381"/>
            <a:ext cx="533941" cy="163011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1616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8F78EC9C-B08D-F759-E037-8911CA588084}"/>
              </a:ext>
            </a:extLst>
          </p:cNvPr>
          <p:cNvSpPr/>
          <p:nvPr/>
        </p:nvSpPr>
        <p:spPr>
          <a:xfrm>
            <a:off x="8983860" y="0"/>
            <a:ext cx="300911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L" dirty="0"/>
          </a:p>
        </p:txBody>
      </p:sp>
      <p:sp>
        <p:nvSpPr>
          <p:cNvPr id="52" name="Triángulo isósceles 51">
            <a:extLst>
              <a:ext uri="{FF2B5EF4-FFF2-40B4-BE49-F238E27FC236}">
                <a16:creationId xmlns:a16="http://schemas.microsoft.com/office/drawing/2014/main" id="{0B2B3F25-0092-8854-E69E-C8FB46706520}"/>
              </a:ext>
            </a:extLst>
          </p:cNvPr>
          <p:cNvSpPr/>
          <p:nvPr/>
        </p:nvSpPr>
        <p:spPr>
          <a:xfrm rot="5400000">
            <a:off x="11803384" y="1861324"/>
            <a:ext cx="533941" cy="163011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899553A-089C-2A62-7083-0C92DFADC21E}"/>
              </a:ext>
            </a:extLst>
          </p:cNvPr>
          <p:cNvGrpSpPr/>
          <p:nvPr/>
        </p:nvGrpSpPr>
        <p:grpSpPr>
          <a:xfrm>
            <a:off x="544841" y="14440"/>
            <a:ext cx="3168000" cy="6858000"/>
            <a:chOff x="5967867" y="0"/>
            <a:chExt cx="3168000" cy="6858000"/>
          </a:xfrm>
        </p:grpSpPr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0BC37BA8-C439-1D86-5FC0-9745E3E7D5DF}"/>
                </a:ext>
              </a:extLst>
            </p:cNvPr>
            <p:cNvGrpSpPr/>
            <p:nvPr/>
          </p:nvGrpSpPr>
          <p:grpSpPr>
            <a:xfrm>
              <a:off x="5967867" y="0"/>
              <a:ext cx="3009117" cy="6858000"/>
              <a:chOff x="0" y="0"/>
              <a:chExt cx="3237392" cy="685800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id="{93837DA8-61F4-6193-B47F-54E8DEE8A968}"/>
                  </a:ext>
                </a:extLst>
              </p:cNvPr>
              <p:cNvSpPr/>
              <p:nvPr/>
            </p:nvSpPr>
            <p:spPr>
              <a:xfrm>
                <a:off x="0" y="0"/>
                <a:ext cx="323739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s-CL" dirty="0"/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E2B45F6C-9F62-0388-F6E1-307CD7236F46}"/>
                  </a:ext>
                </a:extLst>
              </p:cNvPr>
              <p:cNvSpPr txBox="1"/>
              <p:nvPr/>
            </p:nvSpPr>
            <p:spPr>
              <a:xfrm>
                <a:off x="138948" y="1029528"/>
                <a:ext cx="2622839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46" name="Triángulo isósceles 45">
              <a:extLst>
                <a:ext uri="{FF2B5EF4-FFF2-40B4-BE49-F238E27FC236}">
                  <a16:creationId xmlns:a16="http://schemas.microsoft.com/office/drawing/2014/main" id="{C37042F9-4490-EEEC-A6FF-1D54A9A09131}"/>
                </a:ext>
              </a:extLst>
            </p:cNvPr>
            <p:cNvSpPr/>
            <p:nvPr/>
          </p:nvSpPr>
          <p:spPr>
            <a:xfrm rot="5400000">
              <a:off x="8787391" y="1861324"/>
              <a:ext cx="533941" cy="163011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EB2246FC-014C-FF7F-A427-989162F39BDE}"/>
              </a:ext>
            </a:extLst>
          </p:cNvPr>
          <p:cNvGrpSpPr/>
          <p:nvPr/>
        </p:nvGrpSpPr>
        <p:grpSpPr>
          <a:xfrm>
            <a:off x="282835" y="0"/>
            <a:ext cx="3170065" cy="6858000"/>
            <a:chOff x="2980673" y="0"/>
            <a:chExt cx="3170065" cy="6858000"/>
          </a:xfrm>
        </p:grpSpPr>
        <p:sp>
          <p:nvSpPr>
            <p:cNvPr id="61" name="Rectángulo 60">
              <a:extLst>
                <a:ext uri="{FF2B5EF4-FFF2-40B4-BE49-F238E27FC236}">
                  <a16:creationId xmlns:a16="http://schemas.microsoft.com/office/drawing/2014/main" id="{586749FE-DF32-FA5D-E8DC-843D9A926B26}"/>
                </a:ext>
              </a:extLst>
            </p:cNvPr>
            <p:cNvSpPr/>
            <p:nvPr/>
          </p:nvSpPr>
          <p:spPr>
            <a:xfrm>
              <a:off x="2980673" y="0"/>
              <a:ext cx="3009117" cy="685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60" name="Triángulo isósceles 59">
              <a:extLst>
                <a:ext uri="{FF2B5EF4-FFF2-40B4-BE49-F238E27FC236}">
                  <a16:creationId xmlns:a16="http://schemas.microsoft.com/office/drawing/2014/main" id="{ED7D413C-BCAA-7361-0309-6B5F3C02DFB8}"/>
                </a:ext>
              </a:extLst>
            </p:cNvPr>
            <p:cNvSpPr/>
            <p:nvPr/>
          </p:nvSpPr>
          <p:spPr>
            <a:xfrm rot="5400000">
              <a:off x="5802262" y="1861323"/>
              <a:ext cx="533941" cy="163011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2AF0B1B4-BB6C-6C1A-E732-4C2A9D26E1BA}"/>
              </a:ext>
            </a:extLst>
          </p:cNvPr>
          <p:cNvGrpSpPr/>
          <p:nvPr/>
        </p:nvGrpSpPr>
        <p:grpSpPr>
          <a:xfrm>
            <a:off x="-9270" y="0"/>
            <a:ext cx="3232194" cy="6858000"/>
            <a:chOff x="0" y="0"/>
            <a:chExt cx="3477392" cy="6858000"/>
          </a:xfrm>
          <a:solidFill>
            <a:schemeClr val="accent6">
              <a:lumMod val="50000"/>
            </a:schemeClr>
          </a:solidFill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7E31150D-B066-7662-0D6F-DF50DB5D3E68}"/>
                </a:ext>
              </a:extLst>
            </p:cNvPr>
            <p:cNvSpPr/>
            <p:nvPr/>
          </p:nvSpPr>
          <p:spPr>
            <a:xfrm>
              <a:off x="0" y="0"/>
              <a:ext cx="3237392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s-CL" dirty="0"/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51F64125-7409-1C11-B2A0-A09CD65F9135}"/>
                </a:ext>
              </a:extLst>
            </p:cNvPr>
            <p:cNvSpPr txBox="1"/>
            <p:nvPr/>
          </p:nvSpPr>
          <p:spPr>
            <a:xfrm>
              <a:off x="138948" y="1029528"/>
              <a:ext cx="2923067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Ricardo Correa contra Comisión Regional del Medio Ambiente de Valparaíso</a:t>
              </a:r>
              <a:endParaRPr lang="es-CL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C92B3C91-55F2-FE5E-FF65-E40A2BBA1A7A}"/>
                </a:ext>
              </a:extLst>
            </p:cNvPr>
            <p:cNvSpPr txBox="1"/>
            <p:nvPr/>
          </p:nvSpPr>
          <p:spPr>
            <a:xfrm>
              <a:off x="91330" y="3066601"/>
              <a:ext cx="338606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Acción de protección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Art. 19 N°8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Enfoque antropocéntrico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Pilares del desarrollo sostenible </a:t>
              </a:r>
            </a:p>
          </p:txBody>
        </p:sp>
      </p:grpSp>
      <p:sp>
        <p:nvSpPr>
          <p:cNvPr id="34" name="Triángulo isósceles 33">
            <a:extLst>
              <a:ext uri="{FF2B5EF4-FFF2-40B4-BE49-F238E27FC236}">
                <a16:creationId xmlns:a16="http://schemas.microsoft.com/office/drawing/2014/main" id="{23CEB019-6ABF-9755-FD4E-55DBD719AFAE}"/>
              </a:ext>
            </a:extLst>
          </p:cNvPr>
          <p:cNvSpPr/>
          <p:nvPr/>
        </p:nvSpPr>
        <p:spPr>
          <a:xfrm rot="5400000">
            <a:off x="2810255" y="1861324"/>
            <a:ext cx="533941" cy="163011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641B32-08C6-2635-40AF-F31300C9C9E4}"/>
              </a:ext>
            </a:extLst>
          </p:cNvPr>
          <p:cNvSpPr txBox="1"/>
          <p:nvPr/>
        </p:nvSpPr>
        <p:spPr>
          <a:xfrm>
            <a:off x="3900151" y="1028343"/>
            <a:ext cx="79343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Resolución Exenta N°449/2008 que califica favorablemente el Estudio de Impacto Ambiental “Central Termoeléctrica Campiche”</a:t>
            </a:r>
          </a:p>
          <a:p>
            <a:endParaRPr lang="es-MX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MX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Instalación de una central termoeléctrica de combustión a carbón en la zona de Ventanas, Puchuncaví.</a:t>
            </a:r>
          </a:p>
          <a:p>
            <a:endParaRPr lang="es-MX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MX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Clasificación de la zona del proyecto.</a:t>
            </a:r>
          </a:p>
          <a:p>
            <a:endParaRPr lang="es-MX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MX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Dirección de Obras de la Municipalidad de Puchuncaví v/s Plan Intercomunal de Valparaíso</a:t>
            </a:r>
          </a:p>
          <a:p>
            <a:endParaRPr lang="es-MX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MX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Posición conservacionista de la Corte Suprema</a:t>
            </a:r>
          </a:p>
          <a:p>
            <a:endParaRPr lang="es-MX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MX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Análisis de las dimensiones económica y ambiental del Desarrollo Sostenible.</a:t>
            </a:r>
          </a:p>
          <a:p>
            <a:pPr marL="285750" indent="-285750">
              <a:buFontTx/>
              <a:buChar char="-"/>
            </a:pPr>
            <a:r>
              <a:rPr lang="es-MX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Relación desarrollo industrial y externalidades negativas.</a:t>
            </a:r>
          </a:p>
          <a:p>
            <a:pPr marL="285750" indent="-285750">
              <a:buFontTx/>
              <a:buChar char="-"/>
            </a:pPr>
            <a:r>
              <a:rPr lang="es-MX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Rol de la zona en la sociedad</a:t>
            </a:r>
            <a:endParaRPr lang="es-CL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6785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8F78EC9C-B08D-F759-E037-8911CA588084}"/>
              </a:ext>
            </a:extLst>
          </p:cNvPr>
          <p:cNvSpPr/>
          <p:nvPr/>
        </p:nvSpPr>
        <p:spPr>
          <a:xfrm>
            <a:off x="8983860" y="0"/>
            <a:ext cx="300911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L" dirty="0"/>
          </a:p>
        </p:txBody>
      </p:sp>
      <p:sp>
        <p:nvSpPr>
          <p:cNvPr id="52" name="Triángulo isósceles 51">
            <a:extLst>
              <a:ext uri="{FF2B5EF4-FFF2-40B4-BE49-F238E27FC236}">
                <a16:creationId xmlns:a16="http://schemas.microsoft.com/office/drawing/2014/main" id="{0B2B3F25-0092-8854-E69E-C8FB46706520}"/>
              </a:ext>
            </a:extLst>
          </p:cNvPr>
          <p:cNvSpPr/>
          <p:nvPr/>
        </p:nvSpPr>
        <p:spPr>
          <a:xfrm rot="5400000">
            <a:off x="11803384" y="1861324"/>
            <a:ext cx="533941" cy="163011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899553A-089C-2A62-7083-0C92DFADC21E}"/>
              </a:ext>
            </a:extLst>
          </p:cNvPr>
          <p:cNvGrpSpPr/>
          <p:nvPr/>
        </p:nvGrpSpPr>
        <p:grpSpPr>
          <a:xfrm>
            <a:off x="544841" y="14440"/>
            <a:ext cx="3168000" cy="6858000"/>
            <a:chOff x="5967867" y="0"/>
            <a:chExt cx="3168000" cy="6858000"/>
          </a:xfrm>
        </p:grpSpPr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0BC37BA8-C439-1D86-5FC0-9745E3E7D5DF}"/>
                </a:ext>
              </a:extLst>
            </p:cNvPr>
            <p:cNvGrpSpPr/>
            <p:nvPr/>
          </p:nvGrpSpPr>
          <p:grpSpPr>
            <a:xfrm>
              <a:off x="5967867" y="0"/>
              <a:ext cx="3009117" cy="6858000"/>
              <a:chOff x="0" y="0"/>
              <a:chExt cx="3237392" cy="685800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id="{93837DA8-61F4-6193-B47F-54E8DEE8A968}"/>
                  </a:ext>
                </a:extLst>
              </p:cNvPr>
              <p:cNvSpPr/>
              <p:nvPr/>
            </p:nvSpPr>
            <p:spPr>
              <a:xfrm>
                <a:off x="0" y="0"/>
                <a:ext cx="323739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s-CL" dirty="0"/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E2B45F6C-9F62-0388-F6E1-307CD7236F46}"/>
                  </a:ext>
                </a:extLst>
              </p:cNvPr>
              <p:cNvSpPr txBox="1"/>
              <p:nvPr/>
            </p:nvSpPr>
            <p:spPr>
              <a:xfrm>
                <a:off x="138948" y="1029528"/>
                <a:ext cx="2622839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46" name="Triángulo isósceles 45">
              <a:extLst>
                <a:ext uri="{FF2B5EF4-FFF2-40B4-BE49-F238E27FC236}">
                  <a16:creationId xmlns:a16="http://schemas.microsoft.com/office/drawing/2014/main" id="{C37042F9-4490-EEEC-A6FF-1D54A9A09131}"/>
                </a:ext>
              </a:extLst>
            </p:cNvPr>
            <p:cNvSpPr/>
            <p:nvPr/>
          </p:nvSpPr>
          <p:spPr>
            <a:xfrm rot="5400000">
              <a:off x="8787391" y="1861324"/>
              <a:ext cx="533941" cy="163011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E31150D-B066-7662-0D6F-DF50DB5D3E68}"/>
              </a:ext>
            </a:extLst>
          </p:cNvPr>
          <p:cNvSpPr/>
          <p:nvPr/>
        </p:nvSpPr>
        <p:spPr>
          <a:xfrm>
            <a:off x="-9270" y="0"/>
            <a:ext cx="3009117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L" dirty="0"/>
          </a:p>
        </p:txBody>
      </p:sp>
      <p:sp>
        <p:nvSpPr>
          <p:cNvPr id="34" name="Triángulo isósceles 33">
            <a:extLst>
              <a:ext uri="{FF2B5EF4-FFF2-40B4-BE49-F238E27FC236}">
                <a16:creationId xmlns:a16="http://schemas.microsoft.com/office/drawing/2014/main" id="{23CEB019-6ABF-9755-FD4E-55DBD719AFAE}"/>
              </a:ext>
            </a:extLst>
          </p:cNvPr>
          <p:cNvSpPr/>
          <p:nvPr/>
        </p:nvSpPr>
        <p:spPr>
          <a:xfrm rot="5400000">
            <a:off x="2810255" y="1861324"/>
            <a:ext cx="533941" cy="163011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641B32-08C6-2635-40AF-F31300C9C9E4}"/>
              </a:ext>
            </a:extLst>
          </p:cNvPr>
          <p:cNvSpPr txBox="1"/>
          <p:nvPr/>
        </p:nvSpPr>
        <p:spPr>
          <a:xfrm>
            <a:off x="3887907" y="1210597"/>
            <a:ext cx="82963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Resolución Exenta N°127 que califica favorablemente la Declaración de Impacto Ambiental del proyecto “Líneas de Transmisión en Postes de Hormigón 100 KV </a:t>
            </a:r>
            <a:r>
              <a:rPr lang="es-MX" dirty="0" err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Melipeuco</a:t>
            </a:r>
            <a:r>
              <a:rPr lang="es-MX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 – Freire”.</a:t>
            </a:r>
          </a:p>
          <a:p>
            <a:endParaRPr lang="es-MX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MX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Instalación de trazado eléctrico siguiendo las líneas del trazado del tren EFE, desde </a:t>
            </a:r>
            <a:r>
              <a:rPr lang="es-MX" dirty="0" err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Melipeuco</a:t>
            </a:r>
            <a:r>
              <a:rPr lang="es-MX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 a Freire, en la Región de la Araucanía.</a:t>
            </a:r>
          </a:p>
          <a:p>
            <a:endParaRPr lang="es-MX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MX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Declaración de Impacto Ambiental vs Estudio de Impacto Ambiental</a:t>
            </a:r>
          </a:p>
          <a:p>
            <a:endParaRPr lang="es-MX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MX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Análisis de las dimensiones económica y social del Desarrollo Sostenible.</a:t>
            </a:r>
          </a:p>
          <a:p>
            <a:pPr marL="285750" indent="-285750">
              <a:buFontTx/>
              <a:buChar char="-"/>
            </a:pPr>
            <a:r>
              <a:rPr lang="es-MX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No afectación de viviendas, servicios, accesos ni sitios de significación cultural.</a:t>
            </a:r>
          </a:p>
          <a:p>
            <a:pPr marL="285750" indent="-285750">
              <a:buFontTx/>
              <a:buChar char="-"/>
            </a:pPr>
            <a:r>
              <a:rPr lang="es-MX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Proximidad no implica daño concreto a las comunidades.</a:t>
            </a:r>
          </a:p>
          <a:p>
            <a:pPr marL="285750" indent="-285750">
              <a:buFontTx/>
              <a:buChar char="-"/>
            </a:pPr>
            <a:r>
              <a:rPr lang="es-MX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Proximidad + relevancia ambiental.</a:t>
            </a:r>
            <a:endParaRPr lang="es-CL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EB2246FC-014C-FF7F-A427-989162F39BDE}"/>
              </a:ext>
            </a:extLst>
          </p:cNvPr>
          <p:cNvGrpSpPr/>
          <p:nvPr/>
        </p:nvGrpSpPr>
        <p:grpSpPr>
          <a:xfrm>
            <a:off x="282835" y="0"/>
            <a:ext cx="3170065" cy="6858000"/>
            <a:chOff x="2980673" y="0"/>
            <a:chExt cx="3170065" cy="6858000"/>
          </a:xfrm>
        </p:grpSpPr>
        <p:sp>
          <p:nvSpPr>
            <p:cNvPr id="61" name="Rectángulo 60">
              <a:extLst>
                <a:ext uri="{FF2B5EF4-FFF2-40B4-BE49-F238E27FC236}">
                  <a16:creationId xmlns:a16="http://schemas.microsoft.com/office/drawing/2014/main" id="{586749FE-DF32-FA5D-E8DC-843D9A926B26}"/>
                </a:ext>
              </a:extLst>
            </p:cNvPr>
            <p:cNvSpPr/>
            <p:nvPr/>
          </p:nvSpPr>
          <p:spPr>
            <a:xfrm>
              <a:off x="2980673" y="0"/>
              <a:ext cx="3009117" cy="685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60" name="Triángulo isósceles 59">
              <a:extLst>
                <a:ext uri="{FF2B5EF4-FFF2-40B4-BE49-F238E27FC236}">
                  <a16:creationId xmlns:a16="http://schemas.microsoft.com/office/drawing/2014/main" id="{ED7D413C-BCAA-7361-0309-6B5F3C02DFB8}"/>
                </a:ext>
              </a:extLst>
            </p:cNvPr>
            <p:cNvSpPr/>
            <p:nvPr/>
          </p:nvSpPr>
          <p:spPr>
            <a:xfrm rot="5400000">
              <a:off x="5802262" y="1861323"/>
              <a:ext cx="533941" cy="163011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0238C095-47C7-76E0-3875-4DDBB4826406}"/>
              </a:ext>
            </a:extLst>
          </p:cNvPr>
          <p:cNvSpPr txBox="1"/>
          <p:nvPr/>
        </p:nvSpPr>
        <p:spPr>
          <a:xfrm>
            <a:off x="304815" y="1210597"/>
            <a:ext cx="2853916" cy="14773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Comunidades indígenas con Comisión de Evaluación Ambiental de la Región de la Araucanía</a:t>
            </a:r>
            <a:endParaRPr lang="es-CL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F08FAE-A544-C16E-08F0-2C9DD3FC4C87}"/>
              </a:ext>
            </a:extLst>
          </p:cNvPr>
          <p:cNvSpPr txBox="1"/>
          <p:nvPr/>
        </p:nvSpPr>
        <p:spPr>
          <a:xfrm>
            <a:off x="257393" y="3227613"/>
            <a:ext cx="3147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Acción de protección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Art. 19 N°8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Pilares del desarrollo sostenible </a:t>
            </a:r>
          </a:p>
        </p:txBody>
      </p:sp>
    </p:spTree>
    <p:extLst>
      <p:ext uri="{BB962C8B-B14F-4D97-AF65-F5344CB8AC3E}">
        <p14:creationId xmlns:p14="http://schemas.microsoft.com/office/powerpoint/2010/main" val="27632612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8F78EC9C-B08D-F759-E037-8911CA588084}"/>
              </a:ext>
            </a:extLst>
          </p:cNvPr>
          <p:cNvSpPr/>
          <p:nvPr/>
        </p:nvSpPr>
        <p:spPr>
          <a:xfrm>
            <a:off x="8983860" y="0"/>
            <a:ext cx="300911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L" dirty="0"/>
          </a:p>
        </p:txBody>
      </p:sp>
      <p:sp>
        <p:nvSpPr>
          <p:cNvPr id="52" name="Triángulo isósceles 51">
            <a:extLst>
              <a:ext uri="{FF2B5EF4-FFF2-40B4-BE49-F238E27FC236}">
                <a16:creationId xmlns:a16="http://schemas.microsoft.com/office/drawing/2014/main" id="{0B2B3F25-0092-8854-E69E-C8FB46706520}"/>
              </a:ext>
            </a:extLst>
          </p:cNvPr>
          <p:cNvSpPr/>
          <p:nvPr/>
        </p:nvSpPr>
        <p:spPr>
          <a:xfrm rot="5400000">
            <a:off x="11803384" y="1861324"/>
            <a:ext cx="533941" cy="163011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E31150D-B066-7662-0D6F-DF50DB5D3E68}"/>
              </a:ext>
            </a:extLst>
          </p:cNvPr>
          <p:cNvSpPr/>
          <p:nvPr/>
        </p:nvSpPr>
        <p:spPr>
          <a:xfrm>
            <a:off x="-9270" y="0"/>
            <a:ext cx="3009117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L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ABAD653-5DA0-42EB-FD9B-E5D4FBDF0601}"/>
              </a:ext>
            </a:extLst>
          </p:cNvPr>
          <p:cNvGrpSpPr/>
          <p:nvPr/>
        </p:nvGrpSpPr>
        <p:grpSpPr>
          <a:xfrm>
            <a:off x="257393" y="0"/>
            <a:ext cx="3195507" cy="6858000"/>
            <a:chOff x="257393" y="0"/>
            <a:chExt cx="3195507" cy="6858000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0238C095-47C7-76E0-3875-4DDBB4826406}"/>
                </a:ext>
              </a:extLst>
            </p:cNvPr>
            <p:cNvSpPr txBox="1"/>
            <p:nvPr/>
          </p:nvSpPr>
          <p:spPr>
            <a:xfrm>
              <a:off x="304815" y="1210597"/>
              <a:ext cx="2853916" cy="147732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Comunidades indígenas con Comisión de Evaluación Ambiental de la Región de la Araucanía</a:t>
              </a:r>
              <a:endParaRPr lang="es-CL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4EF08FAE-A544-C16E-08F0-2C9DD3FC4C87}"/>
                </a:ext>
              </a:extLst>
            </p:cNvPr>
            <p:cNvSpPr txBox="1"/>
            <p:nvPr/>
          </p:nvSpPr>
          <p:spPr>
            <a:xfrm>
              <a:off x="257393" y="3227613"/>
              <a:ext cx="31473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Acción de protección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Art. 19 N°8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Pilares del desarrollo sostenible </a:t>
              </a:r>
            </a:p>
          </p:txBody>
        </p:sp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EB2246FC-014C-FF7F-A427-989162F39BDE}"/>
                </a:ext>
              </a:extLst>
            </p:cNvPr>
            <p:cNvGrpSpPr/>
            <p:nvPr/>
          </p:nvGrpSpPr>
          <p:grpSpPr>
            <a:xfrm>
              <a:off x="282835" y="0"/>
              <a:ext cx="3170065" cy="6858000"/>
              <a:chOff x="2980673" y="0"/>
              <a:chExt cx="3170065" cy="6858000"/>
            </a:xfrm>
          </p:grpSpPr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id="{586749FE-DF32-FA5D-E8DC-843D9A926B26}"/>
                  </a:ext>
                </a:extLst>
              </p:cNvPr>
              <p:cNvSpPr/>
              <p:nvPr/>
            </p:nvSpPr>
            <p:spPr>
              <a:xfrm>
                <a:off x="2980673" y="0"/>
                <a:ext cx="3009117" cy="6858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60" name="Triángulo isósceles 59">
                <a:extLst>
                  <a:ext uri="{FF2B5EF4-FFF2-40B4-BE49-F238E27FC236}">
                    <a16:creationId xmlns:a16="http://schemas.microsoft.com/office/drawing/2014/main" id="{ED7D413C-BCAA-7361-0309-6B5F3C02DFB8}"/>
                  </a:ext>
                </a:extLst>
              </p:cNvPr>
              <p:cNvSpPr/>
              <p:nvPr/>
            </p:nvSpPr>
            <p:spPr>
              <a:xfrm rot="5400000">
                <a:off x="5802262" y="1861323"/>
                <a:ext cx="533941" cy="163011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</p:grpSp>
      </p:grpSp>
      <p:sp>
        <p:nvSpPr>
          <p:cNvPr id="34" name="Triángulo isósceles 33">
            <a:extLst>
              <a:ext uri="{FF2B5EF4-FFF2-40B4-BE49-F238E27FC236}">
                <a16:creationId xmlns:a16="http://schemas.microsoft.com/office/drawing/2014/main" id="{23CEB019-6ABF-9755-FD4E-55DBD719AFAE}"/>
              </a:ext>
            </a:extLst>
          </p:cNvPr>
          <p:cNvSpPr/>
          <p:nvPr/>
        </p:nvSpPr>
        <p:spPr>
          <a:xfrm rot="5400000">
            <a:off x="2810255" y="1861324"/>
            <a:ext cx="533941" cy="163011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899553A-089C-2A62-7083-0C92DFADC21E}"/>
              </a:ext>
            </a:extLst>
          </p:cNvPr>
          <p:cNvGrpSpPr/>
          <p:nvPr/>
        </p:nvGrpSpPr>
        <p:grpSpPr>
          <a:xfrm>
            <a:off x="519104" y="0"/>
            <a:ext cx="3168000" cy="6858000"/>
            <a:chOff x="5967867" y="0"/>
            <a:chExt cx="3168000" cy="6858000"/>
          </a:xfrm>
        </p:grpSpPr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0BC37BA8-C439-1D86-5FC0-9745E3E7D5DF}"/>
                </a:ext>
              </a:extLst>
            </p:cNvPr>
            <p:cNvGrpSpPr/>
            <p:nvPr/>
          </p:nvGrpSpPr>
          <p:grpSpPr>
            <a:xfrm>
              <a:off x="5967867" y="0"/>
              <a:ext cx="3009117" cy="6858000"/>
              <a:chOff x="0" y="0"/>
              <a:chExt cx="3237392" cy="685800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id="{93837DA8-61F4-6193-B47F-54E8DEE8A968}"/>
                  </a:ext>
                </a:extLst>
              </p:cNvPr>
              <p:cNvSpPr/>
              <p:nvPr/>
            </p:nvSpPr>
            <p:spPr>
              <a:xfrm>
                <a:off x="0" y="0"/>
                <a:ext cx="323739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s-CL" dirty="0"/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E2B45F6C-9F62-0388-F6E1-307CD7236F46}"/>
                  </a:ext>
                </a:extLst>
              </p:cNvPr>
              <p:cNvSpPr txBox="1"/>
              <p:nvPr/>
            </p:nvSpPr>
            <p:spPr>
              <a:xfrm>
                <a:off x="138948" y="1029528"/>
                <a:ext cx="2622839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46" name="Triángulo isósceles 45">
              <a:extLst>
                <a:ext uri="{FF2B5EF4-FFF2-40B4-BE49-F238E27FC236}">
                  <a16:creationId xmlns:a16="http://schemas.microsoft.com/office/drawing/2014/main" id="{C37042F9-4490-EEEC-A6FF-1D54A9A09131}"/>
                </a:ext>
              </a:extLst>
            </p:cNvPr>
            <p:cNvSpPr/>
            <p:nvPr/>
          </p:nvSpPr>
          <p:spPr>
            <a:xfrm rot="5400000">
              <a:off x="8787391" y="1861324"/>
              <a:ext cx="533941" cy="163011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CF641B32-08C6-2635-40AF-F31300C9C9E4}"/>
              </a:ext>
            </a:extLst>
          </p:cNvPr>
          <p:cNvSpPr txBox="1"/>
          <p:nvPr/>
        </p:nvSpPr>
        <p:spPr>
          <a:xfrm>
            <a:off x="3895646" y="1629692"/>
            <a:ext cx="81333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Resolución Exenta N°373/2011 que califica favorablemente la Declaración de Impacto Ambiental del proyecto “Parque Eólico Chiloé”.</a:t>
            </a:r>
          </a:p>
          <a:p>
            <a:endParaRPr lang="es-MX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MX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Instalación de parque de torres Eólicas en la isla de Chiloé.</a:t>
            </a:r>
          </a:p>
          <a:p>
            <a:endParaRPr lang="es-MX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MX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Declaración de Impacto Ambiental vs Estudio de Impacto Ambiental</a:t>
            </a:r>
          </a:p>
          <a:p>
            <a:endParaRPr lang="es-MX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MX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Análisis de las dimensiones social y económica del Desarrollo Sostenible.</a:t>
            </a:r>
          </a:p>
          <a:p>
            <a:pPr marL="285750" indent="-285750">
              <a:buFontTx/>
              <a:buChar char="-"/>
            </a:pPr>
            <a:r>
              <a:rPr lang="es-MX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La participación ciudadana es parte de la fundamentación de los actos administrativos.</a:t>
            </a:r>
          </a:p>
          <a:p>
            <a:pPr marL="285750" indent="-285750">
              <a:buFontTx/>
              <a:buChar char="-"/>
            </a:pPr>
            <a:r>
              <a:rPr lang="es-MX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Ponderación del desarrollo industrial y el capital cultural, consistente, en este caso, en vestigios y osamentas ubicadas en las zonas en que se encuentran asentadas las comunidades afectadas.</a:t>
            </a:r>
            <a:endParaRPr lang="es-CL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8081B76-F3BB-E03B-3E63-6355E665B2DC}"/>
              </a:ext>
            </a:extLst>
          </p:cNvPr>
          <p:cNvSpPr txBox="1"/>
          <p:nvPr/>
        </p:nvSpPr>
        <p:spPr>
          <a:xfrm>
            <a:off x="598984" y="1039975"/>
            <a:ext cx="2853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Comunidad Indígena </a:t>
            </a:r>
            <a:r>
              <a:rPr lang="es-MX" dirty="0" err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Antu</a:t>
            </a:r>
            <a:r>
              <a:rPr lang="es-MX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MX" dirty="0" err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Lafquen</a:t>
            </a:r>
            <a:r>
              <a:rPr lang="es-MX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 de </a:t>
            </a:r>
            <a:r>
              <a:rPr lang="es-MX" dirty="0" err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Huentetique</a:t>
            </a:r>
            <a:r>
              <a:rPr lang="es-MX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 contra Comisión Regional del Medio Ambiente de la Región de Los Lagos</a:t>
            </a:r>
            <a:endParaRPr lang="es-CL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61F26C3-3C86-60A2-E9AA-34C4444651A6}"/>
              </a:ext>
            </a:extLst>
          </p:cNvPr>
          <p:cNvSpPr txBox="1"/>
          <p:nvPr/>
        </p:nvSpPr>
        <p:spPr>
          <a:xfrm>
            <a:off x="537510" y="3153186"/>
            <a:ext cx="3009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Acción de protección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Dimensión social del desarrollo sustentable</a:t>
            </a:r>
          </a:p>
        </p:txBody>
      </p:sp>
    </p:spTree>
    <p:extLst>
      <p:ext uri="{BB962C8B-B14F-4D97-AF65-F5344CB8AC3E}">
        <p14:creationId xmlns:p14="http://schemas.microsoft.com/office/powerpoint/2010/main" val="35686893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97EEC1F-DF6B-2D38-0381-C6E43994ACEF}"/>
              </a:ext>
            </a:extLst>
          </p:cNvPr>
          <p:cNvSpPr txBox="1"/>
          <p:nvPr/>
        </p:nvSpPr>
        <p:spPr>
          <a:xfrm>
            <a:off x="1198283" y="6891393"/>
            <a:ext cx="112504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Concepto y Elementos del Desarrollo Sustentable</a:t>
            </a:r>
            <a:endParaRPr lang="es-CL" sz="66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C75FC77-2971-5A78-2559-200595E88391}"/>
              </a:ext>
            </a:extLst>
          </p:cNvPr>
          <p:cNvGrpSpPr/>
          <p:nvPr/>
        </p:nvGrpSpPr>
        <p:grpSpPr>
          <a:xfrm>
            <a:off x="0" y="0"/>
            <a:ext cx="6295748" cy="6858000"/>
            <a:chOff x="0" y="0"/>
            <a:chExt cx="6295748" cy="6858000"/>
          </a:xfrm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7277BBFC-D311-0F33-FBB5-08701B90EC14}"/>
                </a:ext>
              </a:extLst>
            </p:cNvPr>
            <p:cNvGrpSpPr/>
            <p:nvPr/>
          </p:nvGrpSpPr>
          <p:grpSpPr>
            <a:xfrm>
              <a:off x="3232952" y="0"/>
              <a:ext cx="3062796" cy="6858000"/>
              <a:chOff x="3080552" y="0"/>
              <a:chExt cx="3062796" cy="6858000"/>
            </a:xfrm>
          </p:grpSpPr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8752B99F-3CFB-7E01-222E-3FDD92990DA0}"/>
                  </a:ext>
                </a:extLst>
              </p:cNvPr>
              <p:cNvSpPr/>
              <p:nvPr/>
            </p:nvSpPr>
            <p:spPr>
              <a:xfrm>
                <a:off x="3080552" y="0"/>
                <a:ext cx="3062796" cy="6858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CL" dirty="0"/>
              </a:p>
            </p:txBody>
          </p:sp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3592D439-42BC-80EB-617F-F9CE339B39EE}"/>
                  </a:ext>
                </a:extLst>
              </p:cNvPr>
              <p:cNvSpPr txBox="1"/>
              <p:nvPr/>
            </p:nvSpPr>
            <p:spPr>
              <a:xfrm>
                <a:off x="3237392" y="1010314"/>
                <a:ext cx="2428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Elementos centrales del concepto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043A6F51-7F52-1920-7777-A4FA878CDD73}"/>
                  </a:ext>
                </a:extLst>
              </p:cNvPr>
              <p:cNvSpPr txBox="1"/>
              <p:nvPr/>
            </p:nvSpPr>
            <p:spPr>
              <a:xfrm>
                <a:off x="3375274" y="2552700"/>
                <a:ext cx="26754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Pilar económico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Pilar social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Pilar ambiental</a:t>
                </a: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4C025DEA-623D-96F9-257C-30DEF2D24A2C}"/>
                </a:ext>
              </a:extLst>
            </p:cNvPr>
            <p:cNvGrpSpPr/>
            <p:nvPr/>
          </p:nvGrpSpPr>
          <p:grpSpPr>
            <a:xfrm>
              <a:off x="0" y="0"/>
              <a:ext cx="3408329" cy="6858000"/>
              <a:chOff x="0" y="0"/>
              <a:chExt cx="3408329" cy="6858000"/>
            </a:xfrm>
          </p:grpSpPr>
          <p:grpSp>
            <p:nvGrpSpPr>
              <p:cNvPr id="19" name="Grupo 18">
                <a:extLst>
                  <a:ext uri="{FF2B5EF4-FFF2-40B4-BE49-F238E27FC236}">
                    <a16:creationId xmlns:a16="http://schemas.microsoft.com/office/drawing/2014/main" id="{3AF41446-D4C8-7787-E1C6-998DE96CF355}"/>
                  </a:ext>
                </a:extLst>
              </p:cNvPr>
              <p:cNvGrpSpPr/>
              <p:nvPr/>
            </p:nvGrpSpPr>
            <p:grpSpPr>
              <a:xfrm>
                <a:off x="0" y="0"/>
                <a:ext cx="3237392" cy="6858000"/>
                <a:chOff x="0" y="0"/>
                <a:chExt cx="3237392" cy="6858000"/>
              </a:xfrm>
            </p:grpSpPr>
            <p:sp>
              <p:nvSpPr>
                <p:cNvPr id="10" name="Rectángulo 9">
                  <a:extLst>
                    <a:ext uri="{FF2B5EF4-FFF2-40B4-BE49-F238E27FC236}">
                      <a16:creationId xmlns:a16="http://schemas.microsoft.com/office/drawing/2014/main" id="{36CD5166-8B39-6FB8-CC09-AB8034B7D67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237392" cy="685800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es-CL" dirty="0"/>
                </a:p>
              </p:txBody>
            </p:sp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5F5D6475-1488-A629-4F5D-0D2A820121E9}"/>
                    </a:ext>
                  </a:extLst>
                </p:cNvPr>
                <p:cNvSpPr txBox="1"/>
                <p:nvPr/>
              </p:nvSpPr>
              <p:spPr>
                <a:xfrm>
                  <a:off x="138948" y="1029528"/>
                  <a:ext cx="262283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dirty="0">
                      <a:ln w="127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Concepto Desarrollo Sostenible</a:t>
                  </a:r>
                  <a:endParaRPr lang="es-CL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5" name="CuadroTexto 14">
                  <a:extLst>
                    <a:ext uri="{FF2B5EF4-FFF2-40B4-BE49-F238E27FC236}">
                      <a16:creationId xmlns:a16="http://schemas.microsoft.com/office/drawing/2014/main" id="{9F1CF24A-958F-7C45-D9BC-FFF902772638}"/>
                    </a:ext>
                  </a:extLst>
                </p:cNvPr>
                <p:cNvSpPr txBox="1"/>
                <p:nvPr/>
              </p:nvSpPr>
              <p:spPr>
                <a:xfrm>
                  <a:off x="394184" y="2552700"/>
                  <a:ext cx="26191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:r>
                    <a:rPr lang="es-MX" dirty="0">
                      <a:ln w="127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Derecho Internacional</a:t>
                  </a:r>
                </a:p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:r>
                    <a:rPr lang="es-MX" dirty="0">
                      <a:ln w="127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Enfoque filosófico</a:t>
                  </a:r>
                </a:p>
              </p:txBody>
            </p:sp>
          </p:grpSp>
          <p:sp>
            <p:nvSpPr>
              <p:cNvPr id="18" name="Triángulo isósceles 17">
                <a:extLst>
                  <a:ext uri="{FF2B5EF4-FFF2-40B4-BE49-F238E27FC236}">
                    <a16:creationId xmlns:a16="http://schemas.microsoft.com/office/drawing/2014/main" id="{024AEEB8-C0CF-2758-080F-6018229AD6AE}"/>
                  </a:ext>
                </a:extLst>
              </p:cNvPr>
              <p:cNvSpPr/>
              <p:nvPr/>
            </p:nvSpPr>
            <p:spPr>
              <a:xfrm rot="5400000">
                <a:off x="3053670" y="1855141"/>
                <a:ext cx="533941" cy="175377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9003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7277BBFC-D311-0F33-FBB5-08701B90EC14}"/>
              </a:ext>
            </a:extLst>
          </p:cNvPr>
          <p:cNvGrpSpPr/>
          <p:nvPr/>
        </p:nvGrpSpPr>
        <p:grpSpPr>
          <a:xfrm>
            <a:off x="565121" y="0"/>
            <a:ext cx="3062796" cy="6858000"/>
            <a:chOff x="3080552" y="0"/>
            <a:chExt cx="3062796" cy="6858000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752B99F-3CFB-7E01-222E-3FDD92990DA0}"/>
                </a:ext>
              </a:extLst>
            </p:cNvPr>
            <p:cNvSpPr/>
            <p:nvPr/>
          </p:nvSpPr>
          <p:spPr>
            <a:xfrm>
              <a:off x="3080552" y="0"/>
              <a:ext cx="3062796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L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592D439-42BC-80EB-617F-F9CE339B39EE}"/>
                </a:ext>
              </a:extLst>
            </p:cNvPr>
            <p:cNvSpPr txBox="1"/>
            <p:nvPr/>
          </p:nvSpPr>
          <p:spPr>
            <a:xfrm>
              <a:off x="3237392" y="1010314"/>
              <a:ext cx="2428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L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4C025DEA-623D-96F9-257C-30DEF2D24A2C}"/>
              </a:ext>
            </a:extLst>
          </p:cNvPr>
          <p:cNvGrpSpPr/>
          <p:nvPr/>
        </p:nvGrpSpPr>
        <p:grpSpPr>
          <a:xfrm>
            <a:off x="0" y="0"/>
            <a:ext cx="3408329" cy="6858000"/>
            <a:chOff x="0" y="0"/>
            <a:chExt cx="3408329" cy="6858000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3AF41446-D4C8-7787-E1C6-998DE96CF355}"/>
                </a:ext>
              </a:extLst>
            </p:cNvPr>
            <p:cNvGrpSpPr/>
            <p:nvPr/>
          </p:nvGrpSpPr>
          <p:grpSpPr>
            <a:xfrm>
              <a:off x="0" y="0"/>
              <a:ext cx="3237392" cy="6858000"/>
              <a:chOff x="0" y="0"/>
              <a:chExt cx="3237392" cy="6858000"/>
            </a:xfrm>
          </p:grpSpPr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36CD5166-8B39-6FB8-CC09-AB8034B7D675}"/>
                  </a:ext>
                </a:extLst>
              </p:cNvPr>
              <p:cNvSpPr/>
              <p:nvPr/>
            </p:nvSpPr>
            <p:spPr>
              <a:xfrm>
                <a:off x="0" y="0"/>
                <a:ext cx="3237392" cy="6858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CL" dirty="0"/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F5D6475-1488-A629-4F5D-0D2A820121E9}"/>
                  </a:ext>
                </a:extLst>
              </p:cNvPr>
              <p:cNvSpPr txBox="1"/>
              <p:nvPr/>
            </p:nvSpPr>
            <p:spPr>
              <a:xfrm>
                <a:off x="209550" y="1038225"/>
                <a:ext cx="28524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Derecho Internacional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9F1CF24A-958F-7C45-D9BC-FFF902772638}"/>
                  </a:ext>
                </a:extLst>
              </p:cNvPr>
              <p:cNvSpPr txBox="1"/>
              <p:nvPr/>
            </p:nvSpPr>
            <p:spPr>
              <a:xfrm>
                <a:off x="394183" y="2552700"/>
                <a:ext cx="266783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Cumbre de Rio de Janeiro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Informe Brundtland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Caso Gabcikovo – Nagymaros</a:t>
                </a:r>
              </a:p>
            </p:txBody>
          </p:sp>
        </p:grpSp>
        <p:sp>
          <p:nvSpPr>
            <p:cNvPr id="18" name="Triángulo isósceles 17">
              <a:extLst>
                <a:ext uri="{FF2B5EF4-FFF2-40B4-BE49-F238E27FC236}">
                  <a16:creationId xmlns:a16="http://schemas.microsoft.com/office/drawing/2014/main" id="{024AEEB8-C0CF-2758-080F-6018229AD6AE}"/>
                </a:ext>
              </a:extLst>
            </p:cNvPr>
            <p:cNvSpPr/>
            <p:nvPr/>
          </p:nvSpPr>
          <p:spPr>
            <a:xfrm rot="5400000">
              <a:off x="3053670" y="1855141"/>
              <a:ext cx="533941" cy="175377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142B0E81-563E-919D-AEEF-B1799FB2F8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75" t="52639" r="27187" b="39583"/>
          <a:stretch/>
        </p:blipFill>
        <p:spPr>
          <a:xfrm>
            <a:off x="3806768" y="7222126"/>
            <a:ext cx="7998962" cy="12192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13F1040-8ADB-7B99-8F12-83BDF798B62E}"/>
              </a:ext>
            </a:extLst>
          </p:cNvPr>
          <p:cNvSpPr txBox="1"/>
          <p:nvPr/>
        </p:nvSpPr>
        <p:spPr>
          <a:xfrm>
            <a:off x="3983488" y="899725"/>
            <a:ext cx="7998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Cumbre de Río de Janeiro de 1992</a:t>
            </a:r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6435B6C2-2238-81E0-E84B-3F52B66863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" t="6569" r="2989" b="4486"/>
          <a:stretch/>
        </p:blipFill>
        <p:spPr>
          <a:xfrm>
            <a:off x="8224606" y="2552700"/>
            <a:ext cx="3573211" cy="230810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83FD4F9-0F59-F024-395C-C3A7FF67A1C4}"/>
              </a:ext>
            </a:extLst>
          </p:cNvPr>
          <p:cNvSpPr txBox="1"/>
          <p:nvPr/>
        </p:nvSpPr>
        <p:spPr>
          <a:xfrm>
            <a:off x="3983488" y="2457450"/>
            <a:ext cx="3894251" cy="234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Estados participantes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Temas tratados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Documentos resultantes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20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sz="20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53632"/>
      </p:ext>
    </p:extLst>
  </p:cSld>
  <p:clrMapOvr>
    <a:masterClrMapping/>
  </p:clrMapOvr>
  <p:transition spd="slow"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26F4484-5F77-E86B-26B9-19978D651C97}"/>
              </a:ext>
            </a:extLst>
          </p:cNvPr>
          <p:cNvGrpSpPr/>
          <p:nvPr/>
        </p:nvGrpSpPr>
        <p:grpSpPr>
          <a:xfrm>
            <a:off x="0" y="0"/>
            <a:ext cx="3627917" cy="6858000"/>
            <a:chOff x="0" y="0"/>
            <a:chExt cx="3627917" cy="6858000"/>
          </a:xfrm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7277BBFC-D311-0F33-FBB5-08701B90EC14}"/>
                </a:ext>
              </a:extLst>
            </p:cNvPr>
            <p:cNvGrpSpPr/>
            <p:nvPr/>
          </p:nvGrpSpPr>
          <p:grpSpPr>
            <a:xfrm>
              <a:off x="565121" y="0"/>
              <a:ext cx="3062796" cy="6858000"/>
              <a:chOff x="3080552" y="0"/>
              <a:chExt cx="3062796" cy="6858000"/>
            </a:xfrm>
          </p:grpSpPr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8752B99F-3CFB-7E01-222E-3FDD92990DA0}"/>
                  </a:ext>
                </a:extLst>
              </p:cNvPr>
              <p:cNvSpPr/>
              <p:nvPr/>
            </p:nvSpPr>
            <p:spPr>
              <a:xfrm>
                <a:off x="3080552" y="0"/>
                <a:ext cx="3062796" cy="6858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CL" dirty="0"/>
              </a:p>
            </p:txBody>
          </p:sp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3592D439-42BC-80EB-617F-F9CE339B39EE}"/>
                  </a:ext>
                </a:extLst>
              </p:cNvPr>
              <p:cNvSpPr txBox="1"/>
              <p:nvPr/>
            </p:nvSpPr>
            <p:spPr>
              <a:xfrm>
                <a:off x="3237392" y="1010314"/>
                <a:ext cx="24288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Desde la filosofía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043A6F51-7F52-1920-7777-A4FA878CDD73}"/>
                  </a:ext>
                </a:extLst>
              </p:cNvPr>
              <p:cNvSpPr txBox="1"/>
              <p:nvPr/>
            </p:nvSpPr>
            <p:spPr>
              <a:xfrm>
                <a:off x="3375274" y="2552700"/>
                <a:ext cx="267541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Escuela conservacionista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Escuela preservacionista</a:t>
                </a: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4C025DEA-623D-96F9-257C-30DEF2D24A2C}"/>
                </a:ext>
              </a:extLst>
            </p:cNvPr>
            <p:cNvGrpSpPr/>
            <p:nvPr/>
          </p:nvGrpSpPr>
          <p:grpSpPr>
            <a:xfrm>
              <a:off x="0" y="0"/>
              <a:ext cx="3408329" cy="6858000"/>
              <a:chOff x="0" y="0"/>
              <a:chExt cx="3408329" cy="6858000"/>
            </a:xfrm>
          </p:grpSpPr>
          <p:grpSp>
            <p:nvGrpSpPr>
              <p:cNvPr id="19" name="Grupo 18">
                <a:extLst>
                  <a:ext uri="{FF2B5EF4-FFF2-40B4-BE49-F238E27FC236}">
                    <a16:creationId xmlns:a16="http://schemas.microsoft.com/office/drawing/2014/main" id="{3AF41446-D4C8-7787-E1C6-998DE96CF355}"/>
                  </a:ext>
                </a:extLst>
              </p:cNvPr>
              <p:cNvGrpSpPr/>
              <p:nvPr/>
            </p:nvGrpSpPr>
            <p:grpSpPr>
              <a:xfrm>
                <a:off x="0" y="0"/>
                <a:ext cx="3237392" cy="6858000"/>
                <a:chOff x="0" y="0"/>
                <a:chExt cx="3237392" cy="6858000"/>
              </a:xfrm>
            </p:grpSpPr>
            <p:sp>
              <p:nvSpPr>
                <p:cNvPr id="10" name="Rectángulo 9">
                  <a:extLst>
                    <a:ext uri="{FF2B5EF4-FFF2-40B4-BE49-F238E27FC236}">
                      <a16:creationId xmlns:a16="http://schemas.microsoft.com/office/drawing/2014/main" id="{36CD5166-8B39-6FB8-CC09-AB8034B7D67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237392" cy="685800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es-CL" dirty="0"/>
                </a:p>
              </p:txBody>
            </p:sp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5F5D6475-1488-A629-4F5D-0D2A820121E9}"/>
                    </a:ext>
                  </a:extLst>
                </p:cNvPr>
                <p:cNvSpPr txBox="1"/>
                <p:nvPr/>
              </p:nvSpPr>
              <p:spPr>
                <a:xfrm>
                  <a:off x="209550" y="1038225"/>
                  <a:ext cx="28524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dirty="0">
                      <a:ln w="127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Derecho Internacional</a:t>
                  </a:r>
                  <a:endParaRPr lang="es-CL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5" name="CuadroTexto 14">
                  <a:extLst>
                    <a:ext uri="{FF2B5EF4-FFF2-40B4-BE49-F238E27FC236}">
                      <a16:creationId xmlns:a16="http://schemas.microsoft.com/office/drawing/2014/main" id="{9F1CF24A-958F-7C45-D9BC-FFF902772638}"/>
                    </a:ext>
                  </a:extLst>
                </p:cNvPr>
                <p:cNvSpPr txBox="1"/>
                <p:nvPr/>
              </p:nvSpPr>
              <p:spPr>
                <a:xfrm>
                  <a:off x="394183" y="2552700"/>
                  <a:ext cx="2667831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:r>
                    <a:rPr lang="es-MX" dirty="0">
                      <a:ln w="127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Cumbre de Rio de Janeiro</a:t>
                  </a:r>
                </a:p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:r>
                    <a:rPr lang="es-MX" dirty="0">
                      <a:ln w="127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Informe Brundtland</a:t>
                  </a:r>
                  <a:endParaRPr lang="es-CL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:r>
                    <a:rPr lang="es-MX" dirty="0">
                      <a:ln w="127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Caso Gabcikovo – Nagymaros</a:t>
                  </a:r>
                </a:p>
              </p:txBody>
            </p:sp>
          </p:grpSp>
          <p:sp>
            <p:nvSpPr>
              <p:cNvPr id="18" name="Triángulo isósceles 17">
                <a:extLst>
                  <a:ext uri="{FF2B5EF4-FFF2-40B4-BE49-F238E27FC236}">
                    <a16:creationId xmlns:a16="http://schemas.microsoft.com/office/drawing/2014/main" id="{024AEEB8-C0CF-2758-080F-6018229AD6AE}"/>
                  </a:ext>
                </a:extLst>
              </p:cNvPr>
              <p:cNvSpPr/>
              <p:nvPr/>
            </p:nvSpPr>
            <p:spPr>
              <a:xfrm rot="5400000">
                <a:off x="3053670" y="1855141"/>
                <a:ext cx="533941" cy="175377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142B0E81-563E-919D-AEEF-B1799FB2F8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75" t="52639" r="27187" b="39583"/>
          <a:stretch/>
        </p:blipFill>
        <p:spPr>
          <a:xfrm>
            <a:off x="3983488" y="4400548"/>
            <a:ext cx="7998962" cy="12192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13F1040-8ADB-7B99-8F12-83BDF798B62E}"/>
              </a:ext>
            </a:extLst>
          </p:cNvPr>
          <p:cNvSpPr txBox="1"/>
          <p:nvPr/>
        </p:nvSpPr>
        <p:spPr>
          <a:xfrm>
            <a:off x="3983488" y="899725"/>
            <a:ext cx="7998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Declaración de Río sobre el Medio Ambiente y Desarrollo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83FD4F9-0F59-F024-395C-C3A7FF67A1C4}"/>
              </a:ext>
            </a:extLst>
          </p:cNvPr>
          <p:cNvSpPr txBox="1"/>
          <p:nvPr/>
        </p:nvSpPr>
        <p:spPr>
          <a:xfrm>
            <a:off x="3983488" y="2435134"/>
            <a:ext cx="4768626" cy="1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Listado de principios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Problemas de contenido sustantivo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7291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7277BBFC-D311-0F33-FBB5-08701B90EC14}"/>
              </a:ext>
            </a:extLst>
          </p:cNvPr>
          <p:cNvGrpSpPr/>
          <p:nvPr/>
        </p:nvGrpSpPr>
        <p:grpSpPr>
          <a:xfrm>
            <a:off x="565121" y="0"/>
            <a:ext cx="3062796" cy="6858000"/>
            <a:chOff x="3080552" y="0"/>
            <a:chExt cx="3062796" cy="6858000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752B99F-3CFB-7E01-222E-3FDD92990DA0}"/>
                </a:ext>
              </a:extLst>
            </p:cNvPr>
            <p:cNvSpPr/>
            <p:nvPr/>
          </p:nvSpPr>
          <p:spPr>
            <a:xfrm>
              <a:off x="3080552" y="0"/>
              <a:ext cx="3062796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L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592D439-42BC-80EB-617F-F9CE339B39EE}"/>
                </a:ext>
              </a:extLst>
            </p:cNvPr>
            <p:cNvSpPr txBox="1"/>
            <p:nvPr/>
          </p:nvSpPr>
          <p:spPr>
            <a:xfrm>
              <a:off x="3237392" y="1010314"/>
              <a:ext cx="2428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Desde la filosofía</a:t>
              </a:r>
              <a:endParaRPr lang="es-CL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43A6F51-7F52-1920-7777-A4FA878CDD73}"/>
                </a:ext>
              </a:extLst>
            </p:cNvPr>
            <p:cNvSpPr txBox="1"/>
            <p:nvPr/>
          </p:nvSpPr>
          <p:spPr>
            <a:xfrm>
              <a:off x="3375274" y="2552700"/>
              <a:ext cx="2675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conservacionista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preservacionista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4C025DEA-623D-96F9-257C-30DEF2D24A2C}"/>
              </a:ext>
            </a:extLst>
          </p:cNvPr>
          <p:cNvGrpSpPr/>
          <p:nvPr/>
        </p:nvGrpSpPr>
        <p:grpSpPr>
          <a:xfrm>
            <a:off x="0" y="0"/>
            <a:ext cx="3408329" cy="6858000"/>
            <a:chOff x="0" y="0"/>
            <a:chExt cx="3408329" cy="6858000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3AF41446-D4C8-7787-E1C6-998DE96CF355}"/>
                </a:ext>
              </a:extLst>
            </p:cNvPr>
            <p:cNvGrpSpPr/>
            <p:nvPr/>
          </p:nvGrpSpPr>
          <p:grpSpPr>
            <a:xfrm>
              <a:off x="0" y="0"/>
              <a:ext cx="3237392" cy="6858000"/>
              <a:chOff x="0" y="0"/>
              <a:chExt cx="3237392" cy="6858000"/>
            </a:xfrm>
          </p:grpSpPr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36CD5166-8B39-6FB8-CC09-AB8034B7D675}"/>
                  </a:ext>
                </a:extLst>
              </p:cNvPr>
              <p:cNvSpPr/>
              <p:nvPr/>
            </p:nvSpPr>
            <p:spPr>
              <a:xfrm>
                <a:off x="0" y="0"/>
                <a:ext cx="3237392" cy="6858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CL" dirty="0"/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F5D6475-1488-A629-4F5D-0D2A820121E9}"/>
                  </a:ext>
                </a:extLst>
              </p:cNvPr>
              <p:cNvSpPr txBox="1"/>
              <p:nvPr/>
            </p:nvSpPr>
            <p:spPr>
              <a:xfrm>
                <a:off x="209550" y="1038225"/>
                <a:ext cx="28524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Derecho Internacional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9F1CF24A-958F-7C45-D9BC-FFF902772638}"/>
                  </a:ext>
                </a:extLst>
              </p:cNvPr>
              <p:cNvSpPr txBox="1"/>
              <p:nvPr/>
            </p:nvSpPr>
            <p:spPr>
              <a:xfrm>
                <a:off x="394183" y="2552700"/>
                <a:ext cx="266783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Cumbre de Rio de Janeiro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Informe Brundtland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Caso Gabcikovo – Nagymaros</a:t>
                </a:r>
              </a:p>
            </p:txBody>
          </p:sp>
        </p:grpSp>
        <p:sp>
          <p:nvSpPr>
            <p:cNvPr id="18" name="Triángulo isósceles 17">
              <a:extLst>
                <a:ext uri="{FF2B5EF4-FFF2-40B4-BE49-F238E27FC236}">
                  <a16:creationId xmlns:a16="http://schemas.microsoft.com/office/drawing/2014/main" id="{024AEEB8-C0CF-2758-080F-6018229AD6AE}"/>
                </a:ext>
              </a:extLst>
            </p:cNvPr>
            <p:cNvSpPr/>
            <p:nvPr/>
          </p:nvSpPr>
          <p:spPr>
            <a:xfrm rot="5400000">
              <a:off x="3053670" y="1855141"/>
              <a:ext cx="533941" cy="175377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9B93858-9DDD-9D08-ED1F-82F5005A19CF}"/>
              </a:ext>
            </a:extLst>
          </p:cNvPr>
          <p:cNvSpPr txBox="1"/>
          <p:nvPr/>
        </p:nvSpPr>
        <p:spPr>
          <a:xfrm>
            <a:off x="3983488" y="871814"/>
            <a:ext cx="788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Informe Brundtland</a:t>
            </a:r>
            <a:endParaRPr lang="es-CL" sz="36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5" name="Imagen 4" descr="Una persona con un micrófono en la mano&#10;&#10;Descripción generada automáticamente con confianza media">
            <a:extLst>
              <a:ext uri="{FF2B5EF4-FFF2-40B4-BE49-F238E27FC236}">
                <a16:creationId xmlns:a16="http://schemas.microsoft.com/office/drawing/2014/main" id="{B2A54DED-489B-8CCE-C6D5-E219E92FF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187" y="2552700"/>
            <a:ext cx="2908267" cy="364453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2D98FB4-7F86-F7B0-BA9B-0A12E6F37152}"/>
              </a:ext>
            </a:extLst>
          </p:cNvPr>
          <p:cNvSpPr txBox="1"/>
          <p:nvPr/>
        </p:nvSpPr>
        <p:spPr>
          <a:xfrm>
            <a:off x="3983488" y="2471879"/>
            <a:ext cx="4776281" cy="95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Comisión Brundtland de 1987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Importancia del Informe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11A3EF9F-36F6-B1BC-DF1B-181D43FC7A23}"/>
              </a:ext>
            </a:extLst>
          </p:cNvPr>
          <p:cNvGrpSpPr/>
          <p:nvPr/>
        </p:nvGrpSpPr>
        <p:grpSpPr>
          <a:xfrm>
            <a:off x="4390675" y="3822970"/>
            <a:ext cx="7075591" cy="918075"/>
            <a:chOff x="4390675" y="5068111"/>
            <a:chExt cx="7075591" cy="918075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55064C8-FC91-32F5-1522-B82B1AB2F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821" t="42437" r="26393" b="50000"/>
            <a:stretch/>
          </p:blipFill>
          <p:spPr>
            <a:xfrm>
              <a:off x="4390675" y="5068111"/>
              <a:ext cx="7075591" cy="918075"/>
            </a:xfrm>
            <a:prstGeom prst="rect">
              <a:avLst/>
            </a:prstGeom>
          </p:spPr>
        </p:pic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C2D1BB06-1405-B2A9-09B6-90FBB97240AE}"/>
                </a:ext>
              </a:extLst>
            </p:cNvPr>
            <p:cNvCxnSpPr/>
            <p:nvPr/>
          </p:nvCxnSpPr>
          <p:spPr>
            <a:xfrm>
              <a:off x="9056451" y="5233481"/>
              <a:ext cx="181907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BA3C2F86-F7E9-1849-D7E5-5539BEE7261F}"/>
                </a:ext>
              </a:extLst>
            </p:cNvPr>
            <p:cNvCxnSpPr/>
            <p:nvPr/>
          </p:nvCxnSpPr>
          <p:spPr>
            <a:xfrm>
              <a:off x="4766553" y="5408579"/>
              <a:ext cx="620624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37406130-BED9-2821-B42A-FB225CE553FA}"/>
                </a:ext>
              </a:extLst>
            </p:cNvPr>
            <p:cNvCxnSpPr/>
            <p:nvPr/>
          </p:nvCxnSpPr>
          <p:spPr>
            <a:xfrm>
              <a:off x="4766553" y="5583677"/>
              <a:ext cx="55155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D6AC242-E0DF-E8CA-A8FC-BC6C147F1B88}"/>
              </a:ext>
            </a:extLst>
          </p:cNvPr>
          <p:cNvSpPr txBox="1"/>
          <p:nvPr/>
        </p:nvSpPr>
        <p:spPr>
          <a:xfrm>
            <a:off x="4044707" y="5019806"/>
            <a:ext cx="7767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El desarrollo sostenible es aquel que satisface las necesidades de las generaciones presentes sin poner en peligro la capacidad de las generaciones futuras de satisfacer sus propias necesidades</a:t>
            </a:r>
            <a:endParaRPr lang="es-CL" sz="2000" b="1" i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9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7277BBFC-D311-0F33-FBB5-08701B90EC14}"/>
              </a:ext>
            </a:extLst>
          </p:cNvPr>
          <p:cNvGrpSpPr/>
          <p:nvPr/>
        </p:nvGrpSpPr>
        <p:grpSpPr>
          <a:xfrm>
            <a:off x="565121" y="0"/>
            <a:ext cx="3062796" cy="6858000"/>
            <a:chOff x="3080552" y="0"/>
            <a:chExt cx="3062796" cy="6858000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752B99F-3CFB-7E01-222E-3FDD92990DA0}"/>
                </a:ext>
              </a:extLst>
            </p:cNvPr>
            <p:cNvSpPr/>
            <p:nvPr/>
          </p:nvSpPr>
          <p:spPr>
            <a:xfrm>
              <a:off x="3080552" y="0"/>
              <a:ext cx="3062796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L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592D439-42BC-80EB-617F-F9CE339B39EE}"/>
                </a:ext>
              </a:extLst>
            </p:cNvPr>
            <p:cNvSpPr txBox="1"/>
            <p:nvPr/>
          </p:nvSpPr>
          <p:spPr>
            <a:xfrm>
              <a:off x="3237392" y="1010314"/>
              <a:ext cx="2428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Desde la filosofía</a:t>
              </a:r>
              <a:endParaRPr lang="es-CL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43A6F51-7F52-1920-7777-A4FA878CDD73}"/>
                </a:ext>
              </a:extLst>
            </p:cNvPr>
            <p:cNvSpPr txBox="1"/>
            <p:nvPr/>
          </p:nvSpPr>
          <p:spPr>
            <a:xfrm>
              <a:off x="3375274" y="2552700"/>
              <a:ext cx="2675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conservacionista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preservacionista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4C025DEA-623D-96F9-257C-30DEF2D24A2C}"/>
              </a:ext>
            </a:extLst>
          </p:cNvPr>
          <p:cNvGrpSpPr/>
          <p:nvPr/>
        </p:nvGrpSpPr>
        <p:grpSpPr>
          <a:xfrm>
            <a:off x="0" y="0"/>
            <a:ext cx="3408329" cy="6858000"/>
            <a:chOff x="0" y="0"/>
            <a:chExt cx="3408329" cy="6858000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3AF41446-D4C8-7787-E1C6-998DE96CF355}"/>
                </a:ext>
              </a:extLst>
            </p:cNvPr>
            <p:cNvGrpSpPr/>
            <p:nvPr/>
          </p:nvGrpSpPr>
          <p:grpSpPr>
            <a:xfrm>
              <a:off x="0" y="0"/>
              <a:ext cx="3237392" cy="6858000"/>
              <a:chOff x="0" y="0"/>
              <a:chExt cx="3237392" cy="6858000"/>
            </a:xfrm>
          </p:grpSpPr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36CD5166-8B39-6FB8-CC09-AB8034B7D675}"/>
                  </a:ext>
                </a:extLst>
              </p:cNvPr>
              <p:cNvSpPr/>
              <p:nvPr/>
            </p:nvSpPr>
            <p:spPr>
              <a:xfrm>
                <a:off x="0" y="0"/>
                <a:ext cx="3237392" cy="6858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CL" dirty="0"/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F5D6475-1488-A629-4F5D-0D2A820121E9}"/>
                  </a:ext>
                </a:extLst>
              </p:cNvPr>
              <p:cNvSpPr txBox="1"/>
              <p:nvPr/>
            </p:nvSpPr>
            <p:spPr>
              <a:xfrm>
                <a:off x="209550" y="1038225"/>
                <a:ext cx="28524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Derecho Internacional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9F1CF24A-958F-7C45-D9BC-FFF902772638}"/>
                  </a:ext>
                </a:extLst>
              </p:cNvPr>
              <p:cNvSpPr txBox="1"/>
              <p:nvPr/>
            </p:nvSpPr>
            <p:spPr>
              <a:xfrm>
                <a:off x="394183" y="2552700"/>
                <a:ext cx="266783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Cumbre de Rio de Janeiro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Informe Brundtland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Caso Gabcikovo – Nagymaros</a:t>
                </a:r>
              </a:p>
            </p:txBody>
          </p:sp>
        </p:grpSp>
        <p:sp>
          <p:nvSpPr>
            <p:cNvPr id="18" name="Triángulo isósceles 17">
              <a:extLst>
                <a:ext uri="{FF2B5EF4-FFF2-40B4-BE49-F238E27FC236}">
                  <a16:creationId xmlns:a16="http://schemas.microsoft.com/office/drawing/2014/main" id="{024AEEB8-C0CF-2758-080F-6018229AD6AE}"/>
                </a:ext>
              </a:extLst>
            </p:cNvPr>
            <p:cNvSpPr/>
            <p:nvPr/>
          </p:nvSpPr>
          <p:spPr>
            <a:xfrm rot="5400000">
              <a:off x="3053670" y="1855141"/>
              <a:ext cx="533941" cy="175377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9B93858-9DDD-9D08-ED1F-82F5005A19CF}"/>
              </a:ext>
            </a:extLst>
          </p:cNvPr>
          <p:cNvSpPr txBox="1"/>
          <p:nvPr/>
        </p:nvSpPr>
        <p:spPr>
          <a:xfrm>
            <a:off x="3983488" y="871814"/>
            <a:ext cx="788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Informe Brundtland</a:t>
            </a:r>
            <a:endParaRPr lang="es-CL" sz="36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95195B8-6141-4222-CF4E-F64CE922DD36}"/>
              </a:ext>
            </a:extLst>
          </p:cNvPr>
          <p:cNvSpPr/>
          <p:nvPr/>
        </p:nvSpPr>
        <p:spPr>
          <a:xfrm>
            <a:off x="6397073" y="2641600"/>
            <a:ext cx="3062796" cy="787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Sustentabilidad</a:t>
            </a:r>
            <a:endParaRPr lang="es-CL" dirty="0">
              <a:latin typeface="Century Gothic" panose="020B0502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D7BE96D-F097-5FFF-BA23-85AF8C4755DE}"/>
              </a:ext>
            </a:extLst>
          </p:cNvPr>
          <p:cNvSpPr/>
          <p:nvPr/>
        </p:nvSpPr>
        <p:spPr>
          <a:xfrm>
            <a:off x="8466128" y="3765055"/>
            <a:ext cx="3062796" cy="787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Fuerte</a:t>
            </a:r>
            <a:endParaRPr lang="es-CL" dirty="0">
              <a:latin typeface="Century Gothic" panose="020B0502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6083D0F-B306-A7F0-783E-5E565985ACB1}"/>
              </a:ext>
            </a:extLst>
          </p:cNvPr>
          <p:cNvSpPr/>
          <p:nvPr/>
        </p:nvSpPr>
        <p:spPr>
          <a:xfrm>
            <a:off x="4564602" y="3765055"/>
            <a:ext cx="3062796" cy="787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Débil</a:t>
            </a:r>
            <a:endParaRPr lang="es-CL" dirty="0">
              <a:latin typeface="Century Gothic" panose="020B0502020202020204" pitchFamily="34" charset="0"/>
            </a:endParaRPr>
          </a:p>
        </p:txBody>
      </p:sp>
      <p:cxnSp>
        <p:nvCxnSpPr>
          <p:cNvPr id="25" name="Conector: angular 24">
            <a:extLst>
              <a:ext uri="{FF2B5EF4-FFF2-40B4-BE49-F238E27FC236}">
                <a16:creationId xmlns:a16="http://schemas.microsoft.com/office/drawing/2014/main" id="{0DC747BC-A61C-C42B-2DBB-EF4B9E7848BB}"/>
              </a:ext>
            </a:extLst>
          </p:cNvPr>
          <p:cNvCxnSpPr>
            <a:stCxn id="2" idx="2"/>
            <a:endCxn id="23" idx="0"/>
          </p:cNvCxnSpPr>
          <p:nvPr/>
        </p:nvCxnSpPr>
        <p:spPr>
          <a:xfrm rot="5400000">
            <a:off x="6844209" y="2680792"/>
            <a:ext cx="336055" cy="1832471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: angular 26">
            <a:extLst>
              <a:ext uri="{FF2B5EF4-FFF2-40B4-BE49-F238E27FC236}">
                <a16:creationId xmlns:a16="http://schemas.microsoft.com/office/drawing/2014/main" id="{33565500-508F-CDF6-536F-03EF69A25F0E}"/>
              </a:ext>
            </a:extLst>
          </p:cNvPr>
          <p:cNvCxnSpPr>
            <a:stCxn id="2" idx="2"/>
            <a:endCxn id="4" idx="0"/>
          </p:cNvCxnSpPr>
          <p:nvPr/>
        </p:nvCxnSpPr>
        <p:spPr>
          <a:xfrm rot="16200000" flipH="1">
            <a:off x="8794971" y="2562499"/>
            <a:ext cx="336055" cy="2069055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1E74BABD-06DF-2B19-F1B6-CEC2DCFFC9D1}"/>
              </a:ext>
            </a:extLst>
          </p:cNvPr>
          <p:cNvSpPr/>
          <p:nvPr/>
        </p:nvSpPr>
        <p:spPr>
          <a:xfrm>
            <a:off x="4389576" y="4887519"/>
            <a:ext cx="3412847" cy="99744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El deber que tiene la generación de transmitir a la próxima un stock de capital total no menor al recibido por ella</a:t>
            </a:r>
            <a:endParaRPr lang="es-CL" sz="1400" dirty="0">
              <a:latin typeface="Century Gothic" panose="020B0502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0CD30616-BD32-0BC0-85CA-FC37BAF496D9}"/>
              </a:ext>
            </a:extLst>
          </p:cNvPr>
          <p:cNvSpPr/>
          <p:nvPr/>
        </p:nvSpPr>
        <p:spPr>
          <a:xfrm>
            <a:off x="8291102" y="4887519"/>
            <a:ext cx="3412847" cy="15435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Existe capital indispensable para el bienestar de la humanidad, y que no puede ser compensado por otro. Por tanto, lo que importa no es el producto total trasmitido de una generación a otra</a:t>
            </a:r>
            <a:endParaRPr lang="es-CL" sz="1400" dirty="0">
              <a:latin typeface="Century Gothic" panose="020B0502020202020204" pitchFamily="34" charset="0"/>
            </a:endParaRP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8973F033-D064-6753-6D5D-44B1BE91FEBB}"/>
              </a:ext>
            </a:extLst>
          </p:cNvPr>
          <p:cNvCxnSpPr>
            <a:stCxn id="23" idx="2"/>
            <a:endCxn id="28" idx="0"/>
          </p:cNvCxnSpPr>
          <p:nvPr/>
        </p:nvCxnSpPr>
        <p:spPr>
          <a:xfrm>
            <a:off x="6096000" y="4552455"/>
            <a:ext cx="0" cy="3350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016F0F5E-CF11-BE67-F3F2-63B07D5E25EF}"/>
              </a:ext>
            </a:extLst>
          </p:cNvPr>
          <p:cNvCxnSpPr>
            <a:stCxn id="4" idx="2"/>
            <a:endCxn id="29" idx="0"/>
          </p:cNvCxnSpPr>
          <p:nvPr/>
        </p:nvCxnSpPr>
        <p:spPr>
          <a:xfrm>
            <a:off x="9997526" y="4552455"/>
            <a:ext cx="0" cy="3350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9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7277BBFC-D311-0F33-FBB5-08701B90EC14}"/>
              </a:ext>
            </a:extLst>
          </p:cNvPr>
          <p:cNvGrpSpPr/>
          <p:nvPr/>
        </p:nvGrpSpPr>
        <p:grpSpPr>
          <a:xfrm>
            <a:off x="545665" y="0"/>
            <a:ext cx="3170899" cy="6858000"/>
            <a:chOff x="3080553" y="0"/>
            <a:chExt cx="2970135" cy="6858000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752B99F-3CFB-7E01-222E-3FDD92990DA0}"/>
                </a:ext>
              </a:extLst>
            </p:cNvPr>
            <p:cNvSpPr/>
            <p:nvPr/>
          </p:nvSpPr>
          <p:spPr>
            <a:xfrm>
              <a:off x="3080553" y="0"/>
              <a:ext cx="2890529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L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592D439-42BC-80EB-617F-F9CE339B39EE}"/>
                </a:ext>
              </a:extLst>
            </p:cNvPr>
            <p:cNvSpPr txBox="1"/>
            <p:nvPr/>
          </p:nvSpPr>
          <p:spPr>
            <a:xfrm>
              <a:off x="3237392" y="1010314"/>
              <a:ext cx="2428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Desde la filosofía</a:t>
              </a:r>
              <a:endParaRPr lang="es-CL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43A6F51-7F52-1920-7777-A4FA878CDD73}"/>
                </a:ext>
              </a:extLst>
            </p:cNvPr>
            <p:cNvSpPr txBox="1"/>
            <p:nvPr/>
          </p:nvSpPr>
          <p:spPr>
            <a:xfrm>
              <a:off x="3375274" y="2552700"/>
              <a:ext cx="2675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conservacionista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Escuela preservacionista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4C025DEA-623D-96F9-257C-30DEF2D24A2C}"/>
              </a:ext>
            </a:extLst>
          </p:cNvPr>
          <p:cNvGrpSpPr/>
          <p:nvPr/>
        </p:nvGrpSpPr>
        <p:grpSpPr>
          <a:xfrm>
            <a:off x="0" y="0"/>
            <a:ext cx="3408329" cy="6858000"/>
            <a:chOff x="0" y="0"/>
            <a:chExt cx="3408329" cy="6858000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3AF41446-D4C8-7787-E1C6-998DE96CF355}"/>
                </a:ext>
              </a:extLst>
            </p:cNvPr>
            <p:cNvGrpSpPr/>
            <p:nvPr/>
          </p:nvGrpSpPr>
          <p:grpSpPr>
            <a:xfrm>
              <a:off x="0" y="0"/>
              <a:ext cx="3237392" cy="6858000"/>
              <a:chOff x="0" y="0"/>
              <a:chExt cx="3237392" cy="6858000"/>
            </a:xfrm>
          </p:grpSpPr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36CD5166-8B39-6FB8-CC09-AB8034B7D675}"/>
                  </a:ext>
                </a:extLst>
              </p:cNvPr>
              <p:cNvSpPr/>
              <p:nvPr/>
            </p:nvSpPr>
            <p:spPr>
              <a:xfrm>
                <a:off x="0" y="0"/>
                <a:ext cx="3237392" cy="6858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CL" dirty="0"/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F5D6475-1488-A629-4F5D-0D2A820121E9}"/>
                  </a:ext>
                </a:extLst>
              </p:cNvPr>
              <p:cNvSpPr txBox="1"/>
              <p:nvPr/>
            </p:nvSpPr>
            <p:spPr>
              <a:xfrm>
                <a:off x="209550" y="1038225"/>
                <a:ext cx="28524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Derecho Internacional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9F1CF24A-958F-7C45-D9BC-FFF902772638}"/>
                  </a:ext>
                </a:extLst>
              </p:cNvPr>
              <p:cNvSpPr txBox="1"/>
              <p:nvPr/>
            </p:nvSpPr>
            <p:spPr>
              <a:xfrm>
                <a:off x="394184" y="2552700"/>
                <a:ext cx="275757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Cumbre de Rio de Janeiro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Informe Brundtland</a:t>
                </a:r>
                <a:endParaRPr lang="es-CL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MX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Caso Gabcikovo – Nagymaros</a:t>
                </a:r>
              </a:p>
            </p:txBody>
          </p:sp>
        </p:grpSp>
        <p:sp>
          <p:nvSpPr>
            <p:cNvPr id="18" name="Triángulo isósceles 17">
              <a:extLst>
                <a:ext uri="{FF2B5EF4-FFF2-40B4-BE49-F238E27FC236}">
                  <a16:creationId xmlns:a16="http://schemas.microsoft.com/office/drawing/2014/main" id="{024AEEB8-C0CF-2758-080F-6018229AD6AE}"/>
                </a:ext>
              </a:extLst>
            </p:cNvPr>
            <p:cNvSpPr/>
            <p:nvPr/>
          </p:nvSpPr>
          <p:spPr>
            <a:xfrm rot="5400000">
              <a:off x="3053670" y="1855141"/>
              <a:ext cx="533941" cy="175377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9B93858-9DDD-9D08-ED1F-82F5005A19CF}"/>
              </a:ext>
            </a:extLst>
          </p:cNvPr>
          <p:cNvSpPr txBox="1"/>
          <p:nvPr/>
        </p:nvSpPr>
        <p:spPr>
          <a:xfrm>
            <a:off x="3983488" y="871814"/>
            <a:ext cx="788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Caso Gabcikovo - Nagymaros</a:t>
            </a:r>
            <a:endParaRPr lang="es-CL" sz="36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CE6320-6EF9-3BF5-A604-504AA9AAC326}"/>
              </a:ext>
            </a:extLst>
          </p:cNvPr>
          <p:cNvSpPr txBox="1"/>
          <p:nvPr/>
        </p:nvSpPr>
        <p:spPr>
          <a:xfrm>
            <a:off x="3990865" y="2301733"/>
            <a:ext cx="5179261" cy="234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Disputa sostenida entre Eslovaquia y Hungría ante la Corte Internacional de Justicia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Resuelto en 1997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Importancia de la resolución</a:t>
            </a:r>
            <a:endParaRPr lang="es-CL" sz="20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Imagen 22" descr="Forma, Rectángulo&#10;&#10;Descripción generada automáticamente">
            <a:extLst>
              <a:ext uri="{FF2B5EF4-FFF2-40B4-BE49-F238E27FC236}">
                <a16:creationId xmlns:a16="http://schemas.microsoft.com/office/drawing/2014/main" id="{91B13CDC-695F-BB5C-BDCB-A00D781FD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4275391"/>
            <a:ext cx="2065701" cy="1376273"/>
          </a:xfrm>
          <a:prstGeom prst="rect">
            <a:avLst/>
          </a:prstGeom>
        </p:spPr>
      </p:pic>
      <p:pic>
        <p:nvPicPr>
          <p:cNvPr id="25" name="Imagen 24" descr="Logotipo, Icono&#10;&#10;Descripción generada automáticamente">
            <a:extLst>
              <a:ext uri="{FF2B5EF4-FFF2-40B4-BE49-F238E27FC236}">
                <a16:creationId xmlns:a16="http://schemas.microsoft.com/office/drawing/2014/main" id="{2BBBAAB4-1765-EDDE-35D8-857411F52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3" y="2552700"/>
            <a:ext cx="2065701" cy="137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2474</Words>
  <Application>Microsoft Office PowerPoint</Application>
  <PresentationFormat>Panorámica</PresentationFormat>
  <Paragraphs>436</Paragraphs>
  <Slides>38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6" baseType="lpstr">
      <vt:lpstr>Amasis MT Pro</vt:lpstr>
      <vt:lpstr>Aptos</vt:lpstr>
      <vt:lpstr>Aptos Display</vt:lpstr>
      <vt:lpstr>Arial</vt:lpstr>
      <vt:lpstr>Century Gothic</vt:lpstr>
      <vt:lpstr>Consolas</vt:lpstr>
      <vt:lpstr>Courier New</vt:lpstr>
      <vt:lpstr>Tema de Office</vt:lpstr>
      <vt:lpstr>Desarrollo Sostenible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Sostenible</dc:title>
  <dc:creator>Nicolás Alfredo Pinto Díaz (nicolas.pinto.d)</dc:creator>
  <cp:lastModifiedBy>Nicolás Alfredo Pinto Díaz (nicolas.pinto.d)</cp:lastModifiedBy>
  <cp:revision>22</cp:revision>
  <dcterms:created xsi:type="dcterms:W3CDTF">2024-03-29T03:26:32Z</dcterms:created>
  <dcterms:modified xsi:type="dcterms:W3CDTF">2024-03-31T20:47:01Z</dcterms:modified>
</cp:coreProperties>
</file>