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6.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7.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17" r:id="rId3"/>
    <p:sldMasterId id="2147483755" r:id="rId4"/>
    <p:sldMasterId id="2147483774" r:id="rId5"/>
    <p:sldMasterId id="2147483812" r:id="rId6"/>
    <p:sldMasterId id="2147483831" r:id="rId7"/>
    <p:sldMasterId id="2147483855" r:id="rId8"/>
  </p:sldMasterIdLst>
  <p:notesMasterIdLst>
    <p:notesMasterId r:id="rId185"/>
  </p:notesMasterIdLst>
  <p:sldIdLst>
    <p:sldId id="266" r:id="rId9"/>
    <p:sldId id="257" r:id="rId10"/>
    <p:sldId id="415" r:id="rId11"/>
    <p:sldId id="416" r:id="rId12"/>
    <p:sldId id="432" r:id="rId13"/>
    <p:sldId id="433" r:id="rId14"/>
    <p:sldId id="259" r:id="rId15"/>
    <p:sldId id="444" r:id="rId16"/>
    <p:sldId id="445" r:id="rId17"/>
    <p:sldId id="451" r:id="rId18"/>
    <p:sldId id="446" r:id="rId19"/>
    <p:sldId id="448" r:id="rId20"/>
    <p:sldId id="442" r:id="rId21"/>
    <p:sldId id="443" r:id="rId22"/>
    <p:sldId id="424" r:id="rId23"/>
    <p:sldId id="436" r:id="rId24"/>
    <p:sldId id="449" r:id="rId25"/>
    <p:sldId id="435" r:id="rId26"/>
    <p:sldId id="438" r:id="rId27"/>
    <p:sldId id="434" r:id="rId28"/>
    <p:sldId id="450" r:id="rId29"/>
    <p:sldId id="447" r:id="rId30"/>
    <p:sldId id="439" r:id="rId31"/>
    <p:sldId id="440" r:id="rId32"/>
    <p:sldId id="453" r:id="rId33"/>
    <p:sldId id="452" r:id="rId34"/>
    <p:sldId id="454" r:id="rId35"/>
    <p:sldId id="441" r:id="rId36"/>
    <p:sldId id="417" r:id="rId37"/>
    <p:sldId id="260" r:id="rId38"/>
    <p:sldId id="418" r:id="rId39"/>
    <p:sldId id="455" r:id="rId40"/>
    <p:sldId id="456" r:id="rId41"/>
    <p:sldId id="457" r:id="rId42"/>
    <p:sldId id="458" r:id="rId43"/>
    <p:sldId id="459" r:id="rId44"/>
    <p:sldId id="460" r:id="rId45"/>
    <p:sldId id="419" r:id="rId46"/>
    <p:sldId id="437" r:id="rId47"/>
    <p:sldId id="465" r:id="rId48"/>
    <p:sldId id="466" r:id="rId49"/>
    <p:sldId id="336" r:id="rId50"/>
    <p:sldId id="335" r:id="rId51"/>
    <p:sldId id="267" r:id="rId52"/>
    <p:sldId id="258" r:id="rId53"/>
    <p:sldId id="350" r:id="rId54"/>
    <p:sldId id="351" r:id="rId55"/>
    <p:sldId id="262" r:id="rId56"/>
    <p:sldId id="263" r:id="rId57"/>
    <p:sldId id="261" r:id="rId58"/>
    <p:sldId id="304" r:id="rId59"/>
    <p:sldId id="264" r:id="rId60"/>
    <p:sldId id="265" r:id="rId61"/>
    <p:sldId id="404" r:id="rId62"/>
    <p:sldId id="271" r:id="rId63"/>
    <p:sldId id="272" r:id="rId64"/>
    <p:sldId id="349" r:id="rId65"/>
    <p:sldId id="273" r:id="rId66"/>
    <p:sldId id="274" r:id="rId67"/>
    <p:sldId id="306" r:id="rId68"/>
    <p:sldId id="307" r:id="rId69"/>
    <p:sldId id="308" r:id="rId70"/>
    <p:sldId id="309" r:id="rId71"/>
    <p:sldId id="310" r:id="rId72"/>
    <p:sldId id="311" r:id="rId73"/>
    <p:sldId id="312" r:id="rId74"/>
    <p:sldId id="256" r:id="rId75"/>
    <p:sldId id="472" r:id="rId76"/>
    <p:sldId id="473" r:id="rId77"/>
    <p:sldId id="474" r:id="rId78"/>
    <p:sldId id="475" r:id="rId79"/>
    <p:sldId id="476" r:id="rId80"/>
    <p:sldId id="477" r:id="rId81"/>
    <p:sldId id="478" r:id="rId82"/>
    <p:sldId id="479" r:id="rId83"/>
    <p:sldId id="480" r:id="rId84"/>
    <p:sldId id="481" r:id="rId85"/>
    <p:sldId id="482" r:id="rId86"/>
    <p:sldId id="268" r:id="rId87"/>
    <p:sldId id="269" r:id="rId88"/>
    <p:sldId id="270" r:id="rId89"/>
    <p:sldId id="279" r:id="rId90"/>
    <p:sldId id="280" r:id="rId91"/>
    <p:sldId id="281" r:id="rId92"/>
    <p:sldId id="282" r:id="rId93"/>
    <p:sldId id="283" r:id="rId94"/>
    <p:sldId id="284" r:id="rId95"/>
    <p:sldId id="285" r:id="rId96"/>
    <p:sldId id="290" r:id="rId97"/>
    <p:sldId id="291" r:id="rId98"/>
    <p:sldId id="352" r:id="rId99"/>
    <p:sldId id="353" r:id="rId100"/>
    <p:sldId id="354" r:id="rId101"/>
    <p:sldId id="355" r:id="rId102"/>
    <p:sldId id="356" r:id="rId103"/>
    <p:sldId id="357" r:id="rId104"/>
    <p:sldId id="358" r:id="rId105"/>
    <p:sldId id="359" r:id="rId106"/>
    <p:sldId id="360" r:id="rId107"/>
    <p:sldId id="361" r:id="rId108"/>
    <p:sldId id="318" r:id="rId109"/>
    <p:sldId id="313" r:id="rId110"/>
    <p:sldId id="314" r:id="rId111"/>
    <p:sldId id="315" r:id="rId112"/>
    <p:sldId id="387" r:id="rId113"/>
    <p:sldId id="467" r:id="rId114"/>
    <p:sldId id="468" r:id="rId115"/>
    <p:sldId id="469" r:id="rId116"/>
    <p:sldId id="470" r:id="rId117"/>
    <p:sldId id="275" r:id="rId118"/>
    <p:sldId id="276" r:id="rId119"/>
    <p:sldId id="277" r:id="rId120"/>
    <p:sldId id="471" r:id="rId121"/>
    <p:sldId id="316" r:id="rId122"/>
    <p:sldId id="317" r:id="rId123"/>
    <p:sldId id="364" r:id="rId124"/>
    <p:sldId id="362" r:id="rId125"/>
    <p:sldId id="363" r:id="rId126"/>
    <p:sldId id="483" r:id="rId127"/>
    <p:sldId id="484" r:id="rId128"/>
    <p:sldId id="485" r:id="rId129"/>
    <p:sldId id="486" r:id="rId130"/>
    <p:sldId id="487" r:id="rId131"/>
    <p:sldId id="488" r:id="rId132"/>
    <p:sldId id="489" r:id="rId133"/>
    <p:sldId id="490" r:id="rId134"/>
    <p:sldId id="491" r:id="rId135"/>
    <p:sldId id="492" r:id="rId136"/>
    <p:sldId id="493" r:id="rId137"/>
    <p:sldId id="494" r:id="rId138"/>
    <p:sldId id="495" r:id="rId139"/>
    <p:sldId id="496" r:id="rId140"/>
    <p:sldId id="497" r:id="rId141"/>
    <p:sldId id="498" r:id="rId142"/>
    <p:sldId id="499" r:id="rId143"/>
    <p:sldId id="500" r:id="rId144"/>
    <p:sldId id="501" r:id="rId145"/>
    <p:sldId id="502" r:id="rId146"/>
    <p:sldId id="503" r:id="rId147"/>
    <p:sldId id="504" r:id="rId148"/>
    <p:sldId id="505" r:id="rId149"/>
    <p:sldId id="506" r:id="rId150"/>
    <p:sldId id="507" r:id="rId151"/>
    <p:sldId id="508" r:id="rId152"/>
    <p:sldId id="509" r:id="rId153"/>
    <p:sldId id="305" r:id="rId154"/>
    <p:sldId id="510" r:id="rId155"/>
    <p:sldId id="511" r:id="rId156"/>
    <p:sldId id="512" r:id="rId157"/>
    <p:sldId id="513" r:id="rId158"/>
    <p:sldId id="514" r:id="rId159"/>
    <p:sldId id="515" r:id="rId160"/>
    <p:sldId id="516" r:id="rId161"/>
    <p:sldId id="517" r:id="rId162"/>
    <p:sldId id="518" r:id="rId163"/>
    <p:sldId id="519" r:id="rId164"/>
    <p:sldId id="520" r:id="rId165"/>
    <p:sldId id="286" r:id="rId166"/>
    <p:sldId id="287" r:id="rId167"/>
    <p:sldId id="288" r:id="rId168"/>
    <p:sldId id="289" r:id="rId169"/>
    <p:sldId id="521" r:id="rId170"/>
    <p:sldId id="522" r:id="rId171"/>
    <p:sldId id="292" r:id="rId172"/>
    <p:sldId id="293" r:id="rId173"/>
    <p:sldId id="294" r:id="rId174"/>
    <p:sldId id="295" r:id="rId175"/>
    <p:sldId id="296" r:id="rId176"/>
    <p:sldId id="297" r:id="rId177"/>
    <p:sldId id="298" r:id="rId178"/>
    <p:sldId id="299" r:id="rId179"/>
    <p:sldId id="300" r:id="rId180"/>
    <p:sldId id="301" r:id="rId181"/>
    <p:sldId id="302" r:id="rId182"/>
    <p:sldId id="303" r:id="rId183"/>
    <p:sldId id="523" r:id="rId18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A45A64-9F32-451A-AFF4-65F19F4893D0}" v="8" dt="2024-04-24T16:55:28.68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80" d="100"/>
          <a:sy n="80" d="100"/>
        </p:scale>
        <p:origin x="93"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38" Type="http://schemas.openxmlformats.org/officeDocument/2006/relationships/slide" Target="slides/slide130.xml"/><Relationship Id="rId159" Type="http://schemas.openxmlformats.org/officeDocument/2006/relationships/slide" Target="slides/slide151.xml"/><Relationship Id="rId170" Type="http://schemas.openxmlformats.org/officeDocument/2006/relationships/slide" Target="slides/slide162.xml"/><Relationship Id="rId191" Type="http://schemas.microsoft.com/office/2015/10/relationships/revisionInfo" Target="revisionInfo.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53" Type="http://schemas.openxmlformats.org/officeDocument/2006/relationships/slide" Target="slides/slide45.xml"/><Relationship Id="rId74" Type="http://schemas.openxmlformats.org/officeDocument/2006/relationships/slide" Target="slides/slide66.xml"/><Relationship Id="rId128" Type="http://schemas.openxmlformats.org/officeDocument/2006/relationships/slide" Target="slides/slide120.xml"/><Relationship Id="rId149" Type="http://schemas.openxmlformats.org/officeDocument/2006/relationships/slide" Target="slides/slide141.xml"/><Relationship Id="rId5" Type="http://schemas.openxmlformats.org/officeDocument/2006/relationships/slideMaster" Target="slideMasters/slideMaster5.xml"/><Relationship Id="rId95" Type="http://schemas.openxmlformats.org/officeDocument/2006/relationships/slide" Target="slides/slide87.xml"/><Relationship Id="rId160" Type="http://schemas.openxmlformats.org/officeDocument/2006/relationships/slide" Target="slides/slide152.xml"/><Relationship Id="rId181" Type="http://schemas.openxmlformats.org/officeDocument/2006/relationships/slide" Target="slides/slide173.xml"/><Relationship Id="rId22" Type="http://schemas.openxmlformats.org/officeDocument/2006/relationships/slide" Target="slides/slide14.xml"/><Relationship Id="rId43" Type="http://schemas.openxmlformats.org/officeDocument/2006/relationships/slide" Target="slides/slide35.xml"/><Relationship Id="rId64" Type="http://schemas.openxmlformats.org/officeDocument/2006/relationships/slide" Target="slides/slide56.xml"/><Relationship Id="rId118" Type="http://schemas.openxmlformats.org/officeDocument/2006/relationships/slide" Target="slides/slide110.xml"/><Relationship Id="rId139" Type="http://schemas.openxmlformats.org/officeDocument/2006/relationships/slide" Target="slides/slide131.xml"/><Relationship Id="rId85" Type="http://schemas.openxmlformats.org/officeDocument/2006/relationships/slide" Target="slides/slide77.xml"/><Relationship Id="rId150" Type="http://schemas.openxmlformats.org/officeDocument/2006/relationships/slide" Target="slides/slide142.xml"/><Relationship Id="rId171" Type="http://schemas.openxmlformats.org/officeDocument/2006/relationships/slide" Target="slides/slide163.xml"/><Relationship Id="rId12" Type="http://schemas.openxmlformats.org/officeDocument/2006/relationships/slide" Target="slides/slide4.xml"/><Relationship Id="rId33" Type="http://schemas.openxmlformats.org/officeDocument/2006/relationships/slide" Target="slides/slide25.xml"/><Relationship Id="rId108" Type="http://schemas.openxmlformats.org/officeDocument/2006/relationships/slide" Target="slides/slide100.xml"/><Relationship Id="rId129" Type="http://schemas.openxmlformats.org/officeDocument/2006/relationships/slide" Target="slides/slide121.xml"/><Relationship Id="rId54" Type="http://schemas.openxmlformats.org/officeDocument/2006/relationships/slide" Target="slides/slide46.xml"/><Relationship Id="rId75" Type="http://schemas.openxmlformats.org/officeDocument/2006/relationships/slide" Target="slides/slide67.xml"/><Relationship Id="rId96" Type="http://schemas.openxmlformats.org/officeDocument/2006/relationships/slide" Target="slides/slide88.xml"/><Relationship Id="rId140" Type="http://schemas.openxmlformats.org/officeDocument/2006/relationships/slide" Target="slides/slide132.xml"/><Relationship Id="rId161" Type="http://schemas.openxmlformats.org/officeDocument/2006/relationships/slide" Target="slides/slide153.xml"/><Relationship Id="rId182" Type="http://schemas.openxmlformats.org/officeDocument/2006/relationships/slide" Target="slides/slide174.xml"/><Relationship Id="rId6" Type="http://schemas.openxmlformats.org/officeDocument/2006/relationships/slideMaster" Target="slideMasters/slideMaster6.xml"/><Relationship Id="rId23" Type="http://schemas.openxmlformats.org/officeDocument/2006/relationships/slide" Target="slides/slide15.xml"/><Relationship Id="rId119" Type="http://schemas.openxmlformats.org/officeDocument/2006/relationships/slide" Target="slides/slide111.xml"/><Relationship Id="rId44" Type="http://schemas.openxmlformats.org/officeDocument/2006/relationships/slide" Target="slides/slide36.xml"/><Relationship Id="rId65" Type="http://schemas.openxmlformats.org/officeDocument/2006/relationships/slide" Target="slides/slide57.xml"/><Relationship Id="rId86" Type="http://schemas.openxmlformats.org/officeDocument/2006/relationships/slide" Target="slides/slide78.xml"/><Relationship Id="rId130" Type="http://schemas.openxmlformats.org/officeDocument/2006/relationships/slide" Target="slides/slide122.xml"/><Relationship Id="rId151" Type="http://schemas.openxmlformats.org/officeDocument/2006/relationships/slide" Target="slides/slide143.xml"/><Relationship Id="rId172" Type="http://schemas.openxmlformats.org/officeDocument/2006/relationships/slide" Target="slides/slide164.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167" Type="http://schemas.openxmlformats.org/officeDocument/2006/relationships/slide" Target="slides/slide159.xml"/><Relationship Id="rId188"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162" Type="http://schemas.openxmlformats.org/officeDocument/2006/relationships/slide" Target="slides/slide154.xml"/><Relationship Id="rId183" Type="http://schemas.openxmlformats.org/officeDocument/2006/relationships/slide" Target="slides/slide175.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157" Type="http://schemas.openxmlformats.org/officeDocument/2006/relationships/slide" Target="slides/slide149.xml"/><Relationship Id="rId178" Type="http://schemas.openxmlformats.org/officeDocument/2006/relationships/slide" Target="slides/slide170.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slide" Target="slides/slide144.xml"/><Relationship Id="rId173" Type="http://schemas.openxmlformats.org/officeDocument/2006/relationships/slide" Target="slides/slide165.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168" Type="http://schemas.openxmlformats.org/officeDocument/2006/relationships/slide" Target="slides/slide160.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163" Type="http://schemas.openxmlformats.org/officeDocument/2006/relationships/slide" Target="slides/slide155.xml"/><Relationship Id="rId184" Type="http://schemas.openxmlformats.org/officeDocument/2006/relationships/slide" Target="slides/slide176.xml"/><Relationship Id="rId189"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slide" Target="slides/slide129.xml"/><Relationship Id="rId158" Type="http://schemas.openxmlformats.org/officeDocument/2006/relationships/slide" Target="slides/slide150.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3" Type="http://schemas.openxmlformats.org/officeDocument/2006/relationships/slide" Target="slides/slide145.xml"/><Relationship Id="rId174" Type="http://schemas.openxmlformats.org/officeDocument/2006/relationships/slide" Target="slides/slide166.xml"/><Relationship Id="rId179" Type="http://schemas.openxmlformats.org/officeDocument/2006/relationships/slide" Target="slides/slide171.xml"/><Relationship Id="rId190" Type="http://schemas.microsoft.com/office/2016/11/relationships/changesInfo" Target="changesInfos/changesInfo1.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43" Type="http://schemas.openxmlformats.org/officeDocument/2006/relationships/slide" Target="slides/slide135.xml"/><Relationship Id="rId148" Type="http://schemas.openxmlformats.org/officeDocument/2006/relationships/slide" Target="slides/slide140.xml"/><Relationship Id="rId164" Type="http://schemas.openxmlformats.org/officeDocument/2006/relationships/slide" Target="slides/slide156.xml"/><Relationship Id="rId169" Type="http://schemas.openxmlformats.org/officeDocument/2006/relationships/slide" Target="slides/slide161.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80" Type="http://schemas.openxmlformats.org/officeDocument/2006/relationships/slide" Target="slides/slide172.xml"/><Relationship Id="rId26" Type="http://schemas.openxmlformats.org/officeDocument/2006/relationships/slide" Target="slides/slide18.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54" Type="http://schemas.openxmlformats.org/officeDocument/2006/relationships/slide" Target="slides/slide146.xml"/><Relationship Id="rId175" Type="http://schemas.openxmlformats.org/officeDocument/2006/relationships/slide" Target="slides/slide167.xml"/><Relationship Id="rId16" Type="http://schemas.openxmlformats.org/officeDocument/2006/relationships/slide" Target="slides/slide8.xml"/><Relationship Id="rId37" Type="http://schemas.openxmlformats.org/officeDocument/2006/relationships/slide" Target="slides/slide29.xml"/><Relationship Id="rId58" Type="http://schemas.openxmlformats.org/officeDocument/2006/relationships/slide" Target="slides/slide50.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44" Type="http://schemas.openxmlformats.org/officeDocument/2006/relationships/slide" Target="slides/slide136.xml"/><Relationship Id="rId90" Type="http://schemas.openxmlformats.org/officeDocument/2006/relationships/slide" Target="slides/slide82.xml"/><Relationship Id="rId165" Type="http://schemas.openxmlformats.org/officeDocument/2006/relationships/slide" Target="slides/slide157.xml"/><Relationship Id="rId186" Type="http://schemas.openxmlformats.org/officeDocument/2006/relationships/presProps" Target="presProps.xml"/><Relationship Id="rId27" Type="http://schemas.openxmlformats.org/officeDocument/2006/relationships/slide" Target="slides/slide19.xml"/><Relationship Id="rId48" Type="http://schemas.openxmlformats.org/officeDocument/2006/relationships/slide" Target="slides/slide40.xml"/><Relationship Id="rId69" Type="http://schemas.openxmlformats.org/officeDocument/2006/relationships/slide" Target="slides/slide61.xml"/><Relationship Id="rId113" Type="http://schemas.openxmlformats.org/officeDocument/2006/relationships/slide" Target="slides/slide105.xml"/><Relationship Id="rId134" Type="http://schemas.openxmlformats.org/officeDocument/2006/relationships/slide" Target="slides/slide126.xml"/><Relationship Id="rId80" Type="http://schemas.openxmlformats.org/officeDocument/2006/relationships/slide" Target="slides/slide72.xml"/><Relationship Id="rId155" Type="http://schemas.openxmlformats.org/officeDocument/2006/relationships/slide" Target="slides/slide147.xml"/><Relationship Id="rId176" Type="http://schemas.openxmlformats.org/officeDocument/2006/relationships/slide" Target="slides/slide168.xml"/><Relationship Id="rId17" Type="http://schemas.openxmlformats.org/officeDocument/2006/relationships/slide" Target="slides/slide9.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24" Type="http://schemas.openxmlformats.org/officeDocument/2006/relationships/slide" Target="slides/slide116.xml"/><Relationship Id="rId70" Type="http://schemas.openxmlformats.org/officeDocument/2006/relationships/slide" Target="slides/slide62.xml"/><Relationship Id="rId91" Type="http://schemas.openxmlformats.org/officeDocument/2006/relationships/slide" Target="slides/slide83.xml"/><Relationship Id="rId145" Type="http://schemas.openxmlformats.org/officeDocument/2006/relationships/slide" Target="slides/slide137.xml"/><Relationship Id="rId166" Type="http://schemas.openxmlformats.org/officeDocument/2006/relationships/slide" Target="slides/slide158.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60" Type="http://schemas.openxmlformats.org/officeDocument/2006/relationships/slide" Target="slides/slide52.xml"/><Relationship Id="rId81" Type="http://schemas.openxmlformats.org/officeDocument/2006/relationships/slide" Target="slides/slide73.xml"/><Relationship Id="rId135" Type="http://schemas.openxmlformats.org/officeDocument/2006/relationships/slide" Target="slides/slide127.xml"/><Relationship Id="rId156" Type="http://schemas.openxmlformats.org/officeDocument/2006/relationships/slide" Target="slides/slide148.xml"/><Relationship Id="rId177" Type="http://schemas.openxmlformats.org/officeDocument/2006/relationships/slide" Target="slides/slide16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laza" userId="6d823b37fb43ba68" providerId="LiveId" clId="{A9A45A64-9F32-451A-AFF4-65F19F4893D0}"/>
    <pc:docChg chg="undo custSel delSld modSld sldOrd delMainMaster">
      <pc:chgData name="Rafael Plaza" userId="6d823b37fb43ba68" providerId="LiveId" clId="{A9A45A64-9F32-451A-AFF4-65F19F4893D0}" dt="2024-04-24T17:01:27.732" v="184" actId="2696"/>
      <pc:docMkLst>
        <pc:docMk/>
      </pc:docMkLst>
      <pc:sldChg chg="modSp mod">
        <pc:chgData name="Rafael Plaza" userId="6d823b37fb43ba68" providerId="LiveId" clId="{A9A45A64-9F32-451A-AFF4-65F19F4893D0}" dt="2024-04-24T16:51:42.611" v="163" actId="20577"/>
        <pc:sldMkLst>
          <pc:docMk/>
          <pc:sldMk cId="0" sldId="256"/>
        </pc:sldMkLst>
        <pc:spChg chg="mod">
          <ac:chgData name="Rafael Plaza" userId="6d823b37fb43ba68" providerId="LiveId" clId="{A9A45A64-9F32-451A-AFF4-65F19F4893D0}" dt="2024-04-24T16:51:42.611" v="163" actId="20577"/>
          <ac:spMkLst>
            <pc:docMk/>
            <pc:sldMk cId="0" sldId="256"/>
            <ac:spMk id="54" creationId="{00000000-0000-0000-0000-000000000000}"/>
          </ac:spMkLst>
        </pc:spChg>
      </pc:sldChg>
      <pc:sldChg chg="modSp mod">
        <pc:chgData name="Rafael Plaza" userId="6d823b37fb43ba68" providerId="LiveId" clId="{A9A45A64-9F32-451A-AFF4-65F19F4893D0}" dt="2024-04-24T16:46:32.103" v="136" actId="6549"/>
        <pc:sldMkLst>
          <pc:docMk/>
          <pc:sldMk cId="358854699" sldId="258"/>
        </pc:sldMkLst>
        <pc:spChg chg="mod">
          <ac:chgData name="Rafael Plaza" userId="6d823b37fb43ba68" providerId="LiveId" clId="{A9A45A64-9F32-451A-AFF4-65F19F4893D0}" dt="2024-04-24T16:46:32.103" v="136" actId="6549"/>
          <ac:spMkLst>
            <pc:docMk/>
            <pc:sldMk cId="358854699" sldId="258"/>
            <ac:spMk id="2" creationId="{00000000-0000-0000-0000-000000000000}"/>
          </ac:spMkLst>
        </pc:spChg>
      </pc:sldChg>
      <pc:sldChg chg="modSp mod">
        <pc:chgData name="Rafael Plaza" userId="6d823b37fb43ba68" providerId="LiveId" clId="{A9A45A64-9F32-451A-AFF4-65F19F4893D0}" dt="2024-04-24T16:37:51.546" v="91" actId="20577"/>
        <pc:sldMkLst>
          <pc:docMk/>
          <pc:sldMk cId="334364348" sldId="266"/>
        </pc:sldMkLst>
        <pc:spChg chg="mod">
          <ac:chgData name="Rafael Plaza" userId="6d823b37fb43ba68" providerId="LiveId" clId="{A9A45A64-9F32-451A-AFF4-65F19F4893D0}" dt="2024-04-24T16:37:10.250" v="0" actId="20577"/>
          <ac:spMkLst>
            <pc:docMk/>
            <pc:sldMk cId="334364348" sldId="266"/>
            <ac:spMk id="2" creationId="{00000000-0000-0000-0000-000000000000}"/>
          </ac:spMkLst>
        </pc:spChg>
        <pc:spChg chg="mod">
          <ac:chgData name="Rafael Plaza" userId="6d823b37fb43ba68" providerId="LiveId" clId="{A9A45A64-9F32-451A-AFF4-65F19F4893D0}" dt="2024-04-24T16:37:51.546" v="91" actId="20577"/>
          <ac:spMkLst>
            <pc:docMk/>
            <pc:sldMk cId="334364348" sldId="266"/>
            <ac:spMk id="3" creationId="{00000000-0000-0000-0000-000000000000}"/>
          </ac:spMkLst>
        </pc:spChg>
      </pc:sldChg>
      <pc:sldChg chg="modSp mod">
        <pc:chgData name="Rafael Plaza" userId="6d823b37fb43ba68" providerId="LiveId" clId="{A9A45A64-9F32-451A-AFF4-65F19F4893D0}" dt="2024-04-24T16:46:24.564" v="134" actId="6549"/>
        <pc:sldMkLst>
          <pc:docMk/>
          <pc:sldMk cId="1209578854" sldId="267"/>
        </pc:sldMkLst>
        <pc:spChg chg="mod">
          <ac:chgData name="Rafael Plaza" userId="6d823b37fb43ba68" providerId="LiveId" clId="{A9A45A64-9F32-451A-AFF4-65F19F4893D0}" dt="2024-04-24T16:46:24.564" v="134" actId="6549"/>
          <ac:spMkLst>
            <pc:docMk/>
            <pc:sldMk cId="1209578854" sldId="267"/>
            <ac:spMk id="3" creationId="{00000000-0000-0000-0000-000000000000}"/>
          </ac:spMkLst>
        </pc:spChg>
      </pc:sldChg>
      <pc:sldChg chg="modSp mod">
        <pc:chgData name="Rafael Plaza" userId="6d823b37fb43ba68" providerId="LiveId" clId="{A9A45A64-9F32-451A-AFF4-65F19F4893D0}" dt="2024-04-24T16:51:36.067" v="159" actId="27636"/>
        <pc:sldMkLst>
          <pc:docMk/>
          <pc:sldMk cId="0" sldId="268"/>
        </pc:sldMkLst>
        <pc:spChg chg="mod">
          <ac:chgData name="Rafael Plaza" userId="6d823b37fb43ba68" providerId="LiveId" clId="{A9A45A64-9F32-451A-AFF4-65F19F4893D0}" dt="2024-04-24T16:51:36.067" v="159" actId="27636"/>
          <ac:spMkLst>
            <pc:docMk/>
            <pc:sldMk cId="0" sldId="268"/>
            <ac:spMk id="132" creationId="{00000000-0000-0000-0000-000000000000}"/>
          </ac:spMkLst>
        </pc:spChg>
      </pc:sldChg>
      <pc:sldChg chg="modSp mod">
        <pc:chgData name="Rafael Plaza" userId="6d823b37fb43ba68" providerId="LiveId" clId="{A9A45A64-9F32-451A-AFF4-65F19F4893D0}" dt="2024-04-24T16:51:36.069" v="160" actId="27636"/>
        <pc:sldMkLst>
          <pc:docMk/>
          <pc:sldMk cId="0" sldId="269"/>
        </pc:sldMkLst>
        <pc:spChg chg="mod">
          <ac:chgData name="Rafael Plaza" userId="6d823b37fb43ba68" providerId="LiveId" clId="{A9A45A64-9F32-451A-AFF4-65F19F4893D0}" dt="2024-04-24T16:51:36.069" v="160" actId="27636"/>
          <ac:spMkLst>
            <pc:docMk/>
            <pc:sldMk cId="0" sldId="269"/>
            <ac:spMk id="138" creationId="{00000000-0000-0000-0000-000000000000}"/>
          </ac:spMkLst>
        </pc:spChg>
      </pc:sldChg>
      <pc:sldChg chg="modSp mod">
        <pc:chgData name="Rafael Plaza" userId="6d823b37fb43ba68" providerId="LiveId" clId="{A9A45A64-9F32-451A-AFF4-65F19F4893D0}" dt="2024-04-24T16:51:36.073" v="162" actId="27636"/>
        <pc:sldMkLst>
          <pc:docMk/>
          <pc:sldMk cId="0" sldId="270"/>
        </pc:sldMkLst>
        <pc:spChg chg="mod">
          <ac:chgData name="Rafael Plaza" userId="6d823b37fb43ba68" providerId="LiveId" clId="{A9A45A64-9F32-451A-AFF4-65F19F4893D0}" dt="2024-04-24T16:51:36.073" v="162" actId="27636"/>
          <ac:spMkLst>
            <pc:docMk/>
            <pc:sldMk cId="0" sldId="270"/>
            <ac:spMk id="144" creationId="{00000000-0000-0000-0000-000000000000}"/>
          </ac:spMkLst>
        </pc:spChg>
        <pc:spChg chg="mod">
          <ac:chgData name="Rafael Plaza" userId="6d823b37fb43ba68" providerId="LiveId" clId="{A9A45A64-9F32-451A-AFF4-65F19F4893D0}" dt="2024-04-24T16:51:36.072" v="161" actId="27636"/>
          <ac:spMkLst>
            <pc:docMk/>
            <pc:sldMk cId="0" sldId="270"/>
            <ac:spMk id="145" creationId="{00000000-0000-0000-0000-000000000000}"/>
          </ac:spMkLst>
        </pc:spChg>
      </pc:sldChg>
      <pc:sldChg chg="modSp del mod">
        <pc:chgData name="Rafael Plaza" userId="6d823b37fb43ba68" providerId="LiveId" clId="{A9A45A64-9F32-451A-AFF4-65F19F4893D0}" dt="2024-04-24T16:50:13.524" v="150"/>
        <pc:sldMkLst>
          <pc:docMk/>
          <pc:sldMk cId="0" sldId="275"/>
        </pc:sldMkLst>
        <pc:spChg chg="mod">
          <ac:chgData name="Rafael Plaza" userId="6d823b37fb43ba68" providerId="LiveId" clId="{A9A45A64-9F32-451A-AFF4-65F19F4893D0}" dt="2024-04-24T16:50:13.524" v="150"/>
          <ac:spMkLst>
            <pc:docMk/>
            <pc:sldMk cId="0" sldId="275"/>
            <ac:spMk id="176" creationId="{00000000-0000-0000-0000-000000000000}"/>
          </ac:spMkLst>
        </pc:spChg>
      </pc:sldChg>
      <pc:sldChg chg="modSp del mod">
        <pc:chgData name="Rafael Plaza" userId="6d823b37fb43ba68" providerId="LiveId" clId="{A9A45A64-9F32-451A-AFF4-65F19F4893D0}" dt="2024-04-24T16:50:19.484" v="153" actId="27636"/>
        <pc:sldMkLst>
          <pc:docMk/>
          <pc:sldMk cId="0" sldId="276"/>
        </pc:sldMkLst>
        <pc:spChg chg="mod">
          <ac:chgData name="Rafael Plaza" userId="6d823b37fb43ba68" providerId="LiveId" clId="{A9A45A64-9F32-451A-AFF4-65F19F4893D0}" dt="2024-04-24T16:50:19.479" v="152" actId="27636"/>
          <ac:spMkLst>
            <pc:docMk/>
            <pc:sldMk cId="0" sldId="276"/>
            <ac:spMk id="182" creationId="{00000000-0000-0000-0000-000000000000}"/>
          </ac:spMkLst>
        </pc:spChg>
        <pc:spChg chg="mod">
          <ac:chgData name="Rafael Plaza" userId="6d823b37fb43ba68" providerId="LiveId" clId="{A9A45A64-9F32-451A-AFF4-65F19F4893D0}" dt="2024-04-24T16:50:19.484" v="153" actId="27636"/>
          <ac:spMkLst>
            <pc:docMk/>
            <pc:sldMk cId="0" sldId="276"/>
            <ac:spMk id="183" creationId="{00000000-0000-0000-0000-000000000000}"/>
          </ac:spMkLst>
        </pc:spChg>
      </pc:sldChg>
      <pc:sldChg chg="modSp del mod">
        <pc:chgData name="Rafael Plaza" userId="6d823b37fb43ba68" providerId="LiveId" clId="{A9A45A64-9F32-451A-AFF4-65F19F4893D0}" dt="2024-04-24T16:50:19.489" v="154" actId="27636"/>
        <pc:sldMkLst>
          <pc:docMk/>
          <pc:sldMk cId="0" sldId="277"/>
        </pc:sldMkLst>
        <pc:spChg chg="mod">
          <ac:chgData name="Rafael Plaza" userId="6d823b37fb43ba68" providerId="LiveId" clId="{A9A45A64-9F32-451A-AFF4-65F19F4893D0}" dt="2024-04-24T16:50:19.489" v="154" actId="27636"/>
          <ac:spMkLst>
            <pc:docMk/>
            <pc:sldMk cId="0" sldId="277"/>
            <ac:spMk id="189" creationId="{00000000-0000-0000-0000-000000000000}"/>
          </ac:spMkLst>
        </pc:spChg>
      </pc:sldChg>
      <pc:sldChg chg="delSp modSp del mod modClrScheme chgLayout">
        <pc:chgData name="Rafael Plaza" userId="6d823b37fb43ba68" providerId="LiveId" clId="{A9A45A64-9F32-451A-AFF4-65F19F4893D0}" dt="2024-04-24T17:01:27.732" v="184" actId="2696"/>
        <pc:sldMkLst>
          <pc:docMk/>
          <pc:sldMk cId="2087228089" sldId="278"/>
        </pc:sldMkLst>
        <pc:spChg chg="mod ord">
          <ac:chgData name="Rafael Plaza" userId="6d823b37fb43ba68" providerId="LiveId" clId="{A9A45A64-9F32-451A-AFF4-65F19F4893D0}" dt="2024-04-24T16:56:41.203" v="179" actId="14100"/>
          <ac:spMkLst>
            <pc:docMk/>
            <pc:sldMk cId="2087228089" sldId="278"/>
            <ac:spMk id="4" creationId="{00000000-0000-0000-0000-000000000000}"/>
          </ac:spMkLst>
        </pc:spChg>
        <pc:spChg chg="del mod">
          <ac:chgData name="Rafael Plaza" userId="6d823b37fb43ba68" providerId="LiveId" clId="{A9A45A64-9F32-451A-AFF4-65F19F4893D0}" dt="2024-04-24T16:56:34.871" v="178" actId="700"/>
          <ac:spMkLst>
            <pc:docMk/>
            <pc:sldMk cId="2087228089" sldId="278"/>
            <ac:spMk id="5" creationId="{00000000-0000-0000-0000-000000000000}"/>
          </ac:spMkLst>
        </pc:spChg>
      </pc:sldChg>
      <pc:sldChg chg="modSp mod">
        <pc:chgData name="Rafael Plaza" userId="6d823b37fb43ba68" providerId="LiveId" clId="{A9A45A64-9F32-451A-AFF4-65F19F4893D0}" dt="2024-04-24T17:00:39.821" v="183" actId="255"/>
        <pc:sldMkLst>
          <pc:docMk/>
          <pc:sldMk cId="0" sldId="280"/>
        </pc:sldMkLst>
        <pc:spChg chg="mod">
          <ac:chgData name="Rafael Plaza" userId="6d823b37fb43ba68" providerId="LiveId" clId="{A9A45A64-9F32-451A-AFF4-65F19F4893D0}" dt="2024-04-24T17:00:39.821" v="183" actId="255"/>
          <ac:spMkLst>
            <pc:docMk/>
            <pc:sldMk cId="0" sldId="280"/>
            <ac:spMk id="208" creationId="{00000000-0000-0000-0000-000000000000}"/>
          </ac:spMkLst>
        </pc:spChg>
      </pc:sldChg>
      <pc:sldChg chg="modSp mod">
        <pc:chgData name="Rafael Plaza" userId="6d823b37fb43ba68" providerId="LiveId" clId="{A9A45A64-9F32-451A-AFF4-65F19F4893D0}" dt="2024-04-24T16:53:56.161" v="164" actId="27636"/>
        <pc:sldMkLst>
          <pc:docMk/>
          <pc:sldMk cId="0" sldId="291"/>
        </pc:sldMkLst>
        <pc:spChg chg="mod">
          <ac:chgData name="Rafael Plaza" userId="6d823b37fb43ba68" providerId="LiveId" clId="{A9A45A64-9F32-451A-AFF4-65F19F4893D0}" dt="2024-04-24T16:53:56.161" v="164" actId="27636"/>
          <ac:spMkLst>
            <pc:docMk/>
            <pc:sldMk cId="0" sldId="291"/>
            <ac:spMk id="276" creationId="{00000000-0000-0000-0000-000000000000}"/>
          </ac:spMkLst>
        </pc:spChg>
      </pc:sldChg>
      <pc:sldChg chg="del">
        <pc:chgData name="Rafael Plaza" userId="6d823b37fb43ba68" providerId="LiveId" clId="{A9A45A64-9F32-451A-AFF4-65F19F4893D0}" dt="2024-04-24T16:40:10.305" v="92" actId="2696"/>
        <pc:sldMkLst>
          <pc:docMk/>
          <pc:sldMk cId="384078469" sldId="296"/>
        </pc:sldMkLst>
      </pc:sldChg>
      <pc:sldChg chg="del">
        <pc:chgData name="Rafael Plaza" userId="6d823b37fb43ba68" providerId="LiveId" clId="{A9A45A64-9F32-451A-AFF4-65F19F4893D0}" dt="2024-04-24T16:43:29.369" v="120" actId="2696"/>
        <pc:sldMkLst>
          <pc:docMk/>
          <pc:sldMk cId="959579970" sldId="302"/>
        </pc:sldMkLst>
      </pc:sldChg>
      <pc:sldChg chg="del">
        <pc:chgData name="Rafael Plaza" userId="6d823b37fb43ba68" providerId="LiveId" clId="{A9A45A64-9F32-451A-AFF4-65F19F4893D0}" dt="2024-04-24T16:40:10.305" v="92" actId="2696"/>
        <pc:sldMkLst>
          <pc:docMk/>
          <pc:sldMk cId="2091328909" sldId="305"/>
        </pc:sldMkLst>
      </pc:sldChg>
      <pc:sldChg chg="del">
        <pc:chgData name="Rafael Plaza" userId="6d823b37fb43ba68" providerId="LiveId" clId="{A9A45A64-9F32-451A-AFF4-65F19F4893D0}" dt="2024-04-24T16:47:06.717" v="137" actId="2696"/>
        <pc:sldMkLst>
          <pc:docMk/>
          <pc:sldMk cId="576500144" sldId="313"/>
        </pc:sldMkLst>
      </pc:sldChg>
      <pc:sldChg chg="del">
        <pc:chgData name="Rafael Plaza" userId="6d823b37fb43ba68" providerId="LiveId" clId="{A9A45A64-9F32-451A-AFF4-65F19F4893D0}" dt="2024-04-24T16:47:06.717" v="137" actId="2696"/>
        <pc:sldMkLst>
          <pc:docMk/>
          <pc:sldMk cId="278699839" sldId="314"/>
        </pc:sldMkLst>
      </pc:sldChg>
      <pc:sldChg chg="del">
        <pc:chgData name="Rafael Plaza" userId="6d823b37fb43ba68" providerId="LiveId" clId="{A9A45A64-9F32-451A-AFF4-65F19F4893D0}" dt="2024-04-24T16:47:06.717" v="137" actId="2696"/>
        <pc:sldMkLst>
          <pc:docMk/>
          <pc:sldMk cId="3884509659" sldId="315"/>
        </pc:sldMkLst>
      </pc:sldChg>
      <pc:sldChg chg="del">
        <pc:chgData name="Rafael Plaza" userId="6d823b37fb43ba68" providerId="LiveId" clId="{A9A45A64-9F32-451A-AFF4-65F19F4893D0}" dt="2024-04-24T16:47:06.717" v="137" actId="2696"/>
        <pc:sldMkLst>
          <pc:docMk/>
          <pc:sldMk cId="3687677988" sldId="316"/>
        </pc:sldMkLst>
      </pc:sldChg>
      <pc:sldChg chg="del">
        <pc:chgData name="Rafael Plaza" userId="6d823b37fb43ba68" providerId="LiveId" clId="{A9A45A64-9F32-451A-AFF4-65F19F4893D0}" dt="2024-04-24T16:47:06.717" v="137" actId="2696"/>
        <pc:sldMkLst>
          <pc:docMk/>
          <pc:sldMk cId="1923368147" sldId="317"/>
        </pc:sldMkLst>
      </pc:sldChg>
      <pc:sldChg chg="del">
        <pc:chgData name="Rafael Plaza" userId="6d823b37fb43ba68" providerId="LiveId" clId="{A9A45A64-9F32-451A-AFF4-65F19F4893D0}" dt="2024-04-24T16:47:06.717" v="137" actId="2696"/>
        <pc:sldMkLst>
          <pc:docMk/>
          <pc:sldMk cId="2032583733" sldId="318"/>
        </pc:sldMkLst>
      </pc:sldChg>
      <pc:sldChg chg="del">
        <pc:chgData name="Rafael Plaza" userId="6d823b37fb43ba68" providerId="LiveId" clId="{A9A45A64-9F32-451A-AFF4-65F19F4893D0}" dt="2024-04-24T16:44:15.148" v="121" actId="2696"/>
        <pc:sldMkLst>
          <pc:docMk/>
          <pc:sldMk cId="1927373998" sldId="341"/>
        </pc:sldMkLst>
      </pc:sldChg>
      <pc:sldChg chg="del">
        <pc:chgData name="Rafael Plaza" userId="6d823b37fb43ba68" providerId="LiveId" clId="{A9A45A64-9F32-451A-AFF4-65F19F4893D0}" dt="2024-04-24T16:44:15.148" v="121" actId="2696"/>
        <pc:sldMkLst>
          <pc:docMk/>
          <pc:sldMk cId="2545354200" sldId="342"/>
        </pc:sldMkLst>
      </pc:sldChg>
      <pc:sldChg chg="del">
        <pc:chgData name="Rafael Plaza" userId="6d823b37fb43ba68" providerId="LiveId" clId="{A9A45A64-9F32-451A-AFF4-65F19F4893D0}" dt="2024-04-24T16:44:15.148" v="121" actId="2696"/>
        <pc:sldMkLst>
          <pc:docMk/>
          <pc:sldMk cId="3667121309" sldId="343"/>
        </pc:sldMkLst>
      </pc:sldChg>
      <pc:sldChg chg="del">
        <pc:chgData name="Rafael Plaza" userId="6d823b37fb43ba68" providerId="LiveId" clId="{A9A45A64-9F32-451A-AFF4-65F19F4893D0}" dt="2024-04-24T16:44:15.148" v="121" actId="2696"/>
        <pc:sldMkLst>
          <pc:docMk/>
          <pc:sldMk cId="1115798531" sldId="344"/>
        </pc:sldMkLst>
      </pc:sldChg>
      <pc:sldChg chg="del">
        <pc:chgData name="Rafael Plaza" userId="6d823b37fb43ba68" providerId="LiveId" clId="{A9A45A64-9F32-451A-AFF4-65F19F4893D0}" dt="2024-04-24T16:44:15.148" v="121" actId="2696"/>
        <pc:sldMkLst>
          <pc:docMk/>
          <pc:sldMk cId="3525551697" sldId="345"/>
        </pc:sldMkLst>
      </pc:sldChg>
      <pc:sldChg chg="del">
        <pc:chgData name="Rafael Plaza" userId="6d823b37fb43ba68" providerId="LiveId" clId="{A9A45A64-9F32-451A-AFF4-65F19F4893D0}" dt="2024-04-24T16:44:15.148" v="121" actId="2696"/>
        <pc:sldMkLst>
          <pc:docMk/>
          <pc:sldMk cId="1903813817" sldId="346"/>
        </pc:sldMkLst>
      </pc:sldChg>
      <pc:sldChg chg="del">
        <pc:chgData name="Rafael Plaza" userId="6d823b37fb43ba68" providerId="LiveId" clId="{A9A45A64-9F32-451A-AFF4-65F19F4893D0}" dt="2024-04-24T16:44:15.148" v="121" actId="2696"/>
        <pc:sldMkLst>
          <pc:docMk/>
          <pc:sldMk cId="4151756142" sldId="347"/>
        </pc:sldMkLst>
      </pc:sldChg>
      <pc:sldChg chg="del">
        <pc:chgData name="Rafael Plaza" userId="6d823b37fb43ba68" providerId="LiveId" clId="{A9A45A64-9F32-451A-AFF4-65F19F4893D0}" dt="2024-04-24T16:44:15.148" v="121" actId="2696"/>
        <pc:sldMkLst>
          <pc:docMk/>
          <pc:sldMk cId="42328442" sldId="348"/>
        </pc:sldMkLst>
      </pc:sldChg>
      <pc:sldChg chg="del">
        <pc:chgData name="Rafael Plaza" userId="6d823b37fb43ba68" providerId="LiveId" clId="{A9A45A64-9F32-451A-AFF4-65F19F4893D0}" dt="2024-04-24T16:47:06.717" v="137" actId="2696"/>
        <pc:sldMkLst>
          <pc:docMk/>
          <pc:sldMk cId="4230040026" sldId="387"/>
        </pc:sldMkLst>
      </pc:sldChg>
      <pc:sldChg chg="del">
        <pc:chgData name="Rafael Plaza" userId="6d823b37fb43ba68" providerId="LiveId" clId="{A9A45A64-9F32-451A-AFF4-65F19F4893D0}" dt="2024-04-24T16:47:55.572" v="138" actId="2696"/>
        <pc:sldMkLst>
          <pc:docMk/>
          <pc:sldMk cId="1830611295" sldId="410"/>
        </pc:sldMkLst>
      </pc:sldChg>
      <pc:sldChg chg="del">
        <pc:chgData name="Rafael Plaza" userId="6d823b37fb43ba68" providerId="LiveId" clId="{A9A45A64-9F32-451A-AFF4-65F19F4893D0}" dt="2024-04-24T16:47:55.572" v="138" actId="2696"/>
        <pc:sldMkLst>
          <pc:docMk/>
          <pc:sldMk cId="2209484300" sldId="411"/>
        </pc:sldMkLst>
      </pc:sldChg>
      <pc:sldChg chg="del">
        <pc:chgData name="Rafael Plaza" userId="6d823b37fb43ba68" providerId="LiveId" clId="{A9A45A64-9F32-451A-AFF4-65F19F4893D0}" dt="2024-04-24T16:47:55.572" v="138" actId="2696"/>
        <pc:sldMkLst>
          <pc:docMk/>
          <pc:sldMk cId="913102465" sldId="412"/>
        </pc:sldMkLst>
      </pc:sldChg>
      <pc:sldChg chg="del">
        <pc:chgData name="Rafael Plaza" userId="6d823b37fb43ba68" providerId="LiveId" clId="{A9A45A64-9F32-451A-AFF4-65F19F4893D0}" dt="2024-04-24T16:47:55.572" v="138" actId="2696"/>
        <pc:sldMkLst>
          <pc:docMk/>
          <pc:sldMk cId="4108134290" sldId="413"/>
        </pc:sldMkLst>
      </pc:sldChg>
      <pc:sldChg chg="del">
        <pc:chgData name="Rafael Plaza" userId="6d823b37fb43ba68" providerId="LiveId" clId="{A9A45A64-9F32-451A-AFF4-65F19F4893D0}" dt="2024-04-24T16:47:55.572" v="138" actId="2696"/>
        <pc:sldMkLst>
          <pc:docMk/>
          <pc:sldMk cId="3248169495" sldId="414"/>
        </pc:sldMkLst>
      </pc:sldChg>
      <pc:sldChg chg="addSp delSp modSp mod modClrScheme chgLayout">
        <pc:chgData name="Rafael Plaza" userId="6d823b37fb43ba68" providerId="LiveId" clId="{A9A45A64-9F32-451A-AFF4-65F19F4893D0}" dt="2024-04-24T16:42:19.448" v="111" actId="14100"/>
        <pc:sldMkLst>
          <pc:docMk/>
          <pc:sldMk cId="1174847687" sldId="418"/>
        </pc:sldMkLst>
        <pc:spChg chg="mod ord">
          <ac:chgData name="Rafael Plaza" userId="6d823b37fb43ba68" providerId="LiveId" clId="{A9A45A64-9F32-451A-AFF4-65F19F4893D0}" dt="2024-04-24T16:42:19.448" v="111" actId="14100"/>
          <ac:spMkLst>
            <pc:docMk/>
            <pc:sldMk cId="1174847687" sldId="418"/>
            <ac:spMk id="2" creationId="{F3B90A5A-3F20-C9BF-FEE2-E82AB4B3A237}"/>
          </ac:spMkLst>
        </pc:spChg>
        <pc:spChg chg="del mod ord">
          <ac:chgData name="Rafael Plaza" userId="6d823b37fb43ba68" providerId="LiveId" clId="{A9A45A64-9F32-451A-AFF4-65F19F4893D0}" dt="2024-04-24T16:41:42.432" v="94" actId="700"/>
          <ac:spMkLst>
            <pc:docMk/>
            <pc:sldMk cId="1174847687" sldId="418"/>
            <ac:spMk id="3" creationId="{5AA89F65-99C6-B90F-8D78-2BE5A9894D0B}"/>
          </ac:spMkLst>
        </pc:spChg>
        <pc:spChg chg="add del mod ord">
          <ac:chgData name="Rafael Plaza" userId="6d823b37fb43ba68" providerId="LiveId" clId="{A9A45A64-9F32-451A-AFF4-65F19F4893D0}" dt="2024-04-24T16:42:00.894" v="103" actId="700"/>
          <ac:spMkLst>
            <pc:docMk/>
            <pc:sldMk cId="1174847687" sldId="418"/>
            <ac:spMk id="5" creationId="{0E4B59B9-8469-C568-61B1-FC6EBADB9659}"/>
          </ac:spMkLst>
        </pc:spChg>
      </pc:sldChg>
      <pc:sldChg chg="delSp modSp mod modClrScheme chgLayout">
        <pc:chgData name="Rafael Plaza" userId="6d823b37fb43ba68" providerId="LiveId" clId="{A9A45A64-9F32-451A-AFF4-65F19F4893D0}" dt="2024-04-24T16:45:36.943" v="129" actId="20577"/>
        <pc:sldMkLst>
          <pc:docMk/>
          <pc:sldMk cId="3296877673" sldId="419"/>
        </pc:sldMkLst>
        <pc:spChg chg="mod ord">
          <ac:chgData name="Rafael Plaza" userId="6d823b37fb43ba68" providerId="LiveId" clId="{A9A45A64-9F32-451A-AFF4-65F19F4893D0}" dt="2024-04-24T16:45:36.943" v="129" actId="20577"/>
          <ac:spMkLst>
            <pc:docMk/>
            <pc:sldMk cId="3296877673" sldId="419"/>
            <ac:spMk id="2" creationId="{0B43C957-1BB7-47AE-FC33-054AB98CF279}"/>
          </ac:spMkLst>
        </pc:spChg>
        <pc:spChg chg="del">
          <ac:chgData name="Rafael Plaza" userId="6d823b37fb43ba68" providerId="LiveId" clId="{A9A45A64-9F32-451A-AFF4-65F19F4893D0}" dt="2024-04-24T16:45:19.797" v="124" actId="700"/>
          <ac:spMkLst>
            <pc:docMk/>
            <pc:sldMk cId="3296877673" sldId="419"/>
            <ac:spMk id="3" creationId="{447FA03D-1B1F-8C4C-B3A3-9D7B161F477E}"/>
          </ac:spMkLst>
        </pc:spChg>
      </pc:sldChg>
      <pc:sldChg chg="delSp modSp del mod modClrScheme chgLayout">
        <pc:chgData name="Rafael Plaza" userId="6d823b37fb43ba68" providerId="LiveId" clId="{A9A45A64-9F32-451A-AFF4-65F19F4893D0}" dt="2024-04-24T16:43:29.369" v="120" actId="2696"/>
        <pc:sldMkLst>
          <pc:docMk/>
          <pc:sldMk cId="1515863299" sldId="420"/>
        </pc:sldMkLst>
        <pc:spChg chg="mod ord">
          <ac:chgData name="Rafael Plaza" userId="6d823b37fb43ba68" providerId="LiveId" clId="{A9A45A64-9F32-451A-AFF4-65F19F4893D0}" dt="2024-04-24T16:42:58.369" v="119" actId="20577"/>
          <ac:spMkLst>
            <pc:docMk/>
            <pc:sldMk cId="1515863299" sldId="420"/>
            <ac:spMk id="2" creationId="{2B99B43B-D772-EE60-3EAA-1D0D80822718}"/>
          </ac:spMkLst>
        </pc:spChg>
        <pc:spChg chg="del">
          <ac:chgData name="Rafael Plaza" userId="6d823b37fb43ba68" providerId="LiveId" clId="{A9A45A64-9F32-451A-AFF4-65F19F4893D0}" dt="2024-04-24T16:42:34.821" v="112" actId="700"/>
          <ac:spMkLst>
            <pc:docMk/>
            <pc:sldMk cId="1515863299" sldId="420"/>
            <ac:spMk id="3" creationId="{ED3ACF7D-76A8-2CE7-E48D-F5223E8C7901}"/>
          </ac:spMkLst>
        </pc:spChg>
      </pc:sldChg>
      <pc:sldChg chg="del">
        <pc:chgData name="Rafael Plaza" userId="6d823b37fb43ba68" providerId="LiveId" clId="{A9A45A64-9F32-451A-AFF4-65F19F4893D0}" dt="2024-04-24T16:40:10.305" v="92" actId="2696"/>
        <pc:sldMkLst>
          <pc:docMk/>
          <pc:sldMk cId="1721344767" sldId="421"/>
        </pc:sldMkLst>
      </pc:sldChg>
      <pc:sldChg chg="del">
        <pc:chgData name="Rafael Plaza" userId="6d823b37fb43ba68" providerId="LiveId" clId="{A9A45A64-9F32-451A-AFF4-65F19F4893D0}" dt="2024-04-24T16:40:23.089" v="93" actId="2696"/>
        <pc:sldMkLst>
          <pc:docMk/>
          <pc:sldMk cId="1467181535" sldId="422"/>
        </pc:sldMkLst>
      </pc:sldChg>
      <pc:sldChg chg="del">
        <pc:chgData name="Rafael Plaza" userId="6d823b37fb43ba68" providerId="LiveId" clId="{A9A45A64-9F32-451A-AFF4-65F19F4893D0}" dt="2024-04-24T16:40:10.305" v="92" actId="2696"/>
        <pc:sldMkLst>
          <pc:docMk/>
          <pc:sldMk cId="3482897501" sldId="423"/>
        </pc:sldMkLst>
      </pc:sldChg>
      <pc:sldChg chg="del">
        <pc:chgData name="Rafael Plaza" userId="6d823b37fb43ba68" providerId="LiveId" clId="{A9A45A64-9F32-451A-AFF4-65F19F4893D0}" dt="2024-04-24T16:40:10.305" v="92" actId="2696"/>
        <pc:sldMkLst>
          <pc:docMk/>
          <pc:sldMk cId="415718653" sldId="425"/>
        </pc:sldMkLst>
      </pc:sldChg>
      <pc:sldChg chg="del">
        <pc:chgData name="Rafael Plaza" userId="6d823b37fb43ba68" providerId="LiveId" clId="{A9A45A64-9F32-451A-AFF4-65F19F4893D0}" dt="2024-04-24T16:40:10.305" v="92" actId="2696"/>
        <pc:sldMkLst>
          <pc:docMk/>
          <pc:sldMk cId="95944998" sldId="427"/>
        </pc:sldMkLst>
      </pc:sldChg>
      <pc:sldChg chg="del">
        <pc:chgData name="Rafael Plaza" userId="6d823b37fb43ba68" providerId="LiveId" clId="{A9A45A64-9F32-451A-AFF4-65F19F4893D0}" dt="2024-04-24T16:40:10.305" v="92" actId="2696"/>
        <pc:sldMkLst>
          <pc:docMk/>
          <pc:sldMk cId="3954131579" sldId="428"/>
        </pc:sldMkLst>
      </pc:sldChg>
      <pc:sldChg chg="del">
        <pc:chgData name="Rafael Plaza" userId="6d823b37fb43ba68" providerId="LiveId" clId="{A9A45A64-9F32-451A-AFF4-65F19F4893D0}" dt="2024-04-24T16:40:10.305" v="92" actId="2696"/>
        <pc:sldMkLst>
          <pc:docMk/>
          <pc:sldMk cId="2336144041" sldId="429"/>
        </pc:sldMkLst>
      </pc:sldChg>
      <pc:sldChg chg="del">
        <pc:chgData name="Rafael Plaza" userId="6d823b37fb43ba68" providerId="LiveId" clId="{A9A45A64-9F32-451A-AFF4-65F19F4893D0}" dt="2024-04-24T16:40:10.305" v="92" actId="2696"/>
        <pc:sldMkLst>
          <pc:docMk/>
          <pc:sldMk cId="14401612" sldId="430"/>
        </pc:sldMkLst>
      </pc:sldChg>
      <pc:sldChg chg="del">
        <pc:chgData name="Rafael Plaza" userId="6d823b37fb43ba68" providerId="LiveId" clId="{A9A45A64-9F32-451A-AFF4-65F19F4893D0}" dt="2024-04-24T16:40:10.305" v="92" actId="2696"/>
        <pc:sldMkLst>
          <pc:docMk/>
          <pc:sldMk cId="1039759854" sldId="431"/>
        </pc:sldMkLst>
      </pc:sldChg>
      <pc:sldChg chg="ord">
        <pc:chgData name="Rafael Plaza" userId="6d823b37fb43ba68" providerId="LiveId" clId="{A9A45A64-9F32-451A-AFF4-65F19F4893D0}" dt="2024-04-24T16:45:11.159" v="123"/>
        <pc:sldMkLst>
          <pc:docMk/>
          <pc:sldMk cId="4096765790" sldId="437"/>
        </pc:sldMkLst>
      </pc:sldChg>
      <pc:sldChg chg="del">
        <pc:chgData name="Rafael Plaza" userId="6d823b37fb43ba68" providerId="LiveId" clId="{A9A45A64-9F32-451A-AFF4-65F19F4893D0}" dt="2024-04-24T16:43:29.369" v="120" actId="2696"/>
        <pc:sldMkLst>
          <pc:docMk/>
          <pc:sldMk cId="3315537392" sldId="461"/>
        </pc:sldMkLst>
      </pc:sldChg>
      <pc:sldChg chg="del">
        <pc:chgData name="Rafael Plaza" userId="6d823b37fb43ba68" providerId="LiveId" clId="{A9A45A64-9F32-451A-AFF4-65F19F4893D0}" dt="2024-04-24T16:43:29.369" v="120" actId="2696"/>
        <pc:sldMkLst>
          <pc:docMk/>
          <pc:sldMk cId="3619927632" sldId="462"/>
        </pc:sldMkLst>
      </pc:sldChg>
      <pc:sldChg chg="del">
        <pc:chgData name="Rafael Plaza" userId="6d823b37fb43ba68" providerId="LiveId" clId="{A9A45A64-9F32-451A-AFF4-65F19F4893D0}" dt="2024-04-24T16:43:29.369" v="120" actId="2696"/>
        <pc:sldMkLst>
          <pc:docMk/>
          <pc:sldMk cId="570053350" sldId="463"/>
        </pc:sldMkLst>
      </pc:sldChg>
      <pc:sldChg chg="del">
        <pc:chgData name="Rafael Plaza" userId="6d823b37fb43ba68" providerId="LiveId" clId="{A9A45A64-9F32-451A-AFF4-65F19F4893D0}" dt="2024-04-24T16:43:29.369" v="120" actId="2696"/>
        <pc:sldMkLst>
          <pc:docMk/>
          <pc:sldMk cId="4116762561" sldId="464"/>
        </pc:sldMkLst>
      </pc:sldChg>
      <pc:sldChg chg="modSp mod">
        <pc:chgData name="Rafael Plaza" userId="6d823b37fb43ba68" providerId="LiveId" clId="{A9A45A64-9F32-451A-AFF4-65F19F4893D0}" dt="2024-04-24T16:45:59.548" v="131" actId="14100"/>
        <pc:sldMkLst>
          <pc:docMk/>
          <pc:sldMk cId="3847488127" sldId="465"/>
        </pc:sldMkLst>
        <pc:spChg chg="mod">
          <ac:chgData name="Rafael Plaza" userId="6d823b37fb43ba68" providerId="LiveId" clId="{A9A45A64-9F32-451A-AFF4-65F19F4893D0}" dt="2024-04-24T16:45:59.548" v="131" actId="14100"/>
          <ac:spMkLst>
            <pc:docMk/>
            <pc:sldMk cId="3847488127" sldId="465"/>
            <ac:spMk id="7" creationId="{0416A213-5142-3A35-9F30-B97F19EBA214}"/>
          </ac:spMkLst>
        </pc:spChg>
      </pc:sldChg>
      <pc:sldChg chg="modSp del mod">
        <pc:chgData name="Rafael Plaza" userId="6d823b37fb43ba68" providerId="LiveId" clId="{A9A45A64-9F32-451A-AFF4-65F19F4893D0}" dt="2024-04-24T16:50:13.524" v="150"/>
        <pc:sldMkLst>
          <pc:docMk/>
          <pc:sldMk cId="0" sldId="467"/>
        </pc:sldMkLst>
        <pc:spChg chg="mod">
          <ac:chgData name="Rafael Plaza" userId="6d823b37fb43ba68" providerId="LiveId" clId="{A9A45A64-9F32-451A-AFF4-65F19F4893D0}" dt="2024-04-24T16:50:13.524" v="150"/>
          <ac:spMkLst>
            <pc:docMk/>
            <pc:sldMk cId="0" sldId="467"/>
            <ac:spMk id="150" creationId="{00000000-0000-0000-0000-000000000000}"/>
          </ac:spMkLst>
        </pc:spChg>
      </pc:sldChg>
      <pc:sldChg chg="modSp del mod">
        <pc:chgData name="Rafael Plaza" userId="6d823b37fb43ba68" providerId="LiveId" clId="{A9A45A64-9F32-451A-AFF4-65F19F4893D0}" dt="2024-04-24T16:50:13.524" v="150"/>
        <pc:sldMkLst>
          <pc:docMk/>
          <pc:sldMk cId="0" sldId="468"/>
        </pc:sldMkLst>
        <pc:spChg chg="mod">
          <ac:chgData name="Rafael Plaza" userId="6d823b37fb43ba68" providerId="LiveId" clId="{A9A45A64-9F32-451A-AFF4-65F19F4893D0}" dt="2024-04-24T16:50:13.524" v="150"/>
          <ac:spMkLst>
            <pc:docMk/>
            <pc:sldMk cId="0" sldId="468"/>
            <ac:spMk id="156" creationId="{00000000-0000-0000-0000-000000000000}"/>
          </ac:spMkLst>
        </pc:spChg>
      </pc:sldChg>
      <pc:sldChg chg="modSp del mod">
        <pc:chgData name="Rafael Plaza" userId="6d823b37fb43ba68" providerId="LiveId" clId="{A9A45A64-9F32-451A-AFF4-65F19F4893D0}" dt="2024-04-24T16:50:13.524" v="150"/>
        <pc:sldMkLst>
          <pc:docMk/>
          <pc:sldMk cId="0" sldId="469"/>
        </pc:sldMkLst>
        <pc:spChg chg="mod">
          <ac:chgData name="Rafael Plaza" userId="6d823b37fb43ba68" providerId="LiveId" clId="{A9A45A64-9F32-451A-AFF4-65F19F4893D0}" dt="2024-04-24T16:50:13.524" v="150"/>
          <ac:spMkLst>
            <pc:docMk/>
            <pc:sldMk cId="0" sldId="469"/>
            <ac:spMk id="163" creationId="{00000000-0000-0000-0000-000000000000}"/>
          </ac:spMkLst>
        </pc:spChg>
      </pc:sldChg>
      <pc:sldChg chg="modSp del mod">
        <pc:chgData name="Rafael Plaza" userId="6d823b37fb43ba68" providerId="LiveId" clId="{A9A45A64-9F32-451A-AFF4-65F19F4893D0}" dt="2024-04-24T16:50:19.477" v="151" actId="27636"/>
        <pc:sldMkLst>
          <pc:docMk/>
          <pc:sldMk cId="0" sldId="470"/>
        </pc:sldMkLst>
        <pc:spChg chg="mod">
          <ac:chgData name="Rafael Plaza" userId="6d823b37fb43ba68" providerId="LiveId" clId="{A9A45A64-9F32-451A-AFF4-65F19F4893D0}" dt="2024-04-24T16:50:13.524" v="150"/>
          <ac:spMkLst>
            <pc:docMk/>
            <pc:sldMk cId="0" sldId="470"/>
            <ac:spMk id="169" creationId="{00000000-0000-0000-0000-000000000000}"/>
          </ac:spMkLst>
        </pc:spChg>
        <pc:spChg chg="mod">
          <ac:chgData name="Rafael Plaza" userId="6d823b37fb43ba68" providerId="LiveId" clId="{A9A45A64-9F32-451A-AFF4-65F19F4893D0}" dt="2024-04-24T16:50:19.477" v="151" actId="27636"/>
          <ac:spMkLst>
            <pc:docMk/>
            <pc:sldMk cId="0" sldId="470"/>
            <ac:spMk id="170" creationId="{00000000-0000-0000-0000-000000000000}"/>
          </ac:spMkLst>
        </pc:spChg>
      </pc:sldChg>
      <pc:sldChg chg="modSp del mod">
        <pc:chgData name="Rafael Plaza" userId="6d823b37fb43ba68" providerId="LiveId" clId="{A9A45A64-9F32-451A-AFF4-65F19F4893D0}" dt="2024-04-24T16:50:19.490" v="155" actId="27636"/>
        <pc:sldMkLst>
          <pc:docMk/>
          <pc:sldMk cId="0" sldId="471"/>
        </pc:sldMkLst>
        <pc:spChg chg="mod">
          <ac:chgData name="Rafael Plaza" userId="6d823b37fb43ba68" providerId="LiveId" clId="{A9A45A64-9F32-451A-AFF4-65F19F4893D0}" dt="2024-04-24T16:50:19.490" v="155" actId="27636"/>
          <ac:spMkLst>
            <pc:docMk/>
            <pc:sldMk cId="0" sldId="471"/>
            <ac:spMk id="195" creationId="{00000000-0000-0000-0000-000000000000}"/>
          </ac:spMkLst>
        </pc:spChg>
      </pc:sldChg>
      <pc:sldChg chg="modSp mod">
        <pc:chgData name="Rafael Plaza" userId="6d823b37fb43ba68" providerId="LiveId" clId="{A9A45A64-9F32-451A-AFF4-65F19F4893D0}" dt="2024-04-24T16:51:36.033" v="156" actId="27636"/>
        <pc:sldMkLst>
          <pc:docMk/>
          <pc:sldMk cId="0" sldId="476"/>
        </pc:sldMkLst>
        <pc:spChg chg="mod">
          <ac:chgData name="Rafael Plaza" userId="6d823b37fb43ba68" providerId="LiveId" clId="{A9A45A64-9F32-451A-AFF4-65F19F4893D0}" dt="2024-04-24T16:51:36.033" v="156" actId="27636"/>
          <ac:spMkLst>
            <pc:docMk/>
            <pc:sldMk cId="0" sldId="476"/>
            <ac:spMk id="87" creationId="{00000000-0000-0000-0000-000000000000}"/>
          </ac:spMkLst>
        </pc:spChg>
      </pc:sldChg>
      <pc:sldChg chg="modSp mod">
        <pc:chgData name="Rafael Plaza" userId="6d823b37fb43ba68" providerId="LiveId" clId="{A9A45A64-9F32-451A-AFF4-65F19F4893D0}" dt="2024-04-24T16:59:41.704" v="180" actId="255"/>
        <pc:sldMkLst>
          <pc:docMk/>
          <pc:sldMk cId="0" sldId="477"/>
        </pc:sldMkLst>
        <pc:spChg chg="mod">
          <ac:chgData name="Rafael Plaza" userId="6d823b37fb43ba68" providerId="LiveId" clId="{A9A45A64-9F32-451A-AFF4-65F19F4893D0}" dt="2024-04-24T16:59:41.704" v="180" actId="255"/>
          <ac:spMkLst>
            <pc:docMk/>
            <pc:sldMk cId="0" sldId="477"/>
            <ac:spMk id="95" creationId="{00000000-0000-0000-0000-000000000000}"/>
          </ac:spMkLst>
        </pc:spChg>
      </pc:sldChg>
      <pc:sldChg chg="modSp mod">
        <pc:chgData name="Rafael Plaza" userId="6d823b37fb43ba68" providerId="LiveId" clId="{A9A45A64-9F32-451A-AFF4-65F19F4893D0}" dt="2024-04-24T16:59:55.715" v="181" actId="255"/>
        <pc:sldMkLst>
          <pc:docMk/>
          <pc:sldMk cId="0" sldId="478"/>
        </pc:sldMkLst>
        <pc:spChg chg="mod">
          <ac:chgData name="Rafael Plaza" userId="6d823b37fb43ba68" providerId="LiveId" clId="{A9A45A64-9F32-451A-AFF4-65F19F4893D0}" dt="2024-04-24T16:59:55.715" v="181" actId="255"/>
          <ac:spMkLst>
            <pc:docMk/>
            <pc:sldMk cId="0" sldId="478"/>
            <ac:spMk id="102" creationId="{00000000-0000-0000-0000-000000000000}"/>
          </ac:spMkLst>
        </pc:spChg>
      </pc:sldChg>
      <pc:sldChg chg="modSp mod">
        <pc:chgData name="Rafael Plaza" userId="6d823b37fb43ba68" providerId="LiveId" clId="{A9A45A64-9F32-451A-AFF4-65F19F4893D0}" dt="2024-04-24T17:00:08.850" v="182" actId="255"/>
        <pc:sldMkLst>
          <pc:docMk/>
          <pc:sldMk cId="0" sldId="479"/>
        </pc:sldMkLst>
        <pc:spChg chg="mod">
          <ac:chgData name="Rafael Plaza" userId="6d823b37fb43ba68" providerId="LiveId" clId="{A9A45A64-9F32-451A-AFF4-65F19F4893D0}" dt="2024-04-24T16:51:36.057" v="157" actId="27636"/>
          <ac:spMkLst>
            <pc:docMk/>
            <pc:sldMk cId="0" sldId="479"/>
            <ac:spMk id="107" creationId="{00000000-0000-0000-0000-000000000000}"/>
          </ac:spMkLst>
        </pc:spChg>
        <pc:spChg chg="mod">
          <ac:chgData name="Rafael Plaza" userId="6d823b37fb43ba68" providerId="LiveId" clId="{A9A45A64-9F32-451A-AFF4-65F19F4893D0}" dt="2024-04-24T17:00:08.850" v="182" actId="255"/>
          <ac:spMkLst>
            <pc:docMk/>
            <pc:sldMk cId="0" sldId="479"/>
            <ac:spMk id="108" creationId="{00000000-0000-0000-0000-000000000000}"/>
          </ac:spMkLst>
        </pc:spChg>
      </pc:sldChg>
      <pc:sldChg chg="modSp mod">
        <pc:chgData name="Rafael Plaza" userId="6d823b37fb43ba68" providerId="LiveId" clId="{A9A45A64-9F32-451A-AFF4-65F19F4893D0}" dt="2024-04-24T16:51:36.062" v="158" actId="27636"/>
        <pc:sldMkLst>
          <pc:docMk/>
          <pc:sldMk cId="0" sldId="482"/>
        </pc:sldMkLst>
        <pc:spChg chg="mod">
          <ac:chgData name="Rafael Plaza" userId="6d823b37fb43ba68" providerId="LiveId" clId="{A9A45A64-9F32-451A-AFF4-65F19F4893D0}" dt="2024-04-24T16:51:36.062" v="158" actId="27636"/>
          <ac:spMkLst>
            <pc:docMk/>
            <pc:sldMk cId="0" sldId="482"/>
            <ac:spMk id="126" creationId="{00000000-0000-0000-0000-000000000000}"/>
          </ac:spMkLst>
        </pc:spChg>
      </pc:sldChg>
      <pc:sldMasterChg chg="del delSldLayout">
        <pc:chgData name="Rafael Plaza" userId="6d823b37fb43ba68" providerId="LiveId" clId="{A9A45A64-9F32-451A-AFF4-65F19F4893D0}" dt="2024-04-24T17:01:27.732" v="184" actId="2696"/>
        <pc:sldMasterMkLst>
          <pc:docMk/>
          <pc:sldMasterMk cId="2811434280" sldId="2147483698"/>
        </pc:sldMasterMkLst>
        <pc:sldLayoutChg chg="del">
          <pc:chgData name="Rafael Plaza" userId="6d823b37fb43ba68" providerId="LiveId" clId="{A9A45A64-9F32-451A-AFF4-65F19F4893D0}" dt="2024-04-24T17:01:27.732" v="184" actId="2696"/>
          <pc:sldLayoutMkLst>
            <pc:docMk/>
            <pc:sldMasterMk cId="2811434280" sldId="2147483698"/>
            <pc:sldLayoutMk cId="1966675703" sldId="2147483699"/>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2068032884" sldId="2147483700"/>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635512732" sldId="2147483701"/>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1555664809" sldId="2147483702"/>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2664131771" sldId="2147483703"/>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1337373990" sldId="2147483704"/>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1650205441" sldId="2147483705"/>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4244781539" sldId="2147483706"/>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2215738367" sldId="2147483707"/>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2540883335" sldId="2147483708"/>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503426363" sldId="2147483709"/>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1828437897" sldId="2147483710"/>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1813303338" sldId="2147483711"/>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97234786" sldId="2147483712"/>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2097562283" sldId="2147483713"/>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3836906047" sldId="2147483714"/>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3912687891" sldId="2147483715"/>
          </pc:sldLayoutMkLst>
        </pc:sldLayoutChg>
        <pc:sldLayoutChg chg="del">
          <pc:chgData name="Rafael Plaza" userId="6d823b37fb43ba68" providerId="LiveId" clId="{A9A45A64-9F32-451A-AFF4-65F19F4893D0}" dt="2024-04-24T17:01:27.732" v="184" actId="2696"/>
          <pc:sldLayoutMkLst>
            <pc:docMk/>
            <pc:sldMasterMk cId="2811434280" sldId="2147483698"/>
            <pc:sldLayoutMk cId="1347864578" sldId="214748371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6BCED-1FB3-4B99-B4BB-8DFB50568416}" type="datetimeFigureOut">
              <a:rPr lang="es-ES" smtClean="0"/>
              <a:t>24/04/2024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637EB-5CF0-4D34-8E8F-8CDAAA3DF04D}" type="slidenum">
              <a:rPr lang="es-ES" smtClean="0"/>
              <a:t>‹Nº›</a:t>
            </a:fld>
            <a:endParaRPr lang="es-ES"/>
          </a:p>
        </p:txBody>
      </p:sp>
    </p:spTree>
    <p:extLst>
      <p:ext uri="{BB962C8B-B14F-4D97-AF65-F5344CB8AC3E}">
        <p14:creationId xmlns:p14="http://schemas.microsoft.com/office/powerpoint/2010/main" val="312452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EE637EB-5CF0-4D34-8E8F-8CDAAA3DF04D}" type="slidenum">
              <a:rPr lang="es-ES" smtClean="0"/>
              <a:t>1</a:t>
            </a:fld>
            <a:endParaRPr lang="es-ES"/>
          </a:p>
        </p:txBody>
      </p:sp>
    </p:spTree>
    <p:extLst>
      <p:ext uri="{BB962C8B-B14F-4D97-AF65-F5344CB8AC3E}">
        <p14:creationId xmlns:p14="http://schemas.microsoft.com/office/powerpoint/2010/main" val="3582815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c9f7fcaac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c9f7fcaac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9f7fcaacf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9f7fcaac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cb016084cc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cb016084c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c9f7fcaacf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c9f7fcaacf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8f32bbe71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8f32bbe71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8f32bbe71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8f32bbe71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8f32bbe71d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8f32bbe71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c9f7fcaacf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c9f7fcaac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cb016084cc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cb016084c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c9f7fcaacf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c9f7fcaac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cb016084cc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cb016084c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ARTICULO 129 bis 12°</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9f7fcaacf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c9f7fcaacf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ARTICULO 129 bis 12°</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cb016084cc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cb016084c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ARTICULO 129 bis 12°</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cb50870a9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cb50870a9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ARTICULO 129 bis 12°</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cb27ca15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cb27ca15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Formación de Comunidades de Aguas: Art 188 CA procedimiento especial para la formación forzosa de las comunidades de aguas. Constituirse judicialmente demanda por quienes tengan derecho para hacerlo</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cb27ca158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cb27ca158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Formación de Comunidades de Aguas: Art 188 CA procedimiento especial para la formación forzosa de las comunidades de aguas. Constituirse judicialmente demanda por quienes tengan derecho para hacerlo</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c9f7fcaacf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c9f7fcaac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caf48ec8f7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caf48ec8f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caf48ec8f7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caf48ec8f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cb016084c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cb016084c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c9f7fcaacf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c9f7fcaac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caf48ec8f7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caf48ec8f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c9f7fcaac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c9f7fcaac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cb016084c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cb016084c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cb016084cc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cb016084cc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caf48ec8f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caf48ec8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caf48ec8f7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caf48ec8f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caf48ec8f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caf48ec8f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c9f7fcaacf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c9f7fcaacf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c9f7fcaa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9f7fcaa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c9f7fcaac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c9f7fcaac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06C1C16-BBAC-4F1B-8C32-852EFCE3FC25}"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72163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6C7C32D-EFD8-4E41-83C0-0DEB2434DB2F}"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6779696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C23C2F7-6277-4AF2-AC66-5BD59AC91599}"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227021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45488C5-5837-4165-9126-3AABE46A5884}" type="datetime1">
              <a:rPr lang="en-US" smtClean="0">
                <a:solidFill>
                  <a:prstClr val="black"/>
                </a:solidFill>
              </a:rPr>
              <a:t>4/24/2024</a:t>
            </a:fld>
            <a:endParaRPr lang="en-US" dirty="0">
              <a:solidFill>
                <a:prstClr val="black"/>
              </a:solidFill>
            </a:endParaRPr>
          </a:p>
        </p:txBody>
      </p:sp>
      <p:sp>
        <p:nvSpPr>
          <p:cNvPr id="3" name="Footer Placeholder 2"/>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6619178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E107073-1A4C-4ED6-8091-28013FF91F49}"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4629890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0468030-DEDC-4489-ACA7-AA3ED5837DB1}"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8619600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E50A2FE-D303-4620-B8D0-BA690DF17FF5}"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4795675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BDF4CEF-F224-4DEA-A3AD-0C185F57FC79}"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6817038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872589"/>
            <a:ext cx="9302752"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F49CC86-488C-45CF-9CC1-681D3FF90688}"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
        <p:nvSpPr>
          <p:cNvPr id="11" name="TextBox 10"/>
          <p:cNvSpPr txBox="1"/>
          <p:nvPr/>
        </p:nvSpPr>
        <p:spPr>
          <a:xfrm>
            <a:off x="983501" y="887859"/>
            <a:ext cx="729184"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466841" y="3120015"/>
            <a:ext cx="7381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27933210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458B070-AB96-4DA3-A025-C5A9D26DE850}"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8030421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841174B7-E306-49AD-8773-0E9C78F0F2F2}"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2759189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8081FC7E-9F48-44D5-8756-CF816A38CF53}"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772082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D895B26-6FD4-4BFB-8333-7EBF9472B432}"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2135505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0EB907-DBD1-45BE-934F-6A224329DCBB}"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7011424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6ABD98-6EF0-46D2-90CD-911A12D4C839}"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115376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E847930-9453-48AB-8BCC-9681D21E05DB}" type="datetime1">
              <a:rPr lang="en-US" smtClean="0">
                <a:solidFill>
                  <a:prstClr val="black"/>
                </a:solidFill>
              </a:rPr>
              <a:t>4/24/2024</a:t>
            </a:fld>
            <a:endParaRPr lang="es-CL">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s-CL">
              <a:solidFill>
                <a:prstClr val="black"/>
              </a:solidFill>
            </a:endParaRPr>
          </a:p>
        </p:txBody>
      </p:sp>
      <p:sp>
        <p:nvSpPr>
          <p:cNvPr id="7" name="Slide Number Placeholder 6"/>
          <p:cNvSpPr>
            <a:spLocks noGrp="1"/>
          </p:cNvSpPr>
          <p:nvPr>
            <p:ph type="sldNum" sz="quarter" idx="12"/>
          </p:nvPr>
        </p:nvSpPr>
        <p:spPr/>
        <p:txBody>
          <a:bodyPr/>
          <a:lstStyle/>
          <a:p>
            <a:fld id="{E761FD9C-4798-4E22-80FE-B9A6DD2DE7E5}" type="slidenum">
              <a:rPr lang="es-CL" smtClean="0">
                <a:solidFill>
                  <a:prstClr val="black"/>
                </a:solidFill>
              </a:rPr>
              <a:pPr/>
              <a:t>‹Nº›</a:t>
            </a:fld>
            <a:endParaRPr lang="es-CL">
              <a:solidFill>
                <a:prstClr val="black"/>
              </a:solidFill>
            </a:endParaRPr>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2642083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74F59D0D-5289-4B53-AA2A-35E1C0EB51E5}"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8732631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BE0D93B-6870-45F5-B009-8F73C0DE983E}"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2121192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906DDD9-C745-4155-AB8B-1CE4D70B2EF0}"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9092409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20C6C33-07A1-45A9-9D72-5776022E2661}"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4771140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5" y="3051014"/>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1" y="3051014"/>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D33EC37-44A4-47C8-9AD7-023A8EF1BBAA}" type="datetime1">
              <a:rPr lang="en-US" smtClean="0">
                <a:solidFill>
                  <a:prstClr val="black"/>
                </a:solidFill>
              </a:rPr>
              <a:t>4/24/2024</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988538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4E675ED-D337-436A-8B33-F2AF902388DA}"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5213334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278BDCE-AEF4-4257-B984-06A26E22CBB0}" type="datetime1">
              <a:rPr lang="en-US" smtClean="0">
                <a:solidFill>
                  <a:prstClr val="black"/>
                </a:solidFill>
              </a:rPr>
              <a:t>4/24/2024</a:t>
            </a:fld>
            <a:endParaRPr lang="en-US" dirty="0">
              <a:solidFill>
                <a:prstClr val="black"/>
              </a:solidFill>
            </a:endParaRPr>
          </a:p>
        </p:txBody>
      </p:sp>
      <p:sp>
        <p:nvSpPr>
          <p:cNvPr id="3" name="Footer Placeholder 2"/>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21981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872589"/>
            <a:ext cx="9302752"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DF6BEF6F-1EE1-4D6A-B31A-2022BC52E4A0}"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
        <p:nvSpPr>
          <p:cNvPr id="11" name="TextBox 10"/>
          <p:cNvSpPr txBox="1"/>
          <p:nvPr/>
        </p:nvSpPr>
        <p:spPr>
          <a:xfrm>
            <a:off x="983501" y="887859"/>
            <a:ext cx="729184"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466841" y="3120015"/>
            <a:ext cx="7381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21185085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F8BD350D-F8FF-401E-B72F-012E296ACB49}"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0712370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B58770A-FFC7-4CA3-8288-C3396223F58D}"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3205112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3CB874F-DECE-469F-A905-CD35787B4C14}"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6044678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EF1DD35-C83E-4A6A-9DDD-9B86558A3BAF}"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0876347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872589"/>
            <a:ext cx="9302752"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A48A466-8631-42AB-8B04-1F43D57BD434}"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
        <p:nvSpPr>
          <p:cNvPr id="11" name="TextBox 10"/>
          <p:cNvSpPr txBox="1"/>
          <p:nvPr/>
        </p:nvSpPr>
        <p:spPr>
          <a:xfrm>
            <a:off x="983501" y="887859"/>
            <a:ext cx="729184"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466841" y="3120015"/>
            <a:ext cx="7381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38722925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F7A8601-5ABF-4EE4-8D44-4D82111985F2}"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93496754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1DB84564-8800-489A-AC49-BB509482E7CC}"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9167265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DD6EFE34-51CC-404A-BCA1-B81D9935D719}"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7464936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BDBEF2-7C85-46E3-989E-9D2D3AFF4702}"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0859384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66FE31-E9D7-4C07-80C6-1DBEA64B2F03}"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954276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123E1FD-51BE-48A9-B426-2CF747905911}"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94002744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81B3CD2-F42B-449F-8502-FAA6E0A7420F}" type="datetime1">
              <a:rPr lang="en-US" smtClean="0">
                <a:solidFill>
                  <a:prstClr val="black"/>
                </a:solidFill>
              </a:rPr>
              <a:t>4/24/2024</a:t>
            </a:fld>
            <a:endParaRPr lang="es-CL">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s-CL">
              <a:solidFill>
                <a:prstClr val="black"/>
              </a:solidFill>
            </a:endParaRPr>
          </a:p>
        </p:txBody>
      </p:sp>
      <p:sp>
        <p:nvSpPr>
          <p:cNvPr id="7" name="Slide Number Placeholder 6"/>
          <p:cNvSpPr>
            <a:spLocks noGrp="1"/>
          </p:cNvSpPr>
          <p:nvPr>
            <p:ph type="sldNum" sz="quarter" idx="12"/>
          </p:nvPr>
        </p:nvSpPr>
        <p:spPr/>
        <p:txBody>
          <a:bodyPr/>
          <a:lstStyle/>
          <a:p>
            <a:fld id="{E761FD9C-4798-4E22-80FE-B9A6DD2DE7E5}" type="slidenum">
              <a:rPr lang="es-CL" smtClean="0">
                <a:solidFill>
                  <a:prstClr val="black"/>
                </a:solidFill>
              </a:rPr>
              <a:pPr/>
              <a:t>‹Nº›</a:t>
            </a:fld>
            <a:endParaRPr lang="es-CL">
              <a:solidFill>
                <a:prstClr val="black"/>
              </a:solidFill>
            </a:endParaRPr>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0336252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475454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951806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402114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845825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448349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5" y="3051014"/>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1" y="3051014"/>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767122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359535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341035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61264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8F9C606C-0EFC-4C6C-A856-893AF23CDD55}"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1768892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713498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355312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541424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872589"/>
            <a:ext cx="9302752"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1" name="TextBox 10"/>
          <p:cNvSpPr txBox="1"/>
          <p:nvPr/>
        </p:nvSpPr>
        <p:spPr>
          <a:xfrm>
            <a:off x="983501" y="887859"/>
            <a:ext cx="729184"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66841" y="3120015"/>
            <a:ext cx="7381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13727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486224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658745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449066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605658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67289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C90AC92-D32A-47AD-8FF8-5633E04AB423}" type="datetimeFigureOut">
              <a:rPr lang="es-CL" smtClean="0"/>
              <a:t>24-04-2024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761FD9C-4798-4E22-80FE-B9A6DD2DE7E5}" type="slidenum">
              <a:rPr lang="es-CL" smtClean="0"/>
              <a:t>‹Nº›</a:t>
            </a:fld>
            <a:endParaRPr lang="es-CL"/>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466255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017D273E-6B8C-4648-AA7F-5B9BCC0EB128}"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27626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9F4BA87-BB8E-4E00-9756-3DD384685C54}"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70575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2BD692D-9140-4962-8ACD-DBAA29301AF0}"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998536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30D1E1A-961A-4C6F-A391-D9F0A2DADCAB}" type="datetime1">
              <a:rPr lang="en-US" smtClean="0">
                <a:solidFill>
                  <a:prstClr val="black"/>
                </a:solidFill>
              </a:rPr>
              <a:t>4/24/2024</a:t>
            </a:fld>
            <a:endParaRPr lang="es-CL">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s-CL">
              <a:solidFill>
                <a:prstClr val="black"/>
              </a:solidFill>
            </a:endParaRPr>
          </a:p>
        </p:txBody>
      </p:sp>
      <p:sp>
        <p:nvSpPr>
          <p:cNvPr id="7" name="Slide Number Placeholder 6"/>
          <p:cNvSpPr>
            <a:spLocks noGrp="1"/>
          </p:cNvSpPr>
          <p:nvPr>
            <p:ph type="sldNum" sz="quarter" idx="12"/>
          </p:nvPr>
        </p:nvSpPr>
        <p:spPr/>
        <p:txBody>
          <a:bodyPr/>
          <a:lstStyle/>
          <a:p>
            <a:fld id="{E761FD9C-4798-4E22-80FE-B9A6DD2DE7E5}" type="slidenum">
              <a:rPr lang="es-CL" smtClean="0">
                <a:solidFill>
                  <a:prstClr val="black"/>
                </a:solidFill>
              </a:rPr>
              <a:pPr/>
              <a:t>‹Nº›</a:t>
            </a:fld>
            <a:endParaRPr lang="es-CL">
              <a:solidFill>
                <a:prstClr val="black"/>
              </a:solidFill>
            </a:endParaRPr>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1271223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184AAE-FB41-4240-BB09-EFDE34C4EB94}" type="datetime1">
              <a:rPr lang="en-US" smtClean="0"/>
              <a:t>4/24/2024</a:t>
            </a:fld>
            <a:endParaRPr lang="es-CL"/>
          </a:p>
        </p:txBody>
      </p:sp>
      <p:sp>
        <p:nvSpPr>
          <p:cNvPr id="5" name="Footer Placeholder 4"/>
          <p:cNvSpPr>
            <a:spLocks noGrp="1"/>
          </p:cNvSpPr>
          <p:nvPr>
            <p:ph type="ftr" sz="quarter" idx="11"/>
          </p:nvPr>
        </p:nvSpPr>
        <p:spPr/>
        <p:txBody>
          <a:bodyPr/>
          <a:lstStyle/>
          <a:p>
            <a:r>
              <a:rPr lang="es-MX"/>
              <a:t>Sólo para uso académico exclusivo de los alumnos inscritos en el curso 5001 “Nueva Regulación del Derecho de Aguas” de la Academia Judicial (Primer semestre 2024). Prohibido su uso con otro fines y su reproducción y/o divulgación total o parcial.</a:t>
            </a:r>
            <a:endParaRPr lang="es-CL"/>
          </a:p>
        </p:txBody>
      </p:sp>
      <p:sp>
        <p:nvSpPr>
          <p:cNvPr id="6" name="Slide Number Placeholder 5"/>
          <p:cNvSpPr>
            <a:spLocks noGrp="1"/>
          </p:cNvSpPr>
          <p:nvPr>
            <p:ph type="sldNum" sz="quarter" idx="12"/>
          </p:nvPr>
        </p:nvSpPr>
        <p:spPr/>
        <p:txBody>
          <a:bodyPr/>
          <a:lstStyle/>
          <a:p>
            <a:fld id="{214C1902-9DE4-49DC-8521-04F08CCB8F4E}" type="slidenum">
              <a:rPr lang="es-CL" smtClean="0"/>
              <a:t>‹Nº›</a:t>
            </a:fld>
            <a:endParaRPr lang="es-CL"/>
          </a:p>
        </p:txBody>
      </p:sp>
    </p:spTree>
    <p:extLst>
      <p:ext uri="{BB962C8B-B14F-4D97-AF65-F5344CB8AC3E}">
        <p14:creationId xmlns:p14="http://schemas.microsoft.com/office/powerpoint/2010/main" val="257930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F9E74-97B2-49FC-BBB9-F8A414549C8D}"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575391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CF7EE1-96F7-4055-B221-C38BCC5B55B2}" type="datetime1">
              <a:rPr lang="en-US" smtClean="0"/>
              <a:t>4/24/2024</a:t>
            </a:fld>
            <a:endParaRPr lang="es-CL"/>
          </a:p>
        </p:txBody>
      </p:sp>
      <p:sp>
        <p:nvSpPr>
          <p:cNvPr id="8" name="Footer Placeholder 7"/>
          <p:cNvSpPr>
            <a:spLocks noGrp="1"/>
          </p:cNvSpPr>
          <p:nvPr>
            <p:ph type="ftr" sz="quarter" idx="11"/>
          </p:nvPr>
        </p:nvSpPr>
        <p:spPr/>
        <p:txBody>
          <a:bodyPr/>
          <a:lstStyle/>
          <a:p>
            <a:r>
              <a:rPr lang="es-MX"/>
              <a:t>Sólo para uso académico exclusivo de los alumnos inscritos en el curso 5001 “Nueva Regulación del Derecho de Aguas” de la Academia Judicial (Primer semestre 2024). Prohibido su uso con otro fines y su reproducción y/o divulgación total o parcial.</a:t>
            </a:r>
            <a:endParaRPr lang="es-CL"/>
          </a:p>
        </p:txBody>
      </p:sp>
      <p:sp>
        <p:nvSpPr>
          <p:cNvPr id="9" name="Slide Number Placeholder 8"/>
          <p:cNvSpPr>
            <a:spLocks noGrp="1"/>
          </p:cNvSpPr>
          <p:nvPr>
            <p:ph type="sldNum" sz="quarter" idx="12"/>
          </p:nvPr>
        </p:nvSpPr>
        <p:spPr/>
        <p:txBody>
          <a:bodyPr/>
          <a:lstStyle/>
          <a:p>
            <a:fld id="{214C1902-9DE4-49DC-8521-04F08CCB8F4E}" type="slidenum">
              <a:rPr lang="es-CL" smtClean="0"/>
              <a:t>‹Nº›</a:t>
            </a:fld>
            <a:endParaRPr lang="es-CL"/>
          </a:p>
        </p:txBody>
      </p:sp>
    </p:spTree>
    <p:extLst>
      <p:ext uri="{BB962C8B-B14F-4D97-AF65-F5344CB8AC3E}">
        <p14:creationId xmlns:p14="http://schemas.microsoft.com/office/powerpoint/2010/main" val="23436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76F103E-D312-4B32-8317-B7D74F668DA3}"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863117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886C09-D899-48CC-A87C-27A8ECD13E6A}"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683074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3F41F5E-63E3-41DF-BE03-A00D2B837896}"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430552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F4CFE9-0FD2-4329-8F99-C2C75AAFC05A}"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432140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5" y="3051014"/>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1" y="3051014"/>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80A0487-25D7-4320-A48D-22176392D725}" type="datetime1">
              <a:rPr lang="en-US" smtClean="0">
                <a:solidFill>
                  <a:prstClr val="black"/>
                </a:solidFill>
              </a:rPr>
              <a:t>4/24/2024</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898875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0F6F727-1530-41CD-9D68-C99A65EDDEFD}"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211523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1135515-A9DA-4B52-828F-50B89D424465}" type="datetime1">
              <a:rPr lang="en-US" smtClean="0">
                <a:solidFill>
                  <a:prstClr val="black"/>
                </a:solidFill>
              </a:rPr>
              <a:t>4/24/2024</a:t>
            </a:fld>
            <a:endParaRPr lang="en-US" dirty="0">
              <a:solidFill>
                <a:prstClr val="black"/>
              </a:solidFill>
            </a:endParaRPr>
          </a:p>
        </p:txBody>
      </p:sp>
      <p:sp>
        <p:nvSpPr>
          <p:cNvPr id="3" name="Footer Placeholder 2"/>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4249138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15141BE-51BF-470A-973B-D8E16ACFCD6D}"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897757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9EA2A40-ED50-4E90-A1BD-AC53F9649A09}"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64214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D71718B-39B4-41F0-B236-9F2B8E901D69}"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005663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95666A3-EA79-434A-8BBD-E88679ED13E5}"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718836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488C120-BE90-4312-B714-3F59DA7CFEBD}"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505003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872589"/>
            <a:ext cx="9302752"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FE8CE0C-7067-4FE5-8147-9BC846BCEF5F}"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
        <p:nvSpPr>
          <p:cNvPr id="11" name="TextBox 10"/>
          <p:cNvSpPr txBox="1"/>
          <p:nvPr/>
        </p:nvSpPr>
        <p:spPr>
          <a:xfrm>
            <a:off x="983501" y="887859"/>
            <a:ext cx="729184"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466841" y="3120015"/>
            <a:ext cx="7381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616961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483F604-E6DC-4D22-8C4F-0C2485B4A1C0}"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193606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B5619BAB-4AED-4898-9519-5A7E8BAD46D0}"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103531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E10BA2AF-E231-4FE0-AC25-2C60F4ADB3D5}"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145701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EAAA8B-87AD-46B8-BDBF-03519F879029}"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798864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9B2F11-7E0C-4FBF-BC02-3D1826367807}"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231208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0B2627A-56E2-4564-9CBB-33B330D9C125}" type="datetime1">
              <a:rPr lang="en-US" smtClean="0">
                <a:solidFill>
                  <a:prstClr val="black"/>
                </a:solidFill>
              </a:rPr>
              <a:t>4/24/2024</a:t>
            </a:fld>
            <a:endParaRPr lang="es-CL">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s-CL">
              <a:solidFill>
                <a:prstClr val="black"/>
              </a:solidFill>
            </a:endParaRPr>
          </a:p>
        </p:txBody>
      </p:sp>
      <p:sp>
        <p:nvSpPr>
          <p:cNvPr id="7" name="Slide Number Placeholder 6"/>
          <p:cNvSpPr>
            <a:spLocks noGrp="1"/>
          </p:cNvSpPr>
          <p:nvPr>
            <p:ph type="sldNum" sz="quarter" idx="12"/>
          </p:nvPr>
        </p:nvSpPr>
        <p:spPr/>
        <p:txBody>
          <a:bodyPr/>
          <a:lstStyle/>
          <a:p>
            <a:fld id="{E761FD9C-4798-4E22-80FE-B9A6DD2DE7E5}" type="slidenum">
              <a:rPr lang="es-CL" smtClean="0">
                <a:solidFill>
                  <a:prstClr val="black"/>
                </a:solidFill>
              </a:rPr>
              <a:pPr/>
              <a:t>‹Nº›</a:t>
            </a:fld>
            <a:endParaRPr lang="es-CL">
              <a:solidFill>
                <a:prstClr val="black"/>
              </a:solidFill>
            </a:endParaRPr>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510376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1A65461D-3C32-404C-B176-EE5F1E0FFA34}"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68084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AE12C2B-CAA9-4FBB-8FD8-A982BF134CC1}"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296886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581EAC-94E6-4DB8-AEC9-9EC2B954D4F9}"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86415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7CB55AD-C043-433A-838D-49A48CEA0547}"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659761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EFEB4E5-BAEB-4909-8466-2DAFB43692F3}"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4129189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5" y="3051014"/>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1" y="3051014"/>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5172831-3D97-4DBD-8031-DC183BCA150D}" type="datetime1">
              <a:rPr lang="en-US" smtClean="0">
                <a:solidFill>
                  <a:prstClr val="black"/>
                </a:solidFill>
              </a:rPr>
              <a:t>4/24/2024</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2613284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9043DA-978F-4177-8ED4-17358F25A295}"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8859057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00C5652-EC21-4FFF-A3C2-70D56E40DF42}" type="datetime1">
              <a:rPr lang="en-US" smtClean="0">
                <a:solidFill>
                  <a:prstClr val="black"/>
                </a:solidFill>
              </a:rPr>
              <a:t>4/24/2024</a:t>
            </a:fld>
            <a:endParaRPr lang="en-US" dirty="0">
              <a:solidFill>
                <a:prstClr val="black"/>
              </a:solidFill>
            </a:endParaRPr>
          </a:p>
        </p:txBody>
      </p:sp>
      <p:sp>
        <p:nvSpPr>
          <p:cNvPr id="3" name="Footer Placeholder 2"/>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861751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F1DAB9A1-3358-4E77-ABCF-88A6E624D403}"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960344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D9BD4703-C4C9-40EB-878F-741842ECA1B7}"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5710754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A3946EF5-8F45-4158-AA0B-5D6E81756B6B}"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797987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A85ABDA4-5E72-4724-9EB4-CD9BFB9A4397}"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944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5" y="3051014"/>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1" y="3051014"/>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0666246-A58A-46B3-B042-7E75311AD9D0}" type="datetime1">
              <a:rPr lang="en-US" smtClean="0">
                <a:solidFill>
                  <a:prstClr val="black"/>
                </a:solidFill>
              </a:rPr>
              <a:t>4/24/2024</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4387617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872589"/>
            <a:ext cx="9302752"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464E6B5-435F-475A-B25E-70754A3693EC}"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
        <p:nvSpPr>
          <p:cNvPr id="11" name="TextBox 10"/>
          <p:cNvSpPr txBox="1"/>
          <p:nvPr/>
        </p:nvSpPr>
        <p:spPr>
          <a:xfrm>
            <a:off x="983501" y="887859"/>
            <a:ext cx="729184"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466841" y="3120015"/>
            <a:ext cx="7381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41296659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D2AF5BE-B08C-4009-BB08-0B79970652C7}"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623217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BF30AEFF-E46D-4EA4-953D-5ACDD48C9D2E}"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343777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1B39A000-4C0A-4B57-966D-7F36893DFD69}"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9441352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172DCC-8BDD-43E1-826B-3200F1E4103A}"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40206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6A3CC6-764D-4910-B3B3-D0E91BF4EEAC}"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8811274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9F54E76-5D4E-4511-AA8D-CE4172FB7C23}" type="datetime1">
              <a:rPr lang="en-US" smtClean="0">
                <a:solidFill>
                  <a:prstClr val="black"/>
                </a:solidFill>
              </a:rPr>
              <a:t>4/24/2024</a:t>
            </a:fld>
            <a:endParaRPr lang="es-CL">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s-CL">
              <a:solidFill>
                <a:prstClr val="black"/>
              </a:solidFill>
            </a:endParaRPr>
          </a:p>
        </p:txBody>
      </p:sp>
      <p:sp>
        <p:nvSpPr>
          <p:cNvPr id="7" name="Slide Number Placeholder 6"/>
          <p:cNvSpPr>
            <a:spLocks noGrp="1"/>
          </p:cNvSpPr>
          <p:nvPr>
            <p:ph type="sldNum" sz="quarter" idx="12"/>
          </p:nvPr>
        </p:nvSpPr>
        <p:spPr/>
        <p:txBody>
          <a:bodyPr/>
          <a:lstStyle/>
          <a:p>
            <a:fld id="{E761FD9C-4798-4E22-80FE-B9A6DD2DE7E5}" type="slidenum">
              <a:rPr lang="es-CL" smtClean="0">
                <a:solidFill>
                  <a:prstClr val="black"/>
                </a:solidFill>
              </a:rPr>
              <a:pPr/>
              <a:t>‹Nº›</a:t>
            </a:fld>
            <a:endParaRPr lang="es-CL">
              <a:solidFill>
                <a:prstClr val="black"/>
              </a:solidFill>
            </a:endParaRPr>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5187177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29F4684C-2271-46AF-AC99-BACDE7124733}"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993449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559346-5D97-4B7D-913C-1B8EBC41C1A7}"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964151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FD586CE-F1AF-44DA-901B-EF7D44219260}"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85759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4069DF4-64E9-4AAE-86FA-E18553976F35}"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815706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9918BBD-6634-4AFB-AB63-F888DDA7AFDD}"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010832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5" y="3051014"/>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1" y="3051014"/>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25AC23C-BD6A-405F-9888-8962FB2DF000}" type="datetime1">
              <a:rPr lang="en-US" smtClean="0">
                <a:solidFill>
                  <a:prstClr val="black"/>
                </a:solidFill>
              </a:rPr>
              <a:t>4/24/2024</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2297210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E7938DF-1954-4256-988F-3793C575BF77}"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4005528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588E251-EEF4-4471-98A6-F2F1E4A09B2A}" type="datetime1">
              <a:rPr lang="en-US" smtClean="0">
                <a:solidFill>
                  <a:prstClr val="black"/>
                </a:solidFill>
              </a:rPr>
              <a:t>4/24/2024</a:t>
            </a:fld>
            <a:endParaRPr lang="en-US" dirty="0">
              <a:solidFill>
                <a:prstClr val="black"/>
              </a:solidFill>
            </a:endParaRPr>
          </a:p>
        </p:txBody>
      </p:sp>
      <p:sp>
        <p:nvSpPr>
          <p:cNvPr id="3" name="Footer Placeholder 2"/>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2881788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8F36162-E553-49E1-8FF7-D517A501DFF2}"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416842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DAC32CC-A930-4D0E-B1CE-FAEEA6C12853}"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8680247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AC431CB6-0E9B-4F48-BDAB-1FEC7A881C78}"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8967023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6CC3BE5-2A65-46B4-8E46-DAE273ECCA2F}"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1536918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872589"/>
            <a:ext cx="9302752"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2FDCEF02-8A9F-41DD-ADAF-F6234DC194A7}"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
        <p:nvSpPr>
          <p:cNvPr id="11" name="TextBox 10"/>
          <p:cNvSpPr txBox="1"/>
          <p:nvPr/>
        </p:nvSpPr>
        <p:spPr>
          <a:xfrm>
            <a:off x="983501" y="887859"/>
            <a:ext cx="729184"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466841" y="3120015"/>
            <a:ext cx="7381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9848916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F42B79D9-9190-48BE-97AC-1D1871A54C0A}"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03588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66B1E08-D389-4EEE-8D6B-00110EEA9C7E}" type="datetime1">
              <a:rPr lang="en-US" smtClean="0">
                <a:solidFill>
                  <a:prstClr val="black"/>
                </a:solidFill>
              </a:rPr>
              <a:t>4/24/2024</a:t>
            </a:fld>
            <a:endParaRPr lang="en-US" dirty="0">
              <a:solidFill>
                <a:prstClr val="black"/>
              </a:solidFill>
            </a:endParaRPr>
          </a:p>
        </p:txBody>
      </p:sp>
      <p:sp>
        <p:nvSpPr>
          <p:cNvPr id="3" name="Footer Placeholder 2"/>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636459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FBA03636-99DA-4B92-8731-CEDDAFF9CFBE}"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4500355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6A5481C-F243-43AC-B169-C085FAE5C740}"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2926600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852A9E4-6CDF-4FB8-9382-1F74240B51CD}"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7269749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6ED7CF-B31E-4936-A3CD-6F7BEB78232B}"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0897224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17F6985-AB6E-480A-B360-41611EC0085A}" type="datetime1">
              <a:rPr lang="en-US" smtClean="0">
                <a:solidFill>
                  <a:prstClr val="black"/>
                </a:solidFill>
              </a:rPr>
              <a:t>4/24/2024</a:t>
            </a:fld>
            <a:endParaRPr lang="es-CL">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s-CL">
              <a:solidFill>
                <a:prstClr val="black"/>
              </a:solidFill>
            </a:endParaRPr>
          </a:p>
        </p:txBody>
      </p:sp>
      <p:sp>
        <p:nvSpPr>
          <p:cNvPr id="7" name="Slide Number Placeholder 6"/>
          <p:cNvSpPr>
            <a:spLocks noGrp="1"/>
          </p:cNvSpPr>
          <p:nvPr>
            <p:ph type="sldNum" sz="quarter" idx="12"/>
          </p:nvPr>
        </p:nvSpPr>
        <p:spPr/>
        <p:txBody>
          <a:bodyPr/>
          <a:lstStyle/>
          <a:p>
            <a:fld id="{E761FD9C-4798-4E22-80FE-B9A6DD2DE7E5}" type="slidenum">
              <a:rPr lang="es-CL" smtClean="0">
                <a:solidFill>
                  <a:prstClr val="black"/>
                </a:solidFill>
              </a:rPr>
              <a:pPr/>
              <a:t>‹Nº›</a:t>
            </a:fld>
            <a:endParaRPr lang="es-CL">
              <a:solidFill>
                <a:prstClr val="black"/>
              </a:solidFill>
            </a:endParaRPr>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663568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77C6E0FF-BB20-4268-AF31-04DDA111BC34}"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0938545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10300E-A44C-4CB4-A5D4-EAA735DE4D73}"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7942555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D873E6F-723A-49D0-A31F-8C33180E2315}"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3105293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AD1B7D9-B96B-4EED-98BC-EE46D9D9297B}"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5204893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5" y="3051014"/>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1" y="3051014"/>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44B6E5D-B3E1-462B-8CDC-B96E82E3AA93}" type="datetime1">
              <a:rPr lang="en-US" smtClean="0">
                <a:solidFill>
                  <a:prstClr val="black"/>
                </a:solidFill>
              </a:rPr>
              <a:t>4/24/2024</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72600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B776CC3-8B2E-4A37-AF7C-825700520028}"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798865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D4DCE0-C164-466B-B3B3-4B2BBDE313E1}"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574870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28F7249-5CFC-441B-8EB5-53AD713A379A}" type="datetime1">
              <a:rPr lang="en-US" smtClean="0">
                <a:solidFill>
                  <a:prstClr val="black"/>
                </a:solidFill>
              </a:rPr>
              <a:t>4/24/2024</a:t>
            </a:fld>
            <a:endParaRPr lang="en-US" dirty="0">
              <a:solidFill>
                <a:prstClr val="black"/>
              </a:solidFill>
            </a:endParaRPr>
          </a:p>
        </p:txBody>
      </p:sp>
      <p:sp>
        <p:nvSpPr>
          <p:cNvPr id="3" name="Footer Placeholder 2"/>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8693665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A6288B12-9AD0-4A81-A21E-FE751509C1A4}"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207710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233DEB4-FCC1-4B49-93D0-95A679239F38}"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1903881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F580D89E-7CA0-48AB-A585-4B92F76E31A2}"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0610871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6D8BE92-E650-4D5A-8857-A3FD531736C9}"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41955869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872589"/>
            <a:ext cx="9302752"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3856529-2690-4C52-8912-B4B8B4800597}"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
        <p:nvSpPr>
          <p:cNvPr id="11" name="TextBox 10"/>
          <p:cNvSpPr txBox="1"/>
          <p:nvPr/>
        </p:nvSpPr>
        <p:spPr>
          <a:xfrm>
            <a:off x="983501" y="887859"/>
            <a:ext cx="729184"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466841" y="3120015"/>
            <a:ext cx="7381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29530026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1AB3293-2CEB-44EF-BB6C-51015AC26467}"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6832240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2B69CDD8-3C85-4559-B7C2-0E9F3D2832AE}"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4529589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F684BC36-2A28-4AE8-9769-7772AD325ACA}" type="datetime1">
              <a:rPr lang="en-US" smtClean="0">
                <a:solidFill>
                  <a:prstClr val="black"/>
                </a:solidFill>
              </a:rPr>
              <a:t>4/24/2024</a:t>
            </a:fld>
            <a:endParaRPr lang="en-US" dirty="0">
              <a:solidFill>
                <a:prstClr val="black"/>
              </a:solidFill>
            </a:endParaRPr>
          </a:p>
        </p:txBody>
      </p:sp>
      <p:sp>
        <p:nvSpPr>
          <p:cNvPr id="4" name="Footer Placeholder 3"/>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16204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D44C0118-8B17-4565-A291-FC577795CC53}"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975411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51612D1-CCDC-4540-84CA-BCF9FED35260}"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6491081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C9AF41-E2E4-4ED6-B378-1F43529F0501}"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42314817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4C2EB41-2334-43EF-8D91-666F2AB4172D}" type="datetime1">
              <a:rPr lang="en-US" smtClean="0">
                <a:solidFill>
                  <a:prstClr val="black"/>
                </a:solidFill>
              </a:rPr>
              <a:t>4/24/2024</a:t>
            </a:fld>
            <a:endParaRPr lang="es-CL">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s-CL">
              <a:solidFill>
                <a:prstClr val="black"/>
              </a:solidFill>
            </a:endParaRPr>
          </a:p>
        </p:txBody>
      </p:sp>
      <p:sp>
        <p:nvSpPr>
          <p:cNvPr id="7" name="Slide Number Placeholder 6"/>
          <p:cNvSpPr>
            <a:spLocks noGrp="1"/>
          </p:cNvSpPr>
          <p:nvPr>
            <p:ph type="sldNum" sz="quarter" idx="12"/>
          </p:nvPr>
        </p:nvSpPr>
        <p:spPr/>
        <p:txBody>
          <a:bodyPr/>
          <a:lstStyle/>
          <a:p>
            <a:fld id="{E761FD9C-4798-4E22-80FE-B9A6DD2DE7E5}" type="slidenum">
              <a:rPr lang="es-CL" smtClean="0">
                <a:solidFill>
                  <a:prstClr val="black"/>
                </a:solidFill>
              </a:rPr>
              <a:pPr/>
              <a:t>‹Nº›</a:t>
            </a:fld>
            <a:endParaRPr lang="es-CL">
              <a:solidFill>
                <a:prstClr val="black"/>
              </a:solidFill>
            </a:endParaRPr>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5439096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6388306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42397244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878A897-D47C-4937-A5B0-B2857D82F7FB}"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1668095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18A431-E5F9-410B-A675-561862395C99}"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6288335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CFE6ECB-2064-4D70-9C90-3C1509E31810}"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6257085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0028-5C7F-4F1A-8D98-E8B091D93B62}" type="datetime1">
              <a:rPr lang="en-US" smtClean="0">
                <a:solidFill>
                  <a:prstClr val="black"/>
                </a:solidFill>
              </a:rPr>
              <a:t>4/24/2024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4603960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5" y="3051014"/>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1" y="3051014"/>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ACEC4BD-EE42-4897-B10A-C73F9438D63A}" type="datetime1">
              <a:rPr lang="en-US" smtClean="0">
                <a:solidFill>
                  <a:prstClr val="black"/>
                </a:solidFill>
              </a:rPr>
              <a:t>4/24/2024</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49624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image" Target="../media/image1.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4.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theme" Target="../theme/theme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image" Target="../media/image1.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theme" Target="../theme/theme6.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21" Type="http://schemas.openxmlformats.org/officeDocument/2006/relationships/image" Target="../media/image1.png"/><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theme" Target="../theme/theme7.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image" Target="../media/image1.png"/><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19" Type="http://schemas.openxmlformats.org/officeDocument/2006/relationships/theme" Target="../theme/theme8.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00130E56-B2FF-4F71-ABA2-05C8135D435B}"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285891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850" r:id="rId19"/>
    <p:sldLayoutId id="2147483851" r:id="rId20"/>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A34DEC38-9D99-4AE3-BBB1-D7793259208E}"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43565060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6199DFC5-D371-4C5C-AEF2-4820576231D3}"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99935289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ED612BD8-1CF7-4A38-B079-95BFF6AF7A1A}"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98945880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9B15F626-9736-4A98-AF01-D383A467E8CB}"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41144480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853" r:id="rId19"/>
    <p:sldLayoutId id="2147483854" r:id="rId20"/>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FA53A6C3-C175-4D34-9823-E938A3011601}"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00625057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972F405E-8564-4FD9-8179-0FCE5C7D1301}" type="datetime1">
              <a:rPr lang="en-US" smtClean="0">
                <a:solidFill>
                  <a:prstClr val="black"/>
                </a:solidFill>
              </a:rPr>
              <a:t>4/24/2024</a:t>
            </a:fld>
            <a:endParaRPr lang="en-US" dirty="0">
              <a:solidFill>
                <a:prstClr val="black"/>
              </a:solidFill>
            </a:endParaRPr>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r>
              <a:rPr lang="es-MX">
                <a:solidFill>
                  <a:prstClr val="black"/>
                </a:solidFill>
              </a:rPr>
              <a:t>Sólo para uso académico exclusivo de los alumnos inscritos en el curso 5001 “Nueva Regulación del Derecho de Aguas” de la Academia Judicial (Primer semestre 2024). Prohibido su uso con otro fines y su reproducción y/o divulgación total o parcial.</a:t>
            </a:r>
            <a:endParaRPr lang="en-US" dirty="0">
              <a:solidFill>
                <a:prstClr val="black"/>
              </a:solidFill>
            </a:endParaRPr>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81840706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2" r:id="rId19"/>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4/24/2024</a:t>
            </a:fld>
            <a:endParaRPr lang="en-US" dirty="0"/>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20166049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1.xml"/></Relationships>
</file>

<file path=ppt/slides/_rels/slide1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3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oBPFZ2KzSi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DERECHO DE AGUAS</a:t>
            </a:r>
          </a:p>
        </p:txBody>
      </p:sp>
      <p:sp>
        <p:nvSpPr>
          <p:cNvPr id="3" name="Subtítulo 2"/>
          <p:cNvSpPr>
            <a:spLocks noGrp="1"/>
          </p:cNvSpPr>
          <p:nvPr>
            <p:ph type="subTitle" idx="1"/>
          </p:nvPr>
        </p:nvSpPr>
        <p:spPr/>
        <p:txBody>
          <a:bodyPr>
            <a:normAutofit/>
          </a:bodyPr>
          <a:lstStyle/>
          <a:p>
            <a:r>
              <a:rPr lang="es-ES" dirty="0"/>
              <a:t>Derecho del medio ambiente, los recursos naturales y la sustentabilidad</a:t>
            </a:r>
            <a:br>
              <a:rPr lang="es-ES" dirty="0"/>
            </a:br>
            <a:r>
              <a:rPr lang="es-ES" dirty="0"/>
              <a:t>Rafael m. plaza </a:t>
            </a:r>
            <a:r>
              <a:rPr lang="es-ES" dirty="0" err="1"/>
              <a:t>reveco</a:t>
            </a:r>
            <a:r>
              <a:rPr lang="es-ES" dirty="0"/>
              <a:t>, PhD</a:t>
            </a:r>
          </a:p>
        </p:txBody>
      </p:sp>
    </p:spTree>
    <p:extLst>
      <p:ext uri="{BB962C8B-B14F-4D97-AF65-F5344CB8AC3E}">
        <p14:creationId xmlns:p14="http://schemas.microsoft.com/office/powerpoint/2010/main" val="334364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8DE90-5E69-E76D-C41C-1A519BF3052D}"/>
              </a:ext>
            </a:extLst>
          </p:cNvPr>
          <p:cNvSpPr>
            <a:spLocks noGrp="1"/>
          </p:cNvSpPr>
          <p:nvPr>
            <p:ph type="title"/>
          </p:nvPr>
        </p:nvSpPr>
        <p:spPr/>
        <p:txBody>
          <a:bodyPr/>
          <a:lstStyle/>
          <a:p>
            <a:r>
              <a:rPr lang="es-MX" dirty="0"/>
              <a:t>Características del agua</a:t>
            </a:r>
          </a:p>
        </p:txBody>
      </p:sp>
      <p:sp>
        <p:nvSpPr>
          <p:cNvPr id="3" name="Marcador de contenido 2">
            <a:extLst>
              <a:ext uri="{FF2B5EF4-FFF2-40B4-BE49-F238E27FC236}">
                <a16:creationId xmlns:a16="http://schemas.microsoft.com/office/drawing/2014/main" id="{AC896419-828D-4090-E4AB-255DB7386A35}"/>
              </a:ext>
            </a:extLst>
          </p:cNvPr>
          <p:cNvSpPr>
            <a:spLocks noGrp="1"/>
          </p:cNvSpPr>
          <p:nvPr>
            <p:ph sz="quarter" idx="13"/>
          </p:nvPr>
        </p:nvSpPr>
        <p:spPr/>
        <p:txBody>
          <a:bodyPr>
            <a:normAutofit fontScale="70000" lnSpcReduction="20000"/>
          </a:bodyPr>
          <a:lstStyle/>
          <a:p>
            <a:r>
              <a:rPr lang="es-MX" dirty="0"/>
              <a:t>1. Estado de la materia: El agua puede encontrarse en tres estados de la materia: sólido (hielo), líquido (agua líquida) y gas (vapor de agua).</a:t>
            </a:r>
          </a:p>
          <a:p>
            <a:r>
              <a:rPr lang="es-MX" dirty="0"/>
              <a:t>2. Punto de congelación y ebullición: El agua se congela a 0 grados Celsius y hierve a 100 grados Celsius bajo presión atmosférica normal.</a:t>
            </a:r>
          </a:p>
          <a:p>
            <a:r>
              <a:rPr lang="es-MX" dirty="0"/>
              <a:t>3. Densidad: El agua tiene una densidad de aproximadamente 1 gramo por centímetro cúbico a 4 grados Celsius, siendo su densidad máxima a esta temperatura.</a:t>
            </a:r>
          </a:p>
          <a:p>
            <a:r>
              <a:rPr lang="es-MX" dirty="0"/>
              <a:t>4. Capilaridad: El agua tiene la capacidad de ascender en contra de la gravedad a través de pequeños espacios, como los capilares de las plantas.</a:t>
            </a:r>
          </a:p>
          <a:p>
            <a:r>
              <a:rPr lang="es-MX" dirty="0"/>
              <a:t>5. Cohesión y adhesión: Las moléculas de agua tienden a unirse entre sí (cohesión) y a otras superficies (adhesión), lo que permite la formación de gotas y la capilaridad.</a:t>
            </a:r>
          </a:p>
          <a:p>
            <a:r>
              <a:rPr lang="es-MX" dirty="0"/>
              <a:t>6. Alta capacidad calorífica: El agua tiene una capacidad calorífica alta, lo que significa que puede absorber y retener grandes cantidades de calor sin experimentar cambios significativos de temperatura.</a:t>
            </a:r>
          </a:p>
        </p:txBody>
      </p:sp>
    </p:spTree>
    <p:extLst>
      <p:ext uri="{BB962C8B-B14F-4D97-AF65-F5344CB8AC3E}">
        <p14:creationId xmlns:p14="http://schemas.microsoft.com/office/powerpoint/2010/main" val="19516265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Normas supletorias </a:t>
            </a:r>
            <a:br>
              <a:rPr lang="es-CL" dirty="0"/>
            </a:br>
            <a:r>
              <a:rPr lang="es-CL" dirty="0"/>
              <a:t>(para </a:t>
            </a:r>
            <a:r>
              <a:rPr lang="es-CL" dirty="0" err="1"/>
              <a:t>daa</a:t>
            </a:r>
            <a:r>
              <a:rPr lang="es-CL" dirty="0"/>
              <a:t> inscritos)</a:t>
            </a:r>
          </a:p>
        </p:txBody>
      </p:sp>
      <p:sp>
        <p:nvSpPr>
          <p:cNvPr id="3" name="Marcador de contenido 2"/>
          <p:cNvSpPr>
            <a:spLocks noGrp="1"/>
          </p:cNvSpPr>
          <p:nvPr>
            <p:ph sz="quarter" idx="13"/>
          </p:nvPr>
        </p:nvSpPr>
        <p:spPr/>
        <p:txBody>
          <a:bodyPr/>
          <a:lstStyle/>
          <a:p>
            <a:r>
              <a:rPr lang="es-CL" dirty="0"/>
              <a:t>Art. 121</a:t>
            </a:r>
          </a:p>
          <a:p>
            <a:r>
              <a:rPr lang="es-CL" dirty="0"/>
              <a:t>A los </a:t>
            </a:r>
            <a:r>
              <a:rPr lang="es-CL" dirty="0" err="1"/>
              <a:t>daa</a:t>
            </a:r>
            <a:r>
              <a:rPr lang="es-CL" dirty="0"/>
              <a:t> inscritos (en los registros de aguas) se les aplicarán las disposiciones que rijan la propiedad raíz inscrita, en lo que no hayan sido modificadas por el cód. de aguas.</a:t>
            </a:r>
          </a:p>
        </p:txBody>
      </p:sp>
    </p:spTree>
    <p:extLst>
      <p:ext uri="{BB962C8B-B14F-4D97-AF65-F5344CB8AC3E}">
        <p14:creationId xmlns:p14="http://schemas.microsoft.com/office/powerpoint/2010/main" val="34813276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Dirección general de aguas</a:t>
            </a:r>
          </a:p>
        </p:txBody>
      </p:sp>
      <p:sp>
        <p:nvSpPr>
          <p:cNvPr id="3" name="Subtítulo 2"/>
          <p:cNvSpPr>
            <a:spLocks noGrp="1"/>
          </p:cNvSpPr>
          <p:nvPr>
            <p:ph type="subTitle" idx="1"/>
          </p:nvPr>
        </p:nvSpPr>
        <p:spPr/>
        <p:txBody>
          <a:bodyPr/>
          <a:lstStyle/>
          <a:p>
            <a:r>
              <a:rPr lang="es-ES" dirty="0"/>
              <a:t>Libro III, Título II, arts. 298 a 307 bis código de aguas.</a:t>
            </a:r>
          </a:p>
        </p:txBody>
      </p:sp>
    </p:spTree>
    <p:extLst>
      <p:ext uri="{BB962C8B-B14F-4D97-AF65-F5344CB8AC3E}">
        <p14:creationId xmlns:p14="http://schemas.microsoft.com/office/powerpoint/2010/main" val="16174680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Dirección general de aguas (DGA)</a:t>
            </a:r>
          </a:p>
        </p:txBody>
      </p:sp>
      <p:sp>
        <p:nvSpPr>
          <p:cNvPr id="3" name="Marcador de contenido 2"/>
          <p:cNvSpPr>
            <a:spLocks noGrp="1"/>
          </p:cNvSpPr>
          <p:nvPr>
            <p:ph sz="quarter" idx="13"/>
          </p:nvPr>
        </p:nvSpPr>
        <p:spPr/>
        <p:txBody>
          <a:bodyPr>
            <a:normAutofit fontScale="55000" lnSpcReduction="20000"/>
          </a:bodyPr>
          <a:lstStyle/>
          <a:p>
            <a:r>
              <a:rPr lang="es-ES" dirty="0"/>
              <a:t>La Dirección General de Aguas (DGA) es el organismo del Estado que se encarga de:</a:t>
            </a:r>
          </a:p>
          <a:p>
            <a:pPr lvl="1"/>
            <a:r>
              <a:rPr lang="es-ES" dirty="0"/>
              <a:t>gestionar, verificar y difundir la información hídrica del país, en especial con respecto a su cantidad y calidad, </a:t>
            </a:r>
          </a:p>
          <a:p>
            <a:pPr lvl="1"/>
            <a:r>
              <a:rPr lang="es-ES" dirty="0"/>
              <a:t>las personas naturales y jurídicas que están autorizadas a utilizarlas, </a:t>
            </a:r>
          </a:p>
          <a:p>
            <a:pPr lvl="1"/>
            <a:r>
              <a:rPr lang="es-ES" dirty="0"/>
              <a:t>las obras hidráulicas existentes y la seguridad de las mismas; </a:t>
            </a:r>
          </a:p>
          <a:p>
            <a:pPr marL="228600" lvl="1">
              <a:spcBef>
                <a:spcPts val="1000"/>
              </a:spcBef>
            </a:pPr>
            <a:r>
              <a:rPr lang="es-ES" sz="2100" dirty="0"/>
              <a:t>con el objetivo de:</a:t>
            </a:r>
          </a:p>
          <a:p>
            <a:pPr marL="685800" lvl="3">
              <a:spcBef>
                <a:spcPts val="1000"/>
              </a:spcBef>
            </a:pPr>
            <a:r>
              <a:rPr lang="es-ES" sz="1900" dirty="0"/>
              <a:t>contribuir a una mayor competitividad del mercado y </a:t>
            </a:r>
          </a:p>
          <a:p>
            <a:pPr marL="685800" lvl="3">
              <a:spcBef>
                <a:spcPts val="1000"/>
              </a:spcBef>
            </a:pPr>
            <a:r>
              <a:rPr lang="es-ES" sz="1900" dirty="0"/>
              <a:t>el resguardo de la certeza jurídica e hídrica para el desarrollo sustentable del país.</a:t>
            </a:r>
          </a:p>
          <a:p>
            <a:pPr marL="228600" lvl="1">
              <a:spcBef>
                <a:spcPts val="1000"/>
              </a:spcBef>
            </a:pPr>
            <a:r>
              <a:rPr lang="es-ES" sz="2100" dirty="0"/>
              <a:t>Art. 299 atribuciones y funciones de la </a:t>
            </a:r>
            <a:r>
              <a:rPr lang="es-ES" sz="2100" dirty="0" err="1"/>
              <a:t>dga</a:t>
            </a:r>
            <a:r>
              <a:rPr lang="es-ES" sz="2100" dirty="0"/>
              <a:t>.</a:t>
            </a:r>
          </a:p>
          <a:p>
            <a:pPr marL="228600" lvl="1">
              <a:spcBef>
                <a:spcPts val="1000"/>
              </a:spcBef>
            </a:pPr>
            <a:r>
              <a:rPr lang="es-ES" sz="2100" dirty="0"/>
              <a:t>Art. 299 bis. Calidad de ministros de fe de los funcionarios de la </a:t>
            </a:r>
            <a:r>
              <a:rPr lang="es-ES" sz="2100" dirty="0" err="1"/>
              <a:t>dga</a:t>
            </a:r>
            <a:r>
              <a:rPr lang="es-ES" sz="2100" dirty="0"/>
              <a:t> + presunción legal.</a:t>
            </a:r>
          </a:p>
          <a:p>
            <a:pPr marL="228600" lvl="1">
              <a:spcBef>
                <a:spcPts val="1000"/>
              </a:spcBef>
            </a:pPr>
            <a:r>
              <a:rPr lang="es-ES" sz="2100" dirty="0"/>
              <a:t>Art. 299 ter. </a:t>
            </a:r>
            <a:r>
              <a:rPr lang="es-ES" sz="2100" dirty="0" err="1"/>
              <a:t>Fac</a:t>
            </a:r>
            <a:r>
              <a:rPr lang="es-ES" sz="2100" dirty="0"/>
              <a:t>. de decretar paralización de obras en caso de extracción de aguas y/o cegamiento de pozos, ambas, con facultades del art. 138.</a:t>
            </a:r>
          </a:p>
          <a:p>
            <a:pPr marL="228600" lvl="1">
              <a:spcBef>
                <a:spcPts val="1000"/>
              </a:spcBef>
            </a:pPr>
            <a:r>
              <a:rPr lang="es-ES" sz="2100" dirty="0"/>
              <a:t>Art. 299 </a:t>
            </a:r>
            <a:r>
              <a:rPr lang="es-ES" sz="2100" dirty="0" err="1"/>
              <a:t>quater</a:t>
            </a:r>
            <a:r>
              <a:rPr lang="es-ES" sz="2100" dirty="0"/>
              <a:t>. Obligación de la </a:t>
            </a:r>
            <a:r>
              <a:rPr lang="es-ES" sz="2100" dirty="0" err="1"/>
              <a:t>dga</a:t>
            </a:r>
            <a:r>
              <a:rPr lang="es-ES" sz="2100" dirty="0"/>
              <a:t> de publicar periódicamente la </a:t>
            </a:r>
            <a:r>
              <a:rPr lang="es-ES" sz="2100" dirty="0" err="1"/>
              <a:t>info</a:t>
            </a:r>
            <a:r>
              <a:rPr lang="es-ES" sz="2100" dirty="0"/>
              <a:t>. Que recabe en ejercicio de </a:t>
            </a:r>
            <a:r>
              <a:rPr lang="es-ES" sz="2100"/>
              <a:t>sus funciones.</a:t>
            </a:r>
            <a:endParaRPr lang="es-ES" sz="2100" dirty="0"/>
          </a:p>
        </p:txBody>
      </p:sp>
    </p:spTree>
    <p:extLst>
      <p:ext uri="{BB962C8B-B14F-4D97-AF65-F5344CB8AC3E}">
        <p14:creationId xmlns:p14="http://schemas.microsoft.com/office/powerpoint/2010/main" val="29454450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 director general de aguas</a:t>
            </a:r>
          </a:p>
        </p:txBody>
      </p:sp>
      <p:sp>
        <p:nvSpPr>
          <p:cNvPr id="3" name="Marcador de contenido 2"/>
          <p:cNvSpPr>
            <a:spLocks noGrp="1"/>
          </p:cNvSpPr>
          <p:nvPr>
            <p:ph sz="quarter" idx="13"/>
          </p:nvPr>
        </p:nvSpPr>
        <p:spPr/>
        <p:txBody>
          <a:bodyPr>
            <a:normAutofit fontScale="92500" lnSpcReduction="20000"/>
          </a:bodyPr>
          <a:lstStyle/>
          <a:p>
            <a:pPr fontAlgn="base"/>
            <a:r>
              <a:rPr lang="es-ES" dirty="0"/>
              <a:t>Art. 298. Cargo de exclusiva confianza del presidente de la república.</a:t>
            </a:r>
          </a:p>
          <a:p>
            <a:pPr fontAlgn="base"/>
            <a:r>
              <a:rPr lang="es-ES" dirty="0"/>
              <a:t>Cristián Núñez </a:t>
            </a:r>
            <a:r>
              <a:rPr lang="es-ES" dirty="0" err="1"/>
              <a:t>riveros</a:t>
            </a:r>
            <a:r>
              <a:rPr lang="es-ES" dirty="0"/>
              <a:t>, director subrogante (antes, subdirector </a:t>
            </a:r>
            <a:r>
              <a:rPr lang="es-ES" dirty="0" err="1"/>
              <a:t>dga</a:t>
            </a:r>
            <a:r>
              <a:rPr lang="es-ES" dirty="0"/>
              <a:t>) predecesor: Oscar Cristi Marfil.</a:t>
            </a:r>
          </a:p>
          <a:p>
            <a:pPr fontAlgn="base"/>
            <a:r>
              <a:rPr lang="es-MX" dirty="0"/>
              <a:t>Ingeniero Civil con mención Hidráulica, Sanitaria y Ambiental de la Universidad de Chile y Magíster en Administración de Empresas de la Universidad Adolfo Ibáñez.</a:t>
            </a:r>
            <a:endParaRPr lang="es-ES" dirty="0"/>
          </a:p>
          <a:p>
            <a:pPr fontAlgn="base"/>
            <a:r>
              <a:rPr lang="es-ES" dirty="0"/>
              <a:t>Art. 300: deberes y atribuciones del Director General de Aguas.</a:t>
            </a:r>
          </a:p>
          <a:p>
            <a:pPr fontAlgn="base"/>
            <a:r>
              <a:rPr lang="es-ES" dirty="0"/>
              <a:t>Art. 301: amplitud del mandato/competencia del director.</a:t>
            </a:r>
          </a:p>
          <a:p>
            <a:pPr fontAlgn="base"/>
            <a:r>
              <a:rPr lang="es-ES" dirty="0"/>
              <a:t>Art. 302: representación legal.</a:t>
            </a:r>
            <a:br>
              <a:rPr lang="es-ES" dirty="0"/>
            </a:br>
            <a:endParaRPr lang="es-ES" dirty="0"/>
          </a:p>
        </p:txBody>
      </p:sp>
    </p:spTree>
    <p:extLst>
      <p:ext uri="{BB962C8B-B14F-4D97-AF65-F5344CB8AC3E}">
        <p14:creationId xmlns:p14="http://schemas.microsoft.com/office/powerpoint/2010/main" val="4037444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Funciones de la </a:t>
            </a:r>
            <a:r>
              <a:rPr lang="es-ES" dirty="0" err="1"/>
              <a:t>dga</a:t>
            </a:r>
            <a:endParaRPr lang="es-ES" dirty="0"/>
          </a:p>
        </p:txBody>
      </p:sp>
      <p:sp>
        <p:nvSpPr>
          <p:cNvPr id="3" name="Marcador de contenido 2"/>
          <p:cNvSpPr>
            <a:spLocks noGrp="1"/>
          </p:cNvSpPr>
          <p:nvPr>
            <p:ph sz="quarter" idx="13"/>
          </p:nvPr>
        </p:nvSpPr>
        <p:spPr/>
        <p:txBody>
          <a:bodyPr>
            <a:normAutofit fontScale="92500" lnSpcReduction="20000"/>
          </a:bodyPr>
          <a:lstStyle/>
          <a:p>
            <a:pPr fontAlgn="base"/>
            <a:r>
              <a:rPr lang="es-ES" dirty="0"/>
              <a:t>Sus funciones están indicadas en el D.F.L. N° 850 de 1997 del Ministerio de Obras Públicas y referidas a las que le confiere el Código de Aguas, D.F.L. N° 1.122 de 1981 y el D.F.L. MOP N° 1.115 de 1969. </a:t>
            </a:r>
          </a:p>
          <a:p>
            <a:pPr fontAlgn="base"/>
            <a:r>
              <a:rPr lang="es-ES" dirty="0"/>
              <a:t>Planificar el desarrollo del recurso hídrico en las fuentes naturales, con el fin de formular recomendaciones para su aprovechamiento.</a:t>
            </a:r>
          </a:p>
          <a:p>
            <a:pPr fontAlgn="base"/>
            <a:r>
              <a:rPr lang="es-ES" dirty="0"/>
              <a:t>Constituir derechos de aprovechamiento de aguas.</a:t>
            </a:r>
          </a:p>
          <a:p>
            <a:pPr fontAlgn="base"/>
            <a:r>
              <a:rPr lang="es-ES" dirty="0"/>
              <a:t>Investigar y medir el recurso hídrico.</a:t>
            </a:r>
          </a:p>
          <a:p>
            <a:pPr fontAlgn="base"/>
            <a:r>
              <a:rPr lang="es-ES" dirty="0"/>
              <a:t>Mantener y operar el servicio hidrométrico nacional, proporcionar y publicar la información correspondiente.</a:t>
            </a:r>
          </a:p>
        </p:txBody>
      </p:sp>
    </p:spTree>
    <p:extLst>
      <p:ext uri="{BB962C8B-B14F-4D97-AF65-F5344CB8AC3E}">
        <p14:creationId xmlns:p14="http://schemas.microsoft.com/office/powerpoint/2010/main" val="35417539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Funciones de la </a:t>
            </a:r>
            <a:r>
              <a:rPr lang="es-ES" dirty="0" err="1"/>
              <a:t>dga</a:t>
            </a:r>
            <a:endParaRPr lang="es-ES" dirty="0"/>
          </a:p>
        </p:txBody>
      </p:sp>
      <p:sp>
        <p:nvSpPr>
          <p:cNvPr id="3" name="Marcador de contenido 2"/>
          <p:cNvSpPr>
            <a:spLocks noGrp="1"/>
          </p:cNvSpPr>
          <p:nvPr>
            <p:ph sz="quarter" idx="13"/>
          </p:nvPr>
        </p:nvSpPr>
        <p:spPr/>
        <p:txBody>
          <a:bodyPr>
            <a:normAutofit fontScale="70000" lnSpcReduction="20000"/>
          </a:bodyPr>
          <a:lstStyle/>
          <a:p>
            <a:pPr fontAlgn="base"/>
            <a:r>
              <a:rPr lang="es-ES" dirty="0"/>
              <a:t>Propender a la coordinación de los programas de investigación que corresponda a las entidades del sector público, así como de las privadas que realicen esos trabajos con financiamiento parcial del Estado.</a:t>
            </a:r>
          </a:p>
          <a:p>
            <a:pPr fontAlgn="base"/>
            <a:r>
              <a:rPr lang="es-ES" dirty="0"/>
              <a:t>Ejercer la labor de policía y vigilancia de las aguas en los cauces naturales de uso público e impedir que en éstos se construyan, modifiquen o destruyan obras sin la autorización del Servicio o autoridad a quien corresponda aprobar su construcción o autorizar su demolición o modificación.</a:t>
            </a:r>
          </a:p>
          <a:p>
            <a:pPr fontAlgn="base"/>
            <a:r>
              <a:rPr lang="es-ES" dirty="0"/>
              <a:t>Supervigilar el funcionamiento de las Organizaciones de Usuarios, de acuerdo con lo dispuesto en el Código de Aguas.</a:t>
            </a:r>
          </a:p>
          <a:p>
            <a:pPr fontAlgn="base"/>
            <a:r>
              <a:rPr lang="es-ES" dirty="0"/>
              <a:t>Art. 304: vigilancia en las obras de toma (captación) en cauces naturales. So pena de multa (art. 306).</a:t>
            </a:r>
          </a:p>
          <a:p>
            <a:pPr fontAlgn="base"/>
            <a:r>
              <a:rPr lang="es-ES" dirty="0"/>
              <a:t>Art. 305: exigir a dueños de canales la construcción de obras necesarias de defensa/protección contra desbordamientos imputables. So pena de multas (art. 306).</a:t>
            </a:r>
          </a:p>
          <a:p>
            <a:r>
              <a:rPr lang="es-ES" dirty="0"/>
              <a:t>Art. 307: Inspección de obras mayores que amenacen ruina.</a:t>
            </a:r>
          </a:p>
          <a:p>
            <a:r>
              <a:rPr lang="es-ES" dirty="0"/>
              <a:t>Art. 307 bis: exigir sistemas de medición y control en cauces naturales de uso público.</a:t>
            </a:r>
          </a:p>
          <a:p>
            <a:endParaRPr lang="es-ES" dirty="0"/>
          </a:p>
        </p:txBody>
      </p:sp>
    </p:spTree>
    <p:extLst>
      <p:ext uri="{BB962C8B-B14F-4D97-AF65-F5344CB8AC3E}">
        <p14:creationId xmlns:p14="http://schemas.microsoft.com/office/powerpoint/2010/main" val="24248636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s" b="1"/>
              <a:t>Nuevas funciones de la Dirección General de Aguas</a:t>
            </a:r>
            <a:endParaRPr b="1"/>
          </a:p>
        </p:txBody>
      </p:sp>
      <p:sp>
        <p:nvSpPr>
          <p:cNvPr id="151" name="Google Shape;151;p28"/>
          <p:cNvSpPr txBox="1">
            <a:spLocks noGrp="1"/>
          </p:cNvSpPr>
          <p:nvPr>
            <p:ph type="body" idx="1"/>
          </p:nvPr>
        </p:nvSpPr>
        <p:spPr>
          <a:xfrm>
            <a:off x="415600" y="2908233"/>
            <a:ext cx="11360800" cy="4555200"/>
          </a:xfrm>
          <a:prstGeom prst="rect">
            <a:avLst/>
          </a:prstGeom>
        </p:spPr>
        <p:txBody>
          <a:bodyPr spcFirstLastPara="1" vert="horz" wrap="square" lIns="121900" tIns="121900" rIns="121900" bIns="121900" rtlCol="0" anchor="t" anchorCtr="0">
            <a:normAutofit/>
          </a:bodyPr>
          <a:lstStyle/>
          <a:p>
            <a:pPr>
              <a:buClr>
                <a:schemeClr val="dk1"/>
              </a:buClr>
            </a:pPr>
            <a:r>
              <a:rPr lang="es">
                <a:solidFill>
                  <a:schemeClr val="dk1"/>
                </a:solidFill>
              </a:rPr>
              <a:t>Reducción o redistribución de los DAA en casos en que la fuente de abastecimiento no contenga la cantidad suficiente para satisfacerlos en su integridad, priorizando el uso para el consumo humano, el uso doméstico de subsistencia y el saneamiento (Art. 5 bis inciso 5°, Art. 17 y Art. 62)</a:t>
            </a:r>
            <a:endParaRPr>
              <a:solidFill>
                <a:schemeClr val="dk1"/>
              </a:solidFill>
            </a:endParaRPr>
          </a:p>
          <a:p>
            <a:pPr indent="0">
              <a:spcBef>
                <a:spcPts val="1600"/>
              </a:spcBef>
              <a:buNone/>
            </a:pPr>
            <a:endParaRPr>
              <a:solidFill>
                <a:schemeClr val="dk1"/>
              </a:solidFill>
            </a:endParaRPr>
          </a:p>
          <a:p>
            <a:pPr marL="0" indent="0">
              <a:spcBef>
                <a:spcPts val="1600"/>
              </a:spcBef>
              <a:spcAft>
                <a:spcPts val="1600"/>
              </a:spcAft>
              <a:buNone/>
            </a:pPr>
            <a:endParaRPr>
              <a:solidFill>
                <a:schemeClr val="dk1"/>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s" b="1"/>
              <a:t>Nuevas funciones de la Dirección General de Aguas</a:t>
            </a:r>
            <a:endParaRPr b="1"/>
          </a:p>
        </p:txBody>
      </p:sp>
      <p:sp>
        <p:nvSpPr>
          <p:cNvPr id="157" name="Google Shape;157;p29"/>
          <p:cNvSpPr txBox="1">
            <a:spLocks noGrp="1"/>
          </p:cNvSpPr>
          <p:nvPr>
            <p:ph type="body" idx="1"/>
          </p:nvPr>
        </p:nvSpPr>
        <p:spPr>
          <a:xfrm>
            <a:off x="415600" y="1536633"/>
            <a:ext cx="3339600" cy="4927600"/>
          </a:xfrm>
          <a:prstGeom prst="rect">
            <a:avLst/>
          </a:prstGeom>
          <a:solidFill>
            <a:schemeClr val="lt2"/>
          </a:solidFill>
          <a:ln w="9525" cap="flat" cmpd="sng">
            <a:solidFill>
              <a:schemeClr val="dk2"/>
            </a:solidFill>
            <a:prstDash val="solid"/>
            <a:round/>
            <a:headEnd type="none" w="sm" len="sm"/>
            <a:tailEnd type="none" w="sm" len="sm"/>
          </a:ln>
        </p:spPr>
        <p:txBody>
          <a:bodyPr spcFirstLastPara="1" vert="horz" wrap="square" lIns="121900" tIns="121900" rIns="121900" bIns="121900" rtlCol="0" anchor="t" anchorCtr="0">
            <a:normAutofit/>
          </a:bodyPr>
          <a:lstStyle/>
          <a:p>
            <a:pPr marL="0" indent="0" algn="ctr">
              <a:buNone/>
            </a:pPr>
            <a:r>
              <a:rPr lang="es" b="1">
                <a:solidFill>
                  <a:schemeClr val="dk1"/>
                </a:solidFill>
              </a:rPr>
              <a:t>Normativa previa a la reforma</a:t>
            </a:r>
            <a:endParaRPr b="1">
              <a:solidFill>
                <a:schemeClr val="dk1"/>
              </a:solidFill>
            </a:endParaRPr>
          </a:p>
          <a:p>
            <a:pPr marL="0" indent="0">
              <a:lnSpc>
                <a:spcPct val="100000"/>
              </a:lnSpc>
              <a:spcBef>
                <a:spcPts val="1600"/>
              </a:spcBef>
              <a:spcAft>
                <a:spcPts val="1600"/>
              </a:spcAft>
              <a:buNone/>
            </a:pPr>
            <a:r>
              <a:rPr lang="es" sz="1600">
                <a:solidFill>
                  <a:schemeClr val="dk1"/>
                </a:solidFill>
              </a:rPr>
              <a:t>ARTÍCULO 17°- Los derechos de aprovechamiento de ejercicio permanente facultan para usar el agua en la dotación que corresponda, </a:t>
            </a:r>
            <a:r>
              <a:rPr lang="es" sz="1600" b="1">
                <a:solidFill>
                  <a:schemeClr val="dk1"/>
                </a:solidFill>
              </a:rPr>
              <a:t>salvo que la fuente de abastecimiento no contenga la cantidad suficiente para satisfacerlos en su integridad, en cuyo caso el caudal se distribuirá en partes alícuotas.</a:t>
            </a:r>
            <a:endParaRPr sz="1600" b="1">
              <a:solidFill>
                <a:schemeClr val="dk1"/>
              </a:solidFill>
            </a:endParaRPr>
          </a:p>
        </p:txBody>
      </p:sp>
      <p:sp>
        <p:nvSpPr>
          <p:cNvPr id="158" name="Google Shape;158;p29"/>
          <p:cNvSpPr txBox="1">
            <a:spLocks noGrp="1"/>
          </p:cNvSpPr>
          <p:nvPr>
            <p:ph type="body" idx="4294967295"/>
          </p:nvPr>
        </p:nvSpPr>
        <p:spPr>
          <a:xfrm>
            <a:off x="3878000" y="1536633"/>
            <a:ext cx="7898400" cy="4927600"/>
          </a:xfrm>
          <a:prstGeom prst="rect">
            <a:avLst/>
          </a:prstGeom>
          <a:solidFill>
            <a:schemeClr val="lt2"/>
          </a:solidFill>
          <a:ln w="9525" cap="flat" cmpd="sng">
            <a:solidFill>
              <a:schemeClr val="dk2"/>
            </a:solidFill>
            <a:prstDash val="solid"/>
            <a:round/>
            <a:headEnd type="none" w="sm" len="sm"/>
            <a:tailEnd type="none" w="sm" len="sm"/>
          </a:ln>
        </p:spPr>
        <p:txBody>
          <a:bodyPr spcFirstLastPara="1" vert="horz" wrap="square" lIns="121900" tIns="121900" rIns="121900" bIns="121900" rtlCol="0" anchor="t" anchorCtr="0">
            <a:noAutofit/>
          </a:bodyPr>
          <a:lstStyle/>
          <a:p>
            <a:pPr marL="0" indent="0" algn="ctr">
              <a:lnSpc>
                <a:spcPct val="95000"/>
              </a:lnSpc>
              <a:spcBef>
                <a:spcPts val="0"/>
              </a:spcBef>
              <a:buSzPts val="770"/>
              <a:buNone/>
            </a:pPr>
            <a:r>
              <a:rPr lang="es" b="1">
                <a:solidFill>
                  <a:srgbClr val="0D0D0D"/>
                </a:solidFill>
              </a:rPr>
              <a:t>Normativa actual</a:t>
            </a:r>
            <a:endParaRPr b="1">
              <a:solidFill>
                <a:srgbClr val="0D0D0D"/>
              </a:solidFill>
            </a:endParaRPr>
          </a:p>
          <a:p>
            <a:pPr marL="0" indent="0">
              <a:lnSpc>
                <a:spcPct val="95000"/>
              </a:lnSpc>
              <a:spcBef>
                <a:spcPts val="1600"/>
              </a:spcBef>
              <a:buClr>
                <a:schemeClr val="dk1"/>
              </a:buClr>
              <a:buSzPts val="1100"/>
              <a:buNone/>
            </a:pPr>
            <a:r>
              <a:rPr lang="es" sz="1600">
                <a:solidFill>
                  <a:srgbClr val="0D0D0D"/>
                </a:solidFill>
              </a:rPr>
              <a:t>ARTICULO 17°- Los derechos de aprovechamiento de ejercicio permanente facultan para usar el agua en la dotación que corresponda, </a:t>
            </a:r>
            <a:r>
              <a:rPr lang="es" sz="1600" b="1">
                <a:solidFill>
                  <a:srgbClr val="0D0D0D"/>
                </a:solidFill>
              </a:rPr>
              <a:t>salvo que la fuente de abastecimiento no contenga la cantidad suficiente para satisfacerlos en su integridad, en cuyo caso el caudal se distribuirá en partes alícuotas.</a:t>
            </a:r>
            <a:endParaRPr sz="1600" b="1">
              <a:solidFill>
                <a:srgbClr val="0D0D0D"/>
              </a:solidFill>
            </a:endParaRPr>
          </a:p>
          <a:p>
            <a:pPr marL="0" indent="609585">
              <a:lnSpc>
                <a:spcPct val="95000"/>
              </a:lnSpc>
              <a:spcBef>
                <a:spcPts val="1600"/>
              </a:spcBef>
              <a:buClr>
                <a:schemeClr val="dk1"/>
              </a:buClr>
              <a:buSzPts val="1100"/>
              <a:buNone/>
            </a:pPr>
            <a:r>
              <a:rPr lang="es" sz="1600">
                <a:solidFill>
                  <a:srgbClr val="0D0D0D"/>
                </a:solidFill>
              </a:rPr>
              <a:t>(...)</a:t>
            </a:r>
            <a:endParaRPr sz="1600">
              <a:solidFill>
                <a:srgbClr val="0D0D0D"/>
              </a:solidFill>
            </a:endParaRPr>
          </a:p>
          <a:p>
            <a:pPr marL="0" indent="609585">
              <a:lnSpc>
                <a:spcPct val="95000"/>
              </a:lnSpc>
              <a:spcBef>
                <a:spcPts val="1600"/>
              </a:spcBef>
              <a:buClr>
                <a:schemeClr val="dk1"/>
              </a:buClr>
              <a:buSzPts val="1100"/>
              <a:buNone/>
            </a:pPr>
            <a:r>
              <a:rPr lang="es" sz="1600">
                <a:solidFill>
                  <a:srgbClr val="0D0D0D"/>
                </a:solidFill>
              </a:rPr>
              <a:t>Cuando no exista una junta de vigilancia que ejerza la debida jurisdicción y si la explotación de las aguas superficiales por algunos usuarios ocasionare perjuicios a los otros titulares de derechos, la Dirección General de Aguas, de oficio o a petición de uno o más afectados, </a:t>
            </a:r>
            <a:r>
              <a:rPr lang="es" sz="1600" b="1">
                <a:solidFill>
                  <a:srgbClr val="0D0D0D"/>
                </a:solidFill>
              </a:rPr>
              <a:t>podrá establecer la reducción temporal del ejercicio de los derechos de aprovechamiento, a prorrata de ellos.</a:t>
            </a:r>
            <a:endParaRPr sz="1600" b="1">
              <a:solidFill>
                <a:srgbClr val="0D0D0D"/>
              </a:solidFill>
            </a:endParaRPr>
          </a:p>
          <a:p>
            <a:pPr marL="0" indent="609585">
              <a:lnSpc>
                <a:spcPct val="95000"/>
              </a:lnSpc>
              <a:spcBef>
                <a:spcPts val="1600"/>
              </a:spcBef>
              <a:spcAft>
                <a:spcPts val="1600"/>
              </a:spcAft>
              <a:buSzPts val="1100"/>
              <a:buNone/>
            </a:pPr>
            <a:r>
              <a:rPr lang="es" sz="1600">
                <a:solidFill>
                  <a:srgbClr val="0D0D0D"/>
                </a:solidFill>
              </a:rPr>
              <a:t>En aquellos casos en que dos o más juntas de vigilancia ejerzan jurisdicción en la misma fuente de abastecimiento, por encontrarse ésta seccionada, la Dirección General de Aguas </a:t>
            </a:r>
            <a:r>
              <a:rPr lang="es" sz="1600" b="1">
                <a:solidFill>
                  <a:srgbClr val="0D0D0D"/>
                </a:solidFill>
              </a:rPr>
              <a:t>podrá ordenar una redistribución de aguas</a:t>
            </a:r>
            <a:r>
              <a:rPr lang="es" sz="1600">
                <a:solidFill>
                  <a:srgbClr val="0D0D0D"/>
                </a:solidFill>
              </a:rPr>
              <a:t> entre las distintas secciones, cuando una de estas organizaciones se sienta perjudicada por las extracciones que otra realice y así lo solicite fundadamente. (...)</a:t>
            </a:r>
            <a:endParaRPr sz="1600">
              <a:solidFill>
                <a:srgbClr val="0D0D0D"/>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s" b="1"/>
              <a:t>Nuevas funciones de la Dirección General de Aguas</a:t>
            </a:r>
            <a:endParaRPr b="1"/>
          </a:p>
        </p:txBody>
      </p:sp>
      <p:sp>
        <p:nvSpPr>
          <p:cNvPr id="164" name="Google Shape;164;p30"/>
          <p:cNvSpPr txBox="1">
            <a:spLocks noGrp="1"/>
          </p:cNvSpPr>
          <p:nvPr>
            <p:ph type="body" idx="1"/>
          </p:nvPr>
        </p:nvSpPr>
        <p:spPr>
          <a:xfrm>
            <a:off x="415600" y="2730433"/>
            <a:ext cx="11360800" cy="4555200"/>
          </a:xfrm>
          <a:prstGeom prst="rect">
            <a:avLst/>
          </a:prstGeom>
        </p:spPr>
        <p:txBody>
          <a:bodyPr spcFirstLastPara="1" vert="horz" wrap="square" lIns="121900" tIns="121900" rIns="121900" bIns="121900" rtlCol="0" anchor="t" anchorCtr="0">
            <a:normAutofit/>
          </a:bodyPr>
          <a:lstStyle/>
          <a:p>
            <a:pPr>
              <a:buClr>
                <a:schemeClr val="dk1"/>
              </a:buClr>
            </a:pPr>
            <a:r>
              <a:rPr lang="es">
                <a:solidFill>
                  <a:schemeClr val="dk1"/>
                </a:solidFill>
              </a:rPr>
              <a:t>Facultad de la DGA para constituir DAA para la función de subsistencia y la posibilidad de entregar las aguas reservadas a empresas sanitarias para garantizar el consumo humano y saneamiento (Art. 5 ter incisos 4° y 5°, 147 bis inciso 3° y 148).</a:t>
            </a:r>
            <a:endParaRPr>
              <a:solidFill>
                <a:schemeClr val="dk1"/>
              </a:solidFill>
            </a:endParaRPr>
          </a:p>
          <a:p>
            <a:pPr indent="0">
              <a:spcBef>
                <a:spcPts val="1600"/>
              </a:spcBef>
              <a:buNone/>
            </a:pPr>
            <a:endParaRPr>
              <a:solidFill>
                <a:schemeClr val="dk1"/>
              </a:solidFill>
            </a:endParaRPr>
          </a:p>
          <a:p>
            <a:pPr marL="0" indent="0">
              <a:spcBef>
                <a:spcPts val="1600"/>
              </a:spcBef>
              <a:spcAft>
                <a:spcPts val="1600"/>
              </a:spcAft>
              <a:buNone/>
            </a:pPr>
            <a:endParaRPr>
              <a:solidFill>
                <a:schemeClr val="dk1"/>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s" b="1"/>
              <a:t>Nuevas funciones de la Dirección General de Aguas</a:t>
            </a:r>
            <a:endParaRPr b="1"/>
          </a:p>
        </p:txBody>
      </p:sp>
      <p:sp>
        <p:nvSpPr>
          <p:cNvPr id="170" name="Google Shape;170;p31"/>
          <p:cNvSpPr txBox="1">
            <a:spLocks noGrp="1"/>
          </p:cNvSpPr>
          <p:nvPr>
            <p:ph type="body" idx="1"/>
          </p:nvPr>
        </p:nvSpPr>
        <p:spPr>
          <a:xfrm>
            <a:off x="415600" y="1536633"/>
            <a:ext cx="5446000" cy="4555200"/>
          </a:xfrm>
          <a:prstGeom prst="rect">
            <a:avLst/>
          </a:prstGeom>
        </p:spPr>
        <p:txBody>
          <a:bodyPr spcFirstLastPara="1" vert="horz" wrap="square" lIns="121900" tIns="121900" rIns="121900" bIns="121900" rtlCol="0" anchor="t" anchorCtr="0">
            <a:normAutofit fontScale="92500" lnSpcReduction="20000"/>
          </a:bodyPr>
          <a:lstStyle/>
          <a:p>
            <a:pPr indent="-434329">
              <a:spcBef>
                <a:spcPts val="1333"/>
              </a:spcBef>
              <a:buClr>
                <a:schemeClr val="dk1"/>
              </a:buClr>
              <a:buSzPct val="100000"/>
            </a:pPr>
            <a:r>
              <a:rPr lang="es">
                <a:solidFill>
                  <a:schemeClr val="dk1"/>
                </a:solidFill>
              </a:rPr>
              <a:t>La Reforma refuerza el mecanismo de declaración de </a:t>
            </a:r>
            <a:r>
              <a:rPr lang="es" b="1">
                <a:solidFill>
                  <a:schemeClr val="dk1"/>
                </a:solidFill>
              </a:rPr>
              <a:t>zonas de escasez</a:t>
            </a:r>
            <a:r>
              <a:rPr lang="es">
                <a:solidFill>
                  <a:schemeClr val="dk1"/>
                </a:solidFill>
              </a:rPr>
              <a:t>, al otorgar a la DGA atribuciones especiales para intervenir en la distribución de las aguas y suspender las medidas de distribución de las organizaciones de usuarios en casos calificados de </a:t>
            </a:r>
            <a:r>
              <a:rPr lang="es" b="1">
                <a:solidFill>
                  <a:schemeClr val="dk1"/>
                </a:solidFill>
              </a:rPr>
              <a:t>sequía extrema</a:t>
            </a:r>
            <a:r>
              <a:rPr lang="es">
                <a:solidFill>
                  <a:schemeClr val="dk1"/>
                </a:solidFill>
              </a:rPr>
              <a:t> (Art. 314 CA)</a:t>
            </a:r>
            <a:endParaRPr>
              <a:solidFill>
                <a:schemeClr val="dk1"/>
              </a:solidFill>
            </a:endParaRPr>
          </a:p>
          <a:p>
            <a:pPr lvl="1" indent="-405543">
              <a:spcBef>
                <a:spcPts val="1600"/>
              </a:spcBef>
              <a:buClr>
                <a:schemeClr val="dk1"/>
              </a:buClr>
              <a:buSzPct val="100000"/>
            </a:pPr>
            <a:r>
              <a:rPr lang="es">
                <a:solidFill>
                  <a:schemeClr val="dk1"/>
                </a:solidFill>
              </a:rPr>
              <a:t>Deberá siempre garantizar la priorización de los usos de consumo humano, saneamiento y el uso doméstico de subsistencia, en todas las zonas.</a:t>
            </a:r>
            <a:endParaRPr>
              <a:solidFill>
                <a:schemeClr val="dk1"/>
              </a:solidFill>
            </a:endParaRPr>
          </a:p>
          <a:p>
            <a:pPr indent="0">
              <a:spcBef>
                <a:spcPts val="1600"/>
              </a:spcBef>
              <a:spcAft>
                <a:spcPts val="1600"/>
              </a:spcAft>
              <a:buNone/>
            </a:pPr>
            <a:endParaRPr>
              <a:solidFill>
                <a:schemeClr val="dk1"/>
              </a:solidFill>
            </a:endParaRPr>
          </a:p>
        </p:txBody>
      </p:sp>
      <p:sp>
        <p:nvSpPr>
          <p:cNvPr id="171" name="Google Shape;171;p31"/>
          <p:cNvSpPr txBox="1">
            <a:spLocks noGrp="1"/>
          </p:cNvSpPr>
          <p:nvPr>
            <p:ph type="body" idx="4294967295"/>
          </p:nvPr>
        </p:nvSpPr>
        <p:spPr>
          <a:xfrm>
            <a:off x="6330567" y="1536633"/>
            <a:ext cx="5446000" cy="3932062"/>
          </a:xfrm>
          <a:prstGeom prst="rect">
            <a:avLst/>
          </a:prstGeom>
          <a:solidFill>
            <a:schemeClr val="lt2"/>
          </a:solidFill>
          <a:ln w="9525" cap="flat" cmpd="sng">
            <a:solidFill>
              <a:schemeClr val="dk2"/>
            </a:solidFill>
            <a:prstDash val="solid"/>
            <a:round/>
            <a:headEnd type="none" w="sm" len="sm"/>
            <a:tailEnd type="none" w="sm" len="sm"/>
          </a:ln>
        </p:spPr>
        <p:txBody>
          <a:bodyPr spcFirstLastPara="1" vert="horz" wrap="square" lIns="121900" tIns="121900" rIns="121900" bIns="121900" rtlCol="0" anchor="t" anchorCtr="0">
            <a:spAutoFit/>
          </a:bodyPr>
          <a:lstStyle/>
          <a:p>
            <a:pPr marL="0" indent="0">
              <a:lnSpc>
                <a:spcPct val="95000"/>
              </a:lnSpc>
              <a:spcBef>
                <a:spcPts val="0"/>
              </a:spcBef>
              <a:buSzPts val="1100"/>
              <a:buNone/>
            </a:pPr>
            <a:r>
              <a:rPr lang="es" sz="1867">
                <a:solidFill>
                  <a:srgbClr val="0D0D0D"/>
                </a:solidFill>
              </a:rPr>
              <a:t>ARTÍCULO 314.- El Presidente de la República, a petición y con informe de la Dirección General de Aguas, </a:t>
            </a:r>
            <a:r>
              <a:rPr lang="es" sz="1867" b="1">
                <a:solidFill>
                  <a:srgbClr val="0D0D0D"/>
                </a:solidFill>
              </a:rPr>
              <a:t>podrá declarar zonas de escasez hídrica ante una situación de severa sequía</a:t>
            </a:r>
            <a:r>
              <a:rPr lang="es" sz="1867">
                <a:solidFill>
                  <a:srgbClr val="0D0D0D"/>
                </a:solidFill>
              </a:rPr>
              <a:t> por un período máximo de un año, prorrogable sucesivamente, previo informe de la citada Dirección, para cada período de prórroga.</a:t>
            </a:r>
            <a:endParaRPr sz="1867">
              <a:solidFill>
                <a:srgbClr val="0D0D0D"/>
              </a:solidFill>
            </a:endParaRPr>
          </a:p>
          <a:p>
            <a:pPr marL="0" indent="609585">
              <a:lnSpc>
                <a:spcPct val="95000"/>
              </a:lnSpc>
              <a:spcBef>
                <a:spcPts val="1600"/>
              </a:spcBef>
              <a:spcAft>
                <a:spcPts val="1600"/>
              </a:spcAft>
              <a:buSzPts val="1100"/>
              <a:buNone/>
            </a:pPr>
            <a:r>
              <a:rPr lang="es" sz="1867">
                <a:solidFill>
                  <a:srgbClr val="0D0D0D"/>
                </a:solidFill>
              </a:rPr>
              <a:t>La Dirección General de Aguas calificará previamente, mediante resolución, los criterios que determinan el carácter de severa sequía.</a:t>
            </a:r>
            <a:endParaRPr sz="1867">
              <a:solidFill>
                <a:srgbClr val="0D0D0D"/>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¿es el agua un mineral?</a:t>
            </a:r>
          </a:p>
        </p:txBody>
      </p:sp>
      <p:sp>
        <p:nvSpPr>
          <p:cNvPr id="3" name="Marcador de contenido 2"/>
          <p:cNvSpPr>
            <a:spLocks noGrp="1"/>
          </p:cNvSpPr>
          <p:nvPr>
            <p:ph sz="quarter" idx="13"/>
          </p:nvPr>
        </p:nvSpPr>
        <p:spPr/>
        <p:txBody>
          <a:bodyPr>
            <a:normAutofit/>
          </a:bodyPr>
          <a:lstStyle/>
          <a:p>
            <a:r>
              <a:rPr lang="es-CL" dirty="0"/>
              <a:t>Características de los minerales:</a:t>
            </a:r>
          </a:p>
          <a:p>
            <a:pPr lvl="1"/>
            <a:r>
              <a:rPr lang="es-CL" dirty="0"/>
              <a:t>Ocurrencia natural. Sin intervención humana.</a:t>
            </a:r>
          </a:p>
          <a:p>
            <a:pPr lvl="1"/>
            <a:r>
              <a:rPr lang="es-CL" dirty="0"/>
              <a:t>Naturaleza inorgánica.</a:t>
            </a:r>
          </a:p>
          <a:p>
            <a:pPr lvl="1"/>
            <a:r>
              <a:rPr lang="es-CL" dirty="0"/>
              <a:t>Estado sólido.</a:t>
            </a:r>
          </a:p>
          <a:p>
            <a:pPr lvl="1"/>
            <a:r>
              <a:rPr lang="es-CL" dirty="0"/>
              <a:t>Rango limitado de componentes químicos (no elemento).</a:t>
            </a:r>
          </a:p>
          <a:p>
            <a:pPr lvl="1"/>
            <a:r>
              <a:rPr lang="es-CL" dirty="0"/>
              <a:t>Estructura atómica ordenada (cristalina).</a:t>
            </a:r>
            <a:r>
              <a:rPr lang="es-ES" dirty="0"/>
              <a:t> forma sólida cómo se ordenan los átomos, moléculas, o iones, en patrones repetitivos en las tres dimensiones.</a:t>
            </a:r>
          </a:p>
          <a:p>
            <a:r>
              <a:rPr lang="es-CL" dirty="0"/>
              <a:t>El agua es un mineral sólo en estado sólido (hielo).</a:t>
            </a:r>
          </a:p>
        </p:txBody>
      </p:sp>
    </p:spTree>
    <p:extLst>
      <p:ext uri="{BB962C8B-B14F-4D97-AF65-F5344CB8AC3E}">
        <p14:creationId xmlns:p14="http://schemas.microsoft.com/office/powerpoint/2010/main" val="27873342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s" b="1"/>
              <a:t>Nuevas funciones de la Dirección General de Aguas</a:t>
            </a:r>
            <a:endParaRPr b="1"/>
          </a:p>
        </p:txBody>
      </p:sp>
      <p:sp>
        <p:nvSpPr>
          <p:cNvPr id="177" name="Google Shape;177;p32"/>
          <p:cNvSpPr txBox="1">
            <a:spLocks noGrp="1"/>
          </p:cNvSpPr>
          <p:nvPr>
            <p:ph type="body" idx="4294967295"/>
          </p:nvPr>
        </p:nvSpPr>
        <p:spPr>
          <a:xfrm>
            <a:off x="541267" y="1333433"/>
            <a:ext cx="11235600" cy="5745122"/>
          </a:xfrm>
          <a:prstGeom prst="rect">
            <a:avLst/>
          </a:prstGeom>
          <a:solidFill>
            <a:schemeClr val="lt2"/>
          </a:solidFill>
          <a:ln w="9525" cap="flat" cmpd="sng">
            <a:solidFill>
              <a:schemeClr val="dk2"/>
            </a:solidFill>
            <a:prstDash val="solid"/>
            <a:round/>
            <a:headEnd type="none" w="sm" len="sm"/>
            <a:tailEnd type="none" w="sm" len="sm"/>
          </a:ln>
        </p:spPr>
        <p:txBody>
          <a:bodyPr spcFirstLastPara="1" vert="horz" wrap="square" lIns="121900" tIns="121900" rIns="121900" bIns="121900" rtlCol="0" anchor="t" anchorCtr="0">
            <a:spAutoFit/>
          </a:bodyPr>
          <a:lstStyle/>
          <a:p>
            <a:pPr marL="0" indent="0">
              <a:lnSpc>
                <a:spcPct val="95000"/>
              </a:lnSpc>
              <a:spcBef>
                <a:spcPts val="0"/>
              </a:spcBef>
              <a:buSzPts val="1100"/>
              <a:buNone/>
            </a:pPr>
            <a:r>
              <a:rPr lang="es" sz="1600">
                <a:solidFill>
                  <a:srgbClr val="0D0D0D"/>
                </a:solidFill>
              </a:rPr>
              <a:t>ARTÍCULO 314.-  Declarada la zona de escasez hídrica, con el objeto de reducir al mínimo los daños generales derivados de la sequía, </a:t>
            </a:r>
            <a:r>
              <a:rPr lang="es" sz="1600" b="1">
                <a:solidFill>
                  <a:srgbClr val="0D0D0D"/>
                </a:solidFill>
              </a:rPr>
              <a:t>especialmente para garantizar el consumo humano, saneamiento o el uso doméstico de subsistencia</a:t>
            </a:r>
            <a:r>
              <a:rPr lang="es" sz="1600">
                <a:solidFill>
                  <a:srgbClr val="0D0D0D"/>
                </a:solidFill>
              </a:rPr>
              <a:t>, de conformidad con lo dispuesto en el inciso segundo del artículo 5 bis, la Dirección General de Aguas podrá exigir, para estos efectos, a la o las juntas de vigilancia respectivas </a:t>
            </a:r>
            <a:r>
              <a:rPr lang="es" sz="1600" b="1">
                <a:solidFill>
                  <a:srgbClr val="0D0D0D"/>
                </a:solidFill>
              </a:rPr>
              <a:t>la presentación de un acuerdo de redistribución,</a:t>
            </a:r>
            <a:r>
              <a:rPr lang="es" sz="1600">
                <a:solidFill>
                  <a:srgbClr val="0D0D0D"/>
                </a:solidFill>
              </a:rPr>
              <a:t> dentro del plazo de quince días corridos contado desde la declaratoria de escasez. Este acuerdo deberá contener las condiciones técnicas mínimas y las obligaciones y limitaciones que aseguren que en la redistribución de las aguas, entre todos los usuarios de la cuenca, prevalezcan los usos para el consumo humano, saneamiento o el uso doméstico de subsistencia, precaviendo la comisión de faltas graves o abusos.</a:t>
            </a:r>
            <a:endParaRPr sz="1600">
              <a:solidFill>
                <a:srgbClr val="0D0D0D"/>
              </a:solidFill>
            </a:endParaRPr>
          </a:p>
          <a:p>
            <a:pPr marL="0" indent="0">
              <a:lnSpc>
                <a:spcPct val="95000"/>
              </a:lnSpc>
              <a:spcBef>
                <a:spcPts val="1600"/>
              </a:spcBef>
              <a:buSzPts val="1100"/>
              <a:buNone/>
            </a:pPr>
            <a:r>
              <a:rPr lang="es" sz="1600">
                <a:solidFill>
                  <a:srgbClr val="0D0D0D"/>
                </a:solidFill>
              </a:rPr>
              <a:t>(...)</a:t>
            </a:r>
            <a:endParaRPr sz="1600">
              <a:solidFill>
                <a:srgbClr val="0D0D0D"/>
              </a:solidFill>
            </a:endParaRPr>
          </a:p>
          <a:p>
            <a:pPr marL="0" indent="609585">
              <a:lnSpc>
                <a:spcPct val="95000"/>
              </a:lnSpc>
              <a:spcBef>
                <a:spcPts val="1600"/>
              </a:spcBef>
              <a:buSzPts val="1100"/>
              <a:buNone/>
            </a:pPr>
            <a:r>
              <a:rPr lang="es" sz="1600">
                <a:solidFill>
                  <a:srgbClr val="0D0D0D"/>
                </a:solidFill>
              </a:rPr>
              <a:t>En caso de que las juntas de vigilancia </a:t>
            </a:r>
            <a:r>
              <a:rPr lang="es" sz="1600" b="1">
                <a:solidFill>
                  <a:srgbClr val="0D0D0D"/>
                </a:solidFill>
              </a:rPr>
              <a:t>no presentaren el acuerdo de redistribución</a:t>
            </a:r>
            <a:r>
              <a:rPr lang="es" sz="1600">
                <a:solidFill>
                  <a:srgbClr val="0D0D0D"/>
                </a:solidFill>
              </a:rPr>
              <a:t> dentro del plazo contemplado en el inciso tercero o no diesen cumplimiento a lo indicado precedentemente, el Servicio podrá ordenar el cumplimiento de esas medidas o </a:t>
            </a:r>
            <a:r>
              <a:rPr lang="es" sz="1600" b="1">
                <a:solidFill>
                  <a:srgbClr val="0D0D0D"/>
                </a:solidFill>
              </a:rPr>
              <a:t>podrá disponer la suspensión de sus atribuciones</a:t>
            </a:r>
            <a:r>
              <a:rPr lang="es" sz="1600">
                <a:solidFill>
                  <a:srgbClr val="0D0D0D"/>
                </a:solidFill>
              </a:rPr>
              <a:t>, como también de los seccionamientos de las corrientes naturales que estén comprendidas dentro de la zona de escasez, </a:t>
            </a:r>
            <a:r>
              <a:rPr lang="es" sz="1600" b="1">
                <a:solidFill>
                  <a:srgbClr val="0D0D0D"/>
                </a:solidFill>
              </a:rPr>
              <a:t>para realizar directamente la redistribución de las aguas superficiales y/o subterráneas disponibles en la fuente</a:t>
            </a:r>
            <a:r>
              <a:rPr lang="es" sz="1600">
                <a:solidFill>
                  <a:srgbClr val="0D0D0D"/>
                </a:solidFill>
              </a:rPr>
              <a:t>, con cargo a las juntas de vigilancia respectivas. (...)</a:t>
            </a:r>
            <a:endParaRPr sz="1600">
              <a:solidFill>
                <a:srgbClr val="0D0D0D"/>
              </a:solidFill>
            </a:endParaRPr>
          </a:p>
          <a:p>
            <a:pPr marL="0" indent="609585">
              <a:lnSpc>
                <a:spcPct val="95000"/>
              </a:lnSpc>
              <a:spcBef>
                <a:spcPts val="1600"/>
              </a:spcBef>
              <a:spcAft>
                <a:spcPts val="1600"/>
              </a:spcAft>
              <a:buSzPts val="1100"/>
              <a:buNone/>
            </a:pPr>
            <a:r>
              <a:rPr lang="es" sz="1600">
                <a:solidFill>
                  <a:srgbClr val="0D0D0D"/>
                </a:solidFill>
              </a:rPr>
              <a:t>Sin perjuicio de lo anterior, la Dirección General de Aguas </a:t>
            </a:r>
            <a:r>
              <a:rPr lang="es" sz="1600" b="1">
                <a:solidFill>
                  <a:srgbClr val="0D0D0D"/>
                </a:solidFill>
              </a:rPr>
              <a:t>podrá autorizar extracciones de aguas superficiales o subterráneas destinadas con preferencia a los usos de consumo humano, saneamiento o al uso doméstico de subsistencia</a:t>
            </a:r>
            <a:r>
              <a:rPr lang="es" sz="1600">
                <a:solidFill>
                  <a:srgbClr val="0D0D0D"/>
                </a:solidFill>
              </a:rPr>
              <a:t> y la ejecución de las obras en los cauces necesarias para ello desde cualquier punto sin necesidad de constituir derechos de aprovechamiento de aguas, (...).</a:t>
            </a:r>
            <a:endParaRPr sz="1600">
              <a:solidFill>
                <a:srgbClr val="0D0D0D"/>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s" b="1"/>
              <a:t>Plan Estratégico de Recursos Hídricos</a:t>
            </a:r>
            <a:endParaRPr b="1"/>
          </a:p>
        </p:txBody>
      </p:sp>
      <p:sp>
        <p:nvSpPr>
          <p:cNvPr id="183" name="Google Shape;183;p33"/>
          <p:cNvSpPr txBox="1">
            <a:spLocks noGrp="1"/>
          </p:cNvSpPr>
          <p:nvPr>
            <p:ph type="body" idx="1"/>
          </p:nvPr>
        </p:nvSpPr>
        <p:spPr>
          <a:xfrm>
            <a:off x="415600" y="1702467"/>
            <a:ext cx="5515600" cy="4777200"/>
          </a:xfrm>
          <a:prstGeom prst="rect">
            <a:avLst/>
          </a:prstGeom>
        </p:spPr>
        <p:txBody>
          <a:bodyPr spcFirstLastPara="1" vert="horz" wrap="square" lIns="121900" tIns="121900" rIns="121900" bIns="121900" rtlCol="0" anchor="t" anchorCtr="0">
            <a:normAutofit lnSpcReduction="10000"/>
          </a:bodyPr>
          <a:lstStyle/>
          <a:p>
            <a:pPr indent="-445758">
              <a:buClr>
                <a:srgbClr val="0D0D0D"/>
              </a:buClr>
              <a:buSzPct val="100000"/>
            </a:pPr>
            <a:r>
              <a:rPr lang="es">
                <a:solidFill>
                  <a:srgbClr val="0D0D0D"/>
                </a:solidFill>
              </a:rPr>
              <a:t>Se establece la creación de Planes Estratégicos de Recursos Hídricos que buscan propiciar la seguridad hídrica para todas las cuencas, respondiendo a la necesidad de disponer de mejor información y una mirada de largo plazo para conocer la disponibilidad actual y proyectada del agua de las cuencas e implementar una cartera de acciones. Son públicos, están a cargo de la DGA y se deben actualizar cada 10 años (Art. 293 bis).</a:t>
            </a:r>
            <a:endParaRPr>
              <a:solidFill>
                <a:srgbClr val="0D0D0D"/>
              </a:solidFill>
            </a:endParaRPr>
          </a:p>
        </p:txBody>
      </p:sp>
      <p:sp>
        <p:nvSpPr>
          <p:cNvPr id="184" name="Google Shape;184;p33"/>
          <p:cNvSpPr txBox="1">
            <a:spLocks noGrp="1"/>
          </p:cNvSpPr>
          <p:nvPr>
            <p:ph type="body" idx="4294967295"/>
          </p:nvPr>
        </p:nvSpPr>
        <p:spPr>
          <a:xfrm>
            <a:off x="6260800" y="1702467"/>
            <a:ext cx="5515600" cy="5485116"/>
          </a:xfrm>
          <a:prstGeom prst="rect">
            <a:avLst/>
          </a:prstGeom>
          <a:solidFill>
            <a:schemeClr val="lt2"/>
          </a:solidFill>
          <a:ln w="9525" cap="flat" cmpd="sng">
            <a:solidFill>
              <a:schemeClr val="dk2"/>
            </a:solidFill>
            <a:prstDash val="solid"/>
            <a:round/>
            <a:headEnd type="none" w="sm" len="sm"/>
            <a:tailEnd type="none" w="sm" len="sm"/>
          </a:ln>
        </p:spPr>
        <p:txBody>
          <a:bodyPr spcFirstLastPara="1" vert="horz" wrap="square" lIns="121900" tIns="121900" rIns="121900" bIns="121900" rtlCol="0" anchor="t" anchorCtr="0">
            <a:spAutoFit/>
          </a:bodyPr>
          <a:lstStyle/>
          <a:p>
            <a:pPr marL="0" indent="0" algn="just">
              <a:spcBef>
                <a:spcPts val="1333"/>
              </a:spcBef>
              <a:buSzPts val="1100"/>
              <a:buNone/>
            </a:pPr>
            <a:r>
              <a:rPr lang="es" sz="1733">
                <a:solidFill>
                  <a:schemeClr val="dk1"/>
                </a:solidFill>
              </a:rPr>
              <a:t>Dicho plan será actualizado cada diez años o menos, y deberá considerar a lo menos los siguientes aspectos:</a:t>
            </a:r>
            <a:endParaRPr sz="1733">
              <a:solidFill>
                <a:schemeClr val="dk1"/>
              </a:solidFill>
            </a:endParaRPr>
          </a:p>
          <a:p>
            <a:pPr marL="0" indent="0" algn="just">
              <a:spcBef>
                <a:spcPts val="1333"/>
              </a:spcBef>
              <a:buSzPts val="1100"/>
              <a:buNone/>
            </a:pPr>
            <a:r>
              <a:rPr lang="es" sz="1733">
                <a:solidFill>
                  <a:schemeClr val="dk1"/>
                </a:solidFill>
              </a:rPr>
              <a:t> 	1. La</a:t>
            </a:r>
            <a:r>
              <a:rPr lang="es" sz="1733" b="1">
                <a:solidFill>
                  <a:schemeClr val="dk1"/>
                </a:solidFill>
              </a:rPr>
              <a:t> modelación hidrológica e hidrogeológica de la cuenca</a:t>
            </a:r>
            <a:r>
              <a:rPr lang="es" sz="1733">
                <a:solidFill>
                  <a:schemeClr val="dk1"/>
                </a:solidFill>
              </a:rPr>
              <a:t>.</a:t>
            </a:r>
            <a:endParaRPr sz="1733">
              <a:solidFill>
                <a:schemeClr val="dk1"/>
              </a:solidFill>
            </a:endParaRPr>
          </a:p>
          <a:p>
            <a:pPr marL="0" indent="609585" algn="just">
              <a:spcBef>
                <a:spcPts val="1333"/>
              </a:spcBef>
              <a:buSzPts val="1100"/>
              <a:buNone/>
            </a:pPr>
            <a:r>
              <a:rPr lang="es" sz="1733">
                <a:solidFill>
                  <a:schemeClr val="dk1"/>
                </a:solidFill>
              </a:rPr>
              <a:t>2. Un </a:t>
            </a:r>
            <a:r>
              <a:rPr lang="es" sz="1733" b="1">
                <a:solidFill>
                  <a:schemeClr val="dk1"/>
                </a:solidFill>
              </a:rPr>
              <a:t>balance hídrico</a:t>
            </a:r>
            <a:r>
              <a:rPr lang="es" sz="1733">
                <a:solidFill>
                  <a:schemeClr val="dk1"/>
                </a:solidFill>
              </a:rPr>
              <a:t> que considere los derechos constituidos y usos susceptibles de regularización; la disponibilidad de recursos hídricos para la constitución de nuevos derechos, y el caudal susceptible de ser destinado a fines no extractivos.</a:t>
            </a:r>
            <a:endParaRPr sz="1733">
              <a:solidFill>
                <a:schemeClr val="dk1"/>
              </a:solidFill>
            </a:endParaRPr>
          </a:p>
          <a:p>
            <a:pPr marL="0" indent="609585">
              <a:lnSpc>
                <a:spcPct val="95000"/>
              </a:lnSpc>
              <a:spcBef>
                <a:spcPts val="0"/>
              </a:spcBef>
              <a:spcAft>
                <a:spcPts val="1600"/>
              </a:spcAft>
              <a:buSzPts val="1100"/>
              <a:buNone/>
            </a:pPr>
            <a:r>
              <a:rPr lang="es" sz="1733">
                <a:solidFill>
                  <a:schemeClr val="dk1"/>
                </a:solidFill>
              </a:rPr>
              <a:t>3. Un </a:t>
            </a:r>
            <a:r>
              <a:rPr lang="es" sz="1733" b="1">
                <a:solidFill>
                  <a:schemeClr val="dk1"/>
                </a:solidFill>
              </a:rPr>
              <a:t>plan de recuperación de los acuíferos</a:t>
            </a:r>
            <a:r>
              <a:rPr lang="es" sz="1733">
                <a:solidFill>
                  <a:schemeClr val="dk1"/>
                </a:solidFill>
              </a:rPr>
              <a:t> cuya sustentabilidad, en cuanto a cantidad y calidad físico química, se encuentre afectada.</a:t>
            </a:r>
            <a:endParaRPr sz="1733">
              <a:solidFill>
                <a:srgbClr val="0D0D0D"/>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s" b="1"/>
              <a:t>Plan Estratégico de Recursos Hídricos</a:t>
            </a:r>
            <a:endParaRPr b="1"/>
          </a:p>
        </p:txBody>
      </p:sp>
      <p:sp>
        <p:nvSpPr>
          <p:cNvPr id="190" name="Google Shape;190;p34"/>
          <p:cNvSpPr txBox="1">
            <a:spLocks noGrp="1"/>
          </p:cNvSpPr>
          <p:nvPr>
            <p:ph type="body" idx="4294967295"/>
          </p:nvPr>
        </p:nvSpPr>
        <p:spPr>
          <a:xfrm>
            <a:off x="541267" y="1333434"/>
            <a:ext cx="11235600" cy="5550197"/>
          </a:xfrm>
          <a:prstGeom prst="rect">
            <a:avLst/>
          </a:prstGeom>
          <a:solidFill>
            <a:schemeClr val="lt2"/>
          </a:solidFill>
          <a:ln w="9525" cap="flat" cmpd="sng">
            <a:solidFill>
              <a:schemeClr val="dk2"/>
            </a:solidFill>
            <a:prstDash val="solid"/>
            <a:round/>
            <a:headEnd type="none" w="sm" len="sm"/>
            <a:tailEnd type="none" w="sm" len="sm"/>
          </a:ln>
        </p:spPr>
        <p:txBody>
          <a:bodyPr spcFirstLastPara="1" vert="horz" wrap="square" lIns="121900" tIns="121900" rIns="121900" bIns="121900" rtlCol="0" anchor="t" anchorCtr="0">
            <a:spAutoFit/>
          </a:bodyPr>
          <a:lstStyle/>
          <a:p>
            <a:pPr marL="0" indent="609585" algn="just">
              <a:lnSpc>
                <a:spcPct val="100000"/>
              </a:lnSpc>
              <a:spcBef>
                <a:spcPts val="1333"/>
              </a:spcBef>
              <a:buSzPts val="1100"/>
              <a:buNone/>
            </a:pPr>
            <a:r>
              <a:rPr lang="es" sz="1600">
                <a:solidFill>
                  <a:schemeClr val="dk1"/>
                </a:solidFill>
              </a:rPr>
              <a:t>4. </a:t>
            </a:r>
            <a:r>
              <a:rPr lang="es" sz="1600" b="1">
                <a:solidFill>
                  <a:schemeClr val="dk1"/>
                </a:solidFill>
              </a:rPr>
              <a:t>Un plan para hacer frente a las necesidades futuras de recursos hídricos con preferencia en el consumo humano</a:t>
            </a:r>
            <a:r>
              <a:rPr lang="es" sz="1600">
                <a:solidFill>
                  <a:schemeClr val="dk1"/>
                </a:solidFill>
              </a:rPr>
              <a:t>. Una evaluación por cuenca de la disponibilidad de implementar e innovar en nuevas fuentes para el aprovechamiento y la reutilización de aguas, con énfasis en soluciones basadas en la naturaleza, tales como, la desalinización de agua de mar, la reutilización de aguas grises y servidas, la recarga artificial de acuíferos, la cosecha de aguas lluvias y otras. Dicha evaluación incluirá un análisis de costos de las distintas alternativas, la identificación de los potenciales impactos ambientales y sociales para una posterior evaluación, y las proyecciones de demanda para consumo humano a diez años.</a:t>
            </a:r>
            <a:endParaRPr sz="1600">
              <a:solidFill>
                <a:schemeClr val="dk1"/>
              </a:solidFill>
            </a:endParaRPr>
          </a:p>
          <a:p>
            <a:pPr marL="0" indent="609585" algn="just">
              <a:lnSpc>
                <a:spcPct val="100000"/>
              </a:lnSpc>
              <a:spcBef>
                <a:spcPts val="1333"/>
              </a:spcBef>
              <a:buSzPts val="1100"/>
              <a:buNone/>
            </a:pPr>
            <a:r>
              <a:rPr lang="es" sz="1600">
                <a:solidFill>
                  <a:schemeClr val="dk1"/>
                </a:solidFill>
              </a:rPr>
              <a:t>5. </a:t>
            </a:r>
            <a:r>
              <a:rPr lang="es" sz="1600" b="1">
                <a:solidFill>
                  <a:schemeClr val="dk1"/>
                </a:solidFill>
              </a:rPr>
              <a:t>Un programa quinquenal</a:t>
            </a:r>
            <a:r>
              <a:rPr lang="es" sz="1600">
                <a:solidFill>
                  <a:schemeClr val="dk1"/>
                </a:solidFill>
              </a:rPr>
              <a:t> para la ampliación, instalación, modernización y/o reparación de las redes de estaciones fluviométricas, meteorológicas, sedimentométricas, y la mantención e implementación de la red de monitoreo de calidad de las aguas, de niveles de pozos, embalses, lagos, glaciares y rutas de nieve.</a:t>
            </a:r>
            <a:endParaRPr sz="1600">
              <a:solidFill>
                <a:schemeClr val="dk1"/>
              </a:solidFill>
            </a:endParaRPr>
          </a:p>
          <a:p>
            <a:pPr marL="0" indent="609585" algn="just">
              <a:lnSpc>
                <a:spcPct val="100000"/>
              </a:lnSpc>
              <a:spcBef>
                <a:spcPts val="1333"/>
              </a:spcBef>
              <a:buSzPts val="1100"/>
              <a:buNone/>
            </a:pPr>
            <a:r>
              <a:rPr lang="es" sz="1600">
                <a:solidFill>
                  <a:schemeClr val="dk1"/>
                </a:solidFill>
              </a:rPr>
              <a:t>6. Adicionalmente, en el evento de que </a:t>
            </a:r>
            <a:r>
              <a:rPr lang="es" sz="1600" b="1">
                <a:solidFill>
                  <a:schemeClr val="dk1"/>
                </a:solidFill>
              </a:rPr>
              <a:t>se hayan establecido en la cuenca los planes de manejo a los que hace referencia el artículo 42 de la ley N° 19.300, deberán incorporarse al respectivo Plan Estratégico de Recursos Hídricos.</a:t>
            </a:r>
            <a:endParaRPr sz="1600" b="1">
              <a:solidFill>
                <a:schemeClr val="dk1"/>
              </a:solidFill>
            </a:endParaRPr>
          </a:p>
          <a:p>
            <a:pPr marL="0" indent="609585" algn="just">
              <a:lnSpc>
                <a:spcPct val="100000"/>
              </a:lnSpc>
              <a:spcBef>
                <a:spcPts val="1333"/>
              </a:spcBef>
              <a:buSzPts val="1100"/>
              <a:buNone/>
            </a:pPr>
            <a:r>
              <a:rPr lang="es" sz="1600">
                <a:solidFill>
                  <a:schemeClr val="dk1"/>
                </a:solidFill>
              </a:rPr>
              <a:t>El referido Plan d</a:t>
            </a:r>
            <a:r>
              <a:rPr lang="es" sz="1600" b="1">
                <a:solidFill>
                  <a:schemeClr val="dk1"/>
                </a:solidFill>
              </a:rPr>
              <a:t>eberá ser consistente con las políticas para el manejo, uso y aprovechamiento sustentables de los recursos naturales renovables</a:t>
            </a:r>
            <a:r>
              <a:rPr lang="es" sz="1600">
                <a:solidFill>
                  <a:schemeClr val="dk1"/>
                </a:solidFill>
              </a:rPr>
              <a:t> a los que hace referencia la letra a) del artículo 71 de la ley N° 19.300.</a:t>
            </a:r>
            <a:endParaRPr sz="1600">
              <a:solidFill>
                <a:schemeClr val="dk1"/>
              </a:solidFill>
            </a:endParaRPr>
          </a:p>
          <a:p>
            <a:pPr marL="0" indent="609585">
              <a:lnSpc>
                <a:spcPct val="100000"/>
              </a:lnSpc>
              <a:spcBef>
                <a:spcPts val="0"/>
              </a:spcBef>
              <a:spcAft>
                <a:spcPts val="1600"/>
              </a:spcAft>
              <a:buSzPts val="1100"/>
              <a:buNone/>
            </a:pPr>
            <a:r>
              <a:rPr lang="es" sz="1600">
                <a:solidFill>
                  <a:schemeClr val="dk1"/>
                </a:solidFill>
              </a:rPr>
              <a:t>Un </a:t>
            </a:r>
            <a:r>
              <a:rPr lang="es" sz="1600" b="1">
                <a:solidFill>
                  <a:schemeClr val="dk1"/>
                </a:solidFill>
              </a:rPr>
              <a:t>reglamento dictado por el Ministerio de Obras Públicas establecerá el procedimiento y los requisitos específicos</a:t>
            </a:r>
            <a:r>
              <a:rPr lang="es" sz="1600">
                <a:solidFill>
                  <a:schemeClr val="dk1"/>
                </a:solidFill>
              </a:rPr>
              <a:t> para confeccionar los Planes Estratégicos de Recursos Hídricos en cuencas.</a:t>
            </a:r>
            <a:endParaRPr sz="1600">
              <a:solidFill>
                <a:srgbClr val="0D0D0D"/>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s" b="1"/>
              <a:t>Plan Estratégico de Recursos Hídricos</a:t>
            </a:r>
            <a:endParaRPr b="1"/>
          </a:p>
        </p:txBody>
      </p:sp>
      <p:pic>
        <p:nvPicPr>
          <p:cNvPr id="196" name="Google Shape;196;p35"/>
          <p:cNvPicPr preferRelativeResize="0"/>
          <p:nvPr/>
        </p:nvPicPr>
        <p:blipFill>
          <a:blip r:embed="rId3">
            <a:alphaModFix/>
          </a:blip>
          <a:stretch>
            <a:fillRect/>
          </a:stretch>
        </p:blipFill>
        <p:spPr>
          <a:xfrm>
            <a:off x="1578967" y="1356968"/>
            <a:ext cx="8001741" cy="5094633"/>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Estructura de la </a:t>
            </a:r>
            <a:r>
              <a:rPr lang="es-ES" dirty="0" err="1"/>
              <a:t>dga</a:t>
            </a:r>
            <a:endParaRPr lang="es-ES" dirty="0"/>
          </a:p>
        </p:txBody>
      </p:sp>
      <p:sp>
        <p:nvSpPr>
          <p:cNvPr id="3" name="Marcador de contenido 2"/>
          <p:cNvSpPr>
            <a:spLocks noGrp="1"/>
          </p:cNvSpPr>
          <p:nvPr>
            <p:ph sz="quarter" idx="13"/>
          </p:nvPr>
        </p:nvSpPr>
        <p:spPr/>
        <p:txBody>
          <a:bodyPr>
            <a:normAutofit fontScale="85000" lnSpcReduction="20000"/>
          </a:bodyPr>
          <a:lstStyle/>
          <a:p>
            <a:r>
              <a:rPr lang="es-ES" dirty="0"/>
              <a:t>Estas funciones se ejercen a través de su organización, en las Divisiones de: </a:t>
            </a:r>
          </a:p>
          <a:p>
            <a:pPr lvl="1"/>
            <a:r>
              <a:rPr lang="es-ES" dirty="0"/>
              <a:t>Estudios y Planificación, </a:t>
            </a:r>
          </a:p>
          <a:p>
            <a:pPr lvl="1"/>
            <a:r>
              <a:rPr lang="es-ES" dirty="0"/>
              <a:t>Hidrología y </a:t>
            </a:r>
          </a:p>
          <a:p>
            <a:pPr lvl="1"/>
            <a:r>
              <a:rPr lang="es-ES" dirty="0"/>
              <a:t>Legal; </a:t>
            </a:r>
          </a:p>
          <a:p>
            <a:r>
              <a:rPr lang="es-ES" dirty="0"/>
              <a:t>los Departamentos de:</a:t>
            </a:r>
          </a:p>
          <a:p>
            <a:pPr lvl="1"/>
            <a:r>
              <a:rPr lang="es-ES" dirty="0"/>
              <a:t>Administración de Recursos Hídricos, Conservación y Protección de Recursos Hídricos, </a:t>
            </a:r>
          </a:p>
          <a:p>
            <a:pPr lvl="1"/>
            <a:r>
              <a:rPr lang="es-ES" dirty="0"/>
              <a:t>Administrativo y </a:t>
            </a:r>
          </a:p>
          <a:p>
            <a:pPr lvl="1"/>
            <a:r>
              <a:rPr lang="es-ES" dirty="0"/>
              <a:t>Secretaría General, </a:t>
            </a:r>
          </a:p>
          <a:p>
            <a:pPr lvl="1"/>
            <a:r>
              <a:rPr lang="es-ES" dirty="0"/>
              <a:t>Desarrollo y Gestión de Personas,</a:t>
            </a:r>
          </a:p>
          <a:p>
            <a:pPr lvl="1"/>
            <a:r>
              <a:rPr lang="es-ES" dirty="0"/>
              <a:t>el Centro de Información de Recursos Hídricos y las Unidades de: Glaciología y Nieves, Fiscalización, Organizaciones de Usuarios y Gestión Documental y Atención Ciudadana.</a:t>
            </a:r>
          </a:p>
          <a:p>
            <a:endParaRPr lang="es-ES" dirty="0"/>
          </a:p>
        </p:txBody>
      </p:sp>
    </p:spTree>
    <p:extLst>
      <p:ext uri="{BB962C8B-B14F-4D97-AF65-F5344CB8AC3E}">
        <p14:creationId xmlns:p14="http://schemas.microsoft.com/office/powerpoint/2010/main" val="432937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Organigrama </a:t>
            </a:r>
            <a:r>
              <a:rPr lang="es-ES" dirty="0" err="1"/>
              <a:t>dga</a:t>
            </a:r>
            <a:endParaRPr lang="es-ES" dirty="0"/>
          </a:p>
        </p:txBody>
      </p:sp>
      <p:pic>
        <p:nvPicPr>
          <p:cNvPr id="4" name="Marcador de contenido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25768" y="1891461"/>
            <a:ext cx="8667483" cy="4181711"/>
          </a:xfrm>
        </p:spPr>
      </p:pic>
    </p:spTree>
    <p:extLst>
      <p:ext uri="{BB962C8B-B14F-4D97-AF65-F5344CB8AC3E}">
        <p14:creationId xmlns:p14="http://schemas.microsoft.com/office/powerpoint/2010/main" val="42862669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Inventario o </a:t>
            </a:r>
            <a:r>
              <a:rPr lang="pt-BR" dirty="0" err="1"/>
              <a:t>catastro</a:t>
            </a:r>
            <a:r>
              <a:rPr lang="pt-BR" dirty="0"/>
              <a:t> público de aguas</a:t>
            </a:r>
            <a:endParaRPr lang="es-ES" dirty="0"/>
          </a:p>
        </p:txBody>
      </p:sp>
      <p:sp>
        <p:nvSpPr>
          <p:cNvPr id="3" name="Subtítulo 2"/>
          <p:cNvSpPr>
            <a:spLocks noGrp="1"/>
          </p:cNvSpPr>
          <p:nvPr>
            <p:ph type="subTitle" idx="1"/>
          </p:nvPr>
        </p:nvSpPr>
        <p:spPr/>
        <p:txBody>
          <a:bodyPr/>
          <a:lstStyle/>
          <a:p>
            <a:r>
              <a:rPr lang="es-ES" dirty="0"/>
              <a:t>Art. 122 – 122 bis Código de aguas</a:t>
            </a:r>
          </a:p>
        </p:txBody>
      </p:sp>
    </p:spTree>
    <p:extLst>
      <p:ext uri="{BB962C8B-B14F-4D97-AF65-F5344CB8AC3E}">
        <p14:creationId xmlns:p14="http://schemas.microsoft.com/office/powerpoint/2010/main" val="14696550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Inventario o catastro público de aguas</a:t>
            </a:r>
          </a:p>
        </p:txBody>
      </p:sp>
      <p:sp>
        <p:nvSpPr>
          <p:cNvPr id="3" name="Marcador de contenido 2"/>
          <p:cNvSpPr>
            <a:spLocks noGrp="1"/>
          </p:cNvSpPr>
          <p:nvPr>
            <p:ph sz="quarter" idx="13"/>
          </p:nvPr>
        </p:nvSpPr>
        <p:spPr/>
        <p:txBody>
          <a:bodyPr>
            <a:normAutofit fontScale="77500" lnSpcReduction="20000"/>
          </a:bodyPr>
          <a:lstStyle/>
          <a:p>
            <a:r>
              <a:rPr lang="es-CL" dirty="0"/>
              <a:t>El catastro público de aguas es un inventario administrativo del recurso.</a:t>
            </a:r>
          </a:p>
          <a:p>
            <a:r>
              <a:rPr lang="es-CL" dirty="0"/>
              <a:t>Llevarlo (</a:t>
            </a:r>
            <a:r>
              <a:rPr lang="es-CL" u="sng" dirty="0"/>
              <a:t>completo</a:t>
            </a:r>
            <a:r>
              <a:rPr lang="es-CL" dirty="0"/>
              <a:t> y </a:t>
            </a:r>
            <a:r>
              <a:rPr lang="es-CL" u="sng" dirty="0"/>
              <a:t>actualizado</a:t>
            </a:r>
            <a:r>
              <a:rPr lang="es-CL" dirty="0"/>
              <a:t>) es una obligación </a:t>
            </a:r>
            <a:r>
              <a:rPr lang="es-CL" dirty="0" err="1"/>
              <a:t>admn</a:t>
            </a:r>
            <a:r>
              <a:rPr lang="es-CL" dirty="0"/>
              <a:t>. De la </a:t>
            </a:r>
            <a:r>
              <a:rPr lang="es-CL" dirty="0" err="1"/>
              <a:t>dga</a:t>
            </a:r>
            <a:r>
              <a:rPr lang="es-CL" dirty="0"/>
              <a:t>. Art. 122.</a:t>
            </a:r>
          </a:p>
          <a:p>
            <a:r>
              <a:rPr lang="es-CL" dirty="0"/>
              <a:t>Prevención sobre el efecto de la inclusión en el catastro: art. 122 inc. Final. No acredita posesión inscrita ni dominio sobre </a:t>
            </a:r>
            <a:r>
              <a:rPr lang="es-CL" dirty="0" err="1"/>
              <a:t>daa</a:t>
            </a:r>
            <a:r>
              <a:rPr lang="es-CL" dirty="0"/>
              <a:t> ni derechos reales sobre ellos.</a:t>
            </a:r>
          </a:p>
          <a:p>
            <a:r>
              <a:rPr lang="es-CL" dirty="0"/>
              <a:t>Se rige por un reglamento.</a:t>
            </a:r>
          </a:p>
          <a:p>
            <a:r>
              <a:rPr lang="es-CL" dirty="0"/>
              <a:t>Dicho </a:t>
            </a:r>
            <a:r>
              <a:rPr lang="es-CL" dirty="0" err="1"/>
              <a:t>regl</a:t>
            </a:r>
            <a:r>
              <a:rPr lang="es-CL" dirty="0"/>
              <a:t>. Debe restablecer los archivos, registros e inventarios en los cuales ha de consignarse </a:t>
            </a:r>
            <a:r>
              <a:rPr lang="es-CL" u="sng" dirty="0"/>
              <a:t>todos</a:t>
            </a:r>
            <a:r>
              <a:rPr lang="es-CL" dirty="0"/>
              <a:t> los datos, actos y antecedentes del recurso, obras de desarrollo, </a:t>
            </a:r>
            <a:r>
              <a:rPr lang="es-CL" dirty="0" err="1"/>
              <a:t>daa</a:t>
            </a:r>
            <a:r>
              <a:rPr lang="es-CL" dirty="0"/>
              <a:t>, derechos reales sobre </a:t>
            </a:r>
            <a:r>
              <a:rPr lang="es-CL" dirty="0" err="1"/>
              <a:t>daa</a:t>
            </a:r>
            <a:r>
              <a:rPr lang="es-CL" dirty="0"/>
              <a:t>, obras construidas y proyectadas para ejercer tales derechos; además de un reg. Público al día y online.</a:t>
            </a:r>
          </a:p>
          <a:p>
            <a:r>
              <a:rPr lang="es-CL" dirty="0" err="1"/>
              <a:t>Oblig</a:t>
            </a:r>
            <a:r>
              <a:rPr lang="es-CL" dirty="0"/>
              <a:t>. </a:t>
            </a:r>
            <a:r>
              <a:rPr lang="es-CL" dirty="0" err="1"/>
              <a:t>Dga</a:t>
            </a:r>
            <a:r>
              <a:rPr lang="es-CL" dirty="0"/>
              <a:t> de publicar en </a:t>
            </a:r>
            <a:r>
              <a:rPr lang="es-CL" dirty="0" err="1"/>
              <a:t>d.o</a:t>
            </a:r>
            <a:r>
              <a:rPr lang="es-CL" dirty="0"/>
              <a:t>. y para cada región las resoluciones que contengan los </a:t>
            </a:r>
            <a:r>
              <a:rPr lang="es-CL" dirty="0" err="1"/>
              <a:t>daa</a:t>
            </a:r>
            <a:r>
              <a:rPr lang="es-CL" dirty="0"/>
              <a:t> registrados en el catastro público de aguas.</a:t>
            </a:r>
          </a:p>
        </p:txBody>
      </p:sp>
    </p:spTree>
    <p:extLst>
      <p:ext uri="{BB962C8B-B14F-4D97-AF65-F5344CB8AC3E}">
        <p14:creationId xmlns:p14="http://schemas.microsoft.com/office/powerpoint/2010/main" val="1574505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Inventario o catastro público de aguas</a:t>
            </a:r>
            <a:br>
              <a:rPr lang="es-CL" dirty="0"/>
            </a:br>
            <a:r>
              <a:rPr lang="es-CL" dirty="0"/>
              <a:t>fuentes de </a:t>
            </a:r>
            <a:r>
              <a:rPr lang="es-CL" dirty="0" err="1"/>
              <a:t>info</a:t>
            </a:r>
            <a:endParaRPr lang="es-CL" dirty="0"/>
          </a:p>
        </p:txBody>
      </p:sp>
      <p:sp>
        <p:nvSpPr>
          <p:cNvPr id="3" name="Marcador de contenido 2"/>
          <p:cNvSpPr>
            <a:spLocks noGrp="1"/>
          </p:cNvSpPr>
          <p:nvPr>
            <p:ph sz="quarter" idx="13"/>
          </p:nvPr>
        </p:nvSpPr>
        <p:spPr/>
        <p:txBody>
          <a:bodyPr>
            <a:normAutofit fontScale="92500"/>
          </a:bodyPr>
          <a:lstStyle/>
          <a:p>
            <a:r>
              <a:rPr lang="es-CL" dirty="0"/>
              <a:t>Art. 122. Obligación del </a:t>
            </a:r>
            <a:r>
              <a:rPr lang="es-CL" dirty="0" err="1"/>
              <a:t>Cbr</a:t>
            </a:r>
            <a:r>
              <a:rPr lang="es-CL" dirty="0"/>
              <a:t> remitir </a:t>
            </a:r>
            <a:r>
              <a:rPr lang="es-CL" dirty="0" err="1"/>
              <a:t>info</a:t>
            </a:r>
            <a:r>
              <a:rPr lang="es-CL" dirty="0"/>
              <a:t> sobre </a:t>
            </a:r>
            <a:r>
              <a:rPr lang="es-CL" dirty="0" err="1"/>
              <a:t>daa</a:t>
            </a:r>
            <a:r>
              <a:rPr lang="es-CL" dirty="0"/>
              <a:t>. </a:t>
            </a:r>
          </a:p>
          <a:p>
            <a:pPr lvl="1"/>
            <a:r>
              <a:rPr lang="es-CL" dirty="0"/>
              <a:t>so pena art. 440 c.o.t. (sanciones disciplinarias a notarios que faltaren a sus obligaciones: amonestación, censura, suspensión o exoneración en caso de reincidencia).</a:t>
            </a:r>
          </a:p>
          <a:p>
            <a:r>
              <a:rPr lang="es-CL" dirty="0"/>
              <a:t>Art. 122 bis. Obligación de organización de Usuarios de remitir a </a:t>
            </a:r>
            <a:r>
              <a:rPr lang="es-CL" dirty="0" err="1"/>
              <a:t>dga</a:t>
            </a:r>
            <a:r>
              <a:rPr lang="es-CL" dirty="0"/>
              <a:t> –antes del 31 de diciembre de cada año- </a:t>
            </a:r>
            <a:r>
              <a:rPr lang="es-CL" dirty="0" err="1"/>
              <a:t>info</a:t>
            </a:r>
            <a:r>
              <a:rPr lang="es-CL" dirty="0"/>
              <a:t> del registro de comuneros (vid art. 205) en relación con comuneros, n° de acciones y anotaciones de dominio, previa inscripción en el reg. Aguas.</a:t>
            </a:r>
          </a:p>
          <a:p>
            <a:pPr lvl="1"/>
            <a:r>
              <a:rPr lang="es-CL" dirty="0"/>
              <a:t>So pena </a:t>
            </a:r>
            <a:r>
              <a:rPr lang="es-CL" dirty="0" err="1"/>
              <a:t>dga</a:t>
            </a:r>
            <a:r>
              <a:rPr lang="es-CL" dirty="0"/>
              <a:t> rechace solicitudes de reg. De modificaciones estatutarias o cualquier otra sobre </a:t>
            </a:r>
            <a:r>
              <a:rPr lang="es-CL" dirty="0" err="1"/>
              <a:t>daa</a:t>
            </a:r>
            <a:r>
              <a:rPr lang="es-CL" dirty="0"/>
              <a:t>. + multa art. 173 y ss., de oficio o a petición de parte.</a:t>
            </a:r>
          </a:p>
        </p:txBody>
      </p:sp>
    </p:spTree>
    <p:extLst>
      <p:ext uri="{BB962C8B-B14F-4D97-AF65-F5344CB8AC3E}">
        <p14:creationId xmlns:p14="http://schemas.microsoft.com/office/powerpoint/2010/main" val="30974591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dirty="0"/>
              <a:t>Organizaciones de usuarios</a:t>
            </a:r>
          </a:p>
        </p:txBody>
      </p:sp>
      <p:sp>
        <p:nvSpPr>
          <p:cNvPr id="5" name="Marcador de texto 4"/>
          <p:cNvSpPr>
            <a:spLocks noGrp="1"/>
          </p:cNvSpPr>
          <p:nvPr>
            <p:ph type="body" idx="1"/>
          </p:nvPr>
        </p:nvSpPr>
        <p:spPr/>
        <p:txBody>
          <a:bodyPr/>
          <a:lstStyle/>
          <a:p>
            <a:r>
              <a:rPr lang="es-CL" dirty="0"/>
              <a:t>Libro ii, tít. iii, art. 186 y ss.</a:t>
            </a:r>
          </a:p>
        </p:txBody>
      </p:sp>
    </p:spTree>
    <p:extLst>
      <p:ext uri="{BB962C8B-B14F-4D97-AF65-F5344CB8AC3E}">
        <p14:creationId xmlns:p14="http://schemas.microsoft.com/office/powerpoint/2010/main" val="121690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Importancia del acceso al agua </a:t>
            </a:r>
            <a:br>
              <a:rPr lang="es-CL" dirty="0"/>
            </a:br>
            <a:r>
              <a:rPr lang="es-CL" dirty="0"/>
              <a:t>y del saneamiento</a:t>
            </a:r>
          </a:p>
        </p:txBody>
      </p:sp>
      <p:sp>
        <p:nvSpPr>
          <p:cNvPr id="3" name="Marcador de contenido 2"/>
          <p:cNvSpPr>
            <a:spLocks noGrp="1"/>
          </p:cNvSpPr>
          <p:nvPr>
            <p:ph sz="quarter" idx="13"/>
          </p:nvPr>
        </p:nvSpPr>
        <p:spPr/>
        <p:txBody>
          <a:bodyPr/>
          <a:lstStyle/>
          <a:p>
            <a:r>
              <a:rPr lang="es-CL" dirty="0"/>
              <a:t>El acceso al agua como derecho humano (uso doméstico)</a:t>
            </a:r>
          </a:p>
          <a:p>
            <a:r>
              <a:rPr lang="es-CL" dirty="0"/>
              <a:t>Agua potable y saneamiento. Ej.: Alexander </a:t>
            </a:r>
            <a:r>
              <a:rPr lang="es-CL" dirty="0" err="1"/>
              <a:t>cumming</a:t>
            </a:r>
            <a:r>
              <a:rPr lang="es-CL" dirty="0"/>
              <a:t>, inventor del inodoro con sifón en “s” (1775) y los casos del “gran hedor” y alcantarillado de Londres, con Joseph </a:t>
            </a:r>
            <a:r>
              <a:rPr lang="es-CL" dirty="0" err="1"/>
              <a:t>bazalgette</a:t>
            </a:r>
            <a:r>
              <a:rPr lang="es-CL" dirty="0"/>
              <a:t> (1851) y de los “inodoros volantes” en Nairobi (Kenia).</a:t>
            </a:r>
          </a:p>
        </p:txBody>
      </p:sp>
    </p:spTree>
    <p:extLst>
      <p:ext uri="{BB962C8B-B14F-4D97-AF65-F5344CB8AC3E}">
        <p14:creationId xmlns:p14="http://schemas.microsoft.com/office/powerpoint/2010/main" val="19621994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Organizaciones de usuarios</a:t>
            </a:r>
          </a:p>
        </p:txBody>
      </p:sp>
      <p:sp>
        <p:nvSpPr>
          <p:cNvPr id="3" name="Marcador de contenido 2"/>
          <p:cNvSpPr>
            <a:spLocks noGrp="1"/>
          </p:cNvSpPr>
          <p:nvPr>
            <p:ph sz="quarter" idx="13"/>
          </p:nvPr>
        </p:nvSpPr>
        <p:spPr/>
        <p:txBody>
          <a:bodyPr>
            <a:normAutofit/>
          </a:bodyPr>
          <a:lstStyle/>
          <a:p>
            <a:r>
              <a:rPr lang="es-CL" dirty="0"/>
              <a:t>Recordar </a:t>
            </a:r>
            <a:r>
              <a:rPr lang="es-CL" dirty="0" err="1"/>
              <a:t>c.c.c</a:t>
            </a:r>
            <a:r>
              <a:rPr lang="es-CL" dirty="0"/>
              <a:t>., libro I título XXXIII “De las personas jurídicas”, arts. 454 – 564.</a:t>
            </a:r>
          </a:p>
          <a:p>
            <a:r>
              <a:rPr lang="es-ES" dirty="0"/>
              <a:t>Art. 545 C.C.C.: “Las personas jurídicas son de dos especies: corporaciones y fundaciones de beneficencia pública. Las corporaciones de derecho privado se llaman también asociaciones. </a:t>
            </a:r>
          </a:p>
          <a:p>
            <a:pPr marL="0" indent="0">
              <a:buNone/>
            </a:pPr>
            <a:r>
              <a:rPr lang="es-ES" dirty="0"/>
              <a:t>Una asociación se forma por una reunión de personas en torno a objetivos de interés común a los asociados. Una fundación, mediante la afectación de bienes a un fin determinado de interés general”.</a:t>
            </a:r>
            <a:endParaRPr lang="es-CL" dirty="0"/>
          </a:p>
        </p:txBody>
      </p:sp>
    </p:spTree>
    <p:extLst>
      <p:ext uri="{BB962C8B-B14F-4D97-AF65-F5344CB8AC3E}">
        <p14:creationId xmlns:p14="http://schemas.microsoft.com/office/powerpoint/2010/main" val="8775809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Organizaciones de usuarios. Tipos.</a:t>
            </a:r>
          </a:p>
        </p:txBody>
      </p:sp>
      <p:sp>
        <p:nvSpPr>
          <p:cNvPr id="3" name="Marcador de contenido 2"/>
          <p:cNvSpPr>
            <a:spLocks noGrp="1"/>
          </p:cNvSpPr>
          <p:nvPr>
            <p:ph sz="quarter" idx="13"/>
          </p:nvPr>
        </p:nvSpPr>
        <p:spPr/>
        <p:txBody>
          <a:bodyPr>
            <a:normAutofit fontScale="77500" lnSpcReduction="20000"/>
          </a:bodyPr>
          <a:lstStyle/>
          <a:p>
            <a:r>
              <a:rPr lang="es-CL" dirty="0"/>
              <a:t>Art. 186.</a:t>
            </a:r>
          </a:p>
          <a:p>
            <a:r>
              <a:rPr lang="es-CL" dirty="0"/>
              <a:t>Hecho: 2 </a:t>
            </a:r>
            <a:r>
              <a:rPr lang="es-CL" dirty="0" err="1"/>
              <a:t>ó</a:t>
            </a:r>
            <a:r>
              <a:rPr lang="es-CL" dirty="0"/>
              <a:t> más personas con </a:t>
            </a:r>
            <a:r>
              <a:rPr lang="es-CL" dirty="0" err="1"/>
              <a:t>daa</a:t>
            </a:r>
            <a:r>
              <a:rPr lang="es-CL" dirty="0"/>
              <a:t> sobre un mismo canal/acueducto (cauce artificial), embalse o acuífero origina una comunidad.</a:t>
            </a:r>
          </a:p>
          <a:p>
            <a:r>
              <a:rPr lang="es-CL" dirty="0"/>
              <a:t>Objeto: tomar/captar aguas, repartirlas, construir, explotar, conservar y mejorar obras hidráulicas (captación, conducción y aprovechamiento).</a:t>
            </a:r>
          </a:p>
          <a:p>
            <a:r>
              <a:rPr lang="es-CL" dirty="0"/>
              <a:t>Ella se puede reglamentar en:</a:t>
            </a:r>
          </a:p>
          <a:p>
            <a:pPr lvl="1"/>
            <a:r>
              <a:rPr lang="es-CL" dirty="0"/>
              <a:t>Comunidades de aguas, art. 187.</a:t>
            </a:r>
          </a:p>
          <a:p>
            <a:pPr lvl="1"/>
            <a:r>
              <a:rPr lang="es-CL" dirty="0"/>
              <a:t>Comunidades de drenaje, art. 252.</a:t>
            </a:r>
          </a:p>
          <a:p>
            <a:pPr lvl="1"/>
            <a:r>
              <a:rPr lang="es-CL" dirty="0"/>
              <a:t>Asociaciones de </a:t>
            </a:r>
            <a:r>
              <a:rPr lang="es-CL" dirty="0" err="1"/>
              <a:t>canalistas</a:t>
            </a:r>
            <a:r>
              <a:rPr lang="es-CL" dirty="0"/>
              <a:t> y otras, art. 257.</a:t>
            </a:r>
          </a:p>
          <a:p>
            <a:pPr lvl="1"/>
            <a:r>
              <a:rPr lang="es-CL" dirty="0"/>
              <a:t>Cualquier otro tipo de sociedad, art. 186; y</a:t>
            </a:r>
          </a:p>
          <a:p>
            <a:pPr lvl="1"/>
            <a:r>
              <a:rPr lang="es-CL" dirty="0"/>
              <a:t>Juntas de vigilancia, art. 263, En el caso de cauces naturales.</a:t>
            </a:r>
          </a:p>
        </p:txBody>
      </p:sp>
    </p:spTree>
    <p:extLst>
      <p:ext uri="{BB962C8B-B14F-4D97-AF65-F5344CB8AC3E}">
        <p14:creationId xmlns:p14="http://schemas.microsoft.com/office/powerpoint/2010/main" val="39340200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Comunidades de aguas. </a:t>
            </a:r>
            <a:br>
              <a:rPr lang="es-CL" dirty="0"/>
            </a:br>
            <a:r>
              <a:rPr lang="es-CL" dirty="0"/>
              <a:t>Constitución voluntaria.</a:t>
            </a:r>
          </a:p>
        </p:txBody>
      </p:sp>
      <p:sp>
        <p:nvSpPr>
          <p:cNvPr id="3" name="Marcador de contenido 2"/>
          <p:cNvSpPr>
            <a:spLocks noGrp="1"/>
          </p:cNvSpPr>
          <p:nvPr>
            <p:ph sz="quarter" idx="13"/>
          </p:nvPr>
        </p:nvSpPr>
        <p:spPr/>
        <p:txBody>
          <a:bodyPr>
            <a:normAutofit fontScale="55000" lnSpcReduction="20000"/>
          </a:bodyPr>
          <a:lstStyle/>
          <a:p>
            <a:r>
              <a:rPr lang="es-CL" dirty="0"/>
              <a:t>Art. 187 trata de la constitución voluntaria.</a:t>
            </a:r>
          </a:p>
          <a:p>
            <a:pPr lvl="1"/>
            <a:r>
              <a:rPr lang="es-CL" dirty="0"/>
              <a:t>Se organizan por escritura pública</a:t>
            </a:r>
          </a:p>
          <a:p>
            <a:pPr lvl="1"/>
            <a:r>
              <a:rPr lang="es-CL" dirty="0"/>
              <a:t>Por todos los titulares de </a:t>
            </a:r>
            <a:r>
              <a:rPr lang="es-CL" dirty="0" err="1"/>
              <a:t>daa</a:t>
            </a:r>
            <a:endParaRPr lang="es-CL" dirty="0"/>
          </a:p>
          <a:p>
            <a:pPr lvl="1"/>
            <a:r>
              <a:rPr lang="es-CL" dirty="0"/>
              <a:t>Cuyas aguas se conducen por una obra común.</a:t>
            </a:r>
          </a:p>
          <a:p>
            <a:r>
              <a:rPr lang="es-CL" dirty="0"/>
              <a:t>Art. 196. las </a:t>
            </a:r>
            <a:r>
              <a:rPr lang="es-CL" dirty="0" err="1"/>
              <a:t>c.a.</a:t>
            </a:r>
            <a:r>
              <a:rPr lang="es-CL" dirty="0"/>
              <a:t> se entienden organizadas por su registro en la </a:t>
            </a:r>
            <a:r>
              <a:rPr lang="es-CL" dirty="0" err="1"/>
              <a:t>dga</a:t>
            </a:r>
            <a:r>
              <a:rPr lang="es-CL" dirty="0"/>
              <a:t>. + art. 188 inc. Final (refiere inscripción en el catastro público de aguas).</a:t>
            </a:r>
          </a:p>
          <a:p>
            <a:pPr lvl="1"/>
            <a:r>
              <a:rPr lang="es-CL" dirty="0"/>
              <a:t>El registro es necesario para gozar de personalidad jurídica,</a:t>
            </a:r>
          </a:p>
          <a:p>
            <a:pPr lvl="1"/>
            <a:r>
              <a:rPr lang="es-CL" dirty="0"/>
              <a:t>Poder modificar sus estatutos, y</a:t>
            </a:r>
          </a:p>
          <a:p>
            <a:pPr lvl="1"/>
            <a:r>
              <a:rPr lang="es-CL" u="sng" dirty="0"/>
              <a:t>Ya no </a:t>
            </a:r>
            <a:r>
              <a:rPr lang="es-CL" dirty="0"/>
              <a:t>Para hacer la inscripción obligatoria del ex art. 114 N° 1 (títulos constitutivos de una </a:t>
            </a:r>
            <a:r>
              <a:rPr lang="es-CL" dirty="0" err="1"/>
              <a:t>org</a:t>
            </a:r>
            <a:r>
              <a:rPr lang="es-CL" dirty="0"/>
              <a:t>. Usuarios, eliminado) ni tampoco del ex art. 114 nro. 2 (acuerdos y resoluciones que causen ejecutoria y determinen derechos de cada comunero, eliminado). </a:t>
            </a:r>
          </a:p>
          <a:p>
            <a:pPr lvl="1"/>
            <a:r>
              <a:rPr lang="es-CL" dirty="0"/>
              <a:t>Normativa supletoria: C.C.C. sobre personas jurídicas (corporaciones de derecho privado).</a:t>
            </a:r>
          </a:p>
          <a:p>
            <a:r>
              <a:rPr lang="es-CL" dirty="0"/>
              <a:t>Art. 194. reclamo de interesados (perjudicados) que no hubieren comparecido a la escritura pública. </a:t>
            </a:r>
          </a:p>
          <a:p>
            <a:pPr lvl="1"/>
            <a:r>
              <a:rPr lang="es-CL" dirty="0"/>
              <a:t>Pueden hacer valer sus derechos en juicio sumario, según art. 195. los fallos ejecutoriados modificatorios (de acuerdos o resoluciones previas) priman, desde que se reclame su cumplimiento.</a:t>
            </a:r>
          </a:p>
          <a:p>
            <a:pPr lvl="1"/>
            <a:r>
              <a:rPr lang="es-CL" dirty="0"/>
              <a:t>Pero no es posible en estos juicios precautorias para impedir o ejecutar los acuerdos o resoluciones previas, art. 195 inc. Final.</a:t>
            </a:r>
          </a:p>
        </p:txBody>
      </p:sp>
    </p:spTree>
    <p:extLst>
      <p:ext uri="{BB962C8B-B14F-4D97-AF65-F5344CB8AC3E}">
        <p14:creationId xmlns:p14="http://schemas.microsoft.com/office/powerpoint/2010/main" val="17620159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Comunidades de aguas. </a:t>
            </a:r>
            <a:br>
              <a:rPr lang="es-CL" dirty="0"/>
            </a:br>
            <a:r>
              <a:rPr lang="es-CL" dirty="0"/>
              <a:t>Constitución judicial.</a:t>
            </a:r>
          </a:p>
        </p:txBody>
      </p:sp>
      <p:sp>
        <p:nvSpPr>
          <p:cNvPr id="3" name="Marcador de contenido 2"/>
          <p:cNvSpPr>
            <a:spLocks noGrp="1"/>
          </p:cNvSpPr>
          <p:nvPr>
            <p:ph sz="quarter" idx="13"/>
          </p:nvPr>
        </p:nvSpPr>
        <p:spPr/>
        <p:txBody>
          <a:bodyPr>
            <a:normAutofit/>
          </a:bodyPr>
          <a:lstStyle/>
          <a:p>
            <a:r>
              <a:rPr lang="es-CL" dirty="0"/>
              <a:t>Art. 188. trata de la constitución judicial de una comunidad de aguas.</a:t>
            </a:r>
          </a:p>
          <a:p>
            <a:r>
              <a:rPr lang="es-CL" dirty="0"/>
              <a:t>La </a:t>
            </a:r>
            <a:r>
              <a:rPr lang="es-CL" dirty="0" err="1"/>
              <a:t>const.</a:t>
            </a:r>
            <a:r>
              <a:rPr lang="es-CL" dirty="0"/>
              <a:t> Judicial no procede si ya existe otra organización ya constituida en la obra común , que tenga la misma jurisdicción, art. 188 inc. 5°.</a:t>
            </a:r>
          </a:p>
          <a:p>
            <a:r>
              <a:rPr lang="es-CL" dirty="0"/>
              <a:t>Gestión judicial de existencia o participación (derechos de los comuneros en el agua u obra común), art. 188 inc. 1°.</a:t>
            </a:r>
          </a:p>
        </p:txBody>
      </p:sp>
    </p:spTree>
    <p:extLst>
      <p:ext uri="{BB962C8B-B14F-4D97-AF65-F5344CB8AC3E}">
        <p14:creationId xmlns:p14="http://schemas.microsoft.com/office/powerpoint/2010/main" val="42215009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Comunidades de aguas. procedimiento</a:t>
            </a:r>
          </a:p>
        </p:txBody>
      </p:sp>
      <p:sp>
        <p:nvSpPr>
          <p:cNvPr id="3" name="Marcador de contenido 2"/>
          <p:cNvSpPr>
            <a:spLocks noGrp="1"/>
          </p:cNvSpPr>
          <p:nvPr>
            <p:ph sz="quarter" idx="13"/>
          </p:nvPr>
        </p:nvSpPr>
        <p:spPr/>
        <p:txBody>
          <a:bodyPr>
            <a:normAutofit fontScale="77500" lnSpcReduction="20000"/>
          </a:bodyPr>
          <a:lstStyle/>
          <a:p>
            <a:r>
              <a:rPr lang="es-CL" dirty="0"/>
              <a:t>Procedimiento, art. 188 inc. 2°</a:t>
            </a:r>
          </a:p>
          <a:p>
            <a:pPr lvl="1"/>
            <a:r>
              <a:rPr lang="es-CL" dirty="0"/>
              <a:t>Citación a comparendo. </a:t>
            </a:r>
            <a:r>
              <a:rPr lang="es-CL" dirty="0" err="1"/>
              <a:t>TRIb</a:t>
            </a:r>
            <a:r>
              <a:rPr lang="es-CL" dirty="0"/>
              <a:t>. Competente: el de la bocatoma del canal principal.</a:t>
            </a:r>
          </a:p>
          <a:p>
            <a:pPr lvl="1"/>
            <a:r>
              <a:rPr lang="es-CL" dirty="0"/>
              <a:t>Notificación de la citación: </a:t>
            </a:r>
          </a:p>
          <a:p>
            <a:pPr lvl="2"/>
            <a:r>
              <a:rPr lang="es-CL" dirty="0"/>
              <a:t>4 avisos (3 en </a:t>
            </a:r>
            <a:r>
              <a:rPr lang="es-CL" dirty="0" err="1"/>
              <a:t>períodico</a:t>
            </a:r>
            <a:r>
              <a:rPr lang="es-CL" dirty="0"/>
              <a:t> local y 1 de Santiago) con 10 días de por medio entre la 1ª </a:t>
            </a:r>
            <a:r>
              <a:rPr lang="es-CL" dirty="0" err="1"/>
              <a:t>public</a:t>
            </a:r>
            <a:r>
              <a:rPr lang="es-CL" dirty="0"/>
              <a:t>. Y la fecha del comparendo. </a:t>
            </a:r>
          </a:p>
          <a:p>
            <a:pPr lvl="2"/>
            <a:r>
              <a:rPr lang="es-CL" dirty="0"/>
              <a:t>Si los interesados son menos de 4, también ha de notificarse de forma Personal subsidiaria (art. 44 CPC).</a:t>
            </a:r>
          </a:p>
          <a:p>
            <a:pPr lvl="1"/>
            <a:r>
              <a:rPr lang="es-CL" dirty="0"/>
              <a:t>Comparendo puede ser en 1ª o 2ª citación.</a:t>
            </a:r>
          </a:p>
          <a:p>
            <a:pPr lvl="2"/>
            <a:r>
              <a:rPr lang="es-CL" dirty="0"/>
              <a:t>En el comparendo, los interesados harán valer sus títulos para establecer sus derecho en el agua o sobre la obra común, art. 189 inc. 1°.</a:t>
            </a:r>
          </a:p>
          <a:p>
            <a:pPr lvl="2"/>
            <a:r>
              <a:rPr lang="es-CL" dirty="0"/>
              <a:t>Se agrega </a:t>
            </a:r>
            <a:r>
              <a:rPr lang="es-CL" dirty="0" err="1"/>
              <a:t>posib</a:t>
            </a:r>
            <a:r>
              <a:rPr lang="es-CL" dirty="0"/>
              <a:t>. De acompañar </a:t>
            </a:r>
            <a:r>
              <a:rPr lang="es-CL" dirty="0" err="1"/>
              <a:t>certif</a:t>
            </a:r>
            <a:r>
              <a:rPr lang="es-CL" dirty="0"/>
              <a:t>. de proceso de regularización ante </a:t>
            </a:r>
            <a:r>
              <a:rPr lang="es-CL" dirty="0" err="1"/>
              <a:t>dga</a:t>
            </a:r>
            <a:r>
              <a:rPr lang="es-CL" dirty="0"/>
              <a:t>, según arts. 2 y 5 </a:t>
            </a:r>
            <a:r>
              <a:rPr lang="es-CL" dirty="0" err="1"/>
              <a:t>transit</a:t>
            </a:r>
            <a:r>
              <a:rPr lang="es-CL" dirty="0"/>
              <a:t>., lo que podría dar origen a </a:t>
            </a:r>
            <a:r>
              <a:rPr lang="es-CL" dirty="0" err="1"/>
              <a:t>incorp</a:t>
            </a:r>
            <a:r>
              <a:rPr lang="es-CL" dirty="0"/>
              <a:t>. Al interesado a un rol de miembros provisionales, hasta que la </a:t>
            </a:r>
            <a:r>
              <a:rPr lang="es-CL" dirty="0" err="1"/>
              <a:t>dga</a:t>
            </a:r>
            <a:r>
              <a:rPr lang="es-CL" dirty="0"/>
              <a:t> resuelva su solicitud.</a:t>
            </a:r>
          </a:p>
          <a:p>
            <a:pPr lvl="2"/>
            <a:r>
              <a:rPr lang="es-CL" dirty="0"/>
              <a:t>Término de prueba incidental + prueba pericial con informe, art. 189 inc. 2°.</a:t>
            </a:r>
          </a:p>
          <a:p>
            <a:pPr lvl="1"/>
            <a:endParaRPr lang="es-CL" dirty="0"/>
          </a:p>
          <a:p>
            <a:endParaRPr lang="es-CL" dirty="0"/>
          </a:p>
        </p:txBody>
      </p:sp>
    </p:spTree>
    <p:extLst>
      <p:ext uri="{BB962C8B-B14F-4D97-AF65-F5344CB8AC3E}">
        <p14:creationId xmlns:p14="http://schemas.microsoft.com/office/powerpoint/2010/main" val="10529884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Comunidades de aguas. Procedimiento.</a:t>
            </a:r>
          </a:p>
        </p:txBody>
      </p:sp>
      <p:sp>
        <p:nvSpPr>
          <p:cNvPr id="3" name="Marcador de contenido 2"/>
          <p:cNvSpPr>
            <a:spLocks noGrp="1"/>
          </p:cNvSpPr>
          <p:nvPr>
            <p:ph sz="quarter" idx="13"/>
          </p:nvPr>
        </p:nvSpPr>
        <p:spPr/>
        <p:txBody>
          <a:bodyPr>
            <a:normAutofit lnSpcReduction="10000"/>
          </a:bodyPr>
          <a:lstStyle/>
          <a:p>
            <a:pPr lvl="1"/>
            <a:r>
              <a:rPr lang="es-CL" dirty="0"/>
              <a:t>ya sea por acuerdo (E.P.) o resolución judicial que </a:t>
            </a:r>
            <a:r>
              <a:rPr lang="es-CL" dirty="0" err="1"/>
              <a:t>det</a:t>
            </a:r>
            <a:r>
              <a:rPr lang="es-CL" dirty="0"/>
              <a:t>. la existencia de la </a:t>
            </a:r>
            <a:r>
              <a:rPr lang="es-CL" dirty="0" err="1"/>
              <a:t>c.A.</a:t>
            </a:r>
            <a:r>
              <a:rPr lang="es-CL" dirty="0"/>
              <a:t> y </a:t>
            </a:r>
            <a:r>
              <a:rPr lang="es-CL" dirty="0" err="1"/>
              <a:t>fijE</a:t>
            </a:r>
            <a:r>
              <a:rPr lang="es-CL" dirty="0"/>
              <a:t> los derechos de los comuneros (art. 192) </a:t>
            </a:r>
          </a:p>
          <a:p>
            <a:pPr lvl="2"/>
            <a:r>
              <a:rPr lang="es-CL" dirty="0"/>
              <a:t>Ha de ser debidamente notificada (arts. 192 y 188),</a:t>
            </a:r>
          </a:p>
          <a:p>
            <a:pPr lvl="2"/>
            <a:r>
              <a:rPr lang="es-CL" dirty="0"/>
              <a:t>La resol. Que reconozca la existencia de la </a:t>
            </a:r>
            <a:r>
              <a:rPr lang="es-CL" dirty="0" err="1"/>
              <a:t>c.A.</a:t>
            </a:r>
            <a:r>
              <a:rPr lang="es-CL" dirty="0"/>
              <a:t> y los derechos de los comuneros se debe reducir a escritura pública + estatutos (si hay acuerdo sobre ellos) + firma del juez, art. 197 inc. 2°.</a:t>
            </a:r>
          </a:p>
          <a:p>
            <a:pPr lvl="2"/>
            <a:r>
              <a:rPr lang="es-CL" dirty="0"/>
              <a:t>una vez Declarada (la existencia de la </a:t>
            </a:r>
            <a:r>
              <a:rPr lang="es-CL" dirty="0" err="1"/>
              <a:t>c.A.</a:t>
            </a:r>
            <a:r>
              <a:rPr lang="es-CL" dirty="0"/>
              <a:t> y fijados los derechos de los comuneros), debe procederse a la elección del directorio (si hay más de 5 comuneros) o administrador, art. 190.</a:t>
            </a:r>
          </a:p>
          <a:p>
            <a:pPr lvl="2"/>
            <a:r>
              <a:rPr lang="es-CL" dirty="0"/>
              <a:t>el derecho de cada comunero sobre el caudal común será el que conste de sus respectivos títulos, art. 193. </a:t>
            </a:r>
          </a:p>
          <a:p>
            <a:endParaRPr lang="es-CL" dirty="0"/>
          </a:p>
        </p:txBody>
      </p:sp>
    </p:spTree>
    <p:extLst>
      <p:ext uri="{BB962C8B-B14F-4D97-AF65-F5344CB8AC3E}">
        <p14:creationId xmlns:p14="http://schemas.microsoft.com/office/powerpoint/2010/main" val="24481651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Comunidades de aguas. Procedimiento E intervención </a:t>
            </a:r>
            <a:r>
              <a:rPr lang="es-CL" dirty="0" err="1"/>
              <a:t>dga</a:t>
            </a:r>
            <a:r>
              <a:rPr lang="es-CL" dirty="0"/>
              <a:t>.</a:t>
            </a:r>
          </a:p>
        </p:txBody>
      </p:sp>
      <p:sp>
        <p:nvSpPr>
          <p:cNvPr id="3" name="Marcador de contenido 2"/>
          <p:cNvSpPr>
            <a:spLocks noGrp="1"/>
          </p:cNvSpPr>
          <p:nvPr>
            <p:ph sz="quarter" idx="13"/>
          </p:nvPr>
        </p:nvSpPr>
        <p:spPr/>
        <p:txBody>
          <a:bodyPr/>
          <a:lstStyle/>
          <a:p>
            <a:pPr lvl="1"/>
            <a:r>
              <a:rPr lang="es-CL" dirty="0"/>
              <a:t>Resoluciones apelables en el sólo efecto devolutivo, art. 191.</a:t>
            </a:r>
          </a:p>
          <a:p>
            <a:pPr lvl="1"/>
            <a:r>
              <a:rPr lang="es-CL" dirty="0" err="1"/>
              <a:t>Dga</a:t>
            </a:r>
            <a:r>
              <a:rPr lang="es-CL" dirty="0"/>
              <a:t> puede participar en la organización judicial de una C.A. desde el inicio de la gestión y hasta su inscripción en el registro de aguas.</a:t>
            </a:r>
          </a:p>
        </p:txBody>
      </p:sp>
    </p:spTree>
    <p:extLst>
      <p:ext uri="{BB962C8B-B14F-4D97-AF65-F5344CB8AC3E}">
        <p14:creationId xmlns:p14="http://schemas.microsoft.com/office/powerpoint/2010/main" val="31472483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Comunidades de aguas. </a:t>
            </a:r>
            <a:br>
              <a:rPr lang="es-CL" dirty="0"/>
            </a:br>
            <a:r>
              <a:rPr lang="es-CL" dirty="0"/>
              <a:t>Personalidad </a:t>
            </a:r>
            <a:r>
              <a:rPr lang="es-CL" dirty="0" err="1"/>
              <a:t>jrdca</a:t>
            </a:r>
            <a:r>
              <a:rPr lang="es-CL" dirty="0"/>
              <a:t>. Y reclamos.</a:t>
            </a:r>
          </a:p>
        </p:txBody>
      </p:sp>
      <p:sp>
        <p:nvSpPr>
          <p:cNvPr id="3" name="Marcador de contenido 2"/>
          <p:cNvSpPr>
            <a:spLocks noGrp="1"/>
          </p:cNvSpPr>
          <p:nvPr>
            <p:ph sz="quarter" idx="13"/>
          </p:nvPr>
        </p:nvSpPr>
        <p:spPr/>
        <p:txBody>
          <a:bodyPr>
            <a:normAutofit fontScale="70000" lnSpcReduction="20000"/>
          </a:bodyPr>
          <a:lstStyle/>
          <a:p>
            <a:r>
              <a:rPr lang="es-CL" dirty="0"/>
              <a:t>Art. 196. las </a:t>
            </a:r>
            <a:r>
              <a:rPr lang="es-CL" dirty="0" err="1"/>
              <a:t>c.a.</a:t>
            </a:r>
            <a:r>
              <a:rPr lang="es-CL" dirty="0"/>
              <a:t> se entienden organizadas por su registro en la </a:t>
            </a:r>
            <a:r>
              <a:rPr lang="es-CL" dirty="0" err="1"/>
              <a:t>dga</a:t>
            </a:r>
            <a:r>
              <a:rPr lang="es-CL" dirty="0"/>
              <a:t>.</a:t>
            </a:r>
          </a:p>
          <a:p>
            <a:pPr lvl="1"/>
            <a:r>
              <a:rPr lang="es-CL" dirty="0"/>
              <a:t>El registro es necesario para gozar de personalidad jurídica,</a:t>
            </a:r>
          </a:p>
          <a:p>
            <a:pPr lvl="1"/>
            <a:r>
              <a:rPr lang="es-CL" dirty="0"/>
              <a:t>Poder modificar sus estatutos, y</a:t>
            </a:r>
          </a:p>
          <a:p>
            <a:pPr lvl="1"/>
            <a:r>
              <a:rPr lang="es-CL" dirty="0"/>
              <a:t>Para hacer la inscripción art. 114 N° 1 (títulos C.A.) y 2 (acuerdos y resoluciones que determinen derechos de cada comunero).</a:t>
            </a:r>
          </a:p>
          <a:p>
            <a:pPr lvl="1"/>
            <a:r>
              <a:rPr lang="es-CL" dirty="0"/>
              <a:t>Normativa supletoria: C.C.C. sobre personas jurídicas (corporaciones de derecho privado).</a:t>
            </a:r>
          </a:p>
          <a:p>
            <a:pPr lvl="0">
              <a:buClr>
                <a:prstClr val="black"/>
              </a:buClr>
            </a:pPr>
            <a:r>
              <a:rPr lang="es-CL" sz="1900" dirty="0">
                <a:solidFill>
                  <a:prstClr val="black"/>
                </a:solidFill>
              </a:rPr>
              <a:t>Art. 194. reclamo de interesados que no hayan asistido al comparendo o perjudicados en la distribución de las aguas. </a:t>
            </a:r>
          </a:p>
          <a:p>
            <a:pPr lvl="1">
              <a:buClr>
                <a:prstClr val="black"/>
              </a:buClr>
            </a:pPr>
            <a:r>
              <a:rPr lang="es-CL" sz="1700" dirty="0">
                <a:solidFill>
                  <a:prstClr val="black"/>
                </a:solidFill>
              </a:rPr>
              <a:t>Pueden hacer valer sus derechos en juicio sumario, según art. 195. los fallos ejecutoriados modificatorios (de acuerdos o resoluciones previas) priman, desde que se reclame su cumplimiento.</a:t>
            </a:r>
          </a:p>
          <a:p>
            <a:pPr lvl="1">
              <a:buClr>
                <a:prstClr val="black"/>
              </a:buClr>
            </a:pPr>
            <a:r>
              <a:rPr lang="es-CL" sz="1700" dirty="0">
                <a:solidFill>
                  <a:prstClr val="black"/>
                </a:solidFill>
              </a:rPr>
              <a:t>Pero no es posible en estos juicios precautorias para impedir o ejecutar los acuerdos o resoluciones previas, art. 195 inc. Final.</a:t>
            </a:r>
          </a:p>
          <a:p>
            <a:pPr lvl="1">
              <a:buClr>
                <a:prstClr val="black"/>
              </a:buClr>
            </a:pPr>
            <a:r>
              <a:rPr lang="es-CL" sz="1700" dirty="0">
                <a:solidFill>
                  <a:prstClr val="black"/>
                </a:solidFill>
              </a:rPr>
              <a:t>Costas de las nuevas gestiones: de cargo de quienes las soliciten.</a:t>
            </a:r>
          </a:p>
          <a:p>
            <a:pPr lvl="1">
              <a:buClr>
                <a:prstClr val="black"/>
              </a:buClr>
            </a:pPr>
            <a:r>
              <a:rPr lang="es-CL" sz="1700" dirty="0">
                <a:solidFill>
                  <a:prstClr val="black"/>
                </a:solidFill>
              </a:rPr>
              <a:t>Acuerdos o resoluciones ejecutoriados en estas nuevas gestiones prevalecen sobre los anteriores. </a:t>
            </a:r>
          </a:p>
          <a:p>
            <a:endParaRPr lang="es-CL" dirty="0"/>
          </a:p>
        </p:txBody>
      </p:sp>
    </p:spTree>
    <p:extLst>
      <p:ext uri="{BB962C8B-B14F-4D97-AF65-F5344CB8AC3E}">
        <p14:creationId xmlns:p14="http://schemas.microsoft.com/office/powerpoint/2010/main" val="35956608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Comunidades de aguas. </a:t>
            </a:r>
            <a:br>
              <a:rPr lang="es-CL" dirty="0"/>
            </a:br>
            <a:r>
              <a:rPr lang="es-CL" dirty="0"/>
              <a:t>Gestión judicial de preferencias.</a:t>
            </a:r>
          </a:p>
        </p:txBody>
      </p:sp>
      <p:sp>
        <p:nvSpPr>
          <p:cNvPr id="3" name="Marcador de contenido 2"/>
          <p:cNvSpPr>
            <a:spLocks noGrp="1"/>
          </p:cNvSpPr>
          <p:nvPr>
            <p:ph sz="quarter" idx="13"/>
          </p:nvPr>
        </p:nvSpPr>
        <p:spPr/>
        <p:txBody>
          <a:bodyPr>
            <a:normAutofit fontScale="92500" lnSpcReduction="10000"/>
          </a:bodyPr>
          <a:lstStyle/>
          <a:p>
            <a:r>
              <a:rPr lang="es-CL" dirty="0"/>
              <a:t>Art. 197. gestión judicial sobre cuestiones de preferencia de </a:t>
            </a:r>
            <a:r>
              <a:rPr lang="es-CL" dirty="0" err="1"/>
              <a:t>daa</a:t>
            </a:r>
            <a:r>
              <a:rPr lang="es-CL" dirty="0"/>
              <a:t>.</a:t>
            </a:r>
          </a:p>
          <a:p>
            <a:pPr lvl="1"/>
            <a:r>
              <a:rPr lang="es-CL" dirty="0"/>
              <a:t>No impiden la organización de la comunidad.</a:t>
            </a:r>
          </a:p>
          <a:p>
            <a:pPr lvl="1"/>
            <a:r>
              <a:rPr lang="es-CL" dirty="0"/>
              <a:t>Juez resolverá de acuerdo con los títulos invocados.</a:t>
            </a:r>
          </a:p>
          <a:p>
            <a:pPr lvl="1"/>
            <a:r>
              <a:rPr lang="es-CL" dirty="0"/>
              <a:t>Las </a:t>
            </a:r>
            <a:r>
              <a:rPr lang="es-CL" dirty="0" err="1"/>
              <a:t>resols</a:t>
            </a:r>
            <a:r>
              <a:rPr lang="es-CL" dirty="0"/>
              <a:t>. Que dicte son apelables en el sólo devolutivo. Y se tramitan como incidentes.</a:t>
            </a:r>
          </a:p>
          <a:p>
            <a:pPr lvl="1"/>
            <a:r>
              <a:rPr lang="es-CL" dirty="0"/>
              <a:t>La resol. Que reconozca la existencia de la </a:t>
            </a:r>
            <a:r>
              <a:rPr lang="es-CL" dirty="0" err="1"/>
              <a:t>c.A.</a:t>
            </a:r>
            <a:r>
              <a:rPr lang="es-CL" dirty="0"/>
              <a:t> y los derechos de los comuneros se debe reducir a escritura pública + estatutos (si hay acuerdo sobre ellos) + firma del juez, art. 197 inc. 2°.</a:t>
            </a:r>
          </a:p>
          <a:p>
            <a:pPr lvl="1"/>
            <a:r>
              <a:rPr lang="es-CL" dirty="0"/>
              <a:t>Debe notificarse por extracto según art. 188.</a:t>
            </a:r>
          </a:p>
          <a:p>
            <a:pPr lvl="1"/>
            <a:r>
              <a:rPr lang="es-CL" dirty="0"/>
              <a:t>Estatutos de </a:t>
            </a:r>
            <a:r>
              <a:rPr lang="es-CL" dirty="0" err="1"/>
              <a:t>c.A.</a:t>
            </a:r>
            <a:r>
              <a:rPr lang="es-CL" dirty="0"/>
              <a:t>: se aprueban por mayoría de </a:t>
            </a:r>
            <a:r>
              <a:rPr lang="es-CL" dirty="0" err="1"/>
              <a:t>daa</a:t>
            </a:r>
            <a:r>
              <a:rPr lang="es-CL" dirty="0"/>
              <a:t> sobre las aguas comunes. Si no hay acuerdo, la </a:t>
            </a:r>
            <a:r>
              <a:rPr lang="es-CL" dirty="0" err="1"/>
              <a:t>C.a.</a:t>
            </a:r>
            <a:r>
              <a:rPr lang="es-CL" dirty="0"/>
              <a:t> se rige supletoriamente por las normas de este párrafo del Cód. Aguas.</a:t>
            </a:r>
          </a:p>
          <a:p>
            <a:pPr lvl="1"/>
            <a:endParaRPr lang="es-CL" dirty="0"/>
          </a:p>
          <a:p>
            <a:pPr lvl="1"/>
            <a:endParaRPr lang="es-CL" dirty="0"/>
          </a:p>
          <a:p>
            <a:pPr lvl="1"/>
            <a:endParaRPr lang="es-CL" dirty="0"/>
          </a:p>
        </p:txBody>
      </p:sp>
    </p:spTree>
    <p:extLst>
      <p:ext uri="{BB962C8B-B14F-4D97-AF65-F5344CB8AC3E}">
        <p14:creationId xmlns:p14="http://schemas.microsoft.com/office/powerpoint/2010/main" val="1682734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Comunidades de aguas. </a:t>
            </a:r>
            <a:br>
              <a:rPr lang="es-CL" dirty="0"/>
            </a:br>
            <a:r>
              <a:rPr lang="es-CL" dirty="0"/>
              <a:t>rol provisional.</a:t>
            </a:r>
          </a:p>
        </p:txBody>
      </p:sp>
      <p:sp>
        <p:nvSpPr>
          <p:cNvPr id="3" name="Marcador de contenido 2"/>
          <p:cNvSpPr>
            <a:spLocks noGrp="1"/>
          </p:cNvSpPr>
          <p:nvPr>
            <p:ph sz="quarter" idx="13"/>
          </p:nvPr>
        </p:nvSpPr>
        <p:spPr/>
        <p:txBody>
          <a:bodyPr>
            <a:normAutofit lnSpcReduction="10000"/>
          </a:bodyPr>
          <a:lstStyle/>
          <a:p>
            <a:r>
              <a:rPr lang="es-CL" dirty="0"/>
              <a:t>Sabemos que la </a:t>
            </a:r>
            <a:r>
              <a:rPr lang="es-CL" dirty="0" err="1"/>
              <a:t>dga</a:t>
            </a:r>
            <a:r>
              <a:rPr lang="es-CL" dirty="0"/>
              <a:t> puede intervenir en las gestiones judiciales de organización de </a:t>
            </a:r>
            <a:r>
              <a:rPr lang="es-CL" dirty="0" err="1"/>
              <a:t>c.a.</a:t>
            </a:r>
            <a:r>
              <a:rPr lang="es-CL" dirty="0"/>
              <a:t>, art. 188 inc. Final.</a:t>
            </a:r>
          </a:p>
          <a:p>
            <a:r>
              <a:rPr lang="es-CL" dirty="0"/>
              <a:t>Art. 197 inc. 3° podrá organizarse la C.A. en base al rol provisional de usuarios y </a:t>
            </a:r>
            <a:r>
              <a:rPr lang="es-CL" dirty="0" err="1"/>
              <a:t>daa</a:t>
            </a:r>
            <a:r>
              <a:rPr lang="es-CL" dirty="0"/>
              <a:t> </a:t>
            </a:r>
            <a:r>
              <a:rPr lang="es-CL" dirty="0" err="1"/>
              <a:t>dga</a:t>
            </a:r>
            <a:r>
              <a:rPr lang="es-CL" dirty="0"/>
              <a:t>. </a:t>
            </a:r>
          </a:p>
          <a:p>
            <a:pPr lvl="1"/>
            <a:r>
              <a:rPr lang="es-CL" dirty="0"/>
              <a:t>Art. 164-170 rol provisional de usuarios y correspondientes </a:t>
            </a:r>
            <a:r>
              <a:rPr lang="es-CL" dirty="0" err="1"/>
              <a:t>daa</a:t>
            </a:r>
            <a:r>
              <a:rPr lang="es-CL" dirty="0"/>
              <a:t> constituidos y forma de confeccionarlo (reunión con interesados para darles a conocer el listado y corregirlo por unanimidad + publicación y plazo para observarle. La </a:t>
            </a:r>
            <a:r>
              <a:rPr lang="es-CL" dirty="0" err="1"/>
              <a:t>dga</a:t>
            </a:r>
            <a:r>
              <a:rPr lang="es-CL" dirty="0"/>
              <a:t> resolverá las observaciones  y fijará el rol provisional.</a:t>
            </a:r>
          </a:p>
          <a:p>
            <a:pPr lvl="1"/>
            <a:r>
              <a:rPr lang="es-CL" dirty="0"/>
              <a:t>Y, en caso de abandono de la instancia, este rol se tendrá por definitivo.	</a:t>
            </a:r>
          </a:p>
          <a:p>
            <a:endParaRPr lang="es-CL" dirty="0"/>
          </a:p>
        </p:txBody>
      </p:sp>
    </p:spTree>
    <p:extLst>
      <p:ext uri="{BB962C8B-B14F-4D97-AF65-F5344CB8AC3E}">
        <p14:creationId xmlns:p14="http://schemas.microsoft.com/office/powerpoint/2010/main" val="2008657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63B95E-CECB-2F39-ED19-BF2DD62C8695}"/>
              </a:ext>
            </a:extLst>
          </p:cNvPr>
          <p:cNvSpPr>
            <a:spLocks noGrp="1"/>
          </p:cNvSpPr>
          <p:nvPr>
            <p:ph type="title"/>
          </p:nvPr>
        </p:nvSpPr>
        <p:spPr/>
        <p:txBody>
          <a:bodyPr/>
          <a:lstStyle/>
          <a:p>
            <a:r>
              <a:rPr lang="es-MX" dirty="0"/>
              <a:t>¿qué tipo de bien económico es el agua?</a:t>
            </a:r>
          </a:p>
        </p:txBody>
      </p:sp>
      <p:pic>
        <p:nvPicPr>
          <p:cNvPr id="6" name="Marcador de contenido 5">
            <a:extLst>
              <a:ext uri="{FF2B5EF4-FFF2-40B4-BE49-F238E27FC236}">
                <a16:creationId xmlns:a16="http://schemas.microsoft.com/office/drawing/2014/main" id="{9909E6B6-4BF8-301B-67FC-D62134102C2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3774" y="2214696"/>
            <a:ext cx="10364451" cy="2968339"/>
          </a:xfrm>
        </p:spPr>
      </p:pic>
    </p:spTree>
    <p:extLst>
      <p:ext uri="{BB962C8B-B14F-4D97-AF65-F5344CB8AC3E}">
        <p14:creationId xmlns:p14="http://schemas.microsoft.com/office/powerpoint/2010/main" val="272751727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Comunidades de aguas. </a:t>
            </a:r>
            <a:br>
              <a:rPr lang="es-CL" dirty="0"/>
            </a:br>
            <a:r>
              <a:rPr lang="es-CL" dirty="0"/>
              <a:t>Escritura pública.</a:t>
            </a:r>
          </a:p>
        </p:txBody>
      </p:sp>
      <p:sp>
        <p:nvSpPr>
          <p:cNvPr id="3" name="Marcador de contenido 2"/>
          <p:cNvSpPr>
            <a:spLocks noGrp="1"/>
          </p:cNvSpPr>
          <p:nvPr>
            <p:ph sz="quarter" idx="13"/>
          </p:nvPr>
        </p:nvSpPr>
        <p:spPr/>
        <p:txBody>
          <a:bodyPr>
            <a:normAutofit fontScale="62500" lnSpcReduction="20000"/>
          </a:bodyPr>
          <a:lstStyle/>
          <a:p>
            <a:r>
              <a:rPr lang="es-CL" dirty="0"/>
              <a:t>Art. 198. Escritura pública de organización. Menciones.</a:t>
            </a:r>
          </a:p>
          <a:p>
            <a:pPr lvl="1"/>
            <a:r>
              <a:rPr lang="es-CL" dirty="0"/>
              <a:t>Individualización de los comuneros.</a:t>
            </a:r>
          </a:p>
          <a:p>
            <a:pPr lvl="1"/>
            <a:r>
              <a:rPr lang="es-CL" dirty="0"/>
              <a:t>Nombre, dom. Y objeto de la comunidad.</a:t>
            </a:r>
          </a:p>
          <a:p>
            <a:pPr lvl="1"/>
            <a:r>
              <a:rPr lang="es-CL" dirty="0" err="1"/>
              <a:t>Indiv</a:t>
            </a:r>
            <a:r>
              <a:rPr lang="es-CL" dirty="0"/>
              <a:t>. Cauces que conducen las aguas bajo su jurisdicción.</a:t>
            </a:r>
          </a:p>
          <a:p>
            <a:pPr lvl="1"/>
            <a:r>
              <a:rPr lang="es-CL" dirty="0" err="1"/>
              <a:t>Daa</a:t>
            </a:r>
            <a:r>
              <a:rPr lang="es-CL" dirty="0"/>
              <a:t> correspondiente al canal público y forma de división entre los comuneros.</a:t>
            </a:r>
          </a:p>
          <a:p>
            <a:pPr lvl="1"/>
            <a:r>
              <a:rPr lang="es-CL" dirty="0"/>
              <a:t> </a:t>
            </a:r>
            <a:r>
              <a:rPr lang="es-CL" dirty="0" err="1"/>
              <a:t>indiv</a:t>
            </a:r>
            <a:r>
              <a:rPr lang="es-CL" dirty="0"/>
              <a:t>. Predios o </a:t>
            </a:r>
            <a:r>
              <a:rPr lang="es-CL" dirty="0" err="1"/>
              <a:t>establecs</a:t>
            </a:r>
            <a:r>
              <a:rPr lang="es-CL" dirty="0"/>
              <a:t>. Que aprovechen las aguas.</a:t>
            </a:r>
          </a:p>
          <a:p>
            <a:pPr lvl="1"/>
            <a:r>
              <a:rPr lang="es-CL" dirty="0"/>
              <a:t>Los bienes comunes.</a:t>
            </a:r>
          </a:p>
          <a:p>
            <a:pPr lvl="1"/>
            <a:r>
              <a:rPr lang="es-CL" dirty="0"/>
              <a:t>Número de Miembros del directorio o administrador.</a:t>
            </a:r>
          </a:p>
          <a:p>
            <a:pPr lvl="1"/>
            <a:r>
              <a:rPr lang="es-CL" dirty="0"/>
              <a:t>Atribuciones del directorio o del administrador.</a:t>
            </a:r>
          </a:p>
          <a:p>
            <a:pPr lvl="1"/>
            <a:r>
              <a:rPr lang="es-CL" dirty="0"/>
              <a:t>Fecha anual de la junta general ordinaria, y</a:t>
            </a:r>
          </a:p>
          <a:p>
            <a:pPr lvl="1"/>
            <a:r>
              <a:rPr lang="es-CL" dirty="0"/>
              <a:t>Demás pactos que acordaren los comuneros.</a:t>
            </a:r>
          </a:p>
          <a:p>
            <a:r>
              <a:rPr lang="es-CL" dirty="0"/>
              <a:t>Domicilio de la comunidad de aguas:  capital provincial en que se halle la obra de entrega o la bocatoma del canal principal (default). Salvo acuerdo de los interesados por mayoría de votos. Según art. 222.</a:t>
            </a:r>
          </a:p>
        </p:txBody>
      </p:sp>
    </p:spTree>
    <p:extLst>
      <p:ext uri="{BB962C8B-B14F-4D97-AF65-F5344CB8AC3E}">
        <p14:creationId xmlns:p14="http://schemas.microsoft.com/office/powerpoint/2010/main" val="41455987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Comunidades de aguas. Competencia y registro de comuneros.</a:t>
            </a:r>
          </a:p>
        </p:txBody>
      </p:sp>
      <p:sp>
        <p:nvSpPr>
          <p:cNvPr id="3" name="Marcador de contenido 2"/>
          <p:cNvSpPr>
            <a:spLocks noGrp="1"/>
          </p:cNvSpPr>
          <p:nvPr>
            <p:ph sz="quarter" idx="13"/>
          </p:nvPr>
        </p:nvSpPr>
        <p:spPr/>
        <p:txBody>
          <a:bodyPr>
            <a:normAutofit fontScale="77500" lnSpcReduction="20000"/>
          </a:bodyPr>
          <a:lstStyle/>
          <a:p>
            <a:r>
              <a:rPr lang="es-CL" dirty="0"/>
              <a:t>Art. 200. extensión de la competencia de las comunidades:</a:t>
            </a:r>
          </a:p>
          <a:p>
            <a:pPr lvl="1"/>
            <a:r>
              <a:rPr lang="es-CL" dirty="0"/>
              <a:t>Administración de los canales.</a:t>
            </a:r>
          </a:p>
          <a:p>
            <a:pPr lvl="1"/>
            <a:r>
              <a:rPr lang="es-CL" dirty="0"/>
              <a:t>Distribución de las aguas.</a:t>
            </a:r>
          </a:p>
          <a:p>
            <a:pPr lvl="1"/>
            <a:r>
              <a:rPr lang="es-CL" dirty="0"/>
              <a:t>Jurisdicción del directorio como árbitro arbitrador del art. 244.</a:t>
            </a:r>
          </a:p>
          <a:p>
            <a:pPr lvl="1"/>
            <a:r>
              <a:rPr lang="es-CL" dirty="0"/>
              <a:t>Se entenderá hasta donde exista comunidad de intereses, aunque sólo sea entre 2 comuneros.</a:t>
            </a:r>
          </a:p>
          <a:p>
            <a:pPr lvl="1"/>
            <a:r>
              <a:rPr lang="es-CL" dirty="0"/>
              <a:t>Excepción: en relación con la </a:t>
            </a:r>
            <a:r>
              <a:rPr lang="es-CL" dirty="0" err="1"/>
              <a:t>Admni</a:t>
            </a:r>
            <a:r>
              <a:rPr lang="es-CL" dirty="0"/>
              <a:t>. Y </a:t>
            </a:r>
            <a:r>
              <a:rPr lang="es-CL" dirty="0" err="1"/>
              <a:t>distrib</a:t>
            </a:r>
            <a:r>
              <a:rPr lang="es-CL" dirty="0"/>
              <a:t>. De aguas podrán los estatutos limitar la extensión de sus atribuciones.</a:t>
            </a:r>
          </a:p>
          <a:p>
            <a:r>
              <a:rPr lang="es-CL" dirty="0"/>
              <a:t>Art. 205. Registro de comuneros. Debe contener:</a:t>
            </a:r>
          </a:p>
          <a:p>
            <a:pPr lvl="1"/>
            <a:r>
              <a:rPr lang="es-CL" dirty="0" err="1"/>
              <a:t>Daa</a:t>
            </a:r>
            <a:r>
              <a:rPr lang="es-CL" dirty="0"/>
              <a:t> de cada comunero.</a:t>
            </a:r>
          </a:p>
          <a:p>
            <a:pPr lvl="1"/>
            <a:r>
              <a:rPr lang="es-CL" dirty="0"/>
              <a:t>Número de acciones.</a:t>
            </a:r>
          </a:p>
          <a:p>
            <a:pPr lvl="1"/>
            <a:r>
              <a:rPr lang="es-CL" dirty="0"/>
              <a:t>Mutaciones de dominio (sólo se podrán registrar si están inscritas en el correspondiente registro de aguas).</a:t>
            </a:r>
          </a:p>
          <a:p>
            <a:endParaRPr lang="es-CL" dirty="0"/>
          </a:p>
        </p:txBody>
      </p:sp>
    </p:spTree>
    <p:extLst>
      <p:ext uri="{BB962C8B-B14F-4D97-AF65-F5344CB8AC3E}">
        <p14:creationId xmlns:p14="http://schemas.microsoft.com/office/powerpoint/2010/main" val="21848647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Comunidades de aguas. </a:t>
            </a:r>
            <a:br>
              <a:rPr lang="es-CL" dirty="0"/>
            </a:br>
            <a:r>
              <a:rPr lang="es-CL" dirty="0"/>
              <a:t>Bienes y financiamiento.</a:t>
            </a:r>
          </a:p>
        </p:txBody>
      </p:sp>
      <p:sp>
        <p:nvSpPr>
          <p:cNvPr id="3" name="Marcador de contenido 2"/>
          <p:cNvSpPr>
            <a:spLocks noGrp="1"/>
          </p:cNvSpPr>
          <p:nvPr>
            <p:ph sz="quarter" idx="13"/>
          </p:nvPr>
        </p:nvSpPr>
        <p:spPr>
          <a:xfrm>
            <a:off x="913773" y="2050870"/>
            <a:ext cx="10363827" cy="4062548"/>
          </a:xfrm>
        </p:spPr>
        <p:txBody>
          <a:bodyPr>
            <a:normAutofit fontScale="70000" lnSpcReduction="20000"/>
          </a:bodyPr>
          <a:lstStyle/>
          <a:p>
            <a:r>
              <a:rPr lang="es-CL" dirty="0"/>
              <a:t>Art. 201. bienes comunes. Son:</a:t>
            </a:r>
          </a:p>
          <a:p>
            <a:pPr lvl="1"/>
            <a:r>
              <a:rPr lang="es-CL" dirty="0"/>
              <a:t>AQUELLOS DE CUALQUIER NATURALEZA (PECUNIARIOS O NO).</a:t>
            </a:r>
          </a:p>
          <a:p>
            <a:pPr lvl="1"/>
            <a:r>
              <a:rPr lang="es-CL" dirty="0"/>
              <a:t>APORTADOS POR LOS TITULARES DAA</a:t>
            </a:r>
          </a:p>
          <a:p>
            <a:pPr lvl="1"/>
            <a:r>
              <a:rPr lang="es-CL" dirty="0"/>
              <a:t>EL PRODUCTO DE MULTAS</a:t>
            </a:r>
          </a:p>
          <a:p>
            <a:pPr lvl="1"/>
            <a:r>
              <a:rPr lang="es-CL" dirty="0"/>
              <a:t>Y LOS BIENES ADQUIRIDOS A CUALQUIER TITULO DESTINADOS A LOS FINES DE LA ORGANIZACIÓN.</a:t>
            </a:r>
          </a:p>
          <a:p>
            <a:r>
              <a:rPr lang="es-CL" dirty="0"/>
              <a:t>ART. 202. OBRAS QUE FORMAN PARTE DE UN SISTEMA BAJO JURISDICCIÓN DE UNA COMUNIDAD.</a:t>
            </a:r>
          </a:p>
          <a:p>
            <a:pPr lvl="1"/>
            <a:r>
              <a:rPr lang="es-CL" dirty="0"/>
              <a:t>SON DE PROPIEDAD DE QUIEN LAS HAYA ADQUIRIDO DE ACUERDO CON EL DERECHO COMÚN.</a:t>
            </a:r>
          </a:p>
          <a:p>
            <a:pPr lvl="1"/>
            <a:r>
              <a:rPr lang="es-CL" dirty="0"/>
              <a:t>Presunción: se presume dueño de las obras a los titulares de </a:t>
            </a:r>
            <a:r>
              <a:rPr lang="es-CL" dirty="0" err="1"/>
              <a:t>daa</a:t>
            </a:r>
            <a:r>
              <a:rPr lang="es-CL" dirty="0"/>
              <a:t> que extraigan, conduzcan o almacenen aguas en ellas, a prorrata de sus derechos.</a:t>
            </a:r>
          </a:p>
          <a:p>
            <a:r>
              <a:rPr lang="es-CL" dirty="0"/>
              <a:t>Art. 203. prenda/garantía de créditos contra comuneros y activo fijo, con el objeto de obtener financiamiento necesario para cumplir sus fines.</a:t>
            </a:r>
          </a:p>
          <a:p>
            <a:pPr lvl="1"/>
            <a:r>
              <a:rPr lang="es-CL" dirty="0"/>
              <a:t>La notificación de la prenda a los comuneros se hará por aviso publicado en diario capital de provincia o región correspondiente al domicilio de la comunidad. </a:t>
            </a:r>
          </a:p>
          <a:p>
            <a:pPr lvl="1"/>
            <a:r>
              <a:rPr lang="es-CL" dirty="0"/>
              <a:t>Art. 204. en este caso, el directorio –de acuerdo con el acreedor prendario- podrá ser su diputado para el cobro (y requerir y recibir válidamente el pago del comunero).</a:t>
            </a:r>
          </a:p>
          <a:p>
            <a:endParaRPr lang="es-CL" dirty="0"/>
          </a:p>
        </p:txBody>
      </p:sp>
    </p:spTree>
    <p:extLst>
      <p:ext uri="{BB962C8B-B14F-4D97-AF65-F5344CB8AC3E}">
        <p14:creationId xmlns:p14="http://schemas.microsoft.com/office/powerpoint/2010/main" val="287252359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Comunidades de agua. Operación.</a:t>
            </a:r>
          </a:p>
        </p:txBody>
      </p:sp>
      <p:sp>
        <p:nvSpPr>
          <p:cNvPr id="3" name="Marcador de contenido 2"/>
          <p:cNvSpPr>
            <a:spLocks noGrp="1"/>
          </p:cNvSpPr>
          <p:nvPr>
            <p:ph sz="quarter" idx="13"/>
          </p:nvPr>
        </p:nvSpPr>
        <p:spPr/>
        <p:txBody>
          <a:bodyPr>
            <a:normAutofit fontScale="77500" lnSpcReduction="20000"/>
          </a:bodyPr>
          <a:lstStyle/>
          <a:p>
            <a:r>
              <a:rPr lang="es-CL" dirty="0"/>
              <a:t>Art. 206. cómo extraer el agua.</a:t>
            </a:r>
          </a:p>
          <a:p>
            <a:pPr lvl="1"/>
            <a:r>
              <a:rPr lang="es-CL" dirty="0"/>
              <a:t>Mediante dispositivos de aforo (compuertas, marcos partidores, otros).</a:t>
            </a:r>
          </a:p>
          <a:p>
            <a:r>
              <a:rPr lang="es-CL" dirty="0"/>
              <a:t>Art. 207. extracción común (2 </a:t>
            </a:r>
            <a:r>
              <a:rPr lang="es-CL" dirty="0" err="1"/>
              <a:t>ó</a:t>
            </a:r>
            <a:r>
              <a:rPr lang="es-CL" dirty="0"/>
              <a:t> más comuneros) por un solo dispositivo.</a:t>
            </a:r>
          </a:p>
          <a:p>
            <a:pPr lvl="1"/>
            <a:r>
              <a:rPr lang="es-CL" dirty="0"/>
              <a:t>Directorio puede exigirles un representante común. Y subrogarse para nombrarlo.</a:t>
            </a:r>
          </a:p>
          <a:p>
            <a:pPr lvl="1"/>
            <a:r>
              <a:rPr lang="es-CL" dirty="0"/>
              <a:t>Serán responsables solidariamente de las cuotas y multas respectivas.</a:t>
            </a:r>
          </a:p>
          <a:p>
            <a:pPr lvl="1"/>
            <a:r>
              <a:rPr lang="es-CL" dirty="0"/>
              <a:t>Estos comuneros pueden constituirse en una comunidad de aguas independiente (de segundo grado), asociación de </a:t>
            </a:r>
            <a:r>
              <a:rPr lang="es-CL" dirty="0" err="1"/>
              <a:t>canalistas</a:t>
            </a:r>
            <a:r>
              <a:rPr lang="es-CL" dirty="0"/>
              <a:t> u otra organización que convengan.</a:t>
            </a:r>
          </a:p>
          <a:p>
            <a:r>
              <a:rPr lang="es-CL" dirty="0"/>
              <a:t>Art. 208. construcción o reparación de dispositivos.</a:t>
            </a:r>
          </a:p>
          <a:p>
            <a:pPr lvl="1"/>
            <a:r>
              <a:rPr lang="es-CL" dirty="0"/>
              <a:t>Las hace el directorio a costa del interesado; o bajo su responsabilidad y vigilancia si permite al interesado efectuarlas.</a:t>
            </a:r>
          </a:p>
          <a:p>
            <a:pPr lvl="1"/>
            <a:r>
              <a:rPr lang="es-CL" dirty="0"/>
              <a:t>Art. 209. reclamo por construcción o reparación de dispositivo perjudicial. Reclamo ante el directorio para que cite a los demás comuneros y resuelva conforme arts. 243 y ss. (arbitraje).</a:t>
            </a:r>
          </a:p>
        </p:txBody>
      </p:sp>
    </p:spTree>
    <p:extLst>
      <p:ext uri="{BB962C8B-B14F-4D97-AF65-F5344CB8AC3E}">
        <p14:creationId xmlns:p14="http://schemas.microsoft.com/office/powerpoint/2010/main" val="6109433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Reclamo por dispositivo perjudicial</a:t>
            </a:r>
          </a:p>
        </p:txBody>
      </p:sp>
      <p:sp>
        <p:nvSpPr>
          <p:cNvPr id="3" name="Marcador de contenido 2"/>
          <p:cNvSpPr>
            <a:spLocks noGrp="1"/>
          </p:cNvSpPr>
          <p:nvPr>
            <p:ph sz="quarter" idx="13"/>
          </p:nvPr>
        </p:nvSpPr>
        <p:spPr/>
        <p:txBody>
          <a:bodyPr/>
          <a:lstStyle/>
          <a:p>
            <a:r>
              <a:rPr lang="es-CL" dirty="0"/>
              <a:t>Art. 209 Al Directorio, con citación de los demás, para que resuelva como árbitro arbitrador (art. 243 y ss.)</a:t>
            </a:r>
          </a:p>
        </p:txBody>
      </p:sp>
    </p:spTree>
    <p:extLst>
      <p:ext uri="{BB962C8B-B14F-4D97-AF65-F5344CB8AC3E}">
        <p14:creationId xmlns:p14="http://schemas.microsoft.com/office/powerpoint/2010/main" val="4448336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Traslado de aguas</a:t>
            </a:r>
          </a:p>
        </p:txBody>
      </p:sp>
      <p:sp>
        <p:nvSpPr>
          <p:cNvPr id="3" name="Marcador de contenido 2"/>
          <p:cNvSpPr>
            <a:spLocks noGrp="1"/>
          </p:cNvSpPr>
          <p:nvPr>
            <p:ph sz="quarter" idx="13"/>
          </p:nvPr>
        </p:nvSpPr>
        <p:spPr/>
        <p:txBody>
          <a:bodyPr/>
          <a:lstStyle/>
          <a:p>
            <a:r>
              <a:rPr lang="es-CL" dirty="0"/>
              <a:t>Art. 210. figura requiere:</a:t>
            </a:r>
          </a:p>
          <a:p>
            <a:pPr lvl="1"/>
            <a:r>
              <a:rPr lang="es-CL" dirty="0"/>
              <a:t>Que se trate de aguas de un comunero</a:t>
            </a:r>
          </a:p>
          <a:p>
            <a:pPr lvl="1"/>
            <a:r>
              <a:rPr lang="es-CL" dirty="0"/>
              <a:t>Que el traslado se </a:t>
            </a:r>
            <a:r>
              <a:rPr lang="es-CL" dirty="0" err="1"/>
              <a:t>efectue</a:t>
            </a:r>
            <a:r>
              <a:rPr lang="es-CL" dirty="0"/>
              <a:t> En canales o acueductos sometidos a una misma comunidad</a:t>
            </a:r>
          </a:p>
          <a:p>
            <a:pPr lvl="1"/>
            <a:r>
              <a:rPr lang="es-CL" dirty="0"/>
              <a:t>En épocas que fije el directorio</a:t>
            </a:r>
          </a:p>
          <a:p>
            <a:pPr lvl="1"/>
            <a:r>
              <a:rPr lang="es-CL" dirty="0"/>
              <a:t>A costa del que solicite el traslado</a:t>
            </a:r>
          </a:p>
        </p:txBody>
      </p:sp>
    </p:spTree>
    <p:extLst>
      <p:ext uri="{BB962C8B-B14F-4D97-AF65-F5344CB8AC3E}">
        <p14:creationId xmlns:p14="http://schemas.microsoft.com/office/powerpoint/2010/main" val="256326207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Normas de distribución de aguas</a:t>
            </a:r>
          </a:p>
        </p:txBody>
      </p:sp>
      <p:sp>
        <p:nvSpPr>
          <p:cNvPr id="3" name="Marcador de contenido 2"/>
          <p:cNvSpPr>
            <a:spLocks noGrp="1"/>
          </p:cNvSpPr>
          <p:nvPr>
            <p:ph sz="quarter" idx="13"/>
          </p:nvPr>
        </p:nvSpPr>
        <p:spPr/>
        <p:txBody>
          <a:bodyPr/>
          <a:lstStyle/>
          <a:p>
            <a:r>
              <a:rPr lang="es-CL" dirty="0"/>
              <a:t>Art. 211. podrán establecerse en los estatutos normas permanentes de distribución de aguas.</a:t>
            </a:r>
          </a:p>
        </p:txBody>
      </p:sp>
    </p:spTree>
    <p:extLst>
      <p:ext uri="{BB962C8B-B14F-4D97-AF65-F5344CB8AC3E}">
        <p14:creationId xmlns:p14="http://schemas.microsoft.com/office/powerpoint/2010/main" val="16037757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Obligaciones de los comuneros</a:t>
            </a:r>
          </a:p>
        </p:txBody>
      </p:sp>
      <p:sp>
        <p:nvSpPr>
          <p:cNvPr id="3" name="Marcador de contenido 2"/>
          <p:cNvSpPr>
            <a:spLocks noGrp="1"/>
          </p:cNvSpPr>
          <p:nvPr>
            <p:ph sz="quarter" idx="13"/>
          </p:nvPr>
        </p:nvSpPr>
        <p:spPr/>
        <p:txBody>
          <a:bodyPr>
            <a:normAutofit/>
          </a:bodyPr>
          <a:lstStyle/>
          <a:p>
            <a:r>
              <a:rPr lang="es-CL" dirty="0"/>
              <a:t>Art. 212: Son obligaciones de los comuneros:</a:t>
            </a:r>
          </a:p>
          <a:p>
            <a:pPr lvl="1"/>
            <a:r>
              <a:rPr lang="es-CL" dirty="0"/>
              <a:t>Asistir a las juntas de comuneros, so pena de multa si no hay sala. Multa que determinará el directorio, si no la establecen los estatutos.</a:t>
            </a:r>
          </a:p>
          <a:p>
            <a:pPr lvl="1"/>
            <a:r>
              <a:rPr lang="es-CL" dirty="0"/>
              <a:t>Costear construcción y reparación del dispositivo extractor del canal principal, a prorrata.  Y si se trata de dispositivos calificados de principales , a prorrata entre los comuneros de una y otra rama.</a:t>
            </a:r>
          </a:p>
          <a:p>
            <a:pPr lvl="1"/>
            <a:r>
              <a:rPr lang="es-CL" dirty="0"/>
              <a:t>Concurrir a gastos de mantención de la comunidad.</a:t>
            </a:r>
          </a:p>
          <a:p>
            <a:pPr lvl="1"/>
            <a:r>
              <a:rPr lang="es-CL" dirty="0"/>
              <a:t>Demás obligaciones que impongan los estatutos.</a:t>
            </a:r>
          </a:p>
        </p:txBody>
      </p:sp>
    </p:spTree>
    <p:extLst>
      <p:ext uri="{BB962C8B-B14F-4D97-AF65-F5344CB8AC3E}">
        <p14:creationId xmlns:p14="http://schemas.microsoft.com/office/powerpoint/2010/main" val="7219441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Acuerdos de juntas y directorio</a:t>
            </a:r>
          </a:p>
        </p:txBody>
      </p:sp>
      <p:sp>
        <p:nvSpPr>
          <p:cNvPr id="3" name="Marcador de contenido 2"/>
          <p:cNvSpPr>
            <a:spLocks noGrp="1"/>
          </p:cNvSpPr>
          <p:nvPr>
            <p:ph sz="quarter" idx="13"/>
          </p:nvPr>
        </p:nvSpPr>
        <p:spPr/>
        <p:txBody>
          <a:bodyPr>
            <a:normAutofit fontScale="92500" lnSpcReduction="10000"/>
          </a:bodyPr>
          <a:lstStyle/>
          <a:p>
            <a:r>
              <a:rPr lang="es-CL" dirty="0"/>
              <a:t>Art. 213. tienen mérito ejecutivo en contra de los comuneros cuando:</a:t>
            </a:r>
          </a:p>
          <a:p>
            <a:pPr lvl="1"/>
            <a:r>
              <a:rPr lang="es-CL" dirty="0"/>
              <a:t>Recaen sobre fijación de cuotas (juntas y directorio), sobre gastos (sólo juntas) y sobre multas (sólo directorio).</a:t>
            </a:r>
          </a:p>
          <a:p>
            <a:pPr lvl="1"/>
            <a:r>
              <a:rPr lang="es-CL" dirty="0"/>
              <a:t>Constan en copia AUTORIZADA POR EL SECRETARIO DEL DIRECTORIO.</a:t>
            </a:r>
          </a:p>
          <a:p>
            <a:r>
              <a:rPr lang="es-CL" dirty="0"/>
              <a:t>IMPORTANCIA DE ÉSTO: ART. 214 SOBRE GARANTÍA DE PLENO DERECHO PREFERENTE (PARA EL PAGO DE CUOTAS DE CONTRIBUCIÓN Y MULTAS) SOBRE LOS DAA DE UN COMUNERO. PREFIERE A TODA PRENDA, HIPOTECA U OTRO GRAVAMEN CONSTITUIDO SOBRE LOS DAA DE UN COMUNERO.</a:t>
            </a:r>
          </a:p>
          <a:p>
            <a:r>
              <a:rPr lang="es-CL" dirty="0"/>
              <a:t>RESPONSABILIDAD SOLIDARIA. ADQUIRENTES A CUALQUIER TÍTULO DE ESSOS DAA RESPONDEN SOLIDARIAMENTE CON EL ANTECESOR DE LAS CUOTAS IMPAGAS AL TIEMPO DE LA ADQUISICIÓN.</a:t>
            </a:r>
          </a:p>
        </p:txBody>
      </p:sp>
    </p:spTree>
    <p:extLst>
      <p:ext uri="{BB962C8B-B14F-4D97-AF65-F5344CB8AC3E}">
        <p14:creationId xmlns:p14="http://schemas.microsoft.com/office/powerpoint/2010/main" val="417206261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GASTOS</a:t>
            </a:r>
          </a:p>
        </p:txBody>
      </p:sp>
      <p:sp>
        <p:nvSpPr>
          <p:cNvPr id="3" name="Marcador de contenido 2"/>
          <p:cNvSpPr>
            <a:spLocks noGrp="1"/>
          </p:cNvSpPr>
          <p:nvPr>
            <p:ph sz="quarter" idx="13"/>
          </p:nvPr>
        </p:nvSpPr>
        <p:spPr/>
        <p:txBody>
          <a:bodyPr>
            <a:normAutofit fontScale="92500" lnSpcReduction="20000"/>
          </a:bodyPr>
          <a:lstStyle/>
          <a:p>
            <a:r>
              <a:rPr lang="es-CL" dirty="0"/>
              <a:t>ART. 215. </a:t>
            </a:r>
          </a:p>
          <a:p>
            <a:pPr marL="0" indent="0">
              <a:buNone/>
            </a:pPr>
            <a:r>
              <a:rPr lang="es-CL" dirty="0"/>
              <a:t>“</a:t>
            </a:r>
            <a:r>
              <a:rPr lang="es-ES" dirty="0"/>
              <a:t>Todos los gastos de construcción, explotación, limpia, conservación, mejoramiento y demás que se hagan en beneficio de los comuneros, serán de cuenta de éstos, a prorrata de sus derechos de aprovechamiento.</a:t>
            </a:r>
          </a:p>
          <a:p>
            <a:pPr marL="0" indent="0">
              <a:buNone/>
            </a:pPr>
            <a:r>
              <a:rPr lang="es-ES" dirty="0"/>
              <a:t>Los gastos que fueren en provecho de determinados comuneros, serán de cuenta exclusiva de éstos, también a prorrata de sus derechos. </a:t>
            </a:r>
          </a:p>
          <a:p>
            <a:pPr marL="0" indent="0">
              <a:buNone/>
            </a:pPr>
            <a:r>
              <a:rPr lang="es-ES" dirty="0"/>
              <a:t>Los comuneros que por sus títulos, estén exentos del pago de gastos, se entenderá que únicamente lo están de los ordinarios de explotación y conservación, pero no de los extraordinarios, salvo que estuvieren también exentos de tales gastos en forma expresa por dichos títulos”.</a:t>
            </a:r>
            <a:endParaRPr lang="es-CL" dirty="0"/>
          </a:p>
        </p:txBody>
      </p:sp>
    </p:spTree>
    <p:extLst>
      <p:ext uri="{BB962C8B-B14F-4D97-AF65-F5344CB8AC3E}">
        <p14:creationId xmlns:p14="http://schemas.microsoft.com/office/powerpoint/2010/main" val="279428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D3F0C5-7F6C-5D0C-4F4C-A10C33F07CDB}"/>
              </a:ext>
            </a:extLst>
          </p:cNvPr>
          <p:cNvSpPr>
            <a:spLocks noGrp="1"/>
          </p:cNvSpPr>
          <p:nvPr>
            <p:ph type="title"/>
          </p:nvPr>
        </p:nvSpPr>
        <p:spPr/>
        <p:txBody>
          <a:bodyPr/>
          <a:lstStyle/>
          <a:p>
            <a:r>
              <a:rPr lang="es-MX" dirty="0"/>
              <a:t>¿qué tipo de bien económico es el agua?</a:t>
            </a:r>
          </a:p>
        </p:txBody>
      </p:sp>
      <p:sp>
        <p:nvSpPr>
          <p:cNvPr id="3" name="Marcador de contenido 2">
            <a:extLst>
              <a:ext uri="{FF2B5EF4-FFF2-40B4-BE49-F238E27FC236}">
                <a16:creationId xmlns:a16="http://schemas.microsoft.com/office/drawing/2014/main" id="{96705558-C002-2C0C-E75C-B9404844EBC4}"/>
              </a:ext>
            </a:extLst>
          </p:cNvPr>
          <p:cNvSpPr>
            <a:spLocks noGrp="1"/>
          </p:cNvSpPr>
          <p:nvPr>
            <p:ph sz="quarter" idx="13"/>
          </p:nvPr>
        </p:nvSpPr>
        <p:spPr/>
        <p:txBody>
          <a:bodyPr>
            <a:normAutofit fontScale="92500"/>
          </a:bodyPr>
          <a:lstStyle/>
          <a:p>
            <a:r>
              <a:rPr lang="es-MX" dirty="0"/>
              <a:t>Clasificación económica del agua:</a:t>
            </a:r>
          </a:p>
          <a:p>
            <a:r>
              <a:rPr lang="es-MX" dirty="0"/>
              <a:t>Desde el punto de vista de los bienes económicos, el agua puede clasificarse como un bien económico de primera necesidad y como un recurso natural renovable. </a:t>
            </a:r>
          </a:p>
          <a:p>
            <a:r>
              <a:rPr lang="es-MX" dirty="0"/>
              <a:t>Es un bien económico porque tiene un costo asociado a su extracción, tratamiento y distribución, y su acceso puede estar sujeto a restricciones y regulaciones. </a:t>
            </a:r>
          </a:p>
          <a:p>
            <a:r>
              <a:rPr lang="es-MX" dirty="0"/>
              <a:t>Además, su uso puede generar externalidades, como la contaminación del agua que afecta a otros usuarios y al medio ambiente.</a:t>
            </a:r>
          </a:p>
          <a:p>
            <a:endParaRPr lang="es-MX" dirty="0"/>
          </a:p>
        </p:txBody>
      </p:sp>
    </p:spTree>
    <p:extLst>
      <p:ext uri="{BB962C8B-B14F-4D97-AF65-F5344CB8AC3E}">
        <p14:creationId xmlns:p14="http://schemas.microsoft.com/office/powerpoint/2010/main" val="244474180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CUOTAS DE CONTRIBUCIÓN. MORA.</a:t>
            </a:r>
          </a:p>
        </p:txBody>
      </p:sp>
      <p:sp>
        <p:nvSpPr>
          <p:cNvPr id="3" name="Marcador de contenido 2"/>
          <p:cNvSpPr>
            <a:spLocks noGrp="1"/>
          </p:cNvSpPr>
          <p:nvPr>
            <p:ph sz="quarter" idx="13"/>
          </p:nvPr>
        </p:nvSpPr>
        <p:spPr/>
        <p:txBody>
          <a:bodyPr>
            <a:normAutofit fontScale="92500" lnSpcReduction="20000"/>
          </a:bodyPr>
          <a:lstStyle/>
          <a:p>
            <a:r>
              <a:rPr lang="es-CL" dirty="0"/>
              <a:t>ART. 216.</a:t>
            </a:r>
          </a:p>
          <a:p>
            <a:pPr marL="0" indent="0">
              <a:buNone/>
            </a:pPr>
            <a:r>
              <a:rPr lang="es-ES" dirty="0"/>
              <a:t>“Los comuneros morosos en el pago de sus cuotas podrán ser privados del agua durante la mora, sin perjuicio de la acción judicial en su contra.</a:t>
            </a:r>
          </a:p>
          <a:p>
            <a:pPr marL="0" indent="0">
              <a:buNone/>
            </a:pPr>
            <a:r>
              <a:rPr lang="es-ES" dirty="0"/>
              <a:t>Responderán, además, de los gastos que irrogue la contratación de un inspector encargado de aplicar y vigilar la privación del agua.</a:t>
            </a:r>
          </a:p>
          <a:p>
            <a:pPr marL="0" indent="0">
              <a:buNone/>
            </a:pPr>
            <a:r>
              <a:rPr lang="es-ES" dirty="0"/>
              <a:t>Los morosos podrán ser obligados al pago de sus cuotas con los reajustes, multas, y tasas de interés que determine la junta general ordinaria o el directorio, en su caso.</a:t>
            </a:r>
          </a:p>
          <a:p>
            <a:pPr marL="0" indent="0">
              <a:buNone/>
            </a:pPr>
            <a:r>
              <a:rPr lang="es-ES" dirty="0"/>
              <a:t>Las sanciones que se apliquen en conformidad a estas normas pasarán contra los sucesores a cualquier título”. </a:t>
            </a:r>
            <a:endParaRPr lang="es-CL" dirty="0"/>
          </a:p>
        </p:txBody>
      </p:sp>
    </p:spTree>
    <p:extLst>
      <p:ext uri="{BB962C8B-B14F-4D97-AF65-F5344CB8AC3E}">
        <p14:creationId xmlns:p14="http://schemas.microsoft.com/office/powerpoint/2010/main" val="13352493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ALTERACIÓN DE DISPOSITIVOS</a:t>
            </a:r>
          </a:p>
        </p:txBody>
      </p:sp>
      <p:sp>
        <p:nvSpPr>
          <p:cNvPr id="3" name="Marcador de contenido 2"/>
          <p:cNvSpPr>
            <a:spLocks noGrp="1"/>
          </p:cNvSpPr>
          <p:nvPr>
            <p:ph sz="quarter" idx="13"/>
          </p:nvPr>
        </p:nvSpPr>
        <p:spPr/>
        <p:txBody>
          <a:bodyPr>
            <a:normAutofit fontScale="85000" lnSpcReduction="20000"/>
          </a:bodyPr>
          <a:lstStyle/>
          <a:p>
            <a:r>
              <a:rPr lang="es-CL" dirty="0"/>
              <a:t>ART. 217.</a:t>
            </a:r>
          </a:p>
          <a:p>
            <a:pPr marL="0" indent="0">
              <a:buNone/>
            </a:pPr>
            <a:r>
              <a:rPr lang="es-ES" dirty="0"/>
              <a:t>“Si algún comunero, por sí o por interpósita persona, alterase un dispositivo de distribución, éste será restablecido a su costa debiendo además pagar la multa que fije el directorio, lo cual es sin perjuicio de la privación del agua hasta que cumpla con estas obligaciones. Las reincidencias serán penadas con el doble o triple de la multa, según corresponda.</a:t>
            </a:r>
          </a:p>
          <a:p>
            <a:pPr marL="0" indent="0">
              <a:buNone/>
            </a:pPr>
            <a:r>
              <a:rPr lang="es-ES" dirty="0"/>
              <a:t>Las mismas reglas se aplicarán a los comuneros que hicieren estacadas u otras labores para aumentar su dotación de agua.</a:t>
            </a:r>
          </a:p>
          <a:p>
            <a:pPr marL="0" indent="0">
              <a:buNone/>
            </a:pPr>
            <a:r>
              <a:rPr lang="es-ES" dirty="0"/>
              <a:t>Las medidas a que se refiere este artículo, serán impuestas por el directorio, siendo aplicables los incisos 2° y 3° del artículo anterior.</a:t>
            </a:r>
          </a:p>
          <a:p>
            <a:pPr marL="0" indent="0">
              <a:buNone/>
            </a:pPr>
            <a:r>
              <a:rPr lang="es-ES" dirty="0"/>
              <a:t>Se presume autor de estos hechos al beneficiado con ellos”.</a:t>
            </a:r>
          </a:p>
          <a:p>
            <a:endParaRPr lang="es-CL" dirty="0"/>
          </a:p>
        </p:txBody>
      </p:sp>
    </p:spTree>
    <p:extLst>
      <p:ext uri="{BB962C8B-B14F-4D97-AF65-F5344CB8AC3E}">
        <p14:creationId xmlns:p14="http://schemas.microsoft.com/office/powerpoint/2010/main" val="371172160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LAS JUNTAS GENERALES</a:t>
            </a:r>
          </a:p>
        </p:txBody>
      </p:sp>
      <p:sp>
        <p:nvSpPr>
          <p:cNvPr id="3" name="Marcador de contenido 2"/>
          <p:cNvSpPr>
            <a:spLocks noGrp="1"/>
          </p:cNvSpPr>
          <p:nvPr>
            <p:ph sz="quarter" idx="13"/>
          </p:nvPr>
        </p:nvSpPr>
        <p:spPr/>
        <p:txBody>
          <a:bodyPr>
            <a:normAutofit fontScale="85000" lnSpcReduction="10000"/>
          </a:bodyPr>
          <a:lstStyle/>
          <a:p>
            <a:r>
              <a:rPr lang="es-CL" dirty="0"/>
              <a:t>ART. 218. LAS JUNTAS GENERALES DE UNA COM. AGUAS:</a:t>
            </a:r>
          </a:p>
          <a:p>
            <a:pPr lvl="1"/>
            <a:r>
              <a:rPr lang="es-CL" dirty="0"/>
              <a:t>SON UNA CORPORACIÓN</a:t>
            </a:r>
          </a:p>
          <a:p>
            <a:pPr lvl="1"/>
            <a:r>
              <a:rPr lang="es-CL" dirty="0"/>
              <a:t>QUE RESUELVE LOS NEGOCIOS QUE INTERESAN O AFECTAN A LA COMUNIDAD</a:t>
            </a:r>
          </a:p>
          <a:p>
            <a:pPr lvl="1"/>
            <a:r>
              <a:rPr lang="es-CL" dirty="0"/>
              <a:t>PUEDEN SER ORDINARIAS (PRIMER SÁBADO HÁBIL DE ABRIL DE CADA AÑO, A LAS 14:00 HRS., EN LUGAR QUE DETERMINE EL DIRECTORIO) O EXTRAORDINARIAS (EN CUALQUIER TIEMPO).</a:t>
            </a:r>
          </a:p>
          <a:p>
            <a:r>
              <a:rPr lang="es-CL" dirty="0"/>
              <a:t>ART. 219. QUORUM PARA SESIONAR: MAYORÍA ABSOLUTA DE COMUNEROS CON DERECHO A VOTO. </a:t>
            </a:r>
          </a:p>
          <a:p>
            <a:pPr lvl="1"/>
            <a:r>
              <a:rPr lang="es-CL" dirty="0"/>
              <a:t>REGLA DEFAULT: SI NO HAY SALA, RIGE CITACIÓN PARA EL DÍA SIGUIENTE HÁBIL. MISMA HORA, MISMO LUGAR Y HABRÁ SALA CON LOS QUE ASISTAN. </a:t>
            </a:r>
          </a:p>
          <a:p>
            <a:pPr lvl="1"/>
            <a:r>
              <a:rPr lang="es-CL" dirty="0"/>
              <a:t>CASO ESPECIAL: CITACIÓN A JUNTA PARA UN MISMO DÍA EN PRIMERA Y SEGUNDA CITACIÓN, CON DIFERENCIA DE 30 MINS. A LO MENOS.</a:t>
            </a:r>
          </a:p>
        </p:txBody>
      </p:sp>
    </p:spTree>
    <p:extLst>
      <p:ext uri="{BB962C8B-B14F-4D97-AF65-F5344CB8AC3E}">
        <p14:creationId xmlns:p14="http://schemas.microsoft.com/office/powerpoint/2010/main" val="39845191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CONVOCATORIAS A JUNTA</a:t>
            </a:r>
          </a:p>
        </p:txBody>
      </p:sp>
      <p:sp>
        <p:nvSpPr>
          <p:cNvPr id="3" name="Marcador de contenido 2"/>
          <p:cNvSpPr>
            <a:spLocks noGrp="1"/>
          </p:cNvSpPr>
          <p:nvPr>
            <p:ph sz="quarter" idx="13"/>
          </p:nvPr>
        </p:nvSpPr>
        <p:spPr/>
        <p:txBody>
          <a:bodyPr>
            <a:normAutofit fontScale="92500" lnSpcReduction="20000"/>
          </a:bodyPr>
          <a:lstStyle/>
          <a:p>
            <a:r>
              <a:rPr lang="es-CL" dirty="0"/>
              <a:t>Art. 221. las convocatorias deben hacerse con al menos 10 días de anticipación (a la fecha de la junta) indicando lugar, día, hora y objeto de la junta.</a:t>
            </a:r>
          </a:p>
          <a:p>
            <a:r>
              <a:rPr lang="es-CL" dirty="0"/>
              <a:t>ART. 220. </a:t>
            </a:r>
          </a:p>
          <a:p>
            <a:pPr lvl="1"/>
            <a:r>
              <a:rPr lang="es-CL" dirty="0"/>
              <a:t>AVISO PUBL. DIARIO CAPITAL PROVINCIAL EN QUE TENGA DOMICILIO LA COMUNIDAD.</a:t>
            </a:r>
          </a:p>
          <a:p>
            <a:pPr lvl="1"/>
            <a:r>
              <a:rPr lang="es-CL" dirty="0"/>
              <a:t>A FALTA, POR AVISO PUBL. CAPITAL REGIONAL + CARTA CERTIFICADA DOMICILIO REGISTRADO POR EL COMUNERO (SI SE TRATA DE JUNTA EXTRAORDINARIA).</a:t>
            </a:r>
          </a:p>
          <a:p>
            <a:pPr lvl="1"/>
            <a:r>
              <a:rPr lang="es-CL" dirty="0"/>
              <a:t>Adicionalmente, si la junta tratara ciertas materias, la convocatoria se publicará y comunicará según art. 131 (extracto en diarios determinados + avisos radiales y excepcionalmente notificación personal) con no menos de 10 ni más de 60 días de anticipación a la fecha de la junta. Dichas materias son:</a:t>
            </a:r>
          </a:p>
          <a:p>
            <a:pPr lvl="2"/>
            <a:r>
              <a:rPr lang="es-CL" dirty="0"/>
              <a:t>Procedimiento de perfeccionamiento de títulos, art. 241 N° 23 y 274 N° 9.</a:t>
            </a:r>
          </a:p>
        </p:txBody>
      </p:sp>
    </p:spTree>
    <p:extLst>
      <p:ext uri="{BB962C8B-B14F-4D97-AF65-F5344CB8AC3E}">
        <p14:creationId xmlns:p14="http://schemas.microsoft.com/office/powerpoint/2010/main" val="32376679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Votos en junta</a:t>
            </a:r>
          </a:p>
        </p:txBody>
      </p:sp>
      <p:sp>
        <p:nvSpPr>
          <p:cNvPr id="3" name="Marcador de contenido 2"/>
          <p:cNvSpPr>
            <a:spLocks noGrp="1"/>
          </p:cNvSpPr>
          <p:nvPr>
            <p:ph sz="quarter" idx="13"/>
          </p:nvPr>
        </p:nvSpPr>
        <p:spPr/>
        <p:txBody>
          <a:bodyPr/>
          <a:lstStyle/>
          <a:p>
            <a:r>
              <a:rPr lang="es-CL" dirty="0"/>
              <a:t>Art. 222: Cada comunero tiene un voto por cada acción que posea. </a:t>
            </a:r>
          </a:p>
          <a:p>
            <a:pPr lvl="1"/>
            <a:r>
              <a:rPr lang="es-CL" dirty="0"/>
              <a:t>Fracciones de votos: se suman a los enteros; salvo en empate, donde se contabilizarán.</a:t>
            </a:r>
          </a:p>
        </p:txBody>
      </p:sp>
    </p:spTree>
    <p:extLst>
      <p:ext uri="{BB962C8B-B14F-4D97-AF65-F5344CB8AC3E}">
        <p14:creationId xmlns:p14="http://schemas.microsoft.com/office/powerpoint/2010/main" val="137725940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Juntas generales ordinarias. Competencia.</a:t>
            </a:r>
          </a:p>
        </p:txBody>
      </p:sp>
      <p:sp>
        <p:nvSpPr>
          <p:cNvPr id="3" name="Marcador de contenido 2"/>
          <p:cNvSpPr>
            <a:spLocks noGrp="1"/>
          </p:cNvSpPr>
          <p:nvPr>
            <p:ph sz="quarter" idx="13"/>
          </p:nvPr>
        </p:nvSpPr>
        <p:spPr/>
        <p:txBody>
          <a:bodyPr>
            <a:normAutofit fontScale="70000" lnSpcReduction="20000"/>
          </a:bodyPr>
          <a:lstStyle/>
          <a:p>
            <a:r>
              <a:rPr lang="es-ES" dirty="0"/>
              <a:t> ART. 226. Corresponde a las juntas generales ordinarias:</a:t>
            </a:r>
          </a:p>
          <a:p>
            <a:r>
              <a:rPr lang="es-ES" dirty="0"/>
              <a:t>1. Elegir al directorio o administradores;    </a:t>
            </a:r>
          </a:p>
          <a:p>
            <a:r>
              <a:rPr lang="es-ES" dirty="0"/>
              <a:t>2. Acordar el presupuesto de gastos ordinarios o extraordinarios para el período de un año, y las cuotas de una y otra naturaleza que deben erogar los comuneros para cubrir esos gastos. Mientras no se apruebe el presupuesto, regirá el del año anterior, reajustado según la variación que haya experimentado el índice de precios al consumidor;    </a:t>
            </a:r>
          </a:p>
          <a:p>
            <a:r>
              <a:rPr lang="es-ES" dirty="0"/>
              <a:t>3. Pronunciarse sobre la memoria y la cuenta de inversión que debe presentar el directorio;    </a:t>
            </a:r>
          </a:p>
          <a:p>
            <a:r>
              <a:rPr lang="es-ES" dirty="0"/>
              <a:t>4. Nombrar inspectores para el examen de las cuentas y facultarlos para seleccionar los auditores externos de contabilidad y procedimientos, si fuere menester;    </a:t>
            </a:r>
          </a:p>
          <a:p>
            <a:r>
              <a:rPr lang="es-ES" dirty="0"/>
              <a:t>5. Fijar las sanciones que se aplicarán a los deudores morosos, y    </a:t>
            </a:r>
          </a:p>
          <a:p>
            <a:r>
              <a:rPr lang="es-ES" dirty="0"/>
              <a:t>6. Tratar cualquier materia que se proponga en ellas, salvo las que requieren citación especial. </a:t>
            </a:r>
            <a:endParaRPr lang="es-CL" dirty="0"/>
          </a:p>
        </p:txBody>
      </p:sp>
    </p:spTree>
    <p:extLst>
      <p:ext uri="{BB962C8B-B14F-4D97-AF65-F5344CB8AC3E}">
        <p14:creationId xmlns:p14="http://schemas.microsoft.com/office/powerpoint/2010/main" val="276260136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Juntas generales extraordinarias. Competencia.</a:t>
            </a:r>
          </a:p>
        </p:txBody>
      </p:sp>
      <p:sp>
        <p:nvSpPr>
          <p:cNvPr id="3" name="Marcador de contenido 2"/>
          <p:cNvSpPr>
            <a:spLocks noGrp="1"/>
          </p:cNvSpPr>
          <p:nvPr>
            <p:ph sz="quarter" idx="13"/>
          </p:nvPr>
        </p:nvSpPr>
        <p:spPr/>
        <p:txBody>
          <a:bodyPr/>
          <a:lstStyle/>
          <a:p>
            <a:r>
              <a:rPr lang="es-ES" dirty="0"/>
              <a:t> ART. 227.</a:t>
            </a:r>
          </a:p>
          <a:p>
            <a:r>
              <a:rPr lang="es-ES" dirty="0"/>
              <a:t>“Las juntas generales extraordinarias sólo podrán ocuparse de los asuntos para los cuales han sido convocadas.”</a:t>
            </a:r>
            <a:endParaRPr lang="es-CL" dirty="0"/>
          </a:p>
        </p:txBody>
      </p:sp>
    </p:spTree>
    <p:extLst>
      <p:ext uri="{BB962C8B-B14F-4D97-AF65-F5344CB8AC3E}">
        <p14:creationId xmlns:p14="http://schemas.microsoft.com/office/powerpoint/2010/main" val="170659416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El directorio. Atribuciones y deberes.</a:t>
            </a:r>
          </a:p>
        </p:txBody>
      </p:sp>
      <p:sp>
        <p:nvSpPr>
          <p:cNvPr id="3" name="Marcador de contenido 2"/>
          <p:cNvSpPr>
            <a:spLocks noGrp="1"/>
          </p:cNvSpPr>
          <p:nvPr>
            <p:ph sz="quarter" idx="13"/>
          </p:nvPr>
        </p:nvSpPr>
        <p:spPr/>
        <p:txBody>
          <a:bodyPr>
            <a:normAutofit fontScale="62500" lnSpcReduction="20000"/>
          </a:bodyPr>
          <a:lstStyle/>
          <a:p>
            <a:r>
              <a:rPr lang="es-ES" dirty="0"/>
              <a:t> ART. 241. El directorio tendrá los siguientes deberes y atribuciones:    </a:t>
            </a:r>
          </a:p>
          <a:p>
            <a:r>
              <a:rPr lang="es-ES" dirty="0"/>
              <a:t>1. Administrar los bienes de la comunidad;    </a:t>
            </a:r>
          </a:p>
          <a:p>
            <a:r>
              <a:rPr lang="es-ES" dirty="0"/>
              <a:t>2. Atender a la captación de las aguas por medio de obras permanentes o transitorias; a la conservación y limpia de los canales y drenajes sometidos a la comunidad; a la construcción y reparación de los dispositivos y acueductos y a todo lo que tienda al goce completo y correcta distribución de los derechos de aguas de los comuneros.    El directorio podrá, por sí solo, acordar los trabajos ordinarios en las materias indicadas y, en casos urgentes, los extraordinarios; pero deberá dar cuenta de estos últimos en la próxima junta ordinaria que se celebre; </a:t>
            </a:r>
          </a:p>
          <a:p>
            <a:r>
              <a:rPr lang="es-ES" dirty="0"/>
              <a:t>3. Velar por que se respeten los derechos de agua en el prorrateo del caudal matriz, impidiendo que se extraigan aguas sin títulos; </a:t>
            </a:r>
          </a:p>
          <a:p>
            <a:r>
              <a:rPr lang="es-ES" dirty="0"/>
              <a:t>4. Requerir la acción de la junta de vigilancia para los efectos del número anterior;    </a:t>
            </a:r>
          </a:p>
          <a:p>
            <a:r>
              <a:rPr lang="es-ES" dirty="0"/>
              <a:t>5. Distribuir las aguas, dar a los dispositivos la dimensión que corresponda y fijar turnos cuando proceda;    </a:t>
            </a:r>
          </a:p>
          <a:p>
            <a:r>
              <a:rPr lang="es-ES" dirty="0"/>
              <a:t>6. Resolver la forma y condiciones de incorporación de titulares de nuevos derechos de aprovechamiento a la comunidad;</a:t>
            </a:r>
            <a:endParaRPr lang="es-CL" dirty="0"/>
          </a:p>
        </p:txBody>
      </p:sp>
    </p:spTree>
    <p:extLst>
      <p:ext uri="{BB962C8B-B14F-4D97-AF65-F5344CB8AC3E}">
        <p14:creationId xmlns:p14="http://schemas.microsoft.com/office/powerpoint/2010/main" val="35129859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 directorio. Atribuciones y deberes.</a:t>
            </a:r>
            <a:endParaRPr lang="es-CL" dirty="0"/>
          </a:p>
        </p:txBody>
      </p:sp>
      <p:sp>
        <p:nvSpPr>
          <p:cNvPr id="3" name="Marcador de contenido 2"/>
          <p:cNvSpPr>
            <a:spLocks noGrp="1"/>
          </p:cNvSpPr>
          <p:nvPr>
            <p:ph sz="quarter" idx="13"/>
          </p:nvPr>
        </p:nvSpPr>
        <p:spPr/>
        <p:txBody>
          <a:bodyPr>
            <a:normAutofit fontScale="55000" lnSpcReduction="20000"/>
          </a:bodyPr>
          <a:lstStyle/>
          <a:p>
            <a:r>
              <a:rPr lang="es-ES" dirty="0"/>
              <a:t>7. Representar a los comuneros en los casos de imposición de servidumbres pasivas, en las obras de captación, conducción, regulación y descarga;   </a:t>
            </a:r>
          </a:p>
          <a:p>
            <a:r>
              <a:rPr lang="es-ES" dirty="0"/>
              <a:t>8. Vigilar las instalaciones de fuerza motriz u otras y el correcto ejercicio de las servidumbres;    </a:t>
            </a:r>
          </a:p>
          <a:p>
            <a:r>
              <a:rPr lang="es-ES" dirty="0"/>
              <a:t>9. Someter a la aprobación de la junta general los reglamentos necesarios para el funcionamiento del mismo directorio, de la junta general, de la secretaría y de las oficinas de contabilidad y administración;    </a:t>
            </a:r>
          </a:p>
          <a:p>
            <a:r>
              <a:rPr lang="es-ES" dirty="0"/>
              <a:t>10. Someter a la aprobación de la junta general ordinaria el presupuesto de entradas y gastos ordinarios y extraordinarios, fijando separadamente el monto de unos y otros con su correspondiente </a:t>
            </a:r>
            <a:r>
              <a:rPr lang="es-ES" dirty="0" err="1"/>
              <a:t>reajustabilidad</a:t>
            </a:r>
            <a:r>
              <a:rPr lang="es-ES" dirty="0"/>
              <a:t>. En esa junta dará cuenta de la inversión de los fondos y de la marcha de la comunidad en una memoria que comprenda todo el período de funciones.    La junta podrá acordar el presupuesto en la forma que estime conveniente o modificar el que se presente;    </a:t>
            </a:r>
          </a:p>
          <a:p>
            <a:r>
              <a:rPr lang="es-ES" dirty="0"/>
              <a:t>11. Aumentar hasta en un treinta por ciento en el año, las cuotas ordinarias o extraordinarias, cuando aparezca de manifiesto que las fijadas en junta general ordinaria fueren insuficientes para el buen funcionamiento de la comunidad; establecer cuotas especiales para hacer frente a gastos imprevistos que no puedan ser cubiertos con las reservas acumuladas. En todo caso dará cuenta en junta extraordinaria que deberá citar en el más breve plazo;   </a:t>
            </a:r>
          </a:p>
          <a:p>
            <a:r>
              <a:rPr lang="es-ES" dirty="0"/>
              <a:t>12. Fijar las multas que corresponda aplicar a los comuneros, la que no podrá exceder de diez unidades tributarias mensuales;</a:t>
            </a:r>
            <a:endParaRPr lang="es-CL" dirty="0"/>
          </a:p>
        </p:txBody>
      </p:sp>
    </p:spTree>
    <p:extLst>
      <p:ext uri="{BB962C8B-B14F-4D97-AF65-F5344CB8AC3E}">
        <p14:creationId xmlns:p14="http://schemas.microsoft.com/office/powerpoint/2010/main" val="34868903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 directorio. Atribuciones y deberes.</a:t>
            </a:r>
            <a:endParaRPr lang="es-CL" dirty="0"/>
          </a:p>
        </p:txBody>
      </p:sp>
      <p:sp>
        <p:nvSpPr>
          <p:cNvPr id="3" name="Marcador de contenido 2"/>
          <p:cNvSpPr>
            <a:spLocks noGrp="1"/>
          </p:cNvSpPr>
          <p:nvPr>
            <p:ph sz="quarter" idx="13"/>
          </p:nvPr>
        </p:nvSpPr>
        <p:spPr/>
        <p:txBody>
          <a:bodyPr>
            <a:normAutofit fontScale="62500" lnSpcReduction="20000"/>
          </a:bodyPr>
          <a:lstStyle/>
          <a:p>
            <a:r>
              <a:rPr lang="es-ES" dirty="0"/>
              <a:t>13. Contratar cuentas corrientes en los bancos y tomar dinero en mutuo por cantidades que no excedan del monto del presupuesto anual de entradas.    En caso que sea necesario efectuar obras para reparar las instalaciones afectadas por catástrofes o daños graves, se podrá contratar créditos hasta la concurrencia del valor de las obras;    </a:t>
            </a:r>
          </a:p>
          <a:p>
            <a:r>
              <a:rPr lang="es-ES" dirty="0"/>
              <a:t>14. Cumplir los acuerdos de las juntas generales;    </a:t>
            </a:r>
          </a:p>
          <a:p>
            <a:r>
              <a:rPr lang="es-ES" dirty="0"/>
              <a:t>15. Citar a la junta general ordinaria en la fecha que fija la ley o los estatutos;    </a:t>
            </a:r>
          </a:p>
          <a:p>
            <a:r>
              <a:rPr lang="es-ES" dirty="0"/>
              <a:t>16. Citar a la junta general extraordinaria cuando sea necesario o lo solicite, por lo menos la cuarta parte de los comuneros con derecho a voto, con indicación del objeto;    </a:t>
            </a:r>
          </a:p>
          <a:p>
            <a:r>
              <a:rPr lang="es-ES" dirty="0"/>
              <a:t>17. Velar por el cumplimiento de las obligaciones que la ley, los reglamentos y los estatutos imponen a los comuneros y a la comunidad;    </a:t>
            </a:r>
          </a:p>
          <a:p>
            <a:r>
              <a:rPr lang="es-ES" dirty="0"/>
              <a:t>18. Nombrar o remover al secretario y trabajadores de la comunidad y fijar sus remuneraciones, sin perjuicio de las facultades de la junta general;   </a:t>
            </a:r>
          </a:p>
          <a:p>
            <a:r>
              <a:rPr lang="es-ES" dirty="0"/>
              <a:t>19. Delegar sus atribuciones en uno o más directores;    </a:t>
            </a:r>
          </a:p>
        </p:txBody>
      </p:sp>
    </p:spTree>
    <p:extLst>
      <p:ext uri="{BB962C8B-B14F-4D97-AF65-F5344CB8AC3E}">
        <p14:creationId xmlns:p14="http://schemas.microsoft.com/office/powerpoint/2010/main" val="92546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Escasez y valor del agua </a:t>
            </a:r>
          </a:p>
        </p:txBody>
      </p:sp>
      <p:sp>
        <p:nvSpPr>
          <p:cNvPr id="3" name="Marcador de contenido 2"/>
          <p:cNvSpPr>
            <a:spLocks noGrp="1"/>
          </p:cNvSpPr>
          <p:nvPr>
            <p:ph idx="1"/>
          </p:nvPr>
        </p:nvSpPr>
        <p:spPr/>
        <p:txBody>
          <a:bodyPr>
            <a:normAutofit fontScale="85000" lnSpcReduction="20000"/>
          </a:bodyPr>
          <a:lstStyle/>
          <a:p>
            <a:pPr algn="just">
              <a:buFont typeface="Wingdings" panose="05000000000000000000" pitchFamily="2" charset="2"/>
              <a:buChar char="§"/>
            </a:pPr>
            <a:r>
              <a:rPr lang="es-CL" dirty="0"/>
              <a:t>Nuestras “necesidades” hídricas son fisiológicamente inescapables (e ilimitadas).</a:t>
            </a:r>
          </a:p>
          <a:p>
            <a:pPr algn="just">
              <a:buFont typeface="Wingdings" panose="05000000000000000000" pitchFamily="2" charset="2"/>
              <a:buChar char="§"/>
            </a:pPr>
            <a:r>
              <a:rPr lang="es-CL" dirty="0"/>
              <a:t>¿Qué deseamos?, ¿qué tipo de bien o servicio?. Agua potable, servicios sanitarios.</a:t>
            </a:r>
          </a:p>
          <a:p>
            <a:pPr algn="just">
              <a:buFont typeface="Wingdings" panose="05000000000000000000" pitchFamily="2" charset="2"/>
              <a:buChar char="§"/>
            </a:pPr>
            <a:r>
              <a:rPr lang="es-CL" dirty="0"/>
              <a:t>Carácter limitado de los recursos disponibles (de agua potable). </a:t>
            </a:r>
          </a:p>
          <a:p>
            <a:pPr algn="just">
              <a:buFont typeface="Wingdings" panose="05000000000000000000" pitchFamily="2" charset="2"/>
              <a:buChar char="§"/>
            </a:pPr>
            <a:r>
              <a:rPr lang="es-CL" dirty="0"/>
              <a:t>Bienes económicos (fungibilidad/</a:t>
            </a:r>
            <a:r>
              <a:rPr lang="es-CL" dirty="0" err="1"/>
              <a:t>sustituibilidad</a:t>
            </a:r>
            <a:r>
              <a:rPr lang="es-CL" dirty="0"/>
              <a:t>). Cosas (bienes propiamente tales y/o servicios) que la gente valora y produce/presta para satisfacer sus necesidades (económicas).</a:t>
            </a:r>
          </a:p>
          <a:p>
            <a:pPr algn="just">
              <a:buFont typeface="Wingdings" panose="05000000000000000000" pitchFamily="2" charset="2"/>
              <a:buChar char="§"/>
            </a:pPr>
            <a:r>
              <a:rPr lang="es-CL" dirty="0"/>
              <a:t>Economía positiva (lo que es) vs economía normativa (lo que debería ser). Ej.: Constituciones que consagran derechos sociales y realidades económicas que no los permiten.</a:t>
            </a:r>
          </a:p>
          <a:p>
            <a:pPr algn="just">
              <a:buFont typeface="Wingdings" panose="05000000000000000000" pitchFamily="2" charset="2"/>
              <a:buChar char="§"/>
            </a:pPr>
            <a:r>
              <a:rPr lang="es-CL" dirty="0"/>
              <a:t>De allí la importancia de los mecanismos de asignación económica (de los factores “productivos”… como el agua, que tiene además dimensiones o usos “no productivos” prioritarios)... Y la necesidad de regulación.</a:t>
            </a:r>
          </a:p>
          <a:p>
            <a:endParaRPr lang="es-ES" dirty="0"/>
          </a:p>
        </p:txBody>
      </p:sp>
    </p:spTree>
    <p:extLst>
      <p:ext uri="{BB962C8B-B14F-4D97-AF65-F5344CB8AC3E}">
        <p14:creationId xmlns:p14="http://schemas.microsoft.com/office/powerpoint/2010/main" val="21100548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 directorio. Atribuciones y deberes.</a:t>
            </a:r>
            <a:endParaRPr lang="es-CL" dirty="0"/>
          </a:p>
        </p:txBody>
      </p:sp>
      <p:sp>
        <p:nvSpPr>
          <p:cNvPr id="3" name="Marcador de contenido 2"/>
          <p:cNvSpPr>
            <a:spLocks noGrp="1"/>
          </p:cNvSpPr>
          <p:nvPr>
            <p:ph sz="quarter" idx="13"/>
          </p:nvPr>
        </p:nvSpPr>
        <p:spPr/>
        <p:txBody>
          <a:bodyPr>
            <a:normAutofit fontScale="85000" lnSpcReduction="20000"/>
          </a:bodyPr>
          <a:lstStyle/>
          <a:p>
            <a:r>
              <a:rPr lang="es-ES" dirty="0"/>
              <a:t>20. Llevar una estadística de los caudales que se conducen por los canales de la comunidad;    </a:t>
            </a:r>
          </a:p>
          <a:p>
            <a:r>
              <a:rPr lang="es-ES" dirty="0"/>
              <a:t>21. Realizar programas de extensión para difundir entre los comuneros las técnicas y sistemas que tiendan a un mejor empleo de agua, pudiendo celebrar convenios para este objeto;   </a:t>
            </a:r>
          </a:p>
          <a:p>
            <a:r>
              <a:rPr lang="es-ES" dirty="0"/>
              <a:t>22. Comunicar a la junta de vigilancia de que forma parte, el nombre del ingeniero asesor y el de su reemplazante, en caso que los tuviera;    </a:t>
            </a:r>
          </a:p>
          <a:p>
            <a:r>
              <a:rPr lang="es-ES" dirty="0"/>
              <a:t>23. Representar a los comuneros en el procedimiento de perfeccionamiento de los títulos en que consten sus derechos de aprovechamiento de aguas, cuando no existiere Junta de Vigilancia, en dicho río, álveo o acuífero, y previo acuerdo adoptado por los dos tercios de los votos emitidos en junta extraordinaria convocada al efecto, y</a:t>
            </a:r>
          </a:p>
          <a:p>
            <a:r>
              <a:rPr lang="es-ES" dirty="0"/>
              <a:t>24. Los demás que las leyes y los estatutos señalen.</a:t>
            </a:r>
          </a:p>
          <a:p>
            <a:endParaRPr lang="es-CL" dirty="0"/>
          </a:p>
        </p:txBody>
      </p:sp>
    </p:spTree>
    <p:extLst>
      <p:ext uri="{BB962C8B-B14F-4D97-AF65-F5344CB8AC3E}">
        <p14:creationId xmlns:p14="http://schemas.microsoft.com/office/powerpoint/2010/main" val="24346186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El directorio como árbitro arbitrador.</a:t>
            </a:r>
          </a:p>
        </p:txBody>
      </p:sp>
      <p:sp>
        <p:nvSpPr>
          <p:cNvPr id="3" name="Marcador de contenido 2"/>
          <p:cNvSpPr>
            <a:spLocks noGrp="1"/>
          </p:cNvSpPr>
          <p:nvPr>
            <p:ph sz="quarter" idx="13"/>
          </p:nvPr>
        </p:nvSpPr>
        <p:spPr/>
        <p:txBody>
          <a:bodyPr>
            <a:normAutofit fontScale="70000" lnSpcReduction="20000"/>
          </a:bodyPr>
          <a:lstStyle/>
          <a:p>
            <a:r>
              <a:rPr lang="es-ES" dirty="0"/>
              <a:t>ART. 244. </a:t>
            </a:r>
          </a:p>
          <a:p>
            <a:r>
              <a:rPr lang="es-ES" dirty="0"/>
              <a:t>“El directorio resolverá como árbitro arbitrador, en cuanto al procedimiento y al fallo, todas las cuestiones que se susciten entre los comuneros sobre repartición de aguas o ejercicio de los derechos que tengan como miembros de la comunidad y las que surjan sobre la misma materia entre los comuneros y la comunidad.    </a:t>
            </a:r>
          </a:p>
          <a:p>
            <a:r>
              <a:rPr lang="es-ES" dirty="0"/>
              <a:t>Las resoluciones del directorio, en las cuestiones a que se refiere el inciso anterior, sólo podrán adoptarse con el acuerdo de la mayoría absoluta de los miembros asistentes, y los fallos llevarán por lo menos la firma de los que hayan concurrido al acuerdo de mayoría.    </a:t>
            </a:r>
          </a:p>
          <a:p>
            <a:r>
              <a:rPr lang="es-ES" dirty="0"/>
              <a:t>No habrá lugar a implicancias ni recusaciones y las resoluciones sólo serán reclamables en la forma establecida en el artículo 247.    </a:t>
            </a:r>
          </a:p>
          <a:p>
            <a:r>
              <a:rPr lang="es-ES" dirty="0"/>
              <a:t>Servirá de actuario y tendrá la calidad de Ministro de Fe, el secretario de la comunidad o, en su defecto, el que designe el directorio.”</a:t>
            </a:r>
            <a:endParaRPr lang="es-CL" dirty="0"/>
          </a:p>
        </p:txBody>
      </p:sp>
    </p:spTree>
    <p:extLst>
      <p:ext uri="{BB962C8B-B14F-4D97-AF65-F5344CB8AC3E}">
        <p14:creationId xmlns:p14="http://schemas.microsoft.com/office/powerpoint/2010/main" val="222281617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Procedimiento de reclamo</a:t>
            </a:r>
          </a:p>
        </p:txBody>
      </p:sp>
      <p:sp>
        <p:nvSpPr>
          <p:cNvPr id="3" name="Marcador de contenido 2"/>
          <p:cNvSpPr>
            <a:spLocks noGrp="1"/>
          </p:cNvSpPr>
          <p:nvPr>
            <p:ph sz="quarter" idx="13"/>
          </p:nvPr>
        </p:nvSpPr>
        <p:spPr/>
        <p:txBody>
          <a:bodyPr>
            <a:normAutofit lnSpcReduction="10000"/>
          </a:bodyPr>
          <a:lstStyle/>
          <a:p>
            <a:r>
              <a:rPr lang="es-ES" dirty="0"/>
              <a:t>ART. 245.</a:t>
            </a:r>
          </a:p>
          <a:p>
            <a:r>
              <a:rPr lang="es-ES" dirty="0"/>
              <a:t>“Presentada la reclamación, el secretario citará al directorio dentro de los cinco días hábiles siguientes para que tome conocimiento de ella.    El directorio deberá oír a las partes y resolver la cuestión dentro de los treinta días siguientes a la presentación del reclamo.    Si el directorio no fallare dentro de ese plazo, el interesado podrá recurrir directamente ante la Justicia Ordinaria, en la forma señalada en el artículo 247.    En este caso, cada director sufrirá una multa que será fijada por el Juez de la causa, dentro de los límites a que se refiere el artículo 173.”</a:t>
            </a:r>
          </a:p>
        </p:txBody>
      </p:sp>
    </p:spTree>
    <p:extLst>
      <p:ext uri="{BB962C8B-B14F-4D97-AF65-F5344CB8AC3E}">
        <p14:creationId xmlns:p14="http://schemas.microsoft.com/office/powerpoint/2010/main" val="282986954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laudo</a:t>
            </a:r>
          </a:p>
        </p:txBody>
      </p:sp>
      <p:sp>
        <p:nvSpPr>
          <p:cNvPr id="3" name="Marcador de contenido 2"/>
          <p:cNvSpPr>
            <a:spLocks noGrp="1"/>
          </p:cNvSpPr>
          <p:nvPr>
            <p:ph sz="quarter" idx="13"/>
          </p:nvPr>
        </p:nvSpPr>
        <p:spPr/>
        <p:txBody>
          <a:bodyPr/>
          <a:lstStyle/>
          <a:p>
            <a:r>
              <a:rPr lang="es-ES" dirty="0"/>
              <a:t>ART. 246.</a:t>
            </a:r>
          </a:p>
          <a:p>
            <a:r>
              <a:rPr lang="es-ES" dirty="0"/>
              <a:t>“Las resoluciones que se dicten en estos juicios se notificarán por carta certificada y se dejará testimonio en autos de su envío. La fecha de notificación será el segundo día siguiente a su remisión.    Notificada la resolución, el directorio procederá a darle cumplimiento, para lo cual podrá requerir el auxilio de la fuerza pública, si fuere menester, en los términos señalados en el artículo 242.”</a:t>
            </a:r>
          </a:p>
          <a:p>
            <a:endParaRPr lang="es-CL" dirty="0"/>
          </a:p>
        </p:txBody>
      </p:sp>
    </p:spTree>
    <p:extLst>
      <p:ext uri="{BB962C8B-B14F-4D97-AF65-F5344CB8AC3E}">
        <p14:creationId xmlns:p14="http://schemas.microsoft.com/office/powerpoint/2010/main" val="147854537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Reclamo judicial</a:t>
            </a:r>
          </a:p>
        </p:txBody>
      </p:sp>
      <p:sp>
        <p:nvSpPr>
          <p:cNvPr id="3" name="Marcador de contenido 2"/>
          <p:cNvSpPr>
            <a:spLocks noGrp="1"/>
          </p:cNvSpPr>
          <p:nvPr>
            <p:ph sz="quarter" idx="13"/>
          </p:nvPr>
        </p:nvSpPr>
        <p:spPr/>
        <p:txBody>
          <a:bodyPr>
            <a:normAutofit fontScale="85000" lnSpcReduction="10000"/>
          </a:bodyPr>
          <a:lstStyle/>
          <a:p>
            <a:r>
              <a:rPr lang="es-ES" dirty="0"/>
              <a:t> ART. 247. </a:t>
            </a:r>
          </a:p>
          <a:p>
            <a:r>
              <a:rPr lang="es-ES" dirty="0"/>
              <a:t>“El que se sienta perjudicado por algún fallo arbitral, podrá reclamar de él ante los Tribunales Ordinarios de Justicia dentro del plazo de seis meses contados desde la fecha de su notificación.    </a:t>
            </a:r>
          </a:p>
          <a:p>
            <a:r>
              <a:rPr lang="es-ES" dirty="0"/>
              <a:t>Esta reclamación, que se tramitará como juicio sumario, no obstará a que dicho fallo se cumpla y surta efecto durante el juicio, a menos que el Juez, a petición de parte y como medida precautoria, decrete su suspensión mediante resolución ejecutoriada. Las apelaciones que se interpongan con motivo de estas medidas precautorias, se agregarán extraordinariamente, sin necesidad de que </a:t>
            </a:r>
            <a:r>
              <a:rPr lang="es-ES" dirty="0" err="1"/>
              <a:t>laspartes</a:t>
            </a:r>
            <a:r>
              <a:rPr lang="es-ES" dirty="0"/>
              <a:t> comparezcan y sin que se pueda suspender de manera alguna la vista del recurso ni inhabilitar a los miembros del Tribunal.”</a:t>
            </a:r>
            <a:endParaRPr lang="es-CL" dirty="0"/>
          </a:p>
        </p:txBody>
      </p:sp>
    </p:spTree>
    <p:extLst>
      <p:ext uri="{BB962C8B-B14F-4D97-AF65-F5344CB8AC3E}">
        <p14:creationId xmlns:p14="http://schemas.microsoft.com/office/powerpoint/2010/main" val="9833377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Término de la comunidad de aguas</a:t>
            </a:r>
          </a:p>
        </p:txBody>
      </p:sp>
      <p:sp>
        <p:nvSpPr>
          <p:cNvPr id="3" name="Marcador de contenido 2"/>
          <p:cNvSpPr>
            <a:spLocks noGrp="1"/>
          </p:cNvSpPr>
          <p:nvPr>
            <p:ph sz="quarter" idx="13"/>
          </p:nvPr>
        </p:nvSpPr>
        <p:spPr/>
        <p:txBody>
          <a:bodyPr/>
          <a:lstStyle/>
          <a:p>
            <a:r>
              <a:rPr lang="es-ES" dirty="0"/>
              <a:t>ART. 250.</a:t>
            </a:r>
          </a:p>
          <a:p>
            <a:r>
              <a:rPr lang="es-ES" dirty="0"/>
              <a:t>“La comunidad termina por la reunión de todos los derechos de agua en manos de un mismo dueño.”</a:t>
            </a:r>
          </a:p>
        </p:txBody>
      </p:sp>
    </p:spTree>
    <p:extLst>
      <p:ext uri="{BB962C8B-B14F-4D97-AF65-F5344CB8AC3E}">
        <p14:creationId xmlns:p14="http://schemas.microsoft.com/office/powerpoint/2010/main" val="276136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Comunidades de drenaje</a:t>
            </a:r>
            <a:endParaRPr lang="es-CL" dirty="0"/>
          </a:p>
        </p:txBody>
      </p:sp>
      <p:sp>
        <p:nvSpPr>
          <p:cNvPr id="3" name="Marcador de contenido 2"/>
          <p:cNvSpPr>
            <a:spLocks noGrp="1"/>
          </p:cNvSpPr>
          <p:nvPr>
            <p:ph sz="quarter" idx="13"/>
          </p:nvPr>
        </p:nvSpPr>
        <p:spPr/>
        <p:txBody>
          <a:bodyPr>
            <a:normAutofit fontScale="62500" lnSpcReduction="20000"/>
          </a:bodyPr>
          <a:lstStyle/>
          <a:p>
            <a:r>
              <a:rPr lang="es-ES" dirty="0"/>
              <a:t>art. 252. Por el hecho de que dos o más personas aprovechen obras de drenaje o desagüe en beneficio común, existe una comunidad que, salvo convención expresa de las partes, se regirá por las reglas contenidas en los artículos que siguen. </a:t>
            </a:r>
          </a:p>
          <a:p>
            <a:r>
              <a:rPr lang="es-ES" dirty="0"/>
              <a:t>ART. 253. Estas comunidades se organizarán en la forma prescrita por los artículos 187 y siguientes. </a:t>
            </a:r>
          </a:p>
          <a:p>
            <a:pPr lvl="1"/>
            <a:r>
              <a:rPr lang="es-ES" dirty="0"/>
              <a:t>Será Juez competente para conocer de las materias indicadas en el artículo 188, el de la comuna en que se encuentre ubicado cualquiera de los predios de desagüe. </a:t>
            </a:r>
          </a:p>
          <a:p>
            <a:r>
              <a:rPr lang="es-ES" dirty="0"/>
              <a:t>ART. 254. El domicilio de la comunidad será el que acuerden los interesados por mayoría de votos. </a:t>
            </a:r>
          </a:p>
          <a:p>
            <a:r>
              <a:rPr lang="es-ES" dirty="0"/>
              <a:t>ART. 255. Son aplicables a estas comunidades las disposiciones de los párrafos 1° y 3° del presente Título, en cuanto no se contrapongan con su naturaleza ni con el artículo siguiente.</a:t>
            </a:r>
          </a:p>
          <a:p>
            <a:r>
              <a:rPr lang="es-ES" dirty="0"/>
              <a:t>ART. 256. Los comuneros tendrán derecho a un voto por cada hectárea de dominio afecta al sistema, salvo convención en contrario.</a:t>
            </a:r>
          </a:p>
          <a:p>
            <a:pPr lvl="1"/>
            <a:r>
              <a:rPr lang="es-ES" dirty="0"/>
              <a:t>Las fracciones de votos se sumarán hasta formar votos enteros, despreciándose las que no alcanzaren a completarlos, salvo en el caso de empate, en que se computarán para decidirlo.</a:t>
            </a:r>
          </a:p>
          <a:p>
            <a:pPr lvl="1"/>
            <a:r>
              <a:rPr lang="es-ES" dirty="0"/>
              <a:t>Si no hubiere fracciones, el empate lo decidirá el presidente.</a:t>
            </a:r>
          </a:p>
        </p:txBody>
      </p:sp>
    </p:spTree>
    <p:extLst>
      <p:ext uri="{BB962C8B-B14F-4D97-AF65-F5344CB8AC3E}">
        <p14:creationId xmlns:p14="http://schemas.microsoft.com/office/powerpoint/2010/main" val="41338861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de </a:t>
            </a:r>
            <a:r>
              <a:rPr lang="es-ES" dirty="0" err="1"/>
              <a:t>canalistas</a:t>
            </a:r>
            <a:r>
              <a:rPr lang="es-ES" dirty="0"/>
              <a:t> y otras sociedades</a:t>
            </a:r>
            <a:endParaRPr lang="es-CL" dirty="0"/>
          </a:p>
        </p:txBody>
      </p:sp>
      <p:sp>
        <p:nvSpPr>
          <p:cNvPr id="3" name="Marcador de contenido 2"/>
          <p:cNvSpPr>
            <a:spLocks noGrp="1"/>
          </p:cNvSpPr>
          <p:nvPr>
            <p:ph sz="quarter" idx="13"/>
          </p:nvPr>
        </p:nvSpPr>
        <p:spPr/>
        <p:txBody>
          <a:bodyPr>
            <a:normAutofit fontScale="55000" lnSpcReduction="20000"/>
          </a:bodyPr>
          <a:lstStyle/>
          <a:p>
            <a:r>
              <a:rPr lang="es-ES" dirty="0"/>
              <a:t> ART. 257. Las asociaciones de </a:t>
            </a:r>
            <a:r>
              <a:rPr lang="es-ES" dirty="0" err="1"/>
              <a:t>canalistas</a:t>
            </a:r>
            <a:r>
              <a:rPr lang="es-ES" dirty="0"/>
              <a:t> constituidas en conformidad a la ley gozarán de personalidad jurídica.</a:t>
            </a:r>
          </a:p>
          <a:p>
            <a:pPr lvl="1"/>
            <a:r>
              <a:rPr lang="es-ES" dirty="0"/>
              <a:t>La constitución de la asociación y sus estatutos se hará por escritura pública suscrita por todos los titulares de derechos a que se refiere el artículo 186 y necesitarán de la aprobación del Presidente de la República, previo informe de la Dirección General de Aguas.</a:t>
            </a:r>
          </a:p>
          <a:p>
            <a:r>
              <a:rPr lang="es-ES" dirty="0"/>
              <a:t>ARTI. 258. Son aplicables igualmente a las asociaciones de </a:t>
            </a:r>
            <a:r>
              <a:rPr lang="es-ES" dirty="0" err="1"/>
              <a:t>canalistas</a:t>
            </a:r>
            <a:r>
              <a:rPr lang="es-ES" dirty="0"/>
              <a:t> y a las otras organizaciones de usuarios, las disposiciones del párrafo 1° de este Título (com. Aguas), en cuanto sean compatibles con su naturaleza y no contradigan lo dispuesto en sus estatutos.    </a:t>
            </a:r>
          </a:p>
          <a:p>
            <a:pPr lvl="1"/>
            <a:r>
              <a:rPr lang="es-ES" dirty="0"/>
              <a:t>A las primeras también les son aplicables las disposiciones del Título XXXIII, del Libro I, del Código Civil, con excepción de los artículos 560, 562, 563 y 564.</a:t>
            </a:r>
          </a:p>
          <a:p>
            <a:r>
              <a:rPr lang="es-ES" dirty="0"/>
              <a:t>ART. 259. Quienes no hayan sido incluidos en la asociación u organización de usuarios podrán hacer valer sus derechos en cualquier tiempo en la forma prevista en el artículo 194.</a:t>
            </a:r>
          </a:p>
          <a:p>
            <a:r>
              <a:rPr lang="es-ES" dirty="0"/>
              <a:t>ART. 260. Formarán el patrimonio de estas entidades, los recursos pecuniarios y de otra naturaleza con que contribuyan los dueños de los derechos de aprovechamiento, el producto de las multas y los bienes que adquieran a cualquier título para los fines de la organización.</a:t>
            </a:r>
          </a:p>
          <a:p>
            <a:r>
              <a:rPr lang="es-ES" dirty="0"/>
              <a:t>ART. 261. También podrán organizarse en la forma establecida en este párrafo, los que estén obligados a mantener las obras de drenaje y los que tengan interés en ellas.</a:t>
            </a:r>
          </a:p>
          <a:p>
            <a:r>
              <a:rPr lang="es-ES" dirty="0"/>
              <a:t>ART. 262. La organización termina por la reunión de todos los derechos de agua en manos de un mismo dueño y por las causales que indiquen los estatutos.</a:t>
            </a:r>
            <a:endParaRPr lang="es-CL" dirty="0"/>
          </a:p>
        </p:txBody>
      </p:sp>
    </p:spTree>
    <p:extLst>
      <p:ext uri="{BB962C8B-B14F-4D97-AF65-F5344CB8AC3E}">
        <p14:creationId xmlns:p14="http://schemas.microsoft.com/office/powerpoint/2010/main" val="164464248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Juntas de vigilancia</a:t>
            </a:r>
            <a:endParaRPr lang="es-CL" dirty="0"/>
          </a:p>
        </p:txBody>
      </p:sp>
      <p:sp>
        <p:nvSpPr>
          <p:cNvPr id="3" name="Marcador de contenido 2"/>
          <p:cNvSpPr>
            <a:spLocks noGrp="1"/>
          </p:cNvSpPr>
          <p:nvPr>
            <p:ph sz="quarter" idx="13"/>
          </p:nvPr>
        </p:nvSpPr>
        <p:spPr>
          <a:xfrm>
            <a:off x="913773" y="2011680"/>
            <a:ext cx="10363827" cy="4480560"/>
          </a:xfrm>
        </p:spPr>
        <p:txBody>
          <a:bodyPr>
            <a:normAutofit fontScale="77500" lnSpcReduction="20000"/>
          </a:bodyPr>
          <a:lstStyle/>
          <a:p>
            <a:r>
              <a:rPr lang="es-ES" dirty="0"/>
              <a:t>art. 263.</a:t>
            </a:r>
          </a:p>
          <a:p>
            <a:r>
              <a:rPr lang="es-ES" dirty="0"/>
              <a:t>Corporación: grupo de personas (</a:t>
            </a:r>
            <a:r>
              <a:rPr lang="es-ES" dirty="0" err="1"/>
              <a:t>nats</a:t>
            </a:r>
            <a:r>
              <a:rPr lang="es-ES" dirty="0"/>
              <a:t>. O </a:t>
            </a:r>
            <a:r>
              <a:rPr lang="es-ES" dirty="0" err="1"/>
              <a:t>jrdcas</a:t>
            </a:r>
            <a:r>
              <a:rPr lang="es-ES" dirty="0"/>
              <a:t>.) y organizaciones de usuarios</a:t>
            </a:r>
          </a:p>
          <a:p>
            <a:r>
              <a:rPr lang="es-ES" dirty="0"/>
              <a:t>Aprovechan cauces naturales de aguas superficiales O subterráneas</a:t>
            </a:r>
          </a:p>
          <a:p>
            <a:pPr lvl="1"/>
            <a:r>
              <a:rPr lang="es-ES" dirty="0"/>
              <a:t>Facultad presidencial, art. 265: establecer, modificar o suprimir seccionamiento de obras de embalse, trasvase o campos de captación de aguas subterráneas regulatorias del régimen de una corriente, planificadas o construidas.</a:t>
            </a:r>
          </a:p>
          <a:p>
            <a:r>
              <a:rPr lang="es-ES" dirty="0"/>
              <a:t>De una misma cuenca u hoya hidrográfica</a:t>
            </a:r>
          </a:p>
          <a:p>
            <a:pPr lvl="1"/>
            <a:r>
              <a:rPr lang="es-ES" dirty="0"/>
              <a:t>sin embargo, cada sección de una corriente natural considerada una corriente distinta para efectos de su distribución también podrá organizarse como </a:t>
            </a:r>
            <a:r>
              <a:rPr lang="es-ES" dirty="0" err="1"/>
              <a:t>jv</a:t>
            </a:r>
            <a:r>
              <a:rPr lang="es-ES" dirty="0"/>
              <a:t>. Art. 264. (básicamente, sub cuenca)</a:t>
            </a:r>
          </a:p>
          <a:p>
            <a:pPr lvl="1"/>
            <a:r>
              <a:rPr lang="es-ES" dirty="0"/>
              <a:t>Lo mismo, para cada sección de corriente natural que distribuya sus aguas de forma independiente de las secciones vecinas de la misma corriente (mini cuenca).</a:t>
            </a:r>
          </a:p>
          <a:p>
            <a:r>
              <a:rPr lang="es-ES" dirty="0"/>
              <a:t>Pueden organizarse en juntas de vigilancia</a:t>
            </a:r>
          </a:p>
          <a:p>
            <a:r>
              <a:rPr lang="es-ES" dirty="0"/>
              <a:t>Art. 267. Las </a:t>
            </a:r>
            <a:r>
              <a:rPr lang="es-ES" dirty="0" err="1"/>
              <a:t>jv</a:t>
            </a:r>
            <a:r>
              <a:rPr lang="es-ES" dirty="0"/>
              <a:t> se rigen por el libro II, título </a:t>
            </a:r>
            <a:r>
              <a:rPr lang="es-ES" dirty="0" err="1"/>
              <a:t>Iii</a:t>
            </a:r>
            <a:r>
              <a:rPr lang="es-ES" dirty="0"/>
              <a:t>, párrafo 4° C. Aguas. Y, en forma supletoria, por los párrafos 1 a 3 en lo que fueren compatible con su naturaleza (comunidades de aguas).  </a:t>
            </a:r>
            <a:br>
              <a:rPr lang="es-ES" dirty="0"/>
            </a:br>
            <a:endParaRPr lang="es-CL" dirty="0"/>
          </a:p>
        </p:txBody>
      </p:sp>
    </p:spTree>
    <p:extLst>
      <p:ext uri="{BB962C8B-B14F-4D97-AF65-F5344CB8AC3E}">
        <p14:creationId xmlns:p14="http://schemas.microsoft.com/office/powerpoint/2010/main" val="269841425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Objeto de las juntas de vigilancia</a:t>
            </a:r>
          </a:p>
        </p:txBody>
      </p:sp>
      <p:sp>
        <p:nvSpPr>
          <p:cNvPr id="3" name="Marcador de contenido 2"/>
          <p:cNvSpPr>
            <a:spLocks noGrp="1"/>
          </p:cNvSpPr>
          <p:nvPr>
            <p:ph sz="quarter" idx="13"/>
          </p:nvPr>
        </p:nvSpPr>
        <p:spPr/>
        <p:txBody>
          <a:bodyPr/>
          <a:lstStyle/>
          <a:p>
            <a:r>
              <a:rPr lang="es-CL" dirty="0"/>
              <a:t>Art. 266.</a:t>
            </a:r>
          </a:p>
          <a:p>
            <a:r>
              <a:rPr lang="es-CL" dirty="0"/>
              <a:t>Administrar y distribuir las aguas a que tienen derecho sus miembros en las fuentes naturales,</a:t>
            </a:r>
          </a:p>
          <a:p>
            <a:r>
              <a:rPr lang="es-CL" dirty="0"/>
              <a:t>Explotar y conservar las obras de aprovechamiento común, y</a:t>
            </a:r>
          </a:p>
          <a:p>
            <a:r>
              <a:rPr lang="es-CL" dirty="0"/>
              <a:t>Realizar los demás fines que les encomiende la ley.</a:t>
            </a:r>
          </a:p>
          <a:p>
            <a:r>
              <a:rPr lang="es-CL" dirty="0"/>
              <a:t>Construir obras nuevas relacionadas con su objeto, o mejorar las existentes, con autorización de la </a:t>
            </a:r>
            <a:r>
              <a:rPr lang="es-CL" dirty="0" err="1"/>
              <a:t>dga</a:t>
            </a:r>
            <a:r>
              <a:rPr lang="es-CL" dirty="0"/>
              <a:t>.</a:t>
            </a:r>
          </a:p>
        </p:txBody>
      </p:sp>
    </p:spTree>
    <p:extLst>
      <p:ext uri="{BB962C8B-B14F-4D97-AF65-F5344CB8AC3E}">
        <p14:creationId xmlns:p14="http://schemas.microsoft.com/office/powerpoint/2010/main" val="489888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C66CC-56A9-E6FD-553F-3B34301B9BFF}"/>
              </a:ext>
            </a:extLst>
          </p:cNvPr>
          <p:cNvSpPr>
            <a:spLocks noGrp="1"/>
          </p:cNvSpPr>
          <p:nvPr>
            <p:ph type="title"/>
          </p:nvPr>
        </p:nvSpPr>
        <p:spPr>
          <a:xfrm>
            <a:off x="913776" y="215153"/>
            <a:ext cx="10364451" cy="1709271"/>
          </a:xfrm>
        </p:spPr>
        <p:txBody>
          <a:bodyPr/>
          <a:lstStyle/>
          <a:p>
            <a:r>
              <a:rPr lang="es-MX" dirty="0"/>
              <a:t>Escasez y valor del agua</a:t>
            </a:r>
            <a:br>
              <a:rPr lang="es-MX" dirty="0"/>
            </a:br>
            <a:r>
              <a:rPr lang="es-MX" dirty="0"/>
              <a:t>situaciones de asignación del recurso</a:t>
            </a:r>
          </a:p>
        </p:txBody>
      </p:sp>
      <p:pic>
        <p:nvPicPr>
          <p:cNvPr id="5" name="Marcador de contenido 4">
            <a:extLst>
              <a:ext uri="{FF2B5EF4-FFF2-40B4-BE49-F238E27FC236}">
                <a16:creationId xmlns:a16="http://schemas.microsoft.com/office/drawing/2014/main" id="{05DA3FF2-C22F-BF76-1C82-63772D79B6EC}"/>
              </a:ext>
            </a:extLst>
          </p:cNvPr>
          <p:cNvPicPr>
            <a:picLocks noGrp="1" noChangeAspect="1"/>
          </p:cNvPicPr>
          <p:nvPr>
            <p:ph sz="quarter" idx="13"/>
          </p:nvPr>
        </p:nvPicPr>
        <p:blipFill>
          <a:blip r:embed="rId2"/>
          <a:stretch>
            <a:fillRect/>
          </a:stretch>
        </p:blipFill>
        <p:spPr>
          <a:xfrm>
            <a:off x="1105647" y="2061884"/>
            <a:ext cx="9980705" cy="3454400"/>
          </a:xfrm>
          <a:prstGeom prst="rect">
            <a:avLst/>
          </a:prstGeom>
        </p:spPr>
      </p:pic>
    </p:spTree>
    <p:extLst>
      <p:ext uri="{BB962C8B-B14F-4D97-AF65-F5344CB8AC3E}">
        <p14:creationId xmlns:p14="http://schemas.microsoft.com/office/powerpoint/2010/main" val="2107154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Junta de vigilancia. </a:t>
            </a:r>
            <a:br>
              <a:rPr lang="es-CL" dirty="0"/>
            </a:br>
            <a:r>
              <a:rPr lang="es-CL" dirty="0"/>
              <a:t>Constitución y estatutos.</a:t>
            </a:r>
          </a:p>
        </p:txBody>
      </p:sp>
      <p:sp>
        <p:nvSpPr>
          <p:cNvPr id="3" name="Marcador de contenido 2"/>
          <p:cNvSpPr>
            <a:spLocks noGrp="1"/>
          </p:cNvSpPr>
          <p:nvPr>
            <p:ph sz="quarter" idx="13"/>
          </p:nvPr>
        </p:nvSpPr>
        <p:spPr/>
        <p:txBody>
          <a:bodyPr>
            <a:normAutofit fontScale="77500" lnSpcReduction="20000"/>
          </a:bodyPr>
          <a:lstStyle/>
          <a:p>
            <a:r>
              <a:rPr lang="es-CL" dirty="0"/>
              <a:t>Dos tipos de constitución: </a:t>
            </a:r>
          </a:p>
          <a:p>
            <a:pPr lvl="1"/>
            <a:r>
              <a:rPr lang="es-CL" dirty="0"/>
              <a:t>Voluntaria sin observaciones </a:t>
            </a:r>
            <a:r>
              <a:rPr lang="es-CL" dirty="0" err="1"/>
              <a:t>dga</a:t>
            </a:r>
            <a:r>
              <a:rPr lang="es-CL" dirty="0"/>
              <a:t> o con observaciones </a:t>
            </a:r>
            <a:r>
              <a:rPr lang="es-CL" dirty="0" err="1"/>
              <a:t>dga</a:t>
            </a:r>
            <a:r>
              <a:rPr lang="es-CL" dirty="0"/>
              <a:t> subsanadas.</a:t>
            </a:r>
          </a:p>
          <a:p>
            <a:pPr lvl="1"/>
            <a:r>
              <a:rPr lang="es-CL" dirty="0"/>
              <a:t>Judicial, procedimiento art. 269.</a:t>
            </a:r>
          </a:p>
          <a:p>
            <a:r>
              <a:rPr lang="es-CL" dirty="0"/>
              <a:t>Art. 263. requisitos comunes de constitución (</a:t>
            </a:r>
            <a:r>
              <a:rPr lang="es-CL" dirty="0" err="1"/>
              <a:t>volunt</a:t>
            </a:r>
            <a:r>
              <a:rPr lang="es-CL" dirty="0"/>
              <a:t>. Y judicial).</a:t>
            </a:r>
          </a:p>
          <a:p>
            <a:pPr lvl="1"/>
            <a:r>
              <a:rPr lang="es-CL" dirty="0"/>
              <a:t>Por escritura pública (en que consten constitución + estatutos)</a:t>
            </a:r>
          </a:p>
          <a:p>
            <a:pPr lvl="2"/>
            <a:r>
              <a:rPr lang="es-CL" dirty="0"/>
              <a:t>concurriendo a suscribirla todos;</a:t>
            </a:r>
          </a:p>
          <a:p>
            <a:pPr lvl="2"/>
            <a:r>
              <a:rPr lang="es-CL" dirty="0"/>
              <a:t>Pero también por la mayoría absoluta de los sujetos del art. 263,  en </a:t>
            </a:r>
            <a:r>
              <a:rPr lang="es-CL" dirty="0" err="1"/>
              <a:t>procedim</a:t>
            </a:r>
            <a:r>
              <a:rPr lang="es-CL" dirty="0"/>
              <a:t>. Judicial, vid art. 269 inc. Final.</a:t>
            </a:r>
          </a:p>
          <a:p>
            <a:pPr lvl="1"/>
            <a:r>
              <a:rPr lang="es-CL" dirty="0"/>
              <a:t>Ingresada a la </a:t>
            </a:r>
            <a:r>
              <a:rPr lang="es-CL" dirty="0" err="1"/>
              <a:t>dga</a:t>
            </a:r>
            <a:r>
              <a:rPr lang="es-CL" dirty="0"/>
              <a:t> + publicación en diario provincial; o regional si cabe.</a:t>
            </a:r>
          </a:p>
          <a:p>
            <a:pPr lvl="1"/>
            <a:r>
              <a:rPr lang="es-CL" dirty="0"/>
              <a:t>Intervención </a:t>
            </a:r>
            <a:r>
              <a:rPr lang="es-CL" dirty="0" err="1"/>
              <a:t>dga</a:t>
            </a:r>
            <a:r>
              <a:rPr lang="es-CL" dirty="0"/>
              <a:t>.</a:t>
            </a:r>
          </a:p>
          <a:p>
            <a:pPr lvl="1"/>
            <a:r>
              <a:rPr lang="es-CL" dirty="0"/>
              <a:t>Art. 268. total de </a:t>
            </a:r>
            <a:r>
              <a:rPr lang="es-CL" dirty="0" err="1"/>
              <a:t>daa</a:t>
            </a:r>
            <a:r>
              <a:rPr lang="es-CL" dirty="0"/>
              <a:t> reunidos en una </a:t>
            </a:r>
            <a:r>
              <a:rPr lang="es-CL" dirty="0" err="1"/>
              <a:t>jv</a:t>
            </a:r>
            <a:r>
              <a:rPr lang="es-CL" dirty="0"/>
              <a:t> se entiende dividido en acciones, distribuidas entre los interesados, a prorrata de sus derechos.</a:t>
            </a:r>
          </a:p>
        </p:txBody>
      </p:sp>
    </p:spTree>
    <p:extLst>
      <p:ext uri="{BB962C8B-B14F-4D97-AF65-F5344CB8AC3E}">
        <p14:creationId xmlns:p14="http://schemas.microsoft.com/office/powerpoint/2010/main" val="332350179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Intervención </a:t>
            </a:r>
            <a:r>
              <a:rPr lang="es-CL" dirty="0" err="1"/>
              <a:t>dga</a:t>
            </a:r>
            <a:r>
              <a:rPr lang="es-CL" dirty="0"/>
              <a:t>, trámite y efecto</a:t>
            </a:r>
            <a:br>
              <a:rPr lang="es-CL" dirty="0"/>
            </a:br>
            <a:endParaRPr lang="es-CL" dirty="0"/>
          </a:p>
        </p:txBody>
      </p:sp>
      <p:sp>
        <p:nvSpPr>
          <p:cNvPr id="3" name="Marcador de contenido 2"/>
          <p:cNvSpPr>
            <a:spLocks noGrp="1"/>
          </p:cNvSpPr>
          <p:nvPr>
            <p:ph sz="quarter" idx="13"/>
          </p:nvPr>
        </p:nvSpPr>
        <p:spPr/>
        <p:txBody>
          <a:bodyPr>
            <a:normAutofit fontScale="92500" lnSpcReduction="20000"/>
          </a:bodyPr>
          <a:lstStyle/>
          <a:p>
            <a:r>
              <a:rPr lang="es-ES" dirty="0"/>
              <a:t>Plazo: 60 días hábiles.</a:t>
            </a:r>
          </a:p>
          <a:p>
            <a:r>
              <a:rPr lang="es-ES" dirty="0" err="1"/>
              <a:t>Dga</a:t>
            </a:r>
            <a:r>
              <a:rPr lang="es-ES" dirty="0"/>
              <a:t> </a:t>
            </a:r>
            <a:r>
              <a:rPr lang="es-ES" u="sng" dirty="0"/>
              <a:t>Podrá o no </a:t>
            </a:r>
            <a:r>
              <a:rPr lang="es-ES" dirty="0"/>
              <a:t>Formular observaciones legales y técnicas</a:t>
            </a:r>
          </a:p>
          <a:p>
            <a:pPr lvl="1"/>
            <a:r>
              <a:rPr lang="es-CL" dirty="0"/>
              <a:t>Si no las hubo, o fueron subsanadas a satisfacción de la </a:t>
            </a:r>
            <a:r>
              <a:rPr lang="es-CL" dirty="0" err="1"/>
              <a:t>dga</a:t>
            </a:r>
            <a:r>
              <a:rPr lang="es-CL" dirty="0"/>
              <a:t>, trámite: la escritura pública y estatutos de la JV deben publicarse en extracto (con menciones específicas vid art. 263 inc. 5°; visado por </a:t>
            </a:r>
            <a:r>
              <a:rPr lang="es-CL" dirty="0" err="1"/>
              <a:t>dga</a:t>
            </a:r>
            <a:r>
              <a:rPr lang="es-CL" dirty="0"/>
              <a:t> vid art. 263 inc. 4°), por una vez, en el diario oficial + destacado en un diario provincial; o regional si cabe dentro de plazo de 30 días siguientes a su ingreso a la </a:t>
            </a:r>
            <a:r>
              <a:rPr lang="es-CL" dirty="0" err="1"/>
              <a:t>dga</a:t>
            </a:r>
            <a:r>
              <a:rPr lang="es-CL" dirty="0"/>
              <a:t>.</a:t>
            </a:r>
          </a:p>
          <a:p>
            <a:pPr lvl="1"/>
            <a:r>
              <a:rPr lang="es-CL" dirty="0"/>
              <a:t>Si las formula, Traslado para subsanarlas, plazo </a:t>
            </a:r>
            <a:r>
              <a:rPr lang="es-CL" u="sng" dirty="0"/>
              <a:t>no fatal</a:t>
            </a:r>
            <a:r>
              <a:rPr lang="es-CL" dirty="0"/>
              <a:t>: 60 días.</a:t>
            </a:r>
          </a:p>
          <a:p>
            <a:pPr lvl="2"/>
            <a:r>
              <a:rPr lang="es-CL" dirty="0"/>
              <a:t>si no hay acuerdo entre la </a:t>
            </a:r>
            <a:r>
              <a:rPr lang="es-CL" dirty="0" err="1"/>
              <a:t>dga</a:t>
            </a:r>
            <a:r>
              <a:rPr lang="es-CL" dirty="0"/>
              <a:t> y los interesados para resolver las observaciones, sigue el procedimiento de constitución judicial art. 269.</a:t>
            </a:r>
          </a:p>
          <a:p>
            <a:r>
              <a:rPr lang="es-CL" dirty="0"/>
              <a:t>Efecto: hecha la publicación referida, la </a:t>
            </a:r>
            <a:r>
              <a:rPr lang="es-CL" dirty="0" err="1"/>
              <a:t>jv</a:t>
            </a:r>
            <a:r>
              <a:rPr lang="es-CL" dirty="0"/>
              <a:t> gozará de personalidad jurídica.</a:t>
            </a:r>
          </a:p>
          <a:p>
            <a:endParaRPr lang="es-CL" dirty="0"/>
          </a:p>
          <a:p>
            <a:endParaRPr lang="es-CL" dirty="0"/>
          </a:p>
          <a:p>
            <a:endParaRPr lang="es-CL" dirty="0"/>
          </a:p>
        </p:txBody>
      </p:sp>
    </p:spTree>
    <p:extLst>
      <p:ext uri="{BB962C8B-B14F-4D97-AF65-F5344CB8AC3E}">
        <p14:creationId xmlns:p14="http://schemas.microsoft.com/office/powerpoint/2010/main" val="191861960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constitución judicial</a:t>
            </a:r>
          </a:p>
        </p:txBody>
      </p:sp>
      <p:sp>
        <p:nvSpPr>
          <p:cNvPr id="3" name="Marcador de contenido 2"/>
          <p:cNvSpPr>
            <a:spLocks noGrp="1"/>
          </p:cNvSpPr>
          <p:nvPr>
            <p:ph sz="quarter" idx="13"/>
          </p:nvPr>
        </p:nvSpPr>
        <p:spPr/>
        <p:txBody>
          <a:bodyPr>
            <a:normAutofit fontScale="92500" lnSpcReduction="10000"/>
          </a:bodyPr>
          <a:lstStyle/>
          <a:p>
            <a:r>
              <a:rPr lang="es-CL" dirty="0"/>
              <a:t>art. 269. constitución judicial procede en dos casos:</a:t>
            </a:r>
          </a:p>
          <a:p>
            <a:pPr lvl="1"/>
            <a:r>
              <a:rPr lang="es-ES" dirty="0"/>
              <a:t>Cuando la escritura pública </a:t>
            </a:r>
            <a:r>
              <a:rPr lang="es-ES" dirty="0" err="1"/>
              <a:t>nec</a:t>
            </a:r>
            <a:r>
              <a:rPr lang="es-ES" dirty="0"/>
              <a:t>. Es suscrita sólo por la mayoría absoluta de los sujetos del art. 263. art. 269 inc. Final.</a:t>
            </a:r>
          </a:p>
          <a:p>
            <a:pPr lvl="1"/>
            <a:r>
              <a:rPr lang="es-CL" dirty="0"/>
              <a:t>Cuando </a:t>
            </a:r>
            <a:r>
              <a:rPr lang="es-ES" dirty="0"/>
              <a:t>no hay acuerdo entre la </a:t>
            </a:r>
            <a:r>
              <a:rPr lang="es-ES" dirty="0" err="1"/>
              <a:t>dga</a:t>
            </a:r>
            <a:r>
              <a:rPr lang="es-ES" dirty="0"/>
              <a:t> y los interesados para resolver las observaciones, sigue el procedimiento de constitución judicial art. 269.</a:t>
            </a:r>
          </a:p>
          <a:p>
            <a:r>
              <a:rPr lang="es-CL" dirty="0"/>
              <a:t>Juez competente: hay que distinguir:</a:t>
            </a:r>
          </a:p>
          <a:p>
            <a:pPr lvl="1"/>
            <a:r>
              <a:rPr lang="es-CL" dirty="0"/>
              <a:t>Si el cauce atraviesa sólo una provincia: el juez de la capital provincial.</a:t>
            </a:r>
          </a:p>
          <a:p>
            <a:pPr lvl="1"/>
            <a:r>
              <a:rPr lang="es-CL" dirty="0"/>
              <a:t>Si separa o atraviesa dos o más: el de la provincia donde nace el cauce.</a:t>
            </a:r>
          </a:p>
          <a:p>
            <a:r>
              <a:rPr lang="es-CL" dirty="0"/>
              <a:t>Para constituir la </a:t>
            </a:r>
            <a:r>
              <a:rPr lang="es-CL" dirty="0" err="1"/>
              <a:t>jv</a:t>
            </a:r>
            <a:r>
              <a:rPr lang="es-CL" dirty="0"/>
              <a:t> se citará a comparendo de estilo.</a:t>
            </a:r>
          </a:p>
          <a:p>
            <a:endParaRPr lang="es-CL" dirty="0"/>
          </a:p>
          <a:p>
            <a:endParaRPr lang="es-CL" dirty="0"/>
          </a:p>
        </p:txBody>
      </p:sp>
    </p:spTree>
    <p:extLst>
      <p:ext uri="{BB962C8B-B14F-4D97-AF65-F5344CB8AC3E}">
        <p14:creationId xmlns:p14="http://schemas.microsoft.com/office/powerpoint/2010/main" val="369304537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Comparendo de estilo + probatorio eventual</a:t>
            </a:r>
          </a:p>
        </p:txBody>
      </p:sp>
      <p:sp>
        <p:nvSpPr>
          <p:cNvPr id="3" name="Marcador de contenido 2"/>
          <p:cNvSpPr>
            <a:spLocks noGrp="1"/>
          </p:cNvSpPr>
          <p:nvPr>
            <p:ph sz="quarter" idx="13"/>
          </p:nvPr>
        </p:nvSpPr>
        <p:spPr/>
        <p:txBody>
          <a:bodyPr>
            <a:normAutofit fontScale="92500" lnSpcReduction="20000"/>
          </a:bodyPr>
          <a:lstStyle/>
          <a:p>
            <a:r>
              <a:rPr lang="es-CL" dirty="0"/>
              <a:t>Art. 270.</a:t>
            </a:r>
          </a:p>
          <a:p>
            <a:r>
              <a:rPr lang="es-CL" dirty="0"/>
              <a:t>Materias objeto de acuerdo (en primer comparendo):</a:t>
            </a:r>
          </a:p>
          <a:p>
            <a:pPr lvl="1"/>
            <a:r>
              <a:rPr lang="es-CL" dirty="0"/>
              <a:t>Canales sometidos a la </a:t>
            </a:r>
            <a:r>
              <a:rPr lang="es-CL" dirty="0" err="1"/>
              <a:t>jv</a:t>
            </a:r>
            <a:r>
              <a:rPr lang="es-CL" dirty="0"/>
              <a:t>.</a:t>
            </a:r>
          </a:p>
          <a:p>
            <a:pPr lvl="1"/>
            <a:r>
              <a:rPr lang="es-CL" dirty="0"/>
              <a:t>Sus dotaciones (o caudales).</a:t>
            </a:r>
          </a:p>
          <a:p>
            <a:pPr lvl="1"/>
            <a:r>
              <a:rPr lang="es-CL" dirty="0"/>
              <a:t>Forma de participación en la distribución de las aguas.</a:t>
            </a:r>
          </a:p>
          <a:p>
            <a:r>
              <a:rPr lang="es-CL" dirty="0"/>
              <a:t>Término de prueba eventual, tramitado de forma incidental.</a:t>
            </a:r>
          </a:p>
          <a:p>
            <a:pPr lvl="1"/>
            <a:r>
              <a:rPr lang="es-CL" dirty="0"/>
              <a:t>Posibilidad de informe de peritos (sobre las mismas materias).</a:t>
            </a:r>
          </a:p>
          <a:p>
            <a:r>
              <a:rPr lang="es-CL" dirty="0"/>
              <a:t>Requisito esencial previo a resolver: pedir informe a la </a:t>
            </a:r>
            <a:r>
              <a:rPr lang="es-CL" dirty="0" err="1"/>
              <a:t>dga</a:t>
            </a:r>
            <a:r>
              <a:rPr lang="es-CL" dirty="0"/>
              <a:t>, plazo: 60 días hábiles.</a:t>
            </a:r>
          </a:p>
          <a:p>
            <a:r>
              <a:rPr lang="es-CL" dirty="0"/>
              <a:t>si expira el plazo sin haber sido evacuado, el tribunal puede resolver sin más.</a:t>
            </a:r>
          </a:p>
        </p:txBody>
      </p:sp>
    </p:spTree>
    <p:extLst>
      <p:ext uri="{BB962C8B-B14F-4D97-AF65-F5344CB8AC3E}">
        <p14:creationId xmlns:p14="http://schemas.microsoft.com/office/powerpoint/2010/main" val="39083199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Resolución judicial</a:t>
            </a:r>
          </a:p>
        </p:txBody>
      </p:sp>
      <p:sp>
        <p:nvSpPr>
          <p:cNvPr id="3" name="Marcador de contenido 2"/>
          <p:cNvSpPr>
            <a:spLocks noGrp="1"/>
          </p:cNvSpPr>
          <p:nvPr>
            <p:ph sz="quarter" idx="13"/>
          </p:nvPr>
        </p:nvSpPr>
        <p:spPr/>
        <p:txBody>
          <a:bodyPr>
            <a:normAutofit/>
          </a:bodyPr>
          <a:lstStyle/>
          <a:p>
            <a:r>
              <a:rPr lang="es-CL" dirty="0"/>
              <a:t>Art. 270 inc. Final. </a:t>
            </a:r>
          </a:p>
          <a:p>
            <a:pPr lvl="1"/>
            <a:r>
              <a:rPr lang="es-CL" dirty="0"/>
              <a:t>Resol. judicial debe establecer –precisamente- los canales y obras (embalses, por ejemplo) sometidas a la JV, sus dotaciones y la forma en que deban participar en la distribución de las aguas.</a:t>
            </a:r>
          </a:p>
          <a:p>
            <a:pPr lvl="1"/>
            <a:r>
              <a:rPr lang="es-CL" dirty="0"/>
              <a:t>Resol. Apelable en el sólo efecto devolutivo.</a:t>
            </a:r>
          </a:p>
        </p:txBody>
      </p:sp>
    </p:spTree>
    <p:extLst>
      <p:ext uri="{BB962C8B-B14F-4D97-AF65-F5344CB8AC3E}">
        <p14:creationId xmlns:p14="http://schemas.microsoft.com/office/powerpoint/2010/main" val="329900540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Post resolución</a:t>
            </a:r>
          </a:p>
        </p:txBody>
      </p:sp>
      <p:sp>
        <p:nvSpPr>
          <p:cNvPr id="3" name="Marcador de contenido 2"/>
          <p:cNvSpPr>
            <a:spLocks noGrp="1"/>
          </p:cNvSpPr>
          <p:nvPr>
            <p:ph sz="quarter" idx="13"/>
          </p:nvPr>
        </p:nvSpPr>
        <p:spPr>
          <a:xfrm>
            <a:off x="913773" y="1946366"/>
            <a:ext cx="10973427" cy="4336868"/>
          </a:xfrm>
        </p:spPr>
        <p:txBody>
          <a:bodyPr/>
          <a:lstStyle/>
          <a:p>
            <a:pPr lvl="0">
              <a:buClr>
                <a:prstClr val="black"/>
              </a:buClr>
            </a:pPr>
            <a:r>
              <a:rPr lang="es-CL" sz="1100" dirty="0">
                <a:solidFill>
                  <a:prstClr val="black"/>
                </a:solidFill>
              </a:rPr>
              <a:t>Art. 271. Materias a resolver post resolución. Ya sea en el primer comparendo o en uno nuevo citado al efecto.</a:t>
            </a:r>
          </a:p>
          <a:p>
            <a:pPr lvl="1">
              <a:buClr>
                <a:prstClr val="black"/>
              </a:buClr>
            </a:pPr>
            <a:r>
              <a:rPr lang="es-CL" sz="1000" dirty="0">
                <a:solidFill>
                  <a:prstClr val="black"/>
                </a:solidFill>
              </a:rPr>
              <a:t>Modificaciones voluntarias susceptibles de hacer vía estatuto, vid art. 251, los que se aprobarán por mayoría (art. 197 inc. 5°).</a:t>
            </a:r>
          </a:p>
          <a:p>
            <a:pPr lvl="2">
              <a:buClr>
                <a:prstClr val="black"/>
              </a:buClr>
            </a:pPr>
            <a:r>
              <a:rPr lang="es-CL" sz="900" dirty="0">
                <a:solidFill>
                  <a:prstClr val="black"/>
                </a:solidFill>
              </a:rPr>
              <a:t>Construcción y reparación de dispositivos, art. 208.</a:t>
            </a:r>
          </a:p>
          <a:p>
            <a:pPr lvl="2">
              <a:buClr>
                <a:prstClr val="black"/>
              </a:buClr>
            </a:pPr>
            <a:r>
              <a:rPr lang="es-CL" sz="900" dirty="0">
                <a:solidFill>
                  <a:prstClr val="black"/>
                </a:solidFill>
              </a:rPr>
              <a:t>Notificación de convocatoria a junta, art. 220.</a:t>
            </a:r>
          </a:p>
          <a:p>
            <a:pPr lvl="2">
              <a:buClr>
                <a:prstClr val="black"/>
              </a:buClr>
            </a:pPr>
            <a:r>
              <a:rPr lang="es-CL" sz="900" dirty="0">
                <a:solidFill>
                  <a:prstClr val="black"/>
                </a:solidFill>
              </a:rPr>
              <a:t>Voto dirimente del Pdte. Directorio, art. 222 inc. 3°.</a:t>
            </a:r>
          </a:p>
          <a:p>
            <a:pPr lvl="2">
              <a:buClr>
                <a:prstClr val="black"/>
              </a:buClr>
            </a:pPr>
            <a:r>
              <a:rPr lang="es-CL" sz="900" dirty="0">
                <a:solidFill>
                  <a:prstClr val="black"/>
                </a:solidFill>
              </a:rPr>
              <a:t>Presidencia de la junta, art. 225.</a:t>
            </a:r>
          </a:p>
          <a:p>
            <a:pPr lvl="2">
              <a:buClr>
                <a:prstClr val="black"/>
              </a:buClr>
            </a:pPr>
            <a:r>
              <a:rPr lang="es-CL" sz="900" dirty="0">
                <a:solidFill>
                  <a:prstClr val="black"/>
                </a:solidFill>
              </a:rPr>
              <a:t>Elección del 1er. Directorio, en caso de constitución judicial, art. 228 inc. 2°.</a:t>
            </a:r>
          </a:p>
          <a:p>
            <a:pPr lvl="2">
              <a:buClr>
                <a:prstClr val="black"/>
              </a:buClr>
            </a:pPr>
            <a:r>
              <a:rPr lang="es-CL" sz="900" dirty="0">
                <a:solidFill>
                  <a:prstClr val="black"/>
                </a:solidFill>
              </a:rPr>
              <a:t>Muerte, desaparición, renuncia de miembros, art. 233.</a:t>
            </a:r>
          </a:p>
          <a:p>
            <a:pPr lvl="2">
              <a:buClr>
                <a:prstClr val="black"/>
              </a:buClr>
            </a:pPr>
            <a:r>
              <a:rPr lang="es-CL" sz="900" dirty="0">
                <a:solidFill>
                  <a:prstClr val="black"/>
                </a:solidFill>
              </a:rPr>
              <a:t>Número mínimo de sesiones del directorio, art. 235 inc. 4°.</a:t>
            </a:r>
          </a:p>
          <a:p>
            <a:pPr lvl="2">
              <a:buClr>
                <a:prstClr val="black"/>
              </a:buClr>
            </a:pPr>
            <a:r>
              <a:rPr lang="es-CL" sz="900" dirty="0">
                <a:solidFill>
                  <a:prstClr val="black"/>
                </a:solidFill>
              </a:rPr>
              <a:t>Quorum de las decisiones del directorio y reglas de dispersión de votos, art. 238.</a:t>
            </a:r>
          </a:p>
          <a:p>
            <a:pPr lvl="2">
              <a:buClr>
                <a:prstClr val="black"/>
              </a:buClr>
            </a:pPr>
            <a:r>
              <a:rPr lang="es-CL" sz="900" dirty="0">
                <a:solidFill>
                  <a:prstClr val="black"/>
                </a:solidFill>
              </a:rPr>
              <a:t>Orden de precedencia de miembros del directorio (para efectos del turno mensual)., art. 239 inc. 2°.</a:t>
            </a:r>
          </a:p>
          <a:p>
            <a:pPr lvl="1">
              <a:buClr>
                <a:prstClr val="black"/>
              </a:buClr>
            </a:pPr>
            <a:r>
              <a:rPr lang="es-CL" sz="1000" dirty="0">
                <a:solidFill>
                  <a:prstClr val="black"/>
                </a:solidFill>
              </a:rPr>
              <a:t>Enseguida, Elección del primer directorio; o se designará a los administradores, en las </a:t>
            </a:r>
            <a:r>
              <a:rPr lang="es-CL" sz="1000" dirty="0" err="1">
                <a:solidFill>
                  <a:prstClr val="black"/>
                </a:solidFill>
              </a:rPr>
              <a:t>jv</a:t>
            </a:r>
            <a:r>
              <a:rPr lang="es-CL" sz="1000" dirty="0">
                <a:solidFill>
                  <a:prstClr val="black"/>
                </a:solidFill>
              </a:rPr>
              <a:t> formadas por sólo dos canales.</a:t>
            </a:r>
          </a:p>
          <a:p>
            <a:pPr lvl="1">
              <a:buClr>
                <a:prstClr val="black"/>
              </a:buClr>
            </a:pPr>
            <a:r>
              <a:rPr lang="es-CL" sz="1000" dirty="0">
                <a:solidFill>
                  <a:prstClr val="black"/>
                </a:solidFill>
              </a:rPr>
              <a:t>Art. 271 inc. Final reenvía en los trámites posteriores al art. 197 </a:t>
            </a:r>
            <a:r>
              <a:rPr lang="es-CL" sz="1000" dirty="0" err="1">
                <a:solidFill>
                  <a:prstClr val="black"/>
                </a:solidFill>
              </a:rPr>
              <a:t>incs</a:t>
            </a:r>
            <a:r>
              <a:rPr lang="es-CL" sz="1000" dirty="0">
                <a:solidFill>
                  <a:prstClr val="black"/>
                </a:solidFill>
              </a:rPr>
              <a:t>. 2° y ss. O sea, la resol. Debe reducirse a escritura pública con sus estatutos, firmarse por el juez y notificarse en extracto según art. 188</a:t>
            </a:r>
          </a:p>
        </p:txBody>
      </p:sp>
    </p:spTree>
    <p:extLst>
      <p:ext uri="{BB962C8B-B14F-4D97-AF65-F5344CB8AC3E}">
        <p14:creationId xmlns:p14="http://schemas.microsoft.com/office/powerpoint/2010/main" val="352718732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Incorporación a la junta de vigilancia</a:t>
            </a:r>
          </a:p>
        </p:txBody>
      </p:sp>
      <p:sp>
        <p:nvSpPr>
          <p:cNvPr id="3" name="Marcador de contenido 2"/>
          <p:cNvSpPr>
            <a:spLocks noGrp="1"/>
          </p:cNvSpPr>
          <p:nvPr>
            <p:ph sz="quarter" idx="13"/>
          </p:nvPr>
        </p:nvSpPr>
        <p:spPr/>
        <p:txBody>
          <a:bodyPr/>
          <a:lstStyle/>
          <a:p>
            <a:r>
              <a:rPr lang="es-CL" dirty="0"/>
              <a:t>Art. 271.</a:t>
            </a:r>
          </a:p>
          <a:p>
            <a:r>
              <a:rPr lang="es-ES" dirty="0"/>
              <a:t> el que </a:t>
            </a:r>
            <a:r>
              <a:rPr lang="es-ES" u="sng" dirty="0"/>
              <a:t>lo goce </a:t>
            </a:r>
            <a:r>
              <a:rPr lang="es-ES" dirty="0"/>
              <a:t>quedará incorporado a la junta de vigilancia respectiva. </a:t>
            </a:r>
          </a:p>
          <a:p>
            <a:r>
              <a:rPr lang="es-ES" dirty="0"/>
              <a:t>El acto de otorgamiento del nuevo derecho o el que apruebe las nuevas obras (de riego o de regulación de cuenca) deberá contener la declaración respectiva.</a:t>
            </a:r>
            <a:endParaRPr lang="es-CL" dirty="0"/>
          </a:p>
          <a:p>
            <a:endParaRPr lang="es-CL" dirty="0"/>
          </a:p>
        </p:txBody>
      </p:sp>
    </p:spTree>
    <p:extLst>
      <p:ext uri="{BB962C8B-B14F-4D97-AF65-F5344CB8AC3E}">
        <p14:creationId xmlns:p14="http://schemas.microsoft.com/office/powerpoint/2010/main" val="111965614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Domicilio de la junta de vigilancia</a:t>
            </a:r>
          </a:p>
        </p:txBody>
      </p:sp>
      <p:sp>
        <p:nvSpPr>
          <p:cNvPr id="3" name="Marcador de contenido 2"/>
          <p:cNvSpPr>
            <a:spLocks noGrp="1"/>
          </p:cNvSpPr>
          <p:nvPr>
            <p:ph sz="quarter" idx="13"/>
          </p:nvPr>
        </p:nvSpPr>
        <p:spPr/>
        <p:txBody>
          <a:bodyPr/>
          <a:lstStyle/>
          <a:p>
            <a:r>
              <a:rPr lang="es-CL" dirty="0"/>
              <a:t>Art. 273.</a:t>
            </a:r>
          </a:p>
          <a:p>
            <a:r>
              <a:rPr lang="es-ES" dirty="0"/>
              <a:t>la capital de la provincia donde se constituyó judicialmente en conformidad al artículo 271.</a:t>
            </a:r>
          </a:p>
          <a:p>
            <a:r>
              <a:rPr lang="es-ES" dirty="0"/>
              <a:t>salvo que los interesados, por mayoría de derechos de agua, acuerden un domicilio distinto.</a:t>
            </a:r>
            <a:endParaRPr lang="es-CL" dirty="0"/>
          </a:p>
        </p:txBody>
      </p:sp>
    </p:spTree>
    <p:extLst>
      <p:ext uri="{BB962C8B-B14F-4D97-AF65-F5344CB8AC3E}">
        <p14:creationId xmlns:p14="http://schemas.microsoft.com/office/powerpoint/2010/main" val="113830130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Atribuciones y deberes del directorio de la junta de vigilancia</a:t>
            </a:r>
          </a:p>
        </p:txBody>
      </p:sp>
      <p:sp>
        <p:nvSpPr>
          <p:cNvPr id="3" name="Marcador de contenido 2"/>
          <p:cNvSpPr>
            <a:spLocks noGrp="1"/>
          </p:cNvSpPr>
          <p:nvPr>
            <p:ph sz="quarter" idx="13"/>
          </p:nvPr>
        </p:nvSpPr>
        <p:spPr/>
        <p:txBody>
          <a:bodyPr>
            <a:normAutofit fontScale="47500" lnSpcReduction="20000"/>
          </a:bodyPr>
          <a:lstStyle/>
          <a:p>
            <a:r>
              <a:rPr lang="es-CL" dirty="0"/>
              <a:t>Art. 274.</a:t>
            </a:r>
          </a:p>
          <a:p>
            <a:pPr lvl="1"/>
            <a:r>
              <a:rPr lang="es-ES" dirty="0"/>
              <a:t> 1. Vigilar que la captación de las aguas se haga por medio de obras adecuadas y, en general, tomar las medidas que tiendan al goce completo y a la correcta distribución de los derechos de aprovechamiento de aguas sometidos a su control;</a:t>
            </a:r>
          </a:p>
          <a:p>
            <a:pPr lvl="1"/>
            <a:r>
              <a:rPr lang="es-ES" dirty="0"/>
              <a:t>2. Distribuir las aguas de los cauces naturales que administre, declarar su escasez y, en este caso, fijar las medidas de distribución extraordinarias con arreglo a los derechos establecidos y suspenderlas. </a:t>
            </a:r>
          </a:p>
          <a:p>
            <a:pPr lvl="2"/>
            <a:r>
              <a:rPr lang="es-ES" dirty="0"/>
              <a:t>La declaración de escasez de las aguas, como también la suspensión de las medidas de distribución extraordinarias, deberá hacerse por el directorio en sesión convocada especialmente para ese efecto;    </a:t>
            </a:r>
          </a:p>
          <a:p>
            <a:pPr lvl="1"/>
            <a:r>
              <a:rPr lang="es-ES" dirty="0"/>
              <a:t>3. Privar del uso de las aguas en los casos que determinen las leyes o los estatutos;   </a:t>
            </a:r>
          </a:p>
          <a:p>
            <a:pPr lvl="1"/>
            <a:r>
              <a:rPr lang="es-ES" dirty="0"/>
              <a:t>4. Conocer las cuestiones que se susciten sobre construcción o ubicación, dentro del cauce de uso público, de obras provisionales destinadas a dirigir las aguas hacia la bocatoma de los canales.   </a:t>
            </a:r>
          </a:p>
          <a:p>
            <a:pPr lvl="2"/>
            <a:r>
              <a:rPr lang="es-ES" dirty="0"/>
              <a:t>Las obras definitivas requerirán el permiso de la Dirección General de Aguas;    </a:t>
            </a:r>
          </a:p>
          <a:p>
            <a:pPr lvl="1"/>
            <a:r>
              <a:rPr lang="es-ES" dirty="0"/>
              <a:t>5. Mantener al día la matrícula de los canales;    </a:t>
            </a:r>
          </a:p>
          <a:p>
            <a:pPr lvl="1"/>
            <a:r>
              <a:rPr lang="es-ES" dirty="0"/>
              <a:t>6. Solicitar al Director General de Aguas la declaración de agotamiento de los caudales de agua sometidos a su jurisdicción;   </a:t>
            </a:r>
          </a:p>
          <a:p>
            <a:pPr lvl="1"/>
            <a:r>
              <a:rPr lang="es-ES" dirty="0"/>
              <a:t>7. Ejercitar las atribuciones señaladas en los números 1, 9, 10, 11, 12, 13, 14, 15, 16, 17, 18 y 19 del artículo 241, y las demás que se le confieren en los estatutos;  </a:t>
            </a:r>
          </a:p>
          <a:p>
            <a:pPr lvl="1"/>
            <a:r>
              <a:rPr lang="es-ES" dirty="0"/>
              <a:t>8. Exigir el cumplimiento de la obligación impuesta por el número 20 del artículo 241;   </a:t>
            </a:r>
          </a:p>
          <a:p>
            <a:pPr lvl="1"/>
            <a:r>
              <a:rPr lang="es-ES" dirty="0"/>
              <a:t>9. Representar a los titulares de derechos de aguas sometidos a su control en el procedimiento de perfeccionamiento de los títulos en que consten sus derechos de aprovechamiento de aguas, previo acuerdo adoptado por los dos tercios de los votos emitidos en junta extraordinaria convocada al efecto, y   </a:t>
            </a:r>
          </a:p>
          <a:p>
            <a:pPr lvl="1"/>
            <a:r>
              <a:rPr lang="es-ES" dirty="0"/>
              <a:t>10. Los demás que señalen las leyes. </a:t>
            </a:r>
            <a:endParaRPr lang="es-CL" dirty="0"/>
          </a:p>
        </p:txBody>
      </p:sp>
    </p:spTree>
    <p:extLst>
      <p:ext uri="{BB962C8B-B14F-4D97-AF65-F5344CB8AC3E}">
        <p14:creationId xmlns:p14="http://schemas.microsoft.com/office/powerpoint/2010/main" val="40871083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Atribuciones y deberes del directorio de la junta de vigilancia</a:t>
            </a:r>
            <a:endParaRPr lang="es-CL" dirty="0"/>
          </a:p>
        </p:txBody>
      </p:sp>
      <p:sp>
        <p:nvSpPr>
          <p:cNvPr id="3" name="Marcador de contenido 2"/>
          <p:cNvSpPr>
            <a:spLocks noGrp="1"/>
          </p:cNvSpPr>
          <p:nvPr>
            <p:ph sz="quarter" idx="13"/>
          </p:nvPr>
        </p:nvSpPr>
        <p:spPr/>
        <p:txBody>
          <a:bodyPr/>
          <a:lstStyle/>
          <a:p>
            <a:r>
              <a:rPr lang="es-CL" dirty="0"/>
              <a:t>Art. 282.</a:t>
            </a:r>
          </a:p>
          <a:p>
            <a:r>
              <a:rPr lang="es-CL" dirty="0"/>
              <a:t>De manera fundada, la JV puede pedir a la DGA declarar el agotamiento de las fuentes naturales de aguas (sean éstas cauces naturales, lagos o lagunas u otros).</a:t>
            </a:r>
          </a:p>
          <a:p>
            <a:pPr lvl="1"/>
            <a:r>
              <a:rPr lang="es-CL" dirty="0"/>
              <a:t>Tal petición también puede hacerla cualquier interesado.</a:t>
            </a:r>
          </a:p>
          <a:p>
            <a:r>
              <a:rPr lang="es-CL" dirty="0"/>
              <a:t>EFECTO de la declaración por la </a:t>
            </a:r>
            <a:r>
              <a:rPr lang="es-CL" dirty="0" err="1"/>
              <a:t>dga</a:t>
            </a:r>
            <a:r>
              <a:rPr lang="es-CL" dirty="0"/>
              <a:t>: declarado el agotamiento no podrá concederse derechos </a:t>
            </a:r>
            <a:r>
              <a:rPr lang="es-CL" u="sng" dirty="0"/>
              <a:t>consuntivos permanentes</a:t>
            </a:r>
            <a:r>
              <a:rPr lang="es-CL" dirty="0"/>
              <a:t>.</a:t>
            </a:r>
          </a:p>
          <a:p>
            <a:endParaRPr lang="es-CL" dirty="0"/>
          </a:p>
        </p:txBody>
      </p:sp>
    </p:spTree>
    <p:extLst>
      <p:ext uri="{BB962C8B-B14F-4D97-AF65-F5344CB8AC3E}">
        <p14:creationId xmlns:p14="http://schemas.microsoft.com/office/powerpoint/2010/main" val="3533388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912B0-D000-1D90-B056-092FE915651F}"/>
              </a:ext>
            </a:extLst>
          </p:cNvPr>
          <p:cNvSpPr>
            <a:spLocks noGrp="1"/>
          </p:cNvSpPr>
          <p:nvPr>
            <p:ph type="title"/>
          </p:nvPr>
        </p:nvSpPr>
        <p:spPr/>
        <p:txBody>
          <a:bodyPr/>
          <a:lstStyle/>
          <a:p>
            <a:r>
              <a:rPr lang="es-MX" dirty="0"/>
              <a:t>¿por qué el agua es valiosa?</a:t>
            </a:r>
            <a:br>
              <a:rPr lang="es-MX" dirty="0"/>
            </a:br>
            <a:endParaRPr lang="es-MX" dirty="0"/>
          </a:p>
        </p:txBody>
      </p:sp>
      <p:pic>
        <p:nvPicPr>
          <p:cNvPr id="5" name="Marcador de contenido 4">
            <a:extLst>
              <a:ext uri="{FF2B5EF4-FFF2-40B4-BE49-F238E27FC236}">
                <a16:creationId xmlns:a16="http://schemas.microsoft.com/office/drawing/2014/main" id="{46698739-AE32-E261-25A1-0221F2D92E25}"/>
              </a:ext>
            </a:extLst>
          </p:cNvPr>
          <p:cNvPicPr>
            <a:picLocks noGrp="1" noChangeAspect="1"/>
          </p:cNvPicPr>
          <p:nvPr>
            <p:ph sz="quarter" idx="13"/>
          </p:nvPr>
        </p:nvPicPr>
        <p:blipFill>
          <a:blip r:embed="rId2"/>
          <a:stretch>
            <a:fillRect/>
          </a:stretch>
        </p:blipFill>
        <p:spPr>
          <a:xfrm>
            <a:off x="2599764" y="1983670"/>
            <a:ext cx="6992471" cy="3429064"/>
          </a:xfrm>
          <a:prstGeom prst="rect">
            <a:avLst/>
          </a:prstGeom>
        </p:spPr>
      </p:pic>
    </p:spTree>
    <p:extLst>
      <p:ext uri="{BB962C8B-B14F-4D97-AF65-F5344CB8AC3E}">
        <p14:creationId xmlns:p14="http://schemas.microsoft.com/office/powerpoint/2010/main" val="306065241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Repartidor de aguas o juez de río</a:t>
            </a:r>
          </a:p>
        </p:txBody>
      </p:sp>
      <p:sp>
        <p:nvSpPr>
          <p:cNvPr id="3" name="Marcador de contenido 2"/>
          <p:cNvSpPr>
            <a:spLocks noGrp="1"/>
          </p:cNvSpPr>
          <p:nvPr>
            <p:ph sz="quarter" idx="13"/>
          </p:nvPr>
        </p:nvSpPr>
        <p:spPr/>
        <p:txBody>
          <a:bodyPr>
            <a:normAutofit lnSpcReduction="10000"/>
          </a:bodyPr>
          <a:lstStyle/>
          <a:p>
            <a:r>
              <a:rPr lang="es-CL" dirty="0"/>
              <a:t>Art. 277: “</a:t>
            </a:r>
            <a:r>
              <a:rPr lang="es-ES" dirty="0"/>
              <a:t>El directorio nombrará un repartidor de aguas o juez de río, el cual deberá contar con un título profesional de una carrera cuya duración sea de al menos ocho semestres, quien no podrá ser integrante del directorio ni titular de derechos de aprovechamiento de aguas dentro de la misma jurisdicción que administra, ya sea toda la corriente natural, o una sección de ella, en el caso de que dicha corriente se encuentre seccionada. El directorio dará cuenta a la Dirección General de Aguas de esta designación.</a:t>
            </a:r>
          </a:p>
          <a:p>
            <a:pPr marL="0" indent="0">
              <a:buNone/>
            </a:pPr>
            <a:r>
              <a:rPr lang="es-ES" dirty="0"/>
              <a:t>Para el ejercicio de sus funciones, el repartidor de aguas contará con los celadores que designe, con acuerdo del directorio”.</a:t>
            </a:r>
            <a:endParaRPr lang="es-CL" dirty="0"/>
          </a:p>
        </p:txBody>
      </p:sp>
    </p:spTree>
    <p:extLst>
      <p:ext uri="{BB962C8B-B14F-4D97-AF65-F5344CB8AC3E}">
        <p14:creationId xmlns:p14="http://schemas.microsoft.com/office/powerpoint/2010/main" val="100812220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Atribuciones y deberes </a:t>
            </a:r>
            <a:br>
              <a:rPr lang="es-CL" dirty="0"/>
            </a:br>
            <a:r>
              <a:rPr lang="es-CL" dirty="0"/>
              <a:t>del repartidor de agua o juez de río</a:t>
            </a:r>
          </a:p>
        </p:txBody>
      </p:sp>
      <p:sp>
        <p:nvSpPr>
          <p:cNvPr id="3" name="Marcador de contenido 2"/>
          <p:cNvSpPr>
            <a:spLocks noGrp="1"/>
          </p:cNvSpPr>
          <p:nvPr>
            <p:ph sz="quarter" idx="13"/>
          </p:nvPr>
        </p:nvSpPr>
        <p:spPr/>
        <p:txBody>
          <a:bodyPr>
            <a:normAutofit fontScale="55000" lnSpcReduction="20000"/>
          </a:bodyPr>
          <a:lstStyle/>
          <a:p>
            <a:r>
              <a:rPr lang="es-CL" dirty="0"/>
              <a:t>Art. 278.</a:t>
            </a:r>
          </a:p>
          <a:p>
            <a:r>
              <a:rPr lang="es-ES" dirty="0"/>
              <a:t>1. Cumplir los acuerdos del directorio sobre distribución de aguas, turnos y rateos, conforme a los derechos establecidos, y restablecerlos inmediatamente que sean alterados por actos de cualquiera persona o por accidente casual, denunciando estos hechos al directorio;    </a:t>
            </a:r>
          </a:p>
          <a:p>
            <a:r>
              <a:rPr lang="es-ES" dirty="0"/>
              <a:t>2. Velar porque el agua no sea sustraída o usada por quienes carezcan de derechos y, para que vuelva al cauce aquella empleada en usos no consuntivos;   </a:t>
            </a:r>
          </a:p>
          <a:p>
            <a:r>
              <a:rPr lang="es-ES" dirty="0"/>
              <a:t>3. Denunciar a la Justicia Ordinaria y a la Dirección General de Aguas las sustracciones de agua de los cauces matrices y las destrucciones o alteraciones de las obras existentes en los álveos de dichos cauces. En los juicios a que den lugar estas denuncias, el repartidor de agua o juez de río tendrán la representación de la junta, sin perjuicio de la comparecencia y actuación de ésta;</a:t>
            </a:r>
          </a:p>
          <a:p>
            <a:r>
              <a:rPr lang="es-ES" dirty="0"/>
              <a:t>4. Cumplir las órdenes del directorio sobre privación de agua a los canales o titulares de derechos de aprovechamiento que no hayan pagado sus cuotas;</a:t>
            </a:r>
          </a:p>
          <a:p>
            <a:r>
              <a:rPr lang="es-ES" dirty="0"/>
              <a:t>5. Vigilar la conservación de los cauces de la hoya y la construcción y conservación de las compuertas, bocatomas y demás obras que estén sometidas a la junta. Para tales efectos, la Junta de Vigilancia podrá solicitar al Servicio respectivo del Medio Ambiente, o a la Dirección de Obras Hidráulicas, o a la Dirección General de Aguas, o a la Superintendencia de Servicios Sanitarios o a la municipalidad correspondiente y, en general, a cualquier otra autoridad, que le entregue información sobre todos los proyectos y  permisos aprobados en su respectiva repartición y que han de ser ejecutados en el cauce donde dicha Junta de Vigilancia ejerce su jurisdicción; </a:t>
            </a:r>
            <a:endParaRPr lang="es-CL" dirty="0"/>
          </a:p>
        </p:txBody>
      </p:sp>
    </p:spTree>
    <p:extLst>
      <p:ext uri="{BB962C8B-B14F-4D97-AF65-F5344CB8AC3E}">
        <p14:creationId xmlns:p14="http://schemas.microsoft.com/office/powerpoint/2010/main" val="340608301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Atribuciones y deberes </a:t>
            </a:r>
            <a:br>
              <a:rPr lang="es-ES" dirty="0"/>
            </a:br>
            <a:r>
              <a:rPr lang="es-ES" dirty="0"/>
              <a:t>del repartidor de agua o juez de río</a:t>
            </a:r>
            <a:endParaRPr lang="es-CL" dirty="0"/>
          </a:p>
        </p:txBody>
      </p:sp>
      <p:sp>
        <p:nvSpPr>
          <p:cNvPr id="3" name="Marcador de contenido 2"/>
          <p:cNvSpPr>
            <a:spLocks noGrp="1"/>
          </p:cNvSpPr>
          <p:nvPr>
            <p:ph sz="quarter" idx="13"/>
          </p:nvPr>
        </p:nvSpPr>
        <p:spPr/>
        <p:txBody>
          <a:bodyPr>
            <a:normAutofit fontScale="77500" lnSpcReduction="20000"/>
          </a:bodyPr>
          <a:lstStyle/>
          <a:p>
            <a:r>
              <a:rPr lang="es-ES" dirty="0"/>
              <a:t> 6. Denunciar ante la Dirección General de Aguas las labores de extracción de áridos que no cuenten con la autorización competente, la que podrá actuar con auxilio de la fuerza pública de conformidad a lo dispuesto en el artículo 138 en caso de ordenar su paralización. Podrá, a su vez, denunciar estos hechos ante la Contraloría General de la República cuando dichas extracciones, autorizadas por la municipalidad respectiva, no cuenten con el informe técnico de la Dirección de Obras Hidráulicas, establecido en el literal l) del artículo 14 del decreto con fuerza de ley N° 850, de 1997, del Ministerio de Obras Públicas. En los procesos a que den lugar estas denuncias, el repartidor de agua o el juez de río tendrán la representación de la junta, sin perjuicio de la comparecencia y actuación de ésta;</a:t>
            </a:r>
          </a:p>
          <a:p>
            <a:r>
              <a:rPr lang="es-ES" dirty="0"/>
              <a:t>7. Solicitar con arreglo a lo dispuesto en el artículo 242 el auxilio de la fuerza pública para hacer cumplir las obligaciones que le incumban, y</a:t>
            </a:r>
          </a:p>
          <a:p>
            <a:r>
              <a:rPr lang="es-ES" dirty="0"/>
              <a:t>8. Ejercitar los demás derechos y atribuciones que señalen los estatutos.</a:t>
            </a:r>
            <a:endParaRPr lang="es-CL" dirty="0"/>
          </a:p>
        </p:txBody>
      </p:sp>
    </p:spTree>
    <p:extLst>
      <p:ext uri="{BB962C8B-B14F-4D97-AF65-F5344CB8AC3E}">
        <p14:creationId xmlns:p14="http://schemas.microsoft.com/office/powerpoint/2010/main" val="248470960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Los celadores. Atribuciones y deberes.</a:t>
            </a:r>
          </a:p>
        </p:txBody>
      </p:sp>
      <p:sp>
        <p:nvSpPr>
          <p:cNvPr id="3" name="Marcador de contenido 2"/>
          <p:cNvSpPr>
            <a:spLocks noGrp="1"/>
          </p:cNvSpPr>
          <p:nvPr>
            <p:ph sz="quarter" idx="13"/>
          </p:nvPr>
        </p:nvSpPr>
        <p:spPr/>
        <p:txBody>
          <a:bodyPr/>
          <a:lstStyle/>
          <a:p>
            <a:r>
              <a:rPr lang="es-CL" dirty="0"/>
              <a:t>Art. 279.</a:t>
            </a:r>
          </a:p>
          <a:p>
            <a:r>
              <a:rPr lang="es-CL" dirty="0"/>
              <a:t>Ayudantes del repartidor de agua o juez de río.</a:t>
            </a:r>
          </a:p>
          <a:p>
            <a:r>
              <a:rPr lang="es-ES" dirty="0"/>
              <a:t>“Los celadores tendrán las atribuciones y deberes que fije el directorio o el repartidor de agua, en conformidad a los estatutos u ordenanzas y, en especial, ejercerán la policía y vigilancia para la justa y correcta distribución de las aguas, con arreglo a los derechos establecidos y a los acuerdos adoptados, debiendo dar cuenta inmediata de toda alteración o incorrección que notaren.” </a:t>
            </a:r>
            <a:endParaRPr lang="es-CL" dirty="0"/>
          </a:p>
        </p:txBody>
      </p:sp>
    </p:spTree>
    <p:extLst>
      <p:ext uri="{BB962C8B-B14F-4D97-AF65-F5344CB8AC3E}">
        <p14:creationId xmlns:p14="http://schemas.microsoft.com/office/powerpoint/2010/main" val="402481056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Alteraciones maliciosas</a:t>
            </a:r>
          </a:p>
        </p:txBody>
      </p:sp>
      <p:sp>
        <p:nvSpPr>
          <p:cNvPr id="3" name="Marcador de contenido 2"/>
          <p:cNvSpPr>
            <a:spLocks noGrp="1"/>
          </p:cNvSpPr>
          <p:nvPr>
            <p:ph sz="quarter" idx="13"/>
          </p:nvPr>
        </p:nvSpPr>
        <p:spPr/>
        <p:txBody>
          <a:bodyPr/>
          <a:lstStyle/>
          <a:p>
            <a:r>
              <a:rPr lang="es-ES" dirty="0"/>
              <a:t> ART. 280.</a:t>
            </a:r>
          </a:p>
          <a:p>
            <a:r>
              <a:rPr lang="es-ES" dirty="0"/>
              <a:t>“Si el repartidor de agua o los celadores maliciosamente alteraren en forma indebida el reparto o permitieren cualquier sustracción de aguas por bocatomas establecidas o por otros puntos de los cauces, incurrirán en la pena que señala el artículo 459 del Código Penal.”</a:t>
            </a:r>
          </a:p>
        </p:txBody>
      </p:sp>
    </p:spTree>
    <p:extLst>
      <p:ext uri="{BB962C8B-B14F-4D97-AF65-F5344CB8AC3E}">
        <p14:creationId xmlns:p14="http://schemas.microsoft.com/office/powerpoint/2010/main" val="30559495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Extracción indebida de agua.</a:t>
            </a:r>
            <a:br>
              <a:rPr lang="es-CL" dirty="0"/>
            </a:br>
            <a:r>
              <a:rPr lang="es-CL" dirty="0"/>
              <a:t>Suspensión del agua.</a:t>
            </a:r>
          </a:p>
        </p:txBody>
      </p:sp>
      <p:sp>
        <p:nvSpPr>
          <p:cNvPr id="3" name="Marcador de contenido 2"/>
          <p:cNvSpPr>
            <a:spLocks noGrp="1"/>
          </p:cNvSpPr>
          <p:nvPr>
            <p:ph sz="quarter" idx="13"/>
          </p:nvPr>
        </p:nvSpPr>
        <p:spPr/>
        <p:txBody>
          <a:bodyPr/>
          <a:lstStyle/>
          <a:p>
            <a:r>
              <a:rPr lang="es-ES" dirty="0"/>
              <a:t> ART. 281.</a:t>
            </a:r>
          </a:p>
          <a:p>
            <a:r>
              <a:rPr lang="es-ES" dirty="0"/>
              <a:t>“El que sacare agua fuera de su turno o alterare de cualquier manera la demarcación prescrita por el directorio o por el repartidor, será privado del agua por tiempo o cantidad doble al abuso cometido.    </a:t>
            </a:r>
          </a:p>
          <a:p>
            <a:r>
              <a:rPr lang="es-ES" dirty="0"/>
              <a:t>La privación será impuesta por el directorio, pero en todo caso se dejará el agua necesaria para la bebida.    </a:t>
            </a:r>
          </a:p>
          <a:p>
            <a:r>
              <a:rPr lang="es-ES" dirty="0"/>
              <a:t>Sin perjuicio de lo expuesto, el directorio podrá aplicarle multa en conformidad a las reglas generales, pudiendo duplicarlas en caso de reincidencia.”</a:t>
            </a:r>
            <a:endParaRPr lang="es-CL" dirty="0"/>
          </a:p>
        </p:txBody>
      </p:sp>
    </p:spTree>
    <p:extLst>
      <p:ext uri="{BB962C8B-B14F-4D97-AF65-F5344CB8AC3E}">
        <p14:creationId xmlns:p14="http://schemas.microsoft.com/office/powerpoint/2010/main" val="422918183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Normas comunes a las organizaciones de usuarios</a:t>
            </a:r>
          </a:p>
        </p:txBody>
      </p:sp>
      <p:sp>
        <p:nvSpPr>
          <p:cNvPr id="3" name="Marcador de contenido 2"/>
          <p:cNvSpPr>
            <a:spLocks noGrp="1"/>
          </p:cNvSpPr>
          <p:nvPr>
            <p:ph sz="quarter" idx="13"/>
          </p:nvPr>
        </p:nvSpPr>
        <p:spPr/>
        <p:txBody>
          <a:bodyPr/>
          <a:lstStyle/>
          <a:p>
            <a:r>
              <a:rPr lang="es-CL" dirty="0"/>
              <a:t>Libro II, tít. III, párrafo 5°, arts. </a:t>
            </a:r>
            <a:r>
              <a:rPr lang="es-CL"/>
              <a:t>283 a 293.</a:t>
            </a:r>
          </a:p>
        </p:txBody>
      </p:sp>
    </p:spTree>
    <p:extLst>
      <p:ext uri="{BB962C8B-B14F-4D97-AF65-F5344CB8AC3E}">
        <p14:creationId xmlns:p14="http://schemas.microsoft.com/office/powerpoint/2010/main" val="3177461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L" dirty="0"/>
              <a:t>Cómo explica la economía el valor del agua.</a:t>
            </a:r>
            <a:br>
              <a:rPr lang="es-CL" dirty="0"/>
            </a:br>
            <a:r>
              <a:rPr lang="es-CL" dirty="0"/>
              <a:t>Beneficio o utilidad marginal</a:t>
            </a:r>
          </a:p>
        </p:txBody>
      </p:sp>
      <p:sp>
        <p:nvSpPr>
          <p:cNvPr id="2" name="1 Marcador de contenido"/>
          <p:cNvSpPr>
            <a:spLocks noGrp="1"/>
          </p:cNvSpPr>
          <p:nvPr>
            <p:ph sz="half" idx="1"/>
          </p:nvPr>
        </p:nvSpPr>
        <p:spPr>
          <a:xfrm>
            <a:off x="1099671" y="2318871"/>
            <a:ext cx="4781176" cy="3722490"/>
          </a:xfrm>
        </p:spPr>
        <p:txBody>
          <a:bodyPr>
            <a:normAutofit/>
          </a:bodyPr>
          <a:lstStyle/>
          <a:p>
            <a:pPr algn="just">
              <a:buFont typeface="Wingdings" panose="05000000000000000000" pitchFamily="2" charset="2"/>
              <a:buChar char="§"/>
            </a:pPr>
            <a:r>
              <a:rPr lang="es-CL" sz="1400" dirty="0" err="1"/>
              <a:t>UMg</a:t>
            </a:r>
            <a:r>
              <a:rPr lang="es-CL" sz="1400" dirty="0"/>
              <a:t> es la utilidad que se obtiene al consumir una unidad adicional de un bien o servicio.</a:t>
            </a:r>
          </a:p>
          <a:p>
            <a:pPr algn="just">
              <a:buFont typeface="Wingdings" panose="05000000000000000000" pitchFamily="2" charset="2"/>
              <a:buChar char="§"/>
            </a:pPr>
            <a:r>
              <a:rPr lang="es-CL" sz="1400" dirty="0"/>
              <a:t>Ese beneficio es subjetivo, depende de las preferencias de las personas.</a:t>
            </a:r>
          </a:p>
          <a:p>
            <a:pPr algn="just">
              <a:buFont typeface="Wingdings" panose="05000000000000000000" pitchFamily="2" charset="2"/>
              <a:buChar char="§"/>
            </a:pPr>
            <a:r>
              <a:rPr lang="es-CL" sz="1400" dirty="0"/>
              <a:t>La curva </a:t>
            </a:r>
            <a:r>
              <a:rPr lang="es-CL" sz="1400" dirty="0" err="1"/>
              <a:t>UMg</a:t>
            </a:r>
            <a:r>
              <a:rPr lang="es-CL" sz="1400" dirty="0"/>
              <a:t> ilustra esas preferencias con base al monto máximo que  se esta dispuesto a pagar por una unidad adicional.</a:t>
            </a:r>
          </a:p>
          <a:p>
            <a:pPr algn="just">
              <a:buFont typeface="Wingdings" panose="05000000000000000000" pitchFamily="2" charset="2"/>
              <a:buChar char="§"/>
            </a:pPr>
            <a:r>
              <a:rPr lang="es-CL" sz="1400" dirty="0"/>
              <a:t>La curva </a:t>
            </a:r>
            <a:r>
              <a:rPr lang="es-CL" sz="1400" dirty="0" err="1"/>
              <a:t>UMg</a:t>
            </a:r>
            <a:r>
              <a:rPr lang="es-CL" sz="1400" dirty="0"/>
              <a:t> no está relacionada con la FPP.</a:t>
            </a:r>
          </a:p>
          <a:p>
            <a:pPr algn="just">
              <a:buFont typeface="Wingdings" panose="05000000000000000000" pitchFamily="2" charset="2"/>
              <a:buChar char="§"/>
            </a:pPr>
            <a:r>
              <a:rPr lang="es-CL" sz="1400" dirty="0"/>
              <a:t>Ley o principio de la </a:t>
            </a:r>
            <a:r>
              <a:rPr lang="es-CL" sz="1400" dirty="0" err="1"/>
              <a:t>UMg</a:t>
            </a:r>
            <a:r>
              <a:rPr lang="es-CL" sz="1400" dirty="0"/>
              <a:t> decreciente.</a:t>
            </a:r>
          </a:p>
        </p:txBody>
      </p:sp>
      <p:pic>
        <p:nvPicPr>
          <p:cNvPr id="5" name="4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0" y="2259106"/>
            <a:ext cx="4593785" cy="3672408"/>
          </a:xfrm>
        </p:spPr>
      </p:pic>
    </p:spTree>
    <p:extLst>
      <p:ext uri="{BB962C8B-B14F-4D97-AF65-F5344CB8AC3E}">
        <p14:creationId xmlns:p14="http://schemas.microsoft.com/office/powerpoint/2010/main" val="4219455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2D8FA-B2F6-A808-24BC-86ACFAB2F18C}"/>
              </a:ext>
            </a:extLst>
          </p:cNvPr>
          <p:cNvSpPr>
            <a:spLocks noGrp="1"/>
          </p:cNvSpPr>
          <p:nvPr>
            <p:ph type="title"/>
          </p:nvPr>
        </p:nvSpPr>
        <p:spPr/>
        <p:txBody>
          <a:bodyPr/>
          <a:lstStyle/>
          <a:p>
            <a:r>
              <a:rPr lang="es-MX" dirty="0"/>
              <a:t>Cómo explica la economía el valor del agua.</a:t>
            </a:r>
            <a:br>
              <a:rPr lang="es-MX" dirty="0"/>
            </a:br>
            <a:r>
              <a:rPr lang="es-MX" dirty="0"/>
              <a:t>Beneficio o utilidad total</a:t>
            </a:r>
          </a:p>
        </p:txBody>
      </p:sp>
      <p:pic>
        <p:nvPicPr>
          <p:cNvPr id="12" name="Marcador de contenido 11">
            <a:extLst>
              <a:ext uri="{FF2B5EF4-FFF2-40B4-BE49-F238E27FC236}">
                <a16:creationId xmlns:a16="http://schemas.microsoft.com/office/drawing/2014/main" id="{14023F94-38FA-D476-67FC-DD1D6312CDD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4275" y="2366963"/>
            <a:ext cx="4565649" cy="3424237"/>
          </a:xfrm>
        </p:spPr>
      </p:pic>
      <p:pic>
        <p:nvPicPr>
          <p:cNvPr id="14" name="Marcador de contenido 13">
            <a:extLst>
              <a:ext uri="{FF2B5EF4-FFF2-40B4-BE49-F238E27FC236}">
                <a16:creationId xmlns:a16="http://schemas.microsoft.com/office/drawing/2014/main" id="{E0B78F13-F283-5A58-4590-01FCBC4C27C3}"/>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970094" y="2366222"/>
            <a:ext cx="5308133" cy="1817307"/>
          </a:xfrm>
        </p:spPr>
      </p:pic>
    </p:spTree>
    <p:extLst>
      <p:ext uri="{BB962C8B-B14F-4D97-AF65-F5344CB8AC3E}">
        <p14:creationId xmlns:p14="http://schemas.microsoft.com/office/powerpoint/2010/main" val="177908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6" y="618519"/>
            <a:ext cx="10364451" cy="899505"/>
          </a:xfrm>
        </p:spPr>
        <p:txBody>
          <a:bodyPr/>
          <a:lstStyle/>
          <a:p>
            <a:r>
              <a:rPr lang="es-CL" dirty="0"/>
              <a:t>El agua</a:t>
            </a:r>
          </a:p>
        </p:txBody>
      </p:sp>
      <p:pic>
        <p:nvPicPr>
          <p:cNvPr id="5" name="Marcador de contenid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71669" y="1518024"/>
            <a:ext cx="8048661" cy="4495043"/>
          </a:xfrm>
        </p:spPr>
      </p:pic>
    </p:spTree>
    <p:extLst>
      <p:ext uri="{BB962C8B-B14F-4D97-AF65-F5344CB8AC3E}">
        <p14:creationId xmlns:p14="http://schemas.microsoft.com/office/powerpoint/2010/main" val="2096526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17EA6BC-EE3C-7DBB-1CFA-2CD88320F542}"/>
              </a:ext>
            </a:extLst>
          </p:cNvPr>
          <p:cNvSpPr>
            <a:spLocks noGrp="1"/>
          </p:cNvSpPr>
          <p:nvPr>
            <p:ph type="title"/>
          </p:nvPr>
        </p:nvSpPr>
        <p:spPr/>
        <p:txBody>
          <a:bodyPr/>
          <a:lstStyle/>
          <a:p>
            <a:r>
              <a:rPr lang="es-MX" dirty="0"/>
              <a:t>Cómo explica la economía el valor del agua</a:t>
            </a:r>
          </a:p>
        </p:txBody>
      </p:sp>
      <p:pic>
        <p:nvPicPr>
          <p:cNvPr id="8" name="Marcador de contenido 7">
            <a:extLst>
              <a:ext uri="{FF2B5EF4-FFF2-40B4-BE49-F238E27FC236}">
                <a16:creationId xmlns:a16="http://schemas.microsoft.com/office/drawing/2014/main" id="{1A75CF40-D479-C7FE-DCDD-53C74C11FEB5}"/>
              </a:ext>
            </a:extLst>
          </p:cNvPr>
          <p:cNvPicPr>
            <a:picLocks noGrp="1" noChangeAspect="1"/>
          </p:cNvPicPr>
          <p:nvPr>
            <p:ph sz="quarter" idx="13"/>
          </p:nvPr>
        </p:nvPicPr>
        <p:blipFill>
          <a:blip r:embed="rId2"/>
          <a:stretch>
            <a:fillRect/>
          </a:stretch>
        </p:blipFill>
        <p:spPr>
          <a:xfrm>
            <a:off x="1471379" y="2306772"/>
            <a:ext cx="4337750" cy="3424107"/>
          </a:xfrm>
          <a:prstGeom prst="rect">
            <a:avLst/>
          </a:prstGeom>
        </p:spPr>
      </p:pic>
      <p:pic>
        <p:nvPicPr>
          <p:cNvPr id="9" name="Marcador de contenido 8">
            <a:extLst>
              <a:ext uri="{FF2B5EF4-FFF2-40B4-BE49-F238E27FC236}">
                <a16:creationId xmlns:a16="http://schemas.microsoft.com/office/drawing/2014/main" id="{31C39BAB-147E-5582-D597-2128D333D46D}"/>
              </a:ext>
            </a:extLst>
          </p:cNvPr>
          <p:cNvPicPr>
            <a:picLocks noGrp="1" noChangeAspect="1"/>
          </p:cNvPicPr>
          <p:nvPr>
            <p:ph sz="quarter" idx="14"/>
          </p:nvPr>
        </p:nvPicPr>
        <p:blipFill>
          <a:blip r:embed="rId3"/>
          <a:stretch>
            <a:fillRect/>
          </a:stretch>
        </p:blipFill>
        <p:spPr>
          <a:xfrm>
            <a:off x="6096000" y="2214696"/>
            <a:ext cx="4613836" cy="3455923"/>
          </a:xfrm>
          <a:prstGeom prst="rect">
            <a:avLst/>
          </a:prstGeom>
        </p:spPr>
      </p:pic>
    </p:spTree>
    <p:extLst>
      <p:ext uri="{BB962C8B-B14F-4D97-AF65-F5344CB8AC3E}">
        <p14:creationId xmlns:p14="http://schemas.microsoft.com/office/powerpoint/2010/main" val="4020668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05F2D-67DC-F01D-8C04-3B3E96541981}"/>
              </a:ext>
            </a:extLst>
          </p:cNvPr>
          <p:cNvSpPr>
            <a:spLocks noGrp="1"/>
          </p:cNvSpPr>
          <p:nvPr>
            <p:ph type="title"/>
          </p:nvPr>
        </p:nvSpPr>
        <p:spPr>
          <a:xfrm>
            <a:off x="913776" y="618519"/>
            <a:ext cx="10364451" cy="1270045"/>
          </a:xfrm>
        </p:spPr>
        <p:txBody>
          <a:bodyPr>
            <a:normAutofit/>
          </a:bodyPr>
          <a:lstStyle/>
          <a:p>
            <a:r>
              <a:rPr lang="es-MX" dirty="0"/>
              <a:t>La paradoja del Valor económico </a:t>
            </a:r>
            <a:br>
              <a:rPr lang="es-MX" dirty="0"/>
            </a:br>
            <a:r>
              <a:rPr lang="es-MX" dirty="0"/>
              <a:t>del agua y los diamantes</a:t>
            </a:r>
          </a:p>
        </p:txBody>
      </p:sp>
      <p:sp>
        <p:nvSpPr>
          <p:cNvPr id="7" name="Marcador de texto 6">
            <a:extLst>
              <a:ext uri="{FF2B5EF4-FFF2-40B4-BE49-F238E27FC236}">
                <a16:creationId xmlns:a16="http://schemas.microsoft.com/office/drawing/2014/main" id="{9E0AD487-93F4-F7AC-C3DD-6A1C21EB1E67}"/>
              </a:ext>
            </a:extLst>
          </p:cNvPr>
          <p:cNvSpPr>
            <a:spLocks noGrp="1"/>
          </p:cNvSpPr>
          <p:nvPr>
            <p:ph type="body" idx="1"/>
          </p:nvPr>
        </p:nvSpPr>
        <p:spPr>
          <a:xfrm>
            <a:off x="1146328" y="2371018"/>
            <a:ext cx="4873475" cy="365125"/>
          </a:xfrm>
        </p:spPr>
        <p:txBody>
          <a:bodyPr/>
          <a:lstStyle/>
          <a:p>
            <a:pPr algn="ctr"/>
            <a:r>
              <a:rPr lang="es-MX" dirty="0"/>
              <a:t>AGUA</a:t>
            </a:r>
          </a:p>
        </p:txBody>
      </p:sp>
      <p:pic>
        <p:nvPicPr>
          <p:cNvPr id="11" name="Marcador de contenido 10">
            <a:extLst>
              <a:ext uri="{FF2B5EF4-FFF2-40B4-BE49-F238E27FC236}">
                <a16:creationId xmlns:a16="http://schemas.microsoft.com/office/drawing/2014/main" id="{68BD6501-E8A1-3A03-8854-8E45B6FA1FA9}"/>
              </a:ext>
            </a:extLst>
          </p:cNvPr>
          <p:cNvPicPr>
            <a:picLocks noGrp="1" noChangeAspect="1"/>
          </p:cNvPicPr>
          <p:nvPr>
            <p:ph sz="quarter" idx="13"/>
          </p:nvPr>
        </p:nvPicPr>
        <p:blipFill>
          <a:blip r:embed="rId2"/>
          <a:stretch>
            <a:fillRect/>
          </a:stretch>
        </p:blipFill>
        <p:spPr>
          <a:xfrm>
            <a:off x="1802747" y="2731151"/>
            <a:ext cx="4006381" cy="2891052"/>
          </a:xfrm>
          <a:prstGeom prst="rect">
            <a:avLst/>
          </a:prstGeom>
        </p:spPr>
      </p:pic>
      <p:sp>
        <p:nvSpPr>
          <p:cNvPr id="8" name="Marcador de texto 7">
            <a:extLst>
              <a:ext uri="{FF2B5EF4-FFF2-40B4-BE49-F238E27FC236}">
                <a16:creationId xmlns:a16="http://schemas.microsoft.com/office/drawing/2014/main" id="{C206ECBC-F271-6240-B11C-A4680E1F7196}"/>
              </a:ext>
            </a:extLst>
          </p:cNvPr>
          <p:cNvSpPr>
            <a:spLocks noGrp="1"/>
          </p:cNvSpPr>
          <p:nvPr>
            <p:ph type="body" sz="quarter" idx="3"/>
          </p:nvPr>
        </p:nvSpPr>
        <p:spPr>
          <a:xfrm>
            <a:off x="6396423" y="2371018"/>
            <a:ext cx="4881804" cy="365125"/>
          </a:xfrm>
        </p:spPr>
        <p:txBody>
          <a:bodyPr/>
          <a:lstStyle/>
          <a:p>
            <a:pPr algn="ctr"/>
            <a:r>
              <a:rPr lang="es-MX" dirty="0"/>
              <a:t>DIAMANTES</a:t>
            </a:r>
          </a:p>
        </p:txBody>
      </p:sp>
      <p:pic>
        <p:nvPicPr>
          <p:cNvPr id="12" name="Marcador de contenido 11">
            <a:extLst>
              <a:ext uri="{FF2B5EF4-FFF2-40B4-BE49-F238E27FC236}">
                <a16:creationId xmlns:a16="http://schemas.microsoft.com/office/drawing/2014/main" id="{F02CBBB2-6136-089C-AF97-EDAF576DA294}"/>
              </a:ext>
            </a:extLst>
          </p:cNvPr>
          <p:cNvPicPr>
            <a:picLocks noGrp="1" noChangeAspect="1"/>
          </p:cNvPicPr>
          <p:nvPr>
            <p:ph sz="quarter" idx="14"/>
          </p:nvPr>
        </p:nvPicPr>
        <p:blipFill>
          <a:blip r:embed="rId3"/>
          <a:stretch>
            <a:fillRect/>
          </a:stretch>
        </p:blipFill>
        <p:spPr>
          <a:xfrm>
            <a:off x="6465547" y="2724603"/>
            <a:ext cx="3923705" cy="2946373"/>
          </a:xfrm>
          <a:prstGeom prst="rect">
            <a:avLst/>
          </a:prstGeom>
        </p:spPr>
      </p:pic>
    </p:spTree>
    <p:extLst>
      <p:ext uri="{BB962C8B-B14F-4D97-AF65-F5344CB8AC3E}">
        <p14:creationId xmlns:p14="http://schemas.microsoft.com/office/powerpoint/2010/main" val="313840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paradoja del Valor económico </a:t>
            </a:r>
            <a:br>
              <a:rPr lang="es-ES" dirty="0"/>
            </a:br>
            <a:r>
              <a:rPr lang="es-ES" dirty="0"/>
              <a:t>del agua y los diamantes</a:t>
            </a:r>
          </a:p>
        </p:txBody>
      </p:sp>
      <p:sp>
        <p:nvSpPr>
          <p:cNvPr id="4" name="Marcador de contenido 3"/>
          <p:cNvSpPr>
            <a:spLocks noGrp="1"/>
          </p:cNvSpPr>
          <p:nvPr>
            <p:ph sz="quarter" idx="13"/>
          </p:nvPr>
        </p:nvSpPr>
        <p:spPr/>
        <p:txBody>
          <a:bodyPr>
            <a:normAutofit fontScale="70000" lnSpcReduction="20000"/>
          </a:bodyPr>
          <a:lstStyle/>
          <a:p>
            <a:pPr marL="457200" indent="-457200" algn="just">
              <a:buFont typeface="Wingdings" panose="05000000000000000000" pitchFamily="2" charset="2"/>
              <a:buChar char="§"/>
            </a:pPr>
            <a:endParaRPr lang="es-ES" dirty="0"/>
          </a:p>
          <a:p>
            <a:pPr marL="457200" indent="-457200" algn="just">
              <a:buFont typeface="Wingdings" panose="05000000000000000000" pitchFamily="2" charset="2"/>
              <a:buChar char="§"/>
            </a:pPr>
            <a:r>
              <a:rPr lang="es-ES" dirty="0"/>
              <a:t>Agua como bien económico. Escaso, valioso y capaz de satisfacer una necesidad.</a:t>
            </a:r>
          </a:p>
          <a:p>
            <a:pPr marL="457200" indent="-457200" algn="just">
              <a:buFont typeface="Wingdings" panose="05000000000000000000" pitchFamily="2" charset="2"/>
              <a:buChar char="§"/>
            </a:pPr>
            <a:r>
              <a:rPr lang="es-ES" dirty="0"/>
              <a:t>Agua vs diamantes.</a:t>
            </a:r>
          </a:p>
          <a:p>
            <a:pPr marL="457200" indent="-457200" algn="just">
              <a:buFont typeface="Wingdings" panose="05000000000000000000" pitchFamily="2" charset="2"/>
              <a:buChar char="§"/>
            </a:pPr>
            <a:r>
              <a:rPr lang="es-ES" dirty="0"/>
              <a:t>Solución 1: puede explicarse por vía del excedente del consumidor (diapositiva previa).</a:t>
            </a:r>
          </a:p>
          <a:p>
            <a:pPr marL="457200" indent="-457200" algn="just">
              <a:buFont typeface="Wingdings" panose="05000000000000000000" pitchFamily="2" charset="2"/>
              <a:buChar char="§"/>
            </a:pPr>
            <a:r>
              <a:rPr lang="es-ES" dirty="0"/>
              <a:t>Solución 2: distinguir UT y </a:t>
            </a:r>
            <a:r>
              <a:rPr lang="es-ES" dirty="0" err="1"/>
              <a:t>UMg</a:t>
            </a:r>
            <a:r>
              <a:rPr lang="es-ES" dirty="0"/>
              <a:t>.</a:t>
            </a:r>
          </a:p>
          <a:p>
            <a:pPr marL="457200" indent="-457200" algn="just">
              <a:buFont typeface="Wingdings" panose="05000000000000000000" pitchFamily="2" charset="2"/>
              <a:buChar char="§"/>
            </a:pPr>
            <a:r>
              <a:rPr lang="es-ES" dirty="0" err="1"/>
              <a:t>UMgD</a:t>
            </a:r>
            <a:r>
              <a:rPr lang="es-ES" dirty="0"/>
              <a:t> / PD = </a:t>
            </a:r>
            <a:r>
              <a:rPr lang="es-ES" dirty="0" err="1"/>
              <a:t>UMgA</a:t>
            </a:r>
            <a:r>
              <a:rPr lang="es-ES" dirty="0"/>
              <a:t> / PA</a:t>
            </a:r>
          </a:p>
          <a:p>
            <a:pPr marL="457200" indent="-457200" algn="just">
              <a:buFont typeface="Wingdings" panose="05000000000000000000" pitchFamily="2" charset="2"/>
              <a:buChar char="§"/>
            </a:pPr>
            <a:r>
              <a:rPr lang="es-ES" dirty="0"/>
              <a:t>La igualdad de </a:t>
            </a:r>
            <a:r>
              <a:rPr lang="es-ES" dirty="0" err="1"/>
              <a:t>UMgxUMG</a:t>
            </a:r>
            <a:r>
              <a:rPr lang="es-ES" dirty="0"/>
              <a:t> para ambos es válida.</a:t>
            </a:r>
          </a:p>
          <a:p>
            <a:pPr marL="457200" indent="-457200" algn="just">
              <a:buFont typeface="Wingdings" panose="05000000000000000000" pitchFamily="2" charset="2"/>
              <a:buChar char="§"/>
            </a:pPr>
            <a:r>
              <a:rPr lang="es-ES" dirty="0"/>
              <a:t>La </a:t>
            </a:r>
            <a:r>
              <a:rPr lang="es-ES" dirty="0" err="1"/>
              <a:t>UMgxUMG</a:t>
            </a:r>
            <a:r>
              <a:rPr lang="es-ES" dirty="0"/>
              <a:t> es la misma que la del agua.</a:t>
            </a:r>
          </a:p>
        </p:txBody>
      </p:sp>
      <p:sp>
        <p:nvSpPr>
          <p:cNvPr id="7" name="Marcador de contenido 6">
            <a:extLst>
              <a:ext uri="{FF2B5EF4-FFF2-40B4-BE49-F238E27FC236}">
                <a16:creationId xmlns:a16="http://schemas.microsoft.com/office/drawing/2014/main" id="{5DE59D8C-CA2E-9479-5FC9-2B9E44A4727A}"/>
              </a:ext>
            </a:extLst>
          </p:cNvPr>
          <p:cNvSpPr>
            <a:spLocks noGrp="1"/>
          </p:cNvSpPr>
          <p:nvPr>
            <p:ph sz="quarter" idx="14"/>
          </p:nvPr>
        </p:nvSpPr>
        <p:spPr>
          <a:xfrm>
            <a:off x="6172200" y="2707341"/>
            <a:ext cx="4651188" cy="2336800"/>
          </a:xfrm>
        </p:spPr>
        <p:txBody>
          <a:bodyPr/>
          <a:lstStyle/>
          <a:p>
            <a:endParaRPr lang="es-MX" dirty="0"/>
          </a:p>
        </p:txBody>
      </p:sp>
      <p:graphicFrame>
        <p:nvGraphicFramePr>
          <p:cNvPr id="6" name="Tabla 5">
            <a:extLst>
              <a:ext uri="{FF2B5EF4-FFF2-40B4-BE49-F238E27FC236}">
                <a16:creationId xmlns:a16="http://schemas.microsoft.com/office/drawing/2014/main" id="{86E9F168-F6B5-8537-C20E-A71DC5F21748}"/>
              </a:ext>
            </a:extLst>
          </p:cNvPr>
          <p:cNvGraphicFramePr>
            <a:graphicFrameLocks noGrp="1"/>
          </p:cNvGraphicFramePr>
          <p:nvPr>
            <p:extLst>
              <p:ext uri="{D42A27DB-BD31-4B8C-83A1-F6EECF244321}">
                <p14:modId xmlns:p14="http://schemas.microsoft.com/office/powerpoint/2010/main" val="2764454863"/>
              </p:ext>
            </p:extLst>
          </p:nvPr>
        </p:nvGraphicFramePr>
        <p:xfrm>
          <a:off x="6093878" y="2707341"/>
          <a:ext cx="5106028" cy="2868706"/>
        </p:xfrm>
        <a:graphic>
          <a:graphicData uri="http://schemas.openxmlformats.org/drawingml/2006/table">
            <a:tbl>
              <a:tblPr firstRow="1" bandRow="1">
                <a:tableStyleId>{5C22544A-7EE6-4342-B048-85BDC9FD1C3A}</a:tableStyleId>
              </a:tblPr>
              <a:tblGrid>
                <a:gridCol w="2553014">
                  <a:extLst>
                    <a:ext uri="{9D8B030D-6E8A-4147-A177-3AD203B41FA5}">
                      <a16:colId xmlns:a16="http://schemas.microsoft.com/office/drawing/2014/main" val="3446648082"/>
                    </a:ext>
                  </a:extLst>
                </a:gridCol>
                <a:gridCol w="2553014">
                  <a:extLst>
                    <a:ext uri="{9D8B030D-6E8A-4147-A177-3AD203B41FA5}">
                      <a16:colId xmlns:a16="http://schemas.microsoft.com/office/drawing/2014/main" val="708186471"/>
                    </a:ext>
                  </a:extLst>
                </a:gridCol>
              </a:tblGrid>
              <a:tr h="441339">
                <a:tc>
                  <a:txBody>
                    <a:bodyPr/>
                    <a:lstStyle/>
                    <a:p>
                      <a:r>
                        <a:rPr lang="es-MX" dirty="0"/>
                        <a:t>AGUA</a:t>
                      </a:r>
                    </a:p>
                  </a:txBody>
                  <a:tcPr/>
                </a:tc>
                <a:tc>
                  <a:txBody>
                    <a:bodyPr/>
                    <a:lstStyle/>
                    <a:p>
                      <a:r>
                        <a:rPr lang="es-MX" dirty="0"/>
                        <a:t>DIAMANTES</a:t>
                      </a:r>
                    </a:p>
                  </a:txBody>
                  <a:tcPr/>
                </a:tc>
                <a:extLst>
                  <a:ext uri="{0D108BD9-81ED-4DB2-BD59-A6C34878D82A}">
                    <a16:rowId xmlns:a16="http://schemas.microsoft.com/office/drawing/2014/main" val="2196123534"/>
                  </a:ext>
                </a:extLst>
              </a:tr>
              <a:tr h="2427367">
                <a:tc>
                  <a:txBody>
                    <a:bodyPr/>
                    <a:lstStyle/>
                    <a:p>
                      <a:pPr marL="285750" indent="-285750">
                        <a:buFont typeface="Wingdings" panose="05000000000000000000" pitchFamily="2" charset="2"/>
                        <a:buChar char="§"/>
                      </a:pPr>
                      <a:r>
                        <a:rPr lang="es-ES" dirty="0"/>
                        <a:t>precio bajo, </a:t>
                      </a:r>
                    </a:p>
                    <a:p>
                      <a:pPr marL="285750" indent="-285750">
                        <a:buFont typeface="Wingdings" panose="05000000000000000000" pitchFamily="2" charset="2"/>
                        <a:buChar char="§"/>
                      </a:pPr>
                      <a:r>
                        <a:rPr lang="es-ES" dirty="0"/>
                        <a:t>UT alta, </a:t>
                      </a:r>
                    </a:p>
                    <a:p>
                      <a:pPr marL="285750" indent="-285750">
                        <a:buFont typeface="Wingdings" panose="05000000000000000000" pitchFamily="2" charset="2"/>
                        <a:buChar char="§"/>
                      </a:pPr>
                      <a:r>
                        <a:rPr lang="es-ES" dirty="0" err="1"/>
                        <a:t>UMg</a:t>
                      </a:r>
                      <a:r>
                        <a:rPr lang="es-ES" dirty="0"/>
                        <a:t> baja (bebemos todos los días),</a:t>
                      </a:r>
                    </a:p>
                    <a:p>
                      <a:pPr marL="0" indent="0">
                        <a:buFont typeface="Wingdings" panose="05000000000000000000" pitchFamily="2" charset="2"/>
                        <a:buNone/>
                      </a:pPr>
                      <a:endParaRPr lang="es-ES" dirty="0"/>
                    </a:p>
                    <a:p>
                      <a:pPr marL="285750" indent="-285750">
                        <a:buFont typeface="Wingdings" panose="05000000000000000000" pitchFamily="2" charset="2"/>
                        <a:buChar char="§"/>
                      </a:pPr>
                      <a:r>
                        <a:rPr lang="es-ES" dirty="0"/>
                        <a:t>UMGH2O / PH2O</a:t>
                      </a:r>
                    </a:p>
                    <a:p>
                      <a:pPr marL="285750" indent="-285750">
                        <a:buFont typeface="Wingdings" panose="05000000000000000000" pitchFamily="2" charset="2"/>
                        <a:buChar char="§"/>
                      </a:pPr>
                      <a:endParaRPr lang="es-MX" dirty="0"/>
                    </a:p>
                  </a:txBody>
                  <a:tcPr/>
                </a:tc>
                <a:tc>
                  <a:txBody>
                    <a:bodyPr/>
                    <a:lstStyle/>
                    <a:p>
                      <a:pPr marL="285750" indent="-285750">
                        <a:buFont typeface="Wingdings" panose="05000000000000000000" pitchFamily="2" charset="2"/>
                        <a:buChar char="§"/>
                      </a:pPr>
                      <a:r>
                        <a:rPr lang="es-ES" dirty="0"/>
                        <a:t>precio alto,</a:t>
                      </a:r>
                    </a:p>
                    <a:p>
                      <a:pPr marL="285750" indent="-285750">
                        <a:buFont typeface="Wingdings" panose="05000000000000000000" pitchFamily="2" charset="2"/>
                        <a:buChar char="§"/>
                      </a:pPr>
                      <a:r>
                        <a:rPr lang="es-ES" dirty="0"/>
                        <a:t>UT baja,</a:t>
                      </a:r>
                    </a:p>
                    <a:p>
                      <a:pPr marL="285750" indent="-285750">
                        <a:buFont typeface="Wingdings" panose="05000000000000000000" pitchFamily="2" charset="2"/>
                        <a:buChar char="§"/>
                      </a:pPr>
                      <a:r>
                        <a:rPr lang="es-ES" dirty="0" err="1"/>
                        <a:t>UMg</a:t>
                      </a:r>
                      <a:r>
                        <a:rPr lang="es-ES" dirty="0"/>
                        <a:t> alta (no todos los días compramos diamantes),</a:t>
                      </a:r>
                    </a:p>
                    <a:p>
                      <a:pPr marL="285750" indent="-285750">
                        <a:buFont typeface="Wingdings" panose="05000000000000000000" pitchFamily="2" charset="2"/>
                        <a:buChar char="§"/>
                      </a:pPr>
                      <a:r>
                        <a:rPr lang="es-ES" dirty="0"/>
                        <a:t>UMGD / PD</a:t>
                      </a:r>
                      <a:endParaRPr lang="es-MX" dirty="0"/>
                    </a:p>
                  </a:txBody>
                  <a:tcPr/>
                </a:tc>
                <a:extLst>
                  <a:ext uri="{0D108BD9-81ED-4DB2-BD59-A6C34878D82A}">
                    <a16:rowId xmlns:a16="http://schemas.microsoft.com/office/drawing/2014/main" val="791245716"/>
                  </a:ext>
                </a:extLst>
              </a:tr>
            </a:tbl>
          </a:graphicData>
        </a:graphic>
      </p:graphicFrame>
    </p:spTree>
    <p:extLst>
      <p:ext uri="{BB962C8B-B14F-4D97-AF65-F5344CB8AC3E}">
        <p14:creationId xmlns:p14="http://schemas.microsoft.com/office/powerpoint/2010/main" val="4026275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DEMANDA y demanda de agua</a:t>
            </a:r>
          </a:p>
        </p:txBody>
      </p:sp>
      <p:sp>
        <p:nvSpPr>
          <p:cNvPr id="3" name="Marcador de contenido 2"/>
          <p:cNvSpPr>
            <a:spLocks noGrp="1"/>
          </p:cNvSpPr>
          <p:nvPr>
            <p:ph idx="1"/>
          </p:nvPr>
        </p:nvSpPr>
        <p:spPr>
          <a:xfrm>
            <a:off x="913775" y="1810871"/>
            <a:ext cx="10364451" cy="3980331"/>
          </a:xfrm>
        </p:spPr>
        <p:txBody>
          <a:bodyPr>
            <a:normAutofit fontScale="85000" lnSpcReduction="10000"/>
          </a:bodyPr>
          <a:lstStyle/>
          <a:p>
            <a:pPr>
              <a:buFont typeface="Wingdings" panose="05000000000000000000" pitchFamily="2" charset="2"/>
              <a:buChar char="§"/>
            </a:pPr>
            <a:endParaRPr lang="es-CL" dirty="0"/>
          </a:p>
          <a:p>
            <a:pPr>
              <a:buFont typeface="Wingdings" panose="05000000000000000000" pitchFamily="2" charset="2"/>
              <a:buChar char="§"/>
            </a:pPr>
            <a:r>
              <a:rPr lang="es-CL" dirty="0"/>
              <a:t>Demanda: Cantidad (Q) de un bien o servicio planeado consumir en un tiempo y a un precio determinados.</a:t>
            </a:r>
          </a:p>
          <a:p>
            <a:pPr>
              <a:buFont typeface="Wingdings" panose="05000000000000000000" pitchFamily="2" charset="2"/>
              <a:buChar char="§"/>
            </a:pPr>
            <a:r>
              <a:rPr lang="es-CL" dirty="0"/>
              <a:t>Se puede representar en un plano cartesiano, mediante una curva de pendiente descendente, cuya finalidad es mostrar cómo Q se ve afectada por variaciones en el precio.</a:t>
            </a:r>
          </a:p>
          <a:p>
            <a:pPr>
              <a:buFont typeface="Wingdings" panose="05000000000000000000" pitchFamily="2" charset="2"/>
              <a:buChar char="§"/>
            </a:pPr>
            <a:r>
              <a:rPr lang="es-CL" dirty="0"/>
              <a:t>Factores de la demanda:</a:t>
            </a:r>
          </a:p>
          <a:p>
            <a:pPr lvl="2"/>
            <a:r>
              <a:rPr lang="es-CL" dirty="0"/>
              <a:t>Deseo de un bien o servicio</a:t>
            </a:r>
          </a:p>
          <a:p>
            <a:pPr lvl="2"/>
            <a:r>
              <a:rPr lang="es-CL" dirty="0"/>
              <a:t>Capacidad de adquirirlo</a:t>
            </a:r>
          </a:p>
          <a:p>
            <a:pPr lvl="2"/>
            <a:r>
              <a:rPr lang="es-CL" dirty="0"/>
              <a:t>Planes de comprarlo</a:t>
            </a:r>
          </a:p>
          <a:p>
            <a:pPr lvl="2"/>
            <a:r>
              <a:rPr lang="es-CL" dirty="0"/>
              <a:t>Cantidad demandada (cantidad/unidad de tiempo)</a:t>
            </a:r>
          </a:p>
          <a:p>
            <a:pPr>
              <a:buFont typeface="Wingdings" panose="05000000000000000000" pitchFamily="2" charset="2"/>
              <a:buChar char="§"/>
            </a:pPr>
            <a:r>
              <a:rPr lang="es-CL" dirty="0"/>
              <a:t>La curva de demanda (D) se relaciona con la UT y con la </a:t>
            </a:r>
            <a:r>
              <a:rPr lang="es-CL" dirty="0" err="1"/>
              <a:t>UTMg</a:t>
            </a:r>
            <a:r>
              <a:rPr lang="es-CL" dirty="0"/>
              <a:t>.</a:t>
            </a:r>
          </a:p>
          <a:p>
            <a:pPr lvl="2"/>
            <a:endParaRPr lang="es-CL" dirty="0"/>
          </a:p>
          <a:p>
            <a:pPr>
              <a:buFont typeface="Wingdings" panose="05000000000000000000" pitchFamily="2" charset="2"/>
              <a:buChar char="§"/>
            </a:pPr>
            <a:endParaRPr lang="es-CL" dirty="0"/>
          </a:p>
        </p:txBody>
      </p:sp>
    </p:spTree>
    <p:extLst>
      <p:ext uri="{BB962C8B-B14F-4D97-AF65-F5344CB8AC3E}">
        <p14:creationId xmlns:p14="http://schemas.microsoft.com/office/powerpoint/2010/main" val="3869085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demanda y demanda de agua</a:t>
            </a:r>
          </a:p>
        </p:txBody>
      </p:sp>
      <p:sp>
        <p:nvSpPr>
          <p:cNvPr id="3" name="2 Marcador de contenido"/>
          <p:cNvSpPr>
            <a:spLocks noGrp="1"/>
          </p:cNvSpPr>
          <p:nvPr>
            <p:ph sz="half" idx="1"/>
          </p:nvPr>
        </p:nvSpPr>
        <p:spPr>
          <a:xfrm>
            <a:off x="1207247" y="2214695"/>
            <a:ext cx="4572000" cy="3349399"/>
          </a:xfrm>
        </p:spPr>
        <p:txBody>
          <a:bodyPr>
            <a:normAutofit fontScale="55000" lnSpcReduction="20000"/>
          </a:bodyPr>
          <a:lstStyle/>
          <a:p>
            <a:pPr algn="just">
              <a:buFont typeface="Wingdings" panose="05000000000000000000" pitchFamily="2" charset="2"/>
              <a:buChar char="§"/>
            </a:pPr>
            <a:endParaRPr lang="es-CL" dirty="0"/>
          </a:p>
          <a:p>
            <a:pPr algn="just">
              <a:buFont typeface="Wingdings" panose="05000000000000000000" pitchFamily="2" charset="2"/>
              <a:buChar char="§"/>
            </a:pPr>
            <a:r>
              <a:rPr lang="es-CL" dirty="0"/>
              <a:t>Ley de la demanda: </a:t>
            </a:r>
            <a:r>
              <a:rPr lang="es-CL" i="1" dirty="0" err="1"/>
              <a:t>Ceteris</a:t>
            </a:r>
            <a:r>
              <a:rPr lang="es-CL" i="1" dirty="0"/>
              <a:t> </a:t>
            </a:r>
            <a:r>
              <a:rPr lang="es-CL" i="1" dirty="0" err="1"/>
              <a:t>paribus</a:t>
            </a:r>
            <a:r>
              <a:rPr lang="es-CL" i="1" dirty="0"/>
              <a:t> (CP) </a:t>
            </a:r>
            <a:r>
              <a:rPr lang="es-CL" dirty="0"/>
              <a:t>a mayor precio de un bien, menor demanda; y a menor precio del bien, mayor demanda. Ej.: Café “</a:t>
            </a:r>
            <a:r>
              <a:rPr lang="es-CL" dirty="0" err="1"/>
              <a:t>Handsome</a:t>
            </a:r>
            <a:r>
              <a:rPr lang="es-CL" dirty="0"/>
              <a:t> </a:t>
            </a:r>
            <a:r>
              <a:rPr lang="es-CL" dirty="0" err="1"/>
              <a:t>Her</a:t>
            </a:r>
            <a:r>
              <a:rPr lang="es-CL" dirty="0"/>
              <a:t>”, en Melbourne, Australia.</a:t>
            </a:r>
          </a:p>
          <a:p>
            <a:pPr algn="just">
              <a:buFont typeface="Wingdings" panose="05000000000000000000" pitchFamily="2" charset="2"/>
              <a:buChar char="§"/>
            </a:pPr>
            <a:r>
              <a:rPr lang="es-CL" dirty="0"/>
              <a:t>Relacionar con efecto ingreso (de la demanda, vid infra).</a:t>
            </a:r>
          </a:p>
          <a:p>
            <a:pPr algn="just">
              <a:buFont typeface="Wingdings" panose="05000000000000000000" pitchFamily="2" charset="2"/>
              <a:buChar char="§"/>
            </a:pPr>
            <a:r>
              <a:rPr lang="es-CL" dirty="0"/>
              <a:t>Cambios </a:t>
            </a:r>
            <a:r>
              <a:rPr lang="es-CL" u="sng" dirty="0"/>
              <a:t>EN</a:t>
            </a:r>
            <a:r>
              <a:rPr lang="es-CL" dirty="0"/>
              <a:t> la demanda. Suponen variaciones en el precio (P$) únicamente, que determinan variaciones de Q.</a:t>
            </a:r>
          </a:p>
          <a:p>
            <a:pPr>
              <a:buFont typeface="Wingdings" panose="05000000000000000000" pitchFamily="2" charset="2"/>
              <a:buChar char="§"/>
            </a:pPr>
            <a:endParaRPr lang="es-CL"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5999" y="2457195"/>
            <a:ext cx="4571999" cy="3349399"/>
          </a:xfrm>
        </p:spPr>
      </p:pic>
    </p:spTree>
    <p:extLst>
      <p:ext uri="{BB962C8B-B14F-4D97-AF65-F5344CB8AC3E}">
        <p14:creationId xmlns:p14="http://schemas.microsoft.com/office/powerpoint/2010/main" val="213506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D6637B-BF9E-AFB5-5BED-3DD90CE4B3DC}"/>
              </a:ext>
            </a:extLst>
          </p:cNvPr>
          <p:cNvSpPr>
            <a:spLocks noGrp="1"/>
          </p:cNvSpPr>
          <p:nvPr>
            <p:ph type="title"/>
          </p:nvPr>
        </p:nvSpPr>
        <p:spPr>
          <a:xfrm>
            <a:off x="913776" y="618520"/>
            <a:ext cx="10364451" cy="917434"/>
          </a:xfrm>
        </p:spPr>
        <p:txBody>
          <a:bodyPr/>
          <a:lstStyle/>
          <a:p>
            <a:r>
              <a:rPr lang="es-MX" dirty="0"/>
              <a:t>Elasticidad de la demanda del agua</a:t>
            </a:r>
          </a:p>
        </p:txBody>
      </p:sp>
      <p:pic>
        <p:nvPicPr>
          <p:cNvPr id="6" name="Marcador de contenido 5">
            <a:extLst>
              <a:ext uri="{FF2B5EF4-FFF2-40B4-BE49-F238E27FC236}">
                <a16:creationId xmlns:a16="http://schemas.microsoft.com/office/drawing/2014/main" id="{259422B0-7B35-50BF-BE51-EC821695BD7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96565" y="1724496"/>
            <a:ext cx="6987194" cy="3858416"/>
          </a:xfrm>
        </p:spPr>
      </p:pic>
    </p:spTree>
    <p:extLst>
      <p:ext uri="{BB962C8B-B14F-4D97-AF65-F5344CB8AC3E}">
        <p14:creationId xmlns:p14="http://schemas.microsoft.com/office/powerpoint/2010/main" val="271477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2D0A4-375C-6CE0-C74F-3D93C5283494}"/>
              </a:ext>
            </a:extLst>
          </p:cNvPr>
          <p:cNvSpPr>
            <a:spLocks noGrp="1"/>
          </p:cNvSpPr>
          <p:nvPr>
            <p:ph type="title"/>
          </p:nvPr>
        </p:nvSpPr>
        <p:spPr>
          <a:xfrm>
            <a:off x="913776" y="618520"/>
            <a:ext cx="10364451" cy="1252116"/>
          </a:xfrm>
        </p:spPr>
        <p:txBody>
          <a:bodyPr/>
          <a:lstStyle/>
          <a:p>
            <a:r>
              <a:rPr lang="es-MX" dirty="0"/>
              <a:t>Elasticidad de la demanda del agua</a:t>
            </a:r>
          </a:p>
        </p:txBody>
      </p:sp>
      <p:sp>
        <p:nvSpPr>
          <p:cNvPr id="3" name="Marcador de contenido 2">
            <a:extLst>
              <a:ext uri="{FF2B5EF4-FFF2-40B4-BE49-F238E27FC236}">
                <a16:creationId xmlns:a16="http://schemas.microsoft.com/office/drawing/2014/main" id="{2E9E768B-DA7A-467E-7745-C1D052BE81B5}"/>
              </a:ext>
            </a:extLst>
          </p:cNvPr>
          <p:cNvSpPr>
            <a:spLocks noGrp="1"/>
          </p:cNvSpPr>
          <p:nvPr>
            <p:ph sz="quarter" idx="13"/>
          </p:nvPr>
        </p:nvSpPr>
        <p:spPr>
          <a:xfrm>
            <a:off x="913773" y="1870636"/>
            <a:ext cx="10363827" cy="3920565"/>
          </a:xfrm>
        </p:spPr>
        <p:txBody>
          <a:bodyPr>
            <a:normAutofit fontScale="85000" lnSpcReduction="10000"/>
          </a:bodyPr>
          <a:lstStyle/>
          <a:p>
            <a:r>
              <a:rPr lang="es-MX" dirty="0"/>
              <a:t>La elasticidad de la demanda del agua puede variar según el contexto y las condiciones específicas.</a:t>
            </a:r>
          </a:p>
          <a:p>
            <a:r>
              <a:rPr lang="es-MX" dirty="0"/>
              <a:t>En general, se considera que la demanda de agua es inelástica en el corto plazo, lo que significa que los cambios en el precio del agua tienen un impacto relativamente pequeño en la cantidad demandada. </a:t>
            </a:r>
          </a:p>
          <a:p>
            <a:r>
              <a:rPr lang="es-MX" dirty="0"/>
              <a:t>Sin embargo, en el largo plazo, la demanda de agua puede volverse más elástica a medida que los consumidores tienen más tiempo para ajustar su comportamiento y buscar alternativas.</a:t>
            </a:r>
          </a:p>
          <a:p>
            <a:r>
              <a:rPr lang="es-MX" dirty="0"/>
              <a:t>Además, factores como la disponibilidad de sustitutos, el nivel de ingresos y las políticas de gestión del agua pueden influir en la elasticidad de la demanda del agua.</a:t>
            </a:r>
          </a:p>
          <a:p>
            <a:r>
              <a:rPr lang="es-MX" dirty="0"/>
              <a:t>En áreas con escasez de agua o problemas de calidad del agua, la demanda puede volverse más inelástica debido a su carácter imprescindible para la vida y las actividades económicas.</a:t>
            </a:r>
          </a:p>
          <a:p>
            <a:endParaRPr lang="es-MX" dirty="0"/>
          </a:p>
        </p:txBody>
      </p:sp>
    </p:spTree>
    <p:extLst>
      <p:ext uri="{BB962C8B-B14F-4D97-AF65-F5344CB8AC3E}">
        <p14:creationId xmlns:p14="http://schemas.microsoft.com/office/powerpoint/2010/main" val="902920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46A6F-3AA4-402E-067E-657EC0C08A5D}"/>
              </a:ext>
            </a:extLst>
          </p:cNvPr>
          <p:cNvSpPr>
            <a:spLocks noGrp="1"/>
          </p:cNvSpPr>
          <p:nvPr>
            <p:ph type="title"/>
          </p:nvPr>
        </p:nvSpPr>
        <p:spPr/>
        <p:txBody>
          <a:bodyPr/>
          <a:lstStyle/>
          <a:p>
            <a:r>
              <a:rPr lang="es-MX" dirty="0"/>
              <a:t>Tipos de bienes económicos</a:t>
            </a:r>
          </a:p>
        </p:txBody>
      </p:sp>
      <p:pic>
        <p:nvPicPr>
          <p:cNvPr id="6" name="Marcador de contenido 5">
            <a:extLst>
              <a:ext uri="{FF2B5EF4-FFF2-40B4-BE49-F238E27FC236}">
                <a16:creationId xmlns:a16="http://schemas.microsoft.com/office/drawing/2014/main" id="{E93D1ABB-14EC-C3AE-47D9-A08257E323A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370729" y="1890023"/>
            <a:ext cx="5450541" cy="3707169"/>
          </a:xfrm>
        </p:spPr>
      </p:pic>
    </p:spTree>
    <p:extLst>
      <p:ext uri="{BB962C8B-B14F-4D97-AF65-F5344CB8AC3E}">
        <p14:creationId xmlns:p14="http://schemas.microsoft.com/office/powerpoint/2010/main" val="24440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Bienes relacionados (I)</a:t>
            </a:r>
          </a:p>
        </p:txBody>
      </p:sp>
      <p:sp>
        <p:nvSpPr>
          <p:cNvPr id="3" name="Marcador de texto 2"/>
          <p:cNvSpPr>
            <a:spLocks noGrp="1"/>
          </p:cNvSpPr>
          <p:nvPr>
            <p:ph type="body" idx="1"/>
          </p:nvPr>
        </p:nvSpPr>
        <p:spPr>
          <a:xfrm>
            <a:off x="812799" y="2160983"/>
            <a:ext cx="4120896" cy="367064"/>
          </a:xfrm>
        </p:spPr>
        <p:txBody>
          <a:bodyPr/>
          <a:lstStyle/>
          <a:p>
            <a:pPr algn="ctr"/>
            <a:r>
              <a:rPr lang="es-CL" dirty="0"/>
              <a:t>Bienes sustitutos (BS)</a:t>
            </a:r>
          </a:p>
        </p:txBody>
      </p:sp>
      <p:sp>
        <p:nvSpPr>
          <p:cNvPr id="4" name="Marcador de contenido 3"/>
          <p:cNvSpPr>
            <a:spLocks noGrp="1"/>
          </p:cNvSpPr>
          <p:nvPr>
            <p:ph sz="half" idx="2"/>
          </p:nvPr>
        </p:nvSpPr>
        <p:spPr/>
        <p:txBody>
          <a:bodyPr>
            <a:normAutofit fontScale="85000" lnSpcReduction="10000"/>
          </a:bodyPr>
          <a:lstStyle/>
          <a:p>
            <a:pPr algn="just">
              <a:buFont typeface="Wingdings" panose="05000000000000000000" pitchFamily="2" charset="2"/>
              <a:buChar char="§"/>
            </a:pPr>
            <a:r>
              <a:rPr lang="es-CL" dirty="0"/>
              <a:t>Bienes sustitutos son los que satisfacen “deseos”/necesidades similares.</a:t>
            </a:r>
          </a:p>
          <a:p>
            <a:pPr algn="just">
              <a:buFont typeface="Wingdings" panose="05000000000000000000" pitchFamily="2" charset="2"/>
              <a:buChar char="§"/>
            </a:pPr>
            <a:r>
              <a:rPr lang="es-CL" dirty="0"/>
              <a:t>Ejemplos: té, café o chocolate caliente. O café arábica, café robusta y </a:t>
            </a:r>
            <a:r>
              <a:rPr lang="es-CL" dirty="0" err="1"/>
              <a:t>kopi</a:t>
            </a:r>
            <a:r>
              <a:rPr lang="es-CL" dirty="0"/>
              <a:t> </a:t>
            </a:r>
            <a:r>
              <a:rPr lang="es-CL" dirty="0" err="1"/>
              <a:t>luwak</a:t>
            </a:r>
            <a:r>
              <a:rPr lang="es-CL" dirty="0"/>
              <a:t>. O peras y manzanas. Adidas o Puma. Fusil de asalto FMF 2000 o HK 416. Taxi o Uber. Muffins, </a:t>
            </a:r>
            <a:r>
              <a:rPr lang="es-CL" dirty="0" err="1"/>
              <a:t>doughnuts</a:t>
            </a:r>
            <a:r>
              <a:rPr lang="es-CL" dirty="0"/>
              <a:t>, </a:t>
            </a:r>
            <a:r>
              <a:rPr lang="es-CL" dirty="0" err="1"/>
              <a:t>macarons</a:t>
            </a:r>
            <a:r>
              <a:rPr lang="es-CL" dirty="0"/>
              <a:t> o </a:t>
            </a:r>
            <a:r>
              <a:rPr lang="es-CL" dirty="0" err="1"/>
              <a:t>beignets</a:t>
            </a:r>
            <a:r>
              <a:rPr lang="es-CL" dirty="0"/>
              <a:t>. </a:t>
            </a:r>
          </a:p>
          <a:p>
            <a:pPr>
              <a:buFont typeface="Wingdings" panose="05000000000000000000" pitchFamily="2" charset="2"/>
              <a:buChar char="§"/>
            </a:pPr>
            <a:endParaRPr lang="es-CL" dirty="0"/>
          </a:p>
          <a:p>
            <a:endParaRPr lang="es-CL" dirty="0"/>
          </a:p>
        </p:txBody>
      </p:sp>
      <p:sp>
        <p:nvSpPr>
          <p:cNvPr id="5" name="Marcador de texto 4"/>
          <p:cNvSpPr>
            <a:spLocks noGrp="1"/>
          </p:cNvSpPr>
          <p:nvPr>
            <p:ph type="body" sz="quarter" idx="3"/>
          </p:nvPr>
        </p:nvSpPr>
        <p:spPr>
          <a:xfrm>
            <a:off x="5155519" y="2160983"/>
            <a:ext cx="4986551" cy="367064"/>
          </a:xfrm>
        </p:spPr>
        <p:txBody>
          <a:bodyPr/>
          <a:lstStyle/>
          <a:p>
            <a:pPr algn="ctr"/>
            <a:r>
              <a:rPr lang="es-CL" dirty="0"/>
              <a:t>Bienes complementarios (BC)</a:t>
            </a:r>
          </a:p>
        </p:txBody>
      </p:sp>
      <p:sp>
        <p:nvSpPr>
          <p:cNvPr id="6" name="Marcador de contenido 5"/>
          <p:cNvSpPr>
            <a:spLocks noGrp="1"/>
          </p:cNvSpPr>
          <p:nvPr>
            <p:ph sz="quarter" idx="4"/>
          </p:nvPr>
        </p:nvSpPr>
        <p:spPr>
          <a:xfrm>
            <a:off x="5325035" y="2737247"/>
            <a:ext cx="4560047" cy="3304117"/>
          </a:xfrm>
        </p:spPr>
        <p:txBody>
          <a:bodyPr>
            <a:normAutofit fontScale="85000" lnSpcReduction="10000"/>
          </a:bodyPr>
          <a:lstStyle/>
          <a:p>
            <a:pPr algn="just">
              <a:buFont typeface="Wingdings" panose="05000000000000000000" pitchFamily="2" charset="2"/>
              <a:buChar char="§"/>
            </a:pPr>
            <a:r>
              <a:rPr lang="es-CL" dirty="0"/>
              <a:t>Bienes complementarios son los que satisfacen “deseos”/necesidades complementarias.</a:t>
            </a:r>
          </a:p>
          <a:p>
            <a:pPr algn="just">
              <a:buFont typeface="Wingdings" panose="05000000000000000000" pitchFamily="2" charset="2"/>
              <a:buChar char="§"/>
            </a:pPr>
            <a:r>
              <a:rPr lang="es-CL" dirty="0"/>
              <a:t>Ejemplos: Café y muffins. Fusil HK 416 y mira telescópica </a:t>
            </a:r>
            <a:r>
              <a:rPr lang="es-CL" dirty="0" err="1"/>
              <a:t>Reflex</a:t>
            </a:r>
            <a:r>
              <a:rPr lang="es-CL" dirty="0"/>
              <a:t> de visión térmica. Camisas para y mancuernas. Autos y bencina. Barbie/Ken y todos sus accesorios que se venden por separado.</a:t>
            </a:r>
          </a:p>
        </p:txBody>
      </p:sp>
    </p:spTree>
    <p:extLst>
      <p:ext uri="{BB962C8B-B14F-4D97-AF65-F5344CB8AC3E}">
        <p14:creationId xmlns:p14="http://schemas.microsoft.com/office/powerpoint/2010/main" val="3912540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03FA55-16D8-6E85-A74C-C40A535706EC}"/>
              </a:ext>
            </a:extLst>
          </p:cNvPr>
          <p:cNvSpPr>
            <a:spLocks noGrp="1"/>
          </p:cNvSpPr>
          <p:nvPr>
            <p:ph type="title"/>
          </p:nvPr>
        </p:nvSpPr>
        <p:spPr/>
        <p:txBody>
          <a:bodyPr/>
          <a:lstStyle/>
          <a:p>
            <a:r>
              <a:rPr lang="es-MX" dirty="0"/>
              <a:t>conflictos por el uso del agua.</a:t>
            </a:r>
            <a:br>
              <a:rPr lang="es-MX" dirty="0"/>
            </a:br>
            <a:r>
              <a:rPr lang="es-MX" dirty="0"/>
              <a:t>Caso hipotético </a:t>
            </a:r>
          </a:p>
        </p:txBody>
      </p:sp>
      <p:sp>
        <p:nvSpPr>
          <p:cNvPr id="3" name="Marcador de contenido 2">
            <a:extLst>
              <a:ext uri="{FF2B5EF4-FFF2-40B4-BE49-F238E27FC236}">
                <a16:creationId xmlns:a16="http://schemas.microsoft.com/office/drawing/2014/main" id="{F0DA581A-5734-A4C8-5D01-FA5651B3154E}"/>
              </a:ext>
            </a:extLst>
          </p:cNvPr>
          <p:cNvSpPr>
            <a:spLocks noGrp="1"/>
          </p:cNvSpPr>
          <p:nvPr>
            <p:ph sz="quarter" idx="13"/>
          </p:nvPr>
        </p:nvSpPr>
        <p:spPr/>
        <p:txBody>
          <a:bodyPr/>
          <a:lstStyle/>
          <a:p>
            <a:r>
              <a:rPr lang="es-MX" dirty="0"/>
              <a:t>“el vuelo del fénix” (1965).</a:t>
            </a:r>
          </a:p>
          <a:p>
            <a:pPr lvl="1"/>
            <a:r>
              <a:rPr lang="es-MX" dirty="0"/>
              <a:t>Un antiguo avión (Fairchild C-82 </a:t>
            </a:r>
            <a:r>
              <a:rPr lang="es-MX" dirty="0" err="1"/>
              <a:t>Packet</a:t>
            </a:r>
            <a:r>
              <a:rPr lang="es-MX" dirty="0"/>
              <a:t>) de una compañía petrolera tiene un accidente en el  desierto  de Sahara.</a:t>
            </a:r>
          </a:p>
          <a:p>
            <a:pPr lvl="1"/>
            <a:r>
              <a:rPr lang="es-MX" dirty="0"/>
              <a:t>La única forma de salir de esa situación, es construir un avión usando los restos del avión accidentado.</a:t>
            </a:r>
          </a:p>
          <a:p>
            <a:r>
              <a:rPr lang="es-MX" dirty="0">
                <a:hlinkClick r:id="rId2"/>
              </a:rPr>
              <a:t>https://www.youtube.com/watch?v=oBPFZ2KzSis</a:t>
            </a:r>
            <a:endParaRPr lang="es-MX" dirty="0"/>
          </a:p>
          <a:p>
            <a:r>
              <a:rPr lang="es-MX" dirty="0"/>
              <a:t>1:16:47 – 1:20</a:t>
            </a:r>
          </a:p>
        </p:txBody>
      </p:sp>
    </p:spTree>
    <p:extLst>
      <p:ext uri="{BB962C8B-B14F-4D97-AF65-F5344CB8AC3E}">
        <p14:creationId xmlns:p14="http://schemas.microsoft.com/office/powerpoint/2010/main" val="178753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081F7-A8D8-24CB-53CC-386C07765A9D}"/>
              </a:ext>
            </a:extLst>
          </p:cNvPr>
          <p:cNvSpPr>
            <a:spLocks noGrp="1"/>
          </p:cNvSpPr>
          <p:nvPr>
            <p:ph type="title"/>
          </p:nvPr>
        </p:nvSpPr>
        <p:spPr/>
        <p:txBody>
          <a:bodyPr/>
          <a:lstStyle/>
          <a:p>
            <a:r>
              <a:rPr lang="es-MX" dirty="0"/>
              <a:t>Introducción</a:t>
            </a:r>
            <a:br>
              <a:rPr lang="es-MX" dirty="0"/>
            </a:br>
            <a:r>
              <a:rPr lang="es-MX" dirty="0"/>
              <a:t>Políticas y Gestión como fundamentos de la regulación de las aguas</a:t>
            </a:r>
          </a:p>
        </p:txBody>
      </p:sp>
      <p:sp>
        <p:nvSpPr>
          <p:cNvPr id="3" name="Marcador de contenido 2">
            <a:extLst>
              <a:ext uri="{FF2B5EF4-FFF2-40B4-BE49-F238E27FC236}">
                <a16:creationId xmlns:a16="http://schemas.microsoft.com/office/drawing/2014/main" id="{ACC4F3A0-23B4-7F8B-85DB-56432AE4277C}"/>
              </a:ext>
            </a:extLst>
          </p:cNvPr>
          <p:cNvSpPr>
            <a:spLocks noGrp="1"/>
          </p:cNvSpPr>
          <p:nvPr>
            <p:ph sz="quarter" idx="13"/>
          </p:nvPr>
        </p:nvSpPr>
        <p:spPr/>
        <p:txBody>
          <a:bodyPr/>
          <a:lstStyle/>
          <a:p>
            <a:pPr marL="0" indent="0">
              <a:buNone/>
            </a:pPr>
            <a:r>
              <a:rPr lang="es-MX" dirty="0"/>
              <a:t>●	El recurso hídrico, caracterización entre los bienes económicos.</a:t>
            </a:r>
          </a:p>
          <a:p>
            <a:pPr marL="0" indent="0">
              <a:buNone/>
            </a:pPr>
            <a:r>
              <a:rPr lang="es-MX" dirty="0"/>
              <a:t>●	Escasez y valor del recurso. Los conflictos por el uso del agua.</a:t>
            </a:r>
          </a:p>
          <a:p>
            <a:pPr marL="0" indent="0">
              <a:buNone/>
            </a:pPr>
            <a:r>
              <a:rPr lang="es-MX" dirty="0"/>
              <a:t>●	Regulación del agua. El agua como bien público y la tragedia de los 	comunes como fundamento de la regulación.</a:t>
            </a:r>
          </a:p>
          <a:p>
            <a:pPr marL="0" indent="0">
              <a:buNone/>
            </a:pPr>
            <a:r>
              <a:rPr lang="es-MX" dirty="0"/>
              <a:t>●	El agua en el contexto del Derecho Internacional del Medio Ambiente.</a:t>
            </a:r>
          </a:p>
          <a:p>
            <a:pPr marL="0" indent="0">
              <a:buNone/>
            </a:pPr>
            <a:r>
              <a:rPr lang="es-MX" dirty="0"/>
              <a:t>●	Gobernanza eficiente del agua. Mecanismos asignativos: el Estado y el 	mercado.</a:t>
            </a:r>
          </a:p>
          <a:p>
            <a:endParaRPr lang="es-MX" dirty="0"/>
          </a:p>
        </p:txBody>
      </p:sp>
    </p:spTree>
    <p:extLst>
      <p:ext uri="{BB962C8B-B14F-4D97-AF65-F5344CB8AC3E}">
        <p14:creationId xmlns:p14="http://schemas.microsoft.com/office/powerpoint/2010/main" val="3504350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9012" y="609600"/>
            <a:ext cx="10715812" cy="1320800"/>
          </a:xfrm>
        </p:spPr>
        <p:txBody>
          <a:bodyPr>
            <a:normAutofit fontScale="90000"/>
          </a:bodyPr>
          <a:lstStyle/>
          <a:p>
            <a:r>
              <a:rPr lang="es-CL" dirty="0"/>
              <a:t>Justificación económica de los </a:t>
            </a:r>
            <a:r>
              <a:rPr lang="es-CL" dirty="0" err="1"/>
              <a:t>daa</a:t>
            </a:r>
            <a:r>
              <a:rPr lang="es-CL" dirty="0"/>
              <a:t>.</a:t>
            </a:r>
            <a:br>
              <a:rPr lang="es-CL" dirty="0"/>
            </a:br>
            <a:r>
              <a:rPr lang="es-CL" dirty="0"/>
              <a:t>¿El interés personal (IP) promueve el interés social (IS)?</a:t>
            </a:r>
          </a:p>
        </p:txBody>
      </p:sp>
      <p:sp>
        <p:nvSpPr>
          <p:cNvPr id="3" name="2 Marcador de contenido"/>
          <p:cNvSpPr>
            <a:spLocks noGrp="1"/>
          </p:cNvSpPr>
          <p:nvPr>
            <p:ph idx="1"/>
          </p:nvPr>
        </p:nvSpPr>
        <p:spPr>
          <a:xfrm>
            <a:off x="1147482" y="2160591"/>
            <a:ext cx="9837271" cy="4234233"/>
          </a:xfrm>
        </p:spPr>
        <p:txBody>
          <a:bodyPr>
            <a:normAutofit fontScale="70000" lnSpcReduction="20000"/>
          </a:bodyPr>
          <a:lstStyle/>
          <a:p>
            <a:pPr algn="just">
              <a:buFont typeface="Wingdings" panose="05000000000000000000" pitchFamily="2" charset="2"/>
              <a:buChar char="§"/>
            </a:pPr>
            <a:r>
              <a:rPr lang="es-CL" dirty="0"/>
              <a:t>IP determina elecciones (resultados) considerados la mejor alternativa disponible para quien las toma.</a:t>
            </a:r>
          </a:p>
          <a:p>
            <a:pPr algn="just">
              <a:buFont typeface="Wingdings" panose="05000000000000000000" pitchFamily="2" charset="2"/>
              <a:buChar char="§"/>
            </a:pPr>
            <a:r>
              <a:rPr lang="es-CL" dirty="0"/>
              <a:t>Un resultado responde al IS cuando es lo mejor para la sociedad como un todo o cuando todos los involucrados se ven beneficiados u obtienen lo que quieren.</a:t>
            </a:r>
          </a:p>
          <a:p>
            <a:pPr algn="just">
              <a:buFont typeface="Wingdings" panose="05000000000000000000" pitchFamily="2" charset="2"/>
              <a:buChar char="§"/>
            </a:pPr>
            <a:r>
              <a:rPr lang="es-CL" dirty="0"/>
              <a:t>IS no necesariamente tiene que ver con eficiencia económica (situación no susceptible de mejora, e.gr. en la asignación de recursos, si es imposible mejorar a alguien en desmedro de otro).</a:t>
            </a:r>
          </a:p>
          <a:p>
            <a:pPr lvl="1" algn="just">
              <a:buFont typeface="Wingdings" panose="05000000000000000000" pitchFamily="2" charset="2"/>
              <a:buChar char="§"/>
            </a:pPr>
            <a:r>
              <a:rPr lang="es-CL" dirty="0"/>
              <a:t>La economía es eficiente si aprovecha todas las oportunidades para que algunos individuos mejoren sin que otros empeoren. Las acciones en pro del IP no son necesariamente egoístas (si no suponen desmedro de otro).</a:t>
            </a:r>
          </a:p>
          <a:p>
            <a:pPr algn="just">
              <a:buFont typeface="Wingdings" panose="05000000000000000000" pitchFamily="2" charset="2"/>
              <a:buChar char="§"/>
            </a:pPr>
            <a:r>
              <a:rPr lang="es-CL" dirty="0"/>
              <a:t>IS tampoco tiene necesariamente que ver con equidad o “reparto justo”.</a:t>
            </a:r>
          </a:p>
          <a:p>
            <a:pPr lvl="1" algn="just">
              <a:buFont typeface="Wingdings" panose="05000000000000000000" pitchFamily="2" charset="2"/>
              <a:buChar char="§"/>
            </a:pPr>
            <a:r>
              <a:rPr lang="es-CL" dirty="0"/>
              <a:t>El reparto justo puede desfavorecer el IS y de hecho hay “repartos injustos” que favorecen el IS (inteligencia, entrando a la U).</a:t>
            </a:r>
          </a:p>
          <a:p>
            <a:pPr lvl="1" algn="just">
              <a:buFont typeface="Wingdings" panose="05000000000000000000" pitchFamily="2" charset="2"/>
              <a:buChar char="§"/>
            </a:pPr>
            <a:r>
              <a:rPr lang="es-CL" dirty="0"/>
              <a:t>Y repartos “justos” que desfavorecen el interés social (acceso universal a la U).</a:t>
            </a:r>
          </a:p>
          <a:p>
            <a:pPr algn="just">
              <a:buFont typeface="Wingdings" panose="05000000000000000000" pitchFamily="2" charset="2"/>
              <a:buChar char="§"/>
            </a:pPr>
            <a:r>
              <a:rPr lang="es-CL" dirty="0"/>
              <a:t>Catalizadores modernos de los cuestionamientos al IS: globalización, monopolios de la era de la información, cambio climático e inestabilidad económica.</a:t>
            </a:r>
          </a:p>
          <a:p>
            <a:pPr algn="just">
              <a:buFont typeface="Wingdings" panose="05000000000000000000" pitchFamily="2" charset="2"/>
              <a:buChar char="§"/>
            </a:pPr>
            <a:r>
              <a:rPr lang="es-CL" dirty="0"/>
              <a:t>Clave: Los incentivos.</a:t>
            </a:r>
          </a:p>
          <a:p>
            <a:pPr algn="just">
              <a:buFont typeface="Wingdings" panose="05000000000000000000" pitchFamily="2" charset="2"/>
              <a:buChar char="§"/>
            </a:pPr>
            <a:r>
              <a:rPr lang="es-CL" dirty="0"/>
              <a:t>CASO hipotético de análisis: “el vuelo del fénix”.</a:t>
            </a:r>
          </a:p>
          <a:p>
            <a:pPr>
              <a:buFont typeface="Wingdings" panose="05000000000000000000" pitchFamily="2" charset="2"/>
              <a:buChar char="§"/>
            </a:pPr>
            <a:endParaRPr lang="es-CL" dirty="0"/>
          </a:p>
        </p:txBody>
      </p:sp>
    </p:spTree>
    <p:extLst>
      <p:ext uri="{BB962C8B-B14F-4D97-AF65-F5344CB8AC3E}">
        <p14:creationId xmlns:p14="http://schemas.microsoft.com/office/powerpoint/2010/main" val="2123029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B90A5A-3F20-C9BF-FEE2-E82AB4B3A237}"/>
              </a:ext>
            </a:extLst>
          </p:cNvPr>
          <p:cNvSpPr>
            <a:spLocks noGrp="1"/>
          </p:cNvSpPr>
          <p:nvPr>
            <p:ph type="ctrTitle" idx="4294967295"/>
          </p:nvPr>
        </p:nvSpPr>
        <p:spPr>
          <a:xfrm>
            <a:off x="0" y="1613647"/>
            <a:ext cx="11355294" cy="3167903"/>
          </a:xfrm>
        </p:spPr>
        <p:txBody>
          <a:bodyPr>
            <a:normAutofit/>
          </a:bodyPr>
          <a:lstStyle/>
          <a:p>
            <a:r>
              <a:rPr lang="es-MX" dirty="0"/>
              <a:t>Regulación del agua.</a:t>
            </a:r>
            <a:br>
              <a:rPr lang="es-MX" dirty="0"/>
            </a:br>
            <a:r>
              <a:rPr lang="es-MX" dirty="0"/>
              <a:t>El agua como bien público y la tragedia de los 	comunes como fundamento de la regulación</a:t>
            </a:r>
          </a:p>
        </p:txBody>
      </p:sp>
    </p:spTree>
    <p:extLst>
      <p:ext uri="{BB962C8B-B14F-4D97-AF65-F5344CB8AC3E}">
        <p14:creationId xmlns:p14="http://schemas.microsoft.com/office/powerpoint/2010/main" val="1174847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81FC4-4DE5-A512-6C97-1B760415E917}"/>
              </a:ext>
            </a:extLst>
          </p:cNvPr>
          <p:cNvSpPr>
            <a:spLocks noGrp="1"/>
          </p:cNvSpPr>
          <p:nvPr>
            <p:ph type="title"/>
          </p:nvPr>
        </p:nvSpPr>
        <p:spPr>
          <a:xfrm>
            <a:off x="913776" y="618519"/>
            <a:ext cx="10364451" cy="929387"/>
          </a:xfrm>
        </p:spPr>
        <p:txBody>
          <a:bodyPr/>
          <a:lstStyle/>
          <a:p>
            <a:r>
              <a:rPr lang="es-MX" dirty="0"/>
              <a:t>La tragedia de los comunes</a:t>
            </a:r>
          </a:p>
        </p:txBody>
      </p:sp>
      <p:sp>
        <p:nvSpPr>
          <p:cNvPr id="3" name="Marcador de contenido 2">
            <a:extLst>
              <a:ext uri="{FF2B5EF4-FFF2-40B4-BE49-F238E27FC236}">
                <a16:creationId xmlns:a16="http://schemas.microsoft.com/office/drawing/2014/main" id="{6399B169-8096-24EB-3854-E7FF84527969}"/>
              </a:ext>
            </a:extLst>
          </p:cNvPr>
          <p:cNvSpPr>
            <a:spLocks noGrp="1"/>
          </p:cNvSpPr>
          <p:nvPr>
            <p:ph sz="half" idx="1"/>
          </p:nvPr>
        </p:nvSpPr>
        <p:spPr>
          <a:xfrm>
            <a:off x="1024127" y="2503564"/>
            <a:ext cx="4754880" cy="3805796"/>
          </a:xfrm>
        </p:spPr>
        <p:txBody>
          <a:bodyPr/>
          <a:lstStyle/>
          <a:p>
            <a:pPr algn="just">
              <a:buFont typeface="Wingdings" panose="05000000000000000000" pitchFamily="2" charset="2"/>
              <a:buChar char="§"/>
            </a:pPr>
            <a:r>
              <a:rPr lang="es-MX" sz="2000" dirty="0"/>
              <a:t> Introducción al concepto.</a:t>
            </a:r>
          </a:p>
          <a:p>
            <a:pPr algn="just">
              <a:buFont typeface="Wingdings" panose="05000000000000000000" pitchFamily="2" charset="2"/>
              <a:buChar char="§"/>
            </a:pPr>
            <a:r>
              <a:rPr lang="es-MX" sz="2000" dirty="0"/>
              <a:t> Autor: Garrett Hardin.</a:t>
            </a:r>
          </a:p>
          <a:p>
            <a:pPr algn="just">
              <a:buFont typeface="Wingdings" panose="05000000000000000000" pitchFamily="2" charset="2"/>
              <a:buChar char="§"/>
            </a:pPr>
            <a:r>
              <a:rPr lang="es-MX" sz="2000" dirty="0"/>
              <a:t> Año de publicación: 1968.</a:t>
            </a:r>
          </a:p>
          <a:p>
            <a:pPr marL="0" indent="0">
              <a:buNone/>
            </a:pPr>
            <a:endParaRPr lang="es-MX" dirty="0"/>
          </a:p>
        </p:txBody>
      </p:sp>
      <p:pic>
        <p:nvPicPr>
          <p:cNvPr id="5" name="Marcador de contenido 4">
            <a:extLst>
              <a:ext uri="{FF2B5EF4-FFF2-40B4-BE49-F238E27FC236}">
                <a16:creationId xmlns:a16="http://schemas.microsoft.com/office/drawing/2014/main" id="{EB5D29E4-646C-14E9-76FF-05FBA0BE084E}"/>
              </a:ext>
            </a:extLst>
          </p:cNvPr>
          <p:cNvPicPr>
            <a:picLocks noGrp="1" noChangeAspect="1"/>
          </p:cNvPicPr>
          <p:nvPr>
            <p:ph sz="half" idx="2"/>
          </p:nvPr>
        </p:nvPicPr>
        <p:blipFill>
          <a:blip r:embed="rId2"/>
          <a:stretch>
            <a:fillRect/>
          </a:stretch>
        </p:blipFill>
        <p:spPr>
          <a:xfrm>
            <a:off x="6096000" y="1466507"/>
            <a:ext cx="3944432" cy="5263663"/>
          </a:xfrm>
          <a:prstGeom prst="rect">
            <a:avLst/>
          </a:prstGeom>
        </p:spPr>
      </p:pic>
    </p:spTree>
    <p:extLst>
      <p:ext uri="{BB962C8B-B14F-4D97-AF65-F5344CB8AC3E}">
        <p14:creationId xmlns:p14="http://schemas.microsoft.com/office/powerpoint/2010/main" val="427333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D217D5-ABA9-B64B-AA7C-965241439A5C}"/>
              </a:ext>
            </a:extLst>
          </p:cNvPr>
          <p:cNvSpPr>
            <a:spLocks noGrp="1"/>
          </p:cNvSpPr>
          <p:nvPr>
            <p:ph type="title"/>
          </p:nvPr>
        </p:nvSpPr>
        <p:spPr/>
        <p:txBody>
          <a:bodyPr/>
          <a:lstStyle/>
          <a:p>
            <a:r>
              <a:rPr lang="es-MX" dirty="0"/>
              <a:t>¿Qué es la Tragedia de los Comunes?</a:t>
            </a:r>
            <a:br>
              <a:rPr lang="es-MX" dirty="0"/>
            </a:br>
            <a:endParaRPr lang="es-MX" dirty="0"/>
          </a:p>
        </p:txBody>
      </p:sp>
      <p:sp>
        <p:nvSpPr>
          <p:cNvPr id="3" name="Marcador de contenido 2">
            <a:extLst>
              <a:ext uri="{FF2B5EF4-FFF2-40B4-BE49-F238E27FC236}">
                <a16:creationId xmlns:a16="http://schemas.microsoft.com/office/drawing/2014/main" id="{B8B507D6-9948-D2A4-1DB4-B91F3B1ADE70}"/>
              </a:ext>
            </a:extLst>
          </p:cNvPr>
          <p:cNvSpPr>
            <a:spLocks noGrp="1"/>
          </p:cNvSpPr>
          <p:nvPr>
            <p:ph sz="half" idx="1"/>
          </p:nvPr>
        </p:nvSpPr>
        <p:spPr>
          <a:xfrm>
            <a:off x="1097280" y="2043952"/>
            <a:ext cx="4267200" cy="3687483"/>
          </a:xfrm>
        </p:spPr>
        <p:txBody>
          <a:bodyPr>
            <a:normAutofit fontScale="40000" lnSpcReduction="20000"/>
          </a:bodyPr>
          <a:lstStyle/>
          <a:p>
            <a:pPr algn="just">
              <a:buFont typeface="Wingdings" panose="05000000000000000000" pitchFamily="2" charset="2"/>
              <a:buChar char="§"/>
            </a:pPr>
            <a:r>
              <a:rPr lang="es-MX" dirty="0"/>
              <a:t> Explicación del concepto: tendencia de los individuos a explotar recursos compartidos de forma egoísta.</a:t>
            </a:r>
          </a:p>
          <a:p>
            <a:pPr algn="just">
              <a:buFont typeface="Wingdings" panose="05000000000000000000" pitchFamily="2" charset="2"/>
              <a:buChar char="§"/>
            </a:pPr>
            <a:r>
              <a:rPr lang="es-MX" dirty="0"/>
              <a:t>Ejemplo: pastizales comunes y sobrecarga de pastoreo.</a:t>
            </a:r>
          </a:p>
          <a:p>
            <a:pPr algn="just">
              <a:buFont typeface="Wingdings" panose="05000000000000000000" pitchFamily="2" charset="2"/>
              <a:buChar char="§"/>
            </a:pPr>
            <a:r>
              <a:rPr lang="es-MX" dirty="0"/>
              <a:t>Hardin plantea la imagen de una pradera abierta al uso común donde cada ganadero intenta introducir el mayor número de cabezas de ganado, lo que conlleva una sobreexplotación.</a:t>
            </a:r>
          </a:p>
          <a:p>
            <a:pPr algn="just">
              <a:buFont typeface="Wingdings" panose="05000000000000000000" pitchFamily="2" charset="2"/>
              <a:buChar char="§"/>
            </a:pPr>
            <a:r>
              <a:rPr lang="es-MX" dirty="0"/>
              <a:t>El ejemplo de Hardin está formulado matemáticamente, basado en los supuestos de una lógica utilitarista de interés individual, donde la ganancia de añadir ganado es 100% para el dueño y, en cambio, solo una fracción del costo para la pradera recae en el dueño, puesto que es compartida por todos los terratenientes.</a:t>
            </a:r>
          </a:p>
          <a:p>
            <a:pPr algn="just">
              <a:buFont typeface="Wingdings" panose="05000000000000000000" pitchFamily="2" charset="2"/>
              <a:buChar char="§"/>
            </a:pPr>
            <a:r>
              <a:rPr lang="es-MX" dirty="0"/>
              <a:t>El riesgo de sobreexplotación de los recursos naturales de propiedad común continúa siendo un problema abierto, a cuya discusión profunda ha contribuido este autor.</a:t>
            </a:r>
          </a:p>
          <a:p>
            <a:pPr algn="just">
              <a:buFont typeface="Wingdings" panose="05000000000000000000" pitchFamily="2" charset="2"/>
              <a:buChar char="§"/>
            </a:pPr>
            <a:endParaRPr lang="es-MX" dirty="0"/>
          </a:p>
          <a:p>
            <a:endParaRPr lang="es-MX" dirty="0"/>
          </a:p>
        </p:txBody>
      </p:sp>
      <p:pic>
        <p:nvPicPr>
          <p:cNvPr id="5" name="Marcador de contenido 4">
            <a:extLst>
              <a:ext uri="{FF2B5EF4-FFF2-40B4-BE49-F238E27FC236}">
                <a16:creationId xmlns:a16="http://schemas.microsoft.com/office/drawing/2014/main" id="{3A03551D-6289-2CA8-EF10-065A670E51C9}"/>
              </a:ext>
            </a:extLst>
          </p:cNvPr>
          <p:cNvPicPr>
            <a:picLocks noGrp="1" noChangeAspect="1"/>
          </p:cNvPicPr>
          <p:nvPr>
            <p:ph sz="half" idx="2"/>
          </p:nvPr>
        </p:nvPicPr>
        <p:blipFill>
          <a:blip r:embed="rId2"/>
          <a:stretch>
            <a:fillRect/>
          </a:stretch>
        </p:blipFill>
        <p:spPr>
          <a:xfrm>
            <a:off x="6338849" y="2085788"/>
            <a:ext cx="4585960" cy="3435044"/>
          </a:xfrm>
          <a:prstGeom prst="rect">
            <a:avLst/>
          </a:prstGeom>
        </p:spPr>
      </p:pic>
    </p:spTree>
    <p:extLst>
      <p:ext uri="{BB962C8B-B14F-4D97-AF65-F5344CB8AC3E}">
        <p14:creationId xmlns:p14="http://schemas.microsoft.com/office/powerpoint/2010/main" val="4202608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9FCBA-7C7F-D8B6-7147-E942452569AA}"/>
              </a:ext>
            </a:extLst>
          </p:cNvPr>
          <p:cNvSpPr>
            <a:spLocks noGrp="1"/>
          </p:cNvSpPr>
          <p:nvPr>
            <p:ph type="title"/>
          </p:nvPr>
        </p:nvSpPr>
        <p:spPr/>
        <p:txBody>
          <a:bodyPr/>
          <a:lstStyle/>
          <a:p>
            <a:r>
              <a:rPr lang="es-MX" dirty="0"/>
              <a:t>Causas y Consecuencias</a:t>
            </a:r>
            <a:br>
              <a:rPr lang="es-MX" dirty="0"/>
            </a:br>
            <a:endParaRPr lang="es-MX" dirty="0"/>
          </a:p>
        </p:txBody>
      </p:sp>
      <p:sp>
        <p:nvSpPr>
          <p:cNvPr id="3" name="Marcador de contenido 2">
            <a:extLst>
              <a:ext uri="{FF2B5EF4-FFF2-40B4-BE49-F238E27FC236}">
                <a16:creationId xmlns:a16="http://schemas.microsoft.com/office/drawing/2014/main" id="{3DD7C13D-CAD2-679C-8B23-95FA7976769A}"/>
              </a:ext>
            </a:extLst>
          </p:cNvPr>
          <p:cNvSpPr>
            <a:spLocks noGrp="1"/>
          </p:cNvSpPr>
          <p:nvPr>
            <p:ph sz="half" idx="1"/>
          </p:nvPr>
        </p:nvSpPr>
        <p:spPr>
          <a:xfrm>
            <a:off x="1097280" y="2091765"/>
            <a:ext cx="4267200" cy="3884705"/>
          </a:xfrm>
        </p:spPr>
        <p:txBody>
          <a:bodyPr>
            <a:normAutofit fontScale="55000" lnSpcReduction="20000"/>
          </a:bodyPr>
          <a:lstStyle/>
          <a:p>
            <a:pPr algn="just">
              <a:buFont typeface="Wingdings" panose="05000000000000000000" pitchFamily="2" charset="2"/>
              <a:buChar char="§"/>
            </a:pPr>
            <a:r>
              <a:rPr lang="es-MX" dirty="0"/>
              <a:t>El concepto de "tragedia de los comunes" describe la tendencia de los individuos a explotar recursos compartidos de forma egoísta, lo que conduce al agotamiento o degradación de dichos recursos.</a:t>
            </a:r>
          </a:p>
          <a:p>
            <a:pPr algn="just">
              <a:buFont typeface="Wingdings" panose="05000000000000000000" pitchFamily="2" charset="2"/>
              <a:buChar char="§"/>
            </a:pPr>
            <a:r>
              <a:rPr lang="es-MX" dirty="0"/>
              <a:t>Causas de la tragedia de los comunes: incentivos individuales y búsqueda de beneficios.</a:t>
            </a:r>
          </a:p>
          <a:p>
            <a:pPr algn="just">
              <a:buFont typeface="Wingdings" panose="05000000000000000000" pitchFamily="2" charset="2"/>
              <a:buChar char="§"/>
            </a:pPr>
            <a:r>
              <a:rPr lang="es-MX" dirty="0"/>
              <a:t>Consecuencias: agotamiento o degradación de los recursos compartidos.</a:t>
            </a:r>
          </a:p>
          <a:p>
            <a:endParaRPr lang="es-MX" dirty="0"/>
          </a:p>
        </p:txBody>
      </p:sp>
      <p:pic>
        <p:nvPicPr>
          <p:cNvPr id="5" name="Marcador de contenido 4">
            <a:extLst>
              <a:ext uri="{FF2B5EF4-FFF2-40B4-BE49-F238E27FC236}">
                <a16:creationId xmlns:a16="http://schemas.microsoft.com/office/drawing/2014/main" id="{9017D1C0-067B-AE19-7AFD-3B189EAAE8A1}"/>
              </a:ext>
            </a:extLst>
          </p:cNvPr>
          <p:cNvPicPr>
            <a:picLocks noGrp="1" noChangeAspect="1"/>
          </p:cNvPicPr>
          <p:nvPr>
            <p:ph sz="half" idx="2"/>
          </p:nvPr>
        </p:nvPicPr>
        <p:blipFill>
          <a:blip r:embed="rId2"/>
          <a:stretch>
            <a:fillRect/>
          </a:stretch>
        </p:blipFill>
        <p:spPr>
          <a:xfrm>
            <a:off x="5708744" y="2091765"/>
            <a:ext cx="5978654" cy="3339071"/>
          </a:xfrm>
          <a:prstGeom prst="rect">
            <a:avLst/>
          </a:prstGeom>
        </p:spPr>
      </p:pic>
    </p:spTree>
    <p:extLst>
      <p:ext uri="{BB962C8B-B14F-4D97-AF65-F5344CB8AC3E}">
        <p14:creationId xmlns:p14="http://schemas.microsoft.com/office/powerpoint/2010/main" val="3899357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9D85C-6097-DB47-6DD2-DD6347A76B64}"/>
              </a:ext>
            </a:extLst>
          </p:cNvPr>
          <p:cNvSpPr>
            <a:spLocks noGrp="1"/>
          </p:cNvSpPr>
          <p:nvPr>
            <p:ph type="title"/>
          </p:nvPr>
        </p:nvSpPr>
        <p:spPr/>
        <p:txBody>
          <a:bodyPr/>
          <a:lstStyle/>
          <a:p>
            <a:r>
              <a:rPr lang="es-MX" dirty="0"/>
              <a:t>Soluciones Propuestas</a:t>
            </a:r>
            <a:br>
              <a:rPr lang="es-MX" dirty="0"/>
            </a:br>
            <a:endParaRPr lang="es-MX" dirty="0"/>
          </a:p>
        </p:txBody>
      </p:sp>
      <p:sp>
        <p:nvSpPr>
          <p:cNvPr id="3" name="Marcador de contenido 2">
            <a:extLst>
              <a:ext uri="{FF2B5EF4-FFF2-40B4-BE49-F238E27FC236}">
                <a16:creationId xmlns:a16="http://schemas.microsoft.com/office/drawing/2014/main" id="{65DB34B7-B855-324A-66E1-C2F54D788B00}"/>
              </a:ext>
            </a:extLst>
          </p:cNvPr>
          <p:cNvSpPr>
            <a:spLocks noGrp="1"/>
          </p:cNvSpPr>
          <p:nvPr>
            <p:ph sz="half" idx="1"/>
          </p:nvPr>
        </p:nvSpPr>
        <p:spPr>
          <a:xfrm>
            <a:off x="1097280" y="2214696"/>
            <a:ext cx="4267200" cy="3773728"/>
          </a:xfrm>
        </p:spPr>
        <p:txBody>
          <a:bodyPr>
            <a:normAutofit fontScale="55000" lnSpcReduction="20000"/>
          </a:bodyPr>
          <a:lstStyle/>
          <a:p>
            <a:pPr algn="just">
              <a:buFont typeface="Wingdings" panose="05000000000000000000" pitchFamily="2" charset="2"/>
              <a:buChar char="§"/>
            </a:pPr>
            <a:r>
              <a:rPr lang="es-MX" dirty="0"/>
              <a:t> Hardin argumenta que la solución a este problema no puede ser dejada al libre albedrío individual (</a:t>
            </a:r>
            <a:r>
              <a:rPr lang="es-MX" dirty="0" err="1"/>
              <a:t>autoregulación</a:t>
            </a:r>
            <a:r>
              <a:rPr lang="es-MX" dirty="0"/>
              <a:t>), ya que los individuos tienen incentivos para actuar en su propio interés a expensas del bien común.</a:t>
            </a:r>
          </a:p>
          <a:p>
            <a:pPr algn="just">
              <a:buFont typeface="Wingdings" panose="05000000000000000000" pitchFamily="2" charset="2"/>
              <a:buChar char="§"/>
            </a:pPr>
            <a:r>
              <a:rPr lang="es-MX" dirty="0"/>
              <a:t>Propone dos soluciones para abordar la tragedia de los comunes:</a:t>
            </a:r>
          </a:p>
          <a:p>
            <a:pPr algn="just">
              <a:buFont typeface="Wingdings" panose="05000000000000000000" pitchFamily="2" charset="2"/>
              <a:buChar char="§"/>
            </a:pPr>
            <a:r>
              <a:rPr lang="es-MX" dirty="0"/>
              <a:t>Regulación gubernamental: Implica la imposición de límites y regulaciones para el uso de los recursos compartidos.</a:t>
            </a:r>
          </a:p>
          <a:p>
            <a:pPr algn="just">
              <a:buFont typeface="Wingdings" panose="05000000000000000000" pitchFamily="2" charset="2"/>
              <a:buChar char="§"/>
            </a:pPr>
            <a:r>
              <a:rPr lang="es-MX" dirty="0"/>
              <a:t> Privatización: Implica la asignación de derechos de propiedad sobre los recursos a individuos o grupos.</a:t>
            </a:r>
          </a:p>
          <a:p>
            <a:endParaRPr lang="es-MX" dirty="0"/>
          </a:p>
        </p:txBody>
      </p:sp>
      <p:pic>
        <p:nvPicPr>
          <p:cNvPr id="5" name="Marcador de contenido 4">
            <a:extLst>
              <a:ext uri="{FF2B5EF4-FFF2-40B4-BE49-F238E27FC236}">
                <a16:creationId xmlns:a16="http://schemas.microsoft.com/office/drawing/2014/main" id="{0558745A-AB6E-520F-9520-792EB82A77F8}"/>
              </a:ext>
            </a:extLst>
          </p:cNvPr>
          <p:cNvPicPr>
            <a:picLocks noGrp="1" noChangeAspect="1"/>
          </p:cNvPicPr>
          <p:nvPr>
            <p:ph sz="half" idx="2"/>
          </p:nvPr>
        </p:nvPicPr>
        <p:blipFill>
          <a:blip r:embed="rId2"/>
          <a:stretch>
            <a:fillRect/>
          </a:stretch>
        </p:blipFill>
        <p:spPr>
          <a:xfrm>
            <a:off x="5654955" y="2287793"/>
            <a:ext cx="5792163" cy="3256482"/>
          </a:xfrm>
          <a:prstGeom prst="rect">
            <a:avLst/>
          </a:prstGeom>
        </p:spPr>
      </p:pic>
    </p:spTree>
    <p:extLst>
      <p:ext uri="{BB962C8B-B14F-4D97-AF65-F5344CB8AC3E}">
        <p14:creationId xmlns:p14="http://schemas.microsoft.com/office/powerpoint/2010/main" val="3302069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4763D8-7F93-1D1B-C65B-A77E7041890F}"/>
              </a:ext>
            </a:extLst>
          </p:cNvPr>
          <p:cNvSpPr>
            <a:spLocks noGrp="1"/>
          </p:cNvSpPr>
          <p:nvPr>
            <p:ph type="title"/>
          </p:nvPr>
        </p:nvSpPr>
        <p:spPr/>
        <p:txBody>
          <a:bodyPr/>
          <a:lstStyle/>
          <a:p>
            <a:r>
              <a:rPr lang="es-MX" dirty="0"/>
              <a:t>Ventajas y desventajas de la Privatización</a:t>
            </a:r>
            <a:br>
              <a:rPr lang="es-MX" dirty="0"/>
            </a:br>
            <a:endParaRPr lang="es-MX" dirty="0"/>
          </a:p>
        </p:txBody>
      </p:sp>
      <p:sp>
        <p:nvSpPr>
          <p:cNvPr id="3" name="Marcador de contenido 2">
            <a:extLst>
              <a:ext uri="{FF2B5EF4-FFF2-40B4-BE49-F238E27FC236}">
                <a16:creationId xmlns:a16="http://schemas.microsoft.com/office/drawing/2014/main" id="{8BB58108-3246-5EC2-2A80-EE5CC833BBC8}"/>
              </a:ext>
            </a:extLst>
          </p:cNvPr>
          <p:cNvSpPr>
            <a:spLocks noGrp="1"/>
          </p:cNvSpPr>
          <p:nvPr>
            <p:ph sz="half" idx="1"/>
          </p:nvPr>
        </p:nvSpPr>
        <p:spPr>
          <a:xfrm>
            <a:off x="1097280" y="2055906"/>
            <a:ext cx="4267200" cy="3765176"/>
          </a:xfrm>
        </p:spPr>
        <p:txBody>
          <a:bodyPr>
            <a:normAutofit fontScale="55000" lnSpcReduction="20000"/>
          </a:bodyPr>
          <a:lstStyle/>
          <a:p>
            <a:pPr algn="just">
              <a:buFont typeface="Wingdings" panose="05000000000000000000" pitchFamily="2" charset="2"/>
              <a:buChar char="§"/>
            </a:pPr>
            <a:r>
              <a:rPr lang="es-MX" dirty="0"/>
              <a:t> Hardin argumenta a favor de la privatización como la solución más efectiva para evitar el agotamiento de los recursos compartidos, ya que crea incentivos para la gestión sostenible de los mismos.</a:t>
            </a:r>
          </a:p>
          <a:p>
            <a:pPr algn="just">
              <a:buFont typeface="Wingdings" panose="05000000000000000000" pitchFamily="2" charset="2"/>
              <a:buChar char="§"/>
            </a:pPr>
            <a:r>
              <a:rPr lang="es-MX" dirty="0"/>
              <a:t>Explicación de por qué la privatización es vista como una solución efectiva.</a:t>
            </a:r>
          </a:p>
          <a:p>
            <a:pPr algn="just">
              <a:buFont typeface="Wingdings" panose="05000000000000000000" pitchFamily="2" charset="2"/>
              <a:buChar char="§"/>
            </a:pPr>
            <a:r>
              <a:rPr lang="es-MX" dirty="0"/>
              <a:t> Creación de incentivos para la gestión sostenible de los recursos compartidos.</a:t>
            </a:r>
          </a:p>
          <a:p>
            <a:endParaRPr lang="es-MX" dirty="0"/>
          </a:p>
        </p:txBody>
      </p:sp>
      <p:pic>
        <p:nvPicPr>
          <p:cNvPr id="5" name="Marcador de contenido 4">
            <a:extLst>
              <a:ext uri="{FF2B5EF4-FFF2-40B4-BE49-F238E27FC236}">
                <a16:creationId xmlns:a16="http://schemas.microsoft.com/office/drawing/2014/main" id="{EF3208B4-501A-4E30-56CF-E189E200BE85}"/>
              </a:ext>
            </a:extLst>
          </p:cNvPr>
          <p:cNvPicPr>
            <a:picLocks noGrp="1" noChangeAspect="1"/>
          </p:cNvPicPr>
          <p:nvPr>
            <p:ph sz="half" idx="2"/>
          </p:nvPr>
        </p:nvPicPr>
        <p:blipFill>
          <a:blip r:embed="rId2"/>
          <a:stretch>
            <a:fillRect/>
          </a:stretch>
        </p:blipFill>
        <p:spPr>
          <a:xfrm>
            <a:off x="5547984" y="2086248"/>
            <a:ext cx="5220959" cy="3915719"/>
          </a:xfrm>
          <a:prstGeom prst="rect">
            <a:avLst/>
          </a:prstGeom>
        </p:spPr>
      </p:pic>
    </p:spTree>
    <p:extLst>
      <p:ext uri="{BB962C8B-B14F-4D97-AF65-F5344CB8AC3E}">
        <p14:creationId xmlns:p14="http://schemas.microsoft.com/office/powerpoint/2010/main" val="1040451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40C81-0B71-FC89-C274-583B7C7EAE02}"/>
              </a:ext>
            </a:extLst>
          </p:cNvPr>
          <p:cNvSpPr>
            <a:spLocks noGrp="1"/>
          </p:cNvSpPr>
          <p:nvPr>
            <p:ph type="title"/>
          </p:nvPr>
        </p:nvSpPr>
        <p:spPr>
          <a:xfrm>
            <a:off x="913776" y="618519"/>
            <a:ext cx="10364451" cy="1001105"/>
          </a:xfrm>
        </p:spPr>
        <p:txBody>
          <a:bodyPr/>
          <a:lstStyle/>
          <a:p>
            <a:r>
              <a:rPr lang="es-MX" dirty="0"/>
              <a:t>Evolución de la tragedia</a:t>
            </a:r>
          </a:p>
        </p:txBody>
      </p:sp>
      <p:sp>
        <p:nvSpPr>
          <p:cNvPr id="3" name="Marcador de contenido 2">
            <a:extLst>
              <a:ext uri="{FF2B5EF4-FFF2-40B4-BE49-F238E27FC236}">
                <a16:creationId xmlns:a16="http://schemas.microsoft.com/office/drawing/2014/main" id="{B9090D31-1EBE-3B34-8D90-08F6F02952FB}"/>
              </a:ext>
            </a:extLst>
          </p:cNvPr>
          <p:cNvSpPr>
            <a:spLocks noGrp="1"/>
          </p:cNvSpPr>
          <p:nvPr>
            <p:ph sz="half" idx="1"/>
          </p:nvPr>
        </p:nvSpPr>
        <p:spPr>
          <a:xfrm>
            <a:off x="1097280" y="2468282"/>
            <a:ext cx="4644822" cy="2341462"/>
          </a:xfrm>
        </p:spPr>
        <p:txBody>
          <a:bodyPr>
            <a:normAutofit fontScale="92500"/>
          </a:bodyPr>
          <a:lstStyle/>
          <a:p>
            <a:pPr algn="just">
              <a:buFont typeface="Wingdings" panose="05000000000000000000" pitchFamily="2" charset="2"/>
              <a:buChar char="§"/>
            </a:pPr>
            <a:r>
              <a:rPr lang="es-MX" dirty="0"/>
              <a:t> Autores: David </a:t>
            </a:r>
            <a:r>
              <a:rPr lang="es-MX" dirty="0" err="1"/>
              <a:t>Feeny</a:t>
            </a:r>
            <a:r>
              <a:rPr lang="es-MX" dirty="0"/>
              <a:t>, </a:t>
            </a:r>
            <a:r>
              <a:rPr lang="es-MX" dirty="0" err="1"/>
              <a:t>Friket</a:t>
            </a:r>
            <a:r>
              <a:rPr lang="es-MX" dirty="0"/>
              <a:t> </a:t>
            </a:r>
            <a:r>
              <a:rPr lang="es-MX" dirty="0" err="1"/>
              <a:t>Berkes</a:t>
            </a:r>
            <a:r>
              <a:rPr lang="es-MX" dirty="0"/>
              <a:t>, Bonnie </a:t>
            </a:r>
            <a:r>
              <a:rPr lang="es-MX" dirty="0" err="1"/>
              <a:t>McCay</a:t>
            </a:r>
            <a:r>
              <a:rPr lang="es-MX" dirty="0"/>
              <a:t> y James </a:t>
            </a:r>
            <a:r>
              <a:rPr lang="es-MX" dirty="0" err="1"/>
              <a:t>Acheson</a:t>
            </a:r>
            <a:r>
              <a:rPr lang="es-MX" dirty="0"/>
              <a:t>.</a:t>
            </a:r>
          </a:p>
          <a:p>
            <a:pPr algn="just">
              <a:buFont typeface="Wingdings" panose="05000000000000000000" pitchFamily="2" charset="2"/>
              <a:buChar char="§"/>
            </a:pPr>
            <a:r>
              <a:rPr lang="es-MX" dirty="0"/>
              <a:t> Año de publicación: 1990.</a:t>
            </a:r>
          </a:p>
          <a:p>
            <a:endParaRPr lang="es-MX" dirty="0"/>
          </a:p>
        </p:txBody>
      </p:sp>
      <p:pic>
        <p:nvPicPr>
          <p:cNvPr id="5" name="Marcador de contenido 4">
            <a:extLst>
              <a:ext uri="{FF2B5EF4-FFF2-40B4-BE49-F238E27FC236}">
                <a16:creationId xmlns:a16="http://schemas.microsoft.com/office/drawing/2014/main" id="{6A7D89C8-AFF0-7C5B-099A-2964F5F34FF3}"/>
              </a:ext>
            </a:extLst>
          </p:cNvPr>
          <p:cNvPicPr>
            <a:picLocks noGrp="1" noChangeAspect="1"/>
          </p:cNvPicPr>
          <p:nvPr>
            <p:ph sz="half" idx="2"/>
          </p:nvPr>
        </p:nvPicPr>
        <p:blipFill>
          <a:blip r:embed="rId2"/>
          <a:stretch>
            <a:fillRect/>
          </a:stretch>
        </p:blipFill>
        <p:spPr>
          <a:xfrm>
            <a:off x="6449899" y="1788324"/>
            <a:ext cx="3614542" cy="4479925"/>
          </a:xfrm>
          <a:prstGeom prst="rect">
            <a:avLst/>
          </a:prstGeom>
        </p:spPr>
      </p:pic>
    </p:spTree>
    <p:extLst>
      <p:ext uri="{BB962C8B-B14F-4D97-AF65-F5344CB8AC3E}">
        <p14:creationId xmlns:p14="http://schemas.microsoft.com/office/powerpoint/2010/main" val="2423235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43C957-1BB7-47AE-FC33-054AB98CF279}"/>
              </a:ext>
            </a:extLst>
          </p:cNvPr>
          <p:cNvSpPr>
            <a:spLocks noGrp="1"/>
          </p:cNvSpPr>
          <p:nvPr>
            <p:ph type="title" idx="4294967295"/>
          </p:nvPr>
        </p:nvSpPr>
        <p:spPr>
          <a:xfrm>
            <a:off x="1757082" y="1906494"/>
            <a:ext cx="8606118" cy="3526117"/>
          </a:xfrm>
        </p:spPr>
        <p:txBody>
          <a:bodyPr>
            <a:normAutofit/>
          </a:bodyPr>
          <a:lstStyle/>
          <a:p>
            <a:r>
              <a:rPr lang="es-MX" dirty="0"/>
              <a:t>Gobernanza eficiente del agua.</a:t>
            </a:r>
            <a:br>
              <a:rPr lang="es-MX" dirty="0"/>
            </a:br>
            <a:r>
              <a:rPr lang="es-MX" dirty="0"/>
              <a:t>Mecanismos asignativos:</a:t>
            </a:r>
            <a:br>
              <a:rPr lang="es-MX" dirty="0"/>
            </a:br>
            <a:r>
              <a:rPr lang="es-MX" dirty="0"/>
              <a:t>Estado y mercado</a:t>
            </a:r>
            <a:br>
              <a:rPr lang="es-MX" dirty="0"/>
            </a:br>
            <a:endParaRPr lang="es-MX" dirty="0"/>
          </a:p>
        </p:txBody>
      </p:sp>
    </p:spTree>
    <p:extLst>
      <p:ext uri="{BB962C8B-B14F-4D97-AF65-F5344CB8AC3E}">
        <p14:creationId xmlns:p14="http://schemas.microsoft.com/office/powerpoint/2010/main" val="3296877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2800" y="609600"/>
            <a:ext cx="9454776" cy="1320800"/>
          </a:xfrm>
        </p:spPr>
        <p:txBody>
          <a:bodyPr/>
          <a:lstStyle/>
          <a:p>
            <a:r>
              <a:rPr lang="es-CL" dirty="0"/>
              <a:t>Instituciones económicas</a:t>
            </a:r>
            <a:br>
              <a:rPr lang="es-CL" dirty="0"/>
            </a:br>
            <a:r>
              <a:rPr lang="es-CL" dirty="0"/>
              <a:t>         que coordinan decisiones </a:t>
            </a:r>
            <a:r>
              <a:rPr lang="es-CL" sz="1600" dirty="0"/>
              <a:t>(</a:t>
            </a:r>
            <a:r>
              <a:rPr lang="es-CL" sz="1600" i="1" dirty="0"/>
              <a:t>inter </a:t>
            </a:r>
            <a:r>
              <a:rPr lang="es-CL" sz="1600" i="1" dirty="0" err="1"/>
              <a:t>alia</a:t>
            </a:r>
            <a:r>
              <a:rPr lang="es-CL" sz="1600" dirty="0"/>
              <a:t>)</a:t>
            </a:r>
            <a:endParaRPr lang="es-CL" dirty="0"/>
          </a:p>
        </p:txBody>
      </p:sp>
      <p:sp>
        <p:nvSpPr>
          <p:cNvPr id="4" name="3 Marcador de texto"/>
          <p:cNvSpPr>
            <a:spLocks noGrp="1"/>
          </p:cNvSpPr>
          <p:nvPr>
            <p:ph type="body" idx="1"/>
          </p:nvPr>
        </p:nvSpPr>
        <p:spPr>
          <a:xfrm>
            <a:off x="1027953" y="2160983"/>
            <a:ext cx="3905742" cy="576262"/>
          </a:xfrm>
        </p:spPr>
        <p:txBody>
          <a:bodyPr>
            <a:normAutofit/>
          </a:bodyPr>
          <a:lstStyle/>
          <a:p>
            <a:pPr algn="ctr"/>
            <a:r>
              <a:rPr lang="es-CL" b="1" dirty="0"/>
              <a:t>Planificación</a:t>
            </a:r>
          </a:p>
        </p:txBody>
      </p:sp>
      <p:sp>
        <p:nvSpPr>
          <p:cNvPr id="5" name="4 Marcador de contenido"/>
          <p:cNvSpPr>
            <a:spLocks noGrp="1"/>
          </p:cNvSpPr>
          <p:nvPr>
            <p:ph sz="half" idx="2"/>
          </p:nvPr>
        </p:nvSpPr>
        <p:spPr>
          <a:xfrm>
            <a:off x="812799" y="2737247"/>
            <a:ext cx="4840942" cy="3304117"/>
          </a:xfrm>
        </p:spPr>
        <p:txBody>
          <a:bodyPr>
            <a:normAutofit/>
          </a:bodyPr>
          <a:lstStyle/>
          <a:p>
            <a:pPr algn="just">
              <a:buFont typeface="Wingdings" panose="05000000000000000000" pitchFamily="2" charset="2"/>
              <a:buChar char="§"/>
            </a:pPr>
            <a:r>
              <a:rPr lang="es-CL" sz="1400" dirty="0"/>
              <a:t>No funciona bien. Producción termina localizándose dentro de la FPP (ineficiencia de asignación).</a:t>
            </a:r>
          </a:p>
          <a:p>
            <a:pPr algn="just">
              <a:buFont typeface="Wingdings" panose="05000000000000000000" pitchFamily="2" charset="2"/>
              <a:buChar char="§"/>
            </a:pPr>
            <a:r>
              <a:rPr lang="es-CL" sz="1400" dirty="0"/>
              <a:t>Planificadores desconocen las posibilidades de producción.</a:t>
            </a:r>
          </a:p>
          <a:p>
            <a:pPr algn="just">
              <a:buFont typeface="Wingdings" panose="05000000000000000000" pitchFamily="2" charset="2"/>
              <a:buChar char="§"/>
            </a:pPr>
            <a:r>
              <a:rPr lang="es-CL" sz="1400" dirty="0"/>
              <a:t>Planificadores desconocen las preferencias de la gente.</a:t>
            </a:r>
          </a:p>
          <a:p>
            <a:pPr algn="just">
              <a:buFont typeface="Wingdings" panose="05000000000000000000" pitchFamily="2" charset="2"/>
              <a:buChar char="§"/>
            </a:pPr>
            <a:r>
              <a:rPr lang="es-CL" sz="1400" dirty="0"/>
              <a:t>La producción resulta inadecuada (por exceso, defecto o simple impertinencia).</a:t>
            </a:r>
          </a:p>
        </p:txBody>
      </p:sp>
      <p:sp>
        <p:nvSpPr>
          <p:cNvPr id="6" name="5 Marcador de texto"/>
          <p:cNvSpPr>
            <a:spLocks noGrp="1"/>
          </p:cNvSpPr>
          <p:nvPr>
            <p:ph type="body" sz="quarter" idx="3"/>
          </p:nvPr>
        </p:nvSpPr>
        <p:spPr>
          <a:xfrm>
            <a:off x="6096000" y="2160983"/>
            <a:ext cx="3180416" cy="576262"/>
          </a:xfrm>
        </p:spPr>
        <p:txBody>
          <a:bodyPr/>
          <a:lstStyle/>
          <a:p>
            <a:pPr algn="ctr"/>
            <a:r>
              <a:rPr lang="es-CL" b="1" dirty="0"/>
              <a:t>Mercado</a:t>
            </a:r>
          </a:p>
        </p:txBody>
      </p:sp>
      <p:sp>
        <p:nvSpPr>
          <p:cNvPr id="7" name="6 Marcador de contenido"/>
          <p:cNvSpPr>
            <a:spLocks noGrp="1"/>
          </p:cNvSpPr>
          <p:nvPr>
            <p:ph sz="quarter" idx="4"/>
          </p:nvPr>
        </p:nvSpPr>
        <p:spPr>
          <a:xfrm>
            <a:off x="5856940" y="2737247"/>
            <a:ext cx="4410636" cy="3304117"/>
          </a:xfrm>
        </p:spPr>
        <p:txBody>
          <a:bodyPr>
            <a:normAutofit/>
          </a:bodyPr>
          <a:lstStyle/>
          <a:p>
            <a:pPr algn="just">
              <a:buFont typeface="Wingdings" panose="05000000000000000000" pitchFamily="2" charset="2"/>
              <a:buChar char="§"/>
            </a:pPr>
            <a:r>
              <a:rPr lang="es-CL" sz="1400" dirty="0"/>
              <a:t>Funciona mejor. Producción tiende a localizarse en la FPP (mayor eficiencia de asignación).</a:t>
            </a:r>
          </a:p>
          <a:p>
            <a:pPr algn="just">
              <a:buFont typeface="Wingdings" panose="05000000000000000000" pitchFamily="2" charset="2"/>
              <a:buChar char="§"/>
            </a:pPr>
            <a:r>
              <a:rPr lang="es-CL" sz="1400" dirty="0"/>
              <a:t>No hay un planificador central; sino las fuerzas de la oferta y la demanda.</a:t>
            </a:r>
          </a:p>
          <a:p>
            <a:pPr algn="just">
              <a:buFont typeface="Wingdings" panose="05000000000000000000" pitchFamily="2" charset="2"/>
              <a:buChar char="§"/>
            </a:pPr>
            <a:r>
              <a:rPr lang="es-CL" sz="1400" dirty="0"/>
              <a:t>Esencia: intercambio, flujo.</a:t>
            </a:r>
          </a:p>
          <a:p>
            <a:pPr algn="just">
              <a:buFont typeface="Wingdings" panose="05000000000000000000" pitchFamily="2" charset="2"/>
              <a:buChar char="§"/>
            </a:pPr>
            <a:r>
              <a:rPr lang="es-CL" sz="1400" dirty="0"/>
              <a:t>Complementos facilitadores del intercambio: empresas, mercados, derecho de propiedad y dinero </a:t>
            </a:r>
          </a:p>
        </p:txBody>
      </p:sp>
    </p:spTree>
    <p:extLst>
      <p:ext uri="{BB962C8B-B14F-4D97-AF65-F5344CB8AC3E}">
        <p14:creationId xmlns:p14="http://schemas.microsoft.com/office/powerpoint/2010/main" val="409676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FA6197-1E4B-9362-F13E-C77CB3C1E985}"/>
              </a:ext>
            </a:extLst>
          </p:cNvPr>
          <p:cNvSpPr>
            <a:spLocks noGrp="1"/>
          </p:cNvSpPr>
          <p:nvPr>
            <p:ph type="title"/>
          </p:nvPr>
        </p:nvSpPr>
        <p:spPr/>
        <p:txBody>
          <a:bodyPr/>
          <a:lstStyle/>
          <a:p>
            <a:r>
              <a:rPr lang="es-MX" dirty="0"/>
              <a:t>El recurso hídrico</a:t>
            </a:r>
            <a:br>
              <a:rPr lang="es-MX" dirty="0"/>
            </a:br>
            <a:r>
              <a:rPr lang="es-MX" dirty="0"/>
              <a:t>caracterización entre los bienes económicos</a:t>
            </a:r>
          </a:p>
        </p:txBody>
      </p:sp>
      <p:sp>
        <p:nvSpPr>
          <p:cNvPr id="3" name="Marcador de contenido 2">
            <a:extLst>
              <a:ext uri="{FF2B5EF4-FFF2-40B4-BE49-F238E27FC236}">
                <a16:creationId xmlns:a16="http://schemas.microsoft.com/office/drawing/2014/main" id="{AFEA12A8-E298-52A9-81E4-A9A07D42EF99}"/>
              </a:ext>
            </a:extLst>
          </p:cNvPr>
          <p:cNvSpPr>
            <a:spLocks noGrp="1"/>
          </p:cNvSpPr>
          <p:nvPr>
            <p:ph sz="quarter" idx="13"/>
          </p:nvPr>
        </p:nvSpPr>
        <p:spPr/>
        <p:txBody>
          <a:bodyPr/>
          <a:lstStyle/>
          <a:p>
            <a:r>
              <a:rPr lang="es-MX" dirty="0"/>
              <a:t>El problema económico. La escasez como función. Tipos: absoluta y relativa.</a:t>
            </a:r>
          </a:p>
          <a:p>
            <a:r>
              <a:rPr lang="es-MX" dirty="0"/>
              <a:t>¿Es la economía una ciencia?, ¿de qué tipo?.</a:t>
            </a:r>
          </a:p>
          <a:p>
            <a:r>
              <a:rPr lang="es-MX" dirty="0"/>
              <a:t>La economía como ciencia social normativa, su objeto de estudio.</a:t>
            </a:r>
          </a:p>
          <a:p>
            <a:r>
              <a:rPr lang="es-MX" dirty="0"/>
              <a:t>Los bienes económicos: concepto y clasificación.</a:t>
            </a:r>
          </a:p>
          <a:p>
            <a:r>
              <a:rPr lang="es-MX" dirty="0"/>
              <a:t>El agua como bien económico.</a:t>
            </a:r>
          </a:p>
        </p:txBody>
      </p:sp>
    </p:spTree>
    <p:extLst>
      <p:ext uri="{BB962C8B-B14F-4D97-AF65-F5344CB8AC3E}">
        <p14:creationId xmlns:p14="http://schemas.microsoft.com/office/powerpoint/2010/main" val="3611154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E2CC31-A24D-896C-A154-17ED721C7FAF}"/>
              </a:ext>
            </a:extLst>
          </p:cNvPr>
          <p:cNvSpPr>
            <a:spLocks noGrp="1"/>
          </p:cNvSpPr>
          <p:nvPr>
            <p:ph type="title"/>
          </p:nvPr>
        </p:nvSpPr>
        <p:spPr/>
        <p:txBody>
          <a:bodyPr/>
          <a:lstStyle/>
          <a:p>
            <a:r>
              <a:rPr lang="es-MX" dirty="0"/>
              <a:t>El mercado</a:t>
            </a:r>
            <a:br>
              <a:rPr lang="es-MX" dirty="0"/>
            </a:br>
            <a:r>
              <a:rPr lang="es-MX" dirty="0"/>
              <a:t>naturaleza y finalidad</a:t>
            </a:r>
          </a:p>
        </p:txBody>
      </p:sp>
      <p:sp>
        <p:nvSpPr>
          <p:cNvPr id="5" name="Marcador de texto 4">
            <a:extLst>
              <a:ext uri="{FF2B5EF4-FFF2-40B4-BE49-F238E27FC236}">
                <a16:creationId xmlns:a16="http://schemas.microsoft.com/office/drawing/2014/main" id="{2EFACED7-7B1C-CDA3-B740-CC0A23545F51}"/>
              </a:ext>
            </a:extLst>
          </p:cNvPr>
          <p:cNvSpPr>
            <a:spLocks noGrp="1"/>
          </p:cNvSpPr>
          <p:nvPr>
            <p:ph type="body" idx="1"/>
          </p:nvPr>
        </p:nvSpPr>
        <p:spPr/>
        <p:txBody>
          <a:bodyPr/>
          <a:lstStyle/>
          <a:p>
            <a:r>
              <a:rPr lang="es-MX" dirty="0"/>
              <a:t>Naturaleza (instrumental) y características</a:t>
            </a:r>
          </a:p>
        </p:txBody>
      </p:sp>
      <p:sp>
        <p:nvSpPr>
          <p:cNvPr id="6" name="Marcador de contenido 5">
            <a:extLst>
              <a:ext uri="{FF2B5EF4-FFF2-40B4-BE49-F238E27FC236}">
                <a16:creationId xmlns:a16="http://schemas.microsoft.com/office/drawing/2014/main" id="{2D91C002-8EE0-FA0F-755C-8665840723F8}"/>
              </a:ext>
            </a:extLst>
          </p:cNvPr>
          <p:cNvSpPr>
            <a:spLocks noGrp="1"/>
          </p:cNvSpPr>
          <p:nvPr>
            <p:ph sz="half" idx="2"/>
          </p:nvPr>
        </p:nvSpPr>
        <p:spPr>
          <a:xfrm>
            <a:off x="1024128" y="2967788"/>
            <a:ext cx="3685331" cy="3341572"/>
          </a:xfrm>
        </p:spPr>
        <p:txBody>
          <a:bodyPr>
            <a:normAutofit fontScale="55000" lnSpcReduction="20000"/>
          </a:bodyPr>
          <a:lstStyle/>
          <a:p>
            <a:pPr algn="just">
              <a:buFont typeface="Arial" panose="020B0604020202020204" pitchFamily="34" charset="0"/>
              <a:buChar char="•"/>
            </a:pPr>
            <a:r>
              <a:rPr lang="es-MX" dirty="0"/>
              <a:t>Naturaleza:</a:t>
            </a:r>
          </a:p>
          <a:p>
            <a:pPr lvl="1" algn="just">
              <a:buFont typeface="Arial" panose="020B0604020202020204" pitchFamily="34" charset="0"/>
              <a:buChar char="•"/>
            </a:pPr>
            <a:r>
              <a:rPr lang="es-MX" dirty="0"/>
              <a:t>Mecanismo asignador de recursos, factores productivos.</a:t>
            </a:r>
          </a:p>
          <a:p>
            <a:pPr algn="just">
              <a:buFont typeface="Arial" panose="020B0604020202020204" pitchFamily="34" charset="0"/>
              <a:buChar char="•"/>
            </a:pPr>
            <a:r>
              <a:rPr lang="es-MX" dirty="0"/>
              <a:t>Características:</a:t>
            </a:r>
          </a:p>
          <a:p>
            <a:pPr lvl="1" algn="just">
              <a:buFont typeface="Arial" panose="020B0604020202020204" pitchFamily="34" charset="0"/>
              <a:buChar char="•"/>
            </a:pPr>
            <a:r>
              <a:rPr lang="es-MX" dirty="0"/>
              <a:t>Voluntario.</a:t>
            </a:r>
          </a:p>
          <a:p>
            <a:pPr lvl="1" algn="just">
              <a:buFont typeface="Arial" panose="020B0604020202020204" pitchFamily="34" charset="0"/>
              <a:buChar char="•"/>
            </a:pPr>
            <a:r>
              <a:rPr lang="es-MX" dirty="0"/>
              <a:t>Consensual.</a:t>
            </a:r>
          </a:p>
          <a:p>
            <a:pPr lvl="1" algn="just">
              <a:buFont typeface="Arial" panose="020B0604020202020204" pitchFamily="34" charset="0"/>
              <a:buChar char="•"/>
            </a:pPr>
            <a:r>
              <a:rPr lang="es-MX" dirty="0"/>
              <a:t>Pacífico.</a:t>
            </a:r>
          </a:p>
          <a:p>
            <a:pPr lvl="1" algn="just">
              <a:buFont typeface="Arial" panose="020B0604020202020204" pitchFamily="34" charset="0"/>
              <a:buChar char="•"/>
            </a:pPr>
            <a:r>
              <a:rPr lang="es-MX" dirty="0"/>
              <a:t>Conciliador de intereses ( individual-individual o individual-social, ¿contrapuestos?).</a:t>
            </a:r>
          </a:p>
          <a:p>
            <a:pPr lvl="1" algn="just">
              <a:buFont typeface="Arial" panose="020B0604020202020204" pitchFamily="34" charset="0"/>
              <a:buChar char="•"/>
            </a:pPr>
            <a:r>
              <a:rPr lang="es-MX" dirty="0"/>
              <a:t>Eficiente (</a:t>
            </a:r>
            <a:r>
              <a:rPr lang="es-MX" dirty="0" err="1"/>
              <a:t>maximizador</a:t>
            </a:r>
            <a:r>
              <a:rPr lang="es-MX" dirty="0"/>
              <a:t> de eficiencia)</a:t>
            </a:r>
          </a:p>
          <a:p>
            <a:pPr lvl="1" algn="just">
              <a:buFont typeface="Arial" panose="020B0604020202020204" pitchFamily="34" charset="0"/>
              <a:buChar char="•"/>
            </a:pPr>
            <a:r>
              <a:rPr lang="es-MX" dirty="0"/>
              <a:t>Equitativo (en la medida en que no existe “concentración”; ¿y aún con ella?; y Ud. cuenta con fuentes de ingreso).</a:t>
            </a:r>
          </a:p>
        </p:txBody>
      </p:sp>
      <p:sp>
        <p:nvSpPr>
          <p:cNvPr id="7" name="Marcador de texto 6">
            <a:extLst>
              <a:ext uri="{FF2B5EF4-FFF2-40B4-BE49-F238E27FC236}">
                <a16:creationId xmlns:a16="http://schemas.microsoft.com/office/drawing/2014/main" id="{0416A213-5142-3A35-9F30-B97F19EBA214}"/>
              </a:ext>
            </a:extLst>
          </p:cNvPr>
          <p:cNvSpPr>
            <a:spLocks noGrp="1"/>
          </p:cNvSpPr>
          <p:nvPr>
            <p:ph type="body" sz="quarter" idx="3"/>
          </p:nvPr>
        </p:nvSpPr>
        <p:spPr>
          <a:xfrm>
            <a:off x="5050117" y="1930400"/>
            <a:ext cx="5910729" cy="806845"/>
          </a:xfrm>
        </p:spPr>
        <p:txBody>
          <a:bodyPr/>
          <a:lstStyle/>
          <a:p>
            <a:r>
              <a:rPr lang="es-MX" dirty="0"/>
              <a:t>Finalidad asignativa basada en fuentes de ingreso</a:t>
            </a:r>
          </a:p>
        </p:txBody>
      </p:sp>
      <p:sp>
        <p:nvSpPr>
          <p:cNvPr id="8" name="Marcador de contenido 7">
            <a:extLst>
              <a:ext uri="{FF2B5EF4-FFF2-40B4-BE49-F238E27FC236}">
                <a16:creationId xmlns:a16="http://schemas.microsoft.com/office/drawing/2014/main" id="{F18C0273-FF28-165C-138C-04CA6B4EE215}"/>
              </a:ext>
            </a:extLst>
          </p:cNvPr>
          <p:cNvSpPr>
            <a:spLocks noGrp="1"/>
          </p:cNvSpPr>
          <p:nvPr>
            <p:ph sz="quarter" idx="4"/>
          </p:nvPr>
        </p:nvSpPr>
        <p:spPr>
          <a:xfrm>
            <a:off x="5050118" y="2967788"/>
            <a:ext cx="5695650" cy="3341572"/>
          </a:xfrm>
        </p:spPr>
        <p:txBody>
          <a:bodyPr>
            <a:normAutofit fontScale="55000" lnSpcReduction="20000"/>
          </a:bodyPr>
          <a:lstStyle/>
          <a:p>
            <a:pPr algn="just">
              <a:buFont typeface="Arial" panose="020B0604020202020204" pitchFamily="34" charset="0"/>
              <a:buChar char="•"/>
            </a:pPr>
            <a:r>
              <a:rPr lang="es-MX" dirty="0"/>
              <a:t> Asignar factores productivos.</a:t>
            </a:r>
          </a:p>
          <a:p>
            <a:pPr algn="just">
              <a:buFont typeface="Arial" panose="020B0604020202020204" pitchFamily="34" charset="0"/>
              <a:buChar char="•"/>
            </a:pPr>
            <a:r>
              <a:rPr lang="es-MX" dirty="0"/>
              <a:t>Responde a ciertas preguntas básicas de la economía, como a: </a:t>
            </a:r>
          </a:p>
          <a:p>
            <a:pPr lvl="1" algn="just">
              <a:buFont typeface="Arial" panose="020B0604020202020204" pitchFamily="34" charset="0"/>
              <a:buChar char="•"/>
            </a:pPr>
            <a:r>
              <a:rPr lang="es-MX" dirty="0"/>
              <a:t>¿qué bienes y servicios producir? (lo que se ofrecerá en el mercado, los patrones de producción, que varían según la necesidad (mantequilla), el país (saunas de Finlandia) y época (rapé en la Colonia), preferencias y gustos (jeans con hoyos, videojuegos como </a:t>
            </a:r>
            <a:r>
              <a:rPr lang="es-MX" dirty="0" err="1"/>
              <a:t>Among</a:t>
            </a:r>
            <a:r>
              <a:rPr lang="es-MX" dirty="0"/>
              <a:t> </a:t>
            </a:r>
            <a:r>
              <a:rPr lang="es-MX" dirty="0" err="1"/>
              <a:t>Us</a:t>
            </a:r>
            <a:r>
              <a:rPr lang="es-MX" dirty="0"/>
              <a:t>, </a:t>
            </a:r>
            <a:r>
              <a:rPr lang="es-MX" dirty="0" err="1"/>
              <a:t>Gartic</a:t>
            </a:r>
            <a:r>
              <a:rPr lang="es-MX" dirty="0"/>
              <a:t> </a:t>
            </a:r>
            <a:r>
              <a:rPr lang="es-MX" dirty="0" err="1"/>
              <a:t>Phone</a:t>
            </a:r>
            <a:r>
              <a:rPr lang="es-MX" dirty="0"/>
              <a:t> y </a:t>
            </a:r>
            <a:r>
              <a:rPr lang="es-MX" dirty="0" err="1"/>
              <a:t>Bebetronic</a:t>
            </a:r>
            <a:r>
              <a:rPr lang="es-MX" dirty="0"/>
              <a:t>, </a:t>
            </a:r>
            <a:r>
              <a:rPr lang="es-MX" dirty="0" err="1"/>
              <a:t>etc</a:t>
            </a:r>
            <a:r>
              <a:rPr lang="es-MX" dirty="0"/>
              <a:t>).</a:t>
            </a:r>
          </a:p>
          <a:p>
            <a:pPr lvl="1" algn="just">
              <a:buFont typeface="Arial" panose="020B0604020202020204" pitchFamily="34" charset="0"/>
              <a:buChar char="•"/>
            </a:pPr>
            <a:r>
              <a:rPr lang="es-MX" dirty="0"/>
              <a:t>Pero, particularmente, a la pregunta de: ¿para quién producir (y cuánto)?, lo que depende de los ingresos de los agentes económicos involucrados.</a:t>
            </a:r>
          </a:p>
          <a:p>
            <a:pPr lvl="2" algn="just">
              <a:buFont typeface="Arial" panose="020B0604020202020204" pitchFamily="34" charset="0"/>
              <a:buChar char="•"/>
            </a:pPr>
            <a:r>
              <a:rPr lang="es-MX" dirty="0"/>
              <a:t>Esos agentes obtienen sus ingresos al vender los servicios de los FP de su propiedad: renta (tierra), salarios (trabajo), interés (capital) y utilidades (</a:t>
            </a:r>
            <a:r>
              <a:rPr lang="es-MX" dirty="0" err="1"/>
              <a:t>entrepreneurship</a:t>
            </a:r>
            <a:r>
              <a:rPr lang="es-MX" dirty="0"/>
              <a:t>).</a:t>
            </a:r>
          </a:p>
          <a:p>
            <a:pPr lvl="2" algn="just">
              <a:buFont typeface="Arial" panose="020B0604020202020204" pitchFamily="34" charset="0"/>
              <a:buChar char="•"/>
            </a:pPr>
            <a:r>
              <a:rPr lang="es-MX" dirty="0"/>
              <a:t>Fuente de ingresos: venta de los servicios asociados a la propiedad (goce y disposición) de los FP. Es plausible que Ud. obtenga más fuentes de ingreso mientras esté dispuesto a ofrecer, suministrar, bienes y servicios escasos, valiosos o exclusivos (ejemplo: marcas y productos exclusivos; </a:t>
            </a:r>
            <a:r>
              <a:rPr lang="es-MX" dirty="0" err="1"/>
              <a:t>upgrade</a:t>
            </a:r>
            <a:r>
              <a:rPr lang="es-MX" dirty="0"/>
              <a:t> de cabina por oferta).</a:t>
            </a:r>
          </a:p>
          <a:p>
            <a:pPr lvl="1" algn="just">
              <a:buFont typeface="Arial" panose="020B0604020202020204" pitchFamily="34" charset="0"/>
              <a:buChar char="•"/>
            </a:pPr>
            <a:r>
              <a:rPr lang="es-MX" dirty="0"/>
              <a:t>Remuneración de los FP: La T produce renta; el capital, interés; el trabajo, salarios; y las habilidades empresariales, utilidades.</a:t>
            </a:r>
          </a:p>
          <a:p>
            <a:pPr>
              <a:buFont typeface="Arial" panose="020B0604020202020204" pitchFamily="34" charset="0"/>
              <a:buChar char="•"/>
            </a:pPr>
            <a:endParaRPr lang="es-MX" dirty="0"/>
          </a:p>
        </p:txBody>
      </p:sp>
    </p:spTree>
    <p:extLst>
      <p:ext uri="{BB962C8B-B14F-4D97-AF65-F5344CB8AC3E}">
        <p14:creationId xmlns:p14="http://schemas.microsoft.com/office/powerpoint/2010/main" val="3847488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76AC7-BF67-5EF3-5F39-E576DC257EA5}"/>
              </a:ext>
            </a:extLst>
          </p:cNvPr>
          <p:cNvSpPr>
            <a:spLocks noGrp="1"/>
          </p:cNvSpPr>
          <p:nvPr>
            <p:ph type="title"/>
          </p:nvPr>
        </p:nvSpPr>
        <p:spPr/>
        <p:txBody>
          <a:bodyPr/>
          <a:lstStyle/>
          <a:p>
            <a:r>
              <a:rPr lang="es-MX" dirty="0"/>
              <a:t>“Fallas de mercado” o ámbitos de regulación típicos</a:t>
            </a:r>
          </a:p>
        </p:txBody>
      </p:sp>
      <p:sp>
        <p:nvSpPr>
          <p:cNvPr id="3" name="Marcador de contenido 2">
            <a:extLst>
              <a:ext uri="{FF2B5EF4-FFF2-40B4-BE49-F238E27FC236}">
                <a16:creationId xmlns:a16="http://schemas.microsoft.com/office/drawing/2014/main" id="{03C10863-10CE-09F0-1992-BBE109E437DE}"/>
              </a:ext>
            </a:extLst>
          </p:cNvPr>
          <p:cNvSpPr>
            <a:spLocks noGrp="1"/>
          </p:cNvSpPr>
          <p:nvPr>
            <p:ph idx="1"/>
          </p:nvPr>
        </p:nvSpPr>
        <p:spPr/>
        <p:txBody>
          <a:bodyPr>
            <a:normAutofit fontScale="77500" lnSpcReduction="20000"/>
          </a:bodyPr>
          <a:lstStyle/>
          <a:p>
            <a:pPr>
              <a:buFont typeface="Arial" panose="020B0604020202020204" pitchFamily="34" charset="0"/>
              <a:buChar char="•"/>
            </a:pPr>
            <a:r>
              <a:rPr lang="es-MX" dirty="0"/>
              <a:t> Inadecuaciones de cantidades (demandadas u ofrecidas). Dan origen a regulaciones de precios (generan </a:t>
            </a:r>
            <a:r>
              <a:rPr lang="es-MX" dirty="0" err="1"/>
              <a:t>subproducción</a:t>
            </a:r>
            <a:r>
              <a:rPr lang="es-MX" dirty="0"/>
              <a:t>) y cantidades (generan sobreproducción) . Ambas obstaculizan el ajuste o intersección del precio de equilibrio.</a:t>
            </a:r>
          </a:p>
          <a:p>
            <a:pPr>
              <a:buFont typeface="Arial" panose="020B0604020202020204" pitchFamily="34" charset="0"/>
              <a:buChar char="•"/>
            </a:pPr>
            <a:r>
              <a:rPr lang="es-MX" dirty="0"/>
              <a:t>Impuestos (generan </a:t>
            </a:r>
            <a:r>
              <a:rPr lang="es-MX" dirty="0" err="1"/>
              <a:t>subproducción</a:t>
            </a:r>
            <a:r>
              <a:rPr lang="es-MX" dirty="0"/>
              <a:t>, pues aumentan el precio pagado por los compradores y reducen el precio recibido por los productores) y subsidios (generan sobreproducción, pues disminuyen los precios que pagan los consumidores y aumentan los precios recibidos por los productores).</a:t>
            </a:r>
          </a:p>
          <a:p>
            <a:pPr>
              <a:buFont typeface="Arial" panose="020B0604020202020204" pitchFamily="34" charset="0"/>
              <a:buChar char="•"/>
            </a:pPr>
            <a:r>
              <a:rPr lang="es-MX" dirty="0"/>
              <a:t>Monopolio, monopsonio, oligopolio, oligopsonio y otras figuras </a:t>
            </a:r>
            <a:r>
              <a:rPr lang="es-MX" dirty="0" err="1"/>
              <a:t>colusivas</a:t>
            </a:r>
            <a:r>
              <a:rPr lang="es-MX" dirty="0"/>
              <a:t> (carteles, </a:t>
            </a:r>
            <a:r>
              <a:rPr lang="es-MX" dirty="0" err="1"/>
              <a:t>etc</a:t>
            </a:r>
            <a:r>
              <a:rPr lang="es-MX" dirty="0"/>
              <a:t>).</a:t>
            </a:r>
          </a:p>
          <a:p>
            <a:pPr>
              <a:buFont typeface="Arial" panose="020B0604020202020204" pitchFamily="34" charset="0"/>
              <a:buChar char="•"/>
            </a:pPr>
            <a:r>
              <a:rPr lang="es-MX" dirty="0"/>
              <a:t>Externalidades (costo o beneficio que afecta a un tercero ajeno al productor o consumidor).</a:t>
            </a:r>
          </a:p>
          <a:p>
            <a:pPr>
              <a:buFont typeface="Arial" panose="020B0604020202020204" pitchFamily="34" charset="0"/>
              <a:buChar char="•"/>
            </a:pPr>
            <a:r>
              <a:rPr lang="es-MX" dirty="0"/>
              <a:t>Altos costos de transacción.</a:t>
            </a:r>
          </a:p>
          <a:p>
            <a:pPr>
              <a:buFont typeface="Arial" panose="020B0604020202020204" pitchFamily="34" charset="0"/>
              <a:buChar char="•"/>
            </a:pPr>
            <a:r>
              <a:rPr lang="es-MX" dirty="0"/>
              <a:t>Bienes públicos y recursos compartidos (e.gr. recursos naturales). Utilidad y paradoja del valor (agua y diamantes).</a:t>
            </a:r>
          </a:p>
          <a:p>
            <a:endParaRPr lang="es-MX" dirty="0"/>
          </a:p>
        </p:txBody>
      </p:sp>
    </p:spTree>
    <p:extLst>
      <p:ext uri="{BB962C8B-B14F-4D97-AF65-F5344CB8AC3E}">
        <p14:creationId xmlns:p14="http://schemas.microsoft.com/office/powerpoint/2010/main" val="2672371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7798" y="2084831"/>
            <a:ext cx="4181341" cy="3460328"/>
          </a:xfrm>
        </p:spPr>
      </p:pic>
      <p:sp>
        <p:nvSpPr>
          <p:cNvPr id="3" name="2 Marcador de contenido"/>
          <p:cNvSpPr>
            <a:spLocks noGrp="1"/>
          </p:cNvSpPr>
          <p:nvPr>
            <p:ph sz="half" idx="2"/>
          </p:nvPr>
        </p:nvSpPr>
        <p:spPr>
          <a:xfrm>
            <a:off x="5504329" y="2084831"/>
            <a:ext cx="4117789" cy="3957381"/>
          </a:xfrm>
        </p:spPr>
        <p:txBody>
          <a:bodyPr>
            <a:normAutofit fontScale="92500" lnSpcReduction="10000"/>
          </a:bodyPr>
          <a:lstStyle/>
          <a:p>
            <a:pPr marL="457200" indent="-457200">
              <a:buFont typeface="Wingdings" panose="05000000000000000000" pitchFamily="2" charset="2"/>
              <a:buChar char="§"/>
            </a:pPr>
            <a:endParaRPr lang="es-CL" sz="1400" dirty="0"/>
          </a:p>
          <a:p>
            <a:pPr marL="457200" indent="-457200" algn="just">
              <a:buFont typeface="Wingdings" panose="05000000000000000000" pitchFamily="2" charset="2"/>
              <a:buChar char="§"/>
            </a:pPr>
            <a:r>
              <a:rPr lang="es-CL" sz="1400" dirty="0"/>
              <a:t>Falla de mercado (FM): Un resultado ineficiente “del mercado”. “Situación en la cual un mercado genera un resultado ineficiente” </a:t>
            </a:r>
            <a:r>
              <a:rPr lang="es-CL" sz="1400"/>
              <a:t>(Parkin).</a:t>
            </a:r>
            <a:endParaRPr lang="es-CL" sz="1400" dirty="0"/>
          </a:p>
          <a:p>
            <a:pPr marL="457200" indent="-457200" algn="just">
              <a:buFont typeface="Wingdings" panose="05000000000000000000" pitchFamily="2" charset="2"/>
              <a:buChar char="§"/>
            </a:pPr>
            <a:r>
              <a:rPr lang="es-CL" sz="1400" dirty="0" err="1"/>
              <a:t>Subproducción</a:t>
            </a:r>
            <a:r>
              <a:rPr lang="es-CL" sz="1400" dirty="0"/>
              <a:t>: Excedente total por debajo de su nivel máximo (pérdida irrecuperable de eficiencia: triángulo amarillo, </a:t>
            </a:r>
            <a:r>
              <a:rPr lang="es-CL" sz="1400" dirty="0" err="1"/>
              <a:t>slide</a:t>
            </a:r>
            <a:r>
              <a:rPr lang="es-CL" sz="1400" dirty="0"/>
              <a:t> previo, en que la </a:t>
            </a:r>
            <a:r>
              <a:rPr lang="es-CL" sz="1400" dirty="0" err="1"/>
              <a:t>UMg</a:t>
            </a:r>
            <a:r>
              <a:rPr lang="es-CL" sz="1400" dirty="0"/>
              <a:t> social excede el </a:t>
            </a:r>
            <a:r>
              <a:rPr lang="es-CL" sz="1400" dirty="0" err="1"/>
              <a:t>CMg</a:t>
            </a:r>
            <a:r>
              <a:rPr lang="es-CL" sz="1400" dirty="0"/>
              <a:t>). Ej.: cuotas de producción.</a:t>
            </a:r>
          </a:p>
          <a:p>
            <a:pPr marL="457200" indent="-457200" algn="just">
              <a:buFont typeface="Wingdings" panose="05000000000000000000" pitchFamily="2" charset="2"/>
              <a:buChar char="§"/>
            </a:pPr>
            <a:r>
              <a:rPr lang="es-CL" sz="1400" dirty="0"/>
              <a:t>Sobreproducción: Excedente total nuevamente por debajo de su nivel máximo (pérdida irrecuperable de eficiencia: triángulo gris, en que el </a:t>
            </a:r>
            <a:r>
              <a:rPr lang="es-CL" sz="1400" dirty="0" err="1"/>
              <a:t>CMg</a:t>
            </a:r>
            <a:r>
              <a:rPr lang="es-CL" sz="1400" dirty="0"/>
              <a:t> social excede a la </a:t>
            </a:r>
            <a:r>
              <a:rPr lang="es-CL" sz="1400" dirty="0" err="1"/>
              <a:t>UMg</a:t>
            </a:r>
            <a:r>
              <a:rPr lang="es-CL" sz="1400" dirty="0"/>
              <a:t> social). Ej.: subsidios.</a:t>
            </a:r>
          </a:p>
          <a:p>
            <a:pPr marL="457200" indent="-457200">
              <a:buFont typeface="Wingdings" panose="05000000000000000000" pitchFamily="2" charset="2"/>
              <a:buChar char="§"/>
            </a:pPr>
            <a:endParaRPr lang="es-CL" sz="1400" dirty="0"/>
          </a:p>
        </p:txBody>
      </p:sp>
      <p:sp>
        <p:nvSpPr>
          <p:cNvPr id="4" name="3 Título"/>
          <p:cNvSpPr>
            <a:spLocks noGrp="1"/>
          </p:cNvSpPr>
          <p:nvPr>
            <p:ph type="title"/>
          </p:nvPr>
        </p:nvSpPr>
        <p:spPr/>
        <p:txBody>
          <a:bodyPr/>
          <a:lstStyle/>
          <a:p>
            <a:r>
              <a:rPr lang="es-CL" dirty="0" err="1"/>
              <a:t>FallaS</a:t>
            </a:r>
            <a:r>
              <a:rPr lang="es-CL" dirty="0"/>
              <a:t> de mercado</a:t>
            </a:r>
          </a:p>
        </p:txBody>
      </p:sp>
    </p:spTree>
    <p:extLst>
      <p:ext uri="{BB962C8B-B14F-4D97-AF65-F5344CB8AC3E}">
        <p14:creationId xmlns:p14="http://schemas.microsoft.com/office/powerpoint/2010/main" val="576630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Fallas de mercado, Un ejemplo de mala regulación</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209" y="2084832"/>
            <a:ext cx="5919013" cy="4439260"/>
          </a:xfrm>
        </p:spPr>
      </p:pic>
    </p:spTree>
    <p:extLst>
      <p:ext uri="{BB962C8B-B14F-4D97-AF65-F5344CB8AC3E}">
        <p14:creationId xmlns:p14="http://schemas.microsoft.com/office/powerpoint/2010/main" val="4083152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objetivos</a:t>
            </a:r>
          </a:p>
        </p:txBody>
      </p:sp>
      <p:sp>
        <p:nvSpPr>
          <p:cNvPr id="3" name="Marcador de contenido 2"/>
          <p:cNvSpPr>
            <a:spLocks noGrp="1"/>
          </p:cNvSpPr>
          <p:nvPr>
            <p:ph sz="quarter" idx="13"/>
          </p:nvPr>
        </p:nvSpPr>
        <p:spPr/>
        <p:txBody>
          <a:bodyPr/>
          <a:lstStyle/>
          <a:p>
            <a:r>
              <a:rPr lang="es-ES" dirty="0"/>
              <a:t>¿Qué es EL DAA?.</a:t>
            </a:r>
          </a:p>
          <a:p>
            <a:r>
              <a:rPr lang="es-CL" dirty="0"/>
              <a:t>La dirección general de aguas (</a:t>
            </a:r>
            <a:r>
              <a:rPr lang="es-CL" dirty="0" err="1"/>
              <a:t>Dga</a:t>
            </a:r>
            <a:r>
              <a:rPr lang="es-CL" dirty="0"/>
              <a:t>).</a:t>
            </a:r>
          </a:p>
          <a:p>
            <a:r>
              <a:rPr lang="es-CL" dirty="0"/>
              <a:t>Administración y competencias de la DGA y otros servicios con competencia en agua.</a:t>
            </a:r>
            <a:endParaRPr lang="es-ES" dirty="0"/>
          </a:p>
          <a:p>
            <a:pPr fontAlgn="base"/>
            <a:r>
              <a:rPr lang="es-CL" dirty="0"/>
              <a:t>Concesión de DAA</a:t>
            </a:r>
            <a:endParaRPr lang="es-ES" dirty="0"/>
          </a:p>
          <a:p>
            <a:r>
              <a:rPr lang="es-CL" dirty="0"/>
              <a:t>Traslados, ejercicio y cambio DE punto DE concesión. </a:t>
            </a:r>
            <a:endParaRPr lang="es-ES" dirty="0"/>
          </a:p>
        </p:txBody>
      </p:sp>
    </p:spTree>
    <p:extLst>
      <p:ext uri="{BB962C8B-B14F-4D97-AF65-F5344CB8AC3E}">
        <p14:creationId xmlns:p14="http://schemas.microsoft.com/office/powerpoint/2010/main" val="1209578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a:t>Dominio y aprovechamiento de las aguas</a:t>
            </a:r>
          </a:p>
        </p:txBody>
      </p:sp>
      <p:sp>
        <p:nvSpPr>
          <p:cNvPr id="3" name="Subtítulo 2"/>
          <p:cNvSpPr>
            <a:spLocks noGrp="1"/>
          </p:cNvSpPr>
          <p:nvPr>
            <p:ph type="subTitle" idx="1"/>
          </p:nvPr>
        </p:nvSpPr>
        <p:spPr/>
        <p:txBody>
          <a:bodyPr/>
          <a:lstStyle/>
          <a:p>
            <a:r>
              <a:rPr lang="es-ES" dirty="0"/>
              <a:t>Libro I, Título II, arts. 5-19 código de aguas</a:t>
            </a:r>
          </a:p>
        </p:txBody>
      </p:sp>
    </p:spTree>
    <p:extLst>
      <p:ext uri="{BB962C8B-B14F-4D97-AF65-F5344CB8AC3E}">
        <p14:creationId xmlns:p14="http://schemas.microsoft.com/office/powerpoint/2010/main" val="358854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Dominio sobre las aguas</a:t>
            </a:r>
          </a:p>
        </p:txBody>
      </p:sp>
      <p:sp>
        <p:nvSpPr>
          <p:cNvPr id="5" name="Marcador de contenido 4"/>
          <p:cNvSpPr>
            <a:spLocks noGrp="1"/>
          </p:cNvSpPr>
          <p:nvPr>
            <p:ph sz="quarter" idx="13"/>
          </p:nvPr>
        </p:nvSpPr>
        <p:spPr/>
        <p:txBody>
          <a:bodyPr>
            <a:normAutofit fontScale="92500"/>
          </a:bodyPr>
          <a:lstStyle/>
          <a:p>
            <a:r>
              <a:rPr lang="es-ES" dirty="0"/>
              <a:t>Las aguas son </a:t>
            </a:r>
            <a:r>
              <a:rPr lang="es-ES" dirty="0" err="1"/>
              <a:t>bNUp</a:t>
            </a:r>
            <a:r>
              <a:rPr lang="es-ES" dirty="0"/>
              <a:t> (art. 5).</a:t>
            </a:r>
          </a:p>
          <a:p>
            <a:r>
              <a:rPr lang="es-ES" dirty="0"/>
              <a:t>Las aguas pertenecen a la nación toda (CPCH y </a:t>
            </a:r>
            <a:r>
              <a:rPr lang="es-ES" dirty="0" err="1"/>
              <a:t>cód</a:t>
            </a:r>
            <a:r>
              <a:rPr lang="es-ES" dirty="0"/>
              <a:t> civil).</a:t>
            </a:r>
          </a:p>
          <a:p>
            <a:r>
              <a:rPr lang="es-ES" dirty="0"/>
              <a:t>El dominio del estado sobre las aguas es originario, irrenunciable e imprescriptible.</a:t>
            </a:r>
          </a:p>
          <a:p>
            <a:r>
              <a:rPr lang="es-ES" dirty="0" err="1"/>
              <a:t>Facs</a:t>
            </a:r>
            <a:r>
              <a:rPr lang="es-ES" dirty="0"/>
              <a:t>. Dominio (uso, goce y disposición), entonces, residen originariamente en el estado (la nación jurídicamente organizada).</a:t>
            </a:r>
          </a:p>
          <a:p>
            <a:r>
              <a:rPr lang="es-ES" dirty="0"/>
              <a:t>Pero el estado puede conferir/otorgar a particulares el uso y goce sobre las aguas: el derecho real de aprovechamiento (DAA, art. 5 y 6), de acuerdo con las disposiciones del cód. aguas (art. 20 y ss.)</a:t>
            </a:r>
          </a:p>
        </p:txBody>
      </p:sp>
    </p:spTree>
    <p:extLst>
      <p:ext uri="{BB962C8B-B14F-4D97-AF65-F5344CB8AC3E}">
        <p14:creationId xmlns:p14="http://schemas.microsoft.com/office/powerpoint/2010/main" val="1753453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 derecho real (formal) de aprovechamiento </a:t>
            </a:r>
            <a:br>
              <a:rPr lang="es-ES" dirty="0"/>
            </a:br>
            <a:r>
              <a:rPr lang="es-ES" dirty="0"/>
              <a:t>sobre las aguas</a:t>
            </a:r>
          </a:p>
        </p:txBody>
      </p:sp>
      <p:sp>
        <p:nvSpPr>
          <p:cNvPr id="3" name="Marcador de contenido 2"/>
          <p:cNvSpPr>
            <a:spLocks noGrp="1"/>
          </p:cNvSpPr>
          <p:nvPr>
            <p:ph sz="quarter" idx="13"/>
          </p:nvPr>
        </p:nvSpPr>
        <p:spPr/>
        <p:txBody>
          <a:bodyPr>
            <a:normAutofit fontScale="85000" lnSpcReduction="20000"/>
          </a:bodyPr>
          <a:lstStyle/>
          <a:p>
            <a:r>
              <a:rPr lang="es-ES" dirty="0"/>
              <a:t>Concepto </a:t>
            </a:r>
            <a:r>
              <a:rPr lang="es-ES" dirty="0" err="1"/>
              <a:t>daa</a:t>
            </a:r>
            <a:r>
              <a:rPr lang="es-ES" dirty="0"/>
              <a:t>: derecho real que el estado otorga a particulares sólo para usar y gozar de las aguas y los medios para ejercitarlo (art. 8) a su costa (art. 9), con los requisitos y de la forma que prescribe el cód. aguas (art. 5) y que, una vez constituido originalmente por acto de autoridad, es de dominio permanente de su titular, quien -por lo mismo- puede usar, gozar y disponer derivativamente de esta prerrogativa en conformidad a la ley (art. 6) e, incluso, renunciarlo total o parcialmente (art. 6), y cuya posesión se adquiere por la competente inscripción (art. 20).</a:t>
            </a:r>
          </a:p>
          <a:p>
            <a:r>
              <a:rPr lang="es-ES" dirty="0" err="1"/>
              <a:t>Nat</a:t>
            </a:r>
            <a:r>
              <a:rPr lang="es-ES" dirty="0"/>
              <a:t>. </a:t>
            </a:r>
            <a:r>
              <a:rPr lang="es-ES" dirty="0" err="1"/>
              <a:t>jrdca</a:t>
            </a:r>
            <a:r>
              <a:rPr lang="es-ES" dirty="0"/>
              <a:t>. </a:t>
            </a:r>
            <a:r>
              <a:rPr lang="es-ES" dirty="0" err="1"/>
              <a:t>daa</a:t>
            </a:r>
            <a:r>
              <a:rPr lang="es-ES" dirty="0"/>
              <a:t>: concesión transferible de uso y goce de un </a:t>
            </a:r>
            <a:r>
              <a:rPr lang="es-ES" dirty="0" err="1"/>
              <a:t>bnup</a:t>
            </a:r>
            <a:r>
              <a:rPr lang="es-ES" dirty="0"/>
              <a:t>.</a:t>
            </a:r>
          </a:p>
          <a:p>
            <a:r>
              <a:rPr lang="es-ES" dirty="0" err="1"/>
              <a:t>Nat</a:t>
            </a:r>
            <a:r>
              <a:rPr lang="es-ES" dirty="0"/>
              <a:t>. </a:t>
            </a:r>
            <a:r>
              <a:rPr lang="es-ES" dirty="0" err="1"/>
              <a:t>Económ</a:t>
            </a:r>
            <a:r>
              <a:rPr lang="es-ES" dirty="0"/>
              <a:t>. </a:t>
            </a:r>
            <a:r>
              <a:rPr lang="es-ES" dirty="0" err="1"/>
              <a:t>daa</a:t>
            </a:r>
            <a:r>
              <a:rPr lang="es-ES" dirty="0"/>
              <a:t>: bien derivado (mercado secundario abierto o competitivo). El agua constituye el mercado primario cerrado o monopólico). </a:t>
            </a:r>
          </a:p>
          <a:p>
            <a:r>
              <a:rPr lang="es-ES" dirty="0"/>
              <a:t>Expresión DAA: volumen por unidad de tiempo, ej.: 4 m3/</a:t>
            </a:r>
            <a:r>
              <a:rPr lang="es-ES" dirty="0" err="1"/>
              <a:t>seg</a:t>
            </a:r>
            <a:r>
              <a:rPr lang="es-ES" dirty="0"/>
              <a:t>. (art. 7) = dotación (ej. Vid art. 17).</a:t>
            </a:r>
          </a:p>
          <a:p>
            <a:endParaRPr lang="es-ES" dirty="0"/>
          </a:p>
        </p:txBody>
      </p:sp>
    </p:spTree>
    <p:extLst>
      <p:ext uri="{BB962C8B-B14F-4D97-AF65-F5344CB8AC3E}">
        <p14:creationId xmlns:p14="http://schemas.microsoft.com/office/powerpoint/2010/main" val="4063672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Distinción</a:t>
            </a:r>
          </a:p>
        </p:txBody>
      </p:sp>
      <p:sp>
        <p:nvSpPr>
          <p:cNvPr id="3" name="Marcador de texto 2"/>
          <p:cNvSpPr>
            <a:spLocks noGrp="1"/>
          </p:cNvSpPr>
          <p:nvPr>
            <p:ph type="body" idx="1"/>
          </p:nvPr>
        </p:nvSpPr>
        <p:spPr>
          <a:xfrm>
            <a:off x="1146328" y="2371018"/>
            <a:ext cx="4873475" cy="397940"/>
          </a:xfrm>
        </p:spPr>
        <p:txBody>
          <a:bodyPr/>
          <a:lstStyle/>
          <a:p>
            <a:r>
              <a:rPr lang="es-ES" dirty="0"/>
              <a:t>Dominio sobre las aguas</a:t>
            </a:r>
          </a:p>
          <a:p>
            <a:endParaRPr lang="es-ES" dirty="0"/>
          </a:p>
        </p:txBody>
      </p:sp>
      <p:sp>
        <p:nvSpPr>
          <p:cNvPr id="4" name="Marcador de contenido 3"/>
          <p:cNvSpPr>
            <a:spLocks noGrp="1"/>
          </p:cNvSpPr>
          <p:nvPr>
            <p:ph sz="quarter" idx="13"/>
          </p:nvPr>
        </p:nvSpPr>
        <p:spPr>
          <a:xfrm>
            <a:off x="913775" y="3051014"/>
            <a:ext cx="4186259" cy="2740187"/>
          </a:xfrm>
        </p:spPr>
        <p:txBody>
          <a:bodyPr>
            <a:normAutofit fontScale="70000" lnSpcReduction="20000"/>
          </a:bodyPr>
          <a:lstStyle/>
          <a:p>
            <a:r>
              <a:rPr lang="es-ES" dirty="0"/>
              <a:t>Adquisición originaria (estado, la nación toda).</a:t>
            </a:r>
          </a:p>
          <a:p>
            <a:r>
              <a:rPr lang="es-ES" dirty="0"/>
              <a:t>Formalidad: no requiere. Dominio eminente por el solo ministerio de la ley (CPCH).</a:t>
            </a:r>
          </a:p>
          <a:p>
            <a:r>
              <a:rPr lang="es-ES" dirty="0"/>
              <a:t>Objeto: las aguas.</a:t>
            </a:r>
          </a:p>
          <a:p>
            <a:r>
              <a:rPr lang="es-ES" dirty="0" err="1"/>
              <a:t>Facs</a:t>
            </a:r>
            <a:r>
              <a:rPr lang="es-ES" dirty="0"/>
              <a:t>. Dominio: uso, goce y disposición sobre su objeto.</a:t>
            </a:r>
          </a:p>
          <a:p>
            <a:r>
              <a:rPr lang="es-ES" dirty="0"/>
              <a:t>Imprescriptible. No hay posesión útil.</a:t>
            </a:r>
          </a:p>
          <a:p>
            <a:r>
              <a:rPr lang="es-ES" dirty="0"/>
              <a:t>Irrenunciable.</a:t>
            </a:r>
          </a:p>
          <a:p>
            <a:endParaRPr lang="es-ES" dirty="0"/>
          </a:p>
          <a:p>
            <a:endParaRPr lang="es-ES" dirty="0"/>
          </a:p>
        </p:txBody>
      </p:sp>
      <p:sp>
        <p:nvSpPr>
          <p:cNvPr id="5" name="Marcador de texto 4"/>
          <p:cNvSpPr>
            <a:spLocks noGrp="1"/>
          </p:cNvSpPr>
          <p:nvPr>
            <p:ph type="body" sz="quarter" idx="3"/>
          </p:nvPr>
        </p:nvSpPr>
        <p:spPr>
          <a:xfrm>
            <a:off x="6396423" y="1841679"/>
            <a:ext cx="4881804" cy="798490"/>
          </a:xfrm>
        </p:spPr>
        <p:txBody>
          <a:bodyPr/>
          <a:lstStyle/>
          <a:p>
            <a:r>
              <a:rPr lang="es-ES" dirty="0"/>
              <a:t>Derecho de Aprovechamiento sobre las aguas</a:t>
            </a:r>
          </a:p>
        </p:txBody>
      </p:sp>
      <p:sp>
        <p:nvSpPr>
          <p:cNvPr id="6" name="Marcador de contenido 5"/>
          <p:cNvSpPr>
            <a:spLocks noGrp="1"/>
          </p:cNvSpPr>
          <p:nvPr>
            <p:ph sz="quarter" idx="14"/>
          </p:nvPr>
        </p:nvSpPr>
        <p:spPr>
          <a:xfrm>
            <a:off x="5525038" y="2768958"/>
            <a:ext cx="6130342" cy="3515932"/>
          </a:xfrm>
        </p:spPr>
        <p:txBody>
          <a:bodyPr>
            <a:normAutofit fontScale="55000" lnSpcReduction="20000"/>
          </a:bodyPr>
          <a:lstStyle/>
          <a:p>
            <a:r>
              <a:rPr lang="es-ES" dirty="0" err="1"/>
              <a:t>Adq</a:t>
            </a:r>
            <a:r>
              <a:rPr lang="es-ES" dirty="0"/>
              <a:t>. Originaria (acto de autoridad) O derivativa (actos traslaticios de dominio).</a:t>
            </a:r>
          </a:p>
          <a:p>
            <a:r>
              <a:rPr lang="es-ES" dirty="0"/>
              <a:t>Puede ser formal o informal (sujeción o no a formalidades).</a:t>
            </a:r>
          </a:p>
          <a:p>
            <a:r>
              <a:rPr lang="es-ES" dirty="0"/>
              <a:t>Objeto: facultad, prerrogativa o derecho subjetivo </a:t>
            </a:r>
          </a:p>
          <a:p>
            <a:r>
              <a:rPr lang="es-ES" dirty="0"/>
              <a:t>Naturaleza del derecho: real (se ejerce sobre una cosa, sin respecto a determinada persona, en este caso, la cosa es una facultad, una concesión del estado).</a:t>
            </a:r>
          </a:p>
          <a:p>
            <a:r>
              <a:rPr lang="es-ES" dirty="0" err="1"/>
              <a:t>Facs</a:t>
            </a:r>
            <a:r>
              <a:rPr lang="es-ES" dirty="0"/>
              <a:t>. Dominio: disposición sobre su objeto, uso y goce de la facultad (y en {ultimo término, de las aguas y de los medios para ejercitarlo, a costa del titular).</a:t>
            </a:r>
          </a:p>
          <a:p>
            <a:r>
              <a:rPr lang="es-ES" dirty="0"/>
              <a:t>Derecho conexo I: Conlleva, por el solo ministerio de la ley, la facultad de imponer servidumbres necesarias para su ejercicio (art. 25), Sin perjuicio de indemnizar.</a:t>
            </a:r>
          </a:p>
          <a:p>
            <a:r>
              <a:rPr lang="es-ES" dirty="0"/>
              <a:t>Derecho conexo II: comprende concesión dedicada de terrenos públicos (art. 26). Ergo, reversible en caso de abandono o cuando aplicado a un fin diverso.</a:t>
            </a:r>
          </a:p>
          <a:p>
            <a:r>
              <a:rPr lang="es-ES" dirty="0"/>
              <a:t>Susceptible de prescripción adquisitiva. Hay posesión útil.</a:t>
            </a:r>
          </a:p>
          <a:p>
            <a:r>
              <a:rPr lang="es-ES" dirty="0"/>
              <a:t>Expropiable (art. 27), pero con reserva obligatoria para uso doméstico.</a:t>
            </a:r>
          </a:p>
        </p:txBody>
      </p:sp>
    </p:spTree>
    <p:extLst>
      <p:ext uri="{BB962C8B-B14F-4D97-AF65-F5344CB8AC3E}">
        <p14:creationId xmlns:p14="http://schemas.microsoft.com/office/powerpoint/2010/main" val="4078277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Tipos de </a:t>
            </a:r>
            <a:r>
              <a:rPr lang="es-ES" dirty="0" err="1"/>
              <a:t>daa</a:t>
            </a:r>
            <a:endParaRPr lang="es-ES" dirty="0"/>
          </a:p>
        </p:txBody>
      </p:sp>
      <p:sp>
        <p:nvSpPr>
          <p:cNvPr id="3" name="Marcador de texto 2"/>
          <p:cNvSpPr>
            <a:spLocks noGrp="1"/>
          </p:cNvSpPr>
          <p:nvPr>
            <p:ph type="body" idx="1"/>
          </p:nvPr>
        </p:nvSpPr>
        <p:spPr>
          <a:xfrm>
            <a:off x="1146328" y="1906074"/>
            <a:ext cx="4873475" cy="669702"/>
          </a:xfrm>
        </p:spPr>
        <p:txBody>
          <a:bodyPr/>
          <a:lstStyle/>
          <a:p>
            <a:r>
              <a:rPr lang="es-ES" dirty="0"/>
              <a:t>Consuntivos (art. 13 + 313)</a:t>
            </a:r>
          </a:p>
        </p:txBody>
      </p:sp>
      <p:sp>
        <p:nvSpPr>
          <p:cNvPr id="4" name="Marcador de contenido 3"/>
          <p:cNvSpPr>
            <a:spLocks noGrp="1"/>
          </p:cNvSpPr>
          <p:nvPr>
            <p:ph sz="quarter" idx="13"/>
          </p:nvPr>
        </p:nvSpPr>
        <p:spPr>
          <a:xfrm>
            <a:off x="913775" y="2575776"/>
            <a:ext cx="5106027" cy="3215425"/>
          </a:xfrm>
        </p:spPr>
        <p:txBody>
          <a:bodyPr>
            <a:normAutofit fontScale="77500" lnSpcReduction="20000"/>
          </a:bodyPr>
          <a:lstStyle/>
          <a:p>
            <a:r>
              <a:rPr lang="es-ES" dirty="0"/>
              <a:t>Aquel que faculta</a:t>
            </a:r>
          </a:p>
          <a:p>
            <a:r>
              <a:rPr lang="es-ES" dirty="0"/>
              <a:t>a su titular </a:t>
            </a:r>
          </a:p>
          <a:p>
            <a:r>
              <a:rPr lang="es-ES" u="sng" dirty="0"/>
              <a:t>para consumir </a:t>
            </a:r>
            <a:r>
              <a:rPr lang="es-ES" dirty="0"/>
              <a:t>totalmente las aguas</a:t>
            </a:r>
          </a:p>
          <a:p>
            <a:r>
              <a:rPr lang="es-ES" dirty="0"/>
              <a:t>En cualquier actividad</a:t>
            </a:r>
          </a:p>
          <a:p>
            <a:r>
              <a:rPr lang="es-ES" dirty="0"/>
              <a:t>Sin obligación de restituirla</a:t>
            </a:r>
          </a:p>
          <a:p>
            <a:r>
              <a:rPr lang="es-ES" dirty="0"/>
              <a:t>No implica restricción a la libre disposición de otro tipo de </a:t>
            </a:r>
            <a:r>
              <a:rPr lang="es-ES" dirty="0" err="1"/>
              <a:t>daa</a:t>
            </a:r>
            <a:r>
              <a:rPr lang="es-ES" dirty="0"/>
              <a:t> (no consuntivo) en conjunción. </a:t>
            </a:r>
          </a:p>
          <a:p>
            <a:r>
              <a:rPr lang="es-ES" dirty="0"/>
              <a:t>Art. 313: casos de presunción de </a:t>
            </a:r>
            <a:r>
              <a:rPr lang="es-ES" dirty="0" err="1"/>
              <a:t>consuntividad</a:t>
            </a:r>
            <a:r>
              <a:rPr lang="es-ES" dirty="0"/>
              <a:t>.</a:t>
            </a:r>
          </a:p>
        </p:txBody>
      </p:sp>
      <p:sp>
        <p:nvSpPr>
          <p:cNvPr id="5" name="Marcador de texto 4"/>
          <p:cNvSpPr>
            <a:spLocks noGrp="1"/>
          </p:cNvSpPr>
          <p:nvPr>
            <p:ph type="body" sz="quarter" idx="3"/>
          </p:nvPr>
        </p:nvSpPr>
        <p:spPr>
          <a:xfrm>
            <a:off x="6396423" y="1906074"/>
            <a:ext cx="4881804" cy="669702"/>
          </a:xfrm>
        </p:spPr>
        <p:txBody>
          <a:bodyPr/>
          <a:lstStyle/>
          <a:p>
            <a:pPr algn="ctr"/>
            <a:r>
              <a:rPr lang="es-ES" dirty="0"/>
              <a:t>No consuntivos (art. 14)</a:t>
            </a:r>
          </a:p>
        </p:txBody>
      </p:sp>
      <p:sp>
        <p:nvSpPr>
          <p:cNvPr id="6" name="Marcador de contenido 5"/>
          <p:cNvSpPr>
            <a:spLocks noGrp="1"/>
          </p:cNvSpPr>
          <p:nvPr>
            <p:ph sz="quarter" idx="14"/>
          </p:nvPr>
        </p:nvSpPr>
        <p:spPr>
          <a:xfrm>
            <a:off x="6172201" y="2575776"/>
            <a:ext cx="5560453" cy="3606083"/>
          </a:xfrm>
        </p:spPr>
        <p:txBody>
          <a:bodyPr>
            <a:normAutofit fontScale="70000" lnSpcReduction="20000"/>
          </a:bodyPr>
          <a:lstStyle/>
          <a:p>
            <a:r>
              <a:rPr lang="es-ES" dirty="0"/>
              <a:t>Aquel que permite</a:t>
            </a:r>
          </a:p>
          <a:p>
            <a:r>
              <a:rPr lang="es-ES" dirty="0"/>
              <a:t>A su titular</a:t>
            </a:r>
          </a:p>
          <a:p>
            <a:r>
              <a:rPr lang="es-ES" dirty="0"/>
              <a:t>Emplear el agua </a:t>
            </a:r>
            <a:r>
              <a:rPr lang="es-ES" u="sng" dirty="0"/>
              <a:t>sin consumirla</a:t>
            </a:r>
          </a:p>
          <a:p>
            <a:r>
              <a:rPr lang="es-ES" dirty="0"/>
              <a:t>Obviamente no en cualquier actividad (como las de consumo)</a:t>
            </a:r>
          </a:p>
          <a:p>
            <a:r>
              <a:rPr lang="es-ES" dirty="0"/>
              <a:t>Y obliga a restituirla</a:t>
            </a:r>
          </a:p>
          <a:p>
            <a:r>
              <a:rPr lang="es-ES" dirty="0"/>
              <a:t>En la forma que </a:t>
            </a:r>
            <a:r>
              <a:rPr lang="es-ES" dirty="0" err="1"/>
              <a:t>det</a:t>
            </a:r>
            <a:r>
              <a:rPr lang="es-ES" dirty="0"/>
              <a:t>. El acto constitutivo</a:t>
            </a:r>
          </a:p>
          <a:p>
            <a:r>
              <a:rPr lang="es-ES" dirty="0"/>
              <a:t>Aquí sí rige el principio de no perjudicar a terceros tanto en la extracción como en la restitución de las aguas.</a:t>
            </a:r>
          </a:p>
          <a:p>
            <a:r>
              <a:rPr lang="es-ES" sz="2100" dirty="0">
                <a:solidFill>
                  <a:prstClr val="black"/>
                </a:solidFill>
              </a:rPr>
              <a:t>No implica restricción a la libre disposición de otro tipo de </a:t>
            </a:r>
            <a:r>
              <a:rPr lang="es-ES" sz="2100" dirty="0" err="1">
                <a:solidFill>
                  <a:prstClr val="black"/>
                </a:solidFill>
              </a:rPr>
              <a:t>daa</a:t>
            </a:r>
            <a:r>
              <a:rPr lang="es-ES" sz="2100" dirty="0">
                <a:solidFill>
                  <a:prstClr val="black"/>
                </a:solidFill>
              </a:rPr>
              <a:t> (consuntivo) en conjunción.</a:t>
            </a:r>
            <a:endParaRPr lang="es-ES" dirty="0"/>
          </a:p>
          <a:p>
            <a:endParaRPr lang="es-ES" dirty="0"/>
          </a:p>
        </p:txBody>
      </p:sp>
    </p:spTree>
    <p:extLst>
      <p:ext uri="{BB962C8B-B14F-4D97-AF65-F5344CB8AC3E}">
        <p14:creationId xmlns:p14="http://schemas.microsoft.com/office/powerpoint/2010/main" val="89214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01957-29D9-1C6D-9317-85228019034A}"/>
              </a:ext>
            </a:extLst>
          </p:cNvPr>
          <p:cNvSpPr>
            <a:spLocks noGrp="1"/>
          </p:cNvSpPr>
          <p:nvPr>
            <p:ph type="title"/>
          </p:nvPr>
        </p:nvSpPr>
        <p:spPr/>
        <p:txBody>
          <a:bodyPr/>
          <a:lstStyle/>
          <a:p>
            <a:r>
              <a:rPr lang="es-MX" dirty="0"/>
              <a:t>Escasez y valor del recurso.</a:t>
            </a:r>
            <a:br>
              <a:rPr lang="es-MX" dirty="0"/>
            </a:br>
            <a:r>
              <a:rPr lang="es-MX" dirty="0"/>
              <a:t>Los conflictos por el uso del agua.</a:t>
            </a:r>
          </a:p>
        </p:txBody>
      </p:sp>
      <p:sp>
        <p:nvSpPr>
          <p:cNvPr id="3" name="Marcador de contenido 2">
            <a:extLst>
              <a:ext uri="{FF2B5EF4-FFF2-40B4-BE49-F238E27FC236}">
                <a16:creationId xmlns:a16="http://schemas.microsoft.com/office/drawing/2014/main" id="{6305F1ED-8485-8159-E841-76D1BB039D9E}"/>
              </a:ext>
            </a:extLst>
          </p:cNvPr>
          <p:cNvSpPr>
            <a:spLocks noGrp="1"/>
          </p:cNvSpPr>
          <p:nvPr>
            <p:ph sz="quarter" idx="13"/>
          </p:nvPr>
        </p:nvSpPr>
        <p:spPr/>
        <p:txBody>
          <a:bodyPr/>
          <a:lstStyle/>
          <a:p>
            <a:r>
              <a:rPr lang="es-MX" dirty="0"/>
              <a:t>Preguntas introductorias.</a:t>
            </a:r>
          </a:p>
          <a:p>
            <a:r>
              <a:rPr lang="es-MX" dirty="0"/>
              <a:t>Caso hipotético para análisis (valor del recurso).</a:t>
            </a:r>
          </a:p>
          <a:p>
            <a:r>
              <a:rPr lang="es-MX" dirty="0"/>
              <a:t>Qué es el agua. Logos.</a:t>
            </a:r>
          </a:p>
          <a:p>
            <a:r>
              <a:rPr lang="es-MX" dirty="0"/>
              <a:t>Escasez y valor (económico) del agua.</a:t>
            </a:r>
          </a:p>
          <a:p>
            <a:endParaRPr lang="es-MX" dirty="0"/>
          </a:p>
        </p:txBody>
      </p:sp>
    </p:spTree>
    <p:extLst>
      <p:ext uri="{BB962C8B-B14F-4D97-AF65-F5344CB8AC3E}">
        <p14:creationId xmlns:p14="http://schemas.microsoft.com/office/powerpoint/2010/main" val="4283439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Daa</a:t>
            </a:r>
            <a:r>
              <a:rPr lang="es-ES" dirty="0"/>
              <a:t> informal e incompleto</a:t>
            </a:r>
          </a:p>
        </p:txBody>
      </p:sp>
      <p:sp>
        <p:nvSpPr>
          <p:cNvPr id="3" name="Marcador de contenido 2"/>
          <p:cNvSpPr>
            <a:spLocks noGrp="1"/>
          </p:cNvSpPr>
          <p:nvPr>
            <p:ph sz="quarter" idx="13"/>
          </p:nvPr>
        </p:nvSpPr>
        <p:spPr/>
        <p:txBody>
          <a:bodyPr>
            <a:normAutofit fontScale="92500" lnSpcReduction="10000"/>
          </a:bodyPr>
          <a:lstStyle/>
          <a:p>
            <a:r>
              <a:rPr lang="es-ES" dirty="0"/>
              <a:t>Informal porque su adquisición no se somete a las reglas formales de constitución (por acto de autoridad). </a:t>
            </a:r>
          </a:p>
          <a:p>
            <a:r>
              <a:rPr lang="es-ES" dirty="0"/>
              <a:t>Incompleto porque no confiere la totalidad de las facultades, sino sólo el uso (no el goce).</a:t>
            </a:r>
          </a:p>
          <a:p>
            <a:r>
              <a:rPr lang="es-ES" dirty="0"/>
              <a:t>Principio de no perjudicar a terceros rige (art. 10).</a:t>
            </a:r>
          </a:p>
          <a:p>
            <a:r>
              <a:rPr lang="es-ES" dirty="0"/>
              <a:t>Ejemplos:</a:t>
            </a:r>
          </a:p>
          <a:p>
            <a:pPr lvl="1"/>
            <a:r>
              <a:rPr lang="es-ES" dirty="0"/>
              <a:t>Uso sólo, de Aguas pluviales que caen o se recogen dentro de una misma heredad y mientras corran en ella sin caer (derramar) a cauces públicos (art. 10).</a:t>
            </a:r>
          </a:p>
          <a:p>
            <a:pPr lvl="1"/>
            <a:r>
              <a:rPr lang="es-ES" dirty="0"/>
              <a:t>Servirse, de Aguas pluviales que corren por un camino público (art. 11)</a:t>
            </a:r>
          </a:p>
        </p:txBody>
      </p:sp>
    </p:spTree>
    <p:extLst>
      <p:ext uri="{BB962C8B-B14F-4D97-AF65-F5344CB8AC3E}">
        <p14:creationId xmlns:p14="http://schemas.microsoft.com/office/powerpoint/2010/main" val="2988680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t>Forma de constitución (completa)</a:t>
            </a:r>
          </a:p>
        </p:txBody>
      </p:sp>
      <p:sp>
        <p:nvSpPr>
          <p:cNvPr id="5" name="Marcador de texto 4"/>
          <p:cNvSpPr>
            <a:spLocks noGrp="1"/>
          </p:cNvSpPr>
          <p:nvPr>
            <p:ph type="body" idx="1"/>
          </p:nvPr>
        </p:nvSpPr>
        <p:spPr/>
        <p:txBody>
          <a:bodyPr/>
          <a:lstStyle/>
          <a:p>
            <a:r>
              <a:rPr lang="es-ES" dirty="0"/>
              <a:t>Regla general: originaria</a:t>
            </a:r>
          </a:p>
        </p:txBody>
      </p:sp>
      <p:sp>
        <p:nvSpPr>
          <p:cNvPr id="7" name="Marcador de contenido 6"/>
          <p:cNvSpPr>
            <a:spLocks noGrp="1"/>
          </p:cNvSpPr>
          <p:nvPr>
            <p:ph sz="quarter" idx="13"/>
          </p:nvPr>
        </p:nvSpPr>
        <p:spPr>
          <a:xfrm>
            <a:off x="913775" y="3051014"/>
            <a:ext cx="5106027" cy="3298271"/>
          </a:xfrm>
        </p:spPr>
        <p:txBody>
          <a:bodyPr>
            <a:normAutofit fontScale="70000" lnSpcReduction="20000"/>
          </a:bodyPr>
          <a:lstStyle/>
          <a:p>
            <a:r>
              <a:rPr lang="es-ES" dirty="0"/>
              <a:t>Mediante acto de autoridad: resol. </a:t>
            </a:r>
            <a:r>
              <a:rPr lang="es-ES" dirty="0" err="1"/>
              <a:t>Dga</a:t>
            </a:r>
            <a:r>
              <a:rPr lang="es-ES" dirty="0"/>
              <a:t>.</a:t>
            </a:r>
          </a:p>
          <a:p>
            <a:r>
              <a:rPr lang="es-ES" dirty="0"/>
              <a:t>Limitantes (art. 22): 1) sin perjuicio del derecho de terceros; y 2) considerando la relación aguas superficiales/subterráneas (art. 3) = cuencas u hoyas hidrográficas.</a:t>
            </a:r>
          </a:p>
          <a:p>
            <a:r>
              <a:rPr lang="es-ES" dirty="0"/>
              <a:t>Formalidad: 1) procedimiento libro II, Título I, párrafo 2º; y 2) reducida a escritura pública e inscrita en el competente registro de aguas del </a:t>
            </a:r>
            <a:r>
              <a:rPr lang="es-ES" dirty="0" err="1"/>
              <a:t>cbr</a:t>
            </a:r>
            <a:r>
              <a:rPr lang="es-ES" dirty="0"/>
              <a:t> respectivo.</a:t>
            </a:r>
          </a:p>
          <a:p>
            <a:r>
              <a:rPr lang="es-ES" dirty="0"/>
              <a:t>Posesión del </a:t>
            </a:r>
            <a:r>
              <a:rPr lang="es-ES" dirty="0" err="1"/>
              <a:t>daa</a:t>
            </a:r>
            <a:r>
              <a:rPr lang="es-ES" dirty="0"/>
              <a:t>: por la competente inscripción.</a:t>
            </a:r>
          </a:p>
          <a:p>
            <a:r>
              <a:rPr lang="es-ES" dirty="0"/>
              <a:t>Ejemplos: 1) </a:t>
            </a:r>
            <a:r>
              <a:rPr lang="es-ES" dirty="0" err="1"/>
              <a:t>daa</a:t>
            </a:r>
            <a:r>
              <a:rPr lang="es-ES" dirty="0"/>
              <a:t> para producción de energía eléctrica (art, 29); y 2) </a:t>
            </a:r>
            <a:r>
              <a:rPr lang="es-ES" dirty="0" err="1"/>
              <a:t>daa</a:t>
            </a:r>
            <a:r>
              <a:rPr lang="es-ES" dirty="0"/>
              <a:t> de aguas medicinales y mineromedicinales (art. 29).</a:t>
            </a:r>
          </a:p>
        </p:txBody>
      </p:sp>
      <p:sp>
        <p:nvSpPr>
          <p:cNvPr id="6" name="Marcador de texto 5"/>
          <p:cNvSpPr>
            <a:spLocks noGrp="1"/>
          </p:cNvSpPr>
          <p:nvPr>
            <p:ph type="body" sz="quarter" idx="3"/>
          </p:nvPr>
        </p:nvSpPr>
        <p:spPr/>
        <p:txBody>
          <a:bodyPr/>
          <a:lstStyle/>
          <a:p>
            <a:r>
              <a:rPr lang="es-ES" dirty="0"/>
              <a:t>Excepciones (art. 310)</a:t>
            </a:r>
          </a:p>
        </p:txBody>
      </p:sp>
      <p:sp>
        <p:nvSpPr>
          <p:cNvPr id="8" name="Marcador de contenido 7"/>
          <p:cNvSpPr>
            <a:spLocks noGrp="1"/>
          </p:cNvSpPr>
          <p:nvPr>
            <p:ph sz="quarter" idx="14"/>
          </p:nvPr>
        </p:nvSpPr>
        <p:spPr>
          <a:xfrm>
            <a:off x="6172201" y="3051014"/>
            <a:ext cx="5105401" cy="3298271"/>
          </a:xfrm>
        </p:spPr>
        <p:txBody>
          <a:bodyPr>
            <a:normAutofit fontScale="70000" lnSpcReduction="20000"/>
          </a:bodyPr>
          <a:lstStyle/>
          <a:p>
            <a:r>
              <a:rPr lang="es-ES" dirty="0" err="1"/>
              <a:t>Daa</a:t>
            </a:r>
            <a:r>
              <a:rPr lang="es-ES" dirty="0"/>
              <a:t> adquiridos por transferencia o transmisión, y adquiridos o perdidos por prescripción.  Según cód. civil, salvo en lo modificado por el cód. aguas (art. 21). Vid art. 310 Nº 3.</a:t>
            </a:r>
          </a:p>
          <a:p>
            <a:r>
              <a:rPr lang="es-ES" dirty="0" err="1"/>
              <a:t>Daa</a:t>
            </a:r>
            <a:r>
              <a:rPr lang="es-ES" dirty="0"/>
              <a:t> sobre vertientes que nacen, corren y mueren dentro de una misma heredad. Conceptualización en art. 20 inc. final.</a:t>
            </a:r>
          </a:p>
          <a:p>
            <a:r>
              <a:rPr lang="es-ES" dirty="0" err="1"/>
              <a:t>Daa</a:t>
            </a:r>
            <a:r>
              <a:rPr lang="es-ES" dirty="0"/>
              <a:t> sobre aguas de lagos menores (no </a:t>
            </a:r>
            <a:r>
              <a:rPr lang="es-ES" dirty="0" err="1"/>
              <a:t>naveg</a:t>
            </a:r>
            <a:r>
              <a:rPr lang="es-ES" dirty="0"/>
              <a:t>. Por buque &gt; 100 </a:t>
            </a:r>
            <a:r>
              <a:rPr lang="es-ES" dirty="0" err="1"/>
              <a:t>tons</a:t>
            </a:r>
            <a:r>
              <a:rPr lang="es-ES" dirty="0"/>
              <a:t>.).</a:t>
            </a:r>
          </a:p>
          <a:p>
            <a:r>
              <a:rPr lang="es-ES" dirty="0" err="1"/>
              <a:t>Daa</a:t>
            </a:r>
            <a:r>
              <a:rPr lang="es-ES" dirty="0"/>
              <a:t> sobre aguas de lagunas y pantanos interiores sin </a:t>
            </a:r>
            <a:r>
              <a:rPr lang="es-ES" dirty="0" err="1"/>
              <a:t>daa</a:t>
            </a:r>
            <a:r>
              <a:rPr lang="es-ES" dirty="0"/>
              <a:t> a favor de terceros a 1981, pues son del dueño de las “riberas”. Vid Art. 310.</a:t>
            </a:r>
          </a:p>
        </p:txBody>
      </p:sp>
    </p:spTree>
    <p:extLst>
      <p:ext uri="{BB962C8B-B14F-4D97-AF65-F5344CB8AC3E}">
        <p14:creationId xmlns:p14="http://schemas.microsoft.com/office/powerpoint/2010/main" val="258482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Tipos de </a:t>
            </a:r>
            <a:r>
              <a:rPr lang="es-ES" dirty="0" err="1"/>
              <a:t>daa</a:t>
            </a:r>
            <a:endParaRPr lang="es-ES" dirty="0"/>
          </a:p>
        </p:txBody>
      </p:sp>
      <p:sp>
        <p:nvSpPr>
          <p:cNvPr id="3" name="Marcador de texto 2"/>
          <p:cNvSpPr>
            <a:spLocks noGrp="1"/>
          </p:cNvSpPr>
          <p:nvPr>
            <p:ph type="body" idx="1"/>
          </p:nvPr>
        </p:nvSpPr>
        <p:spPr/>
        <p:txBody>
          <a:bodyPr/>
          <a:lstStyle/>
          <a:p>
            <a:r>
              <a:rPr lang="es-ES" dirty="0"/>
              <a:t>De ejercicio permanente</a:t>
            </a:r>
          </a:p>
        </p:txBody>
      </p:sp>
      <p:sp>
        <p:nvSpPr>
          <p:cNvPr id="4" name="Marcador de contenido 3"/>
          <p:cNvSpPr>
            <a:spLocks noGrp="1"/>
          </p:cNvSpPr>
          <p:nvPr>
            <p:ph sz="quarter" idx="13"/>
          </p:nvPr>
        </p:nvSpPr>
        <p:spPr>
          <a:xfrm>
            <a:off x="913775" y="3051014"/>
            <a:ext cx="5106027" cy="3298271"/>
          </a:xfrm>
        </p:spPr>
        <p:txBody>
          <a:bodyPr>
            <a:normAutofit fontScale="62500" lnSpcReduction="20000"/>
          </a:bodyPr>
          <a:lstStyle/>
          <a:p>
            <a:r>
              <a:rPr lang="es-ES" dirty="0"/>
              <a:t>Los que se otorguen (sólo </a:t>
            </a:r>
            <a:r>
              <a:rPr lang="es-ES" dirty="0" err="1"/>
              <a:t>orig</a:t>
            </a:r>
            <a:r>
              <a:rPr lang="es-ES" dirty="0"/>
              <a:t>.)</a:t>
            </a:r>
          </a:p>
          <a:p>
            <a:r>
              <a:rPr lang="es-ES" dirty="0"/>
              <a:t>En dicha calidad</a:t>
            </a:r>
          </a:p>
          <a:p>
            <a:r>
              <a:rPr lang="es-ES" dirty="0"/>
              <a:t>En fuentes de abastecimiento no agotadas</a:t>
            </a:r>
          </a:p>
          <a:p>
            <a:r>
              <a:rPr lang="es-ES" dirty="0"/>
              <a:t>De acuerdo al Código;</a:t>
            </a:r>
          </a:p>
          <a:p>
            <a:r>
              <a:rPr lang="es-ES" dirty="0"/>
              <a:t>O los históricos (con esa calidad desde antes de la promulgación del código).</a:t>
            </a:r>
          </a:p>
          <a:p>
            <a:r>
              <a:rPr lang="es-ES" dirty="0"/>
              <a:t>Facultan para usar el agua en la dotación correspondiente (art. 17) si la fuente tiene abastecimiento suficiente para todos; en caso contrario, reducción alícuota.</a:t>
            </a:r>
          </a:p>
          <a:p>
            <a:r>
              <a:rPr lang="es-ES" dirty="0"/>
              <a:t>Vid art. 312 casos de presunción de ejercicio permanente (para efectos del art. 16).</a:t>
            </a:r>
          </a:p>
        </p:txBody>
      </p:sp>
      <p:sp>
        <p:nvSpPr>
          <p:cNvPr id="5" name="Marcador de texto 4"/>
          <p:cNvSpPr>
            <a:spLocks noGrp="1"/>
          </p:cNvSpPr>
          <p:nvPr>
            <p:ph type="body" sz="quarter" idx="3"/>
          </p:nvPr>
        </p:nvSpPr>
        <p:spPr/>
        <p:txBody>
          <a:bodyPr/>
          <a:lstStyle/>
          <a:p>
            <a:r>
              <a:rPr lang="es-ES" dirty="0"/>
              <a:t>De ejercicio eventual (art. 16)</a:t>
            </a:r>
          </a:p>
        </p:txBody>
      </p:sp>
      <p:sp>
        <p:nvSpPr>
          <p:cNvPr id="6" name="Marcador de contenido 5"/>
          <p:cNvSpPr>
            <a:spLocks noGrp="1"/>
          </p:cNvSpPr>
          <p:nvPr>
            <p:ph sz="quarter" idx="14"/>
          </p:nvPr>
        </p:nvSpPr>
        <p:spPr>
          <a:xfrm>
            <a:off x="6172201" y="3051014"/>
            <a:ext cx="5105401" cy="3092209"/>
          </a:xfrm>
        </p:spPr>
        <p:txBody>
          <a:bodyPr>
            <a:normAutofit fontScale="62500" lnSpcReduction="20000"/>
          </a:bodyPr>
          <a:lstStyle/>
          <a:p>
            <a:r>
              <a:rPr lang="es-ES" dirty="0"/>
              <a:t>Todos los demás. Por tanto, sólo los </a:t>
            </a:r>
            <a:r>
              <a:rPr lang="es-ES" dirty="0" err="1"/>
              <a:t>daa</a:t>
            </a:r>
            <a:r>
              <a:rPr lang="es-ES" dirty="0"/>
              <a:t> de adquisición derivada post código de aguas, sobre fuentes agotadas (de aquí la eventualidad de su ejercicio). </a:t>
            </a:r>
          </a:p>
          <a:p>
            <a:r>
              <a:rPr lang="es-ES" dirty="0"/>
              <a:t>Doble prelación de ejercicio: Se ejercerán sólo cuando el abastecimiento del caudal </a:t>
            </a:r>
            <a:r>
              <a:rPr lang="es-ES" dirty="0" err="1"/>
              <a:t>matríz</a:t>
            </a:r>
            <a:r>
              <a:rPr lang="es-ES" dirty="0"/>
              <a:t> alcance para todos, tenga un sobrante o excedente. Así, priman 1) los </a:t>
            </a:r>
            <a:r>
              <a:rPr lang="es-ES" dirty="0" err="1"/>
              <a:t>daa</a:t>
            </a:r>
            <a:r>
              <a:rPr lang="es-ES" dirty="0"/>
              <a:t> de ejercicio permanente y 2) los eventuales más antiguos (art. 18).</a:t>
            </a:r>
          </a:p>
          <a:p>
            <a:r>
              <a:rPr lang="es-ES" dirty="0"/>
              <a:t>en insuficiencia de abastecimiento, no hay reducción alícuota, sino que los </a:t>
            </a:r>
            <a:r>
              <a:rPr lang="es-ES" dirty="0" err="1"/>
              <a:t>daa</a:t>
            </a:r>
            <a:r>
              <a:rPr lang="es-ES" dirty="0"/>
              <a:t> de ejercicio eventual simplemente no podrán ejercerse.</a:t>
            </a:r>
          </a:p>
          <a:p>
            <a:r>
              <a:rPr lang="es-ES" dirty="0"/>
              <a:t>Excepción: aguas lacustres o embalsadas no pueden ser objeto de </a:t>
            </a:r>
            <a:r>
              <a:rPr lang="es-ES" dirty="0" err="1"/>
              <a:t>daa</a:t>
            </a:r>
            <a:r>
              <a:rPr lang="es-ES" dirty="0"/>
              <a:t> de ejercicio eventual (art. 18).</a:t>
            </a:r>
          </a:p>
          <a:p>
            <a:endParaRPr lang="es-ES" dirty="0"/>
          </a:p>
        </p:txBody>
      </p:sp>
    </p:spTree>
    <p:extLst>
      <p:ext uri="{BB962C8B-B14F-4D97-AF65-F5344CB8AC3E}">
        <p14:creationId xmlns:p14="http://schemas.microsoft.com/office/powerpoint/2010/main" val="4181640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Tipos de </a:t>
            </a:r>
            <a:r>
              <a:rPr lang="es-ES" dirty="0" err="1"/>
              <a:t>daa</a:t>
            </a:r>
            <a:endParaRPr lang="es-ES" dirty="0"/>
          </a:p>
        </p:txBody>
      </p:sp>
      <p:sp>
        <p:nvSpPr>
          <p:cNvPr id="3" name="Marcador de texto 2"/>
          <p:cNvSpPr>
            <a:spLocks noGrp="1"/>
          </p:cNvSpPr>
          <p:nvPr>
            <p:ph type="body" idx="1"/>
          </p:nvPr>
        </p:nvSpPr>
        <p:spPr/>
        <p:txBody>
          <a:bodyPr/>
          <a:lstStyle/>
          <a:p>
            <a:r>
              <a:rPr lang="es-ES" dirty="0"/>
              <a:t>De ejercicio continuo</a:t>
            </a:r>
          </a:p>
        </p:txBody>
      </p:sp>
      <p:sp>
        <p:nvSpPr>
          <p:cNvPr id="6" name="Marcador de contenido 5"/>
          <p:cNvSpPr>
            <a:spLocks noGrp="1"/>
          </p:cNvSpPr>
          <p:nvPr>
            <p:ph type="body" sz="half" idx="15"/>
          </p:nvPr>
        </p:nvSpPr>
        <p:spPr/>
        <p:txBody>
          <a:bodyPr/>
          <a:lstStyle/>
          <a:p>
            <a:pPr marL="285750" indent="-285750" algn="l">
              <a:buFont typeface="Arial" panose="020B0604020202020204" pitchFamily="34" charset="0"/>
              <a:buChar char="•"/>
            </a:pPr>
            <a:r>
              <a:rPr lang="es-ES" dirty="0"/>
              <a:t>Los que permiten</a:t>
            </a:r>
          </a:p>
          <a:p>
            <a:pPr marL="285750" indent="-285750" algn="l">
              <a:buFont typeface="Arial" panose="020B0604020202020204" pitchFamily="34" charset="0"/>
              <a:buChar char="•"/>
            </a:pPr>
            <a:r>
              <a:rPr lang="es-ES" dirty="0"/>
              <a:t>Usar el agua</a:t>
            </a:r>
          </a:p>
          <a:p>
            <a:pPr marL="285750" indent="-285750" algn="l">
              <a:buFont typeface="Arial" panose="020B0604020202020204" pitchFamily="34" charset="0"/>
              <a:buChar char="•"/>
            </a:pPr>
            <a:r>
              <a:rPr lang="es-ES" dirty="0"/>
              <a:t>En forma </a:t>
            </a:r>
            <a:r>
              <a:rPr lang="es-ES" dirty="0" err="1"/>
              <a:t>iniNterrumpida</a:t>
            </a:r>
            <a:r>
              <a:rPr lang="es-ES" dirty="0"/>
              <a:t> (24/7)</a:t>
            </a:r>
          </a:p>
          <a:p>
            <a:pPr marL="285750" indent="-285750" algn="l">
              <a:buFont typeface="Arial" panose="020B0604020202020204" pitchFamily="34" charset="0"/>
              <a:buChar char="•"/>
            </a:pPr>
            <a:r>
              <a:rPr lang="es-ES" dirty="0"/>
              <a:t>Es la regla general (default): si nada dice el acto de constitución, se entenderá de ejercicio continuo (art. 24).</a:t>
            </a:r>
          </a:p>
        </p:txBody>
      </p:sp>
      <p:sp>
        <p:nvSpPr>
          <p:cNvPr id="5" name="Marcador de texto 4"/>
          <p:cNvSpPr>
            <a:spLocks noGrp="1"/>
          </p:cNvSpPr>
          <p:nvPr>
            <p:ph type="body" sz="quarter" idx="3"/>
          </p:nvPr>
        </p:nvSpPr>
        <p:spPr/>
        <p:txBody>
          <a:bodyPr/>
          <a:lstStyle/>
          <a:p>
            <a:r>
              <a:rPr lang="es-ES" dirty="0"/>
              <a:t>De ejercicio discontinuo</a:t>
            </a:r>
          </a:p>
        </p:txBody>
      </p:sp>
      <p:sp>
        <p:nvSpPr>
          <p:cNvPr id="7" name="Marcador de texto 6"/>
          <p:cNvSpPr>
            <a:spLocks noGrp="1"/>
          </p:cNvSpPr>
          <p:nvPr>
            <p:ph type="body" sz="half" idx="16"/>
          </p:nvPr>
        </p:nvSpPr>
        <p:spPr/>
        <p:txBody>
          <a:bodyPr/>
          <a:lstStyle/>
          <a:p>
            <a:pPr marL="285750" indent="-285750" algn="l">
              <a:buFont typeface="Arial" panose="020B0604020202020204" pitchFamily="34" charset="0"/>
              <a:buChar char="•"/>
            </a:pPr>
            <a:r>
              <a:rPr lang="es-ES" dirty="0"/>
              <a:t>Los que permiten</a:t>
            </a:r>
          </a:p>
          <a:p>
            <a:pPr marL="285750" indent="-285750" algn="l">
              <a:buFont typeface="Arial" panose="020B0604020202020204" pitchFamily="34" charset="0"/>
              <a:buChar char="•"/>
            </a:pPr>
            <a:r>
              <a:rPr lang="es-ES" dirty="0"/>
              <a:t>Usar el agua</a:t>
            </a:r>
          </a:p>
          <a:p>
            <a:pPr marL="285750" indent="-285750" algn="l">
              <a:buFont typeface="Arial" panose="020B0604020202020204" pitchFamily="34" charset="0"/>
              <a:buChar char="•"/>
            </a:pPr>
            <a:r>
              <a:rPr lang="es-ES" dirty="0"/>
              <a:t>Sólo en determinados períodos</a:t>
            </a:r>
          </a:p>
          <a:p>
            <a:pPr marL="285750" indent="-285750" algn="l">
              <a:buFont typeface="Arial" panose="020B0604020202020204" pitchFamily="34" charset="0"/>
              <a:buChar char="•"/>
            </a:pPr>
            <a:r>
              <a:rPr lang="es-ES" dirty="0"/>
              <a:t>El acto constitutivo debe fijar la forma y tiempo de ejercicio (art. 24).</a:t>
            </a:r>
          </a:p>
        </p:txBody>
      </p:sp>
      <p:sp>
        <p:nvSpPr>
          <p:cNvPr id="4" name="Marcador de contenido 3"/>
          <p:cNvSpPr>
            <a:spLocks noGrp="1"/>
          </p:cNvSpPr>
          <p:nvPr>
            <p:ph type="body" sz="quarter" idx="13"/>
          </p:nvPr>
        </p:nvSpPr>
        <p:spPr/>
        <p:txBody>
          <a:bodyPr/>
          <a:lstStyle/>
          <a:p>
            <a:r>
              <a:rPr lang="es-ES" dirty="0"/>
              <a:t>De ejercicio alternado</a:t>
            </a:r>
          </a:p>
        </p:txBody>
      </p:sp>
      <p:sp>
        <p:nvSpPr>
          <p:cNvPr id="8" name="Marcador de texto 7"/>
          <p:cNvSpPr>
            <a:spLocks noGrp="1"/>
          </p:cNvSpPr>
          <p:nvPr>
            <p:ph type="body" sz="half" idx="17"/>
          </p:nvPr>
        </p:nvSpPr>
        <p:spPr/>
        <p:txBody>
          <a:bodyPr/>
          <a:lstStyle/>
          <a:p>
            <a:pPr marL="285750" indent="-285750" algn="l">
              <a:buFont typeface="Arial" panose="020B0604020202020204" pitchFamily="34" charset="0"/>
              <a:buChar char="•"/>
            </a:pPr>
            <a:r>
              <a:rPr lang="es-ES" dirty="0"/>
              <a:t>Aquellos en que el uso del agua</a:t>
            </a:r>
          </a:p>
          <a:p>
            <a:pPr marL="285750" indent="-285750" algn="l">
              <a:buFont typeface="Arial" panose="020B0604020202020204" pitchFamily="34" charset="0"/>
              <a:buChar char="•"/>
            </a:pPr>
            <a:r>
              <a:rPr lang="es-ES" dirty="0"/>
              <a:t>Se distribuye entre dos o más titulares</a:t>
            </a:r>
          </a:p>
          <a:p>
            <a:pPr marL="285750" indent="-285750" algn="l">
              <a:buFont typeface="Arial" panose="020B0604020202020204" pitchFamily="34" charset="0"/>
              <a:buChar char="•"/>
            </a:pPr>
            <a:r>
              <a:rPr lang="es-ES" dirty="0"/>
              <a:t>Quienes se turnan sucesivamente</a:t>
            </a:r>
          </a:p>
          <a:p>
            <a:pPr marL="285750" indent="-285750" algn="l">
              <a:buFont typeface="Arial" panose="020B0604020202020204" pitchFamily="34" charset="0"/>
              <a:buChar char="•"/>
            </a:pPr>
            <a:r>
              <a:rPr lang="es-ES" dirty="0"/>
              <a:t>El acto constitutivo debe fijar la forma y tiempo de ejercicio (art. 24).</a:t>
            </a:r>
          </a:p>
        </p:txBody>
      </p:sp>
    </p:spTree>
    <p:extLst>
      <p:ext uri="{BB962C8B-B14F-4D97-AF65-F5344CB8AC3E}">
        <p14:creationId xmlns:p14="http://schemas.microsoft.com/office/powerpoint/2010/main" val="1853990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Límites a la explotación de acuíferos</a:t>
            </a:r>
            <a:br>
              <a:rPr lang="es-ES" dirty="0"/>
            </a:br>
            <a:r>
              <a:rPr lang="es-ES" dirty="0"/>
              <a:t>bajo stress</a:t>
            </a:r>
          </a:p>
        </p:txBody>
      </p:sp>
      <p:sp>
        <p:nvSpPr>
          <p:cNvPr id="3" name="Marcador de contenido 2"/>
          <p:cNvSpPr>
            <a:spLocks noGrp="1"/>
          </p:cNvSpPr>
          <p:nvPr>
            <p:ph sz="quarter" idx="13"/>
          </p:nvPr>
        </p:nvSpPr>
        <p:spPr/>
        <p:txBody>
          <a:bodyPr/>
          <a:lstStyle/>
          <a:p>
            <a:r>
              <a:rPr lang="es-ES" dirty="0"/>
              <a:t>en acuíferos sometidos a una alta presión extractiva (stress) determinada, existen dos instancias para condicionar su explotación, ambas asociadas a un Plan de alerta temprana (</a:t>
            </a:r>
            <a:r>
              <a:rPr lang="es-ES" dirty="0" err="1"/>
              <a:t>pAT</a:t>
            </a:r>
            <a:r>
              <a:rPr lang="es-ES" dirty="0"/>
              <a:t>, vid infra): </a:t>
            </a:r>
          </a:p>
          <a:p>
            <a:pPr lvl="1"/>
            <a:r>
              <a:rPr lang="es-ES" dirty="0"/>
              <a:t>en la resolución de otorgamiento de un derecho de agua (DAA) y </a:t>
            </a:r>
          </a:p>
          <a:p>
            <a:pPr lvl="1"/>
            <a:r>
              <a:rPr lang="es-ES" dirty="0"/>
              <a:t>en la evaluación ambiental de un proyecto (EIA). </a:t>
            </a:r>
          </a:p>
        </p:txBody>
      </p:sp>
    </p:spTree>
    <p:extLst>
      <p:ext uri="{BB962C8B-B14F-4D97-AF65-F5344CB8AC3E}">
        <p14:creationId xmlns:p14="http://schemas.microsoft.com/office/powerpoint/2010/main" val="394130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Concesión/Adquisición</a:t>
            </a:r>
            <a:br>
              <a:rPr lang="es-ES" dirty="0"/>
            </a:br>
            <a:r>
              <a:rPr lang="es-ES" dirty="0"/>
              <a:t>del </a:t>
            </a:r>
            <a:r>
              <a:rPr lang="es-ES" dirty="0" err="1"/>
              <a:t>daa</a:t>
            </a:r>
            <a:endParaRPr lang="es-ES" dirty="0"/>
          </a:p>
        </p:txBody>
      </p:sp>
      <p:sp>
        <p:nvSpPr>
          <p:cNvPr id="3" name="Subtítulo 2"/>
          <p:cNvSpPr>
            <a:spLocks noGrp="1"/>
          </p:cNvSpPr>
          <p:nvPr>
            <p:ph type="subTitle" idx="1"/>
          </p:nvPr>
        </p:nvSpPr>
        <p:spPr/>
        <p:txBody>
          <a:bodyPr/>
          <a:lstStyle/>
          <a:p>
            <a:r>
              <a:rPr lang="es-ES" dirty="0"/>
              <a:t>Libro I, título III, arts. 20-29 código de aguas</a:t>
            </a:r>
          </a:p>
        </p:txBody>
      </p:sp>
    </p:spTree>
    <p:extLst>
      <p:ext uri="{BB962C8B-B14F-4D97-AF65-F5344CB8AC3E}">
        <p14:creationId xmlns:p14="http://schemas.microsoft.com/office/powerpoint/2010/main" val="4074586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t>Forma de constitución</a:t>
            </a:r>
          </a:p>
        </p:txBody>
      </p:sp>
      <p:sp>
        <p:nvSpPr>
          <p:cNvPr id="5" name="Marcador de texto 4"/>
          <p:cNvSpPr>
            <a:spLocks noGrp="1"/>
          </p:cNvSpPr>
          <p:nvPr>
            <p:ph type="body" idx="1"/>
          </p:nvPr>
        </p:nvSpPr>
        <p:spPr/>
        <p:txBody>
          <a:bodyPr/>
          <a:lstStyle/>
          <a:p>
            <a:r>
              <a:rPr lang="es-ES" dirty="0"/>
              <a:t>Regla general: originaria</a:t>
            </a:r>
          </a:p>
        </p:txBody>
      </p:sp>
      <p:sp>
        <p:nvSpPr>
          <p:cNvPr id="7" name="Marcador de contenido 6"/>
          <p:cNvSpPr>
            <a:spLocks noGrp="1"/>
          </p:cNvSpPr>
          <p:nvPr>
            <p:ph sz="quarter" idx="13"/>
          </p:nvPr>
        </p:nvSpPr>
        <p:spPr>
          <a:xfrm>
            <a:off x="913775" y="3051014"/>
            <a:ext cx="5106027" cy="3298271"/>
          </a:xfrm>
        </p:spPr>
        <p:txBody>
          <a:bodyPr>
            <a:normAutofit fontScale="70000" lnSpcReduction="20000"/>
          </a:bodyPr>
          <a:lstStyle/>
          <a:p>
            <a:r>
              <a:rPr lang="es-ES" dirty="0"/>
              <a:t>Mediante acto de autoridad: resol. </a:t>
            </a:r>
            <a:r>
              <a:rPr lang="es-ES" dirty="0" err="1"/>
              <a:t>Dga</a:t>
            </a:r>
            <a:r>
              <a:rPr lang="es-ES" dirty="0"/>
              <a:t> (art. 20 inc. 1º)</a:t>
            </a:r>
          </a:p>
          <a:p>
            <a:r>
              <a:rPr lang="es-ES" dirty="0"/>
              <a:t>Limitantes (art. 22): 1) sin perjuicio del derecho de terceros; y 2) considerando la relación aguas superficiales/subterráneas (art. 3) = cuencas u hoyas hidrográficas.</a:t>
            </a:r>
          </a:p>
          <a:p>
            <a:r>
              <a:rPr lang="es-ES" dirty="0"/>
              <a:t>Formalidad: 1) procedimiento libro II, Título I, párrafo 2º; y 2) reducida a escritura pública e inscrita en el competente registro de aguas del </a:t>
            </a:r>
            <a:r>
              <a:rPr lang="es-ES" dirty="0" err="1"/>
              <a:t>cbr</a:t>
            </a:r>
            <a:r>
              <a:rPr lang="es-ES" dirty="0"/>
              <a:t> respectivo.</a:t>
            </a:r>
          </a:p>
          <a:p>
            <a:r>
              <a:rPr lang="es-ES" dirty="0"/>
              <a:t>Posesión del </a:t>
            </a:r>
            <a:r>
              <a:rPr lang="es-ES" dirty="0" err="1"/>
              <a:t>daa</a:t>
            </a:r>
            <a:r>
              <a:rPr lang="es-ES" dirty="0"/>
              <a:t>: por la competente inscripción.</a:t>
            </a:r>
          </a:p>
          <a:p>
            <a:r>
              <a:rPr lang="es-ES" dirty="0"/>
              <a:t>Ejemplos: 1) </a:t>
            </a:r>
            <a:r>
              <a:rPr lang="es-ES" dirty="0" err="1"/>
              <a:t>daa</a:t>
            </a:r>
            <a:r>
              <a:rPr lang="es-ES" dirty="0"/>
              <a:t> para producción de energía eléctrica (art, 29); y 2) </a:t>
            </a:r>
            <a:r>
              <a:rPr lang="es-ES" dirty="0" err="1"/>
              <a:t>daa</a:t>
            </a:r>
            <a:r>
              <a:rPr lang="es-ES" dirty="0"/>
              <a:t> de aguas medicinales y mineromedicinales (art. 29).</a:t>
            </a:r>
          </a:p>
        </p:txBody>
      </p:sp>
      <p:sp>
        <p:nvSpPr>
          <p:cNvPr id="6" name="Marcador de texto 5"/>
          <p:cNvSpPr>
            <a:spLocks noGrp="1"/>
          </p:cNvSpPr>
          <p:nvPr>
            <p:ph type="body" sz="quarter" idx="3"/>
          </p:nvPr>
        </p:nvSpPr>
        <p:spPr/>
        <p:txBody>
          <a:bodyPr/>
          <a:lstStyle/>
          <a:p>
            <a:r>
              <a:rPr lang="es-ES" dirty="0"/>
              <a:t>Excepciones (art. 20 inc. 2º)</a:t>
            </a:r>
          </a:p>
        </p:txBody>
      </p:sp>
      <p:sp>
        <p:nvSpPr>
          <p:cNvPr id="8" name="Marcador de contenido 7"/>
          <p:cNvSpPr>
            <a:spLocks noGrp="1"/>
          </p:cNvSpPr>
          <p:nvPr>
            <p:ph sz="quarter" idx="14"/>
          </p:nvPr>
        </p:nvSpPr>
        <p:spPr>
          <a:xfrm>
            <a:off x="6172201" y="3051014"/>
            <a:ext cx="5105401" cy="3298271"/>
          </a:xfrm>
        </p:spPr>
        <p:txBody>
          <a:bodyPr>
            <a:normAutofit fontScale="70000" lnSpcReduction="20000"/>
          </a:bodyPr>
          <a:lstStyle/>
          <a:p>
            <a:r>
              <a:rPr lang="es-ES" dirty="0" err="1"/>
              <a:t>Daa</a:t>
            </a:r>
            <a:r>
              <a:rPr lang="es-ES" dirty="0"/>
              <a:t> adquiridos por transferencia o transmisión, y adquiridos o perdidos por prescripción.  Según cód. civil, salvo en lo modificado por el cód. aguas (art. 21).</a:t>
            </a:r>
          </a:p>
          <a:p>
            <a:r>
              <a:rPr lang="es-ES" dirty="0" err="1"/>
              <a:t>Daa</a:t>
            </a:r>
            <a:r>
              <a:rPr lang="es-ES" dirty="0"/>
              <a:t> sobre vertientes que nacen, corren y mueren dentro de una misma heredad. Conceptualización en art. 20 inc. final.</a:t>
            </a:r>
          </a:p>
          <a:p>
            <a:r>
              <a:rPr lang="es-ES" dirty="0" err="1"/>
              <a:t>Daa</a:t>
            </a:r>
            <a:r>
              <a:rPr lang="es-ES" dirty="0"/>
              <a:t> sobre aguas de lagos menores (no </a:t>
            </a:r>
            <a:r>
              <a:rPr lang="es-ES" dirty="0" err="1"/>
              <a:t>naveg</a:t>
            </a:r>
            <a:r>
              <a:rPr lang="es-ES" dirty="0"/>
              <a:t>. Por buque &gt; 100 </a:t>
            </a:r>
            <a:r>
              <a:rPr lang="es-ES" dirty="0" err="1"/>
              <a:t>tons</a:t>
            </a:r>
            <a:r>
              <a:rPr lang="es-ES" dirty="0"/>
              <a:t>.</a:t>
            </a:r>
          </a:p>
          <a:p>
            <a:r>
              <a:rPr lang="es-ES" dirty="0" err="1"/>
              <a:t>Daa</a:t>
            </a:r>
            <a:r>
              <a:rPr lang="es-ES" dirty="0"/>
              <a:t> sobre aguas de lagunas y pantanos interiores sin </a:t>
            </a:r>
            <a:r>
              <a:rPr lang="es-ES" dirty="0" err="1"/>
              <a:t>daa</a:t>
            </a:r>
            <a:r>
              <a:rPr lang="es-ES" dirty="0"/>
              <a:t> a favor de terceros a 1981, pues son del dueño de las “riberas”. Vid arts. 30, 33.</a:t>
            </a:r>
          </a:p>
        </p:txBody>
      </p:sp>
    </p:spTree>
    <p:extLst>
      <p:ext uri="{BB962C8B-B14F-4D97-AF65-F5344CB8AC3E}">
        <p14:creationId xmlns:p14="http://schemas.microsoft.com/office/powerpoint/2010/main" val="1348352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Plus: </a:t>
            </a:r>
            <a:r>
              <a:rPr lang="es-ES" dirty="0" err="1"/>
              <a:t>daa</a:t>
            </a:r>
            <a:r>
              <a:rPr lang="es-ES" dirty="0"/>
              <a:t> comprende </a:t>
            </a:r>
            <a:r>
              <a:rPr lang="es-ES" dirty="0" err="1"/>
              <a:t>Fac</a:t>
            </a:r>
            <a:r>
              <a:rPr lang="es-ES" dirty="0"/>
              <a:t>. imponer servidumbres y Concesión sobre </a:t>
            </a:r>
            <a:br>
              <a:rPr lang="es-ES" dirty="0"/>
            </a:br>
            <a:r>
              <a:rPr lang="es-ES" dirty="0"/>
              <a:t>bienes públicos necesarios</a:t>
            </a:r>
          </a:p>
        </p:txBody>
      </p:sp>
      <p:sp>
        <p:nvSpPr>
          <p:cNvPr id="3" name="Marcador de contenido 2"/>
          <p:cNvSpPr>
            <a:spLocks noGrp="1"/>
          </p:cNvSpPr>
          <p:nvPr>
            <p:ph sz="quarter" idx="13"/>
          </p:nvPr>
        </p:nvSpPr>
        <p:spPr/>
        <p:txBody>
          <a:bodyPr/>
          <a:lstStyle/>
          <a:p>
            <a:r>
              <a:rPr lang="es-ES" dirty="0"/>
              <a:t>ARTICULO 25°- El derecho de aprovechamiento conlleva, por el ministerio de la ley, la facultad de imponer todas las servidumbres necesarias para su ejercicio, sin perjuicio de las indemnizaciones correspondientes.</a:t>
            </a:r>
          </a:p>
          <a:p>
            <a:r>
              <a:rPr lang="es-ES" dirty="0"/>
              <a:t>ART 26°: El derecho de aprovechamiento comprenderá la concesión de los terrenos de dominio público necesarios para hacerlo efectivo. </a:t>
            </a:r>
          </a:p>
          <a:p>
            <a:r>
              <a:rPr lang="es-ES" dirty="0"/>
              <a:t>Abandonados estos terrenos o destinados a un fin distinto, volverán a su antigua condición.</a:t>
            </a:r>
          </a:p>
          <a:p>
            <a:endParaRPr lang="es-ES" dirty="0"/>
          </a:p>
        </p:txBody>
      </p:sp>
    </p:spTree>
    <p:extLst>
      <p:ext uri="{BB962C8B-B14F-4D97-AF65-F5344CB8AC3E}">
        <p14:creationId xmlns:p14="http://schemas.microsoft.com/office/powerpoint/2010/main" val="2235239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Constitución del </a:t>
            </a:r>
            <a:r>
              <a:rPr lang="es-ES" dirty="0" err="1"/>
              <a:t>daa</a:t>
            </a:r>
            <a:endParaRPr lang="es-ES" dirty="0"/>
          </a:p>
        </p:txBody>
      </p:sp>
      <p:sp>
        <p:nvSpPr>
          <p:cNvPr id="3" name="Subtítulo 2"/>
          <p:cNvSpPr>
            <a:spLocks noGrp="1"/>
          </p:cNvSpPr>
          <p:nvPr>
            <p:ph type="subTitle" idx="1"/>
          </p:nvPr>
        </p:nvSpPr>
        <p:spPr/>
        <p:txBody>
          <a:bodyPr/>
          <a:lstStyle/>
          <a:p>
            <a:r>
              <a:rPr lang="es-ES" dirty="0"/>
              <a:t>Libro ii, título i, párrafo 2º código de aguas (arts. 140-150).</a:t>
            </a:r>
          </a:p>
        </p:txBody>
      </p:sp>
    </p:spTree>
    <p:extLst>
      <p:ext uri="{BB962C8B-B14F-4D97-AF65-F5344CB8AC3E}">
        <p14:creationId xmlns:p14="http://schemas.microsoft.com/office/powerpoint/2010/main" val="35402154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Solicitud de </a:t>
            </a:r>
            <a:r>
              <a:rPr lang="es-ES" dirty="0" err="1"/>
              <a:t>daa</a:t>
            </a:r>
            <a:endParaRPr lang="es-ES" dirty="0"/>
          </a:p>
        </p:txBody>
      </p:sp>
      <p:sp>
        <p:nvSpPr>
          <p:cNvPr id="3" name="Marcador de contenido 2"/>
          <p:cNvSpPr>
            <a:spLocks noGrp="1"/>
          </p:cNvSpPr>
          <p:nvPr>
            <p:ph sz="quarter" idx="13"/>
          </p:nvPr>
        </p:nvSpPr>
        <p:spPr>
          <a:xfrm>
            <a:off x="913773" y="1925782"/>
            <a:ext cx="10363827" cy="4308763"/>
          </a:xfrm>
        </p:spPr>
        <p:txBody>
          <a:bodyPr>
            <a:normAutofit fontScale="85000" lnSpcReduction="10000"/>
          </a:bodyPr>
          <a:lstStyle/>
          <a:p>
            <a:r>
              <a:rPr lang="es-ES" dirty="0"/>
              <a:t>Contenido de la solicitud </a:t>
            </a:r>
            <a:r>
              <a:rPr lang="es-ES" dirty="0" err="1"/>
              <a:t>daa</a:t>
            </a:r>
            <a:r>
              <a:rPr lang="es-ES" dirty="0"/>
              <a:t> (art. 140):</a:t>
            </a:r>
          </a:p>
          <a:p>
            <a:pPr marL="457200" lvl="1" indent="0">
              <a:buNone/>
            </a:pPr>
            <a:r>
              <a:rPr lang="es-ES" dirty="0"/>
              <a:t>1) identificación del solicitante y de las aguas (álveo) y su clasificación de acuerdo con el código.</a:t>
            </a:r>
          </a:p>
          <a:p>
            <a:pPr marL="457200" lvl="1" indent="0">
              <a:buNone/>
            </a:pPr>
            <a:r>
              <a:rPr lang="es-ES" dirty="0"/>
              <a:t>2) uso proyectado.</a:t>
            </a:r>
          </a:p>
          <a:p>
            <a:pPr marL="457200" lvl="1" indent="0">
              <a:buNone/>
            </a:pPr>
            <a:r>
              <a:rPr lang="es-ES" dirty="0"/>
              <a:t>3) dotación necesaria.</a:t>
            </a:r>
          </a:p>
          <a:p>
            <a:pPr marL="457200" lvl="1" indent="0">
              <a:buNone/>
            </a:pPr>
            <a:r>
              <a:rPr lang="es-ES" dirty="0"/>
              <a:t>4) punto de captación. Y de restitución, tratándose de derechos no consuntivos. (Tema anexo: traslado de ejercicio y cambio de punto de concesión).</a:t>
            </a:r>
          </a:p>
          <a:p>
            <a:pPr marL="457200" lvl="1" indent="0">
              <a:buNone/>
            </a:pPr>
            <a:r>
              <a:rPr lang="es-ES" dirty="0"/>
              <a:t>5) método de extracción.</a:t>
            </a:r>
          </a:p>
          <a:p>
            <a:pPr marL="457200" lvl="1" indent="0">
              <a:buNone/>
            </a:pPr>
            <a:r>
              <a:rPr lang="es-ES" dirty="0"/>
              <a:t>6) naturaleza del DAA que se solicita, según clasificación Del código: consuntivo o no consuntivo, de ejercicio permanente o eventual, continuo, discontinuo o alternado.</a:t>
            </a:r>
          </a:p>
          <a:p>
            <a:pPr marL="457200" lvl="1" indent="0">
              <a:buNone/>
            </a:pPr>
            <a:r>
              <a:rPr lang="es-ES" dirty="0"/>
              <a:t>7) memoria explicativa de dotación necesaria según uso, cuando exceda los volúmenes de los incisos finales de los arts. 129 bis 4 y 129 bis 5.</a:t>
            </a:r>
          </a:p>
          <a:p>
            <a:r>
              <a:rPr lang="es-ES" dirty="0"/>
              <a:t>Importante: la fecha de presentación de la solicitud </a:t>
            </a:r>
            <a:r>
              <a:rPr lang="es-ES" dirty="0" err="1"/>
              <a:t>daa</a:t>
            </a:r>
            <a:r>
              <a:rPr lang="es-ES" dirty="0"/>
              <a:t> (inicio de plazos, </a:t>
            </a:r>
            <a:r>
              <a:rPr lang="es-ES" dirty="0" err="1"/>
              <a:t>etc</a:t>
            </a:r>
            <a:r>
              <a:rPr lang="es-ES" dirty="0"/>
              <a:t>).</a:t>
            </a:r>
          </a:p>
          <a:p>
            <a:r>
              <a:rPr lang="es-ES" dirty="0"/>
              <a:t>Dónde presentarla: DGA, oficinas locales o gobernación provincial.</a:t>
            </a:r>
          </a:p>
          <a:p>
            <a:endParaRPr lang="es-ES" dirty="0"/>
          </a:p>
        </p:txBody>
      </p:sp>
    </p:spTree>
    <p:extLst>
      <p:ext uri="{BB962C8B-B14F-4D97-AF65-F5344CB8AC3E}">
        <p14:creationId xmlns:p14="http://schemas.microsoft.com/office/powerpoint/2010/main" val="4240711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Escasez y valor del recurso.</a:t>
            </a:r>
            <a:br>
              <a:rPr lang="es-MX" dirty="0"/>
            </a:br>
            <a:r>
              <a:rPr lang="es-MX" dirty="0"/>
              <a:t>Los conflictos por el uso del agua.</a:t>
            </a:r>
            <a:endParaRPr lang="es-ES" dirty="0"/>
          </a:p>
        </p:txBody>
      </p:sp>
      <p:sp>
        <p:nvSpPr>
          <p:cNvPr id="3" name="Marcador de contenido 2"/>
          <p:cNvSpPr>
            <a:spLocks noGrp="1"/>
          </p:cNvSpPr>
          <p:nvPr>
            <p:ph idx="1"/>
          </p:nvPr>
        </p:nvSpPr>
        <p:spPr/>
        <p:txBody>
          <a:bodyPr>
            <a:normAutofit fontScale="77500" lnSpcReduction="20000"/>
          </a:bodyPr>
          <a:lstStyle/>
          <a:p>
            <a:pPr>
              <a:buFont typeface="Wingdings" panose="05000000000000000000" pitchFamily="2" charset="2"/>
              <a:buChar char="§"/>
            </a:pPr>
            <a:r>
              <a:rPr lang="es-ES" dirty="0"/>
              <a:t>PREGUNTAS para introducir el tema:</a:t>
            </a:r>
          </a:p>
          <a:p>
            <a:pPr lvl="2"/>
            <a:r>
              <a:rPr lang="es-ES" dirty="0"/>
              <a:t>¿Es el agua un derecho?, ¿existe un derecho al agua?, ¿o existe un derecho de acceso al agua?</a:t>
            </a:r>
          </a:p>
          <a:p>
            <a:pPr lvl="2"/>
            <a:r>
              <a:rPr lang="es-ES" dirty="0"/>
              <a:t>¿la alimentación un derecho?.</a:t>
            </a:r>
          </a:p>
          <a:p>
            <a:pPr lvl="2"/>
            <a:r>
              <a:rPr lang="es-ES" dirty="0"/>
              <a:t>¿Es la educación un derecho?, ¿es la educación gratis y de calidad un derecho?.</a:t>
            </a:r>
          </a:p>
          <a:p>
            <a:pPr lvl="2"/>
            <a:r>
              <a:rPr lang="es-ES" dirty="0"/>
              <a:t>¿Es la vivienda un derecho?.</a:t>
            </a:r>
          </a:p>
          <a:p>
            <a:pPr lvl="2"/>
            <a:r>
              <a:rPr lang="es-ES" dirty="0"/>
              <a:t>¿Es el trabajo un derecho?.</a:t>
            </a:r>
          </a:p>
          <a:p>
            <a:pPr lvl="2"/>
            <a:r>
              <a:rPr lang="es-ES" dirty="0"/>
              <a:t>¿Son las vacaciones un derecho?, ¿son las vacaciones pagadas un derecho?.</a:t>
            </a:r>
          </a:p>
          <a:p>
            <a:pPr lvl="2"/>
            <a:r>
              <a:rPr lang="es-ES" dirty="0"/>
              <a:t>¿Es la salud un derecho?.</a:t>
            </a:r>
          </a:p>
          <a:p>
            <a:pPr lvl="2"/>
            <a:r>
              <a:rPr lang="es-ES" dirty="0"/>
              <a:t>¿Es la entrada a un país un derecho?, ¿es la entrada a un país -portando drogas- un derecho?.</a:t>
            </a:r>
          </a:p>
          <a:p>
            <a:pPr>
              <a:buFont typeface="Wingdings" panose="05000000000000000000" pitchFamily="2" charset="2"/>
              <a:buChar char="§"/>
            </a:pPr>
            <a:r>
              <a:rPr lang="es-ES" dirty="0"/>
              <a:t>Para la economía todas son NECESIDADES.</a:t>
            </a:r>
          </a:p>
          <a:p>
            <a:pPr>
              <a:buFont typeface="Wingdings" panose="05000000000000000000" pitchFamily="2" charset="2"/>
              <a:buChar char="§"/>
            </a:pPr>
            <a:r>
              <a:rPr lang="es-ES" dirty="0"/>
              <a:t>Y donde hay necesidades nace un MERCADO y un SERVICIO (prestación, cosa inmaterial) / BIEN (cosa física) ECONÓMICO.</a:t>
            </a:r>
          </a:p>
        </p:txBody>
      </p:sp>
    </p:spTree>
    <p:extLst>
      <p:ext uri="{BB962C8B-B14F-4D97-AF65-F5344CB8AC3E}">
        <p14:creationId xmlns:p14="http://schemas.microsoft.com/office/powerpoint/2010/main" val="11891403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Publicación de solicitud </a:t>
            </a:r>
            <a:r>
              <a:rPr lang="es-CL" dirty="0" err="1"/>
              <a:t>daa</a:t>
            </a:r>
            <a:endParaRPr lang="es-CL" dirty="0"/>
          </a:p>
        </p:txBody>
      </p:sp>
      <p:sp>
        <p:nvSpPr>
          <p:cNvPr id="3" name="Marcador de contenido 2"/>
          <p:cNvSpPr>
            <a:spLocks noGrp="1"/>
          </p:cNvSpPr>
          <p:nvPr>
            <p:ph sz="quarter" idx="13"/>
          </p:nvPr>
        </p:nvSpPr>
        <p:spPr>
          <a:xfrm>
            <a:off x="913773" y="1801092"/>
            <a:ext cx="10363827" cy="4544290"/>
          </a:xfrm>
        </p:spPr>
        <p:txBody>
          <a:bodyPr>
            <a:normAutofit fontScale="85000" lnSpcReduction="10000"/>
          </a:bodyPr>
          <a:lstStyle/>
          <a:p>
            <a:r>
              <a:rPr lang="es-CL" dirty="0"/>
              <a:t>Art. 141 CA.</a:t>
            </a:r>
          </a:p>
          <a:p>
            <a:r>
              <a:rPr lang="es-CL" dirty="0"/>
              <a:t>La solicitud debe publicarse (es una forma de notificación).</a:t>
            </a:r>
          </a:p>
          <a:p>
            <a:r>
              <a:rPr lang="es-CL" dirty="0"/>
              <a:t>Dónde: en el D.O. más en un diario provincial cuando las solicitudes sean ajenas a la Región metropolitana, o si no lo hubiere, en un diario cabeza de región.</a:t>
            </a:r>
          </a:p>
          <a:p>
            <a:r>
              <a:rPr lang="es-CL" dirty="0"/>
              <a:t>Plazo para publicar: dentro de 30 días desde la fecha de su presentación.</a:t>
            </a:r>
          </a:p>
          <a:p>
            <a:r>
              <a:rPr lang="es-CL" dirty="0"/>
              <a:t>Forma de publicar : conforme art. 131 =&gt; </a:t>
            </a:r>
          </a:p>
          <a:p>
            <a:pPr lvl="1"/>
            <a:r>
              <a:rPr lang="es-CL" dirty="0"/>
              <a:t>a costa del interesado, </a:t>
            </a:r>
          </a:p>
          <a:p>
            <a:pPr lvl="1"/>
            <a:r>
              <a:rPr lang="es-CL" dirty="0"/>
              <a:t>en forma destacada,</a:t>
            </a:r>
          </a:p>
          <a:p>
            <a:pPr lvl="1"/>
            <a:r>
              <a:rPr lang="es-CL" dirty="0"/>
              <a:t>Íntegra o en extracto (con datos necesarios para acertada inteligencia). </a:t>
            </a:r>
          </a:p>
          <a:p>
            <a:pPr lvl="1"/>
            <a:r>
              <a:rPr lang="es-CL" dirty="0"/>
              <a:t>en días 1° </a:t>
            </a:r>
            <a:r>
              <a:rPr lang="es-CL" dirty="0" err="1"/>
              <a:t>Ó</a:t>
            </a:r>
            <a:r>
              <a:rPr lang="es-CL" dirty="0"/>
              <a:t> 15 de cada mes (o día hábil inmediato si aquellos fuesen feriados).</a:t>
            </a:r>
          </a:p>
          <a:p>
            <a:pPr lvl="1"/>
            <a:r>
              <a:rPr lang="es-CL" dirty="0"/>
              <a:t>Tres mensajes radiales dentro del plazo referido de 30 días.</a:t>
            </a:r>
          </a:p>
          <a:p>
            <a:pPr lvl="1"/>
            <a:r>
              <a:rPr lang="es-CL" dirty="0"/>
              <a:t>Excepcionalmente: notificación personal a 3ros. Afectados individualizados, mientras su número no lo haga dificultoso. Método de resorte del jefe de la oficina del lugar o del gobernador provincial.</a:t>
            </a:r>
          </a:p>
        </p:txBody>
      </p:sp>
    </p:spTree>
    <p:extLst>
      <p:ext uri="{BB962C8B-B14F-4D97-AF65-F5344CB8AC3E}">
        <p14:creationId xmlns:p14="http://schemas.microsoft.com/office/powerpoint/2010/main" val="4172914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Oposición a solicitud </a:t>
            </a:r>
            <a:r>
              <a:rPr lang="es-CL" dirty="0" err="1"/>
              <a:t>daa</a:t>
            </a:r>
            <a:r>
              <a:rPr lang="es-CL" dirty="0"/>
              <a:t> </a:t>
            </a:r>
            <a:br>
              <a:rPr lang="es-CL" dirty="0"/>
            </a:br>
            <a:r>
              <a:rPr lang="es-CL" dirty="0"/>
              <a:t>por terceros afectados</a:t>
            </a:r>
          </a:p>
        </p:txBody>
      </p:sp>
      <p:sp>
        <p:nvSpPr>
          <p:cNvPr id="3" name="Marcador de contenido 2"/>
          <p:cNvSpPr>
            <a:spLocks noGrp="1"/>
          </p:cNvSpPr>
          <p:nvPr>
            <p:ph sz="quarter" idx="13"/>
          </p:nvPr>
        </p:nvSpPr>
        <p:spPr/>
        <p:txBody>
          <a:bodyPr/>
          <a:lstStyle/>
          <a:p>
            <a:r>
              <a:rPr lang="es-CL" dirty="0"/>
              <a:t>Art. 132 CA.</a:t>
            </a:r>
          </a:p>
          <a:p>
            <a:r>
              <a:rPr lang="es-CL" dirty="0"/>
              <a:t>Legitimación activa: terceros afectados.</a:t>
            </a:r>
          </a:p>
          <a:p>
            <a:r>
              <a:rPr lang="es-CL" dirty="0"/>
              <a:t>Plazo para oponerse: dentro de 30 días desde la última publicación/notificación, en su caso.</a:t>
            </a:r>
          </a:p>
          <a:p>
            <a:r>
              <a:rPr lang="es-CL" dirty="0"/>
              <a:t>Providencia (dentro de 5to. Día): traslado al solicitante, para que conteste la oposición.</a:t>
            </a:r>
          </a:p>
        </p:txBody>
      </p:sp>
    </p:spTree>
    <p:extLst>
      <p:ext uri="{BB962C8B-B14F-4D97-AF65-F5344CB8AC3E}">
        <p14:creationId xmlns:p14="http://schemas.microsoft.com/office/powerpoint/2010/main" val="31836520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Contestación a la oposición, </a:t>
            </a:r>
            <a:br>
              <a:rPr lang="es-CL" dirty="0"/>
            </a:br>
            <a:r>
              <a:rPr lang="es-CL" dirty="0"/>
              <a:t>por el solicitante</a:t>
            </a:r>
          </a:p>
        </p:txBody>
      </p:sp>
      <p:sp>
        <p:nvSpPr>
          <p:cNvPr id="3" name="Marcador de contenido 2"/>
          <p:cNvSpPr>
            <a:spLocks noGrp="1"/>
          </p:cNvSpPr>
          <p:nvPr>
            <p:ph sz="quarter" idx="13"/>
          </p:nvPr>
        </p:nvSpPr>
        <p:spPr/>
        <p:txBody>
          <a:bodyPr/>
          <a:lstStyle/>
          <a:p>
            <a:r>
              <a:rPr lang="es-CL" dirty="0"/>
              <a:t>Plazo para evacuar el traslado: 15 días (art. 132).</a:t>
            </a:r>
          </a:p>
          <a:p>
            <a:r>
              <a:rPr lang="es-CL" dirty="0"/>
              <a:t>Cumplido el trámite, providencia: remítanse los antecedentes a DGA.</a:t>
            </a:r>
          </a:p>
          <a:p>
            <a:r>
              <a:rPr lang="es-CL" dirty="0"/>
              <a:t>Plazo para remitirlos: dentro de 3 días hábiles de recibida la contestación a la oposición (o de transcurrido el plazo para efectuarla, sin que se a haya verificado). </a:t>
            </a:r>
          </a:p>
          <a:p>
            <a:endParaRPr lang="es-CL" dirty="0"/>
          </a:p>
        </p:txBody>
      </p:sp>
    </p:spTree>
    <p:extLst>
      <p:ext uri="{BB962C8B-B14F-4D97-AF65-F5344CB8AC3E}">
        <p14:creationId xmlns:p14="http://schemas.microsoft.com/office/powerpoint/2010/main" val="2999499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No hubo oposición dentro de plazo; o habiéndola no fue contestada</a:t>
            </a:r>
          </a:p>
        </p:txBody>
      </p:sp>
      <p:sp>
        <p:nvSpPr>
          <p:cNvPr id="3" name="Marcador de contenido 2"/>
          <p:cNvSpPr>
            <a:spLocks noGrp="1"/>
          </p:cNvSpPr>
          <p:nvPr>
            <p:ph sz="quarter" idx="13"/>
          </p:nvPr>
        </p:nvSpPr>
        <p:spPr/>
        <p:txBody>
          <a:bodyPr/>
          <a:lstStyle/>
          <a:p>
            <a:r>
              <a:rPr lang="es-CL" dirty="0"/>
              <a:t>Art. 133 inc. Final.</a:t>
            </a:r>
          </a:p>
          <a:p>
            <a:r>
              <a:rPr lang="es-CL" dirty="0"/>
              <a:t>Providencia: remítanse los antecedentes a </a:t>
            </a:r>
            <a:r>
              <a:rPr lang="es-CL" dirty="0" err="1"/>
              <a:t>dga</a:t>
            </a:r>
            <a:r>
              <a:rPr lang="es-CL" dirty="0"/>
              <a:t>.</a:t>
            </a:r>
          </a:p>
          <a:p>
            <a:r>
              <a:rPr lang="es-CL" dirty="0"/>
              <a:t>Plazo para remitirlos: 3 días hábiles contados desde el vencimiento de los plazos de 30 (plazo para oponerse) y 15 días (plazo para evacuar el traslado) del art. 132.</a:t>
            </a:r>
          </a:p>
        </p:txBody>
      </p:sp>
    </p:spTree>
    <p:extLst>
      <p:ext uri="{BB962C8B-B14F-4D97-AF65-F5344CB8AC3E}">
        <p14:creationId xmlns:p14="http://schemas.microsoft.com/office/powerpoint/2010/main" val="1771807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Medidas para mejor resolver (MMR) DGA</a:t>
            </a:r>
          </a:p>
        </p:txBody>
      </p:sp>
      <p:sp>
        <p:nvSpPr>
          <p:cNvPr id="3" name="Marcador de contenido 2"/>
          <p:cNvSpPr>
            <a:spLocks noGrp="1"/>
          </p:cNvSpPr>
          <p:nvPr>
            <p:ph sz="quarter" idx="13"/>
          </p:nvPr>
        </p:nvSpPr>
        <p:spPr/>
        <p:txBody>
          <a:bodyPr>
            <a:normAutofit fontScale="85000" lnSpcReduction="10000"/>
          </a:bodyPr>
          <a:lstStyle/>
          <a:p>
            <a:r>
              <a:rPr lang="es-CL" dirty="0"/>
              <a:t>Recepción de los antecedentes por </a:t>
            </a:r>
            <a:r>
              <a:rPr lang="es-CL" dirty="0" err="1"/>
              <a:t>dga</a:t>
            </a:r>
            <a:r>
              <a:rPr lang="es-CL" dirty="0"/>
              <a:t>.</a:t>
            </a:r>
          </a:p>
          <a:p>
            <a:r>
              <a:rPr lang="es-CL" dirty="0"/>
              <a:t>Dentro de plazo: 30 días desde la recepción, o desde la contestación de la oposición o desde vencido el plazo para oponerse o para contestar la oposición (sin efectuarla).</a:t>
            </a:r>
          </a:p>
          <a:p>
            <a:r>
              <a:rPr lang="es-CL" dirty="0"/>
              <a:t>de oficio (y a costa de </a:t>
            </a:r>
            <a:r>
              <a:rPr lang="es-CL" dirty="0" err="1"/>
              <a:t>dga</a:t>
            </a:r>
            <a:r>
              <a:rPr lang="es-CL" dirty="0"/>
              <a:t>) o a petición de parte (a costa de parte). Sobre gastos vid art.135.</a:t>
            </a:r>
          </a:p>
          <a:p>
            <a:r>
              <a:rPr lang="es-CL" dirty="0"/>
              <a:t>Mediante resol. Fundada.</a:t>
            </a:r>
          </a:p>
          <a:p>
            <a:r>
              <a:rPr lang="es-CL" dirty="0"/>
              <a:t>Decretar Medidas para mejor resolver (aclaraciones, inspecciones oculares vid art. 135, informes, </a:t>
            </a:r>
            <a:r>
              <a:rPr lang="es-CL" dirty="0" err="1"/>
              <a:t>etc</a:t>
            </a:r>
            <a:r>
              <a:rPr lang="es-CL" dirty="0"/>
              <a:t>).</a:t>
            </a:r>
          </a:p>
          <a:p>
            <a:r>
              <a:rPr lang="es-CL" dirty="0"/>
              <a:t>Tras lo cual (MMR) </a:t>
            </a:r>
            <a:r>
              <a:rPr lang="es-CL" dirty="0" err="1"/>
              <a:t>dga</a:t>
            </a:r>
            <a:r>
              <a:rPr lang="es-CL" dirty="0"/>
              <a:t> debe emitir un informe técnico (y dirimir la cuestión).</a:t>
            </a:r>
          </a:p>
        </p:txBody>
      </p:sp>
    </p:spTree>
    <p:extLst>
      <p:ext uri="{BB962C8B-B14F-4D97-AF65-F5344CB8AC3E}">
        <p14:creationId xmlns:p14="http://schemas.microsoft.com/office/powerpoint/2010/main" val="24319054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La Resolución </a:t>
            </a:r>
            <a:r>
              <a:rPr lang="es-CL" dirty="0" err="1"/>
              <a:t>dga</a:t>
            </a:r>
            <a:endParaRPr lang="es-CL" dirty="0"/>
          </a:p>
        </p:txBody>
      </p:sp>
      <p:sp>
        <p:nvSpPr>
          <p:cNvPr id="3" name="Marcador de contenido 2"/>
          <p:cNvSpPr>
            <a:spLocks noGrp="1"/>
          </p:cNvSpPr>
          <p:nvPr>
            <p:ph sz="quarter" idx="13"/>
          </p:nvPr>
        </p:nvSpPr>
        <p:spPr/>
        <p:txBody>
          <a:bodyPr>
            <a:normAutofit fontScale="77500" lnSpcReduction="20000"/>
          </a:bodyPr>
          <a:lstStyle/>
          <a:p>
            <a:r>
              <a:rPr lang="es-CL" dirty="0"/>
              <a:t>Art. 134 CA.</a:t>
            </a:r>
          </a:p>
          <a:p>
            <a:r>
              <a:rPr lang="es-CL" dirty="0" err="1"/>
              <a:t>dga</a:t>
            </a:r>
            <a:r>
              <a:rPr lang="es-CL" dirty="0"/>
              <a:t> debe dirimir la cuestión (hayan o no </a:t>
            </a:r>
            <a:r>
              <a:rPr lang="es-CL" dirty="0" err="1"/>
              <a:t>mmr</a:t>
            </a:r>
            <a:r>
              <a:rPr lang="es-CL" dirty="0"/>
              <a:t>).</a:t>
            </a:r>
          </a:p>
          <a:p>
            <a:pPr lvl="0">
              <a:buClr>
                <a:prstClr val="black"/>
              </a:buClr>
            </a:pPr>
            <a:r>
              <a:rPr lang="es-CL" dirty="0">
                <a:solidFill>
                  <a:prstClr val="black"/>
                </a:solidFill>
              </a:rPr>
              <a:t>contenido del acto administrativo constitutivo originario, art. 149.</a:t>
            </a:r>
          </a:p>
          <a:p>
            <a:r>
              <a:rPr lang="es-CL" dirty="0"/>
              <a:t>Se trata de una resol. Fundada.</a:t>
            </a:r>
          </a:p>
          <a:p>
            <a:r>
              <a:rPr lang="es-CL" dirty="0"/>
              <a:t>DGA por sí o por delegado competente (art. 136).</a:t>
            </a:r>
          </a:p>
          <a:p>
            <a:r>
              <a:rPr lang="es-CL" dirty="0"/>
              <a:t>Plazo para ello: 4 meses desde el vencimiento del plazo de 30 días del art. 134 inc. 1° (plazo para haber decretado MMR).</a:t>
            </a:r>
          </a:p>
          <a:p>
            <a:r>
              <a:rPr lang="es-CL" dirty="0"/>
              <a:t>Requiere Notificación.</a:t>
            </a:r>
          </a:p>
          <a:p>
            <a:r>
              <a:rPr lang="es-CL" dirty="0"/>
              <a:t>Como solemnidad posterior, para inscribirla en el reg. Aguas, el interesado debe reducirla a escritura pública (art. 114 nº 4, inscripción imperativa).</a:t>
            </a:r>
          </a:p>
        </p:txBody>
      </p:sp>
    </p:spTree>
    <p:extLst>
      <p:ext uri="{BB962C8B-B14F-4D97-AF65-F5344CB8AC3E}">
        <p14:creationId xmlns:p14="http://schemas.microsoft.com/office/powerpoint/2010/main" val="38860027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Recurso de reconsideración</a:t>
            </a:r>
          </a:p>
        </p:txBody>
      </p:sp>
      <p:sp>
        <p:nvSpPr>
          <p:cNvPr id="3" name="Marcador de contenido 2"/>
          <p:cNvSpPr>
            <a:spLocks noGrp="1"/>
          </p:cNvSpPr>
          <p:nvPr>
            <p:ph sz="quarter" idx="13"/>
          </p:nvPr>
        </p:nvSpPr>
        <p:spPr/>
        <p:txBody>
          <a:bodyPr/>
          <a:lstStyle/>
          <a:p>
            <a:r>
              <a:rPr lang="es-CL" dirty="0"/>
              <a:t>Art. 136 CA.</a:t>
            </a:r>
          </a:p>
          <a:p>
            <a:r>
              <a:rPr lang="es-CL" dirty="0"/>
              <a:t>Deducido por los interesados</a:t>
            </a:r>
          </a:p>
          <a:p>
            <a:r>
              <a:rPr lang="es-CL" dirty="0"/>
              <a:t>Ante el </a:t>
            </a:r>
            <a:r>
              <a:rPr lang="es-CL" dirty="0" err="1"/>
              <a:t>dga</a:t>
            </a:r>
            <a:endParaRPr lang="es-CL" dirty="0"/>
          </a:p>
          <a:p>
            <a:r>
              <a:rPr lang="es-CL" dirty="0"/>
              <a:t>Plazo: dentro de 30 días desde la notificación de la resol. </a:t>
            </a:r>
            <a:r>
              <a:rPr lang="es-CL" dirty="0" err="1"/>
              <a:t>dga</a:t>
            </a:r>
            <a:r>
              <a:rPr lang="es-CL" dirty="0"/>
              <a:t>. Respectiva.</a:t>
            </a:r>
          </a:p>
        </p:txBody>
      </p:sp>
    </p:spTree>
    <p:extLst>
      <p:ext uri="{BB962C8B-B14F-4D97-AF65-F5344CB8AC3E}">
        <p14:creationId xmlns:p14="http://schemas.microsoft.com/office/powerpoint/2010/main" val="35092551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00" y="2060600"/>
            <a:ext cx="11360800" cy="2736800"/>
          </a:xfrm>
          <a:prstGeom prst="rect">
            <a:avLst/>
          </a:prstGeom>
        </p:spPr>
        <p:txBody>
          <a:bodyPr spcFirstLastPara="1" vert="horz" wrap="square" lIns="121900" tIns="121900" rIns="121900" bIns="121900" rtlCol="0" anchor="b" anchorCtr="0">
            <a:normAutofit/>
          </a:bodyPr>
          <a:lstStyle/>
          <a:p>
            <a:pPr>
              <a:spcBef>
                <a:spcPts val="0"/>
              </a:spcBef>
            </a:pPr>
            <a:r>
              <a:rPr lang="es" dirty="0"/>
              <a:t>Reforma de la ley 21.435 </a:t>
            </a:r>
            <a:br>
              <a:rPr lang="es" dirty="0"/>
            </a:br>
            <a:r>
              <a:rPr lang="es" dirty="0"/>
              <a:t>al Código de Aguas</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347333"/>
            <a:ext cx="11360800" cy="763600"/>
          </a:xfrm>
          <a:prstGeom prst="rect">
            <a:avLst/>
          </a:prstGeom>
        </p:spPr>
        <p:txBody>
          <a:bodyPr spcFirstLastPara="1" vert="horz" wrap="square" lIns="121900" tIns="121900" rIns="121900" bIns="121900" rtlCol="0" anchor="t" anchorCtr="0">
            <a:noAutofit/>
          </a:bodyPr>
          <a:lstStyle/>
          <a:p>
            <a:pPr>
              <a:buClr>
                <a:schemeClr val="dk1"/>
              </a:buClr>
              <a:buSzPts val="990"/>
            </a:pPr>
            <a:r>
              <a:rPr lang="es" sz="3093" b="1"/>
              <a:t>Reconocimiento del acceso al agua y su saneamiento, como derecho humano esencial e irrenunciable (Art. 5 CA)</a:t>
            </a:r>
            <a:endParaRPr sz="3093" b="1"/>
          </a:p>
        </p:txBody>
      </p:sp>
      <p:sp>
        <p:nvSpPr>
          <p:cNvPr id="61" name="Google Shape;61;p14"/>
          <p:cNvSpPr txBox="1">
            <a:spLocks noGrp="1"/>
          </p:cNvSpPr>
          <p:nvPr>
            <p:ph type="body" idx="1"/>
          </p:nvPr>
        </p:nvSpPr>
        <p:spPr>
          <a:xfrm>
            <a:off x="415600" y="2299534"/>
            <a:ext cx="11360800" cy="3708667"/>
          </a:xfrm>
          <a:prstGeom prst="rect">
            <a:avLst/>
          </a:prstGeom>
        </p:spPr>
        <p:txBody>
          <a:bodyPr spcFirstLastPara="1" vert="horz" wrap="square" lIns="121900" tIns="121900" rIns="121900" bIns="121900" rtlCol="0" anchor="t" anchorCtr="0">
            <a:spAutoFit/>
          </a:bodyPr>
          <a:lstStyle/>
          <a:p>
            <a:pPr indent="-431789">
              <a:lnSpc>
                <a:spcPct val="100000"/>
              </a:lnSpc>
              <a:spcBef>
                <a:spcPts val="1333"/>
              </a:spcBef>
              <a:buClr>
                <a:srgbClr val="404040"/>
              </a:buClr>
              <a:buSzPts val="1500"/>
            </a:pPr>
            <a:r>
              <a:rPr lang="es">
                <a:solidFill>
                  <a:srgbClr val="404040"/>
                </a:solidFill>
                <a:highlight>
                  <a:srgbClr val="FFFFFF"/>
                </a:highlight>
              </a:rPr>
              <a:t>Se reconoce el derecho </a:t>
            </a:r>
            <a:r>
              <a:rPr lang="es" b="1">
                <a:solidFill>
                  <a:srgbClr val="404040"/>
                </a:solidFill>
                <a:highlight>
                  <a:srgbClr val="FFFFFF"/>
                </a:highlight>
              </a:rPr>
              <a:t>al acceso al agua potable y el saneamiento </a:t>
            </a:r>
            <a:r>
              <a:rPr lang="es">
                <a:solidFill>
                  <a:srgbClr val="404040"/>
                </a:solidFill>
                <a:highlight>
                  <a:srgbClr val="FFFFFF"/>
                </a:highlight>
              </a:rPr>
              <a:t>como un</a:t>
            </a:r>
            <a:r>
              <a:rPr lang="es" b="1">
                <a:solidFill>
                  <a:srgbClr val="404040"/>
                </a:solidFill>
                <a:highlight>
                  <a:srgbClr val="FFFFFF"/>
                </a:highlight>
              </a:rPr>
              <a:t> derecho humano</a:t>
            </a:r>
            <a:r>
              <a:rPr lang="es">
                <a:solidFill>
                  <a:srgbClr val="404040"/>
                </a:solidFill>
                <a:highlight>
                  <a:srgbClr val="FFFFFF"/>
                </a:highlight>
              </a:rPr>
              <a:t>.</a:t>
            </a:r>
            <a:endParaRPr>
              <a:solidFill>
                <a:srgbClr val="404040"/>
              </a:solidFill>
              <a:highlight>
                <a:srgbClr val="FFFFFF"/>
              </a:highlight>
            </a:endParaRPr>
          </a:p>
          <a:p>
            <a:pPr marL="0" indent="0">
              <a:lnSpc>
                <a:spcPct val="100000"/>
              </a:lnSpc>
              <a:spcBef>
                <a:spcPts val="1333"/>
              </a:spcBef>
              <a:buNone/>
            </a:pPr>
            <a:endParaRPr>
              <a:solidFill>
                <a:srgbClr val="404040"/>
              </a:solidFill>
              <a:highlight>
                <a:srgbClr val="FFFFFF"/>
              </a:highlight>
            </a:endParaRPr>
          </a:p>
          <a:p>
            <a:pPr indent="-431789">
              <a:lnSpc>
                <a:spcPct val="100000"/>
              </a:lnSpc>
              <a:spcBef>
                <a:spcPts val="1333"/>
              </a:spcBef>
              <a:buClr>
                <a:srgbClr val="404040"/>
              </a:buClr>
              <a:buSzPts val="1500"/>
            </a:pPr>
            <a:r>
              <a:rPr lang="es">
                <a:solidFill>
                  <a:srgbClr val="404040"/>
                </a:solidFill>
                <a:highlight>
                  <a:srgbClr val="FFFFFF"/>
                </a:highlight>
              </a:rPr>
              <a:t>Se trata al agua como un bien nacional de uso público, </a:t>
            </a:r>
            <a:r>
              <a:rPr lang="es" b="1">
                <a:solidFill>
                  <a:srgbClr val="404040"/>
                </a:solidFill>
                <a:highlight>
                  <a:srgbClr val="FFFFFF"/>
                </a:highlight>
              </a:rPr>
              <a:t>cuyo dominio y uso pertenecen a todos los habitantes.</a:t>
            </a:r>
            <a:endParaRPr b="1">
              <a:solidFill>
                <a:srgbClr val="404040"/>
              </a:solidFill>
              <a:highlight>
                <a:srgbClr val="FFFFFF"/>
              </a:highlight>
            </a:endParaRPr>
          </a:p>
          <a:p>
            <a:pPr marL="0" indent="0">
              <a:lnSpc>
                <a:spcPct val="100000"/>
              </a:lnSpc>
              <a:spcBef>
                <a:spcPts val="1333"/>
              </a:spcBef>
              <a:buNone/>
            </a:pPr>
            <a:endParaRPr b="1">
              <a:solidFill>
                <a:srgbClr val="404040"/>
              </a:solidFill>
              <a:highlight>
                <a:srgbClr val="FFFFFF"/>
              </a:highlight>
            </a:endParaRPr>
          </a:p>
          <a:p>
            <a:pPr indent="-431789">
              <a:lnSpc>
                <a:spcPct val="100000"/>
              </a:lnSpc>
              <a:spcBef>
                <a:spcPts val="1333"/>
              </a:spcBef>
              <a:spcAft>
                <a:spcPts val="1333"/>
              </a:spcAft>
              <a:buClr>
                <a:srgbClr val="404040"/>
              </a:buClr>
              <a:buSzPts val="1500"/>
            </a:pPr>
            <a:r>
              <a:rPr lang="es">
                <a:solidFill>
                  <a:srgbClr val="404040"/>
                </a:solidFill>
                <a:highlight>
                  <a:srgbClr val="FFFFFF"/>
                </a:highlight>
              </a:rPr>
              <a:t>Se introduce el concepto de </a:t>
            </a:r>
            <a:r>
              <a:rPr lang="es" b="1">
                <a:solidFill>
                  <a:srgbClr val="404040"/>
                </a:solidFill>
                <a:highlight>
                  <a:srgbClr val="FFFFFF"/>
                </a:highlight>
              </a:rPr>
              <a:t>interés público</a:t>
            </a:r>
            <a:r>
              <a:rPr lang="es">
                <a:solidFill>
                  <a:srgbClr val="404040"/>
                </a:solidFill>
                <a:highlight>
                  <a:srgbClr val="FFFFFF"/>
                </a:highlight>
              </a:rPr>
              <a:t> como orientador en la constitución de Derechos de Aprovechamiento de Aguas (DAA).</a:t>
            </a:r>
            <a:endParaRPr sz="1733">
              <a:solidFill>
                <a:srgbClr val="404040"/>
              </a:solidFill>
              <a:highlight>
                <a:srgbClr val="FFFFFF"/>
              </a:highligh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body" idx="1"/>
          </p:nvPr>
        </p:nvSpPr>
        <p:spPr>
          <a:xfrm>
            <a:off x="415600" y="1536633"/>
            <a:ext cx="3339600" cy="4927600"/>
          </a:xfrm>
          <a:prstGeom prst="rect">
            <a:avLst/>
          </a:prstGeom>
          <a:solidFill>
            <a:schemeClr val="lt2"/>
          </a:solidFill>
          <a:ln w="9525" cap="flat" cmpd="sng">
            <a:solidFill>
              <a:schemeClr val="dk2"/>
            </a:solidFill>
            <a:prstDash val="solid"/>
            <a:round/>
            <a:headEnd type="none" w="sm" len="sm"/>
            <a:tailEnd type="none" w="sm" len="sm"/>
          </a:ln>
        </p:spPr>
        <p:txBody>
          <a:bodyPr spcFirstLastPara="1" vert="horz" wrap="square" lIns="121900" tIns="121900" rIns="121900" bIns="121900" rtlCol="0" anchor="t" anchorCtr="0">
            <a:normAutofit/>
          </a:bodyPr>
          <a:lstStyle/>
          <a:p>
            <a:pPr marL="0" indent="0" algn="ctr">
              <a:buNone/>
            </a:pPr>
            <a:r>
              <a:rPr lang="es" b="1">
                <a:solidFill>
                  <a:schemeClr val="dk1"/>
                </a:solidFill>
              </a:rPr>
              <a:t>Normativa previa a la reforma</a:t>
            </a:r>
            <a:endParaRPr b="1">
              <a:solidFill>
                <a:schemeClr val="dk1"/>
              </a:solidFill>
            </a:endParaRPr>
          </a:p>
          <a:p>
            <a:pPr marL="0" indent="0">
              <a:lnSpc>
                <a:spcPct val="100000"/>
              </a:lnSpc>
              <a:spcBef>
                <a:spcPts val="1600"/>
              </a:spcBef>
              <a:spcAft>
                <a:spcPts val="1600"/>
              </a:spcAft>
              <a:buNone/>
            </a:pPr>
            <a:r>
              <a:rPr lang="es" sz="1600">
                <a:solidFill>
                  <a:schemeClr val="dk1"/>
                </a:solidFill>
              </a:rPr>
              <a:t>ARTÍCULO 5°- Las aguas son </a:t>
            </a:r>
            <a:r>
              <a:rPr lang="es" sz="1600" b="1">
                <a:solidFill>
                  <a:schemeClr val="dk1"/>
                </a:solidFill>
              </a:rPr>
              <a:t>bienes nacionales de uso público </a:t>
            </a:r>
            <a:r>
              <a:rPr lang="es" sz="1600">
                <a:solidFill>
                  <a:schemeClr val="dk1"/>
                </a:solidFill>
              </a:rPr>
              <a:t>y se otorga </a:t>
            </a:r>
            <a:r>
              <a:rPr lang="es" sz="1600" b="1">
                <a:solidFill>
                  <a:schemeClr val="dk1"/>
                </a:solidFill>
              </a:rPr>
              <a:t>a los particulares el derecho de aprovechamiento</a:t>
            </a:r>
            <a:r>
              <a:rPr lang="es" sz="1600">
                <a:solidFill>
                  <a:schemeClr val="dk1"/>
                </a:solidFill>
              </a:rPr>
              <a:t> de ellas, en conformidad a las disposiciones del presente código.</a:t>
            </a:r>
            <a:endParaRPr sz="1600">
              <a:solidFill>
                <a:schemeClr val="dk1"/>
              </a:solidFill>
            </a:endParaRPr>
          </a:p>
        </p:txBody>
      </p:sp>
      <p:sp>
        <p:nvSpPr>
          <p:cNvPr id="67" name="Google Shape;67;p15"/>
          <p:cNvSpPr txBox="1">
            <a:spLocks noGrp="1"/>
          </p:cNvSpPr>
          <p:nvPr>
            <p:ph type="body" idx="2"/>
          </p:nvPr>
        </p:nvSpPr>
        <p:spPr>
          <a:xfrm>
            <a:off x="3878000" y="1536633"/>
            <a:ext cx="7898400" cy="4927600"/>
          </a:xfrm>
          <a:prstGeom prst="rect">
            <a:avLst/>
          </a:prstGeom>
          <a:solidFill>
            <a:schemeClr val="lt2"/>
          </a:solidFill>
          <a:ln w="9525" cap="flat" cmpd="sng">
            <a:solidFill>
              <a:schemeClr val="dk2"/>
            </a:solidFill>
            <a:prstDash val="solid"/>
            <a:round/>
            <a:headEnd type="none" w="sm" len="sm"/>
            <a:tailEnd type="none" w="sm" len="sm"/>
          </a:ln>
        </p:spPr>
        <p:txBody>
          <a:bodyPr spcFirstLastPara="1" vert="horz" wrap="square" lIns="121900" tIns="121900" rIns="121900" bIns="121900" rtlCol="0" anchor="t" anchorCtr="0">
            <a:noAutofit/>
          </a:bodyPr>
          <a:lstStyle/>
          <a:p>
            <a:pPr marL="0" indent="0" algn="ctr">
              <a:lnSpc>
                <a:spcPct val="95000"/>
              </a:lnSpc>
              <a:buSzPts val="770"/>
              <a:buNone/>
            </a:pPr>
            <a:r>
              <a:rPr lang="es" b="1">
                <a:solidFill>
                  <a:srgbClr val="0D0D0D"/>
                </a:solidFill>
              </a:rPr>
              <a:t>Normativa actual</a:t>
            </a:r>
            <a:endParaRPr b="1">
              <a:solidFill>
                <a:srgbClr val="0D0D0D"/>
              </a:solidFill>
            </a:endParaRPr>
          </a:p>
          <a:p>
            <a:pPr marL="0" indent="0">
              <a:lnSpc>
                <a:spcPct val="95000"/>
              </a:lnSpc>
              <a:spcBef>
                <a:spcPts val="1600"/>
              </a:spcBef>
              <a:buClr>
                <a:schemeClr val="dk1"/>
              </a:buClr>
              <a:buSzPts val="770"/>
              <a:buNone/>
            </a:pPr>
            <a:r>
              <a:rPr lang="es" sz="1600">
                <a:solidFill>
                  <a:srgbClr val="0D0D0D"/>
                </a:solidFill>
              </a:rPr>
              <a:t>ARTÍCULO 5.- Las aguas, en cualquiera de sus estados, </a:t>
            </a:r>
            <a:r>
              <a:rPr lang="es" sz="1600" b="1">
                <a:solidFill>
                  <a:srgbClr val="0D0D0D"/>
                </a:solidFill>
              </a:rPr>
              <a:t>son bienes nacionales de uso público</a:t>
            </a:r>
            <a:r>
              <a:rPr lang="es" sz="1600">
                <a:solidFill>
                  <a:srgbClr val="0D0D0D"/>
                </a:solidFill>
              </a:rPr>
              <a:t>. En consecuencia, </a:t>
            </a:r>
            <a:r>
              <a:rPr lang="es" sz="1600" b="1">
                <a:solidFill>
                  <a:srgbClr val="0D0D0D"/>
                </a:solidFill>
              </a:rPr>
              <a:t>su dominio y uso pertenece a todos los habitantes </a:t>
            </a:r>
            <a:r>
              <a:rPr lang="es" sz="1600">
                <a:solidFill>
                  <a:srgbClr val="0D0D0D"/>
                </a:solidFill>
              </a:rPr>
              <a:t>de la nación.</a:t>
            </a:r>
            <a:endParaRPr sz="1600">
              <a:solidFill>
                <a:srgbClr val="0D0D0D"/>
              </a:solidFill>
            </a:endParaRPr>
          </a:p>
          <a:p>
            <a:pPr marL="0" indent="609585">
              <a:lnSpc>
                <a:spcPct val="95000"/>
              </a:lnSpc>
              <a:spcBef>
                <a:spcPts val="1600"/>
              </a:spcBef>
              <a:buClr>
                <a:schemeClr val="dk1"/>
              </a:buClr>
              <a:buSzPts val="770"/>
              <a:buNone/>
            </a:pPr>
            <a:r>
              <a:rPr lang="es" sz="1600">
                <a:solidFill>
                  <a:srgbClr val="0D0D0D"/>
                </a:solidFill>
              </a:rPr>
              <a:t>En función del </a:t>
            </a:r>
            <a:r>
              <a:rPr lang="es" sz="1600" b="1">
                <a:solidFill>
                  <a:srgbClr val="0D0D0D"/>
                </a:solidFill>
              </a:rPr>
              <a:t>interés público </a:t>
            </a:r>
            <a:r>
              <a:rPr lang="es" sz="1600">
                <a:solidFill>
                  <a:srgbClr val="0D0D0D"/>
                </a:solidFill>
              </a:rPr>
              <a:t>se constituirán derechos de aprovechamiento sobre las aguas, los que </a:t>
            </a:r>
            <a:r>
              <a:rPr lang="es" sz="1600" b="1">
                <a:solidFill>
                  <a:srgbClr val="0D0D0D"/>
                </a:solidFill>
              </a:rPr>
              <a:t>podrán ser limitados en su ejercicio</a:t>
            </a:r>
            <a:r>
              <a:rPr lang="es" sz="1600">
                <a:solidFill>
                  <a:srgbClr val="0D0D0D"/>
                </a:solidFill>
              </a:rPr>
              <a:t>, de conformidad con las disposiciones de este Código.</a:t>
            </a:r>
            <a:endParaRPr sz="1600">
              <a:solidFill>
                <a:srgbClr val="0D0D0D"/>
              </a:solidFill>
            </a:endParaRPr>
          </a:p>
          <a:p>
            <a:pPr marL="0" indent="609585">
              <a:lnSpc>
                <a:spcPct val="95000"/>
              </a:lnSpc>
              <a:spcBef>
                <a:spcPts val="1600"/>
              </a:spcBef>
              <a:buClr>
                <a:schemeClr val="dk1"/>
              </a:buClr>
              <a:buSzPts val="770"/>
              <a:buNone/>
            </a:pPr>
            <a:r>
              <a:rPr lang="es" sz="1600">
                <a:solidFill>
                  <a:srgbClr val="0D0D0D"/>
                </a:solidFill>
              </a:rPr>
              <a:t>Para estos efectos, se entenderán comprendidas bajo el interés público las acciones que ejecute la autoridad para </a:t>
            </a:r>
            <a:r>
              <a:rPr lang="es" sz="1600" b="1">
                <a:solidFill>
                  <a:srgbClr val="0D0D0D"/>
                </a:solidFill>
              </a:rPr>
              <a:t>resguardar el consumo humano y el saneamiento</a:t>
            </a:r>
            <a:r>
              <a:rPr lang="es" sz="1600">
                <a:solidFill>
                  <a:srgbClr val="0D0D0D"/>
                </a:solidFill>
              </a:rPr>
              <a:t>, la preservación ecosistémica, la disponibilidad de las aguas, la sustentabilidad acuífera y, en general, aquellas destinadas a promover un equilibrio entre eficiencia y seguridad en los usos productivos de las aguas.</a:t>
            </a:r>
            <a:endParaRPr sz="1600">
              <a:solidFill>
                <a:srgbClr val="0D0D0D"/>
              </a:solidFill>
            </a:endParaRPr>
          </a:p>
          <a:p>
            <a:pPr marL="0" indent="609585">
              <a:lnSpc>
                <a:spcPct val="95000"/>
              </a:lnSpc>
              <a:spcBef>
                <a:spcPts val="1600"/>
              </a:spcBef>
              <a:buSzPts val="770"/>
              <a:buNone/>
            </a:pPr>
            <a:r>
              <a:rPr lang="es" sz="1600">
                <a:solidFill>
                  <a:srgbClr val="0D0D0D"/>
                </a:solidFill>
              </a:rPr>
              <a:t>El </a:t>
            </a:r>
            <a:r>
              <a:rPr lang="es" sz="1600" b="1">
                <a:solidFill>
                  <a:srgbClr val="0D0D0D"/>
                </a:solidFill>
              </a:rPr>
              <a:t>acceso al agua potable y el saneamiento es un derecho humano esencial e irrenunciable</a:t>
            </a:r>
            <a:r>
              <a:rPr lang="es" sz="1600">
                <a:solidFill>
                  <a:srgbClr val="0D0D0D"/>
                </a:solidFill>
              </a:rPr>
              <a:t> que debe ser garantizado por el Estado.</a:t>
            </a:r>
            <a:endParaRPr sz="1600">
              <a:solidFill>
                <a:srgbClr val="0D0D0D"/>
              </a:solidFill>
            </a:endParaRPr>
          </a:p>
          <a:p>
            <a:pPr marL="0" indent="0">
              <a:lnSpc>
                <a:spcPct val="95000"/>
              </a:lnSpc>
              <a:spcBef>
                <a:spcPts val="1600"/>
              </a:spcBef>
              <a:spcAft>
                <a:spcPts val="1600"/>
              </a:spcAft>
              <a:buSzPts val="770"/>
              <a:buNone/>
            </a:pPr>
            <a:r>
              <a:rPr lang="es" sz="1600">
                <a:solidFill>
                  <a:srgbClr val="0D0D0D"/>
                </a:solidFill>
              </a:rPr>
              <a:t>(...)</a:t>
            </a:r>
            <a:endParaRPr sz="1600">
              <a:solidFill>
                <a:srgbClr val="0D0D0D"/>
              </a:solidFill>
            </a:endParaRPr>
          </a:p>
        </p:txBody>
      </p:sp>
      <p:sp>
        <p:nvSpPr>
          <p:cNvPr id="68" name="Google Shape;68;p15"/>
          <p:cNvSpPr txBox="1">
            <a:spLocks noGrp="1"/>
          </p:cNvSpPr>
          <p:nvPr>
            <p:ph type="title"/>
          </p:nvPr>
        </p:nvSpPr>
        <p:spPr>
          <a:xfrm>
            <a:off x="415600" y="347333"/>
            <a:ext cx="11360800" cy="763600"/>
          </a:xfrm>
          <a:prstGeom prst="rect">
            <a:avLst/>
          </a:prstGeom>
        </p:spPr>
        <p:txBody>
          <a:bodyPr spcFirstLastPara="1" vert="horz" wrap="square" lIns="121900" tIns="121900" rIns="121900" bIns="121900" rtlCol="0" anchor="t" anchorCtr="0">
            <a:noAutofit/>
          </a:bodyPr>
          <a:lstStyle/>
          <a:p>
            <a:pPr>
              <a:buClr>
                <a:schemeClr val="dk1"/>
              </a:buClr>
              <a:buSzPts val="990"/>
            </a:pPr>
            <a:r>
              <a:rPr lang="es" sz="3093" b="1"/>
              <a:t>Reconocimiento del acceso al agua y su saneamiento, como derecho humano esencial e irrenunciable (Art. 5 CA)</a:t>
            </a:r>
            <a:endParaRPr sz="3093"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Logos </a:t>
            </a:r>
            <a:br>
              <a:rPr lang="es-CL" dirty="0"/>
            </a:br>
            <a:r>
              <a:rPr lang="es-CL" dirty="0"/>
              <a:t>¿Qué es el agua?</a:t>
            </a:r>
          </a:p>
        </p:txBody>
      </p:sp>
      <p:sp>
        <p:nvSpPr>
          <p:cNvPr id="3" name="Marcador de contenido 2"/>
          <p:cNvSpPr>
            <a:spLocks noGrp="1"/>
          </p:cNvSpPr>
          <p:nvPr>
            <p:ph sz="quarter" idx="13"/>
          </p:nvPr>
        </p:nvSpPr>
        <p:spPr/>
        <p:txBody>
          <a:bodyPr>
            <a:normAutofit fontScale="62500" lnSpcReduction="20000"/>
          </a:bodyPr>
          <a:lstStyle/>
          <a:p>
            <a:r>
              <a:rPr lang="es-MX" dirty="0"/>
              <a:t>El agua es una sustancia química cuya molécula está compuesta por dos átomos de hidrógeno y uno de oxígeno (H2O). Es esencial para la vida en la Tierra y es uno de los recursos naturales más importantes para la supervivencia de los organismos vivos.</a:t>
            </a:r>
          </a:p>
          <a:p>
            <a:r>
              <a:rPr lang="es-ES" dirty="0"/>
              <a:t>compuesto químico, no es un elemento.</a:t>
            </a:r>
          </a:p>
          <a:p>
            <a:r>
              <a:rPr lang="es-ES" dirty="0"/>
              <a:t>Molécula: dos átomos de hidrógeno y uno de oxígeno.</a:t>
            </a:r>
          </a:p>
          <a:p>
            <a:r>
              <a:rPr lang="es-ES" dirty="0"/>
              <a:t>Fórmula química: H2O</a:t>
            </a:r>
          </a:p>
          <a:p>
            <a:r>
              <a:rPr lang="es-ES" dirty="0"/>
              <a:t>esencial para el origen y supervivencia de la gran mayoría de las formas conocidas de vida.</a:t>
            </a:r>
            <a:endParaRPr lang="es-CL" dirty="0"/>
          </a:p>
          <a:p>
            <a:r>
              <a:rPr lang="es-ES" dirty="0"/>
              <a:t>Etimología: del latín </a:t>
            </a:r>
            <a:r>
              <a:rPr lang="es-ES" i="1" dirty="0" err="1"/>
              <a:t>aquaM</a:t>
            </a:r>
            <a:r>
              <a:rPr lang="es-ES" dirty="0"/>
              <a:t>. Y éste del </a:t>
            </a:r>
            <a:r>
              <a:rPr lang="es-ES" dirty="0" err="1"/>
              <a:t>del</a:t>
            </a:r>
            <a:r>
              <a:rPr lang="es-ES" dirty="0"/>
              <a:t> </a:t>
            </a:r>
            <a:r>
              <a:rPr lang="es-ES" dirty="0" err="1"/>
              <a:t>protoindoeuropeo</a:t>
            </a:r>
            <a:r>
              <a:rPr lang="es-ES" dirty="0"/>
              <a:t> *</a:t>
            </a:r>
            <a:r>
              <a:rPr lang="es-ES" dirty="0" err="1"/>
              <a:t>akʷ</a:t>
            </a:r>
            <a:r>
              <a:rPr lang="es-ES" dirty="0"/>
              <a:t>-ā</a:t>
            </a:r>
          </a:p>
          <a:p>
            <a:r>
              <a:rPr lang="es-ES" dirty="0"/>
              <a:t>Agua, término generalmente referido a su estado líquido.</a:t>
            </a:r>
          </a:p>
          <a:p>
            <a:r>
              <a:rPr lang="es-ES" dirty="0"/>
              <a:t>Vapor en su forma gaseosa; y</a:t>
            </a:r>
          </a:p>
          <a:p>
            <a:r>
              <a:rPr lang="es-ES" dirty="0"/>
              <a:t>Hielo, en su forma sólida.</a:t>
            </a:r>
          </a:p>
        </p:txBody>
      </p:sp>
    </p:spTree>
    <p:extLst>
      <p:ext uri="{BB962C8B-B14F-4D97-AF65-F5344CB8AC3E}">
        <p14:creationId xmlns:p14="http://schemas.microsoft.com/office/powerpoint/2010/main" val="20162039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295233" y="347333"/>
            <a:ext cx="11601200" cy="763600"/>
          </a:xfrm>
          <a:prstGeom prst="rect">
            <a:avLst/>
          </a:prstGeom>
        </p:spPr>
        <p:txBody>
          <a:bodyPr spcFirstLastPara="1" vert="horz" wrap="square" lIns="121900" tIns="121900" rIns="121900" bIns="121900" rtlCol="0" anchor="t" anchorCtr="0">
            <a:noAutofit/>
          </a:bodyPr>
          <a:lstStyle/>
          <a:p>
            <a:pPr>
              <a:buClr>
                <a:schemeClr val="dk1"/>
              </a:buClr>
              <a:buSzPts val="990"/>
            </a:pPr>
            <a:r>
              <a:rPr lang="es" sz="3093" b="1"/>
              <a:t>Reconocimiento del acceso al agua y su saneamiento, como derecho humano esencial e irrenunciable (Art. 5 ter CA)</a:t>
            </a:r>
            <a:endParaRPr sz="3093" b="1"/>
          </a:p>
        </p:txBody>
      </p:sp>
      <p:sp>
        <p:nvSpPr>
          <p:cNvPr id="74" name="Google Shape;74;p16"/>
          <p:cNvSpPr txBox="1">
            <a:spLocks noGrp="1"/>
          </p:cNvSpPr>
          <p:nvPr>
            <p:ph type="body" idx="1"/>
          </p:nvPr>
        </p:nvSpPr>
        <p:spPr>
          <a:xfrm>
            <a:off x="415600" y="2222667"/>
            <a:ext cx="11360800" cy="3708667"/>
          </a:xfrm>
          <a:prstGeom prst="rect">
            <a:avLst/>
          </a:prstGeom>
        </p:spPr>
        <p:txBody>
          <a:bodyPr spcFirstLastPara="1" vert="horz" wrap="square" lIns="121900" tIns="121900" rIns="121900" bIns="121900" rtlCol="0" anchor="t" anchorCtr="0">
            <a:spAutoFit/>
          </a:bodyPr>
          <a:lstStyle/>
          <a:p>
            <a:pPr indent="-431789">
              <a:lnSpc>
                <a:spcPct val="100000"/>
              </a:lnSpc>
              <a:spcBef>
                <a:spcPts val="1333"/>
              </a:spcBef>
              <a:buClr>
                <a:srgbClr val="404040"/>
              </a:buClr>
              <a:buSzPts val="1500"/>
            </a:pPr>
            <a:r>
              <a:rPr lang="es">
                <a:solidFill>
                  <a:srgbClr val="404040"/>
                </a:solidFill>
                <a:highlight>
                  <a:schemeClr val="lt1"/>
                </a:highlight>
              </a:rPr>
              <a:t>El Presidente de la República puede </a:t>
            </a:r>
            <a:r>
              <a:rPr lang="es" b="1">
                <a:solidFill>
                  <a:srgbClr val="404040"/>
                </a:solidFill>
                <a:highlight>
                  <a:schemeClr val="lt1"/>
                </a:highlight>
              </a:rPr>
              <a:t>constituir reservas</a:t>
            </a:r>
            <a:r>
              <a:rPr lang="es">
                <a:solidFill>
                  <a:srgbClr val="404040"/>
                </a:solidFill>
                <a:highlight>
                  <a:schemeClr val="lt1"/>
                </a:highlight>
              </a:rPr>
              <a:t> de aguas superficiales o subterráneas para </a:t>
            </a:r>
            <a:r>
              <a:rPr lang="es" b="1">
                <a:solidFill>
                  <a:srgbClr val="404040"/>
                </a:solidFill>
                <a:highlight>
                  <a:schemeClr val="lt1"/>
                </a:highlight>
              </a:rPr>
              <a:t>la función de subsistencia </a:t>
            </a:r>
            <a:r>
              <a:rPr lang="es">
                <a:solidFill>
                  <a:srgbClr val="404040"/>
                </a:solidFill>
                <a:highlight>
                  <a:schemeClr val="lt1"/>
                </a:highlight>
              </a:rPr>
              <a:t>(Arts. 5 ter y 147 bis inciso 3°)</a:t>
            </a:r>
            <a:endParaRPr>
              <a:solidFill>
                <a:srgbClr val="404040"/>
              </a:solidFill>
              <a:highlight>
                <a:schemeClr val="lt1"/>
              </a:highlight>
            </a:endParaRPr>
          </a:p>
          <a:p>
            <a:pPr marL="0" indent="0">
              <a:lnSpc>
                <a:spcPct val="100000"/>
              </a:lnSpc>
              <a:spcBef>
                <a:spcPts val="1333"/>
              </a:spcBef>
              <a:buNone/>
            </a:pPr>
            <a:endParaRPr>
              <a:solidFill>
                <a:srgbClr val="404040"/>
              </a:solidFill>
              <a:highlight>
                <a:schemeClr val="lt1"/>
              </a:highlight>
            </a:endParaRPr>
          </a:p>
          <a:p>
            <a:pPr indent="-431789">
              <a:lnSpc>
                <a:spcPct val="100000"/>
              </a:lnSpc>
              <a:spcBef>
                <a:spcPts val="1333"/>
              </a:spcBef>
              <a:buClr>
                <a:srgbClr val="404040"/>
              </a:buClr>
              <a:buSzPts val="1500"/>
            </a:pPr>
            <a:r>
              <a:rPr lang="es">
                <a:solidFill>
                  <a:srgbClr val="404040"/>
                </a:solidFill>
                <a:highlight>
                  <a:schemeClr val="lt1"/>
                </a:highlight>
              </a:rPr>
              <a:t>La Dirección General de Aguas (DGA) tiene la facultad para constituir DAA para usos de la </a:t>
            </a:r>
            <a:r>
              <a:rPr lang="es" b="1">
                <a:solidFill>
                  <a:srgbClr val="404040"/>
                </a:solidFill>
                <a:highlight>
                  <a:schemeClr val="lt1"/>
                </a:highlight>
              </a:rPr>
              <a:t>función de subsistencia</a:t>
            </a:r>
            <a:r>
              <a:rPr lang="es">
                <a:solidFill>
                  <a:srgbClr val="404040"/>
                </a:solidFill>
                <a:highlight>
                  <a:schemeClr val="lt1"/>
                </a:highlight>
              </a:rPr>
              <a:t>.</a:t>
            </a:r>
            <a:endParaRPr>
              <a:solidFill>
                <a:srgbClr val="404040"/>
              </a:solidFill>
              <a:highlight>
                <a:schemeClr val="lt1"/>
              </a:highlight>
            </a:endParaRPr>
          </a:p>
          <a:p>
            <a:pPr marL="0" indent="0">
              <a:lnSpc>
                <a:spcPct val="100000"/>
              </a:lnSpc>
              <a:spcBef>
                <a:spcPts val="1333"/>
              </a:spcBef>
              <a:buNone/>
            </a:pPr>
            <a:endParaRPr>
              <a:solidFill>
                <a:srgbClr val="404040"/>
              </a:solidFill>
              <a:highlight>
                <a:schemeClr val="lt1"/>
              </a:highlight>
            </a:endParaRPr>
          </a:p>
          <a:p>
            <a:pPr indent="-431789">
              <a:lnSpc>
                <a:spcPct val="100000"/>
              </a:lnSpc>
              <a:spcBef>
                <a:spcPts val="1333"/>
              </a:spcBef>
              <a:spcAft>
                <a:spcPts val="1333"/>
              </a:spcAft>
              <a:buClr>
                <a:srgbClr val="404040"/>
              </a:buClr>
              <a:buSzPts val="1500"/>
            </a:pPr>
            <a:r>
              <a:rPr lang="es">
                <a:solidFill>
                  <a:srgbClr val="404040"/>
                </a:solidFill>
                <a:highlight>
                  <a:schemeClr val="lt1"/>
                </a:highlight>
              </a:rPr>
              <a:t>Posibilidad de entregar las aguas reservadas a </a:t>
            </a:r>
            <a:r>
              <a:rPr lang="es" b="1">
                <a:solidFill>
                  <a:srgbClr val="404040"/>
                </a:solidFill>
                <a:highlight>
                  <a:schemeClr val="lt1"/>
                </a:highlight>
              </a:rPr>
              <a:t>empresas sanitarias</a:t>
            </a:r>
            <a:r>
              <a:rPr lang="es">
                <a:solidFill>
                  <a:srgbClr val="404040"/>
                </a:solidFill>
                <a:highlight>
                  <a:schemeClr val="lt1"/>
                </a:highlight>
              </a:rPr>
              <a:t> para garantizar el consumo humano y saneamiento.</a:t>
            </a:r>
            <a:endParaRPr>
              <a:solidFill>
                <a:srgbClr val="404040"/>
              </a:solidFill>
              <a:highlight>
                <a:srgbClr val="FFFFFF"/>
              </a:highligh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295233" y="347333"/>
            <a:ext cx="11601200" cy="763600"/>
          </a:xfrm>
          <a:prstGeom prst="rect">
            <a:avLst/>
          </a:prstGeom>
        </p:spPr>
        <p:txBody>
          <a:bodyPr spcFirstLastPara="1" vert="horz" wrap="square" lIns="121900" tIns="121900" rIns="121900" bIns="121900" rtlCol="0" anchor="t" anchorCtr="0">
            <a:noAutofit/>
          </a:bodyPr>
          <a:lstStyle/>
          <a:p>
            <a:pPr>
              <a:buClr>
                <a:schemeClr val="dk1"/>
              </a:buClr>
              <a:buSzPts val="990"/>
            </a:pPr>
            <a:r>
              <a:rPr lang="es" sz="3093" b="1"/>
              <a:t>Reconocimiento del acceso al agua y su saneamiento, como derecho humano esencial e irrenunciable (Art. 5 ter CA)</a:t>
            </a:r>
            <a:endParaRPr sz="3093" b="1"/>
          </a:p>
        </p:txBody>
      </p:sp>
      <p:sp>
        <p:nvSpPr>
          <p:cNvPr id="80" name="Google Shape;80;p17"/>
          <p:cNvSpPr txBox="1">
            <a:spLocks noGrp="1"/>
          </p:cNvSpPr>
          <p:nvPr>
            <p:ph type="body" idx="4294967295"/>
          </p:nvPr>
        </p:nvSpPr>
        <p:spPr>
          <a:xfrm>
            <a:off x="479767" y="1536634"/>
            <a:ext cx="11296800" cy="2938200"/>
          </a:xfrm>
          <a:prstGeom prst="rect">
            <a:avLst/>
          </a:prstGeom>
          <a:solidFill>
            <a:schemeClr val="lt2"/>
          </a:solidFill>
          <a:ln w="9525" cap="flat" cmpd="sng">
            <a:solidFill>
              <a:schemeClr val="dk2"/>
            </a:solidFill>
            <a:prstDash val="solid"/>
            <a:round/>
            <a:headEnd type="none" w="sm" len="sm"/>
            <a:tailEnd type="none" w="sm" len="sm"/>
          </a:ln>
        </p:spPr>
        <p:txBody>
          <a:bodyPr spcFirstLastPara="1" vert="horz" wrap="square" lIns="121900" tIns="121900" rIns="121900" bIns="121900" rtlCol="0" anchor="t" anchorCtr="0">
            <a:spAutoFit/>
          </a:bodyPr>
          <a:lstStyle/>
          <a:p>
            <a:pPr marL="0" indent="0">
              <a:lnSpc>
                <a:spcPct val="95000"/>
              </a:lnSpc>
              <a:spcBef>
                <a:spcPts val="0"/>
              </a:spcBef>
              <a:buSzPts val="1100"/>
              <a:buNone/>
            </a:pPr>
            <a:r>
              <a:rPr lang="es" sz="1600">
                <a:solidFill>
                  <a:srgbClr val="0D0D0D"/>
                </a:solidFill>
              </a:rPr>
              <a:t>ARTÍCULO 5 ter.- Para asegurar el ejercicio de las funciones de subsistencia y de preservación ecosistémica, </a:t>
            </a:r>
            <a:r>
              <a:rPr lang="es" sz="1600" b="1">
                <a:solidFill>
                  <a:srgbClr val="0D0D0D"/>
                </a:solidFill>
              </a:rPr>
              <a:t>el Estado podrá constituir reservas de aguas</a:t>
            </a:r>
            <a:r>
              <a:rPr lang="es" sz="1600">
                <a:solidFill>
                  <a:srgbClr val="0D0D0D"/>
                </a:solidFill>
              </a:rPr>
              <a:t> disponibles, superficiales o subterráneas, de conformidad con lo dispuesto en el artículo 147 bis.</a:t>
            </a:r>
            <a:endParaRPr sz="1600">
              <a:solidFill>
                <a:srgbClr val="0D0D0D"/>
              </a:solidFill>
            </a:endParaRPr>
          </a:p>
          <a:p>
            <a:pPr marL="0" indent="609585">
              <a:lnSpc>
                <a:spcPct val="95000"/>
              </a:lnSpc>
              <a:spcBef>
                <a:spcPts val="1600"/>
              </a:spcBef>
              <a:buClr>
                <a:schemeClr val="dk1"/>
              </a:buClr>
              <a:buSzPts val="1100"/>
              <a:buNone/>
            </a:pPr>
            <a:r>
              <a:rPr lang="es" sz="1600">
                <a:solidFill>
                  <a:srgbClr val="0D0D0D"/>
                </a:solidFill>
              </a:rPr>
              <a:t>(...)</a:t>
            </a:r>
            <a:endParaRPr sz="1600">
              <a:solidFill>
                <a:srgbClr val="0D0D0D"/>
              </a:solidFill>
            </a:endParaRPr>
          </a:p>
          <a:p>
            <a:pPr marL="0" indent="609585">
              <a:lnSpc>
                <a:spcPct val="95000"/>
              </a:lnSpc>
              <a:spcBef>
                <a:spcPts val="1600"/>
              </a:spcBef>
              <a:buClr>
                <a:schemeClr val="dk1"/>
              </a:buClr>
              <a:buSzPts val="1100"/>
              <a:buNone/>
            </a:pPr>
            <a:r>
              <a:rPr lang="es" sz="1600">
                <a:solidFill>
                  <a:srgbClr val="0D0D0D"/>
                </a:solidFill>
              </a:rPr>
              <a:t>Sobre dichas reservas, la </a:t>
            </a:r>
            <a:r>
              <a:rPr lang="es" sz="1600" b="1">
                <a:solidFill>
                  <a:srgbClr val="0D0D0D"/>
                </a:solidFill>
              </a:rPr>
              <a:t>Dirección General de Aguas podrá constituir derechos de aprovechamiento para los usos de la función de subsistencia.</a:t>
            </a:r>
            <a:endParaRPr sz="1600" b="1">
              <a:solidFill>
                <a:srgbClr val="0D0D0D"/>
              </a:solidFill>
            </a:endParaRPr>
          </a:p>
          <a:p>
            <a:pPr marL="0" indent="609585">
              <a:lnSpc>
                <a:spcPct val="95000"/>
              </a:lnSpc>
              <a:spcBef>
                <a:spcPts val="1600"/>
              </a:spcBef>
              <a:spcAft>
                <a:spcPts val="1600"/>
              </a:spcAft>
              <a:buSzPts val="1100"/>
              <a:buNone/>
            </a:pPr>
            <a:r>
              <a:rPr lang="es" sz="1600">
                <a:solidFill>
                  <a:srgbClr val="0D0D0D"/>
                </a:solidFill>
              </a:rPr>
              <a:t>Las aguas reservadas podrán ser entregadas a </a:t>
            </a:r>
            <a:r>
              <a:rPr lang="es" sz="1600" b="1">
                <a:solidFill>
                  <a:srgbClr val="0D0D0D"/>
                </a:solidFill>
              </a:rPr>
              <a:t>prestadores de servicios sanitarios</a:t>
            </a:r>
            <a:r>
              <a:rPr lang="es" sz="1600">
                <a:solidFill>
                  <a:srgbClr val="0D0D0D"/>
                </a:solidFill>
              </a:rPr>
              <a:t> para garantizar el consumo humano y el saneamiento. (...)</a:t>
            </a:r>
            <a:endParaRPr sz="1600">
              <a:solidFill>
                <a:srgbClr val="0D0D0D"/>
              </a:solidFill>
            </a:endParaRPr>
          </a:p>
        </p:txBody>
      </p:sp>
      <p:sp>
        <p:nvSpPr>
          <p:cNvPr id="81" name="Google Shape;81;p17"/>
          <p:cNvSpPr txBox="1">
            <a:spLocks noGrp="1"/>
          </p:cNvSpPr>
          <p:nvPr>
            <p:ph type="body" idx="4294967295"/>
          </p:nvPr>
        </p:nvSpPr>
        <p:spPr>
          <a:xfrm>
            <a:off x="479767" y="4329134"/>
            <a:ext cx="11296800" cy="1387006"/>
          </a:xfrm>
          <a:prstGeom prst="rect">
            <a:avLst/>
          </a:prstGeom>
          <a:solidFill>
            <a:schemeClr val="lt2"/>
          </a:solidFill>
          <a:ln w="9525" cap="flat" cmpd="sng">
            <a:solidFill>
              <a:schemeClr val="dk2"/>
            </a:solidFill>
            <a:prstDash val="solid"/>
            <a:round/>
            <a:headEnd type="none" w="sm" len="sm"/>
            <a:tailEnd type="none" w="sm" len="sm"/>
          </a:ln>
        </p:spPr>
        <p:txBody>
          <a:bodyPr spcFirstLastPara="1" vert="horz" wrap="square" lIns="121900" tIns="121900" rIns="121900" bIns="121900" rtlCol="0" anchor="t" anchorCtr="0">
            <a:spAutoFit/>
          </a:bodyPr>
          <a:lstStyle/>
          <a:p>
            <a:pPr marL="0" indent="609585">
              <a:lnSpc>
                <a:spcPct val="95000"/>
              </a:lnSpc>
              <a:spcBef>
                <a:spcPts val="0"/>
              </a:spcBef>
              <a:spcAft>
                <a:spcPts val="1600"/>
              </a:spcAft>
              <a:buSzPts val="1100"/>
              <a:buNone/>
            </a:pPr>
            <a:r>
              <a:rPr lang="es" sz="1600">
                <a:solidFill>
                  <a:srgbClr val="0D0D0D"/>
                </a:solidFill>
              </a:rPr>
              <a:t>ARTÍCULO 147 bis inciso 3°.- (...) cuando sea necesario </a:t>
            </a:r>
            <a:r>
              <a:rPr lang="es" sz="1600" b="1">
                <a:solidFill>
                  <a:srgbClr val="0D0D0D"/>
                </a:solidFill>
              </a:rPr>
              <a:t>reservar el recurso para satisfacer los usos de la función de subsistencia</a:t>
            </a:r>
            <a:r>
              <a:rPr lang="es" sz="1600">
                <a:solidFill>
                  <a:srgbClr val="0D0D0D"/>
                </a:solidFill>
              </a:rPr>
              <a:t> o para fines de preservación ecosistémica, de conformidad con el artículo 5 ter, </a:t>
            </a:r>
            <a:r>
              <a:rPr lang="es" sz="1600" b="1">
                <a:solidFill>
                  <a:srgbClr val="0D0D0D"/>
                </a:solidFill>
              </a:rPr>
              <a:t>el Presidente de la República podrá reservar el recurso hídrico</a:t>
            </a:r>
            <a:r>
              <a:rPr lang="es" sz="1600">
                <a:solidFill>
                  <a:srgbClr val="0D0D0D"/>
                </a:solidFill>
              </a:rPr>
              <a:t>, mediante decreto fundado, previo informe de la Dirección General de Aguas.</a:t>
            </a:r>
            <a:endParaRPr sz="1600">
              <a:solidFill>
                <a:srgbClr val="0D0D0D"/>
              </a:solidFill>
            </a:endParaRPr>
          </a:p>
        </p:txBody>
      </p:sp>
      <p:sp>
        <p:nvSpPr>
          <p:cNvPr id="82" name="Google Shape;82;p17"/>
          <p:cNvSpPr txBox="1">
            <a:spLocks noGrp="1"/>
          </p:cNvSpPr>
          <p:nvPr>
            <p:ph type="body" idx="4294967295"/>
          </p:nvPr>
        </p:nvSpPr>
        <p:spPr>
          <a:xfrm>
            <a:off x="479767" y="5570034"/>
            <a:ext cx="11296800" cy="1387006"/>
          </a:xfrm>
          <a:prstGeom prst="rect">
            <a:avLst/>
          </a:prstGeom>
          <a:solidFill>
            <a:schemeClr val="lt2"/>
          </a:solidFill>
          <a:ln w="9525" cap="flat" cmpd="sng">
            <a:solidFill>
              <a:schemeClr val="dk2"/>
            </a:solidFill>
            <a:prstDash val="solid"/>
            <a:round/>
            <a:headEnd type="none" w="sm" len="sm"/>
            <a:tailEnd type="none" w="sm" len="sm"/>
          </a:ln>
        </p:spPr>
        <p:txBody>
          <a:bodyPr spcFirstLastPara="1" vert="horz" wrap="square" lIns="121900" tIns="121900" rIns="121900" bIns="121900" rtlCol="0" anchor="t" anchorCtr="0">
            <a:spAutoFit/>
          </a:bodyPr>
          <a:lstStyle/>
          <a:p>
            <a:pPr marL="0" indent="609585">
              <a:lnSpc>
                <a:spcPct val="95000"/>
              </a:lnSpc>
              <a:spcBef>
                <a:spcPts val="0"/>
              </a:spcBef>
              <a:spcAft>
                <a:spcPts val="1600"/>
              </a:spcAft>
              <a:buSzPts val="1100"/>
              <a:buNone/>
            </a:pPr>
            <a:r>
              <a:rPr lang="es" sz="1600">
                <a:solidFill>
                  <a:srgbClr val="0D0D0D"/>
                </a:solidFill>
              </a:rPr>
              <a:t>ARTÍCULO 148°- </a:t>
            </a:r>
            <a:r>
              <a:rPr lang="es" sz="1600" b="1">
                <a:solidFill>
                  <a:srgbClr val="0D0D0D"/>
                </a:solidFill>
              </a:rPr>
              <a:t>El Presidente de la República podrá</a:t>
            </a:r>
            <a:r>
              <a:rPr lang="es" sz="1600">
                <a:solidFill>
                  <a:srgbClr val="0D0D0D"/>
                </a:solidFill>
              </a:rPr>
              <a:t>, previo informe de la Dirección General de Aguas, </a:t>
            </a:r>
            <a:r>
              <a:rPr lang="es" sz="1600" b="1">
                <a:solidFill>
                  <a:srgbClr val="0D0D0D"/>
                </a:solidFill>
              </a:rPr>
              <a:t>constituir directamente el derecho de aprovechamiento</a:t>
            </a:r>
            <a:r>
              <a:rPr lang="es" sz="1600">
                <a:solidFill>
                  <a:srgbClr val="0D0D0D"/>
                </a:solidFill>
              </a:rPr>
              <a:t> prescindiendo del procedimiento de constitución consagrado en este Código, </a:t>
            </a:r>
            <a:r>
              <a:rPr lang="es" sz="1600" b="1">
                <a:solidFill>
                  <a:srgbClr val="0D0D0D"/>
                </a:solidFill>
              </a:rPr>
              <a:t>con el fin de satisfacer usos domésticos de subsistencia de población </a:t>
            </a:r>
            <a:r>
              <a:rPr lang="es" sz="1600">
                <a:solidFill>
                  <a:srgbClr val="0D0D0D"/>
                </a:solidFill>
              </a:rPr>
              <a:t>o para la conservación del recurso.</a:t>
            </a:r>
            <a:endParaRPr sz="1600">
              <a:solidFill>
                <a:srgbClr val="0D0D0D"/>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s" b="1"/>
              <a:t>A la luz del Derecho Internacional</a:t>
            </a:r>
            <a:endParaRPr b="1"/>
          </a:p>
        </p:txBody>
      </p:sp>
      <p:sp>
        <p:nvSpPr>
          <p:cNvPr id="88" name="Google Shape;88;p18"/>
          <p:cNvSpPr txBox="1">
            <a:spLocks noGrp="1"/>
          </p:cNvSpPr>
          <p:nvPr>
            <p:ph type="body" idx="1"/>
          </p:nvPr>
        </p:nvSpPr>
        <p:spPr>
          <a:xfrm>
            <a:off x="0" y="1536800"/>
            <a:ext cx="11952400" cy="5321200"/>
          </a:xfrm>
          <a:prstGeom prst="rect">
            <a:avLst/>
          </a:prstGeom>
        </p:spPr>
        <p:txBody>
          <a:bodyPr spcFirstLastPara="1" vert="horz" wrap="square" lIns="121900" tIns="121900" rIns="121900" bIns="121900" rtlCol="0" anchor="t" anchorCtr="0">
            <a:normAutofit lnSpcReduction="10000"/>
          </a:bodyPr>
          <a:lstStyle/>
          <a:p>
            <a:pPr indent="-431789" algn="just">
              <a:spcBef>
                <a:spcPts val="1333"/>
              </a:spcBef>
              <a:buClr>
                <a:schemeClr val="dk1"/>
              </a:buClr>
              <a:buSzPts val="1500"/>
            </a:pPr>
            <a:r>
              <a:rPr lang="es" b="1">
                <a:solidFill>
                  <a:schemeClr val="dk1"/>
                </a:solidFill>
              </a:rPr>
              <a:t>El año 2010</a:t>
            </a:r>
            <a:r>
              <a:rPr lang="es">
                <a:solidFill>
                  <a:schemeClr val="dk1"/>
                </a:solidFill>
              </a:rPr>
              <a:t>, la Asamblea General de Naciones Unidas adoptó la Resolución 64/292, mediante la cual declaró que </a:t>
            </a:r>
            <a:r>
              <a:rPr lang="es" b="1" u="sng">
                <a:solidFill>
                  <a:schemeClr val="dk1"/>
                </a:solidFill>
              </a:rPr>
              <a:t>“el agua y el saneamiento son derechos humanos”.</a:t>
            </a:r>
            <a:endParaRPr b="1" u="sng">
              <a:solidFill>
                <a:schemeClr val="dk1"/>
              </a:solidFill>
            </a:endParaRPr>
          </a:p>
          <a:p>
            <a:pPr indent="-431789" algn="just">
              <a:buClr>
                <a:schemeClr val="dk1"/>
              </a:buClr>
              <a:buSzPts val="1500"/>
            </a:pPr>
            <a:r>
              <a:rPr lang="es" b="1">
                <a:solidFill>
                  <a:schemeClr val="dk1"/>
                </a:solidFill>
              </a:rPr>
              <a:t>El año 2013</a:t>
            </a:r>
            <a:r>
              <a:rPr lang="es">
                <a:solidFill>
                  <a:schemeClr val="dk1"/>
                </a:solidFill>
              </a:rPr>
              <a:t>, la Resolución 24/18 del Consejo de Derechos Humanos, reconoció que </a:t>
            </a:r>
            <a:r>
              <a:rPr lang="es" b="1" u="sng">
                <a:solidFill>
                  <a:schemeClr val="dk1"/>
                </a:solidFill>
              </a:rPr>
              <a:t>“toda persona, sin discriminación, tiene derecho a agua</a:t>
            </a:r>
            <a:r>
              <a:rPr lang="es">
                <a:solidFill>
                  <a:schemeClr val="dk1"/>
                </a:solidFill>
              </a:rPr>
              <a:t> suficiente, segura, aceptable, accesible y asequible para uso personal y doméstico, </a:t>
            </a:r>
            <a:r>
              <a:rPr lang="es" b="1" u="sng">
                <a:solidFill>
                  <a:schemeClr val="dk1"/>
                </a:solidFill>
              </a:rPr>
              <a:t>y al acceso</a:t>
            </a:r>
            <a:r>
              <a:rPr lang="es">
                <a:solidFill>
                  <a:schemeClr val="dk1"/>
                </a:solidFill>
              </a:rPr>
              <a:t>, desde un punto de vista físico y económico, en todas las esferas de la vida, </a:t>
            </a:r>
            <a:r>
              <a:rPr lang="es" b="1" u="sng">
                <a:solidFill>
                  <a:schemeClr val="dk1"/>
                </a:solidFill>
              </a:rPr>
              <a:t>a un saneamiento</a:t>
            </a:r>
            <a:r>
              <a:rPr lang="es">
                <a:solidFill>
                  <a:schemeClr val="dk1"/>
                </a:solidFill>
              </a:rPr>
              <a:t> que sea inocuo, higiénico, seguro y aceptable, que proporcione intimidad y garantice la dignidad.”</a:t>
            </a:r>
            <a:endParaRPr>
              <a:solidFill>
                <a:schemeClr val="dk1"/>
              </a:solidFill>
            </a:endParaRPr>
          </a:p>
          <a:p>
            <a:pPr indent="-431789" algn="just">
              <a:buClr>
                <a:schemeClr val="dk1"/>
              </a:buClr>
              <a:buSzPts val="1500"/>
            </a:pPr>
            <a:r>
              <a:rPr lang="es" b="1">
                <a:solidFill>
                  <a:schemeClr val="dk1"/>
                </a:solidFill>
              </a:rPr>
              <a:t>El año 2015</a:t>
            </a:r>
            <a:r>
              <a:rPr lang="es">
                <a:solidFill>
                  <a:schemeClr val="dk1"/>
                </a:solidFill>
              </a:rPr>
              <a:t>, con la aprobación de la Agenda 2030, el ODS 6 busca asegurar la disponibilidad y la gestión sustentable del agua y saneamiento para todos.</a:t>
            </a:r>
            <a:endParaRPr>
              <a:solidFill>
                <a:schemeClr val="dk1"/>
              </a:solidFill>
            </a:endParaRPr>
          </a:p>
          <a:p>
            <a:pPr indent="-431789" algn="just">
              <a:buClr>
                <a:schemeClr val="dk1"/>
              </a:buClr>
              <a:buSzPts val="1500"/>
            </a:pPr>
            <a:r>
              <a:rPr lang="es">
                <a:solidFill>
                  <a:schemeClr val="dk1"/>
                </a:solidFill>
              </a:rPr>
              <a:t>Además, este derecho lo encontramos en las siguientes legislaciones internacionales: </a:t>
            </a:r>
            <a:endParaRPr>
              <a:solidFill>
                <a:schemeClr val="dk1"/>
              </a:solidFill>
            </a:endParaRPr>
          </a:p>
          <a:p>
            <a:pPr lvl="1" indent="-431789" algn="just">
              <a:buClr>
                <a:schemeClr val="dk1"/>
              </a:buClr>
              <a:buSzPts val="1500"/>
            </a:pPr>
            <a:r>
              <a:rPr lang="es" sz="2000">
                <a:solidFill>
                  <a:schemeClr val="dk1"/>
                </a:solidFill>
              </a:rPr>
              <a:t>La Convención sobre la Eliminación de Todas las Formas de Discriminación contra la Mujer (CEDAW) de 1979.</a:t>
            </a:r>
            <a:endParaRPr sz="2000">
              <a:solidFill>
                <a:schemeClr val="dk1"/>
              </a:solidFill>
            </a:endParaRPr>
          </a:p>
          <a:p>
            <a:pPr lvl="1" indent="-431789" algn="just">
              <a:buClr>
                <a:schemeClr val="dk1"/>
              </a:buClr>
              <a:buSzPts val="1500"/>
            </a:pPr>
            <a:r>
              <a:rPr lang="es" sz="2000">
                <a:solidFill>
                  <a:schemeClr val="dk1"/>
                </a:solidFill>
              </a:rPr>
              <a:t>La Convención sobre los Derechos del Niño de 1989 (CDN)</a:t>
            </a:r>
            <a:endParaRPr sz="2000">
              <a:solidFill>
                <a:schemeClr val="dk1"/>
              </a:solidFill>
            </a:endParaRPr>
          </a:p>
          <a:p>
            <a:pPr lvl="1" indent="-431789" algn="just">
              <a:buClr>
                <a:schemeClr val="dk1"/>
              </a:buClr>
              <a:buSzPts val="1500"/>
            </a:pPr>
            <a:r>
              <a:rPr lang="es" sz="2000">
                <a:solidFill>
                  <a:schemeClr val="dk1"/>
                </a:solidFill>
              </a:rPr>
              <a:t>La Convención sobre los Derechos de las Personas con Discapacidad (CDPD) de 2006.</a:t>
            </a:r>
            <a:endParaRPr sz="2000">
              <a:solidFill>
                <a:schemeClr val="dk1"/>
              </a:solidFill>
            </a:endParaRPr>
          </a:p>
          <a:p>
            <a:pPr marL="0" indent="0">
              <a:spcBef>
                <a:spcPts val="1333"/>
              </a:spcBef>
              <a:spcAft>
                <a:spcPts val="160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415600" y="272833"/>
            <a:ext cx="11360800" cy="763600"/>
          </a:xfrm>
          <a:prstGeom prst="rect">
            <a:avLst/>
          </a:prstGeom>
        </p:spPr>
        <p:txBody>
          <a:bodyPr spcFirstLastPara="1" vert="horz" wrap="square" lIns="121900" tIns="121900" rIns="121900" bIns="121900" rtlCol="0" anchor="t" anchorCtr="0">
            <a:normAutofit fontScale="90000"/>
          </a:bodyPr>
          <a:lstStyle/>
          <a:p>
            <a:r>
              <a:rPr lang="es" b="1" dirty="0"/>
              <a:t>Consumo humano y el uso doméstico para subsistencia</a:t>
            </a:r>
            <a:endParaRPr b="1" dirty="0"/>
          </a:p>
        </p:txBody>
      </p:sp>
      <p:sp>
        <p:nvSpPr>
          <p:cNvPr id="94" name="Google Shape;94;p19"/>
          <p:cNvSpPr txBox="1">
            <a:spLocks noGrp="1"/>
          </p:cNvSpPr>
          <p:nvPr>
            <p:ph type="body" idx="1"/>
          </p:nvPr>
        </p:nvSpPr>
        <p:spPr>
          <a:xfrm>
            <a:off x="290533" y="1862133"/>
            <a:ext cx="3322800" cy="4555200"/>
          </a:xfrm>
          <a:prstGeom prst="rect">
            <a:avLst/>
          </a:prstGeom>
        </p:spPr>
        <p:txBody>
          <a:bodyPr spcFirstLastPara="1" vert="horz" wrap="square" lIns="121900" tIns="121900" rIns="121900" bIns="121900" rtlCol="0" anchor="t" anchorCtr="0">
            <a:normAutofit/>
          </a:bodyPr>
          <a:lstStyle/>
          <a:p>
            <a:pPr indent="-440256" algn="just">
              <a:buClr>
                <a:schemeClr val="dk1"/>
              </a:buClr>
              <a:buSzPts val="1600"/>
            </a:pPr>
            <a:r>
              <a:rPr lang="es" sz="2133" dirty="0">
                <a:solidFill>
                  <a:schemeClr val="dk1"/>
                </a:solidFill>
              </a:rPr>
              <a:t>Nuevo artículo 5 bis restableció el reconocimiento legal de la polifuncionalidad de las aguas.</a:t>
            </a:r>
            <a:endParaRPr sz="2133" dirty="0">
              <a:solidFill>
                <a:schemeClr val="dk1"/>
              </a:solidFill>
            </a:endParaRPr>
          </a:p>
        </p:txBody>
      </p:sp>
      <p:sp>
        <p:nvSpPr>
          <p:cNvPr id="95" name="Google Shape;95;p19"/>
          <p:cNvSpPr/>
          <p:nvPr/>
        </p:nvSpPr>
        <p:spPr>
          <a:xfrm>
            <a:off x="3904967" y="1577267"/>
            <a:ext cx="7337600" cy="469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just"/>
            <a:r>
              <a:rPr lang="es" dirty="0"/>
              <a:t>ARTÍCULO 5 bis.- Las </a:t>
            </a:r>
            <a:r>
              <a:rPr lang="es" b="1" dirty="0"/>
              <a:t>aguas </a:t>
            </a:r>
            <a:r>
              <a:rPr lang="es" dirty="0"/>
              <a:t>cumplen diversas funciones, </a:t>
            </a:r>
            <a:r>
              <a:rPr lang="es" b="1" dirty="0"/>
              <a:t>principalmente las de subsistencia, que incluyen el uso para el consumo humano, el saneamiento y el uso doméstico de subsistencia</a:t>
            </a:r>
            <a:r>
              <a:rPr lang="es" dirty="0"/>
              <a:t>; las de preservación ecosistémica, y las productivas.</a:t>
            </a:r>
            <a:endParaRPr dirty="0"/>
          </a:p>
          <a:p>
            <a:pPr algn="just"/>
            <a:endParaRPr dirty="0"/>
          </a:p>
          <a:p>
            <a:pPr indent="609585" algn="just"/>
            <a:r>
              <a:rPr lang="es" dirty="0"/>
              <a:t>Siempre </a:t>
            </a:r>
            <a:r>
              <a:rPr lang="es" b="1" dirty="0"/>
              <a:t>prevalecerá el uso para el consumo humano, el uso doméstico de subsistencia y el saneamiento</a:t>
            </a:r>
            <a:r>
              <a:rPr lang="es" dirty="0"/>
              <a:t>, tanto en el otorgamiento como en la limitación al ejercicio de los derechos de aprovechamiento.</a:t>
            </a:r>
            <a:endParaRPr dirty="0"/>
          </a:p>
          <a:p>
            <a:pPr algn="just"/>
            <a:endParaRPr dirty="0"/>
          </a:p>
          <a:p>
            <a:pPr indent="609585" algn="just"/>
            <a:r>
              <a:rPr lang="es" dirty="0"/>
              <a:t>Se </a:t>
            </a:r>
            <a:r>
              <a:rPr lang="es" b="1" dirty="0"/>
              <a:t>entenderá por usos domésticos de subsistencia</a:t>
            </a:r>
            <a:r>
              <a:rPr lang="es" dirty="0"/>
              <a:t>, el aprovechamiento que una persona o una familia hace del agua que ella misma extrae, con el fin de utilizarla para satisfacer sus necesidades de bebida, aseo personal, la bebida de sus animales y cultivo de productos hortofrutícolas indispensables para su subsistencia.</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415600" y="301533"/>
            <a:ext cx="11360800" cy="763600"/>
          </a:xfrm>
          <a:prstGeom prst="rect">
            <a:avLst/>
          </a:prstGeom>
        </p:spPr>
        <p:txBody>
          <a:bodyPr spcFirstLastPara="1" vert="horz" wrap="square" lIns="121900" tIns="121900" rIns="121900" bIns="121900" rtlCol="0" anchor="t" anchorCtr="0">
            <a:normAutofit fontScale="90000"/>
          </a:bodyPr>
          <a:lstStyle/>
          <a:p>
            <a:r>
              <a:rPr lang="es" b="1"/>
              <a:t>Consumo humano y el uso doméstico para subsistencia</a:t>
            </a:r>
            <a:endParaRPr b="1"/>
          </a:p>
        </p:txBody>
      </p:sp>
      <p:sp>
        <p:nvSpPr>
          <p:cNvPr id="101" name="Google Shape;101;p20"/>
          <p:cNvSpPr txBox="1">
            <a:spLocks noGrp="1"/>
          </p:cNvSpPr>
          <p:nvPr>
            <p:ph type="body" idx="1"/>
          </p:nvPr>
        </p:nvSpPr>
        <p:spPr>
          <a:xfrm>
            <a:off x="0" y="1757900"/>
            <a:ext cx="3989600" cy="4555200"/>
          </a:xfrm>
          <a:prstGeom prst="rect">
            <a:avLst/>
          </a:prstGeom>
        </p:spPr>
        <p:txBody>
          <a:bodyPr spcFirstLastPara="1" vert="horz" wrap="square" lIns="121900" tIns="121900" rIns="121900" bIns="121900" rtlCol="0" anchor="t" anchorCtr="0">
            <a:normAutofit/>
          </a:bodyPr>
          <a:lstStyle/>
          <a:p>
            <a:pPr algn="just">
              <a:buClr>
                <a:srgbClr val="404040"/>
              </a:buClr>
            </a:pPr>
            <a:r>
              <a:rPr lang="es">
                <a:solidFill>
                  <a:srgbClr val="404040"/>
                </a:solidFill>
              </a:rPr>
              <a:t>Se permite la extracción de agua para necesidades humanas básicas sin fines económicos (Art. 20 inciso final).</a:t>
            </a:r>
            <a:endParaRPr>
              <a:solidFill>
                <a:srgbClr val="404040"/>
              </a:solidFill>
            </a:endParaRPr>
          </a:p>
          <a:p>
            <a:pPr marL="0" indent="0" algn="just">
              <a:spcBef>
                <a:spcPts val="1600"/>
              </a:spcBef>
              <a:spcAft>
                <a:spcPts val="1600"/>
              </a:spcAft>
              <a:buNone/>
            </a:pPr>
            <a:endParaRPr>
              <a:solidFill>
                <a:srgbClr val="404040"/>
              </a:solidFill>
            </a:endParaRPr>
          </a:p>
        </p:txBody>
      </p:sp>
      <p:sp>
        <p:nvSpPr>
          <p:cNvPr id="102" name="Google Shape;102;p20"/>
          <p:cNvSpPr/>
          <p:nvPr/>
        </p:nvSpPr>
        <p:spPr>
          <a:xfrm>
            <a:off x="4738767" y="1556433"/>
            <a:ext cx="6357600" cy="446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just"/>
            <a:r>
              <a:rPr lang="es" dirty="0"/>
              <a:t>ARTÍCULO 20 inciso final.- Excepcionalmente y con la </a:t>
            </a:r>
            <a:r>
              <a:rPr lang="es" b="1" dirty="0"/>
              <a:t>sola finalidad de satisfacer las necesidades humanas de bebida y los usos domésticos de subsistencia</a:t>
            </a:r>
            <a:r>
              <a:rPr lang="es" dirty="0"/>
              <a:t>, cualquier persona podrá extraer aguas provenientes de las vertientes, de las nacientes cordilleranas o de cualquier forma de recarga natural que aflore superficialmente, </a:t>
            </a:r>
            <a:r>
              <a:rPr lang="es" b="1" dirty="0"/>
              <a:t>sin que esta extracción reporte utilidad económica alguna</a:t>
            </a:r>
            <a:r>
              <a:rPr lang="es" dirty="0"/>
              <a:t>, salvo de aquellas fuentes descritas en el inciso segundo, en la medida que en el área no exista un sistema de agua potable concesionada o rural, u otra red para abastecer de agua potable a la población. En todo caso, </a:t>
            </a:r>
            <a:r>
              <a:rPr lang="es" b="1" dirty="0"/>
              <a:t>si el ejercicio de este derecho causare un perjuicio superior al beneficio que reporta, deberá de inmediato suspenderse</a:t>
            </a:r>
            <a:r>
              <a:rPr lang="es" dirty="0"/>
              <a:t>.</a:t>
            </a: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s" b="1"/>
              <a:t>DAA: derecho real de carácter temporal</a:t>
            </a:r>
            <a:endParaRPr b="1"/>
          </a:p>
        </p:txBody>
      </p:sp>
      <p:sp>
        <p:nvSpPr>
          <p:cNvPr id="108" name="Google Shape;108;p21"/>
          <p:cNvSpPr txBox="1">
            <a:spLocks noGrp="1"/>
          </p:cNvSpPr>
          <p:nvPr>
            <p:ph type="body" idx="1"/>
          </p:nvPr>
        </p:nvSpPr>
        <p:spPr>
          <a:xfrm>
            <a:off x="415600" y="1536634"/>
            <a:ext cx="4734000" cy="4678163"/>
          </a:xfrm>
          <a:prstGeom prst="rect">
            <a:avLst/>
          </a:prstGeom>
        </p:spPr>
        <p:txBody>
          <a:bodyPr spcFirstLastPara="1" vert="horz" wrap="square" lIns="121900" tIns="121900" rIns="121900" bIns="121900" rtlCol="0" anchor="t" anchorCtr="0">
            <a:spAutoFit/>
          </a:bodyPr>
          <a:lstStyle/>
          <a:p>
            <a:pPr indent="-448722" algn="just">
              <a:buSzPts val="1700"/>
            </a:pPr>
            <a:r>
              <a:rPr lang="es" dirty="0"/>
              <a:t>La Reforma reafirma el carácter de derecho real de los DAA (Art. 6 inc. 1 y 20)</a:t>
            </a:r>
            <a:endParaRPr dirty="0"/>
          </a:p>
          <a:p>
            <a:pPr indent="-448722" algn="just">
              <a:buSzPts val="1700"/>
            </a:pPr>
            <a:r>
              <a:rPr lang="es" dirty="0"/>
              <a:t>Sin embargo, los nuevos DAA que se constituyan tendrán límites temporales, hasta por 30 años, prorrogables automáticamente, salvo que la DGA apruebe su no uso efectivo o la afectación a la sustentabilidad de la fuente (Art. 6)</a:t>
            </a:r>
            <a:endParaRPr dirty="0"/>
          </a:p>
        </p:txBody>
      </p:sp>
      <p:sp>
        <p:nvSpPr>
          <p:cNvPr id="109" name="Google Shape;109;p21"/>
          <p:cNvSpPr/>
          <p:nvPr/>
        </p:nvSpPr>
        <p:spPr>
          <a:xfrm>
            <a:off x="5327600" y="1536633"/>
            <a:ext cx="6357600" cy="446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just">
              <a:buClr>
                <a:schemeClr val="dk1"/>
              </a:buClr>
              <a:buSzPts val="1100"/>
            </a:pPr>
            <a:endParaRPr lang="es" sz="1400" dirty="0"/>
          </a:p>
          <a:p>
            <a:pPr algn="just">
              <a:buClr>
                <a:schemeClr val="dk1"/>
              </a:buClr>
              <a:buSzPts val="1100"/>
            </a:pPr>
            <a:r>
              <a:rPr lang="es" sz="1400" dirty="0"/>
              <a:t>ARTÍCULO 6.- El derecho de aprovechamiento es un derecho real que recae sobre las aguas y consiste en el uso y goce temporal de ellas, de conformidad con las reglas, requisitos y limitaciones que prescribe este Código. El derecho de aprovechamiento se origina en virtud de una concesión, de acuerdo a las normas del presente Código o por el solo ministerio de la ley.</a:t>
            </a:r>
            <a:endParaRPr sz="1400" dirty="0"/>
          </a:p>
          <a:p>
            <a:pPr algn="just">
              <a:buClr>
                <a:schemeClr val="dk1"/>
              </a:buClr>
              <a:buSzPts val="1100"/>
            </a:pPr>
            <a:r>
              <a:rPr lang="es" sz="1400" dirty="0"/>
              <a:t>    El derecho de aprovechamiento que se origina en una concesión será de treinta años, el que se concederá de conformidad con los criterios de disponibilidad de la fuente de abastecimiento y/o de sustentabilidad del acuífero, según corresponda. En caso que la autoridad considere que el derecho de aprovechamiento deba otorgarse por un plazo menor, deberá justificar dicha decisión por resolución fundada.</a:t>
            </a:r>
            <a:endParaRPr sz="1400" dirty="0"/>
          </a:p>
          <a:p>
            <a:pPr algn="just">
              <a:buClr>
                <a:schemeClr val="dk1"/>
              </a:buClr>
              <a:buSzPts val="1100"/>
            </a:pPr>
            <a:r>
              <a:rPr lang="es" sz="1400" dirty="0"/>
              <a:t>    La duración del derecho de aprovechamiento se prorrogará por el solo ministerio de la ley y sucesivamente, a menos que la Dirección General de Aguas acredite, mediante una resolución fundada, el no uso efectivo del recurso o que existe una afectación a la sustentabilidad de la fuente que no ha podido ser superada con las herramientas que dispone el inciso quinto de este artículo. Esta prórroga se hará efectiva en la parte utilizada de las aguas en consideración a lo dispuesto en el artículo 129 bis 9, inciso primero, sin que pueda exceder el plazo establecido en el inciso anterior.</a:t>
            </a:r>
            <a:endParaRPr sz="1400" dirty="0"/>
          </a:p>
          <a:p>
            <a:pPr algn="just"/>
            <a:endParaRPr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s" b="1"/>
              <a:t>Requisitos Generales para la constitución originaria de DAA</a:t>
            </a:r>
            <a:endParaRPr b="1"/>
          </a:p>
        </p:txBody>
      </p:sp>
      <p:sp>
        <p:nvSpPr>
          <p:cNvPr id="115" name="Google Shape;115;p22"/>
          <p:cNvSpPr txBox="1">
            <a:spLocks noGrp="1"/>
          </p:cNvSpPr>
          <p:nvPr>
            <p:ph type="body" idx="1"/>
          </p:nvPr>
        </p:nvSpPr>
        <p:spPr>
          <a:xfrm>
            <a:off x="311400" y="1906767"/>
            <a:ext cx="11360800" cy="5321200"/>
          </a:xfrm>
          <a:prstGeom prst="rect">
            <a:avLst/>
          </a:prstGeom>
        </p:spPr>
        <p:txBody>
          <a:bodyPr spcFirstLastPara="1" vert="horz" wrap="square" lIns="121900" tIns="121900" rIns="121900" bIns="121900" rtlCol="0" anchor="t" anchorCtr="0">
            <a:normAutofit/>
          </a:bodyPr>
          <a:lstStyle/>
          <a:p>
            <a:pPr>
              <a:buChar char="-"/>
            </a:pPr>
            <a:r>
              <a:rPr lang="es" b="1"/>
              <a:t>Solicitud ante la DGA (Art 140 y ss CA)</a:t>
            </a:r>
            <a:endParaRPr b="1"/>
          </a:p>
          <a:p>
            <a:pPr>
              <a:buChar char="-"/>
            </a:pPr>
            <a:r>
              <a:rPr lang="es" b="1"/>
              <a:t>Declaración de zonas de prohibición (Art. 63 y 64 CA)</a:t>
            </a:r>
            <a:endParaRPr b="1"/>
          </a:p>
          <a:p>
            <a:pPr lvl="1">
              <a:buChar char="-"/>
            </a:pPr>
            <a:r>
              <a:rPr lang="es"/>
              <a:t>Prohibición de no realizar captaciones subterránea a menos de 200 metros de pozo de explotación ni en sectores próximo a afloramiento de vertientes con perjuicio a terceros.</a:t>
            </a:r>
            <a:endParaRPr/>
          </a:p>
          <a:p>
            <a:pPr>
              <a:buChar char="-"/>
            </a:pPr>
            <a:r>
              <a:rPr lang="es" b="1"/>
              <a:t>Declaración de área de restricción (Art. 64, 65 y 66 CA)</a:t>
            </a:r>
            <a:endParaRPr b="1"/>
          </a:p>
          <a:p>
            <a:pPr lvl="1">
              <a:buChar char="-"/>
            </a:pPr>
            <a:r>
              <a:rPr lang="es"/>
              <a:t>Se trata de una actuación preventiva, por riesgo de sobreexplotación.</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s" b="1"/>
              <a:t>Requisitos Generales para la constitución originaria de DAA</a:t>
            </a:r>
            <a:endParaRPr b="1"/>
          </a:p>
        </p:txBody>
      </p:sp>
      <p:sp>
        <p:nvSpPr>
          <p:cNvPr id="121" name="Google Shape;121;p23"/>
          <p:cNvSpPr txBox="1">
            <a:spLocks noGrp="1"/>
          </p:cNvSpPr>
          <p:nvPr>
            <p:ph type="body" idx="1"/>
          </p:nvPr>
        </p:nvSpPr>
        <p:spPr>
          <a:xfrm>
            <a:off x="290533" y="1740000"/>
            <a:ext cx="11360800" cy="5321200"/>
          </a:xfrm>
          <a:prstGeom prst="rect">
            <a:avLst/>
          </a:prstGeom>
        </p:spPr>
        <p:txBody>
          <a:bodyPr spcFirstLastPara="1" vert="horz" wrap="square" lIns="121900" tIns="121900" rIns="121900" bIns="121900" rtlCol="0" anchor="t" anchorCtr="0">
            <a:normAutofit/>
          </a:bodyPr>
          <a:lstStyle/>
          <a:p>
            <a:pPr>
              <a:buChar char="-"/>
            </a:pPr>
            <a:r>
              <a:rPr lang="es" b="1"/>
              <a:t>Acreditación del dominio del inmueble o permiso del dueño (Art 24 reglamento)</a:t>
            </a:r>
            <a:endParaRPr b="1"/>
          </a:p>
          <a:p>
            <a:pPr lvl="1">
              <a:buChar char="-"/>
            </a:pPr>
            <a:r>
              <a:rPr lang="es"/>
              <a:t>Si las aguas se encuentran en bienes nacionales de uso público, la regla es que la Municipalidad respectiva es la que tiene que dar los permisos.</a:t>
            </a:r>
            <a:endParaRPr/>
          </a:p>
          <a:p>
            <a:pPr lvl="1">
              <a:buChar char="-"/>
            </a:pPr>
            <a:r>
              <a:rPr lang="es"/>
              <a:t> Si se encuentran en bienes fiscales, el Ministerio de Bienes Nacionales es el que debe extender el permiso.</a:t>
            </a:r>
            <a:endParaRPr/>
          </a:p>
          <a:p>
            <a:pPr>
              <a:buChar char="-"/>
            </a:pPr>
            <a:r>
              <a:rPr lang="es" b="1"/>
              <a:t>Verificar Áreas fronterizas</a:t>
            </a:r>
            <a:endParaRPr b="1"/>
          </a:p>
          <a:p>
            <a:pPr lvl="1">
              <a:buChar char="-"/>
            </a:pPr>
            <a:r>
              <a:rPr lang="es"/>
              <a:t>se solicitan informes a la CONADI sobre el reconocimiento de usos actuales de aguas por parte de esos pueblos y terceros, y cualquier otro conocimiento que se tenga sobre la utilización de aguas en esos sectores.</a:t>
            </a:r>
            <a:endParaRPr/>
          </a:p>
          <a:p>
            <a:pPr marL="0" indent="0">
              <a:spcBef>
                <a:spcPts val="1600"/>
              </a:spcBef>
              <a:spcAft>
                <a:spcPts val="1600"/>
              </a:spcAft>
              <a:buNone/>
            </a:pPr>
            <a:r>
              <a:rPr lang="es" sz="2133" b="1"/>
              <a:t>**</a:t>
            </a:r>
            <a:r>
              <a:rPr lang="es" sz="2133"/>
              <a:t>Evaluación de impacto ambiental (Art 20 del reglamento) → que pudiera llegar a tener la realización de obras en el lugar</a:t>
            </a:r>
            <a:endParaRPr sz="2133"/>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s" b="1"/>
              <a:t>DAA: Cambios con la reforma</a:t>
            </a:r>
            <a:endParaRPr b="1"/>
          </a:p>
        </p:txBody>
      </p:sp>
      <p:sp>
        <p:nvSpPr>
          <p:cNvPr id="127" name="Google Shape;127;p2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s" b="1" u="sng"/>
              <a:t>Extinción por falta de uso efectivo</a:t>
            </a:r>
            <a:endParaRPr b="1" u="sng"/>
          </a:p>
          <a:p>
            <a:pPr marL="0" indent="0">
              <a:spcBef>
                <a:spcPts val="1600"/>
              </a:spcBef>
              <a:buNone/>
            </a:pPr>
            <a:r>
              <a:rPr lang="es"/>
              <a:t>Todos los DAA, incluso los constituidos antes de la reforma, estarán sujetos a extinción si no se utiliza el caudal efectivamente y no se construyen las obras necesarias para su captación y/o restitución dentro de un plazo específico.</a:t>
            </a:r>
            <a:endParaRPr/>
          </a:p>
          <a:p>
            <a:pPr marL="0" indent="0">
              <a:spcBef>
                <a:spcPts val="1600"/>
              </a:spcBef>
              <a:spcAft>
                <a:spcPts val="1600"/>
              </a:spcAft>
              <a:buNone/>
            </a:pPr>
            <a:r>
              <a:rPr lang="es"/>
              <a:t>Este plazo es de 5 años para derechos consuntivos y 10 años para derechos no consuntivos, contados desde su inclusión en la nómina anual de patentes por no utilización a partir de enero de 2023.</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s" b="1"/>
              <a:t>DAA: Cambios con la reforma</a:t>
            </a:r>
            <a:endParaRPr b="1"/>
          </a:p>
        </p:txBody>
      </p:sp>
      <p:sp>
        <p:nvSpPr>
          <p:cNvPr id="133" name="Google Shape;133;p2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s" b="1" u="sng"/>
              <a:t>Priorización de usos de subsistencia y consumo humano</a:t>
            </a:r>
            <a:endParaRPr b="1" u="sng"/>
          </a:p>
          <a:p>
            <a:pPr marL="0" indent="0">
              <a:spcBef>
                <a:spcPts val="1600"/>
              </a:spcBef>
              <a:buNone/>
            </a:pPr>
            <a:r>
              <a:rPr lang="es"/>
              <a:t>Se establece una priorización de los usos de subsistencia, consumo humano y saneamiento sobre otros usos productivos tanto para la concesión de nuevos DAA como para limitar su ejercicio.</a:t>
            </a:r>
            <a:endParaRPr/>
          </a:p>
          <a:p>
            <a:pPr marL="0" indent="0">
              <a:spcBef>
                <a:spcPts val="1600"/>
              </a:spcBef>
              <a:buNone/>
            </a:pPr>
            <a:r>
              <a:rPr lang="es" b="1" u="sng"/>
              <a:t>Cambios en el destino de uso de DAA:</a:t>
            </a:r>
            <a:endParaRPr b="1" u="sng"/>
          </a:p>
          <a:p>
            <a:pPr marL="0" indent="0">
              <a:spcBef>
                <a:spcPts val="1600"/>
              </a:spcBef>
              <a:spcAft>
                <a:spcPts val="1600"/>
              </a:spcAft>
              <a:buNone/>
            </a:pPr>
            <a:r>
              <a:rPr lang="es"/>
              <a:t>Se permite el cambio de destino de uso de los DAA, sujeto a ciertos deberes de información, excepto en el caso de aquellos otorgados para satisfacer necesidades de consumo humano o saneamiento.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Características del agua</a:t>
            </a:r>
          </a:p>
        </p:txBody>
      </p:sp>
      <p:sp>
        <p:nvSpPr>
          <p:cNvPr id="3" name="Marcador de contenido 2"/>
          <p:cNvSpPr>
            <a:spLocks noGrp="1"/>
          </p:cNvSpPr>
          <p:nvPr>
            <p:ph sz="quarter" idx="13"/>
          </p:nvPr>
        </p:nvSpPr>
        <p:spPr/>
        <p:txBody>
          <a:bodyPr>
            <a:normAutofit fontScale="85000" lnSpcReduction="20000"/>
          </a:bodyPr>
          <a:lstStyle/>
          <a:p>
            <a:r>
              <a:rPr lang="es-ES" dirty="0"/>
              <a:t> incolora, inodora e insípida.</a:t>
            </a:r>
          </a:p>
          <a:p>
            <a:r>
              <a:rPr lang="es-ES" dirty="0"/>
              <a:t>Densidad: 997 kg/m³</a:t>
            </a:r>
          </a:p>
          <a:p>
            <a:r>
              <a:rPr lang="es-ES" dirty="0"/>
              <a:t>Masa molar: (masas atómicas relativas de </a:t>
            </a:r>
            <a:r>
              <a:rPr lang="nn-NO" dirty="0"/>
              <a:t>1g(H) + 1g(h) + 16g(o) = 18 g/mol) </a:t>
            </a:r>
            <a:r>
              <a:rPr lang="es-ES" dirty="0"/>
              <a:t>18,01528 g/mol.</a:t>
            </a:r>
          </a:p>
          <a:p>
            <a:r>
              <a:rPr lang="es-ES" dirty="0"/>
              <a:t>Estados: líquido, sólido y gaseoso.</a:t>
            </a:r>
          </a:p>
          <a:p>
            <a:r>
              <a:rPr lang="es-ES" dirty="0"/>
              <a:t>Punto de ebullición (</a:t>
            </a:r>
            <a:r>
              <a:rPr lang="es-ES" dirty="0" err="1"/>
              <a:t>Temp</a:t>
            </a:r>
            <a:r>
              <a:rPr lang="es-ES" dirty="0"/>
              <a:t>. A la que pasa del estado líquido al gaseoso): 100 °C</a:t>
            </a:r>
          </a:p>
          <a:p>
            <a:r>
              <a:rPr lang="es-ES" dirty="0"/>
              <a:t>Punto de fusión (</a:t>
            </a:r>
            <a:r>
              <a:rPr lang="es-ES" dirty="0" err="1"/>
              <a:t>temp</a:t>
            </a:r>
            <a:r>
              <a:rPr lang="es-ES" dirty="0"/>
              <a:t>. a la que cambia de estado sólido a líquido): 0 °C</a:t>
            </a:r>
          </a:p>
          <a:p>
            <a:r>
              <a:rPr lang="es-ES" dirty="0"/>
              <a:t>Propiedades físico-químicas, eléctrico-magnéticas y mecánicas. </a:t>
            </a:r>
          </a:p>
          <a:p>
            <a:r>
              <a:rPr lang="es-ES" dirty="0"/>
              <a:t>es Líquida en el rango de temperaturas y presiones más adecuado para las formas de vida conocidas.</a:t>
            </a:r>
          </a:p>
          <a:p>
            <a:endParaRPr lang="es-CL" dirty="0"/>
          </a:p>
        </p:txBody>
      </p:sp>
    </p:spTree>
    <p:extLst>
      <p:ext uri="{BB962C8B-B14F-4D97-AF65-F5344CB8AC3E}">
        <p14:creationId xmlns:p14="http://schemas.microsoft.com/office/powerpoint/2010/main" val="38722343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s" b="1"/>
              <a:t>DAA: Cambios con la reforma</a:t>
            </a:r>
            <a:endParaRPr b="1"/>
          </a:p>
        </p:txBody>
      </p:sp>
      <p:sp>
        <p:nvSpPr>
          <p:cNvPr id="139" name="Google Shape;139;p2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s" b="1" u="sng"/>
              <a:t>Creación de DAA in-situ o no extractivos</a:t>
            </a:r>
            <a:endParaRPr b="1" u="sng"/>
          </a:p>
          <a:p>
            <a:pPr marL="0" indent="0">
              <a:spcBef>
                <a:spcPts val="1600"/>
              </a:spcBef>
              <a:buNone/>
            </a:pPr>
            <a:r>
              <a:rPr lang="es"/>
              <a:t>Se crea la figura de los DAA in-situ o no extractivos, destinados a fines de conservación ambiental o proyectos de turismo sustentable, recreacional o deportivo. </a:t>
            </a:r>
            <a:endParaRPr/>
          </a:p>
          <a:p>
            <a:pPr marL="0" indent="0">
              <a:spcBef>
                <a:spcPts val="1600"/>
              </a:spcBef>
              <a:spcAft>
                <a:spcPts val="1600"/>
              </a:spcAft>
              <a:buNone/>
            </a:pPr>
            <a:r>
              <a:rPr lang="es"/>
              <a:t>Estos DAA no estarán sujetos al sistema de patentes por no uso debido a la falta de construcción de obras de captación y/o restitución</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s" b="1"/>
              <a:t>DAA: Cambios con la reforma</a:t>
            </a:r>
            <a:endParaRPr b="1"/>
          </a:p>
        </p:txBody>
      </p:sp>
      <p:sp>
        <p:nvSpPr>
          <p:cNvPr id="145" name="Google Shape;145;p2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s" b="1" u="sng"/>
              <a:t>Ampliación de prohibiciones para constituir nuevos DAA</a:t>
            </a:r>
            <a:endParaRPr b="1" u="sng"/>
          </a:p>
          <a:p>
            <a:pPr marL="0" indent="0">
              <a:spcBef>
                <a:spcPts val="1600"/>
              </a:spcBef>
              <a:buNone/>
            </a:pPr>
            <a:r>
              <a:rPr lang="es"/>
              <a:t>Se amplían las prohibiciones para la constitución de nuevos DAA, incluyendo glaciares, áreas bajo protección oficial de la biodiversidad, y extendiendo las restricciones respecto de vegas, pajonales y bofedales en el norte de Chile.</a:t>
            </a:r>
            <a:endParaRPr/>
          </a:p>
          <a:p>
            <a:pPr marL="0" indent="0">
              <a:spcBef>
                <a:spcPts val="1600"/>
              </a:spcBef>
              <a:buNone/>
            </a:pPr>
            <a:r>
              <a:rPr lang="es" b="1" u="sng"/>
              <a:t>Caducidad de DAA no inscritos en el Registro de Propiedad de Aguas (RPA)</a:t>
            </a:r>
            <a:endParaRPr b="1" u="sng"/>
          </a:p>
          <a:p>
            <a:pPr marL="0" indent="0">
              <a:spcBef>
                <a:spcPts val="1600"/>
              </a:spcBef>
              <a:spcAft>
                <a:spcPts val="1600"/>
              </a:spcAft>
              <a:buNone/>
            </a:pPr>
            <a:r>
              <a:rPr lang="es"/>
              <a:t>Los DAA constituidos antes de la Reforma y que no estén inscritos en el RPA del Conservador de Bienes Raíces pueden caducar si no se inscriben en un plazo de 18 meses desde la publicación de la Reforma en el Diario Oficial, con algunas excepciones.</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SzPts val="990"/>
            </a:pPr>
            <a:r>
              <a:rPr lang="es" sz="3360" b="1"/>
              <a:t>Nuevas regulaciones sobre las aguas subterráneas.</a:t>
            </a:r>
            <a:endParaRPr sz="3360" b="1"/>
          </a:p>
        </p:txBody>
      </p:sp>
      <p:sp>
        <p:nvSpPr>
          <p:cNvPr id="202" name="Google Shape;202;p3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indent="-465655">
              <a:buClr>
                <a:srgbClr val="0D0D0D"/>
              </a:buClr>
              <a:buSzPts val="1900"/>
            </a:pPr>
            <a:r>
              <a:rPr lang="es" sz="2533">
                <a:solidFill>
                  <a:srgbClr val="0D0D0D"/>
                </a:solidFill>
              </a:rPr>
              <a:t>Se establece la obligación de formar Comunidades de Aguas Subterráneas dentro del plazo de un año contado desde la declaración de una Zona de Prohibición o una Área de Restricción</a:t>
            </a:r>
            <a:endParaRPr sz="2533">
              <a:solidFill>
                <a:srgbClr val="0D0D0D"/>
              </a:solidFill>
            </a:endParaRPr>
          </a:p>
          <a:p>
            <a:pPr lvl="1" indent="-431789">
              <a:buClr>
                <a:srgbClr val="0D0D0D"/>
              </a:buClr>
              <a:buSzPts val="1500"/>
            </a:pPr>
            <a:r>
              <a:rPr lang="es" sz="2000">
                <a:solidFill>
                  <a:srgbClr val="0D0D0D"/>
                </a:solidFill>
              </a:rPr>
              <a:t>Además, se incorpora que los titulares de DAA que no participen en este proceso no podrán obtener autorización de cambios de punto de captación de sus DAA.</a:t>
            </a:r>
            <a:endParaRPr sz="2000">
              <a:solidFill>
                <a:srgbClr val="0D0D0D"/>
              </a:solidFill>
            </a:endParaRPr>
          </a:p>
          <a:p>
            <a:pPr indent="-465655">
              <a:buClr>
                <a:srgbClr val="0D0D0D"/>
              </a:buClr>
              <a:buSzPts val="1900"/>
            </a:pPr>
            <a:r>
              <a:rPr lang="es" sz="2533">
                <a:solidFill>
                  <a:srgbClr val="0D0D0D"/>
                </a:solidFill>
              </a:rPr>
              <a:t>Introduce la obligación de los titulares de DAA ubicados en una Zona de Prohibición o Área de Restricción de instalar:</a:t>
            </a:r>
            <a:endParaRPr sz="2533">
              <a:solidFill>
                <a:srgbClr val="0D0D0D"/>
              </a:solidFill>
            </a:endParaRPr>
          </a:p>
          <a:p>
            <a:pPr lvl="1" indent="-431789">
              <a:buClr>
                <a:srgbClr val="0D0D0D"/>
              </a:buClr>
              <a:buSzPts val="1500"/>
            </a:pPr>
            <a:r>
              <a:rPr lang="es" sz="2000">
                <a:solidFill>
                  <a:srgbClr val="0D0D0D"/>
                </a:solidFill>
              </a:rPr>
              <a:t>Sistemas de medición y monitoreo de la extracción de aguas, y</a:t>
            </a:r>
            <a:endParaRPr sz="2000">
              <a:solidFill>
                <a:srgbClr val="0D0D0D"/>
              </a:solidFill>
            </a:endParaRPr>
          </a:p>
          <a:p>
            <a:pPr lvl="1" indent="-431789">
              <a:buClr>
                <a:srgbClr val="0D0D0D"/>
              </a:buClr>
              <a:buSzPts val="1500"/>
            </a:pPr>
            <a:r>
              <a:rPr lang="es" sz="2000">
                <a:solidFill>
                  <a:srgbClr val="0D0D0D"/>
                </a:solidFill>
              </a:rPr>
              <a:t>Sistemas de transmisión de dicha información a la DGA.</a:t>
            </a:r>
            <a:endParaRPr sz="2000">
              <a:solidFill>
                <a:srgbClr val="0D0D0D"/>
              </a:solidFill>
            </a:endParaRPr>
          </a:p>
          <a:p>
            <a:pPr marL="0" indent="0">
              <a:spcBef>
                <a:spcPts val="1600"/>
              </a:spcBef>
              <a:spcAft>
                <a:spcPts val="1600"/>
              </a:spcAft>
              <a:buNone/>
            </a:pPr>
            <a:endParaRPr sz="2533">
              <a:solidFill>
                <a:srgbClr val="0D0D0D"/>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s" b="1"/>
              <a:t>Nuevas regulaciones sobre las aguas subterráneas.</a:t>
            </a:r>
            <a:endParaRPr b="1"/>
          </a:p>
        </p:txBody>
      </p:sp>
      <p:sp>
        <p:nvSpPr>
          <p:cNvPr id="208" name="Google Shape;208;p37"/>
          <p:cNvSpPr txBox="1">
            <a:spLocks noGrp="1"/>
          </p:cNvSpPr>
          <p:nvPr>
            <p:ph type="body" idx="1"/>
          </p:nvPr>
        </p:nvSpPr>
        <p:spPr>
          <a:xfrm>
            <a:off x="332200" y="1494967"/>
            <a:ext cx="11360800" cy="4555200"/>
          </a:xfrm>
          <a:prstGeom prst="rect">
            <a:avLst/>
          </a:prstGeom>
        </p:spPr>
        <p:txBody>
          <a:bodyPr spcFirstLastPara="1" vert="horz" wrap="square" lIns="121900" tIns="121900" rIns="121900" bIns="121900" rtlCol="0" anchor="t" anchorCtr="0">
            <a:noAutofit/>
          </a:bodyPr>
          <a:lstStyle/>
          <a:p>
            <a:pPr indent="-465655">
              <a:buClr>
                <a:srgbClr val="0D0D0D"/>
              </a:buClr>
              <a:buSzPts val="1900"/>
            </a:pPr>
            <a:r>
              <a:rPr lang="es" dirty="0">
                <a:solidFill>
                  <a:srgbClr val="0D0D0D"/>
                </a:solidFill>
              </a:rPr>
              <a:t>Incorpora la causal de “degradación del acuífero que afecte su sustentabilidad” para la procedencia de la medida de reducción temporal del ejercicio de DAA, lo que deberá ser aplicado obligatoriamente por la DGA.</a:t>
            </a:r>
            <a:endParaRPr dirty="0">
              <a:solidFill>
                <a:srgbClr val="0D0D0D"/>
              </a:solidFill>
            </a:endParaRPr>
          </a:p>
          <a:p>
            <a:pPr indent="-465655">
              <a:buClr>
                <a:srgbClr val="0D0D0D"/>
              </a:buClr>
              <a:buSzPts val="1900"/>
            </a:pPr>
            <a:r>
              <a:rPr lang="es" dirty="0">
                <a:solidFill>
                  <a:srgbClr val="0D0D0D"/>
                </a:solidFill>
              </a:rPr>
              <a:t>Se establecen nuevos requisitos para aprobar los cambios de punto de captación de los DAA comprendidos en un Área de Restricción o Zona de Prohibición</a:t>
            </a:r>
            <a:endParaRPr dirty="0">
              <a:solidFill>
                <a:srgbClr val="0D0D0D"/>
              </a:solidFill>
            </a:endParaRPr>
          </a:p>
          <a:p>
            <a:pPr lvl="1" indent="-431789">
              <a:buClr>
                <a:srgbClr val="0D0D0D"/>
              </a:buClr>
              <a:buSzPts val="1500"/>
            </a:pPr>
            <a:r>
              <a:rPr lang="es" sz="2000" dirty="0">
                <a:solidFill>
                  <a:srgbClr val="0D0D0D"/>
                </a:solidFill>
              </a:rPr>
              <a:t>La DGA debe comprobar que el cambio de punto de captación no implique descensos en la situación hidrológica del acuífero que pongan en riesgo su sustentabilidad o un grave riesgo de intrusión salina, y que no afecte a DAA de terceros.</a:t>
            </a:r>
            <a:endParaRPr sz="2000" dirty="0">
              <a:solidFill>
                <a:srgbClr val="0D0D0D"/>
              </a:solidFill>
            </a:endParaRPr>
          </a:p>
          <a:p>
            <a:pPr indent="-465655">
              <a:buClr>
                <a:srgbClr val="0D0D0D"/>
              </a:buClr>
              <a:buSzPts val="1900"/>
            </a:pPr>
            <a:r>
              <a:rPr lang="es" dirty="0">
                <a:solidFill>
                  <a:srgbClr val="0D0D0D"/>
                </a:solidFill>
              </a:rPr>
              <a:t>Se considera la recarga de aguas lluvias como una recarga natural de los acuíferos, sin requerir informe de la DGA para desarrollar tal actividad.</a:t>
            </a:r>
            <a:endParaRPr dirty="0">
              <a:solidFill>
                <a:srgbClr val="0D0D0D"/>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s" b="1"/>
              <a:t>Procedimiento ejecutivo por no pago de la patente dentro de plazo</a:t>
            </a:r>
            <a:endParaRPr b="1"/>
          </a:p>
        </p:txBody>
      </p:sp>
      <p:sp>
        <p:nvSpPr>
          <p:cNvPr id="214" name="Google Shape;214;p38"/>
          <p:cNvSpPr/>
          <p:nvPr/>
        </p:nvSpPr>
        <p:spPr>
          <a:xfrm>
            <a:off x="1445267" y="1856133"/>
            <a:ext cx="9359600" cy="233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just"/>
            <a:r>
              <a:rPr lang="es" sz="2400"/>
              <a:t>ARTÍCULO 129 bis 4°- </a:t>
            </a:r>
            <a:r>
              <a:rPr lang="es" sz="2400" b="1"/>
              <a:t>Los derechos de aprovechamiento no consuntivos de ejercicio permanente respecto de los cuales su titular no haya construido las obras señaladas en el inciso primero del artículo 129 bis 9</a:t>
            </a:r>
            <a:r>
              <a:rPr lang="es" sz="2400"/>
              <a:t>, estarán afectos, </a:t>
            </a:r>
            <a:r>
              <a:rPr lang="es" sz="2400" b="1"/>
              <a:t>en la proporción no utilizada de sus respectivos caudales, al pago de una patente anual a beneficio fiscal.</a:t>
            </a:r>
            <a:endParaRPr sz="2400" b="1"/>
          </a:p>
        </p:txBody>
      </p:sp>
      <p:sp>
        <p:nvSpPr>
          <p:cNvPr id="215" name="Google Shape;215;p38"/>
          <p:cNvSpPr/>
          <p:nvPr/>
        </p:nvSpPr>
        <p:spPr>
          <a:xfrm>
            <a:off x="1445267" y="4370733"/>
            <a:ext cx="9359600" cy="166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just"/>
            <a:r>
              <a:rPr lang="es" sz="2400"/>
              <a:t>ARTÍCULO 129 bis 7°- El pago de la patente se efectuará dentro del mes de marzo de cada año, en cualquier banco o institución autorizados para recaudar tributos.</a:t>
            </a:r>
            <a:endParaRPr sz="2400" b="1"/>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s" b="1"/>
              <a:t>Procedimiento ejecutivo por no pago de la patente dentro de plazo</a:t>
            </a:r>
            <a:endParaRPr b="1"/>
          </a:p>
        </p:txBody>
      </p:sp>
      <p:sp>
        <p:nvSpPr>
          <p:cNvPr id="221" name="Google Shape;221;p39"/>
          <p:cNvSpPr/>
          <p:nvPr/>
        </p:nvSpPr>
        <p:spPr>
          <a:xfrm>
            <a:off x="1445267" y="2160933"/>
            <a:ext cx="9359600" cy="397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just"/>
            <a:r>
              <a:rPr lang="es" sz="2667"/>
              <a:t>ARTÍCULO 129 bis 9°- Se entenderá por </a:t>
            </a:r>
            <a:r>
              <a:rPr lang="es" sz="2667" b="1"/>
              <a:t>obras de captación de aguas superficiales,</a:t>
            </a:r>
            <a:r>
              <a:rPr lang="es" sz="2667"/>
              <a:t> aquellas que </a:t>
            </a:r>
            <a:r>
              <a:rPr lang="es" sz="2667" b="1"/>
              <a:t>permitan incorporarlas a los canales y a otras obras de conducción</a:t>
            </a:r>
            <a:r>
              <a:rPr lang="es" sz="2667"/>
              <a:t>, aun cuando tales obras sean de carácter temporal y se renueven periódicamente. Tratándose de </a:t>
            </a:r>
            <a:r>
              <a:rPr lang="es" sz="2667" b="1"/>
              <a:t>aguas subterráneas</a:t>
            </a:r>
            <a:r>
              <a:rPr lang="es" sz="2667"/>
              <a:t>, se entenderá por obras de captación aquéllas que permitan su alumbramiento, tales como, bombas de extracción, instalaciones mecánicas, instalaciones eléctricas y tuberías, entre otras.</a:t>
            </a:r>
            <a:endParaRPr sz="2667"/>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s" b="1"/>
              <a:t>Procedimiento ejecutivo por no pago de la patente dentro de plazo</a:t>
            </a:r>
            <a:endParaRPr b="1"/>
          </a:p>
        </p:txBody>
      </p:sp>
      <p:sp>
        <p:nvSpPr>
          <p:cNvPr id="227" name="Google Shape;227;p40"/>
          <p:cNvSpPr/>
          <p:nvPr/>
        </p:nvSpPr>
        <p:spPr>
          <a:xfrm>
            <a:off x="1528633" y="2098367"/>
            <a:ext cx="8900800" cy="427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just"/>
            <a:r>
              <a:rPr lang="es" sz="2533"/>
              <a:t>Artículo 129 bis 11°- Si el titular del derecho de aprovechamiento no pagare la patente dentro del plazo indicado en el artículo 129 bis 7, </a:t>
            </a:r>
            <a:r>
              <a:rPr lang="es" sz="2533" b="1"/>
              <a:t>se iniciará un procedimiento judicial para efectuar un remate público de ese derecho.</a:t>
            </a:r>
            <a:endParaRPr sz="2533" b="1"/>
          </a:p>
          <a:p>
            <a:pPr indent="609585" algn="just"/>
            <a:r>
              <a:rPr lang="es" sz="2533"/>
              <a:t>La ejecución de la obligación de pagar la patente sólo podrá hacerse efectiva sobre la parte no utilizada del respectivo derecho de aprovechamiento.</a:t>
            </a:r>
            <a:endParaRPr sz="2533"/>
          </a:p>
          <a:p>
            <a:pPr indent="609585" algn="just"/>
            <a:r>
              <a:rPr lang="es" sz="2533"/>
              <a:t>La referida acción prescribirá en el plazo de tres años, contado desde el 1 de abril del año en que debió pagarse la patente.</a:t>
            </a:r>
            <a:endParaRPr sz="2533"/>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s" b="1"/>
              <a:t>Procedimiento ejecutivo por no pago de la patente dentro de plazo</a:t>
            </a:r>
            <a:endParaRPr b="1"/>
          </a:p>
        </p:txBody>
      </p:sp>
      <p:sp>
        <p:nvSpPr>
          <p:cNvPr id="233" name="Google Shape;233;p41"/>
          <p:cNvSpPr txBox="1">
            <a:spLocks noGrp="1"/>
          </p:cNvSpPr>
          <p:nvPr>
            <p:ph type="body" idx="1"/>
          </p:nvPr>
        </p:nvSpPr>
        <p:spPr>
          <a:xfrm>
            <a:off x="415600" y="2443801"/>
            <a:ext cx="11360800" cy="1195159"/>
          </a:xfrm>
          <a:prstGeom prst="rect">
            <a:avLst/>
          </a:prstGeom>
        </p:spPr>
        <p:txBody>
          <a:bodyPr spcFirstLastPara="1" vert="horz" wrap="square" lIns="121900" tIns="121900" rIns="121900" bIns="121900" rtlCol="0" anchor="t" anchorCtr="0">
            <a:spAutoFit/>
          </a:bodyPr>
          <a:lstStyle/>
          <a:p>
            <a:pPr>
              <a:lnSpc>
                <a:spcPct val="100000"/>
              </a:lnSpc>
              <a:spcBef>
                <a:spcPts val="1333"/>
              </a:spcBef>
              <a:spcAft>
                <a:spcPts val="1333"/>
              </a:spcAft>
              <a:buClr>
                <a:srgbClr val="0D0D0D"/>
              </a:buClr>
            </a:pPr>
            <a:r>
              <a:rPr lang="es">
                <a:solidFill>
                  <a:srgbClr val="0D0D0D"/>
                </a:solidFill>
                <a:highlight>
                  <a:srgbClr val="FFFFFF"/>
                </a:highlight>
              </a:rPr>
              <a:t>Se modifica la forma en cómo se calculan las </a:t>
            </a:r>
            <a:r>
              <a:rPr lang="es" b="1">
                <a:solidFill>
                  <a:srgbClr val="0D0D0D"/>
                </a:solidFill>
                <a:highlight>
                  <a:srgbClr val="FFFFFF"/>
                </a:highlight>
              </a:rPr>
              <a:t>patentes por no uso</a:t>
            </a:r>
            <a:r>
              <a:rPr lang="es">
                <a:solidFill>
                  <a:srgbClr val="0D0D0D"/>
                </a:solidFill>
                <a:highlight>
                  <a:srgbClr val="FFFFFF"/>
                </a:highlight>
              </a:rPr>
              <a:t>, incrementando su valor.</a:t>
            </a:r>
            <a:endParaRPr sz="2133">
              <a:solidFill>
                <a:srgbClr val="0D0D0D"/>
              </a:solidFill>
              <a:highlight>
                <a:srgbClr val="FFFFFF"/>
              </a:highlight>
            </a:endParaRPr>
          </a:p>
        </p:txBody>
      </p:sp>
      <p:sp>
        <p:nvSpPr>
          <p:cNvPr id="234" name="Google Shape;234;p41"/>
          <p:cNvSpPr txBox="1">
            <a:spLocks noGrp="1"/>
          </p:cNvSpPr>
          <p:nvPr>
            <p:ph type="body" idx="4294967295"/>
          </p:nvPr>
        </p:nvSpPr>
        <p:spPr>
          <a:xfrm>
            <a:off x="478200" y="4122933"/>
            <a:ext cx="11235600" cy="2544631"/>
          </a:xfrm>
          <a:prstGeom prst="rect">
            <a:avLst/>
          </a:prstGeom>
          <a:solidFill>
            <a:schemeClr val="lt2"/>
          </a:solidFill>
          <a:ln w="9525" cap="flat" cmpd="sng">
            <a:solidFill>
              <a:schemeClr val="dk2"/>
            </a:solidFill>
            <a:prstDash val="solid"/>
            <a:round/>
            <a:headEnd type="none" w="sm" len="sm"/>
            <a:tailEnd type="none" w="sm" len="sm"/>
          </a:ln>
        </p:spPr>
        <p:txBody>
          <a:bodyPr spcFirstLastPara="1" vert="horz" wrap="square" lIns="121900" tIns="121900" rIns="121900" bIns="121900" rtlCol="0" anchor="t" anchorCtr="0">
            <a:spAutoFit/>
          </a:bodyPr>
          <a:lstStyle/>
          <a:p>
            <a:pPr marL="0" indent="609585">
              <a:lnSpc>
                <a:spcPct val="100000"/>
              </a:lnSpc>
              <a:spcBef>
                <a:spcPts val="0"/>
              </a:spcBef>
              <a:spcAft>
                <a:spcPts val="1600"/>
              </a:spcAft>
              <a:buSzPts val="1100"/>
              <a:buNone/>
            </a:pPr>
            <a:r>
              <a:rPr lang="es" sz="2267">
                <a:solidFill>
                  <a:srgbClr val="0D0D0D"/>
                </a:solidFill>
              </a:rPr>
              <a:t>ARTÍCULO 129 bis 12° inciso 2°- Mientras no se haya dado cumplimiento al trámite señalado en el inciso anterior, e</a:t>
            </a:r>
            <a:r>
              <a:rPr lang="es" sz="2267" b="1">
                <a:solidFill>
                  <a:srgbClr val="0D0D0D"/>
                </a:solidFill>
              </a:rPr>
              <a:t>l pago de la patente vencida deberá hacerse con un recargo del 10 por ciento del monto adeudado, más un interés penal del 1,5 por ciento mensual por cada mes o fracción de mes</a:t>
            </a:r>
            <a:r>
              <a:rPr lang="es" sz="2267">
                <a:solidFill>
                  <a:srgbClr val="0D0D0D"/>
                </a:solidFill>
              </a:rPr>
              <a:t>, en caso de mora del pago del todo o parte que adeudare. Este interés se calculará sobre el monto reajustado.</a:t>
            </a:r>
            <a:endParaRPr sz="2267">
              <a:solidFill>
                <a:srgbClr val="0D0D0D"/>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s" b="1"/>
              <a:t>Procedimiento ejecutivo por no pago de la patente dentro de plazo</a:t>
            </a:r>
            <a:endParaRPr b="1"/>
          </a:p>
        </p:txBody>
      </p:sp>
      <p:sp>
        <p:nvSpPr>
          <p:cNvPr id="240" name="Google Shape;240;p42"/>
          <p:cNvSpPr txBox="1">
            <a:spLocks noGrp="1"/>
          </p:cNvSpPr>
          <p:nvPr>
            <p:ph type="body" idx="1"/>
          </p:nvPr>
        </p:nvSpPr>
        <p:spPr>
          <a:xfrm>
            <a:off x="415600" y="1931701"/>
            <a:ext cx="11360800" cy="5744994"/>
          </a:xfrm>
          <a:prstGeom prst="rect">
            <a:avLst/>
          </a:prstGeom>
        </p:spPr>
        <p:txBody>
          <a:bodyPr spcFirstLastPara="1" vert="horz" wrap="square" lIns="121900" tIns="121900" rIns="121900" bIns="121900" rtlCol="0" anchor="t" anchorCtr="0">
            <a:spAutoFit/>
          </a:bodyPr>
          <a:lstStyle/>
          <a:p>
            <a:pPr marL="0" indent="0">
              <a:lnSpc>
                <a:spcPct val="100000"/>
              </a:lnSpc>
              <a:spcBef>
                <a:spcPts val="1333"/>
              </a:spcBef>
              <a:buNone/>
            </a:pPr>
            <a:r>
              <a:rPr lang="es" sz="2533">
                <a:solidFill>
                  <a:srgbClr val="0D0D0D"/>
                </a:solidFill>
                <a:highlight>
                  <a:srgbClr val="FFFFFF"/>
                </a:highlight>
              </a:rPr>
              <a:t>Se establecen exenciones para el pago de patente en el artículo 129 bis 9°, en su inciso 3°. Quedan exentos principalmente:</a:t>
            </a:r>
            <a:endParaRPr sz="2533">
              <a:solidFill>
                <a:srgbClr val="0D0D0D"/>
              </a:solidFill>
              <a:highlight>
                <a:srgbClr val="FFFFFF"/>
              </a:highlight>
            </a:endParaRPr>
          </a:p>
          <a:p>
            <a:pPr lvl="1" indent="-431789">
              <a:lnSpc>
                <a:spcPct val="100000"/>
              </a:lnSpc>
              <a:spcBef>
                <a:spcPts val="1333"/>
              </a:spcBef>
              <a:buClr>
                <a:srgbClr val="0D0D0D"/>
              </a:buClr>
              <a:buSzPts val="1500"/>
              <a:buAutoNum type="arabicPeriod"/>
            </a:pPr>
            <a:r>
              <a:rPr lang="es" sz="2000">
                <a:solidFill>
                  <a:srgbClr val="0D0D0D"/>
                </a:solidFill>
                <a:highlight>
                  <a:srgbClr val="FFFFFF"/>
                </a:highlight>
              </a:rPr>
              <a:t>DAA inscritos a nombre de un comité u otra asociación de agua potable rural o de servicios sanitarios rurales  destinados al servicio sanitario rural,</a:t>
            </a:r>
            <a:endParaRPr sz="2000">
              <a:solidFill>
                <a:srgbClr val="0D0D0D"/>
              </a:solidFill>
              <a:highlight>
                <a:srgbClr val="FFFFFF"/>
              </a:highlight>
            </a:endParaRPr>
          </a:p>
          <a:p>
            <a:pPr lvl="1" indent="-431789">
              <a:lnSpc>
                <a:spcPct val="100000"/>
              </a:lnSpc>
              <a:spcBef>
                <a:spcPts val="1333"/>
              </a:spcBef>
              <a:buClr>
                <a:srgbClr val="0D0D0D"/>
              </a:buClr>
              <a:buSzPts val="1500"/>
              <a:buAutoNum type="arabicPeriod"/>
            </a:pPr>
            <a:r>
              <a:rPr lang="es" sz="2000">
                <a:solidFill>
                  <a:srgbClr val="0D0D0D"/>
                </a:solidFill>
                <a:highlight>
                  <a:srgbClr val="FFFFFF"/>
                </a:highlight>
              </a:rPr>
              <a:t>DAA de empresas de servicios públicos sanitarios,</a:t>
            </a:r>
            <a:endParaRPr sz="2000">
              <a:solidFill>
                <a:srgbClr val="0D0D0D"/>
              </a:solidFill>
              <a:highlight>
                <a:srgbClr val="FFFFFF"/>
              </a:highlight>
            </a:endParaRPr>
          </a:p>
          <a:p>
            <a:pPr lvl="1" indent="-431789">
              <a:lnSpc>
                <a:spcPct val="100000"/>
              </a:lnSpc>
              <a:spcBef>
                <a:spcPts val="1333"/>
              </a:spcBef>
              <a:buClr>
                <a:srgbClr val="0D0D0D"/>
              </a:buClr>
              <a:buSzPts val="1500"/>
              <a:buAutoNum type="arabicPeriod"/>
            </a:pPr>
            <a:r>
              <a:rPr lang="es" sz="2000">
                <a:solidFill>
                  <a:srgbClr val="0D0D0D"/>
                </a:solidFill>
                <a:highlight>
                  <a:srgbClr val="FFFFFF"/>
                </a:highlight>
              </a:rPr>
              <a:t>DAA de los que sean titulares las comunidades agrícolas definidas en el artículo 1 del decreto con fuerza de ley N° 5, de 1967, del Ministerio de Agricultura,</a:t>
            </a:r>
            <a:endParaRPr sz="2000">
              <a:solidFill>
                <a:srgbClr val="0D0D0D"/>
              </a:solidFill>
              <a:highlight>
                <a:srgbClr val="FFFFFF"/>
              </a:highlight>
            </a:endParaRPr>
          </a:p>
          <a:p>
            <a:pPr lvl="1" indent="-431789">
              <a:lnSpc>
                <a:spcPct val="100000"/>
              </a:lnSpc>
              <a:spcBef>
                <a:spcPts val="1333"/>
              </a:spcBef>
              <a:buClr>
                <a:srgbClr val="0D0D0D"/>
              </a:buClr>
              <a:buSzPts val="1500"/>
              <a:buAutoNum type="arabicPeriod"/>
            </a:pPr>
            <a:r>
              <a:rPr lang="es" sz="2000">
                <a:solidFill>
                  <a:srgbClr val="0D0D0D"/>
                </a:solidFill>
                <a:highlight>
                  <a:srgbClr val="FFFFFF"/>
                </a:highlight>
              </a:rPr>
              <a:t>DAA destinados a fines no extractivos, de conformidad con lo dispuesto en el artículo 129 bis 1 A y su reglamento,</a:t>
            </a:r>
            <a:endParaRPr sz="2000">
              <a:solidFill>
                <a:srgbClr val="0D0D0D"/>
              </a:solidFill>
              <a:highlight>
                <a:srgbClr val="FFFFFF"/>
              </a:highlight>
            </a:endParaRPr>
          </a:p>
          <a:p>
            <a:pPr lvl="1" indent="-431789">
              <a:lnSpc>
                <a:spcPct val="100000"/>
              </a:lnSpc>
              <a:spcBef>
                <a:spcPts val="1333"/>
              </a:spcBef>
              <a:buClr>
                <a:srgbClr val="0D0D0D"/>
              </a:buClr>
              <a:buSzPts val="1500"/>
              <a:buAutoNum type="arabicPeriod"/>
            </a:pPr>
            <a:r>
              <a:rPr lang="es" sz="2000">
                <a:solidFill>
                  <a:srgbClr val="0D0D0D"/>
                </a:solidFill>
                <a:highlight>
                  <a:srgbClr val="FFFFFF"/>
                </a:highlight>
              </a:rPr>
              <a:t>DAA de ejercicio eventual, cualquiera sea su caudal, que sean de propiedad fiscal,</a:t>
            </a:r>
            <a:endParaRPr sz="2000">
              <a:solidFill>
                <a:srgbClr val="0D0D0D"/>
              </a:solidFill>
              <a:highlight>
                <a:srgbClr val="FFFFFF"/>
              </a:highlight>
            </a:endParaRPr>
          </a:p>
          <a:p>
            <a:pPr lvl="1" indent="-431789">
              <a:lnSpc>
                <a:spcPct val="100000"/>
              </a:lnSpc>
              <a:spcBef>
                <a:spcPts val="1333"/>
              </a:spcBef>
              <a:spcAft>
                <a:spcPts val="1333"/>
              </a:spcAft>
              <a:buClr>
                <a:srgbClr val="0D0D0D"/>
              </a:buClr>
              <a:buSzPts val="1500"/>
              <a:buAutoNum type="arabicPeriod"/>
            </a:pPr>
            <a:r>
              <a:rPr lang="es" sz="2000">
                <a:solidFill>
                  <a:srgbClr val="0D0D0D"/>
                </a:solidFill>
                <a:highlight>
                  <a:srgbClr val="FFFFFF"/>
                </a:highlight>
              </a:rPr>
              <a:t>DAA de los que sean titulares indígenas o comunidades indígenas</a:t>
            </a:r>
            <a:endParaRPr sz="2000">
              <a:solidFill>
                <a:srgbClr val="0D0D0D"/>
              </a:solidFill>
              <a:highlight>
                <a:srgbClr val="FFFFFF"/>
              </a:highlight>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7"/>
          <p:cNvSpPr txBox="1">
            <a:spLocks noGrp="1"/>
          </p:cNvSpPr>
          <p:nvPr>
            <p:ph type="title"/>
          </p:nvPr>
        </p:nvSpPr>
        <p:spPr>
          <a:xfrm>
            <a:off x="415600" y="205700"/>
            <a:ext cx="11360800" cy="1243377"/>
          </a:xfrm>
          <a:prstGeom prst="rect">
            <a:avLst/>
          </a:prstGeom>
        </p:spPr>
        <p:txBody>
          <a:bodyPr spcFirstLastPara="1" vert="horz" wrap="square" lIns="121900" tIns="121900" rIns="121900" bIns="121900" rtlCol="0" anchor="t" anchorCtr="0">
            <a:spAutoFit/>
          </a:bodyPr>
          <a:lstStyle/>
          <a:p>
            <a:r>
              <a:rPr lang="es" b="1"/>
              <a:t>Normas asociadas a las comunidades de aguas y la realización de las audiencias previstas</a:t>
            </a:r>
            <a:endParaRPr b="1"/>
          </a:p>
        </p:txBody>
      </p:sp>
      <p:sp>
        <p:nvSpPr>
          <p:cNvPr id="270" name="Google Shape;270;p47"/>
          <p:cNvSpPr txBox="1">
            <a:spLocks noGrp="1"/>
          </p:cNvSpPr>
          <p:nvPr>
            <p:ph type="body" idx="1"/>
          </p:nvPr>
        </p:nvSpPr>
        <p:spPr>
          <a:xfrm>
            <a:off x="415600" y="1916733"/>
            <a:ext cx="11360800" cy="4175200"/>
          </a:xfrm>
          <a:prstGeom prst="rect">
            <a:avLst/>
          </a:prstGeom>
        </p:spPr>
        <p:txBody>
          <a:bodyPr spcFirstLastPara="1" vert="horz" wrap="square" lIns="121900" tIns="121900" rIns="121900" bIns="121900" rtlCol="0" anchor="t" anchorCtr="0">
            <a:normAutofit/>
          </a:bodyPr>
          <a:lstStyle/>
          <a:p>
            <a:r>
              <a:rPr lang="es"/>
              <a:t>Frente a la situación del art. 188 referido a la citación a comparendo en relación con las comunidades de aguas, se incorpora en el art. 189 un nuevo inciso 2°. Esta norma permite a los titulares de DDA que estén en los procesos de regularización de los nuevos arts. 2 y 5 transitorios del CA, puedan acompañar al tribunal un certificado emitido por la DGA para incorporarse a la comunidad, bajo un rol provisorio con los mismos derechos y deberes del resto de los comuneros.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Características del agua</a:t>
            </a:r>
          </a:p>
        </p:txBody>
      </p:sp>
      <p:sp>
        <p:nvSpPr>
          <p:cNvPr id="3" name="Marcador de contenido 2"/>
          <p:cNvSpPr>
            <a:spLocks noGrp="1"/>
          </p:cNvSpPr>
          <p:nvPr>
            <p:ph sz="quarter" idx="13"/>
          </p:nvPr>
        </p:nvSpPr>
        <p:spPr/>
        <p:txBody>
          <a:bodyPr>
            <a:normAutofit fontScale="92500" lnSpcReduction="20000"/>
          </a:bodyPr>
          <a:lstStyle/>
          <a:p>
            <a:r>
              <a:rPr lang="es-ES" dirty="0"/>
              <a:t>Al aumentar la presión, disminuye ligeramente el punto de fusión, que es de aproximadamente −5 °C a 600 atm y −22 °C a 2100 atm.</a:t>
            </a:r>
          </a:p>
          <a:p>
            <a:r>
              <a:rPr lang="es-ES" dirty="0"/>
              <a:t>A presiones bajo 0,006 atm, no puede existir en estado líquido y pasa directamente del sólido al gas por sublimación.</a:t>
            </a:r>
          </a:p>
          <a:p>
            <a:r>
              <a:rPr lang="es-ES" dirty="0"/>
              <a:t>El agua tiene una constante dieléctrica relativamente elevada (78,5 a 298 K) y las moléculas de sustancias con carga eléctrica se disocian fácilmente en ella.</a:t>
            </a:r>
          </a:p>
          <a:p>
            <a:r>
              <a:rPr lang="es-ES" dirty="0"/>
              <a:t>La presencia de iones disociados incrementa notablemente la conductividad del agua.</a:t>
            </a:r>
          </a:p>
          <a:p>
            <a:r>
              <a:rPr lang="es-ES" dirty="0"/>
              <a:t>El agua líquida puede considerarse –en la práctica- como incompresible.</a:t>
            </a:r>
            <a:endParaRPr lang="es-CL" dirty="0"/>
          </a:p>
        </p:txBody>
      </p:sp>
    </p:spTree>
    <p:extLst>
      <p:ext uri="{BB962C8B-B14F-4D97-AF65-F5344CB8AC3E}">
        <p14:creationId xmlns:p14="http://schemas.microsoft.com/office/powerpoint/2010/main" val="9273088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8"/>
          <p:cNvSpPr txBox="1">
            <a:spLocks noGrp="1"/>
          </p:cNvSpPr>
          <p:nvPr>
            <p:ph type="title"/>
          </p:nvPr>
        </p:nvSpPr>
        <p:spPr>
          <a:xfrm>
            <a:off x="415600" y="205700"/>
            <a:ext cx="11360800" cy="1243377"/>
          </a:xfrm>
          <a:prstGeom prst="rect">
            <a:avLst/>
          </a:prstGeom>
        </p:spPr>
        <p:txBody>
          <a:bodyPr spcFirstLastPara="1" vert="horz" wrap="square" lIns="121900" tIns="121900" rIns="121900" bIns="121900" rtlCol="0" anchor="t" anchorCtr="0">
            <a:spAutoFit/>
          </a:bodyPr>
          <a:lstStyle/>
          <a:p>
            <a:r>
              <a:rPr lang="es" b="1"/>
              <a:t>Normas asociadas a las comunidades de aguas y la realización de las audiencias previstas</a:t>
            </a:r>
            <a:endParaRPr b="1"/>
          </a:p>
        </p:txBody>
      </p:sp>
      <p:sp>
        <p:nvSpPr>
          <p:cNvPr id="276" name="Google Shape;276;p48"/>
          <p:cNvSpPr txBox="1">
            <a:spLocks noGrp="1"/>
          </p:cNvSpPr>
          <p:nvPr>
            <p:ph type="body" idx="1"/>
          </p:nvPr>
        </p:nvSpPr>
        <p:spPr>
          <a:xfrm>
            <a:off x="415600" y="1536633"/>
            <a:ext cx="3339600" cy="5128000"/>
          </a:xfrm>
          <a:prstGeom prst="rect">
            <a:avLst/>
          </a:prstGeom>
          <a:solidFill>
            <a:schemeClr val="lt2"/>
          </a:solidFill>
          <a:ln w="9525" cap="flat" cmpd="sng">
            <a:solidFill>
              <a:schemeClr val="dk2"/>
            </a:solidFill>
            <a:prstDash val="solid"/>
            <a:round/>
            <a:headEnd type="none" w="sm" len="sm"/>
            <a:tailEnd type="none" w="sm" len="sm"/>
          </a:ln>
        </p:spPr>
        <p:txBody>
          <a:bodyPr spcFirstLastPara="1" vert="horz" wrap="square" lIns="121900" tIns="121900" rIns="121900" bIns="121900" rtlCol="0" anchor="t" anchorCtr="0">
            <a:normAutofit fontScale="77500" lnSpcReduction="20000"/>
          </a:bodyPr>
          <a:lstStyle/>
          <a:p>
            <a:pPr marL="0" indent="0" algn="ctr">
              <a:buNone/>
            </a:pPr>
            <a:r>
              <a:rPr lang="es" b="1">
                <a:solidFill>
                  <a:schemeClr val="dk1"/>
                </a:solidFill>
              </a:rPr>
              <a:t>Normativa previa a la reforma</a:t>
            </a:r>
            <a:endParaRPr b="1">
              <a:solidFill>
                <a:schemeClr val="dk1"/>
              </a:solidFill>
            </a:endParaRPr>
          </a:p>
          <a:p>
            <a:pPr marL="0" indent="0">
              <a:lnSpc>
                <a:spcPct val="100000"/>
              </a:lnSpc>
              <a:spcBef>
                <a:spcPts val="1600"/>
              </a:spcBef>
              <a:buClr>
                <a:schemeClr val="dk1"/>
              </a:buClr>
              <a:buSzPct val="91666"/>
              <a:buNone/>
            </a:pPr>
            <a:r>
              <a:rPr lang="es" sz="1600">
                <a:solidFill>
                  <a:schemeClr val="dk1"/>
                </a:solidFill>
              </a:rPr>
              <a:t>ARTÍCULO 189°- En el comparendo a que se refiere el artículo anterior, los interesados harán valer los títulos o antecedentes que sirvan para establecer sus derechos en el agua o la obra común. A falta de acuerdo, el Juez resolverá sin más antecedentes que los acompañados.</a:t>
            </a:r>
            <a:endParaRPr sz="1600">
              <a:solidFill>
                <a:schemeClr val="dk1"/>
              </a:solidFill>
            </a:endParaRPr>
          </a:p>
          <a:p>
            <a:pPr marL="0" indent="609585">
              <a:lnSpc>
                <a:spcPct val="100000"/>
              </a:lnSpc>
              <a:spcBef>
                <a:spcPts val="1600"/>
              </a:spcBef>
              <a:buClr>
                <a:schemeClr val="dk1"/>
              </a:buClr>
              <a:buSzPct val="91666"/>
              <a:buNone/>
            </a:pPr>
            <a:r>
              <a:rPr lang="es" sz="1600">
                <a:solidFill>
                  <a:schemeClr val="dk1"/>
                </a:solidFill>
              </a:rPr>
              <a:t>Cuando el Tribunal no alcance a conocer de las materias tratadas en este artículo en una sola audiencia, continuará en los días hábiles inmediatos hasta concluir.</a:t>
            </a:r>
            <a:endParaRPr sz="1600">
              <a:solidFill>
                <a:schemeClr val="dk1"/>
              </a:solidFill>
            </a:endParaRPr>
          </a:p>
          <a:p>
            <a:pPr marL="0" indent="609585">
              <a:lnSpc>
                <a:spcPct val="100000"/>
              </a:lnSpc>
              <a:spcBef>
                <a:spcPts val="1600"/>
              </a:spcBef>
              <a:spcAft>
                <a:spcPts val="1600"/>
              </a:spcAft>
              <a:buNone/>
            </a:pPr>
            <a:r>
              <a:rPr lang="es" sz="1600">
                <a:solidFill>
                  <a:schemeClr val="dk1"/>
                </a:solidFill>
              </a:rPr>
              <a:t>El Tribunal, si lo estima necesario, podrá abrir un término de prueba como en los incidentes y designar un perito para que informe sobre la capacidad del canal, su gasto medio normal, los derechos de aprovechamiento del mismo y los correspondientes a cada uno de los usuarios.</a:t>
            </a:r>
            <a:endParaRPr sz="1600">
              <a:solidFill>
                <a:schemeClr val="dk1"/>
              </a:solidFill>
            </a:endParaRPr>
          </a:p>
        </p:txBody>
      </p:sp>
      <p:sp>
        <p:nvSpPr>
          <p:cNvPr id="277" name="Google Shape;277;p48"/>
          <p:cNvSpPr txBox="1">
            <a:spLocks noGrp="1"/>
          </p:cNvSpPr>
          <p:nvPr>
            <p:ph type="body" idx="4294967295"/>
          </p:nvPr>
        </p:nvSpPr>
        <p:spPr>
          <a:xfrm>
            <a:off x="3878000" y="1536633"/>
            <a:ext cx="7898400" cy="5128000"/>
          </a:xfrm>
          <a:prstGeom prst="rect">
            <a:avLst/>
          </a:prstGeom>
          <a:solidFill>
            <a:schemeClr val="lt2"/>
          </a:solidFill>
          <a:ln w="9525" cap="flat" cmpd="sng">
            <a:solidFill>
              <a:schemeClr val="dk2"/>
            </a:solidFill>
            <a:prstDash val="solid"/>
            <a:round/>
            <a:headEnd type="none" w="sm" len="sm"/>
            <a:tailEnd type="none" w="sm" len="sm"/>
          </a:ln>
        </p:spPr>
        <p:txBody>
          <a:bodyPr spcFirstLastPara="1" vert="horz" wrap="square" lIns="121900" tIns="121900" rIns="121900" bIns="121900" rtlCol="0" anchor="t" anchorCtr="0">
            <a:noAutofit/>
          </a:bodyPr>
          <a:lstStyle/>
          <a:p>
            <a:pPr marL="0" indent="0" algn="ctr">
              <a:lnSpc>
                <a:spcPct val="95000"/>
              </a:lnSpc>
              <a:spcBef>
                <a:spcPts val="0"/>
              </a:spcBef>
              <a:buSzPts val="770"/>
              <a:buNone/>
            </a:pPr>
            <a:r>
              <a:rPr lang="es" b="1">
                <a:solidFill>
                  <a:srgbClr val="0D0D0D"/>
                </a:solidFill>
              </a:rPr>
              <a:t>Normativa actual</a:t>
            </a:r>
            <a:endParaRPr b="1">
              <a:solidFill>
                <a:srgbClr val="0D0D0D"/>
              </a:solidFill>
            </a:endParaRPr>
          </a:p>
          <a:p>
            <a:pPr marL="0" indent="0">
              <a:lnSpc>
                <a:spcPct val="95000"/>
              </a:lnSpc>
              <a:spcBef>
                <a:spcPts val="1600"/>
              </a:spcBef>
              <a:buClr>
                <a:schemeClr val="dk1"/>
              </a:buClr>
              <a:buSzPts val="1100"/>
              <a:buNone/>
            </a:pPr>
            <a:r>
              <a:rPr lang="es" sz="1333">
                <a:solidFill>
                  <a:srgbClr val="0D0D0D"/>
                </a:solidFill>
              </a:rPr>
              <a:t>ARTÍCULO 189°- En el comparendo a que se refiere el artículo anterior, los interesados harán valer los títulos o antecedentes que sirvan para establecer sus derechos en el agua o la obra común. A falta de acuerdo, el Juez resolverá sin más antecedentes que los acompañados.</a:t>
            </a:r>
            <a:endParaRPr sz="1333">
              <a:solidFill>
                <a:srgbClr val="0D0D0D"/>
              </a:solidFill>
            </a:endParaRPr>
          </a:p>
          <a:p>
            <a:pPr marL="0" indent="609585">
              <a:lnSpc>
                <a:spcPct val="95000"/>
              </a:lnSpc>
              <a:spcBef>
                <a:spcPts val="1600"/>
              </a:spcBef>
              <a:buClr>
                <a:schemeClr val="dk1"/>
              </a:buClr>
              <a:buSzPts val="1100"/>
              <a:buNone/>
            </a:pPr>
            <a:r>
              <a:rPr lang="es" sz="1333">
                <a:solidFill>
                  <a:srgbClr val="0D0D0D"/>
                </a:solidFill>
              </a:rPr>
              <a:t>Sin perjuicio de lo anterior, en el caso de aquellos titulares de derechos que hayan iniciado el </a:t>
            </a:r>
            <a:r>
              <a:rPr lang="es" sz="1333" b="1">
                <a:solidFill>
                  <a:srgbClr val="0D0D0D"/>
                </a:solidFill>
              </a:rPr>
              <a:t>proceso de regularización ante la Dirección General de Aguas, en conformidad con los procedimientos a que se refieren los artículos 2 y 5 transitorios</a:t>
            </a:r>
            <a:r>
              <a:rPr lang="es" sz="1333">
                <a:solidFill>
                  <a:srgbClr val="0D0D0D"/>
                </a:solidFill>
              </a:rPr>
              <a:t> de este Código, podrán acompañar al tribunal un certificado emitido por esa Dirección que acredite que han iniciado dicho proceso. En caso de que el juez resuelva que la presentación de uno o más de estos interesados es suficiente para determinar su incorporación a la comunidad, se registrará bajo un rol de miembros provisionales con los mismos derechos y deberes del resto de los comuneros. El interesado dejará esa condición de provisional una vez que la Dirección General de Aguas resuelva su solicitud de regularización. Si esa Dirección rechaza la regularización, el interesado será eliminado del registro de miembros provisionales y no será incorporado como comunero.</a:t>
            </a:r>
            <a:endParaRPr sz="1333">
              <a:solidFill>
                <a:srgbClr val="0D0D0D"/>
              </a:solidFill>
            </a:endParaRPr>
          </a:p>
          <a:p>
            <a:pPr marL="0" indent="609585">
              <a:lnSpc>
                <a:spcPct val="95000"/>
              </a:lnSpc>
              <a:spcBef>
                <a:spcPts val="1600"/>
              </a:spcBef>
              <a:buSzPts val="1100"/>
              <a:buNone/>
            </a:pPr>
            <a:r>
              <a:rPr lang="es" sz="1333">
                <a:solidFill>
                  <a:srgbClr val="0D0D0D"/>
                </a:solidFill>
              </a:rPr>
              <a:t>Cuando el Tribunal no alcance a conocer de las materias tratadas en este artículo en una sola audiencia, continuará en los días hábiles inmediatos hasta concluir.</a:t>
            </a:r>
            <a:endParaRPr sz="1333">
              <a:solidFill>
                <a:srgbClr val="0D0D0D"/>
              </a:solidFill>
            </a:endParaRPr>
          </a:p>
          <a:p>
            <a:pPr marL="0" indent="609585">
              <a:lnSpc>
                <a:spcPct val="95000"/>
              </a:lnSpc>
              <a:spcBef>
                <a:spcPts val="1600"/>
              </a:spcBef>
              <a:buClr>
                <a:schemeClr val="dk1"/>
              </a:buClr>
              <a:buSzPts val="1100"/>
              <a:buNone/>
            </a:pPr>
            <a:r>
              <a:rPr lang="es" sz="1333">
                <a:solidFill>
                  <a:srgbClr val="0D0D0D"/>
                </a:solidFill>
              </a:rPr>
              <a:t>El Tribunal, si lo estima necesario, podrá abrir un término de prueba como en los incidentes y designar un perito para que informe sobre la capacidad del canal, su gasto medio normal, los derechos de aprovechamiento del mismo y los correspondientes a cada uno de los usuarios.</a:t>
            </a:r>
            <a:endParaRPr sz="1333">
              <a:solidFill>
                <a:srgbClr val="0D0D0D"/>
              </a:solidFill>
            </a:endParaRPr>
          </a:p>
          <a:p>
            <a:pPr marL="0" indent="0">
              <a:lnSpc>
                <a:spcPct val="95000"/>
              </a:lnSpc>
              <a:spcBef>
                <a:spcPts val="1600"/>
              </a:spcBef>
              <a:spcAft>
                <a:spcPts val="1600"/>
              </a:spcAft>
              <a:buSzPts val="770"/>
              <a:buNone/>
            </a:pPr>
            <a:endParaRPr sz="1600">
              <a:solidFill>
                <a:srgbClr val="0D0D0D"/>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err="1"/>
              <a:t>dEl</a:t>
            </a:r>
            <a:r>
              <a:rPr lang="es-CL" dirty="0"/>
              <a:t> registro de aguas. </a:t>
            </a:r>
            <a:br>
              <a:rPr lang="es-CL" dirty="0"/>
            </a:br>
            <a:r>
              <a:rPr lang="es-CL" dirty="0"/>
              <a:t>inscripción del </a:t>
            </a:r>
            <a:r>
              <a:rPr lang="es-CL" dirty="0" err="1"/>
              <a:t>daa</a:t>
            </a:r>
            <a:endParaRPr lang="es-CL" dirty="0"/>
          </a:p>
        </p:txBody>
      </p:sp>
      <p:sp>
        <p:nvSpPr>
          <p:cNvPr id="3" name="Marcador de texto 2"/>
          <p:cNvSpPr>
            <a:spLocks noGrp="1"/>
          </p:cNvSpPr>
          <p:nvPr>
            <p:ph type="body" idx="1"/>
          </p:nvPr>
        </p:nvSpPr>
        <p:spPr/>
        <p:txBody>
          <a:bodyPr/>
          <a:lstStyle/>
          <a:p>
            <a:r>
              <a:rPr lang="es-CL" dirty="0"/>
              <a:t>Libro I, Tít. VIII, art. 112-121</a:t>
            </a:r>
          </a:p>
        </p:txBody>
      </p:sp>
    </p:spTree>
    <p:extLst>
      <p:ext uri="{BB962C8B-B14F-4D97-AF65-F5344CB8AC3E}">
        <p14:creationId xmlns:p14="http://schemas.microsoft.com/office/powerpoint/2010/main" val="6473869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Registros en el conservador de bienes raíces (CBR) relativos a las aguas</a:t>
            </a:r>
          </a:p>
        </p:txBody>
      </p:sp>
      <p:sp>
        <p:nvSpPr>
          <p:cNvPr id="3" name="Marcador de contenido 2"/>
          <p:cNvSpPr>
            <a:spLocks noGrp="1"/>
          </p:cNvSpPr>
          <p:nvPr>
            <p:ph sz="quarter" idx="13"/>
          </p:nvPr>
        </p:nvSpPr>
        <p:spPr/>
        <p:txBody>
          <a:bodyPr>
            <a:normAutofit fontScale="92500" lnSpcReduction="20000"/>
          </a:bodyPr>
          <a:lstStyle/>
          <a:p>
            <a:pPr marL="0" indent="0">
              <a:buNone/>
            </a:pPr>
            <a:endParaRPr lang="es-CL" dirty="0"/>
          </a:p>
          <a:p>
            <a:r>
              <a:rPr lang="es-CL" dirty="0" err="1"/>
              <a:t>Oblig</a:t>
            </a:r>
            <a:r>
              <a:rPr lang="es-CL" dirty="0"/>
              <a:t>. Del CBR de llevar 2 registros:</a:t>
            </a:r>
          </a:p>
          <a:p>
            <a:pPr lvl="1"/>
            <a:r>
              <a:rPr lang="es-CL" dirty="0"/>
              <a:t>Registro de aguas (o de propiedad sobre </a:t>
            </a:r>
            <a:r>
              <a:rPr lang="es-CL" dirty="0" err="1"/>
              <a:t>daa</a:t>
            </a:r>
            <a:r>
              <a:rPr lang="es-CL" dirty="0"/>
              <a:t>). Arts. 112 - 115.</a:t>
            </a:r>
          </a:p>
          <a:p>
            <a:pPr lvl="1"/>
            <a:r>
              <a:rPr lang="es-CL" dirty="0"/>
              <a:t>Registro de hipotecas, gravámenes, interdicciones y prohibiciones de enajenar relativos a las aguas. Art. 115 bis y 116.</a:t>
            </a:r>
          </a:p>
          <a:p>
            <a:r>
              <a:rPr lang="es-CL" dirty="0"/>
              <a:t>Art. 112. los Deberes y funciones del CBR y los libros que debe llevar se rigen por Libro I tít. VIII, Tít. VII párrafo 2° (de la hipoteca del </a:t>
            </a:r>
            <a:r>
              <a:rPr lang="es-CL" dirty="0" err="1"/>
              <a:t>daa</a:t>
            </a:r>
            <a:r>
              <a:rPr lang="es-CL" dirty="0"/>
              <a:t>, vid art. 110: distingue </a:t>
            </a:r>
            <a:r>
              <a:rPr lang="es-CL" dirty="0" err="1"/>
              <a:t>daa</a:t>
            </a:r>
            <a:r>
              <a:rPr lang="es-CL" dirty="0"/>
              <a:t> inscritos, que se pueden hipotecar con independencia del predio de destinación; y </a:t>
            </a:r>
            <a:r>
              <a:rPr lang="es-CL" dirty="0" err="1"/>
              <a:t>daa</a:t>
            </a:r>
            <a:r>
              <a:rPr lang="es-CL" dirty="0"/>
              <a:t> no inscritos, cuya hipoteca se debe hacer conjuntamente con la de dicho predio); y, supletoriamente, por </a:t>
            </a:r>
            <a:r>
              <a:rPr lang="es-CL" dirty="0" err="1"/>
              <a:t>cot</a:t>
            </a:r>
            <a:r>
              <a:rPr lang="es-CL" dirty="0"/>
              <a:t> y </a:t>
            </a:r>
            <a:r>
              <a:rPr lang="es-CL" dirty="0" err="1"/>
              <a:t>regl</a:t>
            </a:r>
            <a:r>
              <a:rPr lang="es-CL" dirty="0"/>
              <a:t>. </a:t>
            </a:r>
            <a:r>
              <a:rPr lang="es-CL" dirty="0" err="1"/>
              <a:t>cbr</a:t>
            </a:r>
            <a:r>
              <a:rPr lang="es-CL" dirty="0"/>
              <a:t>.</a:t>
            </a:r>
          </a:p>
          <a:p>
            <a:pPr marL="457200" lvl="1" indent="0">
              <a:buNone/>
            </a:pPr>
            <a:endParaRPr lang="es-CL" dirty="0"/>
          </a:p>
        </p:txBody>
      </p:sp>
    </p:spTree>
    <p:extLst>
      <p:ext uri="{BB962C8B-B14F-4D97-AF65-F5344CB8AC3E}">
        <p14:creationId xmlns:p14="http://schemas.microsoft.com/office/powerpoint/2010/main" val="26663724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Registro de aguas</a:t>
            </a:r>
          </a:p>
        </p:txBody>
      </p:sp>
      <p:sp>
        <p:nvSpPr>
          <p:cNvPr id="3" name="Marcador de contenido 2"/>
          <p:cNvSpPr>
            <a:spLocks noGrp="1"/>
          </p:cNvSpPr>
          <p:nvPr>
            <p:ph sz="quarter" idx="13"/>
          </p:nvPr>
        </p:nvSpPr>
        <p:spPr>
          <a:xfrm>
            <a:off x="913776" y="1840621"/>
            <a:ext cx="10363827" cy="4352361"/>
          </a:xfrm>
        </p:spPr>
        <p:txBody>
          <a:bodyPr>
            <a:normAutofit fontScale="85000" lnSpcReduction="20000"/>
          </a:bodyPr>
          <a:lstStyle/>
          <a:p>
            <a:r>
              <a:rPr lang="es-CL" dirty="0"/>
              <a:t>Art. 112: la forma y solemnidades de este libro se rigen, asimismo, por Libro I tít. VIII, Tít. VII párrafo 2°; y supletoriamente, por el c.o.t. y </a:t>
            </a:r>
            <a:r>
              <a:rPr lang="es-CL" dirty="0" err="1"/>
              <a:t>regl</a:t>
            </a:r>
            <a:r>
              <a:rPr lang="es-CL" dirty="0"/>
              <a:t>. </a:t>
            </a:r>
            <a:r>
              <a:rPr lang="es-CL" dirty="0" err="1"/>
              <a:t>cbr</a:t>
            </a:r>
            <a:r>
              <a:rPr lang="es-CL" dirty="0"/>
              <a:t>.</a:t>
            </a:r>
          </a:p>
          <a:p>
            <a:r>
              <a:rPr lang="es-CL" dirty="0"/>
              <a:t>Inscripción imperativa (debe inscribirse). Art. 114:</a:t>
            </a:r>
          </a:p>
          <a:p>
            <a:pPr lvl="1"/>
            <a:r>
              <a:rPr lang="es-CL" dirty="0"/>
              <a:t>1) Títulos constitutivos de organizaciones de usuarios.</a:t>
            </a:r>
          </a:p>
          <a:p>
            <a:pPr lvl="1"/>
            <a:r>
              <a:rPr lang="es-CL" dirty="0"/>
              <a:t>2) Acuerdos y </a:t>
            </a:r>
            <a:r>
              <a:rPr lang="es-CL" dirty="0" err="1"/>
              <a:t>resols</a:t>
            </a:r>
            <a:r>
              <a:rPr lang="es-CL" dirty="0"/>
              <a:t>. Que causen ejecutoria y </a:t>
            </a:r>
            <a:r>
              <a:rPr lang="es-CL" dirty="0" err="1"/>
              <a:t>det</a:t>
            </a:r>
            <a:r>
              <a:rPr lang="es-CL" dirty="0"/>
              <a:t>. Derechos de c/comunero para </a:t>
            </a:r>
            <a:r>
              <a:rPr lang="es-CL" dirty="0" err="1"/>
              <a:t>reconoc</a:t>
            </a:r>
            <a:r>
              <a:rPr lang="es-CL" dirty="0"/>
              <a:t>. De comunidades en justicia </a:t>
            </a:r>
            <a:r>
              <a:rPr lang="es-CL" dirty="0" err="1"/>
              <a:t>ord</a:t>
            </a:r>
            <a:r>
              <a:rPr lang="es-CL" dirty="0"/>
              <a:t>. Según libro II, tít. III párrafo I (de las comunidades de aguas, vid. Art. 187).</a:t>
            </a:r>
          </a:p>
          <a:p>
            <a:pPr lvl="1"/>
            <a:r>
              <a:rPr lang="es-CL" dirty="0"/>
              <a:t>3) Docs. Que acrediten alteración </a:t>
            </a:r>
            <a:r>
              <a:rPr lang="es-CL" dirty="0" err="1"/>
              <a:t>distrib</a:t>
            </a:r>
            <a:r>
              <a:rPr lang="es-CL" dirty="0"/>
              <a:t>. </a:t>
            </a:r>
            <a:r>
              <a:rPr lang="es-CL" dirty="0" err="1"/>
              <a:t>Daa</a:t>
            </a:r>
            <a:r>
              <a:rPr lang="es-CL" dirty="0"/>
              <a:t> bajo </a:t>
            </a:r>
            <a:r>
              <a:rPr lang="es-CL" dirty="0" err="1"/>
              <a:t>rég</a:t>
            </a:r>
            <a:r>
              <a:rPr lang="es-CL" dirty="0"/>
              <a:t>. Organización de usuarios.</a:t>
            </a:r>
          </a:p>
          <a:p>
            <a:pPr lvl="1"/>
            <a:r>
              <a:rPr lang="es-CL" dirty="0"/>
              <a:t>4) Escritura pública que contenga acto formal de </a:t>
            </a:r>
            <a:r>
              <a:rPr lang="es-CL" dirty="0" err="1"/>
              <a:t>otorg</a:t>
            </a:r>
            <a:r>
              <a:rPr lang="es-CL" dirty="0"/>
              <a:t>. Definitivo de </a:t>
            </a:r>
            <a:r>
              <a:rPr lang="es-CL" dirty="0" err="1"/>
              <a:t>daa</a:t>
            </a:r>
            <a:r>
              <a:rPr lang="es-CL" dirty="0"/>
              <a:t>; y la de su renuncia (vid. Art. 6).</a:t>
            </a:r>
          </a:p>
          <a:p>
            <a:pPr lvl="1"/>
            <a:r>
              <a:rPr lang="es-CL" dirty="0"/>
              <a:t>5) actos y </a:t>
            </a:r>
            <a:r>
              <a:rPr lang="es-CL" dirty="0" err="1"/>
              <a:t>cttos</a:t>
            </a:r>
            <a:r>
              <a:rPr lang="es-CL" dirty="0"/>
              <a:t>. Que constituyan títulos traslaticios de dominio de los </a:t>
            </a:r>
            <a:r>
              <a:rPr lang="es-CL" dirty="0" err="1"/>
              <a:t>daa</a:t>
            </a:r>
            <a:r>
              <a:rPr lang="es-CL" dirty="0"/>
              <a:t> de los números anteriores. Vid art. 113 primera parte: estos actos y </a:t>
            </a:r>
            <a:r>
              <a:rPr lang="es-CL" dirty="0" err="1"/>
              <a:t>cttos</a:t>
            </a:r>
            <a:r>
              <a:rPr lang="es-CL" dirty="0"/>
              <a:t>. Se perfeccionan por escritura pública.</a:t>
            </a:r>
          </a:p>
          <a:p>
            <a:pPr lvl="1"/>
            <a:r>
              <a:rPr lang="es-CL" dirty="0"/>
              <a:t>6) actos, </a:t>
            </a:r>
            <a:r>
              <a:rPr lang="es-CL" dirty="0" err="1"/>
              <a:t>resols</a:t>
            </a:r>
            <a:r>
              <a:rPr lang="es-CL" dirty="0"/>
              <a:t>. E </a:t>
            </a:r>
            <a:r>
              <a:rPr lang="es-CL" dirty="0" err="1"/>
              <a:t>instrums</a:t>
            </a:r>
            <a:r>
              <a:rPr lang="es-CL" dirty="0"/>
              <a:t>. Art. 688 </a:t>
            </a:r>
            <a:r>
              <a:rPr lang="es-CL" dirty="0" err="1"/>
              <a:t>C.c.c</a:t>
            </a:r>
            <a:r>
              <a:rPr lang="es-CL" dirty="0"/>
              <a:t>. transmisión por causa de muerte de </a:t>
            </a:r>
            <a:r>
              <a:rPr lang="es-CL" dirty="0" err="1"/>
              <a:t>daa</a:t>
            </a:r>
            <a:r>
              <a:rPr lang="es-CL" dirty="0"/>
              <a:t>.</a:t>
            </a:r>
          </a:p>
          <a:p>
            <a:pPr lvl="1"/>
            <a:r>
              <a:rPr lang="es-CL" dirty="0"/>
              <a:t>7) </a:t>
            </a:r>
            <a:r>
              <a:rPr lang="es-CL" dirty="0" err="1"/>
              <a:t>resols</a:t>
            </a:r>
            <a:r>
              <a:rPr lang="es-CL" dirty="0"/>
              <a:t>. </a:t>
            </a:r>
            <a:r>
              <a:rPr lang="es-CL" dirty="0" err="1"/>
              <a:t>Judics</a:t>
            </a:r>
            <a:r>
              <a:rPr lang="es-CL" dirty="0"/>
              <a:t>. Ejecutoriadas que reconozcan la existencia de un </a:t>
            </a:r>
            <a:r>
              <a:rPr lang="es-CL" dirty="0" err="1"/>
              <a:t>daa</a:t>
            </a:r>
            <a:r>
              <a:rPr lang="es-CL" dirty="0"/>
              <a:t>.</a:t>
            </a:r>
          </a:p>
          <a:p>
            <a:pPr lvl="1"/>
            <a:r>
              <a:rPr lang="es-CL" dirty="0"/>
              <a:t>8) derechos de c/comunero o c/ miembro de una asociación de </a:t>
            </a:r>
            <a:r>
              <a:rPr lang="es-CL" dirty="0" err="1"/>
              <a:t>canalistas</a:t>
            </a:r>
            <a:r>
              <a:rPr lang="es-CL" dirty="0"/>
              <a:t> que consten en los títulos o </a:t>
            </a:r>
            <a:r>
              <a:rPr lang="es-CL" dirty="0" err="1"/>
              <a:t>resols</a:t>
            </a:r>
            <a:r>
              <a:rPr lang="es-CL" dirty="0"/>
              <a:t>. De los nos. 1 y 2.</a:t>
            </a:r>
          </a:p>
          <a:p>
            <a:pPr lvl="1"/>
            <a:endParaRPr lang="es-CL" dirty="0"/>
          </a:p>
          <a:p>
            <a:endParaRPr lang="es-CL" dirty="0"/>
          </a:p>
        </p:txBody>
      </p:sp>
    </p:spTree>
    <p:extLst>
      <p:ext uri="{BB962C8B-B14F-4D97-AF65-F5344CB8AC3E}">
        <p14:creationId xmlns:p14="http://schemas.microsoft.com/office/powerpoint/2010/main" val="431944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Registro de aguas</a:t>
            </a:r>
          </a:p>
        </p:txBody>
      </p:sp>
      <p:sp>
        <p:nvSpPr>
          <p:cNvPr id="3" name="Marcador de contenido 2"/>
          <p:cNvSpPr>
            <a:spLocks noGrp="1"/>
          </p:cNvSpPr>
          <p:nvPr>
            <p:ph sz="quarter" idx="13"/>
          </p:nvPr>
        </p:nvSpPr>
        <p:spPr/>
        <p:txBody>
          <a:bodyPr/>
          <a:lstStyle/>
          <a:p>
            <a:r>
              <a:rPr lang="es-CL" dirty="0"/>
              <a:t>Inscripción facultativa (puede inscribirse). Caso especial art. 115.</a:t>
            </a:r>
          </a:p>
          <a:p>
            <a:pPr lvl="1"/>
            <a:r>
              <a:rPr lang="es-CL" dirty="0"/>
              <a:t>Dueño de un </a:t>
            </a:r>
            <a:r>
              <a:rPr lang="es-CL" dirty="0" err="1"/>
              <a:t>daa</a:t>
            </a:r>
            <a:r>
              <a:rPr lang="es-CL" dirty="0"/>
              <a:t> </a:t>
            </a:r>
          </a:p>
          <a:p>
            <a:pPr lvl="1"/>
            <a:r>
              <a:rPr lang="es-CL" dirty="0"/>
              <a:t>que extraiga aguas de una corriente natural</a:t>
            </a:r>
          </a:p>
          <a:p>
            <a:pPr lvl="1"/>
            <a:r>
              <a:rPr lang="es-CL" dirty="0"/>
              <a:t>incluido en constitución de una junta de vigilancia</a:t>
            </a:r>
          </a:p>
          <a:p>
            <a:pPr lvl="1"/>
            <a:r>
              <a:rPr lang="es-CL" dirty="0"/>
              <a:t>y obtenga un certificado </a:t>
            </a:r>
            <a:r>
              <a:rPr lang="es-CL" dirty="0" err="1"/>
              <a:t>dga</a:t>
            </a:r>
            <a:r>
              <a:rPr lang="es-CL" dirty="0"/>
              <a:t>.</a:t>
            </a:r>
          </a:p>
          <a:p>
            <a:pPr lvl="1"/>
            <a:r>
              <a:rPr lang="es-CL" dirty="0"/>
              <a:t>Puede inscribir el certificado en el reg. Aguas del </a:t>
            </a:r>
            <a:r>
              <a:rPr lang="es-CL" dirty="0" err="1"/>
              <a:t>cBR</a:t>
            </a:r>
            <a:r>
              <a:rPr lang="es-CL" dirty="0"/>
              <a:t>.</a:t>
            </a:r>
          </a:p>
        </p:txBody>
      </p:sp>
    </p:spTree>
    <p:extLst>
      <p:ext uri="{BB962C8B-B14F-4D97-AF65-F5344CB8AC3E}">
        <p14:creationId xmlns:p14="http://schemas.microsoft.com/office/powerpoint/2010/main" val="16853119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Registro </a:t>
            </a:r>
            <a:r>
              <a:rPr lang="es-CL" dirty="0" err="1"/>
              <a:t>h.g.i.p</a:t>
            </a:r>
            <a:r>
              <a:rPr lang="es-CL" dirty="0"/>
              <a:t>. sobre aguas</a:t>
            </a:r>
          </a:p>
        </p:txBody>
      </p:sp>
      <p:sp>
        <p:nvSpPr>
          <p:cNvPr id="3" name="Marcador de contenido 2"/>
          <p:cNvSpPr>
            <a:spLocks noGrp="1"/>
          </p:cNvSpPr>
          <p:nvPr>
            <p:ph sz="quarter" idx="13"/>
          </p:nvPr>
        </p:nvSpPr>
        <p:spPr/>
        <p:txBody>
          <a:bodyPr>
            <a:normAutofit fontScale="85000" lnSpcReduction="10000"/>
          </a:bodyPr>
          <a:lstStyle/>
          <a:p>
            <a:r>
              <a:rPr lang="es-CL" dirty="0"/>
              <a:t>Art. 112: la forma y solemnidades de este libro se rigen, asimismo, por Libro I tít. VIII, Tít. VII párrafo 2°; y supletoriamente, por el c.o.t. y </a:t>
            </a:r>
            <a:r>
              <a:rPr lang="es-CL" dirty="0" err="1"/>
              <a:t>regl</a:t>
            </a:r>
            <a:r>
              <a:rPr lang="es-CL" dirty="0"/>
              <a:t>. </a:t>
            </a:r>
            <a:r>
              <a:rPr lang="es-CL" dirty="0" err="1"/>
              <a:t>cbr</a:t>
            </a:r>
            <a:r>
              <a:rPr lang="es-CL" dirty="0"/>
              <a:t>.</a:t>
            </a:r>
          </a:p>
          <a:p>
            <a:r>
              <a:rPr lang="es-CL" dirty="0"/>
              <a:t>Inscripción imperativa (deben inscribirse). Art. 115 bis:</a:t>
            </a:r>
          </a:p>
          <a:p>
            <a:pPr lvl="1"/>
            <a:r>
              <a:rPr lang="es-CL" dirty="0"/>
              <a:t>1) condiciones suspensivas o resolutorias del dominio de un </a:t>
            </a:r>
            <a:r>
              <a:rPr lang="es-CL" dirty="0" err="1"/>
              <a:t>daa</a:t>
            </a:r>
            <a:r>
              <a:rPr lang="es-CL" dirty="0"/>
              <a:t> o de otros derechos reales recaídos en ellos.</a:t>
            </a:r>
          </a:p>
          <a:p>
            <a:pPr lvl="1"/>
            <a:r>
              <a:rPr lang="es-CL" dirty="0"/>
              <a:t>2) todo impedimento o </a:t>
            </a:r>
            <a:r>
              <a:rPr lang="es-CL" dirty="0" err="1"/>
              <a:t>prohib</a:t>
            </a:r>
            <a:r>
              <a:rPr lang="es-CL" dirty="0"/>
              <a:t>. Referente a </a:t>
            </a:r>
            <a:r>
              <a:rPr lang="es-CL" dirty="0" err="1"/>
              <a:t>daa</a:t>
            </a:r>
            <a:r>
              <a:rPr lang="es-CL" dirty="0"/>
              <a:t> (sea </a:t>
            </a:r>
            <a:r>
              <a:rPr lang="es-CL" dirty="0" err="1"/>
              <a:t>convenc</a:t>
            </a:r>
            <a:r>
              <a:rPr lang="es-CL" dirty="0"/>
              <a:t>., legal o judicial) que limite su enajenación.</a:t>
            </a:r>
          </a:p>
          <a:p>
            <a:r>
              <a:rPr lang="es-CL" dirty="0"/>
              <a:t>Inscripción facultativa (podrá inscribirse). Casos especiales art. 116:</a:t>
            </a:r>
          </a:p>
          <a:p>
            <a:pPr lvl="1"/>
            <a:r>
              <a:rPr lang="es-CL" dirty="0"/>
              <a:t>1) constitución y tradición de derechos reales sobre </a:t>
            </a:r>
            <a:r>
              <a:rPr lang="es-CL" dirty="0" err="1"/>
              <a:t>daa</a:t>
            </a:r>
            <a:r>
              <a:rPr lang="es-CL" dirty="0"/>
              <a:t>. Vid art. 113 segunda parte: estos actos y </a:t>
            </a:r>
            <a:r>
              <a:rPr lang="es-CL" dirty="0" err="1"/>
              <a:t>cttos</a:t>
            </a:r>
            <a:r>
              <a:rPr lang="es-CL" dirty="0"/>
              <a:t>. También Se perfeccionan por escritura pública.</a:t>
            </a:r>
          </a:p>
          <a:p>
            <a:pPr lvl="1"/>
            <a:r>
              <a:rPr lang="es-CL" dirty="0"/>
              <a:t>2) arrendamiento art. 1962 </a:t>
            </a:r>
            <a:r>
              <a:rPr lang="es-CL" dirty="0" err="1"/>
              <a:t>C.c.c</a:t>
            </a:r>
            <a:r>
              <a:rPr lang="es-CL" dirty="0"/>
              <a:t>. y cualquier otro acto o </a:t>
            </a:r>
            <a:r>
              <a:rPr lang="es-CL" dirty="0" err="1"/>
              <a:t>ctto</a:t>
            </a:r>
            <a:r>
              <a:rPr lang="es-CL" dirty="0"/>
              <a:t>. Cuya inscripción sea permitida por ley.</a:t>
            </a:r>
          </a:p>
          <a:p>
            <a:pPr lvl="1"/>
            <a:endParaRPr lang="es-CL" dirty="0"/>
          </a:p>
        </p:txBody>
      </p:sp>
    </p:spTree>
    <p:extLst>
      <p:ext uri="{BB962C8B-B14F-4D97-AF65-F5344CB8AC3E}">
        <p14:creationId xmlns:p14="http://schemas.microsoft.com/office/powerpoint/2010/main" val="33245039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Perfeccionamiento (solemnidad) </a:t>
            </a:r>
          </a:p>
        </p:txBody>
      </p:sp>
      <p:sp>
        <p:nvSpPr>
          <p:cNvPr id="3" name="Marcador de texto 2"/>
          <p:cNvSpPr>
            <a:spLocks noGrp="1"/>
          </p:cNvSpPr>
          <p:nvPr>
            <p:ph type="body" idx="1"/>
          </p:nvPr>
        </p:nvSpPr>
        <p:spPr>
          <a:xfrm>
            <a:off x="913776" y="1828800"/>
            <a:ext cx="5106028" cy="789709"/>
          </a:xfrm>
        </p:spPr>
        <p:txBody>
          <a:bodyPr/>
          <a:lstStyle/>
          <a:p>
            <a:pPr algn="ctr"/>
            <a:r>
              <a:rPr lang="es-CL" dirty="0" err="1"/>
              <a:t>daa</a:t>
            </a:r>
            <a:endParaRPr lang="es-CL" dirty="0"/>
          </a:p>
        </p:txBody>
      </p:sp>
      <p:sp>
        <p:nvSpPr>
          <p:cNvPr id="4" name="Marcador de contenido 3"/>
          <p:cNvSpPr>
            <a:spLocks noGrp="1"/>
          </p:cNvSpPr>
          <p:nvPr>
            <p:ph sz="quarter" idx="13"/>
          </p:nvPr>
        </p:nvSpPr>
        <p:spPr>
          <a:xfrm>
            <a:off x="913775" y="3051015"/>
            <a:ext cx="5106027" cy="2546222"/>
          </a:xfrm>
        </p:spPr>
        <p:txBody>
          <a:bodyPr>
            <a:normAutofit lnSpcReduction="10000"/>
          </a:bodyPr>
          <a:lstStyle/>
          <a:p>
            <a:r>
              <a:rPr lang="es-CL" dirty="0"/>
              <a:t>Actos y Contratos Traslaticios de dominio (</a:t>
            </a:r>
            <a:r>
              <a:rPr lang="es-CL" dirty="0" err="1"/>
              <a:t>daa</a:t>
            </a:r>
            <a:r>
              <a:rPr lang="es-CL" dirty="0"/>
              <a:t>).</a:t>
            </a:r>
          </a:p>
          <a:p>
            <a:endParaRPr lang="es-CL" dirty="0"/>
          </a:p>
          <a:p>
            <a:pPr marL="0" indent="0">
              <a:buNone/>
            </a:pPr>
            <a:endParaRPr lang="es-CL" dirty="0"/>
          </a:p>
          <a:p>
            <a:r>
              <a:rPr lang="es-CL" dirty="0"/>
              <a:t>Se perfeccionan mediante escritura pública.</a:t>
            </a:r>
          </a:p>
          <a:p>
            <a:pPr marL="0" indent="0">
              <a:buNone/>
            </a:pPr>
            <a:endParaRPr lang="es-CL" dirty="0"/>
          </a:p>
          <a:p>
            <a:endParaRPr lang="es-CL" dirty="0"/>
          </a:p>
          <a:p>
            <a:endParaRPr lang="es-CL" dirty="0"/>
          </a:p>
        </p:txBody>
      </p:sp>
      <p:sp>
        <p:nvSpPr>
          <p:cNvPr id="5" name="Marcador de texto 4"/>
          <p:cNvSpPr>
            <a:spLocks noGrp="1"/>
          </p:cNvSpPr>
          <p:nvPr>
            <p:ph type="body" sz="quarter" idx="3"/>
          </p:nvPr>
        </p:nvSpPr>
        <p:spPr>
          <a:xfrm>
            <a:off x="6172201" y="1828800"/>
            <a:ext cx="5106026" cy="789709"/>
          </a:xfrm>
        </p:spPr>
        <p:txBody>
          <a:bodyPr/>
          <a:lstStyle/>
          <a:p>
            <a:pPr algn="ctr"/>
            <a:r>
              <a:rPr lang="es-CL" dirty="0"/>
              <a:t>Derechos reales sobre </a:t>
            </a:r>
            <a:r>
              <a:rPr lang="es-CL" dirty="0" err="1"/>
              <a:t>daa</a:t>
            </a:r>
            <a:endParaRPr lang="es-CL" dirty="0"/>
          </a:p>
        </p:txBody>
      </p:sp>
      <p:sp>
        <p:nvSpPr>
          <p:cNvPr id="6" name="Marcador de contenido 5"/>
          <p:cNvSpPr>
            <a:spLocks noGrp="1"/>
          </p:cNvSpPr>
          <p:nvPr>
            <p:ph sz="quarter" idx="14"/>
          </p:nvPr>
        </p:nvSpPr>
        <p:spPr/>
        <p:txBody>
          <a:bodyPr>
            <a:normAutofit/>
          </a:bodyPr>
          <a:lstStyle/>
          <a:p>
            <a:r>
              <a:rPr lang="es-CL" dirty="0"/>
              <a:t>Constitución (de derechos reales sobre </a:t>
            </a:r>
            <a:r>
              <a:rPr lang="es-CL" dirty="0" err="1"/>
              <a:t>daa</a:t>
            </a:r>
            <a:r>
              <a:rPr lang="es-CL" dirty="0"/>
              <a:t>)</a:t>
            </a:r>
          </a:p>
          <a:p>
            <a:r>
              <a:rPr lang="es-CL" dirty="0"/>
              <a:t>Actos y contratos traslaticios (de derechos reales sobre </a:t>
            </a:r>
            <a:r>
              <a:rPr lang="es-CL" dirty="0" err="1"/>
              <a:t>daa</a:t>
            </a:r>
            <a:r>
              <a:rPr lang="es-CL" dirty="0"/>
              <a:t>).</a:t>
            </a:r>
          </a:p>
          <a:p>
            <a:r>
              <a:rPr lang="es-CL" dirty="0"/>
              <a:t>Se perfeccionan mediante escritura pública.</a:t>
            </a:r>
          </a:p>
          <a:p>
            <a:endParaRPr lang="es-CL" dirty="0"/>
          </a:p>
          <a:p>
            <a:endParaRPr lang="es-CL" dirty="0"/>
          </a:p>
        </p:txBody>
      </p:sp>
    </p:spTree>
    <p:extLst>
      <p:ext uri="{BB962C8B-B14F-4D97-AF65-F5344CB8AC3E}">
        <p14:creationId xmlns:p14="http://schemas.microsoft.com/office/powerpoint/2010/main" val="2096854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tradición art. 117</a:t>
            </a:r>
          </a:p>
        </p:txBody>
      </p:sp>
      <p:sp>
        <p:nvSpPr>
          <p:cNvPr id="3" name="Marcador de texto 2"/>
          <p:cNvSpPr>
            <a:spLocks noGrp="1"/>
          </p:cNvSpPr>
          <p:nvPr>
            <p:ph type="body" idx="1"/>
          </p:nvPr>
        </p:nvSpPr>
        <p:spPr>
          <a:xfrm>
            <a:off x="913776" y="1828800"/>
            <a:ext cx="5106028" cy="789709"/>
          </a:xfrm>
        </p:spPr>
        <p:txBody>
          <a:bodyPr/>
          <a:lstStyle/>
          <a:p>
            <a:pPr algn="ctr"/>
            <a:r>
              <a:rPr lang="es-CL" dirty="0" err="1"/>
              <a:t>daa</a:t>
            </a:r>
            <a:endParaRPr lang="es-CL" dirty="0"/>
          </a:p>
        </p:txBody>
      </p:sp>
      <p:sp>
        <p:nvSpPr>
          <p:cNvPr id="4" name="Marcador de contenido 3"/>
          <p:cNvSpPr>
            <a:spLocks noGrp="1"/>
          </p:cNvSpPr>
          <p:nvPr>
            <p:ph sz="quarter" idx="13"/>
          </p:nvPr>
        </p:nvSpPr>
        <p:spPr>
          <a:xfrm>
            <a:off x="913775" y="3051015"/>
            <a:ext cx="5106027" cy="2546222"/>
          </a:xfrm>
        </p:spPr>
        <p:txBody>
          <a:bodyPr>
            <a:normAutofit fontScale="92500" lnSpcReduction="10000"/>
          </a:bodyPr>
          <a:lstStyle/>
          <a:p>
            <a:r>
              <a:rPr lang="es-CL" dirty="0"/>
              <a:t>Por medio de inscripción</a:t>
            </a:r>
          </a:p>
          <a:p>
            <a:r>
              <a:rPr lang="es-CL" dirty="0"/>
              <a:t>Del título (acto originario de autoridad u acto o contrato derivativo)</a:t>
            </a:r>
          </a:p>
          <a:p>
            <a:r>
              <a:rPr lang="es-CL" dirty="0"/>
              <a:t>En el registro de aguas (propiedad de aguas) </a:t>
            </a:r>
          </a:p>
          <a:p>
            <a:r>
              <a:rPr lang="es-CL" dirty="0"/>
              <a:t>Competente (lo aclara el art. 118).</a:t>
            </a:r>
          </a:p>
          <a:p>
            <a:pPr marL="0" indent="0">
              <a:buNone/>
            </a:pPr>
            <a:endParaRPr lang="es-CL" dirty="0"/>
          </a:p>
          <a:p>
            <a:endParaRPr lang="es-CL" dirty="0"/>
          </a:p>
          <a:p>
            <a:endParaRPr lang="es-CL" dirty="0"/>
          </a:p>
        </p:txBody>
      </p:sp>
      <p:sp>
        <p:nvSpPr>
          <p:cNvPr id="5" name="Marcador de texto 4"/>
          <p:cNvSpPr>
            <a:spLocks noGrp="1"/>
          </p:cNvSpPr>
          <p:nvPr>
            <p:ph type="body" sz="quarter" idx="3"/>
          </p:nvPr>
        </p:nvSpPr>
        <p:spPr>
          <a:xfrm>
            <a:off x="6172201" y="1828800"/>
            <a:ext cx="5106026" cy="789709"/>
          </a:xfrm>
        </p:spPr>
        <p:txBody>
          <a:bodyPr/>
          <a:lstStyle/>
          <a:p>
            <a:pPr algn="ctr"/>
            <a:r>
              <a:rPr lang="es-CL" dirty="0"/>
              <a:t>Derechos reales sobre </a:t>
            </a:r>
            <a:r>
              <a:rPr lang="es-CL" dirty="0" err="1"/>
              <a:t>daa</a:t>
            </a:r>
            <a:endParaRPr lang="es-CL" dirty="0"/>
          </a:p>
        </p:txBody>
      </p:sp>
      <p:sp>
        <p:nvSpPr>
          <p:cNvPr id="6" name="Marcador de contenido 5"/>
          <p:cNvSpPr>
            <a:spLocks noGrp="1"/>
          </p:cNvSpPr>
          <p:nvPr>
            <p:ph sz="quarter" idx="14"/>
          </p:nvPr>
        </p:nvSpPr>
        <p:spPr/>
        <p:txBody>
          <a:bodyPr>
            <a:normAutofit fontScale="92500" lnSpcReduction="10000"/>
          </a:bodyPr>
          <a:lstStyle/>
          <a:p>
            <a:r>
              <a:rPr lang="es-CL" dirty="0"/>
              <a:t>Por medio de inscripción</a:t>
            </a:r>
          </a:p>
          <a:p>
            <a:r>
              <a:rPr lang="es-CL" dirty="0"/>
              <a:t>Del título (acto de constitución original u acto o contrato derivativo)</a:t>
            </a:r>
          </a:p>
          <a:p>
            <a:r>
              <a:rPr lang="es-CL" dirty="0"/>
              <a:t>En el registro de </a:t>
            </a:r>
            <a:r>
              <a:rPr lang="es-CL" dirty="0" err="1"/>
              <a:t>H.g.i.p</a:t>
            </a:r>
            <a:r>
              <a:rPr lang="es-CL" dirty="0"/>
              <a:t>. de enajenar aguas</a:t>
            </a:r>
          </a:p>
          <a:p>
            <a:r>
              <a:rPr lang="es-CL" dirty="0"/>
              <a:t>Competente (</a:t>
            </a:r>
            <a:r>
              <a:rPr lang="es-CL" dirty="0" err="1"/>
              <a:t>cbr</a:t>
            </a:r>
            <a:r>
              <a:rPr lang="es-CL" dirty="0"/>
              <a:t> respectivo, lo dice art. 117). </a:t>
            </a:r>
          </a:p>
          <a:p>
            <a:endParaRPr lang="es-CL" dirty="0"/>
          </a:p>
          <a:p>
            <a:endParaRPr lang="es-CL" dirty="0"/>
          </a:p>
        </p:txBody>
      </p:sp>
    </p:spTree>
    <p:extLst>
      <p:ext uri="{BB962C8B-B14F-4D97-AF65-F5344CB8AC3E}">
        <p14:creationId xmlns:p14="http://schemas.microsoft.com/office/powerpoint/2010/main" val="20479808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Conservador bienes raíces competente </a:t>
            </a:r>
            <a:br>
              <a:rPr lang="es-CL" dirty="0"/>
            </a:br>
            <a:r>
              <a:rPr lang="es-CL" dirty="0"/>
              <a:t>art. 118</a:t>
            </a:r>
          </a:p>
        </p:txBody>
      </p:sp>
      <p:sp>
        <p:nvSpPr>
          <p:cNvPr id="3" name="Marcador de texto 2"/>
          <p:cNvSpPr>
            <a:spLocks noGrp="1"/>
          </p:cNvSpPr>
          <p:nvPr>
            <p:ph type="body" idx="1"/>
          </p:nvPr>
        </p:nvSpPr>
        <p:spPr>
          <a:xfrm>
            <a:off x="913776" y="1828800"/>
            <a:ext cx="5106028" cy="789709"/>
          </a:xfrm>
        </p:spPr>
        <p:txBody>
          <a:bodyPr/>
          <a:lstStyle/>
          <a:p>
            <a:pPr algn="ctr"/>
            <a:r>
              <a:rPr lang="es-CL" dirty="0"/>
              <a:t>Aguas superficiales corrientes</a:t>
            </a:r>
          </a:p>
        </p:txBody>
      </p:sp>
      <p:sp>
        <p:nvSpPr>
          <p:cNvPr id="4" name="Marcador de contenido 3"/>
          <p:cNvSpPr>
            <a:spLocks noGrp="1"/>
          </p:cNvSpPr>
          <p:nvPr>
            <p:ph sz="quarter" idx="13"/>
          </p:nvPr>
        </p:nvSpPr>
        <p:spPr>
          <a:xfrm>
            <a:off x="913775" y="3051015"/>
            <a:ext cx="5106027" cy="2546222"/>
          </a:xfrm>
        </p:spPr>
        <p:txBody>
          <a:bodyPr>
            <a:normAutofit/>
          </a:bodyPr>
          <a:lstStyle/>
          <a:p>
            <a:r>
              <a:rPr lang="es-CL" dirty="0"/>
              <a:t>Aquel de la comuna </a:t>
            </a:r>
          </a:p>
          <a:p>
            <a:r>
              <a:rPr lang="es-CL" dirty="0"/>
              <a:t>en que se halle la bocatoma</a:t>
            </a:r>
          </a:p>
          <a:p>
            <a:r>
              <a:rPr lang="es-CL" dirty="0"/>
              <a:t>Del canal </a:t>
            </a:r>
            <a:r>
              <a:rPr lang="es-CL" dirty="0" err="1"/>
              <a:t>matríz</a:t>
            </a:r>
            <a:endParaRPr lang="es-CL" dirty="0"/>
          </a:p>
          <a:p>
            <a:r>
              <a:rPr lang="es-CL" dirty="0"/>
              <a:t>En el cauce natural</a:t>
            </a:r>
          </a:p>
          <a:p>
            <a:pPr marL="0" indent="0">
              <a:buNone/>
            </a:pPr>
            <a:endParaRPr lang="es-CL" dirty="0"/>
          </a:p>
          <a:p>
            <a:endParaRPr lang="es-CL" dirty="0"/>
          </a:p>
          <a:p>
            <a:endParaRPr lang="es-CL" dirty="0"/>
          </a:p>
        </p:txBody>
      </p:sp>
      <p:sp>
        <p:nvSpPr>
          <p:cNvPr id="5" name="Marcador de texto 4"/>
          <p:cNvSpPr>
            <a:spLocks noGrp="1"/>
          </p:cNvSpPr>
          <p:nvPr>
            <p:ph type="body" sz="quarter" idx="3"/>
          </p:nvPr>
        </p:nvSpPr>
        <p:spPr>
          <a:xfrm>
            <a:off x="6172201" y="1828800"/>
            <a:ext cx="5106026" cy="789709"/>
          </a:xfrm>
        </p:spPr>
        <p:txBody>
          <a:bodyPr/>
          <a:lstStyle/>
          <a:p>
            <a:pPr algn="ctr"/>
            <a:r>
              <a:rPr lang="es-CL" dirty="0"/>
              <a:t>Embalsadas o subterráneas</a:t>
            </a:r>
          </a:p>
        </p:txBody>
      </p:sp>
      <p:sp>
        <p:nvSpPr>
          <p:cNvPr id="6" name="Marcador de contenido 5"/>
          <p:cNvSpPr>
            <a:spLocks noGrp="1"/>
          </p:cNvSpPr>
          <p:nvPr>
            <p:ph sz="quarter" idx="14"/>
          </p:nvPr>
        </p:nvSpPr>
        <p:spPr/>
        <p:txBody>
          <a:bodyPr>
            <a:normAutofit lnSpcReduction="10000"/>
          </a:bodyPr>
          <a:lstStyle/>
          <a:p>
            <a:r>
              <a:rPr lang="es-CL" dirty="0"/>
              <a:t>Aquel de la comuna</a:t>
            </a:r>
          </a:p>
          <a:p>
            <a:r>
              <a:rPr lang="es-CL" dirty="0"/>
              <a:t>En que se halle el embalse o el pozo respectivo</a:t>
            </a:r>
          </a:p>
          <a:p>
            <a:r>
              <a:rPr lang="es-CL" dirty="0"/>
              <a:t>Regla especial para embalse </a:t>
            </a:r>
            <a:r>
              <a:rPr lang="es-CL" dirty="0" err="1"/>
              <a:t>pluricomunal</a:t>
            </a:r>
            <a:r>
              <a:rPr lang="es-CL" dirty="0"/>
              <a:t>: </a:t>
            </a:r>
            <a:r>
              <a:rPr lang="es-CL" dirty="0" err="1"/>
              <a:t>cbr</a:t>
            </a:r>
            <a:r>
              <a:rPr lang="es-CL" dirty="0"/>
              <a:t> competente es aquel de la comuna donde se halle la obra de entrega.</a:t>
            </a:r>
          </a:p>
          <a:p>
            <a:endParaRPr lang="es-CL" dirty="0"/>
          </a:p>
        </p:txBody>
      </p:sp>
    </p:spTree>
    <p:extLst>
      <p:ext uri="{BB962C8B-B14F-4D97-AF65-F5344CB8AC3E}">
        <p14:creationId xmlns:p14="http://schemas.microsoft.com/office/powerpoint/2010/main" val="32569003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Contenido de inscripciones (</a:t>
            </a:r>
            <a:r>
              <a:rPr lang="es-CL" dirty="0" err="1"/>
              <a:t>orig</a:t>
            </a:r>
            <a:r>
              <a:rPr lang="es-CL" dirty="0"/>
              <a:t>. Y </a:t>
            </a:r>
            <a:r>
              <a:rPr lang="es-CL" dirty="0" err="1"/>
              <a:t>deriv</a:t>
            </a:r>
            <a:r>
              <a:rPr lang="es-CL" dirty="0"/>
              <a:t>.)</a:t>
            </a:r>
            <a:br>
              <a:rPr lang="es-CL" dirty="0"/>
            </a:br>
            <a:r>
              <a:rPr lang="es-CL" dirty="0"/>
              <a:t>art. 149 y 119</a:t>
            </a:r>
          </a:p>
        </p:txBody>
      </p:sp>
      <p:sp>
        <p:nvSpPr>
          <p:cNvPr id="3" name="Marcador de contenido 2"/>
          <p:cNvSpPr>
            <a:spLocks noGrp="1"/>
          </p:cNvSpPr>
          <p:nvPr>
            <p:ph sz="quarter" idx="13"/>
          </p:nvPr>
        </p:nvSpPr>
        <p:spPr/>
        <p:txBody>
          <a:bodyPr>
            <a:normAutofit fontScale="85000" lnSpcReduction="20000"/>
          </a:bodyPr>
          <a:lstStyle/>
          <a:p>
            <a:r>
              <a:rPr lang="es-CL" dirty="0"/>
              <a:t>Vincular art. 149 (contenido del acto administrativo constitutivo originario).</a:t>
            </a:r>
          </a:p>
          <a:p>
            <a:r>
              <a:rPr lang="es-CL" dirty="0"/>
              <a:t>Art. 119 rige contenido tanto para inscripciones originarias como derivativas (transferencias).</a:t>
            </a:r>
          </a:p>
          <a:p>
            <a:pPr lvl="1"/>
            <a:r>
              <a:rPr lang="es-CL" dirty="0"/>
              <a:t>1) nombre del dueño </a:t>
            </a:r>
            <a:r>
              <a:rPr lang="es-CL" dirty="0" err="1"/>
              <a:t>daa</a:t>
            </a:r>
            <a:r>
              <a:rPr lang="es-CL" dirty="0"/>
              <a:t>.</a:t>
            </a:r>
          </a:p>
          <a:p>
            <a:pPr lvl="1"/>
            <a:r>
              <a:rPr lang="es-CL" dirty="0"/>
              <a:t>2) </a:t>
            </a:r>
            <a:r>
              <a:rPr lang="es-CL" dirty="0" err="1"/>
              <a:t>indiv</a:t>
            </a:r>
            <a:r>
              <a:rPr lang="es-CL" dirty="0"/>
              <a:t>. Canal extractivo de corriente natural y Ubicación de bocatoma; o, </a:t>
            </a:r>
            <a:r>
              <a:rPr lang="es-CL" dirty="0" err="1"/>
              <a:t>indiv</a:t>
            </a:r>
            <a:r>
              <a:rPr lang="es-CL" dirty="0"/>
              <a:t>. Captación aguas subterráneas y la ubicación de su dispositivo.</a:t>
            </a:r>
          </a:p>
          <a:p>
            <a:pPr lvl="1"/>
            <a:r>
              <a:rPr lang="es-CL" dirty="0"/>
              <a:t>3) </a:t>
            </a:r>
            <a:r>
              <a:rPr lang="es-CL" dirty="0" err="1"/>
              <a:t>indiv</a:t>
            </a:r>
            <a:r>
              <a:rPr lang="es-CL" dirty="0"/>
              <a:t>. Fuente de procedencia de las aguas.</a:t>
            </a:r>
          </a:p>
          <a:p>
            <a:pPr lvl="1"/>
            <a:r>
              <a:rPr lang="es-CL" dirty="0"/>
              <a:t>4) referencias a títulos de la comunidad u organización de usuarios a que estén sometidos los </a:t>
            </a:r>
            <a:r>
              <a:rPr lang="es-CL" dirty="0" err="1"/>
              <a:t>daa</a:t>
            </a:r>
            <a:r>
              <a:rPr lang="es-CL" dirty="0"/>
              <a:t>.</a:t>
            </a:r>
          </a:p>
          <a:p>
            <a:pPr lvl="1"/>
            <a:r>
              <a:rPr lang="es-CL" dirty="0"/>
              <a:t>5) división de los </a:t>
            </a:r>
            <a:r>
              <a:rPr lang="es-CL" dirty="0" err="1"/>
              <a:t>daa</a:t>
            </a:r>
            <a:r>
              <a:rPr lang="es-CL" dirty="0"/>
              <a:t> entre los usuarios de la obra. Si el titular fuere sólo uno, debe indicarse la cuota que le corresponde en la fuente.</a:t>
            </a:r>
          </a:p>
          <a:p>
            <a:pPr lvl="1"/>
            <a:r>
              <a:rPr lang="es-CL" dirty="0"/>
              <a:t>6) características del </a:t>
            </a:r>
            <a:r>
              <a:rPr lang="es-CL" dirty="0" err="1"/>
              <a:t>daa</a:t>
            </a:r>
            <a:r>
              <a:rPr lang="es-CL" dirty="0"/>
              <a:t> según art. 149, en la medida que el título las contenga.</a:t>
            </a:r>
          </a:p>
          <a:p>
            <a:endParaRPr lang="es-CL" dirty="0"/>
          </a:p>
        </p:txBody>
      </p:sp>
    </p:spTree>
    <p:extLst>
      <p:ext uri="{BB962C8B-B14F-4D97-AF65-F5344CB8AC3E}">
        <p14:creationId xmlns:p14="http://schemas.microsoft.com/office/powerpoint/2010/main" val="2291960452"/>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1_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3_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5_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5.xml><?xml version="1.0" encoding="utf-8"?>
<a:theme xmlns:a="http://schemas.openxmlformats.org/drawingml/2006/main" name="6_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6.xml><?xml version="1.0" encoding="utf-8"?>
<a:theme xmlns:a="http://schemas.openxmlformats.org/drawingml/2006/main" name="8_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7.xml><?xml version="1.0" encoding="utf-8"?>
<a:theme xmlns:a="http://schemas.openxmlformats.org/drawingml/2006/main" name="9_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8.xml><?xml version="1.0" encoding="utf-8"?>
<a:theme xmlns:a="http://schemas.openxmlformats.org/drawingml/2006/main" name="4_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2054</TotalTime>
  <Words>20682</Words>
  <Application>Microsoft Office PowerPoint</Application>
  <PresentationFormat>Panorámica</PresentationFormat>
  <Paragraphs>1118</Paragraphs>
  <Slides>176</Slides>
  <Notes>33</Notes>
  <HiddenSlides>0</HiddenSlides>
  <MMClips>0</MMClips>
  <ScaleCrop>false</ScaleCrop>
  <HeadingPairs>
    <vt:vector size="6" baseType="variant">
      <vt:variant>
        <vt:lpstr>Fuentes usadas</vt:lpstr>
      </vt:variant>
      <vt:variant>
        <vt:i4>4</vt:i4>
      </vt:variant>
      <vt:variant>
        <vt:lpstr>Tema</vt:lpstr>
      </vt:variant>
      <vt:variant>
        <vt:i4>8</vt:i4>
      </vt:variant>
      <vt:variant>
        <vt:lpstr>Títulos de diapositiva</vt:lpstr>
      </vt:variant>
      <vt:variant>
        <vt:i4>176</vt:i4>
      </vt:variant>
    </vt:vector>
  </HeadingPairs>
  <TitlesOfParts>
    <vt:vector size="188" baseType="lpstr">
      <vt:lpstr>Arial</vt:lpstr>
      <vt:lpstr>Calibri</vt:lpstr>
      <vt:lpstr>Tw Cen MT</vt:lpstr>
      <vt:lpstr>Wingdings</vt:lpstr>
      <vt:lpstr>Gota</vt:lpstr>
      <vt:lpstr>1_Gota</vt:lpstr>
      <vt:lpstr>3_Gota</vt:lpstr>
      <vt:lpstr>5_Gota</vt:lpstr>
      <vt:lpstr>6_Gota</vt:lpstr>
      <vt:lpstr>8_Gota</vt:lpstr>
      <vt:lpstr>9_Gota</vt:lpstr>
      <vt:lpstr>4_Gota</vt:lpstr>
      <vt:lpstr>DERECHO DE AGUAS</vt:lpstr>
      <vt:lpstr>El agua</vt:lpstr>
      <vt:lpstr>Introducción Políticas y Gestión como fundamentos de la regulación de las aguas</vt:lpstr>
      <vt:lpstr>El recurso hídrico caracterización entre los bienes económicos</vt:lpstr>
      <vt:lpstr>Escasez y valor del recurso. Los conflictos por el uso del agua.</vt:lpstr>
      <vt:lpstr>Escasez y valor del recurso. Los conflictos por el uso del agua.</vt:lpstr>
      <vt:lpstr>Logos  ¿Qué es el agua?</vt:lpstr>
      <vt:lpstr>Características del agua</vt:lpstr>
      <vt:lpstr>Características del agua</vt:lpstr>
      <vt:lpstr>Características del agua</vt:lpstr>
      <vt:lpstr>¿es el agua un mineral?</vt:lpstr>
      <vt:lpstr>Importancia del acceso al agua  y del saneamiento</vt:lpstr>
      <vt:lpstr>¿qué tipo de bien económico es el agua?</vt:lpstr>
      <vt:lpstr>¿qué tipo de bien económico es el agua?</vt:lpstr>
      <vt:lpstr>Escasez y valor del agua </vt:lpstr>
      <vt:lpstr>Escasez y valor del agua situaciones de asignación del recurso</vt:lpstr>
      <vt:lpstr>¿por qué el agua es valiosa? </vt:lpstr>
      <vt:lpstr>Cómo explica la economía el valor del agua. Beneficio o utilidad marginal</vt:lpstr>
      <vt:lpstr>Cómo explica la economía el valor del agua. Beneficio o utilidad total</vt:lpstr>
      <vt:lpstr>Cómo explica la economía el valor del agua</vt:lpstr>
      <vt:lpstr>La paradoja del Valor económico  del agua y los diamantes</vt:lpstr>
      <vt:lpstr>La paradoja del Valor económico  del agua y los diamantes</vt:lpstr>
      <vt:lpstr>DEMANDA y demanda de agua</vt:lpstr>
      <vt:lpstr>demanda y demanda de agua</vt:lpstr>
      <vt:lpstr>Elasticidad de la demanda del agua</vt:lpstr>
      <vt:lpstr>Elasticidad de la demanda del agua</vt:lpstr>
      <vt:lpstr>Tipos de bienes económicos</vt:lpstr>
      <vt:lpstr>Bienes relacionados (I)</vt:lpstr>
      <vt:lpstr>conflictos por el uso del agua. Caso hipotético </vt:lpstr>
      <vt:lpstr>Justificación económica de los daa. ¿El interés personal (IP) promueve el interés social (IS)?</vt:lpstr>
      <vt:lpstr>Regulación del agua. El agua como bien público y la tragedia de los  comunes como fundamento de la regulación</vt:lpstr>
      <vt:lpstr>La tragedia de los comunes</vt:lpstr>
      <vt:lpstr>¿Qué es la Tragedia de los Comunes? </vt:lpstr>
      <vt:lpstr>Causas y Consecuencias </vt:lpstr>
      <vt:lpstr>Soluciones Propuestas </vt:lpstr>
      <vt:lpstr>Ventajas y desventajas de la Privatización </vt:lpstr>
      <vt:lpstr>Evolución de la tragedia</vt:lpstr>
      <vt:lpstr>Gobernanza eficiente del agua. Mecanismos asignativos: Estado y mercado </vt:lpstr>
      <vt:lpstr>Instituciones económicas          que coordinan decisiones (inter alia)</vt:lpstr>
      <vt:lpstr>El mercado naturaleza y finalidad</vt:lpstr>
      <vt:lpstr>“Fallas de mercado” o ámbitos de regulación típicos</vt:lpstr>
      <vt:lpstr>FallaS de mercado</vt:lpstr>
      <vt:lpstr>Fallas de mercado, Un ejemplo de mala regulación</vt:lpstr>
      <vt:lpstr>objetivos</vt:lpstr>
      <vt:lpstr>Dominio y aprovechamiento de las aguas</vt:lpstr>
      <vt:lpstr>Dominio sobre las aguas</vt:lpstr>
      <vt:lpstr>El derecho real (formal) de aprovechamiento  sobre las aguas</vt:lpstr>
      <vt:lpstr>Distinción</vt:lpstr>
      <vt:lpstr>Tipos de daa</vt:lpstr>
      <vt:lpstr>Daa informal e incompleto</vt:lpstr>
      <vt:lpstr>Forma de constitución (completa)</vt:lpstr>
      <vt:lpstr>Tipos de daa</vt:lpstr>
      <vt:lpstr>Tipos de daa</vt:lpstr>
      <vt:lpstr>Límites a la explotación de acuíferos bajo stress</vt:lpstr>
      <vt:lpstr>Concesión/Adquisición del daa</vt:lpstr>
      <vt:lpstr>Forma de constitución</vt:lpstr>
      <vt:lpstr>Plus: daa comprende Fac. imponer servidumbres y Concesión sobre  bienes públicos necesarios</vt:lpstr>
      <vt:lpstr>Constitución del daa</vt:lpstr>
      <vt:lpstr>Solicitud de daa</vt:lpstr>
      <vt:lpstr>Publicación de solicitud daa</vt:lpstr>
      <vt:lpstr>Oposición a solicitud daa  por terceros afectados</vt:lpstr>
      <vt:lpstr>Contestación a la oposición,  por el solicitante</vt:lpstr>
      <vt:lpstr>No hubo oposición dentro de plazo; o habiéndola no fue contestada</vt:lpstr>
      <vt:lpstr>Medidas para mejor resolver (MMR) DGA</vt:lpstr>
      <vt:lpstr>La Resolución dga</vt:lpstr>
      <vt:lpstr>Recurso de reconsideración</vt:lpstr>
      <vt:lpstr>Reforma de la ley 21.435  al Código de Aguas</vt:lpstr>
      <vt:lpstr>Reconocimiento del acceso al agua y su saneamiento, como derecho humano esencial e irrenunciable (Art. 5 CA)</vt:lpstr>
      <vt:lpstr>Reconocimiento del acceso al agua y su saneamiento, como derecho humano esencial e irrenunciable (Art. 5 CA)</vt:lpstr>
      <vt:lpstr>Reconocimiento del acceso al agua y su saneamiento, como derecho humano esencial e irrenunciable (Art. 5 ter CA)</vt:lpstr>
      <vt:lpstr>Reconocimiento del acceso al agua y su saneamiento, como derecho humano esencial e irrenunciable (Art. 5 ter CA)</vt:lpstr>
      <vt:lpstr>A la luz del Derecho Internacional</vt:lpstr>
      <vt:lpstr>Consumo humano y el uso doméstico para subsistencia</vt:lpstr>
      <vt:lpstr>Consumo humano y el uso doméstico para subsistencia</vt:lpstr>
      <vt:lpstr>DAA: derecho real de carácter temporal</vt:lpstr>
      <vt:lpstr>Requisitos Generales para la constitución originaria de DAA</vt:lpstr>
      <vt:lpstr>Requisitos Generales para la constitución originaria de DAA</vt:lpstr>
      <vt:lpstr>DAA: Cambios con la reforma</vt:lpstr>
      <vt:lpstr>DAA: Cambios con la reforma</vt:lpstr>
      <vt:lpstr>DAA: Cambios con la reforma</vt:lpstr>
      <vt:lpstr>DAA: Cambios con la reforma</vt:lpstr>
      <vt:lpstr>Nuevas regulaciones sobre las aguas subterráneas.</vt:lpstr>
      <vt:lpstr>Nuevas regulaciones sobre las aguas subterráneas.</vt:lpstr>
      <vt:lpstr>Procedimiento ejecutivo por no pago de la patente dentro de plazo</vt:lpstr>
      <vt:lpstr>Procedimiento ejecutivo por no pago de la patente dentro de plazo</vt:lpstr>
      <vt:lpstr>Procedimiento ejecutivo por no pago de la patente dentro de plazo</vt:lpstr>
      <vt:lpstr>Procedimiento ejecutivo por no pago de la patente dentro de plazo</vt:lpstr>
      <vt:lpstr>Procedimiento ejecutivo por no pago de la patente dentro de plazo</vt:lpstr>
      <vt:lpstr>Normas asociadas a las comunidades de aguas y la realización de las audiencias previstas</vt:lpstr>
      <vt:lpstr>Normas asociadas a las comunidades de aguas y la realización de las audiencias previstas</vt:lpstr>
      <vt:lpstr>dEl registro de aguas.  inscripción del daa</vt:lpstr>
      <vt:lpstr>Registros en el conservador de bienes raíces (CBR) relativos a las aguas</vt:lpstr>
      <vt:lpstr>Registro de aguas</vt:lpstr>
      <vt:lpstr>Registro de aguas</vt:lpstr>
      <vt:lpstr>Registro h.g.i.p. sobre aguas</vt:lpstr>
      <vt:lpstr>Perfeccionamiento (solemnidad) </vt:lpstr>
      <vt:lpstr>tradición art. 117</vt:lpstr>
      <vt:lpstr>Conservador bienes raíces competente  art. 118</vt:lpstr>
      <vt:lpstr>Contenido de inscripciones (orig. Y deriv.) art. 149 y 119</vt:lpstr>
      <vt:lpstr>Normas supletorias  (para daa inscritos)</vt:lpstr>
      <vt:lpstr>Dirección general de aguas</vt:lpstr>
      <vt:lpstr>Dirección general de aguas (DGA)</vt:lpstr>
      <vt:lpstr>El director general de aguas</vt:lpstr>
      <vt:lpstr>Funciones de la dga</vt:lpstr>
      <vt:lpstr>Funciones de la dga</vt:lpstr>
      <vt:lpstr>Nuevas funciones de la Dirección General de Aguas</vt:lpstr>
      <vt:lpstr>Nuevas funciones de la Dirección General de Aguas</vt:lpstr>
      <vt:lpstr>Nuevas funciones de la Dirección General de Aguas</vt:lpstr>
      <vt:lpstr>Nuevas funciones de la Dirección General de Aguas</vt:lpstr>
      <vt:lpstr>Nuevas funciones de la Dirección General de Aguas</vt:lpstr>
      <vt:lpstr>Plan Estratégico de Recursos Hídricos</vt:lpstr>
      <vt:lpstr>Plan Estratégico de Recursos Hídricos</vt:lpstr>
      <vt:lpstr>Plan Estratégico de Recursos Hídricos</vt:lpstr>
      <vt:lpstr>Estructura de la dga</vt:lpstr>
      <vt:lpstr>Organigrama dga</vt:lpstr>
      <vt:lpstr>Inventario o catastro público de aguas</vt:lpstr>
      <vt:lpstr>Inventario o catastro público de aguas</vt:lpstr>
      <vt:lpstr>Inventario o catastro público de aguas fuentes de info</vt:lpstr>
      <vt:lpstr>Organizaciones de usuarios</vt:lpstr>
      <vt:lpstr>Organizaciones de usuarios</vt:lpstr>
      <vt:lpstr>Organizaciones de usuarios. Tipos.</vt:lpstr>
      <vt:lpstr>Comunidades de aguas.  Constitución voluntaria.</vt:lpstr>
      <vt:lpstr>Comunidades de aguas.  Constitución judicial.</vt:lpstr>
      <vt:lpstr>Comunidades de aguas. procedimiento</vt:lpstr>
      <vt:lpstr>Comunidades de aguas. Procedimiento.</vt:lpstr>
      <vt:lpstr>Comunidades de aguas. Procedimiento E intervención dga.</vt:lpstr>
      <vt:lpstr>Comunidades de aguas.  Personalidad jrdca. Y reclamos.</vt:lpstr>
      <vt:lpstr>Comunidades de aguas.  Gestión judicial de preferencias.</vt:lpstr>
      <vt:lpstr>Comunidades de aguas.  rol provisional.</vt:lpstr>
      <vt:lpstr>Comunidades de aguas.  Escritura pública.</vt:lpstr>
      <vt:lpstr>Comunidades de aguas. Competencia y registro de comuneros.</vt:lpstr>
      <vt:lpstr>Comunidades de aguas.  Bienes y financiamiento.</vt:lpstr>
      <vt:lpstr>Comunidades de agua. Operación.</vt:lpstr>
      <vt:lpstr>Reclamo por dispositivo perjudicial</vt:lpstr>
      <vt:lpstr>Traslado de aguas</vt:lpstr>
      <vt:lpstr>Normas de distribución de aguas</vt:lpstr>
      <vt:lpstr>Obligaciones de los comuneros</vt:lpstr>
      <vt:lpstr>Acuerdos de juntas y directorio</vt:lpstr>
      <vt:lpstr>GASTOS</vt:lpstr>
      <vt:lpstr>CUOTAS DE CONTRIBUCIÓN. MORA.</vt:lpstr>
      <vt:lpstr>ALTERACIÓN DE DISPOSITIVOS</vt:lpstr>
      <vt:lpstr>LAS JUNTAS GENERALES</vt:lpstr>
      <vt:lpstr>CONVOCATORIAS A JUNTA</vt:lpstr>
      <vt:lpstr>Votos en junta</vt:lpstr>
      <vt:lpstr>Juntas generales ordinarias. Competencia.</vt:lpstr>
      <vt:lpstr>Juntas generales extraordinarias. Competencia.</vt:lpstr>
      <vt:lpstr>El directorio. Atribuciones y deberes.</vt:lpstr>
      <vt:lpstr>El directorio. Atribuciones y deberes.</vt:lpstr>
      <vt:lpstr>El directorio. Atribuciones y deberes.</vt:lpstr>
      <vt:lpstr>El directorio. Atribuciones y deberes.</vt:lpstr>
      <vt:lpstr>El directorio como árbitro arbitrador.</vt:lpstr>
      <vt:lpstr>Procedimiento de reclamo</vt:lpstr>
      <vt:lpstr>laudo</vt:lpstr>
      <vt:lpstr>Reclamo judicial</vt:lpstr>
      <vt:lpstr>Término de la comunidad de aguas</vt:lpstr>
      <vt:lpstr>Comunidades de drenaje</vt:lpstr>
      <vt:lpstr>Asociaciones de canalistas y otras sociedades</vt:lpstr>
      <vt:lpstr>Juntas de vigilancia</vt:lpstr>
      <vt:lpstr>Objeto de las juntas de vigilancia</vt:lpstr>
      <vt:lpstr>Junta de vigilancia.  Constitución y estatutos.</vt:lpstr>
      <vt:lpstr>Intervención dga, trámite y efecto </vt:lpstr>
      <vt:lpstr>constitución judicial</vt:lpstr>
      <vt:lpstr>Comparendo de estilo + probatorio eventual</vt:lpstr>
      <vt:lpstr>Resolución judicial</vt:lpstr>
      <vt:lpstr>Post resolución</vt:lpstr>
      <vt:lpstr>Incorporación a la junta de vigilancia</vt:lpstr>
      <vt:lpstr>Domicilio de la junta de vigilancia</vt:lpstr>
      <vt:lpstr>Atribuciones y deberes del directorio de la junta de vigilancia</vt:lpstr>
      <vt:lpstr>Atribuciones y deberes del directorio de la junta de vigilancia</vt:lpstr>
      <vt:lpstr>Repartidor de aguas o juez de río</vt:lpstr>
      <vt:lpstr>Atribuciones y deberes  del repartidor de agua o juez de río</vt:lpstr>
      <vt:lpstr>Atribuciones y deberes  del repartidor de agua o juez de río</vt:lpstr>
      <vt:lpstr>Los celadores. Atribuciones y deberes.</vt:lpstr>
      <vt:lpstr>Alteraciones maliciosas</vt:lpstr>
      <vt:lpstr>Extracción indebida de agua. Suspensión del agua.</vt:lpstr>
      <vt:lpstr>Normas comunes a las organizaciones de usuarios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Facultades dga en zp y ar</dc:title>
  <dc:creator>Rafael Plaza</dc:creator>
  <cp:lastModifiedBy>Rafael Plaza</cp:lastModifiedBy>
  <cp:revision>69</cp:revision>
  <dcterms:created xsi:type="dcterms:W3CDTF">2021-06-02T18:00:04Z</dcterms:created>
  <dcterms:modified xsi:type="dcterms:W3CDTF">2024-04-24T17:01:36Z</dcterms:modified>
</cp:coreProperties>
</file>