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7" r:id="rId2"/>
    <p:sldId id="258" r:id="rId3"/>
    <p:sldId id="344" r:id="rId4"/>
    <p:sldId id="260" r:id="rId5"/>
    <p:sldId id="261" r:id="rId6"/>
    <p:sldId id="262" r:id="rId7"/>
    <p:sldId id="263" r:id="rId8"/>
    <p:sldId id="264" r:id="rId9"/>
    <p:sldId id="265" r:id="rId10"/>
    <p:sldId id="330" r:id="rId11"/>
    <p:sldId id="338" r:id="rId12"/>
    <p:sldId id="331" r:id="rId13"/>
    <p:sldId id="332" r:id="rId14"/>
    <p:sldId id="333" r:id="rId15"/>
    <p:sldId id="266" r:id="rId16"/>
    <p:sldId id="267" r:id="rId17"/>
    <p:sldId id="334" r:id="rId18"/>
    <p:sldId id="268" r:id="rId19"/>
    <p:sldId id="269" r:id="rId20"/>
    <p:sldId id="339" r:id="rId21"/>
    <p:sldId id="340" r:id="rId22"/>
    <p:sldId id="341" r:id="rId23"/>
    <p:sldId id="270" r:id="rId24"/>
    <p:sldId id="271" r:id="rId25"/>
    <p:sldId id="272" r:id="rId26"/>
    <p:sldId id="273" r:id="rId27"/>
    <p:sldId id="274" r:id="rId28"/>
    <p:sldId id="275" r:id="rId29"/>
    <p:sldId id="281" r:id="rId30"/>
    <p:sldId id="282" r:id="rId31"/>
    <p:sldId id="283" r:id="rId32"/>
    <p:sldId id="284" r:id="rId33"/>
    <p:sldId id="286" r:id="rId34"/>
    <p:sldId id="290" r:id="rId35"/>
    <p:sldId id="287" r:id="rId36"/>
    <p:sldId id="288" r:id="rId37"/>
    <p:sldId id="289" r:id="rId38"/>
    <p:sldId id="285" r:id="rId39"/>
    <p:sldId id="291" r:id="rId40"/>
    <p:sldId id="292" r:id="rId41"/>
    <p:sldId id="293" r:id="rId42"/>
    <p:sldId id="294" r:id="rId43"/>
    <p:sldId id="295" r:id="rId44"/>
    <p:sldId id="342" r:id="rId45"/>
    <p:sldId id="296" r:id="rId46"/>
    <p:sldId id="297" r:id="rId47"/>
    <p:sldId id="320" r:id="rId48"/>
    <p:sldId id="321" r:id="rId49"/>
    <p:sldId id="322" r:id="rId50"/>
    <p:sldId id="323" r:id="rId51"/>
    <p:sldId id="324" r:id="rId52"/>
    <p:sldId id="325" r:id="rId5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12ECB0-599E-499D-9A8B-A37C0B76AF24}" v="1" dt="2024-04-26T17:47:52.6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0" d="100"/>
          <a:sy n="80" d="100"/>
        </p:scale>
        <p:origin x="96"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fael Plaza" userId="6d823b37fb43ba68" providerId="LiveId" clId="{1E12ECB0-599E-499D-9A8B-A37C0B76AF24}"/>
    <pc:docChg chg="undo custSel delSld modSld">
      <pc:chgData name="Rafael Plaza" userId="6d823b37fb43ba68" providerId="LiveId" clId="{1E12ECB0-599E-499D-9A8B-A37C0B76AF24}" dt="2024-04-26T18:03:12.616" v="349" actId="2696"/>
      <pc:docMkLst>
        <pc:docMk/>
      </pc:docMkLst>
      <pc:sldChg chg="modSp mod">
        <pc:chgData name="Rafael Plaza" userId="6d823b37fb43ba68" providerId="LiveId" clId="{1E12ECB0-599E-499D-9A8B-A37C0B76AF24}" dt="2024-04-26T17:56:00.840" v="2" actId="27636"/>
        <pc:sldMkLst>
          <pc:docMk/>
          <pc:sldMk cId="3590894605" sldId="258"/>
        </pc:sldMkLst>
        <pc:spChg chg="mod">
          <ac:chgData name="Rafael Plaza" userId="6d823b37fb43ba68" providerId="LiveId" clId="{1E12ECB0-599E-499D-9A8B-A37C0B76AF24}" dt="2024-04-26T17:56:00.840" v="2" actId="27636"/>
          <ac:spMkLst>
            <pc:docMk/>
            <pc:sldMk cId="3590894605" sldId="258"/>
            <ac:spMk id="3" creationId="{00000000-0000-0000-0000-000000000000}"/>
          </ac:spMkLst>
        </pc:spChg>
      </pc:sldChg>
      <pc:sldChg chg="del">
        <pc:chgData name="Rafael Plaza" userId="6d823b37fb43ba68" providerId="LiveId" clId="{1E12ECB0-599E-499D-9A8B-A37C0B76AF24}" dt="2024-04-26T17:56:12.203" v="3" actId="2696"/>
        <pc:sldMkLst>
          <pc:docMk/>
          <pc:sldMk cId="4135376191" sldId="259"/>
        </pc:sldMkLst>
      </pc:sldChg>
      <pc:sldChg chg="modSp mod">
        <pc:chgData name="Rafael Plaza" userId="6d823b37fb43ba68" providerId="LiveId" clId="{1E12ECB0-599E-499D-9A8B-A37C0B76AF24}" dt="2024-04-26T17:59:56.780" v="339" actId="27636"/>
        <pc:sldMkLst>
          <pc:docMk/>
          <pc:sldMk cId="3346233673" sldId="262"/>
        </pc:sldMkLst>
        <pc:spChg chg="mod">
          <ac:chgData name="Rafael Plaza" userId="6d823b37fb43ba68" providerId="LiveId" clId="{1E12ECB0-599E-499D-9A8B-A37C0B76AF24}" dt="2024-04-26T17:59:56.780" v="339" actId="27636"/>
          <ac:spMkLst>
            <pc:docMk/>
            <pc:sldMk cId="3346233673" sldId="262"/>
            <ac:spMk id="3" creationId="{00000000-0000-0000-0000-000000000000}"/>
          </ac:spMkLst>
        </pc:spChg>
      </pc:sldChg>
      <pc:sldChg chg="modSp mod">
        <pc:chgData name="Rafael Plaza" userId="6d823b37fb43ba68" providerId="LiveId" clId="{1E12ECB0-599E-499D-9A8B-A37C0B76AF24}" dt="2024-04-26T18:00:16.354" v="342" actId="14100"/>
        <pc:sldMkLst>
          <pc:docMk/>
          <pc:sldMk cId="2453655775" sldId="263"/>
        </pc:sldMkLst>
        <pc:spChg chg="mod">
          <ac:chgData name="Rafael Plaza" userId="6d823b37fb43ba68" providerId="LiveId" clId="{1E12ECB0-599E-499D-9A8B-A37C0B76AF24}" dt="2024-04-26T18:00:16.354" v="342" actId="14100"/>
          <ac:spMkLst>
            <pc:docMk/>
            <pc:sldMk cId="2453655775" sldId="263"/>
            <ac:spMk id="3" creationId="{00000000-0000-0000-0000-000000000000}"/>
          </ac:spMkLst>
        </pc:spChg>
      </pc:sldChg>
      <pc:sldChg chg="del">
        <pc:chgData name="Rafael Plaza" userId="6d823b37fb43ba68" providerId="LiveId" clId="{1E12ECB0-599E-499D-9A8B-A37C0B76AF24}" dt="2024-04-26T18:01:23.268" v="343" actId="2696"/>
        <pc:sldMkLst>
          <pc:docMk/>
          <pc:sldMk cId="1933951353" sldId="276"/>
        </pc:sldMkLst>
      </pc:sldChg>
      <pc:sldChg chg="del">
        <pc:chgData name="Rafael Plaza" userId="6d823b37fb43ba68" providerId="LiveId" clId="{1E12ECB0-599E-499D-9A8B-A37C0B76AF24}" dt="2024-04-26T18:01:23.268" v="343" actId="2696"/>
        <pc:sldMkLst>
          <pc:docMk/>
          <pc:sldMk cId="4138118071" sldId="277"/>
        </pc:sldMkLst>
      </pc:sldChg>
      <pc:sldChg chg="del">
        <pc:chgData name="Rafael Plaza" userId="6d823b37fb43ba68" providerId="LiveId" clId="{1E12ECB0-599E-499D-9A8B-A37C0B76AF24}" dt="2024-04-26T18:01:23.268" v="343" actId="2696"/>
        <pc:sldMkLst>
          <pc:docMk/>
          <pc:sldMk cId="1052463069" sldId="278"/>
        </pc:sldMkLst>
      </pc:sldChg>
      <pc:sldChg chg="del">
        <pc:chgData name="Rafael Plaza" userId="6d823b37fb43ba68" providerId="LiveId" clId="{1E12ECB0-599E-499D-9A8B-A37C0B76AF24}" dt="2024-04-26T18:01:23.268" v="343" actId="2696"/>
        <pc:sldMkLst>
          <pc:docMk/>
          <pc:sldMk cId="951388256" sldId="279"/>
        </pc:sldMkLst>
      </pc:sldChg>
      <pc:sldChg chg="del">
        <pc:chgData name="Rafael Plaza" userId="6d823b37fb43ba68" providerId="LiveId" clId="{1E12ECB0-599E-499D-9A8B-A37C0B76AF24}" dt="2024-04-26T18:01:23.268" v="343" actId="2696"/>
        <pc:sldMkLst>
          <pc:docMk/>
          <pc:sldMk cId="854254214" sldId="280"/>
        </pc:sldMkLst>
      </pc:sldChg>
      <pc:sldChg chg="modSp mod">
        <pc:chgData name="Rafael Plaza" userId="6d823b37fb43ba68" providerId="LiveId" clId="{1E12ECB0-599E-499D-9A8B-A37C0B76AF24}" dt="2024-04-26T18:01:45.754" v="345" actId="1076"/>
        <pc:sldMkLst>
          <pc:docMk/>
          <pc:sldMk cId="862684097" sldId="290"/>
        </pc:sldMkLst>
        <pc:picChg chg="mod">
          <ac:chgData name="Rafael Plaza" userId="6d823b37fb43ba68" providerId="LiveId" clId="{1E12ECB0-599E-499D-9A8B-A37C0B76AF24}" dt="2024-04-26T18:01:45.754" v="345" actId="1076"/>
          <ac:picMkLst>
            <pc:docMk/>
            <pc:sldMk cId="862684097" sldId="290"/>
            <ac:picMk id="4" creationId="{00000000-0000-0000-0000-000000000000}"/>
          </ac:picMkLst>
        </pc:picChg>
      </pc:sldChg>
      <pc:sldChg chg="modSp mod">
        <pc:chgData name="Rafael Plaza" userId="6d823b37fb43ba68" providerId="LiveId" clId="{1E12ECB0-599E-499D-9A8B-A37C0B76AF24}" dt="2024-04-26T18:02:15.830" v="347" actId="14100"/>
        <pc:sldMkLst>
          <pc:docMk/>
          <pc:sldMk cId="822364888" sldId="291"/>
        </pc:sldMkLst>
        <pc:spChg chg="mod">
          <ac:chgData name="Rafael Plaza" userId="6d823b37fb43ba68" providerId="LiveId" clId="{1E12ECB0-599E-499D-9A8B-A37C0B76AF24}" dt="2024-04-26T18:02:15.830" v="347" actId="14100"/>
          <ac:spMkLst>
            <pc:docMk/>
            <pc:sldMk cId="822364888" sldId="291"/>
            <ac:spMk id="3" creationId="{00000000-0000-0000-0000-000000000000}"/>
          </ac:spMkLst>
        </pc:spChg>
      </pc:sldChg>
      <pc:sldChg chg="del">
        <pc:chgData name="Rafael Plaza" userId="6d823b37fb43ba68" providerId="LiveId" clId="{1E12ECB0-599E-499D-9A8B-A37C0B76AF24}" dt="2024-04-26T18:03:01.096" v="348" actId="2696"/>
        <pc:sldMkLst>
          <pc:docMk/>
          <pc:sldMk cId="674414766" sldId="298"/>
        </pc:sldMkLst>
      </pc:sldChg>
      <pc:sldChg chg="del">
        <pc:chgData name="Rafael Plaza" userId="6d823b37fb43ba68" providerId="LiveId" clId="{1E12ECB0-599E-499D-9A8B-A37C0B76AF24}" dt="2024-04-26T18:03:01.096" v="348" actId="2696"/>
        <pc:sldMkLst>
          <pc:docMk/>
          <pc:sldMk cId="2192644270" sldId="299"/>
        </pc:sldMkLst>
      </pc:sldChg>
      <pc:sldChg chg="del">
        <pc:chgData name="Rafael Plaza" userId="6d823b37fb43ba68" providerId="LiveId" clId="{1E12ECB0-599E-499D-9A8B-A37C0B76AF24}" dt="2024-04-26T18:03:01.096" v="348" actId="2696"/>
        <pc:sldMkLst>
          <pc:docMk/>
          <pc:sldMk cId="3506476267" sldId="300"/>
        </pc:sldMkLst>
      </pc:sldChg>
      <pc:sldChg chg="del">
        <pc:chgData name="Rafael Plaza" userId="6d823b37fb43ba68" providerId="LiveId" clId="{1E12ECB0-599E-499D-9A8B-A37C0B76AF24}" dt="2024-04-26T18:03:01.096" v="348" actId="2696"/>
        <pc:sldMkLst>
          <pc:docMk/>
          <pc:sldMk cId="1724519575" sldId="301"/>
        </pc:sldMkLst>
      </pc:sldChg>
      <pc:sldChg chg="del">
        <pc:chgData name="Rafael Plaza" userId="6d823b37fb43ba68" providerId="LiveId" clId="{1E12ECB0-599E-499D-9A8B-A37C0B76AF24}" dt="2024-04-26T18:03:01.096" v="348" actId="2696"/>
        <pc:sldMkLst>
          <pc:docMk/>
          <pc:sldMk cId="2550291757" sldId="302"/>
        </pc:sldMkLst>
      </pc:sldChg>
      <pc:sldChg chg="del">
        <pc:chgData name="Rafael Plaza" userId="6d823b37fb43ba68" providerId="LiveId" clId="{1E12ECB0-599E-499D-9A8B-A37C0B76AF24}" dt="2024-04-26T18:03:01.096" v="348" actId="2696"/>
        <pc:sldMkLst>
          <pc:docMk/>
          <pc:sldMk cId="100747896" sldId="303"/>
        </pc:sldMkLst>
      </pc:sldChg>
      <pc:sldChg chg="del">
        <pc:chgData name="Rafael Plaza" userId="6d823b37fb43ba68" providerId="LiveId" clId="{1E12ECB0-599E-499D-9A8B-A37C0B76AF24}" dt="2024-04-26T18:03:01.096" v="348" actId="2696"/>
        <pc:sldMkLst>
          <pc:docMk/>
          <pc:sldMk cId="3170695612" sldId="304"/>
        </pc:sldMkLst>
      </pc:sldChg>
      <pc:sldChg chg="del">
        <pc:chgData name="Rafael Plaza" userId="6d823b37fb43ba68" providerId="LiveId" clId="{1E12ECB0-599E-499D-9A8B-A37C0B76AF24}" dt="2024-04-26T18:03:01.096" v="348" actId="2696"/>
        <pc:sldMkLst>
          <pc:docMk/>
          <pc:sldMk cId="796740759" sldId="305"/>
        </pc:sldMkLst>
      </pc:sldChg>
      <pc:sldChg chg="del">
        <pc:chgData name="Rafael Plaza" userId="6d823b37fb43ba68" providerId="LiveId" clId="{1E12ECB0-599E-499D-9A8B-A37C0B76AF24}" dt="2024-04-26T18:03:01.096" v="348" actId="2696"/>
        <pc:sldMkLst>
          <pc:docMk/>
          <pc:sldMk cId="2732740830" sldId="306"/>
        </pc:sldMkLst>
      </pc:sldChg>
      <pc:sldChg chg="del">
        <pc:chgData name="Rafael Plaza" userId="6d823b37fb43ba68" providerId="LiveId" clId="{1E12ECB0-599E-499D-9A8B-A37C0B76AF24}" dt="2024-04-26T18:03:01.096" v="348" actId="2696"/>
        <pc:sldMkLst>
          <pc:docMk/>
          <pc:sldMk cId="2504652846" sldId="307"/>
        </pc:sldMkLst>
      </pc:sldChg>
      <pc:sldChg chg="del">
        <pc:chgData name="Rafael Plaza" userId="6d823b37fb43ba68" providerId="LiveId" clId="{1E12ECB0-599E-499D-9A8B-A37C0B76AF24}" dt="2024-04-26T18:03:01.096" v="348" actId="2696"/>
        <pc:sldMkLst>
          <pc:docMk/>
          <pc:sldMk cId="1028862968" sldId="308"/>
        </pc:sldMkLst>
      </pc:sldChg>
      <pc:sldChg chg="del">
        <pc:chgData name="Rafael Plaza" userId="6d823b37fb43ba68" providerId="LiveId" clId="{1E12ECB0-599E-499D-9A8B-A37C0B76AF24}" dt="2024-04-26T18:03:01.096" v="348" actId="2696"/>
        <pc:sldMkLst>
          <pc:docMk/>
          <pc:sldMk cId="2461635209" sldId="309"/>
        </pc:sldMkLst>
      </pc:sldChg>
      <pc:sldChg chg="del">
        <pc:chgData name="Rafael Plaza" userId="6d823b37fb43ba68" providerId="LiveId" clId="{1E12ECB0-599E-499D-9A8B-A37C0B76AF24}" dt="2024-04-26T18:03:01.096" v="348" actId="2696"/>
        <pc:sldMkLst>
          <pc:docMk/>
          <pc:sldMk cId="159474295" sldId="310"/>
        </pc:sldMkLst>
      </pc:sldChg>
      <pc:sldChg chg="del">
        <pc:chgData name="Rafael Plaza" userId="6d823b37fb43ba68" providerId="LiveId" clId="{1E12ECB0-599E-499D-9A8B-A37C0B76AF24}" dt="2024-04-26T18:03:01.096" v="348" actId="2696"/>
        <pc:sldMkLst>
          <pc:docMk/>
          <pc:sldMk cId="3921859751" sldId="311"/>
        </pc:sldMkLst>
      </pc:sldChg>
      <pc:sldChg chg="del">
        <pc:chgData name="Rafael Plaza" userId="6d823b37fb43ba68" providerId="LiveId" clId="{1E12ECB0-599E-499D-9A8B-A37C0B76AF24}" dt="2024-04-26T18:03:01.096" v="348" actId="2696"/>
        <pc:sldMkLst>
          <pc:docMk/>
          <pc:sldMk cId="3859554019" sldId="312"/>
        </pc:sldMkLst>
      </pc:sldChg>
      <pc:sldChg chg="del">
        <pc:chgData name="Rafael Plaza" userId="6d823b37fb43ba68" providerId="LiveId" clId="{1E12ECB0-599E-499D-9A8B-A37C0B76AF24}" dt="2024-04-26T18:03:01.096" v="348" actId="2696"/>
        <pc:sldMkLst>
          <pc:docMk/>
          <pc:sldMk cId="1900720919" sldId="313"/>
        </pc:sldMkLst>
      </pc:sldChg>
      <pc:sldChg chg="del">
        <pc:chgData name="Rafael Plaza" userId="6d823b37fb43ba68" providerId="LiveId" clId="{1E12ECB0-599E-499D-9A8B-A37C0B76AF24}" dt="2024-04-26T18:03:01.096" v="348" actId="2696"/>
        <pc:sldMkLst>
          <pc:docMk/>
          <pc:sldMk cId="1184699724" sldId="314"/>
        </pc:sldMkLst>
      </pc:sldChg>
      <pc:sldChg chg="del">
        <pc:chgData name="Rafael Plaza" userId="6d823b37fb43ba68" providerId="LiveId" clId="{1E12ECB0-599E-499D-9A8B-A37C0B76AF24}" dt="2024-04-26T18:03:01.096" v="348" actId="2696"/>
        <pc:sldMkLst>
          <pc:docMk/>
          <pc:sldMk cId="3139005923" sldId="315"/>
        </pc:sldMkLst>
      </pc:sldChg>
      <pc:sldChg chg="del">
        <pc:chgData name="Rafael Plaza" userId="6d823b37fb43ba68" providerId="LiveId" clId="{1E12ECB0-599E-499D-9A8B-A37C0B76AF24}" dt="2024-04-26T18:03:01.096" v="348" actId="2696"/>
        <pc:sldMkLst>
          <pc:docMk/>
          <pc:sldMk cId="1718131160" sldId="316"/>
        </pc:sldMkLst>
      </pc:sldChg>
      <pc:sldChg chg="del">
        <pc:chgData name="Rafael Plaza" userId="6d823b37fb43ba68" providerId="LiveId" clId="{1E12ECB0-599E-499D-9A8B-A37C0B76AF24}" dt="2024-04-26T18:03:01.096" v="348" actId="2696"/>
        <pc:sldMkLst>
          <pc:docMk/>
          <pc:sldMk cId="212117810" sldId="317"/>
        </pc:sldMkLst>
      </pc:sldChg>
      <pc:sldChg chg="del">
        <pc:chgData name="Rafael Plaza" userId="6d823b37fb43ba68" providerId="LiveId" clId="{1E12ECB0-599E-499D-9A8B-A37C0B76AF24}" dt="2024-04-26T18:03:01.096" v="348" actId="2696"/>
        <pc:sldMkLst>
          <pc:docMk/>
          <pc:sldMk cId="1318390506" sldId="318"/>
        </pc:sldMkLst>
      </pc:sldChg>
      <pc:sldChg chg="del">
        <pc:chgData name="Rafael Plaza" userId="6d823b37fb43ba68" providerId="LiveId" clId="{1E12ECB0-599E-499D-9A8B-A37C0B76AF24}" dt="2024-04-26T18:03:01.096" v="348" actId="2696"/>
        <pc:sldMkLst>
          <pc:docMk/>
          <pc:sldMk cId="2462428295" sldId="319"/>
        </pc:sldMkLst>
      </pc:sldChg>
      <pc:sldChg chg="del">
        <pc:chgData name="Rafael Plaza" userId="6d823b37fb43ba68" providerId="LiveId" clId="{1E12ECB0-599E-499D-9A8B-A37C0B76AF24}" dt="2024-04-26T18:03:12.616" v="349" actId="2696"/>
        <pc:sldMkLst>
          <pc:docMk/>
          <pc:sldMk cId="3943567041" sldId="327"/>
        </pc:sldMkLst>
      </pc:sldChg>
      <pc:sldChg chg="del">
        <pc:chgData name="Rafael Plaza" userId="6d823b37fb43ba68" providerId="LiveId" clId="{1E12ECB0-599E-499D-9A8B-A37C0B76AF24}" dt="2024-04-26T17:44:10.629" v="0" actId="2696"/>
        <pc:sldMkLst>
          <pc:docMk/>
          <pc:sldMk cId="1032376936" sldId="328"/>
        </pc:sldMkLst>
      </pc:sldChg>
      <pc:sldChg chg="del">
        <pc:chgData name="Rafael Plaza" userId="6d823b37fb43ba68" providerId="LiveId" clId="{1E12ECB0-599E-499D-9A8B-A37C0B76AF24}" dt="2024-04-26T18:01:33.099" v="344" actId="2696"/>
        <pc:sldMkLst>
          <pc:docMk/>
          <pc:sldMk cId="2829605444" sldId="329"/>
        </pc:sldMkLst>
      </pc:sldChg>
      <pc:sldChg chg="del">
        <pc:chgData name="Rafael Plaza" userId="6d823b37fb43ba68" providerId="LiveId" clId="{1E12ECB0-599E-499D-9A8B-A37C0B76AF24}" dt="2024-04-26T18:03:01.096" v="348" actId="2696"/>
        <pc:sldMkLst>
          <pc:docMk/>
          <pc:sldMk cId="3388660861" sldId="336"/>
        </pc:sldMkLst>
      </pc:sldChg>
      <pc:sldChg chg="del">
        <pc:chgData name="Rafael Plaza" userId="6d823b37fb43ba68" providerId="LiveId" clId="{1E12ECB0-599E-499D-9A8B-A37C0B76AF24}" dt="2024-04-26T18:03:01.096" v="348" actId="2696"/>
        <pc:sldMkLst>
          <pc:docMk/>
          <pc:sldMk cId="4005584813" sldId="337"/>
        </pc:sldMkLst>
      </pc:sldChg>
      <pc:sldChg chg="del">
        <pc:chgData name="Rafael Plaza" userId="6d823b37fb43ba68" providerId="LiveId" clId="{1E12ECB0-599E-499D-9A8B-A37C0B76AF24}" dt="2024-04-26T18:03:01.096" v="348" actId="2696"/>
        <pc:sldMkLst>
          <pc:docMk/>
          <pc:sldMk cId="1717220973" sldId="34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E5FE-DCFF-49F4-893F-085BA3D956ED}" type="datetimeFigureOut">
              <a:rPr lang="es-ES" smtClean="0"/>
              <a:t>26/04/2024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98CAF7-E1B5-4953-B6D7-431A9870CA7F}" type="slidenum">
              <a:rPr lang="es-ES" smtClean="0"/>
              <a:t>‹Nº›</a:t>
            </a:fld>
            <a:endParaRPr lang="es-ES"/>
          </a:p>
        </p:txBody>
      </p:sp>
    </p:spTree>
    <p:extLst>
      <p:ext uri="{BB962C8B-B14F-4D97-AF65-F5344CB8AC3E}">
        <p14:creationId xmlns:p14="http://schemas.microsoft.com/office/powerpoint/2010/main" val="1693547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598CAF7-E1B5-4953-B6D7-431A9870CA7F}" type="slidenum">
              <a:rPr lang="es-ES" smtClean="0"/>
              <a:t>1</a:t>
            </a:fld>
            <a:endParaRPr lang="es-ES"/>
          </a:p>
        </p:txBody>
      </p:sp>
    </p:spTree>
    <p:extLst>
      <p:ext uri="{BB962C8B-B14F-4D97-AF65-F5344CB8AC3E}">
        <p14:creationId xmlns:p14="http://schemas.microsoft.com/office/powerpoint/2010/main" val="901409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598CAF7-E1B5-4953-B6D7-431A9870CA7F}" type="slidenum">
              <a:rPr lang="es-ES" smtClean="0"/>
              <a:t>2</a:t>
            </a:fld>
            <a:endParaRPr lang="es-ES"/>
          </a:p>
        </p:txBody>
      </p:sp>
    </p:spTree>
    <p:extLst>
      <p:ext uri="{BB962C8B-B14F-4D97-AF65-F5344CB8AC3E}">
        <p14:creationId xmlns:p14="http://schemas.microsoft.com/office/powerpoint/2010/main" val="5049624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7"/>
            <a:ext cx="8689976" cy="2509213"/>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2"/>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734438A1-6DAC-480D-9CA4-6497126DC126}" type="datetime1">
              <a:rPr lang="en-US" smtClean="0">
                <a:solidFill>
                  <a:prstClr val="black"/>
                </a:solidFill>
              </a:rPr>
              <a:t>4/26/2024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s-MX">
                <a:solidFill>
                  <a:prstClr val="black"/>
                </a:solidFill>
              </a:rPr>
              <a:t>Sólo para uso académico exclusivo de los alumnos inscritos en el diplomado en Derecho de Aguas, Medio Ambiente y Cambio Climático, CDA, Fac. Derecho Universidad de Chile. DIPAGMACCLIM-1 - Primer Semestre 2022. Prohibido su uso con otro fines y su reproducción y/o divulgación total o parcial.</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957413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5" y="4289374"/>
            <a:ext cx="10364432" cy="81161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84745"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75"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749F394F-79F0-41CD-958B-8A8AFB0C03D6}" type="datetime1">
              <a:rPr lang="en-US" smtClean="0">
                <a:solidFill>
                  <a:prstClr val="black"/>
                </a:solidFill>
              </a:rPr>
              <a:t>4/26/2024</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s-MX">
                <a:solidFill>
                  <a:prstClr val="black"/>
                </a:solidFill>
              </a:rPr>
              <a:t>Sólo para uso académico exclusivo de los alumnos inscritos en el diplomado en Derecho de Aguas, Medio Ambiente y Cambio Climático, CDA, Fac. Derecho Universidad de Chile. DIPAGMACCLIM-1 - Primer Semestre 2022. Prohibido su uso con otro fines y su reproducción y/o divulgación total o parcial.</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3735925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1"/>
            <a:ext cx="10364452"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50AB824C-5D01-4D0B-9982-7BF76E6218CB}" type="datetime1">
              <a:rPr lang="en-US" smtClean="0">
                <a:solidFill>
                  <a:prstClr val="black"/>
                </a:solidFill>
              </a:rPr>
              <a:t>4/26/2024</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s-MX">
                <a:solidFill>
                  <a:prstClr val="black"/>
                </a:solidFill>
              </a:rPr>
              <a:t>Sólo para uso académico exclusivo de los alumnos inscritos en el diplomado en Derecho de Aguas, Medio Ambiente y Cambio Climático, CDA, Fac. Derecho Universidad de Chile. DIPAGMACCLIM-1 - Primer Semestre 2022. Prohibido su uso con otro fines y su reproducción y/o divulgación total o parcial.</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3181514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872589"/>
            <a:ext cx="9302752" cy="2729915"/>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5"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4" name="Text Placeholder 3"/>
          <p:cNvSpPr>
            <a:spLocks noGrp="1"/>
          </p:cNvSpPr>
          <p:nvPr>
            <p:ph type="body" sz="half" idx="2"/>
          </p:nvPr>
        </p:nvSpPr>
        <p:spPr>
          <a:xfrm>
            <a:off x="913775" y="4372798"/>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7E4674B7-E7C6-4658-BD94-C4AB5FC983D0}" type="datetime1">
              <a:rPr lang="en-US" smtClean="0">
                <a:solidFill>
                  <a:prstClr val="black"/>
                </a:solidFill>
              </a:rPr>
              <a:t>4/26/2024</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s-MX">
                <a:solidFill>
                  <a:prstClr val="black"/>
                </a:solidFill>
              </a:rPr>
              <a:t>Sólo para uso académico exclusivo de los alumnos inscritos en el diplomado en Derecho de Aguas, Medio Ambiente y Cambio Climático, CDA, Fac. Derecho Universidad de Chile. DIPAGMACCLIM-1 - Primer Semestre 2022. Prohibido su uso con otro fines y su reproducción y/o divulgación total o parcial.</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
        <p:nvSpPr>
          <p:cNvPr id="11" name="TextBox 10"/>
          <p:cNvSpPr txBox="1"/>
          <p:nvPr/>
        </p:nvSpPr>
        <p:spPr>
          <a:xfrm>
            <a:off x="983501" y="887859"/>
            <a:ext cx="729184"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black"/>
                </a:solidFill>
                <a:effectLst/>
              </a:rPr>
              <a:t>“</a:t>
            </a:r>
          </a:p>
        </p:txBody>
      </p:sp>
      <p:sp>
        <p:nvSpPr>
          <p:cNvPr id="14" name="TextBox 13"/>
          <p:cNvSpPr txBox="1"/>
          <p:nvPr/>
        </p:nvSpPr>
        <p:spPr>
          <a:xfrm>
            <a:off x="10466841" y="3120015"/>
            <a:ext cx="7381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black"/>
                </a:solidFill>
                <a:effectLst/>
              </a:rPr>
              <a:t>”</a:t>
            </a:r>
          </a:p>
        </p:txBody>
      </p:sp>
    </p:spTree>
    <p:extLst>
      <p:ext uri="{BB962C8B-B14F-4D97-AF65-F5344CB8AC3E}">
        <p14:creationId xmlns:p14="http://schemas.microsoft.com/office/powerpoint/2010/main" val="3457948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3"/>
            <a:ext cx="10364452" cy="2511835"/>
          </a:xfrm>
        </p:spPr>
        <p:txBody>
          <a:bodyPr anchor="b"/>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99BC720F-3A79-45F3-9D90-866AB9EFD91B}" type="datetime1">
              <a:rPr lang="en-US" smtClean="0">
                <a:solidFill>
                  <a:prstClr val="black"/>
                </a:solidFill>
              </a:rPr>
              <a:t>4/26/2024</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s-MX">
                <a:solidFill>
                  <a:prstClr val="black"/>
                </a:solidFill>
              </a:rPr>
              <a:t>Sólo para uso académico exclusivo de los alumnos inscritos en el diplomado en Derecho de Aguas, Medio Ambiente y Cambio Climático, CDA, Fac. Derecho Universidad de Chile. DIPAGMACCLIM-1 - Primer Semestre 2022. Prohibido su uso con otro fines y su reproducción y/o divulgación total o parcial.</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3461264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5" y="609600"/>
            <a:ext cx="10364452" cy="1605094"/>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75" y="2367093"/>
            <a:ext cx="329897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8" name="Text Placeholder 3"/>
          <p:cNvSpPr>
            <a:spLocks noGrp="1"/>
          </p:cNvSpPr>
          <p:nvPr>
            <p:ph type="body" sz="half" idx="15"/>
          </p:nvPr>
        </p:nvSpPr>
        <p:spPr>
          <a:xfrm>
            <a:off x="913775" y="2943357"/>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9" name="Text Placeholder 4"/>
          <p:cNvSpPr>
            <a:spLocks noGrp="1"/>
          </p:cNvSpPr>
          <p:nvPr>
            <p:ph type="body" sz="quarter" idx="3"/>
          </p:nvPr>
        </p:nvSpPr>
        <p:spPr>
          <a:xfrm>
            <a:off x="4452390" y="2367093"/>
            <a:ext cx="329152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0" name="Text Placeholder 3"/>
          <p:cNvSpPr>
            <a:spLocks noGrp="1"/>
          </p:cNvSpPr>
          <p:nvPr>
            <p:ph type="body" sz="half" idx="16"/>
          </p:nvPr>
        </p:nvSpPr>
        <p:spPr>
          <a:xfrm>
            <a:off x="4441350" y="2943357"/>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 Placeholder 4"/>
          <p:cNvSpPr>
            <a:spLocks noGrp="1"/>
          </p:cNvSpPr>
          <p:nvPr>
            <p:ph type="body" sz="quarter" idx="13"/>
          </p:nvPr>
        </p:nvSpPr>
        <p:spPr>
          <a:xfrm>
            <a:off x="7973299" y="2367093"/>
            <a:ext cx="3304928"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Text Placeholder 3"/>
          <p:cNvSpPr>
            <a:spLocks noGrp="1"/>
          </p:cNvSpPr>
          <p:nvPr>
            <p:ph type="body" sz="half" idx="17"/>
          </p:nvPr>
        </p:nvSpPr>
        <p:spPr>
          <a:xfrm>
            <a:off x="7973299" y="2943357"/>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3BA03C60-9B31-4554-A36B-53E9C2FCF528}" type="datetime1">
              <a:rPr lang="en-US" smtClean="0">
                <a:solidFill>
                  <a:prstClr val="black"/>
                </a:solidFill>
              </a:rPr>
              <a:t>4/26/2024</a:t>
            </a:fld>
            <a:endParaRPr lang="en-US" dirty="0">
              <a:solidFill>
                <a:prstClr val="black"/>
              </a:solidFill>
            </a:endParaRPr>
          </a:p>
        </p:txBody>
      </p:sp>
      <p:sp>
        <p:nvSpPr>
          <p:cNvPr id="4" name="Footer Placeholder 3"/>
          <p:cNvSpPr>
            <a:spLocks noGrp="1"/>
          </p:cNvSpPr>
          <p:nvPr>
            <p:ph type="ftr" sz="quarter" idx="11"/>
          </p:nvPr>
        </p:nvSpPr>
        <p:spPr/>
        <p:txBody>
          <a:bodyPr/>
          <a:lstStyle/>
          <a:p>
            <a:r>
              <a:rPr lang="es-MX">
                <a:solidFill>
                  <a:prstClr val="black"/>
                </a:solidFill>
              </a:rPr>
              <a:t>Sólo para uso académico exclusivo de los alumnos inscritos en el diplomado en Derecho de Aguas, Medio Ambiente y Cambio Climático, CDA, Fac. Derecho Universidad de Chile. DIPAGMACCLIM-1 - Primer Semestre 2022. Prohibido su uso con otro fines y su reproducción y/o divulgación total o parcial.</a:t>
            </a:r>
            <a:endParaRPr lang="en-US" dirty="0">
              <a:solidFill>
                <a:prstClr val="black"/>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3171931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5" y="610772"/>
            <a:ext cx="10364452" cy="1603922"/>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76" y="4204820"/>
            <a:ext cx="3296409"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Picture Placeholder 2"/>
          <p:cNvSpPr>
            <a:spLocks noGrp="1" noChangeAspect="1"/>
          </p:cNvSpPr>
          <p:nvPr>
            <p:ph type="pic" idx="15"/>
          </p:nvPr>
        </p:nvSpPr>
        <p:spPr>
          <a:xfrm>
            <a:off x="913776"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76"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348" y="4781082"/>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5" name="Text Placeholder 4"/>
          <p:cNvSpPr>
            <a:spLocks noGrp="1"/>
          </p:cNvSpPr>
          <p:nvPr>
            <p:ph type="body" sz="quarter" idx="13"/>
          </p:nvPr>
        </p:nvSpPr>
        <p:spPr>
          <a:xfrm>
            <a:off x="7973300" y="4204820"/>
            <a:ext cx="330068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6" name="Picture Placeholder 2"/>
          <p:cNvSpPr>
            <a:spLocks noGrp="1" noChangeAspect="1"/>
          </p:cNvSpPr>
          <p:nvPr>
            <p:ph type="pic" idx="22"/>
          </p:nvPr>
        </p:nvSpPr>
        <p:spPr>
          <a:xfrm>
            <a:off x="7973299"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73174" y="4781080"/>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A4C8813E-5D63-4956-9247-3C37E091944A}" type="datetime1">
              <a:rPr lang="en-US" smtClean="0">
                <a:solidFill>
                  <a:prstClr val="black"/>
                </a:solidFill>
              </a:rPr>
              <a:t>4/26/2024</a:t>
            </a:fld>
            <a:endParaRPr lang="en-US" dirty="0">
              <a:solidFill>
                <a:prstClr val="black"/>
              </a:solidFill>
            </a:endParaRPr>
          </a:p>
        </p:txBody>
      </p:sp>
      <p:sp>
        <p:nvSpPr>
          <p:cNvPr id="4" name="Footer Placeholder 3"/>
          <p:cNvSpPr>
            <a:spLocks noGrp="1"/>
          </p:cNvSpPr>
          <p:nvPr>
            <p:ph type="ftr" sz="quarter" idx="11"/>
          </p:nvPr>
        </p:nvSpPr>
        <p:spPr/>
        <p:txBody>
          <a:bodyPr/>
          <a:lstStyle/>
          <a:p>
            <a:r>
              <a:rPr lang="es-MX">
                <a:solidFill>
                  <a:prstClr val="black"/>
                </a:solidFill>
              </a:rPr>
              <a:t>Sólo para uso académico exclusivo de los alumnos inscritos en el diplomado en Derecho de Aguas, Medio Ambiente y Cambio Climático, CDA, Fac. Derecho Universidad de Chile. DIPAGMACCLIM-1 - Primer Semestre 2022. Prohibido su uso con otro fines y su reproducción y/o divulgación total o parcial.</a:t>
            </a:r>
            <a:endParaRPr lang="en-US" dirty="0">
              <a:solidFill>
                <a:prstClr val="black"/>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427915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5"/>
            <a:ext cx="10364452" cy="342410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9DDEAC0-F16C-45DC-A3A3-E82342CDB1C1}" type="datetime1">
              <a:rPr lang="en-US" smtClean="0">
                <a:solidFill>
                  <a:prstClr val="black"/>
                </a:solidFill>
              </a:rPr>
              <a:t>4/26/2024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s-MX">
                <a:solidFill>
                  <a:prstClr val="black"/>
                </a:solidFill>
              </a:rPr>
              <a:t>Sólo para uso académico exclusivo de los alumnos inscritos en el diplomado en Derecho de Aguas, Medio Ambiente y Cambio Climático, CDA, Fac. Derecho Universidad de Chile. DIPAGMACCLIM-1 - Primer Semestre 2022. Prohibido su uso con otro fines y su reproducción y/o divulgación total o parcial.</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984960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1" y="609603"/>
            <a:ext cx="2553327" cy="5181599"/>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3"/>
            <a:ext cx="7658724" cy="5181599"/>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A97A767-5642-4EE0-BB88-36708B4CCF57}" type="datetime1">
              <a:rPr lang="en-US" smtClean="0">
                <a:solidFill>
                  <a:prstClr val="black"/>
                </a:solidFill>
              </a:rPr>
              <a:t>4/26/2024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s-MX">
                <a:solidFill>
                  <a:prstClr val="black"/>
                </a:solidFill>
              </a:rPr>
              <a:t>Sólo para uso académico exclusivo de los alumnos inscritos en el diplomado en Derecho de Aguas, Medio Ambiente y Cambio Climático, CDA, Fac. Derecho Universidad de Chile. DIPAGMACCLIM-1 - Primer Semestre 2022. Prohibido su uso con otro fines y su reproducción y/o divulgación total o parcial.</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3552643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67A4203-5F8E-444D-A41A-4615F891AFC9}" type="datetime1">
              <a:rPr lang="en-US" smtClean="0">
                <a:solidFill>
                  <a:prstClr val="black"/>
                </a:solidFill>
              </a:rPr>
              <a:t>4/26/2024</a:t>
            </a:fld>
            <a:endParaRPr lang="es-CL">
              <a:solidFill>
                <a:prstClr val="black"/>
              </a:solidFill>
            </a:endParaRPr>
          </a:p>
        </p:txBody>
      </p:sp>
      <p:sp>
        <p:nvSpPr>
          <p:cNvPr id="6" name="Footer Placeholder 5"/>
          <p:cNvSpPr>
            <a:spLocks noGrp="1"/>
          </p:cNvSpPr>
          <p:nvPr>
            <p:ph type="ftr" sz="quarter" idx="11"/>
          </p:nvPr>
        </p:nvSpPr>
        <p:spPr/>
        <p:txBody>
          <a:bodyPr/>
          <a:lstStyle/>
          <a:p>
            <a:r>
              <a:rPr lang="es-MX">
                <a:solidFill>
                  <a:prstClr val="black"/>
                </a:solidFill>
              </a:rPr>
              <a:t>Sólo para uso académico exclusivo de los alumnos inscritos en el diplomado en Derecho de Aguas, Medio Ambiente y Cambio Climático, CDA, Fac. Derecho Universidad de Chile. DIPAGMACCLIM-1 - Primer Semestre 2022. Prohibido su uso con otro fines y su reproducción y/o divulgación total o parcial.</a:t>
            </a:r>
            <a:endParaRPr lang="es-CL">
              <a:solidFill>
                <a:prstClr val="black"/>
              </a:solidFill>
            </a:endParaRPr>
          </a:p>
        </p:txBody>
      </p:sp>
      <p:sp>
        <p:nvSpPr>
          <p:cNvPr id="7" name="Slide Number Placeholder 6"/>
          <p:cNvSpPr>
            <a:spLocks noGrp="1"/>
          </p:cNvSpPr>
          <p:nvPr>
            <p:ph type="sldNum" sz="quarter" idx="12"/>
          </p:nvPr>
        </p:nvSpPr>
        <p:spPr/>
        <p:txBody>
          <a:bodyPr/>
          <a:lstStyle/>
          <a:p>
            <a:fld id="{E761FD9C-4798-4E22-80FE-B9A6DD2DE7E5}" type="slidenum">
              <a:rPr lang="es-CL" smtClean="0">
                <a:solidFill>
                  <a:prstClr val="black"/>
                </a:solidFill>
              </a:rPr>
              <a:pPr/>
              <a:t>‹Nº›</a:t>
            </a:fld>
            <a:endParaRPr lang="es-CL">
              <a:solidFill>
                <a:prstClr val="black"/>
              </a:solidFill>
            </a:endParaRPr>
          </a:p>
        </p:txBody>
      </p:sp>
      <p:sp>
        <p:nvSpPr>
          <p:cNvPr id="8" name="Title 7"/>
          <p:cNvSpPr>
            <a:spLocks noGrp="1"/>
          </p:cNvSpPr>
          <p:nvPr>
            <p:ph type="title"/>
          </p:nvPr>
        </p:nvSpPr>
        <p:spPr/>
        <p:txBody>
          <a:bodyPr/>
          <a:lstStyle/>
          <a:p>
            <a:r>
              <a:rPr lang="es-ES"/>
              <a:t>Haga clic para modificar el estilo de título del patrón</a:t>
            </a:r>
            <a:endParaRPr lang="en-US"/>
          </a:p>
        </p:txBody>
      </p:sp>
    </p:spTree>
    <p:extLst>
      <p:ext uri="{BB962C8B-B14F-4D97-AF65-F5344CB8AC3E}">
        <p14:creationId xmlns:p14="http://schemas.microsoft.com/office/powerpoint/2010/main" val="1659739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3" y="2367094"/>
            <a:ext cx="10363827" cy="342410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6E2C7F0-BC0B-4606-A96C-88219B717ED7}" type="datetime1">
              <a:rPr lang="en-US" smtClean="0">
                <a:solidFill>
                  <a:prstClr val="black"/>
                </a:solidFill>
              </a:rPr>
              <a:t>4/26/2024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s-MX">
                <a:solidFill>
                  <a:prstClr val="black"/>
                </a:solidFill>
              </a:rPr>
              <a:t>Sólo para uso académico exclusivo de los alumnos inscritos en el diplomado en Derecho de Aguas, Medio Ambiente y Cambio Climático, CDA, Fac. Derecho Universidad de Chile. DIPAGMACCLIM-1 - Primer Semestre 2022. Prohibido su uso con otro fines y su reproducción y/o divulgación total o parcial.</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2610944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828565"/>
            <a:ext cx="10351752" cy="2736819"/>
          </a:xfrm>
        </p:spPr>
        <p:txBody>
          <a:bodyPr anchor="b">
            <a:normAutofit/>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5" y="3657459"/>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42F9E21-1F9D-4CCC-8644-9172D9700CC9}" type="datetime1">
              <a:rPr lang="en-US" smtClean="0">
                <a:solidFill>
                  <a:prstClr val="black"/>
                </a:solidFill>
              </a:rPr>
              <a:t>4/26/2024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s-MX">
                <a:solidFill>
                  <a:prstClr val="black"/>
                </a:solidFill>
              </a:rPr>
              <a:t>Sólo para uso académico exclusivo de los alumnos inscritos en el diplomado en Derecho de Aguas, Medio Ambiente y Cambio Climático, CDA, Fac. Derecho Universidad de Chile. DIPAGMACCLIM-1 - Primer Semestre 2022. Prohibido su uso con otro fines y su reproducción y/o divulgación total o parcial.</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959759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6" y="618519"/>
            <a:ext cx="10364451" cy="1596177"/>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3" y="2367094"/>
            <a:ext cx="5106027" cy="342410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6172200" y="2367094"/>
            <a:ext cx="5105400" cy="342410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730BD8F-5D8B-4568-AD1E-B7A9A7055ADF}" type="datetime1">
              <a:rPr lang="en-US" smtClean="0">
                <a:solidFill>
                  <a:prstClr val="black"/>
                </a:solidFill>
              </a:rPr>
              <a:t>4/26/2024</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s-MX">
                <a:solidFill>
                  <a:prstClr val="black"/>
                </a:solidFill>
              </a:rPr>
              <a:t>Sólo para uso académico exclusivo de los alumnos inscritos en el diplomado en Derecho de Aguas, Medio Ambiente y Cambio Climático, CDA, Fac. Derecho Universidad de Chile. DIPAGMACCLIM-1 - Primer Semestre 2022. Prohibido su uso con otro fines y su reproducción y/o divulgación total o parcial.</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2811322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6" y="618519"/>
            <a:ext cx="10364451" cy="159617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6328" y="2371018"/>
            <a:ext cx="4873475"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Content Placeholder 3"/>
          <p:cNvSpPr>
            <a:spLocks noGrp="1"/>
          </p:cNvSpPr>
          <p:nvPr>
            <p:ph sz="quarter" idx="13"/>
          </p:nvPr>
        </p:nvSpPr>
        <p:spPr>
          <a:xfrm>
            <a:off x="913775" y="3051014"/>
            <a:ext cx="5106027" cy="274018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3" name="Content Placeholder 5"/>
          <p:cNvSpPr>
            <a:spLocks noGrp="1"/>
          </p:cNvSpPr>
          <p:nvPr>
            <p:ph sz="quarter" idx="14"/>
          </p:nvPr>
        </p:nvSpPr>
        <p:spPr>
          <a:xfrm>
            <a:off x="6172201" y="3051014"/>
            <a:ext cx="5105401" cy="274018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1691188-D3A8-4DC9-AAB2-1C67D6207EE6}" type="datetime1">
              <a:rPr lang="en-US" smtClean="0">
                <a:solidFill>
                  <a:prstClr val="black"/>
                </a:solidFill>
              </a:rPr>
              <a:t>4/26/2024</a:t>
            </a:fld>
            <a:endParaRPr lang="en-US" dirty="0">
              <a:solidFill>
                <a:prstClr val="black"/>
              </a:solidFill>
            </a:endParaRPr>
          </a:p>
        </p:txBody>
      </p:sp>
      <p:sp>
        <p:nvSpPr>
          <p:cNvPr id="8" name="Footer Placeholder 7"/>
          <p:cNvSpPr>
            <a:spLocks noGrp="1"/>
          </p:cNvSpPr>
          <p:nvPr>
            <p:ph type="ftr" sz="quarter" idx="11"/>
          </p:nvPr>
        </p:nvSpPr>
        <p:spPr/>
        <p:txBody>
          <a:bodyPr/>
          <a:lstStyle/>
          <a:p>
            <a:r>
              <a:rPr lang="es-MX">
                <a:solidFill>
                  <a:prstClr val="black"/>
                </a:solidFill>
              </a:rPr>
              <a:t>Sólo para uso académico exclusivo de los alumnos inscritos en el diplomado en Derecho de Aguas, Medio Ambiente y Cambio Climático, CDA, Fac. Derecho Universidad de Chile. DIPAGMACCLIM-1 - Primer Semestre 2022. Prohibido su uso con otro fines y su reproducción y/o divulgación total o parcial.</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884179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BFD3727-8980-4EA0-85AB-4A70E66CAFDC}" type="datetime1">
              <a:rPr lang="en-US" smtClean="0">
                <a:solidFill>
                  <a:prstClr val="black"/>
                </a:solidFill>
              </a:rPr>
              <a:t>4/26/2024</a:t>
            </a:fld>
            <a:endParaRPr lang="en-US" dirty="0">
              <a:solidFill>
                <a:prstClr val="black"/>
              </a:solidFill>
            </a:endParaRPr>
          </a:p>
        </p:txBody>
      </p:sp>
      <p:sp>
        <p:nvSpPr>
          <p:cNvPr id="4" name="Footer Placeholder 3"/>
          <p:cNvSpPr>
            <a:spLocks noGrp="1"/>
          </p:cNvSpPr>
          <p:nvPr>
            <p:ph type="ftr" sz="quarter" idx="11"/>
          </p:nvPr>
        </p:nvSpPr>
        <p:spPr/>
        <p:txBody>
          <a:bodyPr/>
          <a:lstStyle/>
          <a:p>
            <a:r>
              <a:rPr lang="es-MX">
                <a:solidFill>
                  <a:prstClr val="black"/>
                </a:solidFill>
              </a:rPr>
              <a:t>Sólo para uso académico exclusivo de los alumnos inscritos en el diplomado en Derecho de Aguas, Medio Ambiente y Cambio Climático, CDA, Fac. Derecho Universidad de Chile. DIPAGMACCLIM-1 - Primer Semestre 2022. Prohibido su uso con otro fines y su reproducción y/o divulgación total o parcial.</a:t>
            </a:r>
            <a:endParaRPr lang="en-US" dirty="0">
              <a:solidFill>
                <a:prstClr val="black"/>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2823390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2E1745DF-B78D-4B2E-89C3-3B4B09DD4CA7}" type="datetime1">
              <a:rPr lang="en-US" smtClean="0">
                <a:solidFill>
                  <a:prstClr val="black"/>
                </a:solidFill>
              </a:rPr>
              <a:t>4/26/2024</a:t>
            </a:fld>
            <a:endParaRPr lang="en-US" dirty="0">
              <a:solidFill>
                <a:prstClr val="black"/>
              </a:solidFill>
            </a:endParaRPr>
          </a:p>
        </p:txBody>
      </p:sp>
      <p:sp>
        <p:nvSpPr>
          <p:cNvPr id="3" name="Footer Placeholder 2"/>
          <p:cNvSpPr>
            <a:spLocks noGrp="1"/>
          </p:cNvSpPr>
          <p:nvPr>
            <p:ph type="ftr" sz="quarter" idx="11"/>
          </p:nvPr>
        </p:nvSpPr>
        <p:spPr/>
        <p:txBody>
          <a:bodyPr/>
          <a:lstStyle/>
          <a:p>
            <a:r>
              <a:rPr lang="es-MX">
                <a:solidFill>
                  <a:prstClr val="black"/>
                </a:solidFill>
              </a:rPr>
              <a:t>Sólo para uso académico exclusivo de los alumnos inscritos en el diplomado en Derecho de Aguas, Medio Ambiente y Cambio Climático, CDA, Fac. Derecho Universidad de Chile. DIPAGMACCLIM-1 - Primer Semestre 2022. Prohibido su uso con otro fines y su reproducción y/o divulgación total o parcial.</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307242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78063" y="609602"/>
            <a:ext cx="6200163" cy="518159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76"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330687AD-0BB1-492B-A3EB-C383197C6DFB}" type="datetime1">
              <a:rPr lang="en-US" smtClean="0">
                <a:solidFill>
                  <a:prstClr val="black"/>
                </a:solidFill>
              </a:rPr>
              <a:t>4/26/2024</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s-MX">
                <a:solidFill>
                  <a:prstClr val="black"/>
                </a:solidFill>
              </a:rPr>
              <a:t>Sólo para uso académico exclusivo de los alumnos inscritos en el diplomado en Derecho de Aguas, Medio Ambiente y Cambio Climático, CDA, Fac. Derecho Universidad de Chile. DIPAGMACCLIM-1 - Primer Semestre 2022. Prohibido su uso con otro fines y su reproducción y/o divulgación total o parcial.</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1083130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6" y="609600"/>
            <a:ext cx="5506157" cy="2023254"/>
          </a:xfrm>
        </p:spPr>
        <p:txBody>
          <a:bodyPr anchor="b"/>
          <a:lstStyle>
            <a:lvl1pPr algn="ct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672361" y="609601"/>
            <a:ext cx="400780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4" y="2632854"/>
            <a:ext cx="550613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038E51B7-2F98-463A-BE7D-713145B8A080}" type="datetime1">
              <a:rPr lang="en-US" smtClean="0">
                <a:solidFill>
                  <a:prstClr val="black"/>
                </a:solidFill>
              </a:rPr>
              <a:t>4/26/2024</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s-MX">
                <a:solidFill>
                  <a:prstClr val="black"/>
                </a:solidFill>
              </a:rPr>
              <a:t>Sólo para uso académico exclusivo de los alumnos inscritos en el diplomado en Derecho de Aguas, Medio Ambiente y Cambio Climático, CDA, Fac. Derecho Universidad de Chile. DIPAGMACCLIM-1 - Primer Semestre 2022. Prohibido su uso con otro fines y su reproducción y/o divulgación total o parcial.</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4251172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6" y="618519"/>
            <a:ext cx="10364451" cy="159617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5" y="2367095"/>
            <a:ext cx="10364452" cy="3424107"/>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7" y="5883277"/>
            <a:ext cx="2743200" cy="365125"/>
          </a:xfrm>
          <a:prstGeom prst="rect">
            <a:avLst/>
          </a:prstGeom>
        </p:spPr>
        <p:txBody>
          <a:bodyPr vert="horz" lIns="91440" tIns="45720" rIns="91440" bIns="45720" rtlCol="0" anchor="ctr"/>
          <a:lstStyle>
            <a:lvl1pPr algn="r">
              <a:defRPr sz="1000">
                <a:solidFill>
                  <a:schemeClr val="tx1"/>
                </a:solidFill>
              </a:defRPr>
            </a:lvl1pPr>
          </a:lstStyle>
          <a:p>
            <a:fld id="{8235A235-F448-4DF2-9E6B-148121C3E916}" type="datetime1">
              <a:rPr lang="en-US" smtClean="0">
                <a:solidFill>
                  <a:prstClr val="black"/>
                </a:solidFill>
              </a:rPr>
              <a:t>4/26/2024</a:t>
            </a:fld>
            <a:endParaRPr lang="en-US" dirty="0">
              <a:solidFill>
                <a:prstClr val="black"/>
              </a:solidFill>
            </a:endParaRPr>
          </a:p>
        </p:txBody>
      </p:sp>
      <p:sp>
        <p:nvSpPr>
          <p:cNvPr id="5" name="Footer Placeholder 4"/>
          <p:cNvSpPr>
            <a:spLocks noGrp="1"/>
          </p:cNvSpPr>
          <p:nvPr>
            <p:ph type="ftr" sz="quarter" idx="3"/>
          </p:nvPr>
        </p:nvSpPr>
        <p:spPr>
          <a:xfrm>
            <a:off x="913775" y="5883277"/>
            <a:ext cx="6672887" cy="365125"/>
          </a:xfrm>
          <a:prstGeom prst="rect">
            <a:avLst/>
          </a:prstGeom>
        </p:spPr>
        <p:txBody>
          <a:bodyPr vert="horz" lIns="91440" tIns="45720" rIns="91440" bIns="45720" rtlCol="0" anchor="ctr"/>
          <a:lstStyle>
            <a:lvl1pPr algn="l">
              <a:defRPr sz="1000">
                <a:solidFill>
                  <a:schemeClr val="tx1"/>
                </a:solidFill>
              </a:defRPr>
            </a:lvl1pPr>
          </a:lstStyle>
          <a:p>
            <a:r>
              <a:rPr lang="es-MX">
                <a:solidFill>
                  <a:prstClr val="black"/>
                </a:solidFill>
              </a:rPr>
              <a:t>Sólo para uso académico exclusivo de los alumnos inscritos en el diplomado en Derecho de Aguas, Medio Ambiente y Cambio Climático, CDA, Fac. Derecho Universidad de Chile. DIPAGMACCLIM-1 - Primer Semestre 2022. Prohibido su uso con otro fines y su reproducción y/o divulgación total o parcial.</a:t>
            </a:r>
            <a:endParaRPr lang="en-US" dirty="0">
              <a:solidFill>
                <a:prstClr val="black"/>
              </a:solidFill>
            </a:endParaRPr>
          </a:p>
        </p:txBody>
      </p:sp>
      <p:sp>
        <p:nvSpPr>
          <p:cNvPr id="6" name="Slide Number Placeholder 5"/>
          <p:cNvSpPr>
            <a:spLocks noGrp="1"/>
          </p:cNvSpPr>
          <p:nvPr>
            <p:ph type="sldNum" sz="quarter" idx="4"/>
          </p:nvPr>
        </p:nvSpPr>
        <p:spPr>
          <a:xfrm>
            <a:off x="10514013" y="5883277"/>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7195632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eflownet.org/viewinfo.cfm?linkcategoryid=4&amp;linkid=64&amp;siteid=1&amp;FuseAction=display"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br>
              <a:rPr lang="es-ES" dirty="0"/>
            </a:br>
            <a:r>
              <a:rPr lang="es-ES" dirty="0"/>
              <a:t> DE LA PROTECCIÓN DE LAS AGUAS Y CAUCES </a:t>
            </a:r>
          </a:p>
        </p:txBody>
      </p:sp>
      <p:sp>
        <p:nvSpPr>
          <p:cNvPr id="3" name="Subtítulo 2"/>
          <p:cNvSpPr>
            <a:spLocks noGrp="1"/>
          </p:cNvSpPr>
          <p:nvPr>
            <p:ph type="subTitle" idx="1"/>
          </p:nvPr>
        </p:nvSpPr>
        <p:spPr/>
        <p:txBody>
          <a:bodyPr/>
          <a:lstStyle/>
          <a:p>
            <a:r>
              <a:rPr lang="es-ES" dirty="0"/>
              <a:t>Título X, art. 129 bis 1º y siguientes</a:t>
            </a:r>
          </a:p>
        </p:txBody>
      </p:sp>
    </p:spTree>
    <p:extLst>
      <p:ext uri="{BB962C8B-B14F-4D97-AF65-F5344CB8AC3E}">
        <p14:creationId xmlns:p14="http://schemas.microsoft.com/office/powerpoint/2010/main" val="3897800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Cem</a:t>
            </a:r>
            <a:r>
              <a:rPr lang="es-ES" dirty="0"/>
              <a:t> - definiciones</a:t>
            </a:r>
          </a:p>
        </p:txBody>
      </p:sp>
      <p:sp>
        <p:nvSpPr>
          <p:cNvPr id="3" name="Marcador de contenido 2"/>
          <p:cNvSpPr>
            <a:spLocks noGrp="1"/>
          </p:cNvSpPr>
          <p:nvPr>
            <p:ph sz="quarter" idx="13"/>
          </p:nvPr>
        </p:nvSpPr>
        <p:spPr>
          <a:xfrm>
            <a:off x="913773" y="1867438"/>
            <a:ext cx="10363827" cy="4687908"/>
          </a:xfrm>
        </p:spPr>
        <p:txBody>
          <a:bodyPr>
            <a:normAutofit/>
          </a:bodyPr>
          <a:lstStyle/>
          <a:p>
            <a:r>
              <a:rPr lang="es-ES" dirty="0"/>
              <a:t>1. caudal ecológico se ha definido como el agua mínima necesaria para preservar los valores ecológicos en el cauce de ríos u otros cauces de aguas superficiales. </a:t>
            </a:r>
          </a:p>
          <a:p>
            <a:r>
              <a:rPr lang="es-ES" dirty="0"/>
              <a:t>2. “Caudal mínimo necesario para asegurar la supervivencia de un ecosistema acuático preestablecido”</a:t>
            </a:r>
          </a:p>
          <a:p>
            <a:r>
              <a:rPr lang="es-ES" dirty="0"/>
              <a:t>3. “Caudal que debe mantenerse en cada sector hidrográfico, de tal manera que los efectos abióticos (profundidad, velocidad de la corriente, turbulencia, calidad del agua, ancho mojado, etc.), producidos por la disminución de caudal no alteren significativamente la dinámica del ecosistema, permitiendo mantener el objetivo ambiental según el estado de referencia que se aplique”.</a:t>
            </a:r>
          </a:p>
          <a:p>
            <a:endParaRPr lang="es-ES" dirty="0"/>
          </a:p>
        </p:txBody>
      </p:sp>
    </p:spTree>
    <p:extLst>
      <p:ext uri="{BB962C8B-B14F-4D97-AF65-F5344CB8AC3E}">
        <p14:creationId xmlns:p14="http://schemas.microsoft.com/office/powerpoint/2010/main" val="662702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Cem</a:t>
            </a:r>
            <a:r>
              <a:rPr lang="es-ES" dirty="0"/>
              <a:t> - definiciones</a:t>
            </a:r>
          </a:p>
        </p:txBody>
      </p:sp>
      <p:sp>
        <p:nvSpPr>
          <p:cNvPr id="3" name="Marcador de contenido 2"/>
          <p:cNvSpPr>
            <a:spLocks noGrp="1"/>
          </p:cNvSpPr>
          <p:nvPr>
            <p:ph sz="quarter" idx="13"/>
          </p:nvPr>
        </p:nvSpPr>
        <p:spPr/>
        <p:txBody>
          <a:bodyPr>
            <a:normAutofit lnSpcReduction="10000"/>
          </a:bodyPr>
          <a:lstStyle/>
          <a:p>
            <a:r>
              <a:rPr lang="es-ES" dirty="0"/>
              <a:t>4. Para efectos del Reglamento, se recogió una definición comprensiva tanto del momento de su establecimiento como de sus objetivos: </a:t>
            </a:r>
          </a:p>
          <a:p>
            <a:pPr lvl="1"/>
            <a:r>
              <a:rPr lang="es-ES"/>
              <a:t>“Caudal ecológico mínimo es aquel que se impone a los nuevos derechos de aprovechamiento de aguas que se constituyan en cauces naturales de agua, teniendo por objeto evitar que los efectos abióticos, tales como la disminución del perímetro mojado, la profundidad, la velocidad de la corriente y los incrementos en la concentración de nutrientes producidos por la reducción de caudal, alteren significativamente las condiciones naturales pertinentes del cauce, impidiendo o limitando el desarrollo de los componentes bióticos y abióticos del sistema, o alterando significativamente la dinámica y funciones del ecosistema”.</a:t>
            </a:r>
          </a:p>
        </p:txBody>
      </p:sp>
    </p:spTree>
    <p:extLst>
      <p:ext uri="{BB962C8B-B14F-4D97-AF65-F5344CB8AC3E}">
        <p14:creationId xmlns:p14="http://schemas.microsoft.com/office/powerpoint/2010/main" val="3700222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Cem</a:t>
            </a:r>
            <a:r>
              <a:rPr lang="es-ES" dirty="0"/>
              <a:t> - características</a:t>
            </a:r>
          </a:p>
        </p:txBody>
      </p:sp>
      <p:sp>
        <p:nvSpPr>
          <p:cNvPr id="3" name="Marcador de contenido 2"/>
          <p:cNvSpPr>
            <a:spLocks noGrp="1"/>
          </p:cNvSpPr>
          <p:nvPr>
            <p:ph sz="quarter" idx="13"/>
          </p:nvPr>
        </p:nvSpPr>
        <p:spPr/>
        <p:txBody>
          <a:bodyPr>
            <a:normAutofit fontScale="77500" lnSpcReduction="20000"/>
          </a:bodyPr>
          <a:lstStyle/>
          <a:p>
            <a:r>
              <a:rPr lang="es-ES" dirty="0"/>
              <a:t>a) Es un instrumento de gestión ambiental que se materializa en fijar una cantidad mínima de agua que debe fluir en una determinada fuente superficial, que busca mantener o asegurar la supervivencia de un ecosistema acuático.</a:t>
            </a:r>
          </a:p>
          <a:p>
            <a:r>
              <a:rPr lang="es-ES" dirty="0"/>
              <a:t>b) Implica o constituye una restricción a la constitución y ejercicio de los derechos de aprovechamiento (NUEVOS).</a:t>
            </a:r>
          </a:p>
          <a:p>
            <a:pPr lvl="1"/>
            <a:r>
              <a:rPr lang="es-ES" dirty="0"/>
              <a:t>ya que si al ejercer un derecho de aprovechamiento se debe dejar pasar el caudal ecológico aguas abajo de su punto de captación, y la fuente no trae agua suficiente para extraer todo el caudal otorgado, y además para dejar pasar el mínimo ecológico fijado, el titular del derecho debe reducir su extracción para dejar ese mínimo en el cauce. </a:t>
            </a:r>
          </a:p>
          <a:p>
            <a:pPr lvl="1"/>
            <a:r>
              <a:rPr lang="es-ES" dirty="0"/>
              <a:t>Entendemos que esta limitación queda comprendida dentro del Nº 7 del artículo 149 del CA, que al establecer las menciones de la resolución que constituye un derecho de aprovechamiento, admite como parte del acto de constitución el establecimiento de modalidades que afectan al derecho con el objeto de conservar el medio ambiente.</a:t>
            </a:r>
          </a:p>
          <a:p>
            <a:endParaRPr lang="es-ES" dirty="0"/>
          </a:p>
        </p:txBody>
      </p:sp>
    </p:spTree>
    <p:extLst>
      <p:ext uri="{BB962C8B-B14F-4D97-AF65-F5344CB8AC3E}">
        <p14:creationId xmlns:p14="http://schemas.microsoft.com/office/powerpoint/2010/main" val="4065087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Cem</a:t>
            </a:r>
            <a:r>
              <a:rPr lang="es-ES" dirty="0"/>
              <a:t> - características</a:t>
            </a:r>
          </a:p>
        </p:txBody>
      </p:sp>
      <p:sp>
        <p:nvSpPr>
          <p:cNvPr id="3" name="Marcador de contenido 2"/>
          <p:cNvSpPr>
            <a:spLocks noGrp="1"/>
          </p:cNvSpPr>
          <p:nvPr>
            <p:ph sz="quarter" idx="13"/>
          </p:nvPr>
        </p:nvSpPr>
        <p:spPr/>
        <p:txBody>
          <a:bodyPr/>
          <a:lstStyle/>
          <a:p>
            <a:r>
              <a:rPr lang="es-ES" dirty="0"/>
              <a:t>c) Se establece solamente para cursos de agua superficiales, para evitar el deterioro de los ecosistemas hídricos que pueda producirse por el aprovechamiento de estas aguas. </a:t>
            </a:r>
          </a:p>
          <a:p>
            <a:r>
              <a:rPr lang="es-ES" dirty="0"/>
              <a:t>d) Su objetivo es la preservación de la naturaleza y la protección del medio ambiente. </a:t>
            </a:r>
          </a:p>
        </p:txBody>
      </p:sp>
    </p:spTree>
    <p:extLst>
      <p:ext uri="{BB962C8B-B14F-4D97-AF65-F5344CB8AC3E}">
        <p14:creationId xmlns:p14="http://schemas.microsoft.com/office/powerpoint/2010/main" val="2558458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Cem</a:t>
            </a:r>
            <a:r>
              <a:rPr lang="es-ES" dirty="0"/>
              <a:t> - tipos</a:t>
            </a:r>
          </a:p>
        </p:txBody>
      </p:sp>
      <p:sp>
        <p:nvSpPr>
          <p:cNvPr id="3" name="Marcador de contenido 2"/>
          <p:cNvSpPr>
            <a:spLocks noGrp="1"/>
          </p:cNvSpPr>
          <p:nvPr>
            <p:ph sz="quarter" idx="13"/>
          </p:nvPr>
        </p:nvSpPr>
        <p:spPr/>
        <p:txBody>
          <a:bodyPr>
            <a:normAutofit fontScale="85000" lnSpcReduction="20000"/>
          </a:bodyPr>
          <a:lstStyle/>
          <a:p>
            <a:r>
              <a:rPr lang="es-ES" dirty="0"/>
              <a:t>se establecieron ciertos requisitos y máximos de caudal que pueden imponerse con este objeto, diferenciando entre un caudal ecológico “normal” y otro de “casos calificados”. </a:t>
            </a:r>
          </a:p>
          <a:p>
            <a:r>
              <a:rPr lang="es-ES" dirty="0"/>
              <a:t>A) En el caudal ecológico mínimo normal, éste no podrá ser superior al 20% del caudal medio anual de la respectiva fuente superficial; </a:t>
            </a:r>
          </a:p>
          <a:p>
            <a:r>
              <a:rPr lang="es-ES" dirty="0"/>
              <a:t>B) en casos calificados, se requiere informe previo y favorable del Ministerio de Medio Ambiente, y este caudal ecológico es fijado por decreto fundado del Presidente de la República, no pudiendo ser superior en todo caso al 40% del caudal medio anual de la respectiva fuente superficial. </a:t>
            </a:r>
          </a:p>
          <a:p>
            <a:r>
              <a:rPr lang="es-ES" dirty="0"/>
              <a:t>Finalmente, el Código de AGUAS ordena al Reglamento, que deberá ser firmado por los Ministros de Medio Ambiente y Obras Públicas, determinar los criterios de acuerdo a los cuales se establecerá el caudal ecológico.</a:t>
            </a:r>
          </a:p>
        </p:txBody>
      </p:sp>
    </p:spTree>
    <p:extLst>
      <p:ext uri="{BB962C8B-B14F-4D97-AF65-F5344CB8AC3E}">
        <p14:creationId xmlns:p14="http://schemas.microsoft.com/office/powerpoint/2010/main" val="1383650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REGLAMENTO PARA LA </a:t>
            </a:r>
            <a:r>
              <a:rPr lang="es-ES" dirty="0" err="1"/>
              <a:t>DETerminación</a:t>
            </a:r>
            <a:r>
              <a:rPr lang="es-ES" dirty="0"/>
              <a:t> DEL </a:t>
            </a:r>
            <a:br>
              <a:rPr lang="es-ES" dirty="0"/>
            </a:br>
            <a:r>
              <a:rPr lang="es-ES" dirty="0"/>
              <a:t>CAUDAL ECOLÓGICO MÍNIMO (CEM)</a:t>
            </a:r>
          </a:p>
        </p:txBody>
      </p:sp>
      <p:sp>
        <p:nvSpPr>
          <p:cNvPr id="3" name="Marcador de contenido 2"/>
          <p:cNvSpPr>
            <a:spLocks noGrp="1"/>
          </p:cNvSpPr>
          <p:nvPr>
            <p:ph sz="quarter" idx="13"/>
          </p:nvPr>
        </p:nvSpPr>
        <p:spPr/>
        <p:txBody>
          <a:bodyPr>
            <a:normAutofit/>
          </a:bodyPr>
          <a:lstStyle/>
          <a:p>
            <a:r>
              <a:rPr lang="es-ES" dirty="0"/>
              <a:t>Decreto Supremo Nº 14, MINISTERIO DEL MEDIO AMBIENTE</a:t>
            </a:r>
          </a:p>
          <a:p>
            <a:r>
              <a:rPr lang="es-ES" dirty="0"/>
              <a:t>Fecha Publicación: 30-JUL-2013 | Fecha Promulgación: 22-MAY-2012</a:t>
            </a:r>
          </a:p>
          <a:p>
            <a:r>
              <a:rPr lang="es-ES" dirty="0"/>
              <a:t>Última Versión: 15-ENE-2015</a:t>
            </a:r>
          </a:p>
          <a:p>
            <a:r>
              <a:rPr lang="es-ES" dirty="0"/>
              <a:t>Ultima Modificación: 15-ENE-2015 Decreto 71 MMA</a:t>
            </a:r>
          </a:p>
          <a:p>
            <a:r>
              <a:rPr lang="es-ES" dirty="0" err="1"/>
              <a:t>Url</a:t>
            </a:r>
            <a:r>
              <a:rPr lang="es-ES" dirty="0"/>
              <a:t> Corta: http://bcn.cl/2er3x</a:t>
            </a:r>
          </a:p>
          <a:p>
            <a:r>
              <a:rPr lang="es-ES" dirty="0"/>
              <a:t>APRUEBA el REGLAMENTO PARA LA DETERMINACIÓN DEL CAUDAL ECOLÓGICO MÍNIMO, de acuerdo con el art. 129 bis 1º del Cód. Aguas.</a:t>
            </a:r>
          </a:p>
        </p:txBody>
      </p:sp>
    </p:spTree>
    <p:extLst>
      <p:ext uri="{BB962C8B-B14F-4D97-AF65-F5344CB8AC3E}">
        <p14:creationId xmlns:p14="http://schemas.microsoft.com/office/powerpoint/2010/main" val="3045287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Ámbito de aplicación del reglamento sobre caudal ecológico mínimo</a:t>
            </a:r>
          </a:p>
        </p:txBody>
      </p:sp>
      <p:sp>
        <p:nvSpPr>
          <p:cNvPr id="3" name="Marcador de contenido 2"/>
          <p:cNvSpPr>
            <a:spLocks noGrp="1"/>
          </p:cNvSpPr>
          <p:nvPr>
            <p:ph sz="quarter" idx="13"/>
          </p:nvPr>
        </p:nvSpPr>
        <p:spPr/>
        <p:txBody>
          <a:bodyPr>
            <a:normAutofit fontScale="92500" lnSpcReduction="20000"/>
          </a:bodyPr>
          <a:lstStyle/>
          <a:p>
            <a:r>
              <a:rPr lang="es-ES" dirty="0"/>
              <a:t>Art. 3º DS 14: La DGA velará por:</a:t>
            </a:r>
          </a:p>
          <a:p>
            <a:pPr lvl="1"/>
            <a:r>
              <a:rPr lang="es-ES" dirty="0"/>
              <a:t>la preservación de la naturaleza y </a:t>
            </a:r>
          </a:p>
          <a:p>
            <a:pPr lvl="1"/>
            <a:r>
              <a:rPr lang="es-ES" dirty="0"/>
              <a:t>la protección del medio ambiente, </a:t>
            </a:r>
          </a:p>
          <a:p>
            <a:r>
              <a:rPr lang="es-ES" dirty="0"/>
              <a:t>debiendo para ello establecer un caudal ecológico mínimo </a:t>
            </a:r>
          </a:p>
          <a:p>
            <a:pPr lvl="1"/>
            <a:r>
              <a:rPr lang="es-ES" dirty="0"/>
              <a:t>para los nuevos derechos de aprovechamiento de aguas que se constituyan </a:t>
            </a:r>
          </a:p>
          <a:p>
            <a:pPr lvl="1"/>
            <a:r>
              <a:rPr lang="es-ES" dirty="0"/>
              <a:t>en cada fuente superficial.</a:t>
            </a:r>
          </a:p>
          <a:p>
            <a:pPr lvl="1"/>
            <a:r>
              <a:rPr lang="es-ES" dirty="0"/>
              <a:t>De oficio o a petición de parte (esto último, en casos calificados).</a:t>
            </a:r>
          </a:p>
          <a:p>
            <a:r>
              <a:rPr lang="es-ES" dirty="0"/>
              <a:t> el </a:t>
            </a:r>
            <a:r>
              <a:rPr lang="es-ES" dirty="0" err="1"/>
              <a:t>cEM</a:t>
            </a:r>
            <a:r>
              <a:rPr lang="es-ES" dirty="0"/>
              <a:t> se </a:t>
            </a:r>
            <a:r>
              <a:rPr lang="es-ES" dirty="0" err="1"/>
              <a:t>det</a:t>
            </a:r>
            <a:r>
              <a:rPr lang="es-ES" dirty="0"/>
              <a:t>. en el punto de captación solicitado, para cada mes del año.</a:t>
            </a:r>
          </a:p>
          <a:p>
            <a:r>
              <a:rPr lang="es-ES" dirty="0"/>
              <a:t>se determina considerando una serie de criterios. </a:t>
            </a:r>
          </a:p>
        </p:txBody>
      </p:sp>
    </p:spTree>
    <p:extLst>
      <p:ext uri="{BB962C8B-B14F-4D97-AF65-F5344CB8AC3E}">
        <p14:creationId xmlns:p14="http://schemas.microsoft.com/office/powerpoint/2010/main" val="3615334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Los criterios para </a:t>
            </a:r>
            <a:r>
              <a:rPr lang="es-ES" dirty="0" err="1"/>
              <a:t>det</a:t>
            </a:r>
            <a:r>
              <a:rPr lang="es-ES" dirty="0"/>
              <a:t>. </a:t>
            </a:r>
            <a:r>
              <a:rPr lang="es-ES" dirty="0" err="1"/>
              <a:t>cem</a:t>
            </a:r>
            <a:r>
              <a:rPr lang="es-ES" dirty="0"/>
              <a:t>, a rasgos generales</a:t>
            </a:r>
          </a:p>
        </p:txBody>
      </p:sp>
      <p:sp>
        <p:nvSpPr>
          <p:cNvPr id="3" name="Marcador de contenido 2"/>
          <p:cNvSpPr>
            <a:spLocks noGrp="1"/>
          </p:cNvSpPr>
          <p:nvPr>
            <p:ph sz="quarter" idx="13"/>
          </p:nvPr>
        </p:nvSpPr>
        <p:spPr/>
        <p:txBody>
          <a:bodyPr>
            <a:normAutofit fontScale="70000" lnSpcReduction="20000"/>
          </a:bodyPr>
          <a:lstStyle/>
          <a:p>
            <a:r>
              <a:rPr lang="es-ES" u="sng" dirty="0"/>
              <a:t>métodos hidrológicos con variabilidad estacional</a:t>
            </a:r>
            <a:r>
              <a:rPr lang="es-ES" dirty="0"/>
              <a:t>.</a:t>
            </a:r>
          </a:p>
          <a:p>
            <a:r>
              <a:rPr lang="es-ES" dirty="0"/>
              <a:t>a) Caudal ecológico normal para el otorgamiento de derechos de aprovechamiento de aguas (art. 3 </a:t>
            </a:r>
            <a:r>
              <a:rPr lang="es-ES" dirty="0" err="1"/>
              <a:t>regl</a:t>
            </a:r>
            <a:r>
              <a:rPr lang="es-ES" dirty="0"/>
              <a:t>., tras </a:t>
            </a:r>
            <a:r>
              <a:rPr lang="es-ES" dirty="0" err="1"/>
              <a:t>modif</a:t>
            </a:r>
            <a:r>
              <a:rPr lang="es-ES" dirty="0"/>
              <a:t>. Del </a:t>
            </a:r>
            <a:r>
              <a:rPr lang="es-ES" dirty="0" err="1"/>
              <a:t>ds</a:t>
            </a:r>
            <a:r>
              <a:rPr lang="es-ES" dirty="0"/>
              <a:t>. 71 medio ambiente, de 2015): </a:t>
            </a:r>
          </a:p>
          <a:p>
            <a:pPr lvl="1"/>
            <a:r>
              <a:rPr lang="es-ES" dirty="0"/>
              <a:t>Caudal variable para cada mes del año equivalente a un % del caudal medio mensual de la respectiva fuente superficial en el punto de captación solicitado, con el límite máximo del otro % del caudal medio anual.</a:t>
            </a:r>
          </a:p>
          <a:p>
            <a:r>
              <a:rPr lang="es-ES" dirty="0"/>
              <a:t>b) Caudal ecológico para casos calificados (art. 6 </a:t>
            </a:r>
            <a:r>
              <a:rPr lang="es-ES" dirty="0" err="1"/>
              <a:t>Regl</a:t>
            </a:r>
            <a:r>
              <a:rPr lang="es-ES" dirty="0"/>
              <a:t>.): </a:t>
            </a:r>
          </a:p>
          <a:p>
            <a:pPr lvl="1"/>
            <a:r>
              <a:rPr lang="es-ES" dirty="0"/>
              <a:t>Éste requiere de un informe previo favorable del Ministerio de Medio Ambiente, y se establece por decreto supremo del Ministerio de Obras Públicas. Y cumplir previamente con art. 71 letra f) de Ley Nº 19.300.</a:t>
            </a:r>
          </a:p>
          <a:p>
            <a:pPr lvl="1"/>
            <a:r>
              <a:rPr lang="es-ES" dirty="0"/>
              <a:t>Este caudal ecológico se establecerá para un cauce, para una sección o un sector de aquél y será un caudal variable para cada mes del año, equivalente al 40% del caudal medio mensual de la respectiva fuente superficial en el sector de interés, con el límite máximo del 40% del caudal medio anual de la respectiva fuente superficial en dicho sector.</a:t>
            </a:r>
          </a:p>
          <a:p>
            <a:pPr lvl="1"/>
            <a:r>
              <a:rPr lang="es-ES" dirty="0"/>
              <a:t>El mismo Reglamento (art. 7) define como casos calificados aquellos en que “se identifican riesgos en la calidad de las aguas y/o el hábitat de magnitud tal que comprometen la supervivencia de las especies”</a:t>
            </a:r>
          </a:p>
        </p:txBody>
      </p:sp>
    </p:spTree>
    <p:extLst>
      <p:ext uri="{BB962C8B-B14F-4D97-AF65-F5344CB8AC3E}">
        <p14:creationId xmlns:p14="http://schemas.microsoft.com/office/powerpoint/2010/main" val="2528188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Criterios para </a:t>
            </a:r>
            <a:r>
              <a:rPr lang="es-ES" dirty="0" err="1"/>
              <a:t>det</a:t>
            </a:r>
            <a:r>
              <a:rPr lang="es-ES" dirty="0"/>
              <a:t>. el </a:t>
            </a:r>
            <a:r>
              <a:rPr lang="es-ES" dirty="0" err="1"/>
              <a:t>cem</a:t>
            </a:r>
            <a:r>
              <a:rPr lang="es-ES" dirty="0"/>
              <a:t> para el otorgamiento de </a:t>
            </a:r>
            <a:r>
              <a:rPr lang="es-ES" dirty="0" err="1"/>
              <a:t>daa</a:t>
            </a:r>
            <a:r>
              <a:rPr lang="es-ES" dirty="0"/>
              <a:t> – regla general</a:t>
            </a:r>
          </a:p>
        </p:txBody>
      </p:sp>
      <p:sp>
        <p:nvSpPr>
          <p:cNvPr id="3" name="Marcador de contenido 2"/>
          <p:cNvSpPr>
            <a:spLocks noGrp="1"/>
          </p:cNvSpPr>
          <p:nvPr>
            <p:ph sz="quarter" idx="13"/>
          </p:nvPr>
        </p:nvSpPr>
        <p:spPr/>
        <p:txBody>
          <a:bodyPr>
            <a:normAutofit fontScale="85000" lnSpcReduction="20000"/>
          </a:bodyPr>
          <a:lstStyle/>
          <a:p>
            <a:r>
              <a:rPr lang="es-ES" dirty="0"/>
              <a:t>Para cada mes del año, el caudal ecológico mínimo en el punto de captación solicitado se determinará considerando los siguientes criterios (dependientes de estadísticas de comportamiento hídrico mensual y de fórmulas): </a:t>
            </a:r>
            <a:r>
              <a:rPr lang="es-ES" u="sng" dirty="0"/>
              <a:t>Se debe distinguir</a:t>
            </a:r>
            <a:r>
              <a:rPr lang="es-ES" dirty="0"/>
              <a:t>…</a:t>
            </a:r>
          </a:p>
          <a:p>
            <a:r>
              <a:rPr lang="es-ES" u="sng" dirty="0"/>
              <a:t>Letra a:</a:t>
            </a:r>
            <a:r>
              <a:rPr lang="es-ES" dirty="0"/>
              <a:t> cauces donde se constituyeron </a:t>
            </a:r>
            <a:r>
              <a:rPr lang="es-ES" dirty="0" err="1"/>
              <a:t>dAA</a:t>
            </a:r>
            <a:r>
              <a:rPr lang="es-ES" dirty="0"/>
              <a:t> con un caudal ecológico mínimo, considerando como fórmula de cálculo el criterio del 10% del caudal medio anual. </a:t>
            </a:r>
          </a:p>
          <a:p>
            <a:pPr lvl="1"/>
            <a:r>
              <a:rPr lang="es-ES" dirty="0"/>
              <a:t>Se considerará (como CEM) el 50% del caudal de probabilidad de excedencia de 95%, para cada mes, con una serie de restricciones: vid. literales i), II) y III).</a:t>
            </a:r>
          </a:p>
          <a:p>
            <a:r>
              <a:rPr lang="es-ES" u="sng" dirty="0"/>
              <a:t>LETRA B</a:t>
            </a:r>
            <a:r>
              <a:rPr lang="es-ES" dirty="0"/>
              <a:t>: cauces donde se constituyeron </a:t>
            </a:r>
            <a:r>
              <a:rPr lang="es-ES" dirty="0" err="1"/>
              <a:t>dAA</a:t>
            </a:r>
            <a:r>
              <a:rPr lang="es-ES" dirty="0"/>
              <a:t> con un caudal ecológico mínimo, considerando (como fórmula) el 50% del caudal (medio anual) con 95% probabilidad de excedencia,</a:t>
            </a:r>
          </a:p>
          <a:p>
            <a:pPr lvl="1"/>
            <a:r>
              <a:rPr lang="es-ES" dirty="0"/>
              <a:t>se considerará como </a:t>
            </a:r>
            <a:r>
              <a:rPr lang="es-ES" dirty="0" err="1"/>
              <a:t>cEM</a:t>
            </a:r>
            <a:r>
              <a:rPr lang="es-ES" dirty="0"/>
              <a:t> el 50% del caudal con 95% de probabilidad de excedencia, para cada mes, con una serie de restricciones: vid. literales i) y II).</a:t>
            </a:r>
          </a:p>
          <a:p>
            <a:endParaRPr lang="es-ES" dirty="0"/>
          </a:p>
          <a:p>
            <a:endParaRPr lang="es-ES" dirty="0"/>
          </a:p>
        </p:txBody>
      </p:sp>
    </p:spTree>
    <p:extLst>
      <p:ext uri="{BB962C8B-B14F-4D97-AF65-F5344CB8AC3E}">
        <p14:creationId xmlns:p14="http://schemas.microsoft.com/office/powerpoint/2010/main" val="3567187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prstClr val="black"/>
                </a:solidFill>
              </a:rPr>
              <a:t>Criterios para </a:t>
            </a:r>
            <a:r>
              <a:rPr lang="es-ES" dirty="0" err="1">
                <a:solidFill>
                  <a:prstClr val="black"/>
                </a:solidFill>
              </a:rPr>
              <a:t>det</a:t>
            </a:r>
            <a:r>
              <a:rPr lang="es-ES" dirty="0">
                <a:solidFill>
                  <a:prstClr val="black"/>
                </a:solidFill>
              </a:rPr>
              <a:t>. el </a:t>
            </a:r>
            <a:r>
              <a:rPr lang="es-ES" dirty="0" err="1">
                <a:solidFill>
                  <a:prstClr val="black"/>
                </a:solidFill>
              </a:rPr>
              <a:t>cem</a:t>
            </a:r>
            <a:r>
              <a:rPr lang="es-ES" dirty="0">
                <a:solidFill>
                  <a:prstClr val="black"/>
                </a:solidFill>
              </a:rPr>
              <a:t> para el otorgamiento de </a:t>
            </a:r>
            <a:r>
              <a:rPr lang="es-ES" dirty="0" err="1">
                <a:solidFill>
                  <a:prstClr val="black"/>
                </a:solidFill>
              </a:rPr>
              <a:t>daa</a:t>
            </a:r>
            <a:endParaRPr lang="es-ES" dirty="0"/>
          </a:p>
        </p:txBody>
      </p:sp>
      <p:sp>
        <p:nvSpPr>
          <p:cNvPr id="3" name="Marcador de contenido 2"/>
          <p:cNvSpPr>
            <a:spLocks noGrp="1"/>
          </p:cNvSpPr>
          <p:nvPr>
            <p:ph sz="quarter" idx="13"/>
          </p:nvPr>
        </p:nvSpPr>
        <p:spPr/>
        <p:txBody>
          <a:bodyPr>
            <a:normAutofit fontScale="70000" lnSpcReduction="20000"/>
          </a:bodyPr>
          <a:lstStyle/>
          <a:p>
            <a:r>
              <a:rPr lang="es-ES" dirty="0"/>
              <a:t>Letra C: Cauces donde no existen DAA con CEM, </a:t>
            </a:r>
          </a:p>
          <a:p>
            <a:pPr lvl="1"/>
            <a:r>
              <a:rPr lang="es-ES" dirty="0"/>
              <a:t>se aplicará (como CEM), para los nuevos DAA, el criterio de la letra b), con las mismas restricciones.</a:t>
            </a:r>
          </a:p>
          <a:p>
            <a:r>
              <a:rPr lang="es-ES" dirty="0"/>
              <a:t>Letra d: cauces que presenten comportamiento hídrico que no se ajuste a las fórmulas de las letras a) y b), tales como vertientes, </a:t>
            </a:r>
          </a:p>
          <a:p>
            <a:pPr lvl="1"/>
            <a:r>
              <a:rPr lang="es-ES" dirty="0"/>
              <a:t>el criterio para establecer el caudal ecológico (mínimo) es el 20% del caudal del promedio de los aforos, como valor constante sin variación mensual.</a:t>
            </a:r>
          </a:p>
          <a:p>
            <a:r>
              <a:rPr lang="es-ES" dirty="0"/>
              <a:t>Letra e: Para los lagos y lagunas, con salida, </a:t>
            </a:r>
          </a:p>
          <a:p>
            <a:pPr lvl="1"/>
            <a:r>
              <a:rPr lang="es-ES" dirty="0"/>
              <a:t>el </a:t>
            </a:r>
            <a:r>
              <a:rPr lang="es-ES" dirty="0" err="1"/>
              <a:t>cEM</a:t>
            </a:r>
            <a:r>
              <a:rPr lang="es-ES" dirty="0"/>
              <a:t> será el que se determine en el desagüe, evaluado en base a los criterios definidos en las letras a) y b) según corresponda.</a:t>
            </a:r>
          </a:p>
          <a:p>
            <a:r>
              <a:rPr lang="es-ES" dirty="0"/>
              <a:t>Letra f: Para aquellos </a:t>
            </a:r>
            <a:r>
              <a:rPr lang="es-ES" dirty="0" err="1"/>
              <a:t>dAA</a:t>
            </a:r>
            <a:r>
              <a:rPr lang="es-ES" dirty="0"/>
              <a:t> cuya captación se haga mediante un embalse, </a:t>
            </a:r>
          </a:p>
          <a:p>
            <a:pPr lvl="1"/>
            <a:r>
              <a:rPr lang="es-ES" dirty="0"/>
              <a:t>el </a:t>
            </a:r>
            <a:r>
              <a:rPr lang="es-ES" dirty="0" err="1"/>
              <a:t>cem</a:t>
            </a:r>
            <a:r>
              <a:rPr lang="es-ES" dirty="0"/>
              <a:t> se determinará, Con los criterios definidos en las letras a) o b), según corresponda, y se verificará inmediatamente aguas abajo de la barrera ubicada en el álveo.</a:t>
            </a:r>
          </a:p>
          <a:p>
            <a:endParaRPr lang="es-ES" dirty="0"/>
          </a:p>
          <a:p>
            <a:endParaRPr lang="es-ES" dirty="0"/>
          </a:p>
        </p:txBody>
      </p:sp>
    </p:spTree>
    <p:extLst>
      <p:ext uri="{BB962C8B-B14F-4D97-AF65-F5344CB8AC3E}">
        <p14:creationId xmlns:p14="http://schemas.microsoft.com/office/powerpoint/2010/main" val="2678408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Objetivos sesión</a:t>
            </a:r>
          </a:p>
        </p:txBody>
      </p:sp>
      <p:sp>
        <p:nvSpPr>
          <p:cNvPr id="3" name="Marcador de contenido 2"/>
          <p:cNvSpPr>
            <a:spLocks noGrp="1"/>
          </p:cNvSpPr>
          <p:nvPr>
            <p:ph sz="quarter" idx="13"/>
          </p:nvPr>
        </p:nvSpPr>
        <p:spPr>
          <a:xfrm>
            <a:off x="913773" y="1957590"/>
            <a:ext cx="10363827" cy="3833612"/>
          </a:xfrm>
        </p:spPr>
        <p:txBody>
          <a:bodyPr>
            <a:normAutofit fontScale="70000" lnSpcReduction="20000"/>
          </a:bodyPr>
          <a:lstStyle/>
          <a:p>
            <a:pPr algn="just"/>
            <a:r>
              <a:rPr lang="es-ES" dirty="0"/>
              <a:t>Limitación y Reducción temporal del ejercicio del </a:t>
            </a:r>
            <a:r>
              <a:rPr lang="es-ES" dirty="0" err="1"/>
              <a:t>daa</a:t>
            </a:r>
            <a:r>
              <a:rPr lang="es-ES" dirty="0"/>
              <a:t>.</a:t>
            </a:r>
          </a:p>
          <a:p>
            <a:pPr algn="just"/>
            <a:r>
              <a:rPr lang="es-ES" dirty="0"/>
              <a:t>Zonas de prohibición nuevas explotaciones (ZP).</a:t>
            </a:r>
          </a:p>
          <a:p>
            <a:pPr algn="just"/>
            <a:r>
              <a:rPr lang="es-ES" dirty="0"/>
              <a:t>Áreas de restricción (</a:t>
            </a:r>
            <a:r>
              <a:rPr lang="es-ES" dirty="0" err="1"/>
              <a:t>ar</a:t>
            </a:r>
            <a:r>
              <a:rPr lang="es-ES" dirty="0"/>
              <a:t>).</a:t>
            </a:r>
          </a:p>
          <a:p>
            <a:pPr lvl="1" algn="just"/>
            <a:r>
              <a:rPr lang="es-ES" dirty="0"/>
              <a:t>Obligaciones comunes en </a:t>
            </a:r>
            <a:r>
              <a:rPr lang="es-ES" dirty="0" err="1"/>
              <a:t>zp</a:t>
            </a:r>
            <a:r>
              <a:rPr lang="es-ES" dirty="0"/>
              <a:t> y </a:t>
            </a:r>
            <a:r>
              <a:rPr lang="es-ES" dirty="0" err="1"/>
              <a:t>ar</a:t>
            </a:r>
            <a:r>
              <a:rPr lang="es-ES" dirty="0"/>
              <a:t>.</a:t>
            </a:r>
          </a:p>
          <a:p>
            <a:pPr lvl="1" algn="just"/>
            <a:r>
              <a:rPr lang="es-ES" dirty="0"/>
              <a:t>Facultades de la </a:t>
            </a:r>
            <a:r>
              <a:rPr lang="es-ES" dirty="0" err="1"/>
              <a:t>dga</a:t>
            </a:r>
            <a:r>
              <a:rPr lang="es-ES" dirty="0"/>
              <a:t> en </a:t>
            </a:r>
            <a:r>
              <a:rPr lang="es-ES" dirty="0" err="1"/>
              <a:t>zp</a:t>
            </a:r>
            <a:r>
              <a:rPr lang="es-ES" dirty="0"/>
              <a:t> y </a:t>
            </a:r>
            <a:r>
              <a:rPr lang="es-ES" dirty="0" err="1"/>
              <a:t>ar</a:t>
            </a:r>
            <a:r>
              <a:rPr lang="es-ES" dirty="0"/>
              <a:t>.</a:t>
            </a:r>
          </a:p>
          <a:p>
            <a:pPr lvl="0" algn="just">
              <a:buClr>
                <a:prstClr val="black"/>
              </a:buClr>
            </a:pPr>
            <a:r>
              <a:rPr lang="es-CL" dirty="0">
                <a:solidFill>
                  <a:prstClr val="black"/>
                </a:solidFill>
              </a:rPr>
              <a:t>Caudal ecológico mínimo (</a:t>
            </a:r>
            <a:r>
              <a:rPr lang="es-CL" dirty="0" err="1">
                <a:solidFill>
                  <a:prstClr val="black"/>
                </a:solidFill>
              </a:rPr>
              <a:t>cem</a:t>
            </a:r>
            <a:r>
              <a:rPr lang="es-CL" dirty="0">
                <a:solidFill>
                  <a:prstClr val="black"/>
                </a:solidFill>
              </a:rPr>
              <a:t>) vs caudal ambiental (CA).</a:t>
            </a:r>
          </a:p>
          <a:p>
            <a:pPr lvl="0" algn="just">
              <a:buClr>
                <a:prstClr val="black"/>
              </a:buClr>
            </a:pPr>
            <a:r>
              <a:rPr lang="es-CL" dirty="0">
                <a:solidFill>
                  <a:prstClr val="black"/>
                </a:solidFill>
              </a:rPr>
              <a:t>Zonas de escasez (ZE).</a:t>
            </a:r>
          </a:p>
          <a:p>
            <a:pPr lvl="0" algn="just">
              <a:buClr>
                <a:prstClr val="black"/>
              </a:buClr>
            </a:pPr>
            <a:r>
              <a:rPr lang="es-CL" dirty="0">
                <a:solidFill>
                  <a:prstClr val="black"/>
                </a:solidFill>
              </a:rPr>
              <a:t>Paralización de obras</a:t>
            </a:r>
          </a:p>
          <a:p>
            <a:pPr lvl="0" algn="just">
              <a:buClr>
                <a:prstClr val="black"/>
              </a:buClr>
            </a:pPr>
            <a:r>
              <a:rPr lang="es-CL" dirty="0">
                <a:solidFill>
                  <a:prstClr val="black"/>
                </a:solidFill>
              </a:rPr>
              <a:t>Medidas de mitigación</a:t>
            </a:r>
          </a:p>
          <a:p>
            <a:pPr lvl="0" algn="just">
              <a:buClr>
                <a:prstClr val="black"/>
              </a:buClr>
            </a:pPr>
            <a:r>
              <a:rPr lang="es-CL" dirty="0">
                <a:solidFill>
                  <a:prstClr val="black"/>
                </a:solidFill>
              </a:rPr>
              <a:t>Estaciones de control</a:t>
            </a:r>
          </a:p>
          <a:p>
            <a:pPr lvl="0" algn="just">
              <a:buClr>
                <a:prstClr val="black"/>
              </a:buClr>
            </a:pPr>
            <a:r>
              <a:rPr lang="es-CL" dirty="0">
                <a:solidFill>
                  <a:prstClr val="black"/>
                </a:solidFill>
              </a:rPr>
              <a:t>Planes de alerta temprana (PAT).</a:t>
            </a:r>
          </a:p>
          <a:p>
            <a:pPr lvl="0">
              <a:buClr>
                <a:prstClr val="black"/>
              </a:buClr>
            </a:pPr>
            <a:endParaRPr lang="es-CL" dirty="0">
              <a:solidFill>
                <a:prstClr val="black"/>
              </a:solidFill>
            </a:endParaRPr>
          </a:p>
          <a:p>
            <a:pPr lvl="0">
              <a:buClr>
                <a:prstClr val="black"/>
              </a:buClr>
            </a:pPr>
            <a:endParaRPr lang="es-CL" dirty="0">
              <a:solidFill>
                <a:prstClr val="black"/>
              </a:solidFill>
            </a:endParaRPr>
          </a:p>
        </p:txBody>
      </p:sp>
    </p:spTree>
    <p:extLst>
      <p:ext uri="{BB962C8B-B14F-4D97-AF65-F5344CB8AC3E}">
        <p14:creationId xmlns:p14="http://schemas.microsoft.com/office/powerpoint/2010/main" val="3590894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Probabilidad de excedencia</a:t>
            </a:r>
          </a:p>
        </p:txBody>
      </p:sp>
      <p:sp>
        <p:nvSpPr>
          <p:cNvPr id="3" name="Marcador de contenido 2"/>
          <p:cNvSpPr>
            <a:spLocks noGrp="1"/>
          </p:cNvSpPr>
          <p:nvPr>
            <p:ph sz="quarter" idx="13"/>
          </p:nvPr>
        </p:nvSpPr>
        <p:spPr/>
        <p:txBody>
          <a:bodyPr>
            <a:normAutofit fontScale="70000" lnSpcReduction="20000"/>
          </a:bodyPr>
          <a:lstStyle/>
          <a:p>
            <a:r>
              <a:rPr lang="es-MX" dirty="0" err="1"/>
              <a:t>Pexc</a:t>
            </a:r>
            <a:r>
              <a:rPr lang="es-MX" dirty="0"/>
              <a:t> = Probabilidad de excedencia: Corresponde a la probabilidad de que un evento definido, o caudal de crecida, sea igualado o excedido. </a:t>
            </a:r>
          </a:p>
          <a:p>
            <a:r>
              <a:rPr lang="es-MX" dirty="0"/>
              <a:t>En las fórmulas, N representa el número total de elementos de una serie y m el número de orden de la serie ordenada en forma decreciente.</a:t>
            </a:r>
          </a:p>
          <a:p>
            <a:r>
              <a:rPr lang="es-ES" dirty="0"/>
              <a:t>La probabilidad de excedencia se puede calcular con esta ecuación: </a:t>
            </a:r>
            <a:r>
              <a:rPr lang="es-ES" dirty="0" err="1"/>
              <a:t>Pexc</a:t>
            </a:r>
            <a:r>
              <a:rPr lang="es-ES" dirty="0"/>
              <a:t> = m ÷ (n + 1)</a:t>
            </a:r>
          </a:p>
          <a:p>
            <a:r>
              <a:rPr lang="es-ES" dirty="0"/>
              <a:t>Si necesita expresar (p) como porcentaje, puede usar:</a:t>
            </a:r>
          </a:p>
          <a:p>
            <a:r>
              <a:rPr lang="es-ES" dirty="0" err="1"/>
              <a:t>Pexc</a:t>
            </a:r>
            <a:r>
              <a:rPr lang="es-ES" dirty="0"/>
              <a:t> = 100 × (m ÷ (n + 1))</a:t>
            </a:r>
          </a:p>
          <a:p>
            <a:r>
              <a:rPr lang="es-ES" dirty="0"/>
              <a:t>En esta ecuación, (</a:t>
            </a:r>
            <a:r>
              <a:rPr lang="es-ES" dirty="0" err="1"/>
              <a:t>pexc</a:t>
            </a:r>
            <a:r>
              <a:rPr lang="es-ES" dirty="0"/>
              <a:t>) representa el porcentaje (%) de probabilidad de que un flujo dado (o caudal de crecida) sea igual o excedido; (m) representa el rango del valor de entrada, siendo 1 el mayor valor posible. el (n) representa el número total de eventos o puntos de datos registrados.</a:t>
            </a:r>
          </a:p>
          <a:p>
            <a:r>
              <a:rPr lang="es-ES" dirty="0"/>
              <a:t>Fuente: https://cienciadehoy.com/como-calcular-la-probabilidad-de-excedencia/</a:t>
            </a:r>
          </a:p>
        </p:txBody>
      </p:sp>
    </p:spTree>
    <p:extLst>
      <p:ext uri="{BB962C8B-B14F-4D97-AF65-F5344CB8AC3E}">
        <p14:creationId xmlns:p14="http://schemas.microsoft.com/office/powerpoint/2010/main" val="455868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Probabilidad de excedencia</a:t>
            </a:r>
          </a:p>
        </p:txBody>
      </p:sp>
      <p:sp>
        <p:nvSpPr>
          <p:cNvPr id="3" name="Marcador de contenido 2"/>
          <p:cNvSpPr>
            <a:spLocks noGrp="1"/>
          </p:cNvSpPr>
          <p:nvPr>
            <p:ph sz="quarter" idx="13"/>
          </p:nvPr>
        </p:nvSpPr>
        <p:spPr/>
        <p:txBody>
          <a:bodyPr>
            <a:normAutofit fontScale="85000" lnSpcReduction="10000"/>
          </a:bodyPr>
          <a:lstStyle/>
          <a:p>
            <a:r>
              <a:rPr lang="es-ES" dirty="0"/>
              <a:t>La probabilidad de excedencia (de crecida de caudal) se utiliza para la planificación de embalses.</a:t>
            </a:r>
          </a:p>
          <a:p>
            <a:r>
              <a:rPr lang="es-ES" dirty="0"/>
              <a:t>para aprehender la distribución del flujo en los reservorios. </a:t>
            </a:r>
          </a:p>
          <a:p>
            <a:r>
              <a:rPr lang="es-ES" dirty="0"/>
              <a:t>los reservorios se utilizan para regular la variabilidad del flujo de la corriente y almacenar agua, y para liberar agua durante los tiempos de Sequía según sea necesario. </a:t>
            </a:r>
          </a:p>
          <a:p>
            <a:r>
              <a:rPr lang="es-ES" dirty="0"/>
              <a:t>para planificar la construcción de un reservorio de almacenamiento, se debe tener en cuenta la probabilidad de excedencia para determinar qué tamaño de reservorio se necesitará. </a:t>
            </a:r>
          </a:p>
          <a:p>
            <a:r>
              <a:rPr lang="es-ES" dirty="0"/>
              <a:t>esta probabilidad también ayuda a determinar el parámetro de carga para una falla potencial (ya sea estática, sísmica o hidrológica) en el análisis de riesgo.</a:t>
            </a:r>
          </a:p>
          <a:p>
            <a:r>
              <a:rPr lang="es-ES" dirty="0"/>
              <a:t>Fuente: https://cienciadehoy.com/como-calcular-la-probabilidad-de-excedencia/</a:t>
            </a:r>
          </a:p>
          <a:p>
            <a:endParaRPr lang="es-ES" dirty="0"/>
          </a:p>
          <a:p>
            <a:endParaRPr lang="es-ES" dirty="0"/>
          </a:p>
          <a:p>
            <a:endParaRPr lang="es-ES" dirty="0"/>
          </a:p>
        </p:txBody>
      </p:sp>
    </p:spTree>
    <p:extLst>
      <p:ext uri="{BB962C8B-B14F-4D97-AF65-F5344CB8AC3E}">
        <p14:creationId xmlns:p14="http://schemas.microsoft.com/office/powerpoint/2010/main" val="3000169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Probabilidad de excedencia - importancia</a:t>
            </a:r>
          </a:p>
        </p:txBody>
      </p:sp>
      <p:sp>
        <p:nvSpPr>
          <p:cNvPr id="3" name="Marcador de contenido 2"/>
          <p:cNvSpPr>
            <a:spLocks noGrp="1"/>
          </p:cNvSpPr>
          <p:nvPr>
            <p:ph sz="quarter" idx="13"/>
          </p:nvPr>
        </p:nvSpPr>
        <p:spPr/>
        <p:txBody>
          <a:bodyPr/>
          <a:lstStyle/>
          <a:p>
            <a:r>
              <a:rPr lang="es-ES" dirty="0"/>
              <a:t>Los climatólogos también utilizan la probabilidad de superación para determinar las tendencias climáticas y para el pronóstico del clima. </a:t>
            </a:r>
          </a:p>
          <a:p>
            <a:r>
              <a:rPr lang="es-ES"/>
              <a:t>Con </a:t>
            </a:r>
            <a:r>
              <a:rPr lang="es-ES" dirty="0"/>
              <a:t>el cambio climático y el aumento de las tormentas, estos datos ayudan en la planificación de la seguridad y la economía</a:t>
            </a:r>
            <a:r>
              <a:rPr lang="es-ES"/>
              <a:t>. </a:t>
            </a:r>
          </a:p>
          <a:p>
            <a:r>
              <a:rPr lang="es-ES"/>
              <a:t>el </a:t>
            </a:r>
            <a:r>
              <a:rPr lang="es-ES" dirty="0"/>
              <a:t>cálculo de la probabilidad de excedencia también proporciona información importante sobre riesgos para gobiernos, hidrólogos, planificadores, propietarios de viviendas, aseguradores y comunidades.</a:t>
            </a:r>
          </a:p>
          <a:p>
            <a:r>
              <a:rPr lang="es-ES" dirty="0"/>
              <a:t>Fuente: https://cienciadehoy.com/como-calcular-la-probabilidad-de-excedencia/</a:t>
            </a:r>
          </a:p>
          <a:p>
            <a:endParaRPr lang="es-ES" dirty="0"/>
          </a:p>
          <a:p>
            <a:endParaRPr lang="es-ES" dirty="0"/>
          </a:p>
          <a:p>
            <a:endParaRPr lang="es-ES" dirty="0"/>
          </a:p>
        </p:txBody>
      </p:sp>
    </p:spTree>
    <p:extLst>
      <p:ext uri="{BB962C8B-B14F-4D97-AF65-F5344CB8AC3E}">
        <p14:creationId xmlns:p14="http://schemas.microsoft.com/office/powerpoint/2010/main" val="995658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Determinación del </a:t>
            </a:r>
            <a:r>
              <a:rPr lang="es-ES" dirty="0" err="1"/>
              <a:t>cEM</a:t>
            </a:r>
            <a:r>
              <a:rPr lang="es-ES" dirty="0"/>
              <a:t> por el </a:t>
            </a:r>
            <a:r>
              <a:rPr lang="es-ES" dirty="0" err="1"/>
              <a:t>PresidentE</a:t>
            </a:r>
            <a:r>
              <a:rPr lang="es-ES" dirty="0"/>
              <a:t> de la </a:t>
            </a:r>
            <a:r>
              <a:rPr lang="es-ES" dirty="0" err="1"/>
              <a:t>REPública</a:t>
            </a:r>
            <a:r>
              <a:rPr lang="es-ES" dirty="0"/>
              <a:t> – casos calificados (definidos)</a:t>
            </a:r>
          </a:p>
        </p:txBody>
      </p:sp>
      <p:sp>
        <p:nvSpPr>
          <p:cNvPr id="3" name="Marcador de contenido 2"/>
          <p:cNvSpPr>
            <a:spLocks noGrp="1"/>
          </p:cNvSpPr>
          <p:nvPr>
            <p:ph sz="quarter" idx="13"/>
          </p:nvPr>
        </p:nvSpPr>
        <p:spPr/>
        <p:txBody>
          <a:bodyPr>
            <a:normAutofit/>
          </a:bodyPr>
          <a:lstStyle/>
          <a:p>
            <a:r>
              <a:rPr lang="es-ES" dirty="0"/>
              <a:t>Art. 6º DS 14: El Ministerio de Obras Públicas, en casos calificados, </a:t>
            </a:r>
          </a:p>
          <a:p>
            <a:pPr lvl="1"/>
            <a:r>
              <a:rPr lang="es-ES" dirty="0"/>
              <a:t>mediante decreto supremo y </a:t>
            </a:r>
          </a:p>
          <a:p>
            <a:pPr lvl="1"/>
            <a:r>
              <a:rPr lang="es-ES" dirty="0"/>
              <a:t>previo informe favorable del Ministerio del Medio Ambiente, </a:t>
            </a:r>
          </a:p>
          <a:p>
            <a:pPr lvl="1"/>
            <a:r>
              <a:rPr lang="es-ES" dirty="0"/>
              <a:t>no pudiendo afectar derechos de aprovechamiento de aguas ya existentes.</a:t>
            </a:r>
          </a:p>
          <a:p>
            <a:r>
              <a:rPr lang="es-ES" dirty="0"/>
              <a:t>Podrá fijar un caudal ecológico mínimo diferente (al establecido en el art. 3º de este reglamento), </a:t>
            </a:r>
          </a:p>
          <a:p>
            <a:r>
              <a:rPr lang="es-ES" dirty="0"/>
              <a:t>Previo a su dictación, dicho decreto supremo se sujetará a lo dispuesto en el artículo 71 letra f) de la ley Nº 19.300.</a:t>
            </a:r>
          </a:p>
        </p:txBody>
      </p:sp>
    </p:spTree>
    <p:extLst>
      <p:ext uri="{BB962C8B-B14F-4D97-AF65-F5344CB8AC3E}">
        <p14:creationId xmlns:p14="http://schemas.microsoft.com/office/powerpoint/2010/main" val="4018699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Criterio excepcional para </a:t>
            </a:r>
            <a:r>
              <a:rPr lang="es-ES" dirty="0" err="1"/>
              <a:t>det</a:t>
            </a:r>
            <a:r>
              <a:rPr lang="es-ES" dirty="0"/>
              <a:t>. el </a:t>
            </a:r>
            <a:r>
              <a:rPr lang="es-ES" dirty="0" err="1"/>
              <a:t>cem</a:t>
            </a:r>
            <a:r>
              <a:rPr lang="es-ES" dirty="0"/>
              <a:t> por el Pdte. república</a:t>
            </a:r>
          </a:p>
        </p:txBody>
      </p:sp>
      <p:sp>
        <p:nvSpPr>
          <p:cNvPr id="3" name="Marcador de contenido 2"/>
          <p:cNvSpPr>
            <a:spLocks noGrp="1"/>
          </p:cNvSpPr>
          <p:nvPr>
            <p:ph sz="quarter" idx="13"/>
          </p:nvPr>
        </p:nvSpPr>
        <p:spPr/>
        <p:txBody>
          <a:bodyPr/>
          <a:lstStyle/>
          <a:p>
            <a:r>
              <a:rPr lang="es-ES" dirty="0"/>
              <a:t>El caudal ecológico mínimo que se fije en virtud del presente título se establecerá para un cauce, para una sección o para un sector de aquel (Cauce)</a:t>
            </a:r>
          </a:p>
          <a:p>
            <a:r>
              <a:rPr lang="es-ES" dirty="0"/>
              <a:t>y no podrá superar el 40% del caudal medio anual de la respectiva fuente superficial </a:t>
            </a:r>
          </a:p>
          <a:p>
            <a:r>
              <a:rPr lang="es-ES" dirty="0"/>
              <a:t>en dicho cauce, sección o sector.</a:t>
            </a:r>
          </a:p>
        </p:txBody>
      </p:sp>
    </p:spTree>
    <p:extLst>
      <p:ext uri="{BB962C8B-B14F-4D97-AF65-F5344CB8AC3E}">
        <p14:creationId xmlns:p14="http://schemas.microsoft.com/office/powerpoint/2010/main" val="1989101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casos calificados</a:t>
            </a:r>
          </a:p>
        </p:txBody>
      </p:sp>
      <p:sp>
        <p:nvSpPr>
          <p:cNvPr id="3" name="Marcador de contenido 2"/>
          <p:cNvSpPr>
            <a:spLocks noGrp="1"/>
          </p:cNvSpPr>
          <p:nvPr>
            <p:ph sz="quarter" idx="13"/>
          </p:nvPr>
        </p:nvSpPr>
        <p:spPr/>
        <p:txBody>
          <a:bodyPr>
            <a:normAutofit/>
          </a:bodyPr>
          <a:lstStyle/>
          <a:p>
            <a:r>
              <a:rPr lang="es-ES" dirty="0"/>
              <a:t>Art. 7º DS 14: Son casos calificados…</a:t>
            </a:r>
          </a:p>
          <a:p>
            <a:r>
              <a:rPr lang="es-ES" dirty="0"/>
              <a:t>aquellos en los que se identifiquen riesgos en:</a:t>
            </a:r>
          </a:p>
          <a:p>
            <a:pPr lvl="1"/>
            <a:r>
              <a:rPr lang="es-ES" dirty="0"/>
              <a:t>la  calidad de las aguas y/o</a:t>
            </a:r>
          </a:p>
          <a:p>
            <a:pPr lvl="1"/>
            <a:r>
              <a:rPr lang="es-ES" dirty="0"/>
              <a:t>el hábitat </a:t>
            </a:r>
          </a:p>
          <a:p>
            <a:r>
              <a:rPr lang="es-ES" dirty="0"/>
              <a:t>De magnitud tal que comprometan la supervivencia de las especies, </a:t>
            </a:r>
          </a:p>
          <a:p>
            <a:r>
              <a:rPr lang="es-ES" dirty="0"/>
              <a:t>de acuerdo a alguno de los siguientes criterios (los que deberá tener en consideración el Ministerio del Medio Ambiente al emitir su informe).</a:t>
            </a:r>
          </a:p>
        </p:txBody>
      </p:sp>
    </p:spTree>
    <p:extLst>
      <p:ext uri="{BB962C8B-B14F-4D97-AF65-F5344CB8AC3E}">
        <p14:creationId xmlns:p14="http://schemas.microsoft.com/office/powerpoint/2010/main" val="2162191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Criterios de calificación (riesgo de magnitud)</a:t>
            </a:r>
          </a:p>
        </p:txBody>
      </p:sp>
      <p:sp>
        <p:nvSpPr>
          <p:cNvPr id="3" name="Marcador de contenido 2"/>
          <p:cNvSpPr>
            <a:spLocks noGrp="1"/>
          </p:cNvSpPr>
          <p:nvPr>
            <p:ph sz="quarter" idx="13"/>
          </p:nvPr>
        </p:nvSpPr>
        <p:spPr/>
        <p:txBody>
          <a:bodyPr/>
          <a:lstStyle/>
          <a:p>
            <a:r>
              <a:rPr lang="es-ES" dirty="0"/>
              <a:t>Art. 7 DS 14 letra a): </a:t>
            </a:r>
          </a:p>
          <a:p>
            <a:r>
              <a:rPr lang="es-ES" dirty="0"/>
              <a:t>Cuando se pretenda conservar aquellas especies hidrobiológicas que se encuentren dentro de alguna de las categorías de conservación, </a:t>
            </a:r>
          </a:p>
          <a:p>
            <a:pPr lvl="1"/>
            <a:r>
              <a:rPr lang="es-ES" dirty="0"/>
              <a:t>a excepción de aquellas clasificadas como Preocupación Menor o Casi Amenazada, de acuerdo al artículo 37 de la ley Nº 19.300 y su Reglamento, </a:t>
            </a:r>
          </a:p>
          <a:p>
            <a:r>
              <a:rPr lang="es-ES" dirty="0"/>
              <a:t>y el hábitat tenga una calidad tal que permita la sustentación de las especies;</a:t>
            </a:r>
          </a:p>
          <a:p>
            <a:endParaRPr lang="es-ES" dirty="0"/>
          </a:p>
        </p:txBody>
      </p:sp>
    </p:spTree>
    <p:extLst>
      <p:ext uri="{BB962C8B-B14F-4D97-AF65-F5344CB8AC3E}">
        <p14:creationId xmlns:p14="http://schemas.microsoft.com/office/powerpoint/2010/main" val="387913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prstClr val="black"/>
                </a:solidFill>
              </a:rPr>
              <a:t>Criterios de calificación (riesgo de magnitud)</a:t>
            </a:r>
            <a:endParaRPr lang="es-ES" dirty="0"/>
          </a:p>
        </p:txBody>
      </p:sp>
      <p:sp>
        <p:nvSpPr>
          <p:cNvPr id="3" name="Marcador de contenido 2"/>
          <p:cNvSpPr>
            <a:spLocks noGrp="1"/>
          </p:cNvSpPr>
          <p:nvPr>
            <p:ph sz="quarter" idx="13"/>
          </p:nvPr>
        </p:nvSpPr>
        <p:spPr/>
        <p:txBody>
          <a:bodyPr>
            <a:normAutofit fontScale="92500" lnSpcReduction="20000"/>
          </a:bodyPr>
          <a:lstStyle/>
          <a:p>
            <a:r>
              <a:rPr lang="es-ES" dirty="0">
                <a:solidFill>
                  <a:prstClr val="black"/>
                </a:solidFill>
              </a:rPr>
              <a:t>Art. 7 DS 14 letra </a:t>
            </a:r>
            <a:r>
              <a:rPr lang="es-ES" dirty="0"/>
              <a:t>b):</a:t>
            </a:r>
          </a:p>
          <a:p>
            <a:r>
              <a:rPr lang="es-ES" dirty="0"/>
              <a:t>Cuando existan fuentes superficiales </a:t>
            </a:r>
          </a:p>
          <a:p>
            <a:r>
              <a:rPr lang="es-ES" dirty="0"/>
              <a:t>que se encuentren localizadas en cualquier porción de territorio, delimitada geográficamente y establecida mediante acto de autoridad pública, </a:t>
            </a:r>
          </a:p>
          <a:p>
            <a:r>
              <a:rPr lang="es-ES" dirty="0"/>
              <a:t>colocada bajo protección oficial con la finalidad de asegurar la diversidad biológica, tutelar la preservación de la naturaleza y conservar el patrimonio ambiental, </a:t>
            </a:r>
          </a:p>
          <a:p>
            <a:r>
              <a:rPr lang="es-ES" dirty="0"/>
              <a:t>o aguas arriba de éstas, que tengan una calidad tal que permita la sustentación de las especies protegidas del área, o…</a:t>
            </a:r>
          </a:p>
          <a:p>
            <a:endParaRPr lang="es-ES" dirty="0"/>
          </a:p>
        </p:txBody>
      </p:sp>
    </p:spTree>
    <p:extLst>
      <p:ext uri="{BB962C8B-B14F-4D97-AF65-F5344CB8AC3E}">
        <p14:creationId xmlns:p14="http://schemas.microsoft.com/office/powerpoint/2010/main" val="1620105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prstClr val="black"/>
                </a:solidFill>
              </a:rPr>
              <a:t>Criterios de calificación (riesgo de magnitud)</a:t>
            </a:r>
            <a:endParaRPr lang="es-ES" dirty="0"/>
          </a:p>
        </p:txBody>
      </p:sp>
      <p:sp>
        <p:nvSpPr>
          <p:cNvPr id="3" name="Marcador de contenido 2"/>
          <p:cNvSpPr>
            <a:spLocks noGrp="1"/>
          </p:cNvSpPr>
          <p:nvPr>
            <p:ph sz="quarter" idx="13"/>
          </p:nvPr>
        </p:nvSpPr>
        <p:spPr/>
        <p:txBody>
          <a:bodyPr>
            <a:normAutofit fontScale="62500" lnSpcReduction="20000"/>
          </a:bodyPr>
          <a:lstStyle/>
          <a:p>
            <a:r>
              <a:rPr lang="es-ES" sz="1900" dirty="0">
                <a:solidFill>
                  <a:prstClr val="black"/>
                </a:solidFill>
              </a:rPr>
              <a:t>Art. 7 DS 14 letra C:</a:t>
            </a:r>
          </a:p>
          <a:p>
            <a:r>
              <a:rPr lang="es-ES" dirty="0"/>
              <a:t>Cuando existan impactos significativos que alteren factores bióticos y abióticos, físicos, químicos y biológicos, </a:t>
            </a:r>
          </a:p>
          <a:p>
            <a:r>
              <a:rPr lang="es-ES" dirty="0"/>
              <a:t>que aseguran el resguardo de la estructura, dinámica y funcionamiento de los ecosistemas asociados a la fuente de agua superficial, </a:t>
            </a:r>
          </a:p>
          <a:p>
            <a:r>
              <a:rPr lang="es-ES" dirty="0"/>
              <a:t>con el fin de mantener los servicios </a:t>
            </a:r>
            <a:r>
              <a:rPr lang="es-ES" dirty="0" err="1"/>
              <a:t>ecosistémicos</a:t>
            </a:r>
            <a:r>
              <a:rPr lang="es-ES" dirty="0"/>
              <a:t> que prestan. </a:t>
            </a:r>
          </a:p>
          <a:p>
            <a:r>
              <a:rPr lang="es-ES" dirty="0"/>
              <a:t>Para estos efectos se considerarán las siguientes variables ambientales:</a:t>
            </a:r>
          </a:p>
          <a:p>
            <a:pPr lvl="1"/>
            <a:r>
              <a:rPr lang="es-ES" dirty="0"/>
              <a:t>I. valores de concentraciones en la calidad de las aguas del cauce, en relación a las normas de calidad ambiental vigentes; </a:t>
            </a:r>
          </a:p>
          <a:p>
            <a:pPr lvl="1"/>
            <a:r>
              <a:rPr lang="es-ES" dirty="0"/>
              <a:t>ii. predicción de pérdidas significativas de refugio y/o hábitat que puedan afectar las zonas de alimentación, reproducción; o bien, puedan producir un menoscabo en las comunidades y poblaciones acuáticas identificadas; y </a:t>
            </a:r>
          </a:p>
          <a:p>
            <a:pPr lvl="1"/>
            <a:r>
              <a:rPr lang="es-ES" dirty="0"/>
              <a:t>iii. Cuando por efecto de la disminución de caudal o modificación del régimen hidrológico natural, pueda afectar la dinámica del ecosistema favoreciendo la proliferación de especies exóticas introducidas, poniendo en riesgo los  sitios de alimentación, reproducción y/o refugio de especies en categorías de conservación; y</a:t>
            </a:r>
          </a:p>
          <a:p>
            <a:pPr lvl="1"/>
            <a:r>
              <a:rPr lang="es-ES" dirty="0"/>
              <a:t>IV. Cuando las alteraciones de la estructura, dinámica y funcionalidad del ecosistema, derivados de la disminución del caudal, den origen a un plan de manejo de acuerdo a lo establecido en la letra a) del artículo 42 de la ley Nº 19.300.</a:t>
            </a:r>
          </a:p>
          <a:p>
            <a:pPr lvl="1"/>
            <a:endParaRPr lang="es-ES" dirty="0"/>
          </a:p>
        </p:txBody>
      </p:sp>
    </p:spTree>
    <p:extLst>
      <p:ext uri="{BB962C8B-B14F-4D97-AF65-F5344CB8AC3E}">
        <p14:creationId xmlns:p14="http://schemas.microsoft.com/office/powerpoint/2010/main" val="31359952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Fijación de oficio del </a:t>
            </a:r>
            <a:r>
              <a:rPr lang="es-ES" dirty="0" err="1"/>
              <a:t>cem</a:t>
            </a:r>
            <a:endParaRPr lang="es-ES" dirty="0"/>
          </a:p>
        </p:txBody>
      </p:sp>
      <p:sp>
        <p:nvSpPr>
          <p:cNvPr id="3" name="Marcador de contenido 2"/>
          <p:cNvSpPr>
            <a:spLocks noGrp="1"/>
          </p:cNvSpPr>
          <p:nvPr>
            <p:ph sz="quarter" idx="13"/>
          </p:nvPr>
        </p:nvSpPr>
        <p:spPr/>
        <p:txBody>
          <a:bodyPr>
            <a:normAutofit lnSpcReduction="10000"/>
          </a:bodyPr>
          <a:lstStyle/>
          <a:p>
            <a:r>
              <a:rPr lang="es-ES" dirty="0"/>
              <a:t>Art. 11° DS 14: Si se pretende fijar de oficio el caudal ecológico mínimo, </a:t>
            </a:r>
          </a:p>
          <a:p>
            <a:r>
              <a:rPr lang="es-ES" dirty="0"/>
              <a:t>el Ministerio de Obras Públicas deberá solicitar </a:t>
            </a:r>
          </a:p>
          <a:p>
            <a:pPr lvl="1"/>
            <a:r>
              <a:rPr lang="es-ES" dirty="0"/>
              <a:t>a la Dirección General de Aguas </a:t>
            </a:r>
            <a:r>
              <a:rPr lang="es-ES"/>
              <a:t>y </a:t>
            </a:r>
          </a:p>
          <a:p>
            <a:pPr lvl="1"/>
            <a:r>
              <a:rPr lang="es-ES"/>
              <a:t>al </a:t>
            </a:r>
            <a:r>
              <a:rPr lang="es-ES" dirty="0"/>
              <a:t>Ministerio del Medio Ambiente, </a:t>
            </a:r>
          </a:p>
          <a:p>
            <a:r>
              <a:rPr lang="es-ES" dirty="0"/>
              <a:t>informe fundado acerca de la pertinencia de declararlo,</a:t>
            </a:r>
          </a:p>
          <a:p>
            <a:r>
              <a:rPr lang="es-ES" dirty="0"/>
              <a:t>pudiendo el Ministerio del Medio Ambiente efectuar las mismas diligencias que el inciso segundo del artículo 10º de este reglamento dispone para la elaboración de su informe.</a:t>
            </a:r>
          </a:p>
        </p:txBody>
      </p:sp>
    </p:spTree>
    <p:extLst>
      <p:ext uri="{BB962C8B-B14F-4D97-AF65-F5344CB8AC3E}">
        <p14:creationId xmlns:p14="http://schemas.microsoft.com/office/powerpoint/2010/main" val="2121736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6A507F-3F33-9F34-114B-CB49F54693D0}"/>
              </a:ext>
            </a:extLst>
          </p:cNvPr>
          <p:cNvSpPr>
            <a:spLocks noGrp="1"/>
          </p:cNvSpPr>
          <p:nvPr>
            <p:ph type="title"/>
          </p:nvPr>
        </p:nvSpPr>
        <p:spPr/>
        <p:txBody>
          <a:bodyPr/>
          <a:lstStyle/>
          <a:p>
            <a:r>
              <a:rPr lang="es-MX" dirty="0"/>
              <a:t>LIMITACIÓN DE EJERCICIO + </a:t>
            </a:r>
            <a:r>
              <a:rPr lang="es-MX" dirty="0" err="1"/>
              <a:t>REDUCCiÓN</a:t>
            </a:r>
            <a:r>
              <a:rPr lang="es-MX" dirty="0"/>
              <a:t> TEMPORAL DE EJERCICIO DAA</a:t>
            </a:r>
          </a:p>
        </p:txBody>
      </p:sp>
      <p:sp>
        <p:nvSpPr>
          <p:cNvPr id="3" name="Marcador de contenido 2">
            <a:extLst>
              <a:ext uri="{FF2B5EF4-FFF2-40B4-BE49-F238E27FC236}">
                <a16:creationId xmlns:a16="http://schemas.microsoft.com/office/drawing/2014/main" id="{8258077C-4B23-37AE-8124-81209E6C46CC}"/>
              </a:ext>
            </a:extLst>
          </p:cNvPr>
          <p:cNvSpPr>
            <a:spLocks noGrp="1"/>
          </p:cNvSpPr>
          <p:nvPr>
            <p:ph sz="quarter" idx="13"/>
          </p:nvPr>
        </p:nvSpPr>
        <p:spPr/>
        <p:txBody>
          <a:bodyPr>
            <a:normAutofit fontScale="70000" lnSpcReduction="20000"/>
          </a:bodyPr>
          <a:lstStyle/>
          <a:p>
            <a:r>
              <a:rPr lang="es-MX" dirty="0">
                <a:solidFill>
                  <a:srgbClr val="FF0000"/>
                </a:solidFill>
              </a:rPr>
              <a:t>ARTICULO 62°- Si la explotación de aguas subterráneas produce una degradación del acuífero o de una parte de él, al punto que afecte su sustentabilidad, la Dirección General de Aguas, si así lo constata, de oficio o a petición de uno o más afectados, deberá limitar el ejercicio de los derechos de aprovechamiento en la zona degradada, a prorrata de ellos, de conformidad a sus atribuciones legales.</a:t>
            </a:r>
          </a:p>
          <a:p>
            <a:r>
              <a:rPr lang="es-MX" dirty="0">
                <a:solidFill>
                  <a:srgbClr val="FF0000"/>
                </a:solidFill>
              </a:rPr>
              <a:t>    Se entenderá que se afecta la sustentabilidad del acuífero cuando con el volumen de extracción actual se produce un descenso sostenido o abrupto de sus niveles freáticos.</a:t>
            </a:r>
          </a:p>
          <a:p>
            <a:r>
              <a:rPr lang="es-MX" dirty="0">
                <a:solidFill>
                  <a:srgbClr val="FF0000"/>
                </a:solidFill>
              </a:rPr>
              <a:t>    Sin perjuicio de lo dispuesto en el inciso primero, si la explotación de aguas subterráneas por algunos usuarios ocasionare perjuicios a los otros titulares de derechos, la Dirección General de Aguas, de oficio o a petición de parte, podrá establecer la reducción temporal del ejercicio de los derechos de aprovechamiento, a prorrata de ellos, mediante resolución fundada.</a:t>
            </a:r>
          </a:p>
          <a:p>
            <a:r>
              <a:rPr lang="es-MX" dirty="0">
                <a:solidFill>
                  <a:srgbClr val="FF0000"/>
                </a:solidFill>
              </a:rPr>
              <a:t>    Esta medida quedará sin efecto cuando a juicio de dicha Dirección hubieren cesado las causas que la originaron.</a:t>
            </a:r>
          </a:p>
        </p:txBody>
      </p:sp>
    </p:spTree>
    <p:extLst>
      <p:ext uri="{BB962C8B-B14F-4D97-AF65-F5344CB8AC3E}">
        <p14:creationId xmlns:p14="http://schemas.microsoft.com/office/powerpoint/2010/main" val="25547876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Norma </a:t>
            </a:r>
            <a:r>
              <a:rPr lang="es-ES" dirty="0" err="1"/>
              <a:t>cem</a:t>
            </a:r>
            <a:r>
              <a:rPr lang="es-ES" dirty="0"/>
              <a:t> de salvaguardia</a:t>
            </a:r>
          </a:p>
        </p:txBody>
      </p:sp>
      <p:sp>
        <p:nvSpPr>
          <p:cNvPr id="3" name="Marcador de contenido 2"/>
          <p:cNvSpPr>
            <a:spLocks noGrp="1"/>
          </p:cNvSpPr>
          <p:nvPr>
            <p:ph sz="quarter" idx="13"/>
          </p:nvPr>
        </p:nvSpPr>
        <p:spPr/>
        <p:txBody>
          <a:bodyPr/>
          <a:lstStyle/>
          <a:p>
            <a:r>
              <a:rPr lang="es-ES" dirty="0"/>
              <a:t>Art. 12° DS 14: La fijación del caudal ecológico es sin perjuicio de lo que puedan establecer </a:t>
            </a:r>
            <a:r>
              <a:rPr lang="es-ES" u="sng" dirty="0"/>
              <a:t>otras</a:t>
            </a:r>
            <a:r>
              <a:rPr lang="es-ES" dirty="0"/>
              <a:t> </a:t>
            </a:r>
            <a:r>
              <a:rPr lang="es-ES" u="sng" dirty="0"/>
              <a:t>autoridades</a:t>
            </a:r>
            <a:r>
              <a:rPr lang="es-ES" dirty="0"/>
              <a:t> en el ámbito de sus respectivas competencias.</a:t>
            </a:r>
          </a:p>
          <a:p>
            <a:r>
              <a:rPr lang="es-ES" dirty="0"/>
              <a:t>Como por ejemplo, el caudal ambiental (dentro del sistema de evaluación ambiental -SEA- de proyectos).</a:t>
            </a:r>
          </a:p>
        </p:txBody>
      </p:sp>
    </p:spTree>
    <p:extLst>
      <p:ext uri="{BB962C8B-B14F-4D97-AF65-F5344CB8AC3E}">
        <p14:creationId xmlns:p14="http://schemas.microsoft.com/office/powerpoint/2010/main" val="1863495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Caudal ambiental - </a:t>
            </a:r>
            <a:r>
              <a:rPr lang="es-ES" dirty="0" err="1"/>
              <a:t>seia</a:t>
            </a:r>
            <a:endParaRPr lang="es-ES" dirty="0"/>
          </a:p>
        </p:txBody>
      </p:sp>
      <p:sp>
        <p:nvSpPr>
          <p:cNvPr id="3" name="Marcador de contenido 2"/>
          <p:cNvSpPr>
            <a:spLocks noGrp="1"/>
          </p:cNvSpPr>
          <p:nvPr>
            <p:ph sz="quarter" idx="13"/>
          </p:nvPr>
        </p:nvSpPr>
        <p:spPr/>
        <p:txBody>
          <a:bodyPr>
            <a:normAutofit fontScale="85000" lnSpcReduction="20000"/>
          </a:bodyPr>
          <a:lstStyle/>
          <a:p>
            <a:r>
              <a:rPr lang="es-ES" dirty="0"/>
              <a:t>Dentro de las funciones del Servicio de Evaluación Ambiental (SEA) está el uniformar criterios, requisitos, condiciones, antecedentes y exigencias técnicas de evaluación mediante la elaboración, entre otros, de guías. </a:t>
            </a:r>
          </a:p>
          <a:p>
            <a:r>
              <a:rPr lang="es-ES" dirty="0"/>
              <a:t>En este marco, el SEA elaboró una Guía que tiene como objetivo general contribuir a uniformar criterios para la determinación del régimen de caudal ambiental en proyectos (de centrales hidroeléctricas) presentados al sistema de evaluación de impacto ambiental (SEIA).</a:t>
            </a:r>
          </a:p>
          <a:p>
            <a:r>
              <a:rPr lang="es-ES" dirty="0"/>
              <a:t>La Evaluación de Impacto Ambiental se basa en el análisis de las partes, obras y acciones de un proyecto o actividad a ejecutarse y cómo éstas alteran los componentes del medio ambiente.</a:t>
            </a:r>
          </a:p>
          <a:p>
            <a:r>
              <a:rPr lang="es-ES" dirty="0"/>
              <a:t>Tal  ejercicio se realiza previo a la ejecución del proyecto o actividad y, por tanto, se basa en una predicción de la evolución de los componentes ambientales en los escenarios con y sin proyecto.</a:t>
            </a:r>
          </a:p>
        </p:txBody>
      </p:sp>
    </p:spTree>
    <p:extLst>
      <p:ext uri="{BB962C8B-B14F-4D97-AF65-F5344CB8AC3E}">
        <p14:creationId xmlns:p14="http://schemas.microsoft.com/office/powerpoint/2010/main" val="763135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Caudal ambiental. Concepto + método</a:t>
            </a:r>
          </a:p>
        </p:txBody>
      </p:sp>
      <p:sp>
        <p:nvSpPr>
          <p:cNvPr id="3" name="Marcador de contenido 2"/>
          <p:cNvSpPr>
            <a:spLocks noGrp="1"/>
          </p:cNvSpPr>
          <p:nvPr>
            <p:ph sz="quarter" idx="13"/>
          </p:nvPr>
        </p:nvSpPr>
        <p:spPr/>
        <p:txBody>
          <a:bodyPr>
            <a:normAutofit fontScale="77500" lnSpcReduction="20000"/>
          </a:bodyPr>
          <a:lstStyle/>
          <a:p>
            <a:r>
              <a:rPr lang="es-ES" dirty="0"/>
              <a:t>“los caudales ambientales son los flujos de agua, el momento de su aplicación y la calidad de las aguas precisos para mantener los ecosistemas de agua dulce y de los estuarios, así como los medios de subsistencia y bienestar de las personas que dependen del ecosistema”.</a:t>
            </a:r>
          </a:p>
          <a:p>
            <a:r>
              <a:rPr lang="es-ES" dirty="0">
                <a:solidFill>
                  <a:prstClr val="black"/>
                </a:solidFill>
              </a:rPr>
              <a:t>Declaración de Brisbane (2007) </a:t>
            </a:r>
            <a:r>
              <a:rPr lang="es-ES" dirty="0"/>
              <a:t>sobre aspectos clave y agenda de acción global para proteger los ríos a nivel mundial. Disponible en </a:t>
            </a:r>
            <a:r>
              <a:rPr lang="es-ES" dirty="0">
                <a:hlinkClick r:id="rId2"/>
              </a:rPr>
              <a:t>http://www.eflownet.org/viewinfo.cfm?linkcategoryid=4&amp;linkid=64&amp;siteid=1&amp;FuseAction=display</a:t>
            </a:r>
            <a:endParaRPr lang="es-ES" dirty="0"/>
          </a:p>
          <a:p>
            <a:r>
              <a:rPr lang="es-ES" dirty="0"/>
              <a:t>Definición tiene en vista un criterio </a:t>
            </a:r>
            <a:r>
              <a:rPr lang="es-ES" dirty="0" err="1"/>
              <a:t>ecosistémico</a:t>
            </a:r>
            <a:r>
              <a:rPr lang="es-ES" dirty="0"/>
              <a:t>, métodos no sólo hidrológicos sino también hidráulicos, simulaciones de hábitat, etc. con una visión integral del sistema fluvial; y que puede incluso corresponder a una medida de mitigación para abordar un impacto adverso significativo de un proyecto; o bien, un compromiso ambiental voluntario. </a:t>
            </a:r>
          </a:p>
          <a:p>
            <a:r>
              <a:rPr lang="es-ES" dirty="0"/>
              <a:t>Se diferencia, entonces, del caudal ecológico mínimo (</a:t>
            </a:r>
            <a:r>
              <a:rPr lang="es-ES" dirty="0" err="1"/>
              <a:t>cem</a:t>
            </a:r>
            <a:r>
              <a:rPr lang="es-ES" dirty="0"/>
              <a:t>) del código de aguas, establecido por la </a:t>
            </a:r>
            <a:r>
              <a:rPr lang="es-ES" dirty="0" err="1"/>
              <a:t>dga</a:t>
            </a:r>
            <a:r>
              <a:rPr lang="es-ES" dirty="0"/>
              <a:t> para efectos de otorgar </a:t>
            </a:r>
            <a:r>
              <a:rPr lang="es-ES" dirty="0" err="1"/>
              <a:t>daa</a:t>
            </a:r>
            <a:r>
              <a:rPr lang="es-ES" dirty="0"/>
              <a:t> y teniendo en vista principalmente criterios hidrológicos.</a:t>
            </a:r>
          </a:p>
        </p:txBody>
      </p:sp>
    </p:spTree>
    <p:extLst>
      <p:ext uri="{BB962C8B-B14F-4D97-AF65-F5344CB8AC3E}">
        <p14:creationId xmlns:p14="http://schemas.microsoft.com/office/powerpoint/2010/main" val="25611072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Caudal ambiental</a:t>
            </a:r>
          </a:p>
        </p:txBody>
      </p:sp>
      <p:sp>
        <p:nvSpPr>
          <p:cNvPr id="3" name="Marcador de contenido 2"/>
          <p:cNvSpPr>
            <a:spLocks noGrp="1"/>
          </p:cNvSpPr>
          <p:nvPr>
            <p:ph sz="quarter" idx="13"/>
          </p:nvPr>
        </p:nvSpPr>
        <p:spPr/>
        <p:txBody>
          <a:bodyPr>
            <a:normAutofit fontScale="85000" lnSpcReduction="10000"/>
          </a:bodyPr>
          <a:lstStyle/>
          <a:p>
            <a:r>
              <a:rPr lang="es-ES" dirty="0"/>
              <a:t>En el SEIA el titular de un proyecto puede comprometerse a respetar un régimen de caudal ambiental distinto al caudal ecológico mínimo otorgado por la DGA, considerando criterios técnicos de carácter ecológico, social, hidrológico u otros, dependiendo del caso. </a:t>
            </a:r>
          </a:p>
          <a:p>
            <a:r>
              <a:rPr lang="es-ES" dirty="0"/>
              <a:t>La idoneidad de dicho caudal, contenido en el EIA o en la DIA del proyecto, es evaluada en el proceso de evaluación ambiental, quedando establecido finalmente en la Resolución de Calificación Ambiental (RCA). </a:t>
            </a:r>
          </a:p>
          <a:p>
            <a:r>
              <a:rPr lang="es-ES" dirty="0"/>
              <a:t>Debido a la integración de los conocimientos técnicos específicos de diversos órganos de la administración del estado con competencia ambiental (OAECA), la instancia de evaluación de un caudal ambiental dentro del SEIA permite que se valoren los distintos servicios del sistema de manera coordinada y global.</a:t>
            </a:r>
          </a:p>
        </p:txBody>
      </p:sp>
    </p:spTree>
    <p:extLst>
      <p:ext uri="{BB962C8B-B14F-4D97-AF65-F5344CB8AC3E}">
        <p14:creationId xmlns:p14="http://schemas.microsoft.com/office/powerpoint/2010/main" val="24407391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37361"/>
            <a:ext cx="10364451" cy="1596177"/>
          </a:xfrm>
        </p:spPr>
        <p:txBody>
          <a:bodyPr/>
          <a:lstStyle/>
          <a:p>
            <a:r>
              <a:rPr lang="es-ES" dirty="0"/>
              <a:t>Procedimiento general </a:t>
            </a:r>
            <a:r>
              <a:rPr lang="es-ES" dirty="0" err="1"/>
              <a:t>det</a:t>
            </a:r>
            <a:r>
              <a:rPr lang="es-ES" dirty="0"/>
              <a:t>. caudal ambiental</a:t>
            </a:r>
          </a:p>
        </p:txBody>
      </p:sp>
      <p:pic>
        <p:nvPicPr>
          <p:cNvPr id="4" name="Marcador de contenido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742891" y="1242126"/>
            <a:ext cx="8397025" cy="4920629"/>
          </a:xfrm>
        </p:spPr>
      </p:pic>
    </p:spTree>
    <p:extLst>
      <p:ext uri="{BB962C8B-B14F-4D97-AF65-F5344CB8AC3E}">
        <p14:creationId xmlns:p14="http://schemas.microsoft.com/office/powerpoint/2010/main" val="8626840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Caudal ambiental</a:t>
            </a:r>
          </a:p>
        </p:txBody>
      </p:sp>
      <p:sp>
        <p:nvSpPr>
          <p:cNvPr id="3" name="Marcador de contenido 2"/>
          <p:cNvSpPr>
            <a:spLocks noGrp="1"/>
          </p:cNvSpPr>
          <p:nvPr>
            <p:ph sz="quarter" idx="13"/>
          </p:nvPr>
        </p:nvSpPr>
        <p:spPr/>
        <p:txBody>
          <a:bodyPr/>
          <a:lstStyle/>
          <a:p>
            <a:r>
              <a:rPr lang="es-ES" dirty="0"/>
              <a:t>en el marco de la evaluación ambiental de un proyecto o actividad, </a:t>
            </a:r>
          </a:p>
          <a:p>
            <a:r>
              <a:rPr lang="es-ES" u="sng" dirty="0"/>
              <a:t>la Comisión de Evaluación o el Director Ejecutivo del SEA, según corresponda,</a:t>
            </a:r>
          </a:p>
          <a:p>
            <a:r>
              <a:rPr lang="es-ES" u="sng" dirty="0"/>
              <a:t>puede restringir el ejercicio de un derecho de aprovechamiento otorgado en primera instancia por la DGA</a:t>
            </a:r>
            <a:r>
              <a:rPr lang="es-ES" dirty="0"/>
              <a:t>, </a:t>
            </a:r>
          </a:p>
          <a:p>
            <a:r>
              <a:rPr lang="es-ES" dirty="0"/>
              <a:t>respecto de dicho proyecto o actividad, en base a todos los criterios antes señalados.</a:t>
            </a:r>
          </a:p>
        </p:txBody>
      </p:sp>
    </p:spTree>
    <p:extLst>
      <p:ext uri="{BB962C8B-B14F-4D97-AF65-F5344CB8AC3E}">
        <p14:creationId xmlns:p14="http://schemas.microsoft.com/office/powerpoint/2010/main" val="41294951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Metodologías </a:t>
            </a:r>
            <a:r>
              <a:rPr lang="es-ES" dirty="0" err="1"/>
              <a:t>det</a:t>
            </a:r>
            <a:r>
              <a:rPr lang="es-ES" dirty="0"/>
              <a:t>. caudal ambiental</a:t>
            </a:r>
          </a:p>
        </p:txBody>
      </p:sp>
      <p:sp>
        <p:nvSpPr>
          <p:cNvPr id="3" name="Marcador de contenido 2"/>
          <p:cNvSpPr>
            <a:spLocks noGrp="1"/>
          </p:cNvSpPr>
          <p:nvPr>
            <p:ph sz="quarter" idx="13"/>
          </p:nvPr>
        </p:nvSpPr>
        <p:spPr/>
        <p:txBody>
          <a:bodyPr>
            <a:normAutofit fontScale="70000" lnSpcReduction="20000"/>
          </a:bodyPr>
          <a:lstStyle/>
          <a:p>
            <a:r>
              <a:rPr lang="es-ES" dirty="0"/>
              <a:t>Existe una gran cantidad de metodologías para determinar caudales ambientales, las que presentan limitaciones y ventajas. </a:t>
            </a:r>
          </a:p>
          <a:p>
            <a:r>
              <a:rPr lang="es-ES" dirty="0" err="1"/>
              <a:t>Tharme</a:t>
            </a:r>
            <a:r>
              <a:rPr lang="es-ES" dirty="0"/>
              <a:t> (2003) realizó una recopilación de más de 200 metodologías utilizadas en 50 países. </a:t>
            </a:r>
          </a:p>
          <a:p>
            <a:r>
              <a:rPr lang="es-ES" dirty="0"/>
              <a:t>Entre éstos destacan los Métodos Hidrológicos (29,5%), Hidráulicos (11,1%), Simulación del Hábitat Físico (28,0%), Métodos combinados de los anteriores y otras aproximaciones (23,7%); y Holísticos (7,7%). </a:t>
            </a:r>
          </a:p>
          <a:p>
            <a:r>
              <a:rPr lang="es-ES" dirty="0"/>
              <a:t>las diferencias en los métodos no implican necesariamente que unos sean mejores que otros, ya que la idoneidad de su implementación depende de diversos factores.</a:t>
            </a:r>
          </a:p>
          <a:p>
            <a:r>
              <a:rPr lang="es-ES" dirty="0"/>
              <a:t>En efecto, depende de las características del sistema fluvial (Beca, 2008), de la información existente en el cauce a intervenir (Carvajal-Escobar, 2008), del nivel de alteración hidrológica (Beca, 2008) o incluso del nivel de controversia que puede causar en la comunidad su determinación (</a:t>
            </a:r>
            <a:r>
              <a:rPr lang="es-ES" dirty="0" err="1"/>
              <a:t>Hatfield</a:t>
            </a:r>
            <a:r>
              <a:rPr lang="es-ES" dirty="0"/>
              <a:t> et al., 2003). </a:t>
            </a:r>
          </a:p>
        </p:txBody>
      </p:sp>
    </p:spTree>
    <p:extLst>
      <p:ext uri="{BB962C8B-B14F-4D97-AF65-F5344CB8AC3E}">
        <p14:creationId xmlns:p14="http://schemas.microsoft.com/office/powerpoint/2010/main" val="28467060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Criterios </a:t>
            </a:r>
            <a:r>
              <a:rPr lang="es-ES" dirty="0" err="1"/>
              <a:t>det</a:t>
            </a:r>
            <a:r>
              <a:rPr lang="es-ES" dirty="0"/>
              <a:t>. caudal ambiental</a:t>
            </a:r>
          </a:p>
        </p:txBody>
      </p:sp>
      <p:sp>
        <p:nvSpPr>
          <p:cNvPr id="3" name="Marcador de contenido 2"/>
          <p:cNvSpPr>
            <a:spLocks noGrp="1"/>
          </p:cNvSpPr>
          <p:nvPr>
            <p:ph sz="quarter" idx="13"/>
          </p:nvPr>
        </p:nvSpPr>
        <p:spPr/>
        <p:txBody>
          <a:bodyPr>
            <a:normAutofit lnSpcReduction="10000"/>
          </a:bodyPr>
          <a:lstStyle/>
          <a:p>
            <a:r>
              <a:rPr lang="es-ES" dirty="0"/>
              <a:t>A) El estudio realizado por la </a:t>
            </a:r>
            <a:r>
              <a:rPr lang="es-ES" dirty="0" err="1"/>
              <a:t>dga</a:t>
            </a:r>
            <a:r>
              <a:rPr lang="es-ES" dirty="0"/>
              <a:t> (2008) titulado “Determinación de caudales ecológicos en cuencas con fauna </a:t>
            </a:r>
            <a:r>
              <a:rPr lang="es-ES" dirty="0" err="1"/>
              <a:t>íctica</a:t>
            </a:r>
            <a:r>
              <a:rPr lang="es-ES" dirty="0"/>
              <a:t> nativa y en estado de conservación crítico”. </a:t>
            </a:r>
          </a:p>
          <a:p>
            <a:r>
              <a:rPr lang="es-ES" dirty="0"/>
              <a:t>b) Las metodologías internacionales “</a:t>
            </a:r>
            <a:r>
              <a:rPr lang="es-ES" dirty="0" err="1"/>
              <a:t>Instream</a:t>
            </a:r>
            <a:r>
              <a:rPr lang="es-ES" dirty="0"/>
              <a:t> </a:t>
            </a:r>
            <a:r>
              <a:rPr lang="es-ES" dirty="0" err="1"/>
              <a:t>Flow</a:t>
            </a:r>
            <a:r>
              <a:rPr lang="es-ES" dirty="0"/>
              <a:t> Incremental </a:t>
            </a:r>
            <a:r>
              <a:rPr lang="es-ES" dirty="0" err="1"/>
              <a:t>Methodology</a:t>
            </a:r>
            <a:r>
              <a:rPr lang="es-ES" dirty="0"/>
              <a:t>” (sigla en inglés, IFIM) aplicada en Estados Unidos (</a:t>
            </a:r>
            <a:r>
              <a:rPr lang="es-ES" dirty="0" err="1"/>
              <a:t>Bovee</a:t>
            </a:r>
            <a:r>
              <a:rPr lang="es-ES" dirty="0"/>
              <a:t> et al., 1998), “</a:t>
            </a:r>
            <a:r>
              <a:rPr lang="es-ES" dirty="0" err="1"/>
              <a:t>Downstream</a:t>
            </a:r>
            <a:r>
              <a:rPr lang="es-ES" dirty="0"/>
              <a:t> Response to </a:t>
            </a:r>
            <a:r>
              <a:rPr lang="es-ES" dirty="0" err="1"/>
              <a:t>Imposed</a:t>
            </a:r>
            <a:r>
              <a:rPr lang="es-ES" dirty="0"/>
              <a:t> </a:t>
            </a:r>
            <a:r>
              <a:rPr lang="es-ES" dirty="0" err="1"/>
              <a:t>Flow</a:t>
            </a:r>
            <a:r>
              <a:rPr lang="es-ES" dirty="0"/>
              <a:t> </a:t>
            </a:r>
            <a:r>
              <a:rPr lang="es-ES" dirty="0" err="1"/>
              <a:t>Transformation</a:t>
            </a:r>
            <a:r>
              <a:rPr lang="es-ES" dirty="0"/>
              <a:t>” (sigla en inglés, DRIFT) aplicada en Sudáfrica (King et al., 2003), y la metodología realizada por Beca (2008) para Nueva Zelanda. </a:t>
            </a:r>
          </a:p>
          <a:p>
            <a:r>
              <a:rPr lang="es-ES" dirty="0"/>
              <a:t>c) Las características de los proyectos (hidroeléctricos).</a:t>
            </a:r>
          </a:p>
        </p:txBody>
      </p:sp>
    </p:spTree>
    <p:extLst>
      <p:ext uri="{BB962C8B-B14F-4D97-AF65-F5344CB8AC3E}">
        <p14:creationId xmlns:p14="http://schemas.microsoft.com/office/powerpoint/2010/main" val="3941944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4" y="-83505"/>
            <a:ext cx="10364451" cy="1596177"/>
          </a:xfrm>
        </p:spPr>
        <p:txBody>
          <a:bodyPr/>
          <a:lstStyle/>
          <a:p>
            <a:r>
              <a:rPr lang="es-ES" dirty="0"/>
              <a:t>Caudal ambiental y caudal ecológico mínimo</a:t>
            </a:r>
          </a:p>
        </p:txBody>
      </p:sp>
      <p:pic>
        <p:nvPicPr>
          <p:cNvPr id="4" name="Marcador de contenido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447253" y="942492"/>
            <a:ext cx="9208394" cy="4973015"/>
          </a:xfrm>
        </p:spPr>
      </p:pic>
    </p:spTree>
    <p:extLst>
      <p:ext uri="{BB962C8B-B14F-4D97-AF65-F5344CB8AC3E}">
        <p14:creationId xmlns:p14="http://schemas.microsoft.com/office/powerpoint/2010/main" val="5547925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6" y="618520"/>
            <a:ext cx="10364451" cy="413868"/>
          </a:xfrm>
        </p:spPr>
        <p:txBody>
          <a:bodyPr>
            <a:normAutofit fontScale="90000"/>
          </a:bodyPr>
          <a:lstStyle/>
          <a:p>
            <a:r>
              <a:rPr lang="es-ES" dirty="0">
                <a:solidFill>
                  <a:prstClr val="black"/>
                </a:solidFill>
              </a:rPr>
              <a:t>Zonas de escasez hídrica (ZE)</a:t>
            </a:r>
            <a:endParaRPr lang="es-ES" dirty="0"/>
          </a:p>
        </p:txBody>
      </p:sp>
      <p:sp>
        <p:nvSpPr>
          <p:cNvPr id="3" name="Marcador de contenido 2"/>
          <p:cNvSpPr>
            <a:spLocks noGrp="1"/>
          </p:cNvSpPr>
          <p:nvPr>
            <p:ph sz="quarter" idx="13"/>
          </p:nvPr>
        </p:nvSpPr>
        <p:spPr>
          <a:xfrm>
            <a:off x="913773" y="1512047"/>
            <a:ext cx="10262227" cy="4959545"/>
          </a:xfrm>
        </p:spPr>
        <p:txBody>
          <a:bodyPr>
            <a:noAutofit/>
          </a:bodyPr>
          <a:lstStyle/>
          <a:p>
            <a:pPr lvl="0">
              <a:buClr>
                <a:prstClr val="black"/>
              </a:buClr>
            </a:pPr>
            <a:r>
              <a:rPr lang="es-ES" sz="1400" dirty="0">
                <a:solidFill>
                  <a:prstClr val="black"/>
                </a:solidFill>
              </a:rPr>
              <a:t>La reforma incorpora aquí la priorización del consumo humano, saneamiento y uso doméstico de subsistencia (función de subsistencia)</a:t>
            </a:r>
          </a:p>
          <a:p>
            <a:pPr lvl="0">
              <a:buClr>
                <a:prstClr val="black"/>
              </a:buClr>
            </a:pPr>
            <a:r>
              <a:rPr lang="es-ES" sz="1400" dirty="0">
                <a:solidFill>
                  <a:prstClr val="black"/>
                </a:solidFill>
              </a:rPr>
              <a:t>ART. 314°: El Presidente de la República podrá declarar zonas de escasez</a:t>
            </a:r>
          </a:p>
          <a:p>
            <a:pPr lvl="1">
              <a:buClr>
                <a:prstClr val="black"/>
              </a:buClr>
            </a:pPr>
            <a:r>
              <a:rPr lang="es-ES" sz="1400" dirty="0">
                <a:solidFill>
                  <a:prstClr val="black"/>
                </a:solidFill>
              </a:rPr>
              <a:t>A petición o con informe de la DGA,</a:t>
            </a:r>
          </a:p>
          <a:p>
            <a:pPr lvl="1">
              <a:buClr>
                <a:prstClr val="black"/>
              </a:buClr>
            </a:pPr>
            <a:r>
              <a:rPr lang="es-ES" sz="1400" dirty="0">
                <a:solidFill>
                  <a:prstClr val="black"/>
                </a:solidFill>
              </a:rPr>
              <a:t>en épocas de extraordinaria sequía, </a:t>
            </a:r>
          </a:p>
          <a:p>
            <a:pPr lvl="1">
              <a:buClr>
                <a:prstClr val="black"/>
              </a:buClr>
            </a:pPr>
            <a:r>
              <a:rPr lang="es-ES" sz="1400" dirty="0">
                <a:solidFill>
                  <a:prstClr val="black"/>
                </a:solidFill>
              </a:rPr>
              <a:t>por períodos máximos de un año, prorrogable sucesivamente (</a:t>
            </a:r>
            <a:r>
              <a:rPr lang="es-ES" sz="1400" dirty="0" err="1">
                <a:solidFill>
                  <a:prstClr val="black"/>
                </a:solidFill>
              </a:rPr>
              <a:t>REFOrma</a:t>
            </a:r>
            <a:r>
              <a:rPr lang="es-ES" sz="1400" dirty="0">
                <a:solidFill>
                  <a:prstClr val="black"/>
                </a:solidFill>
              </a:rPr>
              <a:t>; antes 6 meses no prorrogables). </a:t>
            </a:r>
          </a:p>
          <a:p>
            <a:pPr lvl="0">
              <a:buClr>
                <a:prstClr val="black"/>
              </a:buClr>
            </a:pPr>
            <a:r>
              <a:rPr lang="es-ES" sz="1400" dirty="0">
                <a:solidFill>
                  <a:prstClr val="black"/>
                </a:solidFill>
              </a:rPr>
              <a:t>La Dirección General de Aguas calificará, previamente, mediante resolución, las épocas de sequía que revistan el carácter de extraordinarias. </a:t>
            </a:r>
          </a:p>
          <a:p>
            <a:pPr lvl="0">
              <a:buClr>
                <a:prstClr val="black"/>
              </a:buClr>
            </a:pPr>
            <a:r>
              <a:rPr lang="es-ES" sz="1400" dirty="0">
                <a:solidFill>
                  <a:prstClr val="black"/>
                </a:solidFill>
              </a:rPr>
              <a:t>Declarada la zona de escasez, la </a:t>
            </a:r>
            <a:r>
              <a:rPr lang="es-ES" sz="1400" dirty="0" err="1">
                <a:solidFill>
                  <a:prstClr val="black"/>
                </a:solidFill>
              </a:rPr>
              <a:t>dga</a:t>
            </a:r>
            <a:r>
              <a:rPr lang="es-ES" sz="1400" dirty="0">
                <a:solidFill>
                  <a:prstClr val="black"/>
                </a:solidFill>
              </a:rPr>
              <a:t> podrá exigir un acuerdo de redistribución de las aguas a las juntas de vigilancia dentro de 15 días desde la declaratoria.</a:t>
            </a:r>
          </a:p>
          <a:p>
            <a:pPr lvl="0">
              <a:buClr>
                <a:prstClr val="black"/>
              </a:buClr>
            </a:pPr>
            <a:r>
              <a:rPr lang="es-ES" sz="1400" dirty="0">
                <a:solidFill>
                  <a:prstClr val="black"/>
                </a:solidFill>
              </a:rPr>
              <a:t>para reducir al mínimo los daños generales derivados de la sequía y especialmente para garantizar el consumo humano, saneamiento o uso doméstico.. </a:t>
            </a:r>
          </a:p>
          <a:p>
            <a:pPr lvl="0">
              <a:buClr>
                <a:prstClr val="black"/>
              </a:buClr>
            </a:pPr>
            <a:r>
              <a:rPr lang="es-ES" sz="1400" dirty="0">
                <a:solidFill>
                  <a:prstClr val="black"/>
                </a:solidFill>
              </a:rPr>
              <a:t>De no presentarse el acuerdo de redistribución, la </a:t>
            </a:r>
            <a:r>
              <a:rPr lang="es-ES" sz="1400" dirty="0" err="1">
                <a:solidFill>
                  <a:prstClr val="black"/>
                </a:solidFill>
              </a:rPr>
              <a:t>dga</a:t>
            </a:r>
            <a:r>
              <a:rPr lang="es-ES" sz="1400" dirty="0">
                <a:solidFill>
                  <a:prstClr val="black"/>
                </a:solidFill>
              </a:rPr>
              <a:t> Podrá, para ello, suspender las atribuciones de las Juntas de Vigilancia, como también los seccionamientos de las corrientes naturales que estén comprendidas dentro de la zona de escasez y realizar directamente la redistribución.</a:t>
            </a:r>
          </a:p>
        </p:txBody>
      </p:sp>
    </p:spTree>
    <p:extLst>
      <p:ext uri="{BB962C8B-B14F-4D97-AF65-F5344CB8AC3E}">
        <p14:creationId xmlns:p14="http://schemas.microsoft.com/office/powerpoint/2010/main" val="822364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Zonas de prohibición nuevas explotaciones (ZP)</a:t>
            </a:r>
          </a:p>
        </p:txBody>
      </p:sp>
      <p:sp>
        <p:nvSpPr>
          <p:cNvPr id="3" name="Marcador de contenido 2"/>
          <p:cNvSpPr>
            <a:spLocks noGrp="1"/>
          </p:cNvSpPr>
          <p:nvPr>
            <p:ph sz="quarter" idx="13"/>
          </p:nvPr>
        </p:nvSpPr>
        <p:spPr/>
        <p:txBody>
          <a:bodyPr>
            <a:normAutofit fontScale="55000" lnSpcReduction="20000"/>
          </a:bodyPr>
          <a:lstStyle/>
          <a:p>
            <a:r>
              <a:rPr lang="es-CL" dirty="0"/>
              <a:t>Art. 63: </a:t>
            </a:r>
            <a:r>
              <a:rPr lang="es-ES" dirty="0"/>
              <a:t>La DGA podrá declarar zonas de prohibición </a:t>
            </a:r>
            <a:r>
              <a:rPr lang="es-ES" u="sng" dirty="0"/>
              <a:t>para nuevas explotaciones</a:t>
            </a:r>
            <a:r>
              <a:rPr lang="es-ES" dirty="0"/>
              <a:t>, mediante resolución fundada en la protección de acuífero, la cual se publicará en el Diario Oficial. La declaración de una zona de prohibición dará origen a una comunidad de aguas formada por todos los usuarios de aguas subterráneas comprendidos en ella. </a:t>
            </a:r>
            <a:endParaRPr lang="es-CL" dirty="0"/>
          </a:p>
          <a:p>
            <a:r>
              <a:rPr lang="es-CL" dirty="0"/>
              <a:t>Fundamento: protección del acuífero.</a:t>
            </a:r>
          </a:p>
          <a:p>
            <a:r>
              <a:rPr lang="es-CL" dirty="0"/>
              <a:t>Cómo: declaración por resol. </a:t>
            </a:r>
            <a:r>
              <a:rPr lang="es-CL" dirty="0" err="1"/>
              <a:t>dga</a:t>
            </a:r>
            <a:r>
              <a:rPr lang="es-CL" dirty="0"/>
              <a:t> fundada + </a:t>
            </a:r>
            <a:r>
              <a:rPr lang="es-CL" dirty="0" err="1"/>
              <a:t>public</a:t>
            </a:r>
            <a:r>
              <a:rPr lang="es-CL" dirty="0"/>
              <a:t>. </a:t>
            </a:r>
            <a:r>
              <a:rPr lang="es-CL" dirty="0" err="1"/>
              <a:t>D.o</a:t>
            </a:r>
            <a:r>
              <a:rPr lang="es-CL" dirty="0"/>
              <a:t>.</a:t>
            </a:r>
          </a:p>
          <a:p>
            <a:r>
              <a:rPr lang="es-CL" dirty="0"/>
              <a:t>Efecto: comunidad de aguas </a:t>
            </a:r>
            <a:r>
              <a:rPr lang="es-CL" dirty="0">
                <a:solidFill>
                  <a:srgbClr val="FF0000"/>
                </a:solidFill>
              </a:rPr>
              <a:t>por el sólo mérito de la ley </a:t>
            </a:r>
            <a:r>
              <a:rPr lang="es-CL" dirty="0"/>
              <a:t>entre todos los usuarios del acuífero, </a:t>
            </a:r>
            <a:r>
              <a:rPr lang="es-CL" dirty="0">
                <a:solidFill>
                  <a:srgbClr val="FF0000"/>
                </a:solidFill>
              </a:rPr>
              <a:t>por tanto, no se podrá promover cuestión sobre su existencia</a:t>
            </a:r>
            <a:r>
              <a:rPr lang="es-CL" dirty="0"/>
              <a:t>.</a:t>
            </a:r>
          </a:p>
          <a:p>
            <a:r>
              <a:rPr lang="es-CL" dirty="0">
                <a:solidFill>
                  <a:srgbClr val="FF0000"/>
                </a:solidFill>
              </a:rPr>
              <a:t>Efecto: </a:t>
            </a:r>
            <a:r>
              <a:rPr lang="es-MX" dirty="0">
                <a:solidFill>
                  <a:srgbClr val="FF0000"/>
                </a:solidFill>
              </a:rPr>
              <a:t>Ante la solicitud de cambio de punto de captación de los derechos de aprovechamiento que queden comprendidos en la zona de prohibición, la DGA podrá denegarla o autorizarla, total o parcialmente, si la situación hidrogeológica del acuífero presenta descensos significativos y sostenidos que puedan poner en riesgo su sustentabilidad, implica un grave riesgo de intrusión salina o afecta derechos de terceros. Si el Servicio no contare con toda la información pertinente, podrá requerir al peticionario los estudios o antecedentes necesarios para mejor resolver. La información que respalde dicho cambio de punto de captación tendrá carácter público.</a:t>
            </a:r>
            <a:endParaRPr lang="es-CL" dirty="0">
              <a:solidFill>
                <a:srgbClr val="FF0000"/>
              </a:solidFill>
            </a:endParaRPr>
          </a:p>
          <a:p>
            <a:r>
              <a:rPr lang="es-CL" dirty="0"/>
              <a:t>Especial: vegas y </a:t>
            </a:r>
            <a:r>
              <a:rPr lang="es-CL" dirty="0" err="1"/>
              <a:t>bofedales</a:t>
            </a:r>
            <a:r>
              <a:rPr lang="es-CL" dirty="0"/>
              <a:t> (Tarapacá y Antofagasta) no requieren tal declaración, se entienden prohibidas nuevas explotaciones y extracciones mayores.</a:t>
            </a:r>
          </a:p>
          <a:p>
            <a:r>
              <a:rPr lang="es-CL" dirty="0"/>
              <a:t>Art. 64. alzamiento de la prohibición. </a:t>
            </a:r>
            <a:r>
              <a:rPr lang="es-CL" dirty="0" err="1"/>
              <a:t>Req</a:t>
            </a:r>
            <a:r>
              <a:rPr lang="es-CL" dirty="0"/>
              <a:t>. Nuevos datos e investigaciones sobre el acuífero.</a:t>
            </a:r>
          </a:p>
        </p:txBody>
      </p:sp>
    </p:spTree>
    <p:extLst>
      <p:ext uri="{BB962C8B-B14F-4D97-AF65-F5344CB8AC3E}">
        <p14:creationId xmlns:p14="http://schemas.microsoft.com/office/powerpoint/2010/main" val="37471140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Zonas de escasez (ZE)</a:t>
            </a:r>
          </a:p>
        </p:txBody>
      </p:sp>
      <p:sp>
        <p:nvSpPr>
          <p:cNvPr id="3" name="Marcador de contenido 2"/>
          <p:cNvSpPr>
            <a:spLocks noGrp="1"/>
          </p:cNvSpPr>
          <p:nvPr>
            <p:ph sz="quarter" idx="13"/>
          </p:nvPr>
        </p:nvSpPr>
        <p:spPr/>
        <p:txBody>
          <a:bodyPr>
            <a:normAutofit/>
          </a:bodyPr>
          <a:lstStyle/>
          <a:p>
            <a:r>
              <a:rPr lang="es-ES" dirty="0"/>
              <a:t>Una vez declarada la zona de escasez y por el mismo período señalado, </a:t>
            </a:r>
          </a:p>
          <a:p>
            <a:r>
              <a:rPr lang="es-ES" dirty="0"/>
              <a:t>la DGA podrá </a:t>
            </a:r>
          </a:p>
          <a:p>
            <a:pPr lvl="1"/>
            <a:r>
              <a:rPr lang="es-ES" dirty="0"/>
              <a:t>autorizar extracciones de aguas superficiales o subterráneas desde cualquier punto </a:t>
            </a:r>
          </a:p>
          <a:p>
            <a:pPr lvl="1"/>
            <a:r>
              <a:rPr lang="es-ES" dirty="0"/>
              <a:t>Ejecutar obras necesarias en los cauces sin necesidad de constituir derechos de aprovechamiento de aguas y </a:t>
            </a:r>
          </a:p>
          <a:p>
            <a:pPr lvl="1"/>
            <a:r>
              <a:rPr lang="es-ES" dirty="0"/>
              <a:t>sin la limitación del caudal ecológico mínimo establecido en el artículo 129 bis 1. </a:t>
            </a:r>
          </a:p>
          <a:p>
            <a:r>
              <a:rPr lang="es-ES" dirty="0"/>
              <a:t>La DGA También podrá otorgar cualquiera de las autorizaciones señaladas en el título i del libro II del Código de aguas.</a:t>
            </a:r>
          </a:p>
        </p:txBody>
      </p:sp>
    </p:spTree>
    <p:extLst>
      <p:ext uri="{BB962C8B-B14F-4D97-AF65-F5344CB8AC3E}">
        <p14:creationId xmlns:p14="http://schemas.microsoft.com/office/powerpoint/2010/main" val="35487510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Zonas de escasez (ZE)</a:t>
            </a:r>
          </a:p>
        </p:txBody>
      </p:sp>
      <p:sp>
        <p:nvSpPr>
          <p:cNvPr id="3" name="Marcador de contenido 2"/>
          <p:cNvSpPr>
            <a:spLocks noGrp="1"/>
          </p:cNvSpPr>
          <p:nvPr>
            <p:ph sz="quarter" idx="13"/>
          </p:nvPr>
        </p:nvSpPr>
        <p:spPr/>
        <p:txBody>
          <a:bodyPr>
            <a:normAutofit fontScale="70000" lnSpcReduction="20000"/>
          </a:bodyPr>
          <a:lstStyle/>
          <a:p>
            <a:r>
              <a:rPr lang="es-ES" dirty="0"/>
              <a:t>Para los efectos señalados y lo que sigue (distribución del agua por la </a:t>
            </a:r>
            <a:r>
              <a:rPr lang="es-ES" dirty="0" err="1"/>
              <a:t>dga</a:t>
            </a:r>
            <a:r>
              <a:rPr lang="es-ES" dirty="0"/>
              <a:t> en cauces </a:t>
            </a:r>
            <a:r>
              <a:rPr lang="es-ES" dirty="0" err="1"/>
              <a:t>nats</a:t>
            </a:r>
            <a:r>
              <a:rPr lang="es-ES" dirty="0"/>
              <a:t>. O artificiales Sin </a:t>
            </a:r>
            <a:r>
              <a:rPr lang="es-ES" dirty="0" err="1"/>
              <a:t>organizacs</a:t>
            </a:r>
            <a:r>
              <a:rPr lang="es-ES" dirty="0"/>
              <a:t>. De usuarios, por no haberse aún constituido, art. 315), </a:t>
            </a:r>
          </a:p>
          <a:p>
            <a:r>
              <a:rPr lang="es-ES" dirty="0"/>
              <a:t>la DGA podrá, alternativamente:</a:t>
            </a:r>
          </a:p>
          <a:p>
            <a:pPr lvl="1"/>
            <a:r>
              <a:rPr lang="es-ES" dirty="0"/>
              <a:t>1. instruir a los usuarios la redistribución de aguas; o</a:t>
            </a:r>
          </a:p>
          <a:p>
            <a:pPr lvl="1"/>
            <a:r>
              <a:rPr lang="es-ES" dirty="0"/>
              <a:t>2. hacerse cargo de la distribución en zonas declaradas de escasez hídrica</a:t>
            </a:r>
          </a:p>
          <a:p>
            <a:r>
              <a:rPr lang="es-ES" dirty="0"/>
              <a:t>adoptará las medidas sin sujeción a las normas del Título I del Libro II del código (constitución DAA). </a:t>
            </a:r>
          </a:p>
          <a:p>
            <a:r>
              <a:rPr lang="es-ES" dirty="0"/>
              <a:t>Los decretos supremos y las resoluciones de la DGA que se dicten en virtud de tales facultades, se cumplirán de inmediato, sin perjuicio de la posterior toma de razón por la Contraloría.</a:t>
            </a:r>
          </a:p>
          <a:p>
            <a:r>
              <a:rPr lang="es-ES" dirty="0"/>
              <a:t>Todo titular de derechos que reciba menor proporción de aguas que la que le correspondería de conformidad a las disponibilidades existentes, tendrá derecho a ser indemnizado por el Fisco. </a:t>
            </a:r>
          </a:p>
          <a:p>
            <a:r>
              <a:rPr lang="es-ES" dirty="0"/>
              <a:t>Esta declaración de zona de escasez no será aplicable a las aguas acumuladas en embalses particulares. </a:t>
            </a:r>
          </a:p>
        </p:txBody>
      </p:sp>
    </p:spTree>
    <p:extLst>
      <p:ext uri="{BB962C8B-B14F-4D97-AF65-F5344CB8AC3E}">
        <p14:creationId xmlns:p14="http://schemas.microsoft.com/office/powerpoint/2010/main" val="23291763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Paralización de obras</a:t>
            </a:r>
          </a:p>
        </p:txBody>
      </p:sp>
      <p:sp>
        <p:nvSpPr>
          <p:cNvPr id="3" name="Marcador de contenido 2"/>
          <p:cNvSpPr>
            <a:spLocks noGrp="1"/>
          </p:cNvSpPr>
          <p:nvPr>
            <p:ph sz="quarter" idx="13"/>
          </p:nvPr>
        </p:nvSpPr>
        <p:spPr/>
        <p:txBody>
          <a:bodyPr>
            <a:normAutofit fontScale="85000" lnSpcReduction="10000"/>
          </a:bodyPr>
          <a:lstStyle/>
          <a:p>
            <a:r>
              <a:rPr lang="es-ES" dirty="0"/>
              <a:t>ART 129 bis 2° inc. 1º.</a:t>
            </a:r>
          </a:p>
          <a:p>
            <a:r>
              <a:rPr lang="es-ES" dirty="0"/>
              <a:t>La DGA podrá ordenar la inmediata paralización de las obras o labores que se ejecuten en los cauces naturales</a:t>
            </a:r>
          </a:p>
          <a:p>
            <a:pPr lvl="1"/>
            <a:r>
              <a:rPr lang="es-ES" dirty="0"/>
              <a:t>de aguas corrientes o detenidas </a:t>
            </a:r>
          </a:p>
          <a:p>
            <a:pPr lvl="1"/>
            <a:r>
              <a:rPr lang="es-ES" dirty="0"/>
              <a:t>que no cuenten con la autorización competente y </a:t>
            </a:r>
          </a:p>
          <a:p>
            <a:pPr lvl="1"/>
            <a:r>
              <a:rPr lang="es-ES" dirty="0"/>
              <a:t>que pudieran ocasionar perjuicios a terceros</a:t>
            </a:r>
          </a:p>
          <a:p>
            <a:r>
              <a:rPr lang="es-ES" dirty="0"/>
              <a:t>para lo cual podrá requerir el auxilio de la fuerza pública en los términos del art. 138,</a:t>
            </a:r>
          </a:p>
          <a:p>
            <a:r>
              <a:rPr lang="es-ES" dirty="0"/>
              <a:t>previa autorización del juez de letras competente del lugar en que se realicen las obras.</a:t>
            </a:r>
          </a:p>
          <a:p>
            <a:r>
              <a:rPr lang="es-ES" dirty="0"/>
              <a:t>Estas resoluciones se publicarán en el sitio web institucional. </a:t>
            </a:r>
          </a:p>
        </p:txBody>
      </p:sp>
    </p:spTree>
    <p:extLst>
      <p:ext uri="{BB962C8B-B14F-4D97-AF65-F5344CB8AC3E}">
        <p14:creationId xmlns:p14="http://schemas.microsoft.com/office/powerpoint/2010/main" val="4618196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Medidas de mitigación Apropiadas (MMA)</a:t>
            </a:r>
          </a:p>
        </p:txBody>
      </p:sp>
      <p:sp>
        <p:nvSpPr>
          <p:cNvPr id="3" name="Marcador de contenido 2"/>
          <p:cNvSpPr>
            <a:spLocks noGrp="1"/>
          </p:cNvSpPr>
          <p:nvPr>
            <p:ph sz="quarter" idx="13"/>
          </p:nvPr>
        </p:nvSpPr>
        <p:spPr/>
        <p:txBody>
          <a:bodyPr>
            <a:normAutofit fontScale="85000" lnSpcReduction="20000"/>
          </a:bodyPr>
          <a:lstStyle/>
          <a:p>
            <a:r>
              <a:rPr lang="es-ES" dirty="0"/>
              <a:t>Art. 129 bis 2 inc. 2º.</a:t>
            </a:r>
          </a:p>
          <a:p>
            <a:r>
              <a:rPr lang="es-ES" dirty="0"/>
              <a:t>Obras autorizadas por la </a:t>
            </a:r>
            <a:r>
              <a:rPr lang="es-ES" dirty="0" err="1"/>
              <a:t>dga</a:t>
            </a:r>
            <a:r>
              <a:rPr lang="es-ES" dirty="0"/>
              <a:t> </a:t>
            </a:r>
          </a:p>
          <a:p>
            <a:r>
              <a:rPr lang="es-ES" dirty="0"/>
              <a:t>En cauces naturales</a:t>
            </a:r>
          </a:p>
          <a:p>
            <a:r>
              <a:rPr lang="es-ES" dirty="0"/>
              <a:t>Sean modificaciones u obras nuevas</a:t>
            </a:r>
          </a:p>
          <a:p>
            <a:r>
              <a:rPr lang="es-ES" dirty="0"/>
              <a:t>que implique disminución en la recarga natural de los acuíferos</a:t>
            </a:r>
          </a:p>
          <a:p>
            <a:r>
              <a:rPr lang="es-ES" dirty="0"/>
              <a:t>dispondrá las medidas mitigatorias apropiadas.</a:t>
            </a:r>
          </a:p>
          <a:p>
            <a:r>
              <a:rPr lang="es-ES" dirty="0"/>
              <a:t>De no cumplirse dichas </a:t>
            </a:r>
            <a:r>
              <a:rPr lang="es-ES" dirty="0" err="1"/>
              <a:t>mMA</a:t>
            </a:r>
            <a:r>
              <a:rPr lang="es-ES" dirty="0"/>
              <a:t>,</a:t>
            </a:r>
          </a:p>
          <a:p>
            <a:r>
              <a:rPr lang="es-ES" dirty="0"/>
              <a:t>La </a:t>
            </a:r>
            <a:r>
              <a:rPr lang="es-ES" dirty="0" err="1"/>
              <a:t>dga</a:t>
            </a:r>
            <a:r>
              <a:rPr lang="es-ES" dirty="0"/>
              <a:t> aplicará las sanciones correspondientes, pudiendo ejercer las atribuciones dispuestas en el art. 172 CA.</a:t>
            </a:r>
          </a:p>
          <a:p>
            <a:endParaRPr lang="es-ES" dirty="0"/>
          </a:p>
        </p:txBody>
      </p:sp>
    </p:spTree>
    <p:extLst>
      <p:ext uri="{BB962C8B-B14F-4D97-AF65-F5344CB8AC3E}">
        <p14:creationId xmlns:p14="http://schemas.microsoft.com/office/powerpoint/2010/main" val="16477864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326456-9567-0401-A1BF-B88D6FC5E310}"/>
              </a:ext>
            </a:extLst>
          </p:cNvPr>
          <p:cNvSpPr>
            <a:spLocks noGrp="1"/>
          </p:cNvSpPr>
          <p:nvPr>
            <p:ph type="title"/>
          </p:nvPr>
        </p:nvSpPr>
        <p:spPr/>
        <p:txBody>
          <a:bodyPr/>
          <a:lstStyle/>
          <a:p>
            <a:r>
              <a:rPr lang="es-MX" dirty="0"/>
              <a:t>Prohibición de </a:t>
            </a:r>
            <a:r>
              <a:rPr lang="es-MX" dirty="0" err="1"/>
              <a:t>daa</a:t>
            </a:r>
            <a:r>
              <a:rPr lang="es-MX" dirty="0"/>
              <a:t> en áreas de protección de biodiversidad</a:t>
            </a:r>
          </a:p>
        </p:txBody>
      </p:sp>
      <p:sp>
        <p:nvSpPr>
          <p:cNvPr id="3" name="Marcador de contenido 2">
            <a:extLst>
              <a:ext uri="{FF2B5EF4-FFF2-40B4-BE49-F238E27FC236}">
                <a16:creationId xmlns:a16="http://schemas.microsoft.com/office/drawing/2014/main" id="{DE7BE329-D85F-02E3-38DA-2B78269EDD1B}"/>
              </a:ext>
            </a:extLst>
          </p:cNvPr>
          <p:cNvSpPr>
            <a:spLocks noGrp="1"/>
          </p:cNvSpPr>
          <p:nvPr>
            <p:ph sz="quarter" idx="13"/>
          </p:nvPr>
        </p:nvSpPr>
        <p:spPr/>
        <p:txBody>
          <a:bodyPr>
            <a:normAutofit fontScale="77500" lnSpcReduction="20000"/>
          </a:bodyPr>
          <a:lstStyle/>
          <a:p>
            <a:r>
              <a:rPr lang="es-MX" dirty="0"/>
              <a:t>Art. 129 b 2</a:t>
            </a:r>
          </a:p>
          <a:p>
            <a:r>
              <a:rPr lang="es-MX" dirty="0"/>
              <a:t>No podrán otorgarse </a:t>
            </a:r>
            <a:r>
              <a:rPr lang="es-MX" dirty="0" err="1"/>
              <a:t>daa</a:t>
            </a:r>
            <a:r>
              <a:rPr lang="es-MX" dirty="0"/>
              <a:t> en áreas declaradas bajo protección oficial para la protección de la biodiversidad</a:t>
            </a:r>
          </a:p>
          <a:p>
            <a:r>
              <a:rPr lang="es-MX" dirty="0"/>
              <a:t>Como parques </a:t>
            </a:r>
            <a:r>
              <a:rPr lang="es-MX" dirty="0" err="1"/>
              <a:t>nacs</a:t>
            </a:r>
            <a:r>
              <a:rPr lang="es-MX" dirty="0"/>
              <a:t>., reserva </a:t>
            </a:r>
            <a:r>
              <a:rPr lang="es-MX" dirty="0" err="1"/>
              <a:t>nac</a:t>
            </a:r>
            <a:r>
              <a:rPr lang="es-MX" dirty="0"/>
              <a:t>., reserva de regiones v{</a:t>
            </a:r>
            <a:r>
              <a:rPr lang="es-MX" dirty="0" err="1"/>
              <a:t>irgenes</a:t>
            </a:r>
            <a:r>
              <a:rPr lang="es-MX" dirty="0"/>
              <a:t>, monumento natural, santuario de la naturaleza, humedales de importancia internacional y zonas de los arts. 58 y 63.</a:t>
            </a:r>
          </a:p>
          <a:p>
            <a:r>
              <a:rPr lang="es-MX" dirty="0" err="1"/>
              <a:t>EXCepción</a:t>
            </a:r>
            <a:r>
              <a:rPr lang="es-MX" dirty="0"/>
              <a:t>: para actividades compatibles con los fines de conservación de esas áreas, acreditado con informe del </a:t>
            </a:r>
            <a:r>
              <a:rPr lang="es-MX" dirty="0" err="1"/>
              <a:t>mma</a:t>
            </a:r>
            <a:r>
              <a:rPr lang="es-MX" dirty="0"/>
              <a:t>. Y también si hay actividad turística, podrán constituirse </a:t>
            </a:r>
            <a:r>
              <a:rPr lang="es-MX" dirty="0" err="1"/>
              <a:t>daa</a:t>
            </a:r>
            <a:r>
              <a:rPr lang="es-MX" dirty="0"/>
              <a:t> a favor de la </a:t>
            </a:r>
            <a:r>
              <a:rPr lang="es-MX" dirty="0" err="1"/>
              <a:t>conaf</a:t>
            </a:r>
            <a:r>
              <a:rPr lang="es-MX" dirty="0"/>
              <a:t>.</a:t>
            </a:r>
          </a:p>
          <a:p>
            <a:r>
              <a:rPr lang="es-MX" dirty="0"/>
              <a:t>Los </a:t>
            </a:r>
            <a:r>
              <a:rPr lang="es-MX" dirty="0" err="1"/>
              <a:t>daa</a:t>
            </a:r>
            <a:r>
              <a:rPr lang="es-MX" dirty="0"/>
              <a:t> ya existentes en esas áreas verán limitado su ejercicio en la medida que sean compatibles con la actividad y fines de conservación</a:t>
            </a:r>
          </a:p>
        </p:txBody>
      </p:sp>
    </p:spTree>
    <p:extLst>
      <p:ext uri="{BB962C8B-B14F-4D97-AF65-F5344CB8AC3E}">
        <p14:creationId xmlns:p14="http://schemas.microsoft.com/office/powerpoint/2010/main" val="8669624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Estaciones de control</a:t>
            </a:r>
          </a:p>
        </p:txBody>
      </p:sp>
      <p:sp>
        <p:nvSpPr>
          <p:cNvPr id="3" name="Marcador de contenido 2"/>
          <p:cNvSpPr>
            <a:spLocks noGrp="1"/>
          </p:cNvSpPr>
          <p:nvPr>
            <p:ph sz="quarter" idx="13"/>
          </p:nvPr>
        </p:nvSpPr>
        <p:spPr/>
        <p:txBody>
          <a:bodyPr>
            <a:normAutofit fontScale="92500" lnSpcReduction="20000"/>
          </a:bodyPr>
          <a:lstStyle/>
          <a:p>
            <a:r>
              <a:rPr lang="es-ES" dirty="0"/>
              <a:t>ART. 129 bis 3°: La DGA deberá establecer</a:t>
            </a:r>
          </a:p>
          <a:p>
            <a:r>
              <a:rPr lang="es-ES" dirty="0"/>
              <a:t>una red de estaciones de control de</a:t>
            </a:r>
          </a:p>
          <a:p>
            <a:pPr lvl="1"/>
            <a:r>
              <a:rPr lang="es-ES" dirty="0"/>
              <a:t>calidad, </a:t>
            </a:r>
          </a:p>
          <a:p>
            <a:pPr lvl="1"/>
            <a:r>
              <a:rPr lang="es-ES" dirty="0"/>
              <a:t>cantidad y </a:t>
            </a:r>
          </a:p>
          <a:p>
            <a:pPr lvl="1"/>
            <a:r>
              <a:rPr lang="es-ES" dirty="0"/>
              <a:t>niveles de las aguas </a:t>
            </a:r>
          </a:p>
          <a:p>
            <a:r>
              <a:rPr lang="es-ES" dirty="0"/>
              <a:t>tanto superficiales como subterráneas</a:t>
            </a:r>
          </a:p>
          <a:p>
            <a:r>
              <a:rPr lang="es-ES" dirty="0"/>
              <a:t>en cada cuenca u hoya hidrográfica. </a:t>
            </a:r>
          </a:p>
          <a:p>
            <a:r>
              <a:rPr lang="es-ES" dirty="0"/>
              <a:t>La información que se obtenga será pública y deberá proporcionarse a quien la solicite.</a:t>
            </a:r>
          </a:p>
        </p:txBody>
      </p:sp>
    </p:spTree>
    <p:extLst>
      <p:ext uri="{BB962C8B-B14F-4D97-AF65-F5344CB8AC3E}">
        <p14:creationId xmlns:p14="http://schemas.microsoft.com/office/powerpoint/2010/main" val="3876718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Estaciones de control</a:t>
            </a:r>
          </a:p>
        </p:txBody>
      </p:sp>
      <p:sp>
        <p:nvSpPr>
          <p:cNvPr id="3" name="Marcador de contenido 2"/>
          <p:cNvSpPr>
            <a:spLocks noGrp="1"/>
          </p:cNvSpPr>
          <p:nvPr>
            <p:ph sz="quarter" idx="13"/>
          </p:nvPr>
        </p:nvSpPr>
        <p:spPr/>
        <p:txBody>
          <a:bodyPr>
            <a:normAutofit fontScale="77500" lnSpcReduction="20000"/>
          </a:bodyPr>
          <a:lstStyle/>
          <a:p>
            <a:r>
              <a:rPr lang="es-ES" dirty="0"/>
              <a:t>ARTICULO 68º: La DGA podrá exigir la instalación y mantención de… </a:t>
            </a:r>
          </a:p>
          <a:p>
            <a:r>
              <a:rPr lang="es-ES" dirty="0"/>
              <a:t>sistemas de medición de caudales, </a:t>
            </a:r>
          </a:p>
          <a:p>
            <a:r>
              <a:rPr lang="es-ES" dirty="0"/>
              <a:t>de volúmenes extraídos y </a:t>
            </a:r>
          </a:p>
          <a:p>
            <a:r>
              <a:rPr lang="es-ES" dirty="0"/>
              <a:t>de niveles freáticos en las obras, además de </a:t>
            </a:r>
          </a:p>
          <a:p>
            <a:r>
              <a:rPr lang="es-ES" dirty="0"/>
              <a:t>un sistema de transmisión de la información que se obtenga al respecto y requerir la información que se obtenga. </a:t>
            </a:r>
          </a:p>
          <a:p>
            <a:r>
              <a:rPr lang="es-ES" dirty="0"/>
              <a:t>En el caso de los derechos de aprovechamiento no consuntivos, esta exigencia se aplicará también en la obra de restitución al acuífero. </a:t>
            </a:r>
          </a:p>
          <a:p>
            <a:r>
              <a:rPr lang="es-ES" dirty="0"/>
              <a:t>La Dirección General, por resolución fundada, determinará los plazos y las condiciones técnicas para cumplir la obligación dispuesta en este artículo. </a:t>
            </a:r>
          </a:p>
        </p:txBody>
      </p:sp>
    </p:spTree>
    <p:extLst>
      <p:ext uri="{BB962C8B-B14F-4D97-AF65-F5344CB8AC3E}">
        <p14:creationId xmlns:p14="http://schemas.microsoft.com/office/powerpoint/2010/main" val="13600831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a:t>Planes de alerta temprana</a:t>
            </a:r>
          </a:p>
        </p:txBody>
      </p:sp>
      <p:sp>
        <p:nvSpPr>
          <p:cNvPr id="3" name="Subtítulo 2"/>
          <p:cNvSpPr>
            <a:spLocks noGrp="1"/>
          </p:cNvSpPr>
          <p:nvPr>
            <p:ph type="subTitle" idx="1"/>
          </p:nvPr>
        </p:nvSpPr>
        <p:spPr/>
        <p:txBody>
          <a:bodyPr/>
          <a:lstStyle/>
          <a:p>
            <a:endParaRPr lang="es-ES"/>
          </a:p>
        </p:txBody>
      </p:sp>
    </p:spTree>
    <p:extLst>
      <p:ext uri="{BB962C8B-B14F-4D97-AF65-F5344CB8AC3E}">
        <p14:creationId xmlns:p14="http://schemas.microsoft.com/office/powerpoint/2010/main" val="16998128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Plan de alerta temprana (PAT) - concepto</a:t>
            </a:r>
          </a:p>
        </p:txBody>
      </p:sp>
      <p:sp>
        <p:nvSpPr>
          <p:cNvPr id="3" name="Marcador de contenido 2"/>
          <p:cNvSpPr>
            <a:spLocks noGrp="1"/>
          </p:cNvSpPr>
          <p:nvPr>
            <p:ph sz="quarter" idx="13"/>
          </p:nvPr>
        </p:nvSpPr>
        <p:spPr/>
        <p:txBody>
          <a:bodyPr>
            <a:normAutofit lnSpcReduction="10000"/>
          </a:bodyPr>
          <a:lstStyle/>
          <a:p>
            <a:r>
              <a:rPr lang="es-ES" dirty="0"/>
              <a:t>Un P.A.T. es un sistema de gestión, que mediante la medición de variables físicas caracteriza la respuesta del sistema acuífero y biótico al ejercicio de derechos de aprovechamiento (de aguas), verificando que los parámetros de control tomados no se vean alterados asegurando que la explotación de los nuevos derechos provisorios otorgados no perjudiquen la flora y fauna de la cuenca ni los derechos de agua permanente otorgados con anterioridad (Michel R. Santander Tapia, ing.)</a:t>
            </a:r>
          </a:p>
          <a:p>
            <a:r>
              <a:rPr lang="es-ES" dirty="0"/>
              <a:t>Guía Metodológica de Elaboración y Gestión de Planes de alerta Temprana (DGA 2012).</a:t>
            </a:r>
          </a:p>
        </p:txBody>
      </p:sp>
    </p:spTree>
    <p:extLst>
      <p:ext uri="{BB962C8B-B14F-4D97-AF65-F5344CB8AC3E}">
        <p14:creationId xmlns:p14="http://schemas.microsoft.com/office/powerpoint/2010/main" val="9368669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prstClr val="black"/>
                </a:solidFill>
              </a:rPr>
              <a:t>Plan de alerta temprana (PAT) - concepto</a:t>
            </a:r>
            <a:endParaRPr lang="es-ES" dirty="0"/>
          </a:p>
        </p:txBody>
      </p:sp>
      <p:sp>
        <p:nvSpPr>
          <p:cNvPr id="3" name="Marcador de contenido 2"/>
          <p:cNvSpPr>
            <a:spLocks noGrp="1"/>
          </p:cNvSpPr>
          <p:nvPr>
            <p:ph sz="quarter" idx="13"/>
          </p:nvPr>
        </p:nvSpPr>
        <p:spPr/>
        <p:txBody>
          <a:bodyPr>
            <a:normAutofit fontScale="85000" lnSpcReduction="10000"/>
          </a:bodyPr>
          <a:lstStyle/>
          <a:p>
            <a:r>
              <a:rPr lang="es-ES" dirty="0"/>
              <a:t>Si bien la DGA no ha establecido una definición oficial de Plan de Alerta Temprana (PAT), ni el contenido de éste, se entiende que</a:t>
            </a:r>
          </a:p>
          <a:p>
            <a:r>
              <a:rPr lang="es-ES" dirty="0"/>
              <a:t>un PAT es una herramienta de gestión, en este caso hídrica, que tiene como objetivo realizar el pronóstico, seguimiento, evaluación y verificación de los efectos o impactos previstos al momento de otorgar un derecho de aprovechamiento de agua. </a:t>
            </a:r>
          </a:p>
          <a:p>
            <a:r>
              <a:rPr lang="es-ES" dirty="0"/>
              <a:t>Todo esto por medio de la definición de indicadores con sus umbrales respectivos que permitan evaluar oportunamente en el tiempo el grado de afección o impacto en el área de influencia del derecho, para corregir en los casos que se generarse una afección o impacto reduciendo, ajustando o suspendiendo el ejercicio del derecho otorgado.</a:t>
            </a:r>
          </a:p>
        </p:txBody>
      </p:sp>
    </p:spTree>
    <p:extLst>
      <p:ext uri="{BB962C8B-B14F-4D97-AF65-F5344CB8AC3E}">
        <p14:creationId xmlns:p14="http://schemas.microsoft.com/office/powerpoint/2010/main" val="2706952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Áreas de restricción (</a:t>
            </a:r>
            <a:r>
              <a:rPr lang="es-CL" dirty="0" err="1"/>
              <a:t>ar</a:t>
            </a:r>
            <a:r>
              <a:rPr lang="es-CL" dirty="0"/>
              <a:t>)</a:t>
            </a:r>
          </a:p>
        </p:txBody>
      </p:sp>
      <p:sp>
        <p:nvSpPr>
          <p:cNvPr id="3" name="Marcador de contenido 2"/>
          <p:cNvSpPr>
            <a:spLocks noGrp="1"/>
          </p:cNvSpPr>
          <p:nvPr>
            <p:ph sz="quarter" idx="13"/>
          </p:nvPr>
        </p:nvSpPr>
        <p:spPr/>
        <p:txBody>
          <a:bodyPr>
            <a:normAutofit fontScale="70000" lnSpcReduction="20000"/>
          </a:bodyPr>
          <a:lstStyle/>
          <a:p>
            <a:r>
              <a:rPr lang="es-CL" dirty="0"/>
              <a:t>Art. 65: define área de restricción (AR) como: sectores hidrogeológicos de </a:t>
            </a:r>
            <a:r>
              <a:rPr lang="es-CL" dirty="0" err="1"/>
              <a:t>aprov</a:t>
            </a:r>
            <a:r>
              <a:rPr lang="es-CL" dirty="0"/>
              <a:t>. Común con riesgo grave de disminución de un </a:t>
            </a:r>
            <a:r>
              <a:rPr lang="es-CL" dirty="0" err="1"/>
              <a:t>det</a:t>
            </a:r>
            <a:r>
              <a:rPr lang="es-CL" dirty="0"/>
              <a:t>. Acuífero y consiguiente perjuicio de derechos de terceros</a:t>
            </a:r>
            <a:r>
              <a:rPr lang="es-CL" dirty="0">
                <a:solidFill>
                  <a:srgbClr val="FF0000"/>
                </a:solidFill>
              </a:rPr>
              <a:t> ya establecidos en él</a:t>
            </a:r>
            <a:r>
              <a:rPr lang="es-CL" dirty="0"/>
              <a:t>.</a:t>
            </a:r>
          </a:p>
          <a:p>
            <a:r>
              <a:rPr lang="es-CL" dirty="0" err="1"/>
              <a:t>Req</a:t>
            </a:r>
            <a:r>
              <a:rPr lang="es-CL" dirty="0"/>
              <a:t>. </a:t>
            </a:r>
            <a:r>
              <a:rPr lang="es-CL" dirty="0" err="1"/>
              <a:t>Declarac</a:t>
            </a:r>
            <a:r>
              <a:rPr lang="es-CL" dirty="0"/>
              <a:t>. </a:t>
            </a:r>
            <a:r>
              <a:rPr lang="es-CL" dirty="0" err="1"/>
              <a:t>Dga</a:t>
            </a:r>
            <a:r>
              <a:rPr lang="es-CL" dirty="0"/>
              <a:t> por sí o a petición de parte.</a:t>
            </a:r>
          </a:p>
          <a:p>
            <a:r>
              <a:rPr lang="es-CL" dirty="0"/>
              <a:t>Medida </a:t>
            </a:r>
            <a:r>
              <a:rPr lang="es-CL" dirty="0" err="1"/>
              <a:t>alzable</a:t>
            </a:r>
            <a:r>
              <a:rPr lang="es-CL" dirty="0"/>
              <a:t> con nuevos datos (reenvío a art. 64).</a:t>
            </a:r>
          </a:p>
          <a:p>
            <a:r>
              <a:rPr lang="es-CL" dirty="0">
                <a:solidFill>
                  <a:srgbClr val="FF0000"/>
                </a:solidFill>
              </a:rPr>
              <a:t>EFECTO: </a:t>
            </a:r>
            <a:r>
              <a:rPr lang="es-MX" dirty="0">
                <a:solidFill>
                  <a:srgbClr val="FF0000"/>
                </a:solidFill>
              </a:rPr>
              <a:t>La declaración de un área de restricción dará origen a una comunidad de aguas formada por todos los usuarios de aguas subterráneas comprendidas en ella.</a:t>
            </a:r>
          </a:p>
          <a:p>
            <a:r>
              <a:rPr lang="es-CL" dirty="0">
                <a:solidFill>
                  <a:srgbClr val="FF0000"/>
                </a:solidFill>
              </a:rPr>
              <a:t>Efecto: </a:t>
            </a:r>
            <a:r>
              <a:rPr lang="es-MX" dirty="0">
                <a:solidFill>
                  <a:srgbClr val="FF0000"/>
                </a:solidFill>
              </a:rPr>
              <a:t> Será aplicable al área de restricción lo dispuesto en el artículo precedente y la limitación a la autorización de los cambios de punto de captación indicada en el inciso quinto del artículo 63.</a:t>
            </a:r>
            <a:endParaRPr lang="es-CL" dirty="0">
              <a:solidFill>
                <a:srgbClr val="FF0000"/>
              </a:solidFill>
            </a:endParaRPr>
          </a:p>
          <a:p>
            <a:r>
              <a:rPr lang="es-CL" dirty="0"/>
              <a:t>Previa autorización </a:t>
            </a:r>
            <a:r>
              <a:rPr lang="es-CL" dirty="0" err="1"/>
              <a:t>dga</a:t>
            </a:r>
            <a:r>
              <a:rPr lang="es-CL" dirty="0"/>
              <a:t> Ar no obsta para realizar obras de recarga artificial de acuíferos (y obtener la preferencia para </a:t>
            </a:r>
            <a:r>
              <a:rPr lang="es-CL" dirty="0" err="1"/>
              <a:t>otorg</a:t>
            </a:r>
            <a:r>
              <a:rPr lang="es-CL" dirty="0"/>
              <a:t>. </a:t>
            </a:r>
            <a:r>
              <a:rPr lang="es-CL" dirty="0" err="1"/>
              <a:t>Daa</a:t>
            </a:r>
            <a:r>
              <a:rPr lang="es-CL" dirty="0"/>
              <a:t>).</a:t>
            </a:r>
          </a:p>
          <a:p>
            <a:pPr lvl="0">
              <a:buClr>
                <a:prstClr val="black"/>
              </a:buClr>
            </a:pPr>
            <a:r>
              <a:rPr lang="es-CL" sz="1900" dirty="0">
                <a:solidFill>
                  <a:prstClr val="black"/>
                </a:solidFill>
              </a:rPr>
              <a:t>En AR Se pueden otorgar </a:t>
            </a:r>
            <a:r>
              <a:rPr lang="es-CL" sz="1900" dirty="0" err="1">
                <a:solidFill>
                  <a:prstClr val="black"/>
                </a:solidFill>
              </a:rPr>
              <a:t>daa</a:t>
            </a:r>
            <a:r>
              <a:rPr lang="es-CL" sz="1900" dirty="0">
                <a:solidFill>
                  <a:prstClr val="black"/>
                </a:solidFill>
              </a:rPr>
              <a:t>, tanto provisionales como definitivos (art. 67 inc. 3°).</a:t>
            </a:r>
          </a:p>
          <a:p>
            <a:endParaRPr lang="es-CL" dirty="0"/>
          </a:p>
          <a:p>
            <a:endParaRPr lang="es-CL" dirty="0"/>
          </a:p>
        </p:txBody>
      </p:sp>
    </p:spTree>
    <p:extLst>
      <p:ext uri="{BB962C8B-B14F-4D97-AF65-F5344CB8AC3E}">
        <p14:creationId xmlns:p14="http://schemas.microsoft.com/office/powerpoint/2010/main" val="38640922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prstClr val="black"/>
                </a:solidFill>
              </a:rPr>
              <a:t>Plan de alerta temprana (PAT) y Plan de seguimiento ambiental (PSA) </a:t>
            </a:r>
            <a:endParaRPr lang="es-ES" dirty="0"/>
          </a:p>
        </p:txBody>
      </p:sp>
      <p:sp>
        <p:nvSpPr>
          <p:cNvPr id="3" name="Marcador de contenido 2"/>
          <p:cNvSpPr>
            <a:spLocks noGrp="1"/>
          </p:cNvSpPr>
          <p:nvPr>
            <p:ph sz="quarter" idx="13"/>
          </p:nvPr>
        </p:nvSpPr>
        <p:spPr>
          <a:xfrm>
            <a:off x="913773" y="2214696"/>
            <a:ext cx="10363827" cy="4314893"/>
          </a:xfrm>
        </p:spPr>
        <p:txBody>
          <a:bodyPr>
            <a:normAutofit fontScale="40000" lnSpcReduction="20000"/>
          </a:bodyPr>
          <a:lstStyle/>
          <a:p>
            <a:r>
              <a:rPr lang="es-ES" sz="3600" dirty="0"/>
              <a:t>en todo informe (DIA o EIA) que ingresa al Sistema de Evaluación Ambiental (SEA), se debe presentar:</a:t>
            </a:r>
          </a:p>
          <a:p>
            <a:r>
              <a:rPr lang="es-ES" sz="3600" dirty="0"/>
              <a:t>un Plan de Seguimiento Ambiental (PSA) y</a:t>
            </a:r>
          </a:p>
          <a:p>
            <a:pPr lvl="1"/>
            <a:r>
              <a:rPr lang="es-ES" sz="3400" dirty="0"/>
              <a:t>Un PSA define todas las variables ambientales que serán monitoreadas, las cuales indicarán el estado de los sistemas ambiental presentes en la zona. </a:t>
            </a:r>
            <a:endParaRPr lang="es-ES" sz="3600" dirty="0"/>
          </a:p>
          <a:p>
            <a:r>
              <a:rPr lang="es-ES" sz="3600" dirty="0"/>
              <a:t>un Plan de alerta temprana (PAT). </a:t>
            </a:r>
          </a:p>
          <a:p>
            <a:pPr lvl="1"/>
            <a:r>
              <a:rPr lang="es-ES" sz="3400" dirty="0"/>
              <a:t>El PAT corresponde a una herramienta de gestión ambiental (</a:t>
            </a:r>
            <a:r>
              <a:rPr lang="es-ES" sz="3400" u="sng" dirty="0"/>
              <a:t>en nuestro análisis, hídrica</a:t>
            </a:r>
            <a:r>
              <a:rPr lang="es-ES" sz="3400" dirty="0"/>
              <a:t>), que activa medidas preventivas orientadas a impedir que se supere el impacto establecido autorizado en la Resolución de Calificación Ambiental (RCA). </a:t>
            </a:r>
          </a:p>
          <a:p>
            <a:pPr lvl="1"/>
            <a:r>
              <a:rPr lang="es-ES" sz="3400" dirty="0"/>
              <a:t>En él se define un(os) indicador(es) específico(s) (variable directa del estado del sistema) y se determina un valor umbral en base a estudios técnicos, que corresponden al valor mínimo o máximo al cual el sistema puede llegar para mantener el objetivo ambiental del PAT, es decir, el impacto autorizado en el proceso de evaluación ambiental.</a:t>
            </a:r>
          </a:p>
          <a:p>
            <a:pPr lvl="1"/>
            <a:r>
              <a:rPr lang="es-ES" sz="3400" dirty="0"/>
              <a:t>Además de definir los umbrales, el PAT debe establecer acciones de contingencia que el estado del objeto de protección se mantendrá dentro de lo autorizado durante el proceso de evaluación ambiental. </a:t>
            </a:r>
            <a:endParaRPr lang="es-ES" dirty="0"/>
          </a:p>
        </p:txBody>
      </p:sp>
    </p:spTree>
    <p:extLst>
      <p:ext uri="{BB962C8B-B14F-4D97-AF65-F5344CB8AC3E}">
        <p14:creationId xmlns:p14="http://schemas.microsoft.com/office/powerpoint/2010/main" val="24569768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Ejemplos de </a:t>
            </a:r>
            <a:r>
              <a:rPr lang="es-ES" dirty="0" err="1"/>
              <a:t>pat</a:t>
            </a:r>
            <a:endParaRPr lang="es-ES" dirty="0"/>
          </a:p>
        </p:txBody>
      </p:sp>
      <p:sp>
        <p:nvSpPr>
          <p:cNvPr id="3" name="Marcador de contenido 2"/>
          <p:cNvSpPr>
            <a:spLocks noGrp="1"/>
          </p:cNvSpPr>
          <p:nvPr>
            <p:ph sz="quarter" idx="13"/>
          </p:nvPr>
        </p:nvSpPr>
        <p:spPr/>
        <p:txBody>
          <a:bodyPr/>
          <a:lstStyle/>
          <a:p>
            <a:r>
              <a:rPr lang="es-ES" dirty="0"/>
              <a:t>Actualmente, existen PAT aprobados por la DGA.</a:t>
            </a:r>
          </a:p>
          <a:p>
            <a:r>
              <a:rPr lang="es-ES" dirty="0"/>
              <a:t>Ellos condicionan los derechos de aprovechamiento otorgados (</a:t>
            </a:r>
            <a:r>
              <a:rPr lang="es-ES" dirty="0" err="1"/>
              <a:t>PATs</a:t>
            </a:r>
            <a:r>
              <a:rPr lang="es-ES" dirty="0"/>
              <a:t> asociados a derecho)</a:t>
            </a:r>
          </a:p>
          <a:p>
            <a:r>
              <a:rPr lang="es-ES" dirty="0"/>
              <a:t>en la Región de Antofagasta: Pampa Puno, Elvira, Los Morros, Salar de </a:t>
            </a:r>
            <a:r>
              <a:rPr lang="es-ES" dirty="0" err="1"/>
              <a:t>Ollagüe</a:t>
            </a:r>
            <a:r>
              <a:rPr lang="es-ES" dirty="0"/>
              <a:t>, </a:t>
            </a:r>
            <a:r>
              <a:rPr lang="es-ES" dirty="0" err="1"/>
              <a:t>Monturaqui-Negrillar-Tilopozo</a:t>
            </a:r>
            <a:r>
              <a:rPr lang="es-ES" dirty="0"/>
              <a:t> y Calama. </a:t>
            </a:r>
          </a:p>
          <a:p>
            <a:r>
              <a:rPr lang="es-ES" dirty="0"/>
              <a:t>otros </a:t>
            </a:r>
            <a:r>
              <a:rPr lang="es-ES" dirty="0" err="1"/>
              <a:t>PATs</a:t>
            </a:r>
            <a:r>
              <a:rPr lang="es-ES" dirty="0"/>
              <a:t> asociados a derecho en proceso de aprobación: PAT Pampa </a:t>
            </a:r>
            <a:r>
              <a:rPr lang="es-ES" dirty="0" err="1"/>
              <a:t>LLalqui</a:t>
            </a:r>
            <a:r>
              <a:rPr lang="es-ES" dirty="0"/>
              <a:t>, PAT La Concordia, PAT Aconcagua, entre otros. </a:t>
            </a:r>
          </a:p>
        </p:txBody>
      </p:sp>
    </p:spTree>
    <p:extLst>
      <p:ext uri="{BB962C8B-B14F-4D97-AF65-F5344CB8AC3E}">
        <p14:creationId xmlns:p14="http://schemas.microsoft.com/office/powerpoint/2010/main" val="28118934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Contenidos básicos de los </a:t>
            </a:r>
            <a:r>
              <a:rPr lang="es-ES" dirty="0" err="1"/>
              <a:t>pat</a:t>
            </a:r>
            <a:endParaRPr lang="es-ES" dirty="0"/>
          </a:p>
        </p:txBody>
      </p:sp>
      <p:sp>
        <p:nvSpPr>
          <p:cNvPr id="3" name="Marcador de contenido 2"/>
          <p:cNvSpPr>
            <a:spLocks noGrp="1"/>
          </p:cNvSpPr>
          <p:nvPr>
            <p:ph sz="quarter" idx="13"/>
          </p:nvPr>
        </p:nvSpPr>
        <p:spPr/>
        <p:txBody>
          <a:bodyPr>
            <a:normAutofit/>
          </a:bodyPr>
          <a:lstStyle/>
          <a:p>
            <a:r>
              <a:rPr lang="es-ES" dirty="0"/>
              <a:t>Los objetivos del plan, </a:t>
            </a:r>
          </a:p>
          <a:p>
            <a:r>
              <a:rPr lang="es-ES" dirty="0"/>
              <a:t>los objetos de protección, </a:t>
            </a:r>
          </a:p>
          <a:p>
            <a:r>
              <a:rPr lang="es-ES" dirty="0"/>
              <a:t>el plan de monitoreo, </a:t>
            </a:r>
          </a:p>
          <a:p>
            <a:r>
              <a:rPr lang="es-ES" dirty="0"/>
              <a:t>La determinación de umbrales, </a:t>
            </a:r>
          </a:p>
          <a:p>
            <a:r>
              <a:rPr lang="es-ES" dirty="0"/>
              <a:t>la evaluación de impactos, </a:t>
            </a:r>
          </a:p>
          <a:p>
            <a:r>
              <a:rPr lang="es-ES" dirty="0"/>
              <a:t>entre otros aspectos.</a:t>
            </a:r>
          </a:p>
        </p:txBody>
      </p:sp>
    </p:spTree>
    <p:extLst>
      <p:ext uri="{BB962C8B-B14F-4D97-AF65-F5344CB8AC3E}">
        <p14:creationId xmlns:p14="http://schemas.microsoft.com/office/powerpoint/2010/main" val="2589014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err="1"/>
              <a:t>Daa</a:t>
            </a:r>
            <a:r>
              <a:rPr lang="es-CL" dirty="0"/>
              <a:t> en áreas de restricción</a:t>
            </a:r>
          </a:p>
        </p:txBody>
      </p:sp>
      <p:sp>
        <p:nvSpPr>
          <p:cNvPr id="3" name="Marcador de contenido 2"/>
          <p:cNvSpPr>
            <a:spLocks noGrp="1"/>
          </p:cNvSpPr>
          <p:nvPr>
            <p:ph sz="quarter" idx="13"/>
          </p:nvPr>
        </p:nvSpPr>
        <p:spPr/>
        <p:txBody>
          <a:bodyPr>
            <a:normAutofit fontScale="77500" lnSpcReduction="20000"/>
          </a:bodyPr>
          <a:lstStyle/>
          <a:p>
            <a:r>
              <a:rPr lang="es-CL" dirty="0"/>
              <a:t>Art. 66. </a:t>
            </a:r>
            <a:r>
              <a:rPr lang="es-CL" dirty="0" err="1"/>
              <a:t>Dga</a:t>
            </a:r>
            <a:r>
              <a:rPr lang="es-CL" dirty="0"/>
              <a:t> puede otorgar </a:t>
            </a:r>
            <a:r>
              <a:rPr lang="es-CL" dirty="0" err="1"/>
              <a:t>daa</a:t>
            </a:r>
            <a:r>
              <a:rPr lang="es-CL" dirty="0"/>
              <a:t> </a:t>
            </a:r>
            <a:r>
              <a:rPr lang="es-CL" u="sng" dirty="0"/>
              <a:t>provisorios</a:t>
            </a:r>
            <a:r>
              <a:rPr lang="es-CL" dirty="0"/>
              <a:t> en </a:t>
            </a:r>
            <a:r>
              <a:rPr lang="es-CL" dirty="0" err="1"/>
              <a:t>ar</a:t>
            </a:r>
            <a:r>
              <a:rPr lang="es-CL" dirty="0"/>
              <a:t>.</a:t>
            </a:r>
          </a:p>
          <a:p>
            <a:pPr lvl="1"/>
            <a:r>
              <a:rPr lang="es-ES" dirty="0"/>
              <a:t>La DGA podrá otorgar provisionalmente </a:t>
            </a:r>
            <a:r>
              <a:rPr lang="es-ES" dirty="0" err="1"/>
              <a:t>dAA</a:t>
            </a:r>
            <a:r>
              <a:rPr lang="es-ES" dirty="0"/>
              <a:t> en aquellas zonas que haya declarado de restricción. En dichas zonas, la DGA limitará prudencialmente los nuevos derechos pudiendo incluso dejarlos sin efecto en caso de constatar perjuicios a los derechos ya constituidos.</a:t>
            </a:r>
            <a:endParaRPr lang="es-CL" dirty="0"/>
          </a:p>
          <a:p>
            <a:r>
              <a:rPr lang="es-CL" dirty="0">
                <a:solidFill>
                  <a:srgbClr val="FF0000"/>
                </a:solidFill>
              </a:rPr>
              <a:t>Art. 66 Bis Recargas de acuíferos (natural y artificial).</a:t>
            </a:r>
          </a:p>
          <a:p>
            <a:r>
              <a:rPr lang="es-CL" dirty="0">
                <a:solidFill>
                  <a:srgbClr val="FF0000"/>
                </a:solidFill>
              </a:rPr>
              <a:t>Art. 66 ter Recarga artificial con aguas de fuente ajena a la cuenca, o con el objetivo de aumentar la disponibilidad para constituir nuevos DAA.</a:t>
            </a:r>
          </a:p>
          <a:p>
            <a:r>
              <a:rPr lang="es-CL" dirty="0">
                <a:solidFill>
                  <a:srgbClr val="FF0000"/>
                </a:solidFill>
              </a:rPr>
              <a:t>Art. 66 </a:t>
            </a:r>
            <a:r>
              <a:rPr lang="es-CL" dirty="0" err="1">
                <a:solidFill>
                  <a:srgbClr val="FF0000"/>
                </a:solidFill>
              </a:rPr>
              <a:t>quater</a:t>
            </a:r>
            <a:r>
              <a:rPr lang="es-CL" dirty="0">
                <a:solidFill>
                  <a:srgbClr val="FF0000"/>
                </a:solidFill>
              </a:rPr>
              <a:t> obras de recarga u perjuicio de terceros.</a:t>
            </a:r>
          </a:p>
          <a:p>
            <a:r>
              <a:rPr lang="es-CL" dirty="0"/>
              <a:t>Art. 67dga puede otorgar DAA </a:t>
            </a:r>
            <a:r>
              <a:rPr lang="es-CL" u="sng" dirty="0"/>
              <a:t>definitivos</a:t>
            </a:r>
            <a:r>
              <a:rPr lang="es-CL" dirty="0"/>
              <a:t> en ar.</a:t>
            </a:r>
          </a:p>
          <a:p>
            <a:pPr lvl="1"/>
            <a:r>
              <a:rPr lang="es-CL" dirty="0" err="1"/>
              <a:t>Req</a:t>
            </a:r>
            <a:r>
              <a:rPr lang="es-CL" dirty="0"/>
              <a:t>. Transcurso de 5 años de ejercicio efectivo e inexistencia de daños a </a:t>
            </a:r>
            <a:r>
              <a:rPr lang="es-CL" dirty="0" err="1"/>
              <a:t>daa</a:t>
            </a:r>
            <a:r>
              <a:rPr lang="es-CL" dirty="0"/>
              <a:t> ya constituidos.</a:t>
            </a:r>
          </a:p>
          <a:p>
            <a:pPr lvl="1"/>
            <a:r>
              <a:rPr lang="es-CL" dirty="0" err="1"/>
              <a:t>Req</a:t>
            </a:r>
            <a:r>
              <a:rPr lang="es-CL" dirty="0"/>
              <a:t>. Declaración </a:t>
            </a:r>
            <a:r>
              <a:rPr lang="es-CL" dirty="0" err="1"/>
              <a:t>dga</a:t>
            </a:r>
            <a:r>
              <a:rPr lang="es-CL" dirty="0"/>
              <a:t> de esta calidad (definitivos).</a:t>
            </a:r>
          </a:p>
          <a:p>
            <a:pPr marL="0" indent="0">
              <a:buNone/>
            </a:pPr>
            <a:endParaRPr lang="es-CL" dirty="0"/>
          </a:p>
        </p:txBody>
      </p:sp>
    </p:spTree>
    <p:extLst>
      <p:ext uri="{BB962C8B-B14F-4D97-AF65-F5344CB8AC3E}">
        <p14:creationId xmlns:p14="http://schemas.microsoft.com/office/powerpoint/2010/main" val="3346233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Obligaciones comunes </a:t>
            </a:r>
            <a:br>
              <a:rPr lang="es-CL" dirty="0"/>
            </a:br>
            <a:r>
              <a:rPr lang="es-CL" dirty="0"/>
              <a:t>a titulares </a:t>
            </a:r>
            <a:r>
              <a:rPr lang="es-CL" dirty="0" err="1"/>
              <a:t>daa</a:t>
            </a:r>
            <a:r>
              <a:rPr lang="es-CL" dirty="0"/>
              <a:t> en </a:t>
            </a:r>
            <a:r>
              <a:rPr lang="es-CL" dirty="0" err="1"/>
              <a:t>zp</a:t>
            </a:r>
            <a:r>
              <a:rPr lang="es-CL" dirty="0"/>
              <a:t> y </a:t>
            </a:r>
            <a:r>
              <a:rPr lang="es-CL" dirty="0" err="1"/>
              <a:t>ar</a:t>
            </a:r>
            <a:endParaRPr lang="es-CL" dirty="0"/>
          </a:p>
        </p:txBody>
      </p:sp>
      <p:sp>
        <p:nvSpPr>
          <p:cNvPr id="3" name="Marcador de contenido 2"/>
          <p:cNvSpPr>
            <a:spLocks noGrp="1"/>
          </p:cNvSpPr>
          <p:nvPr>
            <p:ph sz="quarter" idx="13"/>
          </p:nvPr>
        </p:nvSpPr>
        <p:spPr>
          <a:xfrm>
            <a:off x="913773" y="2367094"/>
            <a:ext cx="10363827" cy="2928059"/>
          </a:xfrm>
        </p:spPr>
        <p:txBody>
          <a:bodyPr>
            <a:normAutofit fontScale="55000" lnSpcReduction="20000"/>
          </a:bodyPr>
          <a:lstStyle/>
          <a:p>
            <a:r>
              <a:rPr lang="es-CL" dirty="0"/>
              <a:t>Sistema de medición de caudales. Instalar y mantener.</a:t>
            </a:r>
          </a:p>
          <a:p>
            <a:r>
              <a:rPr lang="es-CL" dirty="0" err="1"/>
              <a:t>Sist</a:t>
            </a:r>
            <a:r>
              <a:rPr lang="es-CL" dirty="0"/>
              <a:t>. Medición volúmenes extraídos.</a:t>
            </a:r>
          </a:p>
          <a:p>
            <a:r>
              <a:rPr lang="es-CL" dirty="0" err="1"/>
              <a:t>Sist</a:t>
            </a:r>
            <a:r>
              <a:rPr lang="es-CL" dirty="0"/>
              <a:t>. Control niveles freáticos.</a:t>
            </a:r>
          </a:p>
          <a:p>
            <a:r>
              <a:rPr lang="es-CL" dirty="0" err="1"/>
              <a:t>Sist</a:t>
            </a:r>
            <a:r>
              <a:rPr lang="es-CL" dirty="0"/>
              <a:t>. Transmisión información.</a:t>
            </a:r>
          </a:p>
          <a:p>
            <a:r>
              <a:rPr lang="es-ES" dirty="0"/>
              <a:t>ART. 68°: La DGA podrá exigir la instalación y mantención de sistemas de medición de caudales, de volúmenes extraídos y de niveles freáticos en las obras, además de un sistema de transmisión de la información que se obtenga al respecto y requerir la información que se obtenga. </a:t>
            </a:r>
          </a:p>
          <a:p>
            <a:r>
              <a:rPr lang="es-ES" dirty="0"/>
              <a:t>En el caso de los derechos de aprovechamiento no consuntivos, esta exigencia se aplicará también en la obra de restitución al acuífero. </a:t>
            </a:r>
          </a:p>
          <a:p>
            <a:r>
              <a:rPr lang="es-ES" dirty="0"/>
              <a:t>La DGA, por resolución fundada, determinará los plazos y las condiciones técnicas para cumplir esa obligación.</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L" sz="2000" b="0" i="0" u="none" strike="noStrike" kern="1200" cap="all" spc="0" normalizeH="0" baseline="0" noProof="0" dirty="0">
                <a:ln>
                  <a:noFill/>
                </a:ln>
                <a:solidFill>
                  <a:srgbClr val="FF0000"/>
                </a:solidFill>
                <a:effectLst/>
                <a:uLnTx/>
                <a:uFillTx/>
                <a:latin typeface="Tw Cen MT" panose="020B0602020104020603"/>
                <a:ea typeface="+mn-ea"/>
                <a:cs typeface="+mn-cs"/>
              </a:rPr>
              <a:t>Art. 67 bis. Declaración o alzamiento de </a:t>
            </a:r>
            <a:r>
              <a:rPr kumimoji="0" lang="es-CL" sz="2000" b="0" i="0" u="none" strike="noStrike" kern="1200" cap="all" spc="0" normalizeH="0" baseline="0" noProof="0" dirty="0" err="1">
                <a:ln>
                  <a:noFill/>
                </a:ln>
                <a:solidFill>
                  <a:srgbClr val="FF0000"/>
                </a:solidFill>
                <a:effectLst/>
                <a:uLnTx/>
                <a:uFillTx/>
                <a:latin typeface="Tw Cen MT" panose="020B0602020104020603"/>
                <a:ea typeface="+mn-ea"/>
                <a:cs typeface="+mn-cs"/>
              </a:rPr>
              <a:t>zr</a:t>
            </a:r>
            <a:r>
              <a:rPr kumimoji="0" lang="es-CL" sz="2000" b="0" i="0" u="none" strike="noStrike" kern="1200" cap="all" spc="0" normalizeH="0" baseline="0" noProof="0" dirty="0">
                <a:ln>
                  <a:noFill/>
                </a:ln>
                <a:solidFill>
                  <a:srgbClr val="FF0000"/>
                </a:solidFill>
                <a:effectLst/>
                <a:uLnTx/>
                <a:uFillTx/>
                <a:latin typeface="Tw Cen MT" panose="020B0602020104020603"/>
                <a:ea typeface="+mn-ea"/>
                <a:cs typeface="+mn-cs"/>
              </a:rPr>
              <a:t> y </a:t>
            </a:r>
            <a:r>
              <a:rPr kumimoji="0" lang="es-CL" sz="2000" b="0" i="0" u="none" strike="noStrike" kern="1200" cap="all" spc="0" normalizeH="0" baseline="0" noProof="0" dirty="0" err="1">
                <a:ln>
                  <a:noFill/>
                </a:ln>
                <a:solidFill>
                  <a:srgbClr val="FF0000"/>
                </a:solidFill>
                <a:effectLst/>
                <a:uLnTx/>
                <a:uFillTx/>
                <a:latin typeface="Tw Cen MT" panose="020B0602020104020603"/>
                <a:ea typeface="+mn-ea"/>
                <a:cs typeface="+mn-cs"/>
              </a:rPr>
              <a:t>zp</a:t>
            </a:r>
            <a:r>
              <a:rPr kumimoji="0" lang="es-CL" sz="2000" b="0" i="0" u="none" strike="noStrike" kern="1200" cap="all" spc="0" normalizeH="0" baseline="0" noProof="0" dirty="0">
                <a:ln>
                  <a:noFill/>
                </a:ln>
                <a:solidFill>
                  <a:srgbClr val="FF0000"/>
                </a:solidFill>
                <a:effectLst/>
                <a:uLnTx/>
                <a:uFillTx/>
                <a:latin typeface="Tw Cen MT" panose="020B0602020104020603"/>
                <a:ea typeface="+mn-ea"/>
                <a:cs typeface="+mn-cs"/>
              </a:rPr>
              <a:t> requieren publicación en diario oficial.</a:t>
            </a:r>
            <a:r>
              <a:rPr kumimoji="0" lang="es-CL" sz="2000" b="0" i="0" u="none" strike="noStrike" kern="1200" cap="all" spc="0" normalizeH="0" baseline="0" noProof="0" dirty="0">
                <a:ln>
                  <a:noFill/>
                </a:ln>
                <a:solidFill>
                  <a:prstClr val="black"/>
                </a:solidFill>
                <a:effectLst/>
                <a:uLnTx/>
                <a:uFillTx/>
                <a:latin typeface="Tw Cen MT" panose="020B0602020104020603"/>
                <a:ea typeface="+mn-ea"/>
                <a:cs typeface="+mn-cs"/>
              </a:rPr>
              <a:t> </a:t>
            </a:r>
          </a:p>
          <a:p>
            <a:r>
              <a:rPr lang="es-ES" dirty="0">
                <a:solidFill>
                  <a:srgbClr val="FF0000"/>
                </a:solidFill>
              </a:rPr>
              <a:t>Multas y sanciones art. 173 y ss.</a:t>
            </a:r>
            <a:endParaRPr lang="es-CL" dirty="0">
              <a:solidFill>
                <a:srgbClr val="FF0000"/>
              </a:solidFill>
            </a:endParaRPr>
          </a:p>
        </p:txBody>
      </p:sp>
    </p:spTree>
    <p:extLst>
      <p:ext uri="{BB962C8B-B14F-4D97-AF65-F5344CB8AC3E}">
        <p14:creationId xmlns:p14="http://schemas.microsoft.com/office/powerpoint/2010/main" val="2453655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Facultades </a:t>
            </a:r>
            <a:r>
              <a:rPr lang="es-CL" dirty="0" err="1"/>
              <a:t>dga</a:t>
            </a:r>
            <a:r>
              <a:rPr lang="es-CL" dirty="0"/>
              <a:t> en </a:t>
            </a:r>
            <a:r>
              <a:rPr lang="es-CL" dirty="0" err="1"/>
              <a:t>zp</a:t>
            </a:r>
            <a:r>
              <a:rPr lang="es-CL" dirty="0"/>
              <a:t> y </a:t>
            </a:r>
            <a:r>
              <a:rPr lang="es-CL" dirty="0" err="1"/>
              <a:t>ar</a:t>
            </a:r>
            <a:endParaRPr lang="es-CL" dirty="0"/>
          </a:p>
        </p:txBody>
      </p:sp>
      <p:sp>
        <p:nvSpPr>
          <p:cNvPr id="3" name="Marcador de contenido 2"/>
          <p:cNvSpPr>
            <a:spLocks noGrp="1"/>
          </p:cNvSpPr>
          <p:nvPr>
            <p:ph sz="quarter" idx="13"/>
          </p:nvPr>
        </p:nvSpPr>
        <p:spPr/>
        <p:txBody>
          <a:bodyPr/>
          <a:lstStyle/>
          <a:p>
            <a:r>
              <a:rPr lang="es-CL" dirty="0"/>
              <a:t>Art. 68 (copia de parte final art. 67). </a:t>
            </a:r>
            <a:r>
              <a:rPr lang="es-CL" dirty="0" err="1"/>
              <a:t>dga</a:t>
            </a:r>
            <a:r>
              <a:rPr lang="es-CL" dirty="0"/>
              <a:t> </a:t>
            </a:r>
            <a:r>
              <a:rPr lang="es-CL" u="sng" dirty="0"/>
              <a:t>podrá exigir</a:t>
            </a:r>
            <a:r>
              <a:rPr lang="es-CL" dirty="0"/>
              <a:t>:</a:t>
            </a:r>
          </a:p>
          <a:p>
            <a:pPr lvl="1"/>
            <a:r>
              <a:rPr lang="es-ES" dirty="0"/>
              <a:t>Sistema de medición de caudales. Instalar y mantener.</a:t>
            </a:r>
          </a:p>
          <a:p>
            <a:pPr lvl="1"/>
            <a:r>
              <a:rPr lang="es-ES" dirty="0" err="1"/>
              <a:t>Sist</a:t>
            </a:r>
            <a:r>
              <a:rPr lang="es-ES" dirty="0"/>
              <a:t>. Medición volúmenes extraídos.</a:t>
            </a:r>
          </a:p>
          <a:p>
            <a:pPr lvl="1"/>
            <a:r>
              <a:rPr lang="es-ES" dirty="0" err="1"/>
              <a:t>Sist</a:t>
            </a:r>
            <a:r>
              <a:rPr lang="es-ES" dirty="0"/>
              <a:t>. Control niveles freáticos.</a:t>
            </a:r>
          </a:p>
          <a:p>
            <a:pPr lvl="1"/>
            <a:r>
              <a:rPr lang="es-ES" dirty="0" err="1"/>
              <a:t>Sist</a:t>
            </a:r>
            <a:r>
              <a:rPr lang="es-ES" dirty="0"/>
              <a:t>. Transmisión información.</a:t>
            </a:r>
            <a:endParaRPr lang="es-CL" dirty="0"/>
          </a:p>
          <a:p>
            <a:r>
              <a:rPr lang="es-CL" dirty="0"/>
              <a:t>En caso de </a:t>
            </a:r>
            <a:r>
              <a:rPr lang="es-CL" dirty="0" err="1"/>
              <a:t>daa</a:t>
            </a:r>
            <a:r>
              <a:rPr lang="es-CL" dirty="0"/>
              <a:t> no consuntivo, </a:t>
            </a:r>
            <a:r>
              <a:rPr lang="es-CL" u="sng" dirty="0"/>
              <a:t>aplicables también en </a:t>
            </a:r>
            <a:r>
              <a:rPr lang="es-CL" dirty="0"/>
              <a:t>la obra de restitución al acuífero.</a:t>
            </a:r>
          </a:p>
          <a:p>
            <a:endParaRPr lang="es-CL" dirty="0"/>
          </a:p>
        </p:txBody>
      </p:sp>
    </p:spTree>
    <p:extLst>
      <p:ext uri="{BB962C8B-B14F-4D97-AF65-F5344CB8AC3E}">
        <p14:creationId xmlns:p14="http://schemas.microsoft.com/office/powerpoint/2010/main" val="3987478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Caudal ecológico mínimo</a:t>
            </a:r>
            <a:br>
              <a:rPr lang="es-ES" dirty="0"/>
            </a:br>
            <a:r>
              <a:rPr lang="es-ES" dirty="0"/>
              <a:t>art. 129 bis 1</a:t>
            </a:r>
          </a:p>
        </p:txBody>
      </p:sp>
      <p:sp>
        <p:nvSpPr>
          <p:cNvPr id="3" name="Marcador de contenido 2"/>
          <p:cNvSpPr>
            <a:spLocks noGrp="1"/>
          </p:cNvSpPr>
          <p:nvPr>
            <p:ph sz="quarter" idx="13"/>
          </p:nvPr>
        </p:nvSpPr>
        <p:spPr/>
        <p:txBody>
          <a:bodyPr>
            <a:normAutofit fontScale="62500" lnSpcReduction="20000"/>
          </a:bodyPr>
          <a:lstStyle/>
          <a:p>
            <a:r>
              <a:rPr lang="es-MX" dirty="0">
                <a:solidFill>
                  <a:srgbClr val="FF0000"/>
                </a:solidFill>
              </a:rPr>
              <a:t>ARTICULO 129 bis- Si de la ejecución de obras de recuperación de terrenos húmedos o pantanosos resultara perjuicio a terceros, las aguas provenientes de tales obras deberán ser vertidas al cauce natural más próximo. De no ser posible lo anterior, ellas serán vertidas a cauces artificiales, con autorización de sus propietarios, o a otros cauces naturales. En este último caso, deberá obtenerse autorización de la Dirección General de Aguas en conformidad al Párrafo 1º del Título I del Libro II de este Código.</a:t>
            </a:r>
          </a:p>
          <a:p>
            <a:r>
              <a:rPr lang="es-MX" dirty="0">
                <a:solidFill>
                  <a:srgbClr val="FF0000"/>
                </a:solidFill>
              </a:rPr>
              <a:t>Vertimiento a cauces próximos por obras recuperativas con perjuicio </a:t>
            </a:r>
            <a:r>
              <a:rPr lang="es-MX">
                <a:solidFill>
                  <a:srgbClr val="FF0000"/>
                </a:solidFill>
              </a:rPr>
              <a:t>de terceros.</a:t>
            </a:r>
            <a:endParaRPr lang="es-MX" dirty="0">
              <a:solidFill>
                <a:srgbClr val="FF0000"/>
              </a:solidFill>
            </a:endParaRPr>
          </a:p>
          <a:p>
            <a:r>
              <a:rPr lang="es-ES" dirty="0"/>
              <a:t>Art. 129 bis 1º: Al constituir los DAA, la DGA velará por:</a:t>
            </a:r>
          </a:p>
          <a:p>
            <a:pPr lvl="1"/>
            <a:r>
              <a:rPr lang="es-ES" dirty="0"/>
              <a:t>la preservación de la naturaleza y la</a:t>
            </a:r>
          </a:p>
          <a:p>
            <a:pPr lvl="1"/>
            <a:r>
              <a:rPr lang="es-ES" dirty="0"/>
              <a:t>protección del medio ambiente, </a:t>
            </a:r>
          </a:p>
          <a:p>
            <a:r>
              <a:rPr lang="es-ES" dirty="0"/>
              <a:t>debiendo para ello establecer un caudal ecológico mínimo (CEM).</a:t>
            </a:r>
          </a:p>
          <a:p>
            <a:r>
              <a:rPr lang="es-ES" dirty="0"/>
              <a:t>el CEM sólo afectará a los </a:t>
            </a:r>
            <a:r>
              <a:rPr lang="es-ES" u="sng" dirty="0"/>
              <a:t>nuevos</a:t>
            </a:r>
            <a:r>
              <a:rPr lang="es-ES" dirty="0"/>
              <a:t> derechos (DAA) que se constituyan</a:t>
            </a:r>
          </a:p>
          <a:p>
            <a:pPr lvl="1"/>
            <a:r>
              <a:rPr lang="es-ES" dirty="0"/>
              <a:t>para lo cual deberá considerar </a:t>
            </a:r>
            <a:r>
              <a:rPr lang="es-ES" u="sng" dirty="0"/>
              <a:t>también</a:t>
            </a:r>
            <a:r>
              <a:rPr lang="es-ES" dirty="0"/>
              <a:t> las condiciones naturales pertinentes para cada fuente superficial.</a:t>
            </a:r>
          </a:p>
          <a:p>
            <a:r>
              <a:rPr lang="es-ES" dirty="0"/>
              <a:t>Un reglamento determinará los criterios = DS Nº 14 MMA (D.O. 30.07.2013) con </a:t>
            </a:r>
            <a:r>
              <a:rPr lang="es-ES" dirty="0" err="1"/>
              <a:t>modifs</a:t>
            </a:r>
            <a:r>
              <a:rPr lang="es-ES" dirty="0"/>
              <a:t>.</a:t>
            </a:r>
          </a:p>
        </p:txBody>
      </p:sp>
    </p:spTree>
    <p:extLst>
      <p:ext uri="{BB962C8B-B14F-4D97-AF65-F5344CB8AC3E}">
        <p14:creationId xmlns:p14="http://schemas.microsoft.com/office/powerpoint/2010/main" val="3342047269"/>
      </p:ext>
    </p:extLst>
  </p:cSld>
  <p:clrMapOvr>
    <a:masterClrMapping/>
  </p:clrMapOvr>
</p:sld>
</file>

<file path=ppt/theme/theme1.xml><?xml version="1.0" encoding="utf-8"?>
<a:theme xmlns:a="http://schemas.openxmlformats.org/drawingml/2006/main" name="4_Gota">
  <a:themeElements>
    <a:clrScheme name="Got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1419</TotalTime>
  <Words>6220</Words>
  <Application>Microsoft Office PowerPoint</Application>
  <PresentationFormat>Panorámica</PresentationFormat>
  <Paragraphs>330</Paragraphs>
  <Slides>52</Slides>
  <Notes>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52</vt:i4>
      </vt:variant>
    </vt:vector>
  </HeadingPairs>
  <TitlesOfParts>
    <vt:vector size="56" baseType="lpstr">
      <vt:lpstr>Arial</vt:lpstr>
      <vt:lpstr>Calibri</vt:lpstr>
      <vt:lpstr>Tw Cen MT</vt:lpstr>
      <vt:lpstr>4_Gota</vt:lpstr>
      <vt:lpstr>  DE LA PROTECCIÓN DE LAS AGUAS Y CAUCES </vt:lpstr>
      <vt:lpstr>Objetivos sesión</vt:lpstr>
      <vt:lpstr>LIMITACIÓN DE EJERCICIO + REDUCCiÓN TEMPORAL DE EJERCICIO DAA</vt:lpstr>
      <vt:lpstr>Zonas de prohibición nuevas explotaciones (ZP)</vt:lpstr>
      <vt:lpstr>Áreas de restricción (ar)</vt:lpstr>
      <vt:lpstr>Daa en áreas de restricción</vt:lpstr>
      <vt:lpstr>Obligaciones comunes  a titulares daa en zp y ar</vt:lpstr>
      <vt:lpstr>Facultades dga en zp y ar</vt:lpstr>
      <vt:lpstr>Caudal ecológico mínimo art. 129 bis 1</vt:lpstr>
      <vt:lpstr>Cem - definiciones</vt:lpstr>
      <vt:lpstr>Cem - definiciones</vt:lpstr>
      <vt:lpstr>Cem - características</vt:lpstr>
      <vt:lpstr>Cem - características</vt:lpstr>
      <vt:lpstr>Cem - tipos</vt:lpstr>
      <vt:lpstr>REGLAMENTO PARA LA DETerminación DEL  CAUDAL ECOLÓGICO MÍNIMO (CEM)</vt:lpstr>
      <vt:lpstr>Ámbito de aplicación del reglamento sobre caudal ecológico mínimo</vt:lpstr>
      <vt:lpstr>Los criterios para det. cem, a rasgos generales</vt:lpstr>
      <vt:lpstr>Criterios para det. el cem para el otorgamiento de daa – regla general</vt:lpstr>
      <vt:lpstr>Criterios para det. el cem para el otorgamiento de daa</vt:lpstr>
      <vt:lpstr>Probabilidad de excedencia</vt:lpstr>
      <vt:lpstr>Probabilidad de excedencia</vt:lpstr>
      <vt:lpstr>Probabilidad de excedencia - importancia</vt:lpstr>
      <vt:lpstr>Determinación del cEM por el PresidentE de la REPública – casos calificados (definidos)</vt:lpstr>
      <vt:lpstr>Criterio excepcional para det. el cem por el Pdte. república</vt:lpstr>
      <vt:lpstr>casos calificados</vt:lpstr>
      <vt:lpstr>Criterios de calificación (riesgo de magnitud)</vt:lpstr>
      <vt:lpstr>Criterios de calificación (riesgo de magnitud)</vt:lpstr>
      <vt:lpstr>Criterios de calificación (riesgo de magnitud)</vt:lpstr>
      <vt:lpstr>Fijación de oficio del cem</vt:lpstr>
      <vt:lpstr>Norma cem de salvaguardia</vt:lpstr>
      <vt:lpstr>Caudal ambiental - seia</vt:lpstr>
      <vt:lpstr>Caudal ambiental. Concepto + método</vt:lpstr>
      <vt:lpstr>Caudal ambiental</vt:lpstr>
      <vt:lpstr>Procedimiento general det. caudal ambiental</vt:lpstr>
      <vt:lpstr>Caudal ambiental</vt:lpstr>
      <vt:lpstr>Metodologías det. caudal ambiental</vt:lpstr>
      <vt:lpstr>Criterios det. caudal ambiental</vt:lpstr>
      <vt:lpstr>Caudal ambiental y caudal ecológico mínimo</vt:lpstr>
      <vt:lpstr>Zonas de escasez hídrica (ZE)</vt:lpstr>
      <vt:lpstr>Zonas de escasez (ZE)</vt:lpstr>
      <vt:lpstr>Zonas de escasez (ZE)</vt:lpstr>
      <vt:lpstr>Paralización de obras</vt:lpstr>
      <vt:lpstr>Medidas de mitigación Apropiadas (MMA)</vt:lpstr>
      <vt:lpstr>Prohibición de daa en áreas de protección de biodiversidad</vt:lpstr>
      <vt:lpstr>Estaciones de control</vt:lpstr>
      <vt:lpstr>Estaciones de control</vt:lpstr>
      <vt:lpstr>Planes de alerta temprana</vt:lpstr>
      <vt:lpstr>Plan de alerta temprana (PAT) - concepto</vt:lpstr>
      <vt:lpstr>Plan de alerta temprana (PAT) - concepto</vt:lpstr>
      <vt:lpstr>Plan de alerta temprana (PAT) y Plan de seguimiento ambiental (PSA) </vt:lpstr>
      <vt:lpstr>Ejemplos de pat</vt:lpstr>
      <vt:lpstr>Contenidos básicos de los pat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Rafael Plaza</dc:creator>
  <cp:lastModifiedBy>Rafael Plaza</cp:lastModifiedBy>
  <cp:revision>34</cp:revision>
  <dcterms:created xsi:type="dcterms:W3CDTF">2021-06-04T03:38:36Z</dcterms:created>
  <dcterms:modified xsi:type="dcterms:W3CDTF">2024-04-26T18:03:20Z</dcterms:modified>
</cp:coreProperties>
</file>