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5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Plaza" userId="6d823b37fb43ba68" providerId="LiveId" clId="{9F190D72-BC7A-4CEF-83DD-3CAD7121F87F}"/>
    <pc:docChg chg="custSel addSld delSld modSld">
      <pc:chgData name="Rafael Plaza" userId="6d823b37fb43ba68" providerId="LiveId" clId="{9F190D72-BC7A-4CEF-83DD-3CAD7121F87F}" dt="2024-06-05T13:59:48.833" v="60" actId="20577"/>
      <pc:docMkLst>
        <pc:docMk/>
      </pc:docMkLst>
      <pc:sldChg chg="modSp mod">
        <pc:chgData name="Rafael Plaza" userId="6d823b37fb43ba68" providerId="LiveId" clId="{9F190D72-BC7A-4CEF-83DD-3CAD7121F87F}" dt="2024-06-05T13:59:48.833" v="60" actId="20577"/>
        <pc:sldMkLst>
          <pc:docMk/>
          <pc:sldMk cId="0" sldId="258"/>
        </pc:sldMkLst>
        <pc:spChg chg="mod">
          <ac:chgData name="Rafael Plaza" userId="6d823b37fb43ba68" providerId="LiveId" clId="{9F190D72-BC7A-4CEF-83DD-3CAD7121F87F}" dt="2024-06-05T13:59:48.833" v="60" actId="20577"/>
          <ac:spMkLst>
            <pc:docMk/>
            <pc:sldMk cId="0" sldId="258"/>
            <ac:spMk id="6" creationId="{00000000-0000-0000-0000-000000000000}"/>
          </ac:spMkLst>
        </pc:spChg>
      </pc:sldChg>
      <pc:sldChg chg="new del">
        <pc:chgData name="Rafael Plaza" userId="6d823b37fb43ba68" providerId="LiveId" clId="{9F190D72-BC7A-4CEF-83DD-3CAD7121F87F}" dt="2024-06-05T13:45:42.663" v="1" actId="2696"/>
        <pc:sldMkLst>
          <pc:docMk/>
          <pc:sldMk cId="555435003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823793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LOC sobre Concesiones Mineras (Ley 18.097)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989909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Ley 18.097, promulgada en 1982, establece el régimen legal de las concesiones mineras en Chile, definiendo los derechos, obligaciones y procedimientos para obtener y mantener estos derechos, con el objetivo de fomentar la inversión y el uso eficiente y sostenible de los recursos minerales del país.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703349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7041118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7016829"/>
            <a:ext cx="200715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Rafael Plaza</a:t>
            </a:r>
            <a:endParaRPr lang="en-US" sz="2187" dirty="0"/>
          </a:p>
        </p:txBody>
      </p:sp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4242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Conclusión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270052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2990" y="3499842"/>
            <a:ext cx="40688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Importancia de la Ley 18.097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2990" y="398025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Ley 18.097 es fundamental para la regulación de la actividad minera en Chile, estableciendo un marco claro para la concesión de derechos mineros y la explotación sostenible de recursos.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3270052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27276" y="3499842"/>
            <a:ext cx="34287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Actualización Constante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27276" y="398025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Mantenerse actualizado con las modificaciones a la ley es crucial para los actores del sector, asegurando el cumplimiento de las normativas y la viabilidad de las operaciones mineras.</a:t>
            </a:r>
            <a:endParaRPr lang="en-US" sz="1750" dirty="0"/>
          </a:p>
        </p:txBody>
      </p:sp>
      <p:pic>
        <p:nvPicPr>
          <p:cNvPr id="1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091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Definiciones Clave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147893"/>
            <a:ext cx="3370064" cy="3072408"/>
          </a:xfrm>
          <a:prstGeom prst="roundRect">
            <a:avLst>
              <a:gd name="adj" fmla="val 32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33776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Concesión Minera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7783" y="3858101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Derecho real y exclusivo otorgado por el Estado para explorar o explotar recursos minerales.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30228" y="3147893"/>
            <a:ext cx="3370064" cy="3072408"/>
          </a:xfrm>
          <a:prstGeom prst="roundRect">
            <a:avLst>
              <a:gd name="adj" fmla="val 32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0018" y="33776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Exploración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860018" y="3858101"/>
            <a:ext cx="291048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Actividades de reconocimiento y evaluación de potenciales yacimientos minerales, con el propósito de determinar su viabilidad económica.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222462" y="3147893"/>
            <a:ext cx="3370064" cy="3072408"/>
          </a:xfrm>
          <a:prstGeom prst="roundRect">
            <a:avLst>
              <a:gd name="adj" fmla="val 32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2253" y="33776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Explotación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452253" y="3858101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Extracción y aprovechamiento de minerales para su procesamiento y comercialización.</a:t>
            </a: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216706"/>
            <a:ext cx="86679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Tipos de Concesiones Mineras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466505"/>
            <a:ext cx="37367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Concesión de Exploración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035862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Otorga al concesionario el derecho exclusivo de explorar un área determinada por un plazo de 4 años,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prorrogable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por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4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años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más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3466505"/>
            <a:ext cx="37092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Concesión de Explotación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035862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Otorga el derecho exclusivo de extraer y aprovechar los minerales en un área determinada. Es indefinida, sujeta al cumplimiento de las obligaciones legales y el pago de patentes.</a:t>
            </a: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647581"/>
            <a:ext cx="97894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Proceso de Solicitud de Concesión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679990"/>
            <a:ext cx="10554414" cy="44410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4059972" y="3902452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</p:sp>
      <p:sp>
        <p:nvSpPr>
          <p:cNvPr id="7" name="Shape 4"/>
          <p:cNvSpPr/>
          <p:nvPr/>
        </p:nvSpPr>
        <p:spPr>
          <a:xfrm>
            <a:off x="3832265" y="44300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007882" y="4471690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260163" y="1786295"/>
            <a:ext cx="364402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Presentación de la Solicitud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260163" y="2613898"/>
            <a:ext cx="364402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solicitud se presenta ante el tribunal competente del territorio donde se ubica el área.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15241" y="4679930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</p:sp>
      <p:sp>
        <p:nvSpPr>
          <p:cNvPr id="12" name="Shape 9"/>
          <p:cNvSpPr/>
          <p:nvPr/>
        </p:nvSpPr>
        <p:spPr>
          <a:xfrm>
            <a:off x="5987534" y="44300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134814" y="4471690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4848701" y="56798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Publicación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4415433" y="6160294"/>
            <a:ext cx="364414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solicitud se publica en el Boletín Oficial de Minería para conocimiento público.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8370510" y="3902452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</p:sp>
      <p:sp>
        <p:nvSpPr>
          <p:cNvPr id="17" name="Shape 14"/>
          <p:cNvSpPr/>
          <p:nvPr/>
        </p:nvSpPr>
        <p:spPr>
          <a:xfrm>
            <a:off x="8142803" y="44300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290084" y="4471690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6709529" y="2133481"/>
            <a:ext cx="33663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Oposición y Resolución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6570702" y="2613898"/>
            <a:ext cx="364414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Durante un periodo, terceros pueden presentar oposiciones que serán resueltas por el tribunal.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10525899" y="4679930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</p:sp>
      <p:sp>
        <p:nvSpPr>
          <p:cNvPr id="22" name="Shape 19"/>
          <p:cNvSpPr/>
          <p:nvPr/>
        </p:nvSpPr>
        <p:spPr>
          <a:xfrm>
            <a:off x="10298192" y="44300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0450592" y="4471690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24" name="Text 21"/>
          <p:cNvSpPr/>
          <p:nvPr/>
        </p:nvSpPr>
        <p:spPr>
          <a:xfrm>
            <a:off x="9159359" y="56798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Inscripción</a:t>
            </a:r>
            <a:endParaRPr lang="en-US" sz="2187" dirty="0"/>
          </a:p>
        </p:txBody>
      </p:sp>
      <p:sp>
        <p:nvSpPr>
          <p:cNvPr id="25" name="Text 22"/>
          <p:cNvSpPr/>
          <p:nvPr/>
        </p:nvSpPr>
        <p:spPr>
          <a:xfrm>
            <a:off x="8726091" y="6160294"/>
            <a:ext cx="364414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 no hay oposiciones o estas se resuelven favorablemente, la concesión se inscribe en el Registro de Propiedad Minera.</a:t>
            </a:r>
            <a:endParaRPr lang="en-US" sz="1750" dirty="0"/>
          </a:p>
        </p:txBody>
      </p:sp>
      <p:pic>
        <p:nvPicPr>
          <p:cNvPr id="26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8071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Derechos y Obligaciones del Concesionario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8248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Derechos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93394" y="4394240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Uso exclusivo del terreno concesionado para fines mineros.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93394" y="5193863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Preferencia para solicitar concesiones adyacentes o relacionadas.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3806" y="38248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Obligaciones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7949208" y="4394240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Pago de patentes anuales, cuyo monto varía según la fase de la concesión.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49208" y="5193863"/>
            <a:ext cx="465081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Realización de trabajos mínimos definidos por ley, como la exploración geológica o la producción efectiva de minerales.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29468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Causas de Extinción de las Concesiones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3776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13610" y="3419356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377684"/>
            <a:ext cx="28834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 Pago de Patentes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385810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falta de pago de las patentes anuales conduce a la caducidad de la concesión.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3776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3566" y="3419356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3776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Abandono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85810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no realización de trabajos mínimos puede llevar a la caducidad.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37993" y="50409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85273" y="5082659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760107" y="50409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Renuncia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760107" y="5521404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concesionario puede renunciar voluntariamente a la concesión.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0409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78685" y="5082659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040987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Declaración Judicial de Caducidad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86859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 tribunal puede declarar la caducidad por incumplimiento de obligaciones legales.</a:t>
            </a:r>
            <a:endParaRPr lang="en-US" sz="1750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54279"/>
            <a:ext cx="73328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Objetivos de la Ley 18.097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992993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770590"/>
            <a:ext cx="31386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Fomentar la Inversión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251008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Crear un entorno legal seguro y atractivo para la inversión en minería.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992993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377059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Uso Eficiente y Sostenible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4598194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Garantizar que los recursos minerales se utilicen de manera responsable y sostenible.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992993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377059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Protección de Derechos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598194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Asegurar los derechos de los concesionarios y del Estado, promoviendo un equilibrio entre intereses privados y públicos.</a:t>
            </a:r>
            <a:endParaRPr lang="en-US" sz="175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7625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Actualizaciones Recientes en la Legislación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3198257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3420428"/>
            <a:ext cx="36150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Modificaciones Recientes</a:t>
            </a: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5935028" y="3900845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 2023, se introdujeron cambios para agilizar los procedimientos de concesión y reforzar las obligaciones ambientales.</a:t>
            </a:r>
            <a:endParaRPr lang="en-US" sz="17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4975741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51979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Impacto</a:t>
            </a:r>
            <a:endParaRPr lang="en-US" sz="2187" dirty="0"/>
          </a:p>
        </p:txBody>
      </p:sp>
      <p:sp>
        <p:nvSpPr>
          <p:cNvPr id="11" name="Text 5"/>
          <p:cNvSpPr/>
          <p:nvPr/>
        </p:nvSpPr>
        <p:spPr>
          <a:xfrm>
            <a:off x="5935028" y="5678329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nuevas regulaciones afectan tanto a los concesionarios actuales como a los futuros, quienes deben adaptarse a los nuevos requisitos y estándares.</a:t>
            </a:r>
            <a:endParaRPr lang="en-US" sz="1750" dirty="0"/>
          </a:p>
        </p:txBody>
      </p:sp>
      <p:pic>
        <p:nvPicPr>
          <p:cNvPr id="12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8053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397681" y="569357"/>
            <a:ext cx="5176242" cy="647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Ejemplo Práctico</a:t>
            </a:r>
            <a:endParaRPr lang="en-US" sz="4076" dirty="0"/>
          </a:p>
        </p:txBody>
      </p:sp>
      <p:sp>
        <p:nvSpPr>
          <p:cNvPr id="5" name="Shape 2"/>
          <p:cNvSpPr/>
          <p:nvPr/>
        </p:nvSpPr>
        <p:spPr>
          <a:xfrm>
            <a:off x="2397681" y="1630561"/>
            <a:ext cx="9835039" cy="6038136"/>
          </a:xfrm>
          <a:prstGeom prst="roundRect">
            <a:avLst>
              <a:gd name="adj" fmla="val 154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405301" y="1638181"/>
            <a:ext cx="9819799" cy="15885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612350" y="1769983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Solicitud de Concesión</a:t>
            </a:r>
            <a:endParaRPr lang="en-US" sz="1630" dirty="0"/>
          </a:p>
        </p:txBody>
      </p:sp>
      <p:sp>
        <p:nvSpPr>
          <p:cNvPr id="8" name="Text 5"/>
          <p:cNvSpPr/>
          <p:nvPr/>
        </p:nvSpPr>
        <p:spPr>
          <a:xfrm>
            <a:off x="7526060" y="1769983"/>
            <a:ext cx="4491990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Una empresa minera solicita una concesión de exploración en una zona geológica prometedora para determinar la presencia de cobre.</a:t>
            </a:r>
            <a:endParaRPr lang="en-US" sz="1630" dirty="0"/>
          </a:p>
        </p:txBody>
      </p:sp>
      <p:sp>
        <p:nvSpPr>
          <p:cNvPr id="9" name="Shape 6"/>
          <p:cNvSpPr/>
          <p:nvPr/>
        </p:nvSpPr>
        <p:spPr>
          <a:xfrm>
            <a:off x="2405301" y="3226713"/>
            <a:ext cx="9819799" cy="15885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612350" y="3358515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Obtención de Concesión</a:t>
            </a:r>
            <a:endParaRPr lang="en-US" sz="1630" dirty="0"/>
          </a:p>
        </p:txBody>
      </p:sp>
      <p:sp>
        <p:nvSpPr>
          <p:cNvPr id="11" name="Text 8"/>
          <p:cNvSpPr/>
          <p:nvPr/>
        </p:nvSpPr>
        <p:spPr>
          <a:xfrm>
            <a:off x="7526060" y="3358515"/>
            <a:ext cx="4491990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Tras superar las oposiciones, la empresa obtiene la inscripción de su concesión de exploración en el Registro de Propiedad Minera.</a:t>
            </a:r>
            <a:endParaRPr lang="en-US" sz="1630" dirty="0"/>
          </a:p>
        </p:txBody>
      </p:sp>
      <p:sp>
        <p:nvSpPr>
          <p:cNvPr id="12" name="Shape 9"/>
          <p:cNvSpPr/>
          <p:nvPr/>
        </p:nvSpPr>
        <p:spPr>
          <a:xfrm>
            <a:off x="2405301" y="4815245"/>
            <a:ext cx="9819799" cy="15885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612350" y="4947047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Transición a Explotación</a:t>
            </a:r>
            <a:endParaRPr lang="en-US" sz="1630" dirty="0"/>
          </a:p>
        </p:txBody>
      </p:sp>
      <p:sp>
        <p:nvSpPr>
          <p:cNvPr id="14" name="Text 11"/>
          <p:cNvSpPr/>
          <p:nvPr/>
        </p:nvSpPr>
        <p:spPr>
          <a:xfrm>
            <a:off x="7526060" y="4947047"/>
            <a:ext cx="4491990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Una vez identificada la viabilidad del yacimiento, la empresa solicita una concesión de explotación para comenzar la extracción del mineral.</a:t>
            </a:r>
            <a:endParaRPr lang="en-US" sz="1630" dirty="0"/>
          </a:p>
        </p:txBody>
      </p:sp>
      <p:sp>
        <p:nvSpPr>
          <p:cNvPr id="15" name="Shape 12"/>
          <p:cNvSpPr/>
          <p:nvPr/>
        </p:nvSpPr>
        <p:spPr>
          <a:xfrm>
            <a:off x="2405301" y="6403777"/>
            <a:ext cx="9819799" cy="125730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2612350" y="6535579"/>
            <a:ext cx="449199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Mantenimiento de Concesión</a:t>
            </a:r>
            <a:endParaRPr lang="en-US" sz="1630" dirty="0"/>
          </a:p>
        </p:txBody>
      </p:sp>
      <p:sp>
        <p:nvSpPr>
          <p:cNvPr id="17" name="Text 14"/>
          <p:cNvSpPr/>
          <p:nvPr/>
        </p:nvSpPr>
        <p:spPr>
          <a:xfrm>
            <a:off x="7526060" y="6535579"/>
            <a:ext cx="4491990" cy="993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empresa debe pagar su patente anual y reportar avances en sus actividades de exploración para mantener su concesión.</a:t>
            </a:r>
            <a:endParaRPr lang="en-US" sz="1630" dirty="0"/>
          </a:p>
        </p:txBody>
      </p:sp>
      <p:pic>
        <p:nvPicPr>
          <p:cNvPr id="1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679</Words>
  <Application>Microsoft Office PowerPoint</Application>
  <PresentationFormat>Personalizado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DM Sans</vt:lpstr>
      <vt:lpstr>Libre Baskerville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Rafael Plaza</cp:lastModifiedBy>
  <cp:revision>1</cp:revision>
  <dcterms:created xsi:type="dcterms:W3CDTF">2024-06-02T01:30:05Z</dcterms:created>
  <dcterms:modified xsi:type="dcterms:W3CDTF">2024-06-05T13:59:53Z</dcterms:modified>
</cp:coreProperties>
</file>