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57" r:id="rId3"/>
    <p:sldId id="349" r:id="rId4"/>
    <p:sldId id="319" r:id="rId5"/>
    <p:sldId id="368" r:id="rId6"/>
    <p:sldId id="353" r:id="rId7"/>
    <p:sldId id="352" r:id="rId8"/>
    <p:sldId id="369" r:id="rId9"/>
    <p:sldId id="370" r:id="rId10"/>
    <p:sldId id="371" r:id="rId11"/>
    <p:sldId id="372" r:id="rId12"/>
    <p:sldId id="373" r:id="rId13"/>
    <p:sldId id="374" r:id="rId14"/>
    <p:sldId id="375" r:id="rId15"/>
    <p:sldId id="376" r:id="rId16"/>
    <p:sldId id="377" r:id="rId17"/>
    <p:sldId id="354" r:id="rId18"/>
    <p:sldId id="330" r:id="rId19"/>
    <p:sldId id="355" r:id="rId20"/>
    <p:sldId id="378" r:id="rId21"/>
    <p:sldId id="379" r:id="rId22"/>
    <p:sldId id="380" r:id="rId23"/>
    <p:sldId id="381" r:id="rId24"/>
    <p:sldId id="356" r:id="rId25"/>
    <p:sldId id="382" r:id="rId26"/>
    <p:sldId id="383" r:id="rId27"/>
    <p:sldId id="384" r:id="rId28"/>
    <p:sldId id="345" r:id="rId29"/>
    <p:sldId id="326" r:id="rId30"/>
    <p:sldId id="327" r:id="rId31"/>
    <p:sldId id="328" r:id="rId32"/>
    <p:sldId id="329" r:id="rId33"/>
    <p:sldId id="359" r:id="rId34"/>
    <p:sldId id="360" r:id="rId35"/>
    <p:sldId id="361" r:id="rId36"/>
    <p:sldId id="362" r:id="rId37"/>
    <p:sldId id="363" r:id="rId38"/>
    <p:sldId id="364" r:id="rId39"/>
    <p:sldId id="365" r:id="rId40"/>
    <p:sldId id="366" r:id="rId41"/>
    <p:sldId id="367"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C280C6-80DE-47AF-8708-828DA14C766E}" v="14" dt="2024-05-15T14:09:56.2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p:scale>
          <a:sx n="74" d="100"/>
          <a:sy n="74" d="100"/>
        </p:scale>
        <p:origin x="240" y="17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95C280C6-80DE-47AF-8708-828DA14C766E}"/>
    <pc:docChg chg="undo custSel addSld delSld modSld sldOrd">
      <pc:chgData name="Rafael Plaza" userId="6d823b37fb43ba68" providerId="LiveId" clId="{95C280C6-80DE-47AF-8708-828DA14C766E}" dt="2024-05-15T15:00:18.692" v="1409" actId="27636"/>
      <pc:docMkLst>
        <pc:docMk/>
      </pc:docMkLst>
      <pc:sldChg chg="del">
        <pc:chgData name="Rafael Plaza" userId="6d823b37fb43ba68" providerId="LiveId" clId="{95C280C6-80DE-47AF-8708-828DA14C766E}" dt="2024-05-15T12:46:12.351" v="0" actId="47"/>
        <pc:sldMkLst>
          <pc:docMk/>
          <pc:sldMk cId="3948986216" sldId="258"/>
        </pc:sldMkLst>
      </pc:sldChg>
      <pc:sldChg chg="del">
        <pc:chgData name="Rafael Plaza" userId="6d823b37fb43ba68" providerId="LiveId" clId="{95C280C6-80DE-47AF-8708-828DA14C766E}" dt="2024-05-15T12:46:12.351" v="0" actId="47"/>
        <pc:sldMkLst>
          <pc:docMk/>
          <pc:sldMk cId="1266676186" sldId="259"/>
        </pc:sldMkLst>
      </pc:sldChg>
      <pc:sldChg chg="del">
        <pc:chgData name="Rafael Plaza" userId="6d823b37fb43ba68" providerId="LiveId" clId="{95C280C6-80DE-47AF-8708-828DA14C766E}" dt="2024-05-15T12:46:12.351" v="0" actId="47"/>
        <pc:sldMkLst>
          <pc:docMk/>
          <pc:sldMk cId="1720640060" sldId="260"/>
        </pc:sldMkLst>
      </pc:sldChg>
      <pc:sldChg chg="del">
        <pc:chgData name="Rafael Plaza" userId="6d823b37fb43ba68" providerId="LiveId" clId="{95C280C6-80DE-47AF-8708-828DA14C766E}" dt="2024-05-15T12:46:12.351" v="0" actId="47"/>
        <pc:sldMkLst>
          <pc:docMk/>
          <pc:sldMk cId="3746017026" sldId="264"/>
        </pc:sldMkLst>
      </pc:sldChg>
      <pc:sldChg chg="del">
        <pc:chgData name="Rafael Plaza" userId="6d823b37fb43ba68" providerId="LiveId" clId="{95C280C6-80DE-47AF-8708-828DA14C766E}" dt="2024-05-15T12:46:12.351" v="0" actId="47"/>
        <pc:sldMkLst>
          <pc:docMk/>
          <pc:sldMk cId="3065186229" sldId="265"/>
        </pc:sldMkLst>
      </pc:sldChg>
      <pc:sldChg chg="del">
        <pc:chgData name="Rafael Plaza" userId="6d823b37fb43ba68" providerId="LiveId" clId="{95C280C6-80DE-47AF-8708-828DA14C766E}" dt="2024-05-15T12:46:12.351" v="0" actId="47"/>
        <pc:sldMkLst>
          <pc:docMk/>
          <pc:sldMk cId="2693740240" sldId="266"/>
        </pc:sldMkLst>
      </pc:sldChg>
      <pc:sldChg chg="del">
        <pc:chgData name="Rafael Plaza" userId="6d823b37fb43ba68" providerId="LiveId" clId="{95C280C6-80DE-47AF-8708-828DA14C766E}" dt="2024-05-15T12:46:12.351" v="0" actId="47"/>
        <pc:sldMkLst>
          <pc:docMk/>
          <pc:sldMk cId="2268394746" sldId="267"/>
        </pc:sldMkLst>
      </pc:sldChg>
      <pc:sldChg chg="del">
        <pc:chgData name="Rafael Plaza" userId="6d823b37fb43ba68" providerId="LiveId" clId="{95C280C6-80DE-47AF-8708-828DA14C766E}" dt="2024-05-15T12:46:12.351" v="0" actId="47"/>
        <pc:sldMkLst>
          <pc:docMk/>
          <pc:sldMk cId="2804396310" sldId="268"/>
        </pc:sldMkLst>
      </pc:sldChg>
      <pc:sldChg chg="del">
        <pc:chgData name="Rafael Plaza" userId="6d823b37fb43ba68" providerId="LiveId" clId="{95C280C6-80DE-47AF-8708-828DA14C766E}" dt="2024-05-15T12:46:12.351" v="0" actId="47"/>
        <pc:sldMkLst>
          <pc:docMk/>
          <pc:sldMk cId="120691528" sldId="269"/>
        </pc:sldMkLst>
      </pc:sldChg>
      <pc:sldChg chg="del">
        <pc:chgData name="Rafael Plaza" userId="6d823b37fb43ba68" providerId="LiveId" clId="{95C280C6-80DE-47AF-8708-828DA14C766E}" dt="2024-05-15T12:46:12.351" v="0" actId="47"/>
        <pc:sldMkLst>
          <pc:docMk/>
          <pc:sldMk cId="2539651080" sldId="270"/>
        </pc:sldMkLst>
      </pc:sldChg>
      <pc:sldChg chg="del">
        <pc:chgData name="Rafael Plaza" userId="6d823b37fb43ba68" providerId="LiveId" clId="{95C280C6-80DE-47AF-8708-828DA14C766E}" dt="2024-05-15T12:46:12.351" v="0" actId="47"/>
        <pc:sldMkLst>
          <pc:docMk/>
          <pc:sldMk cId="613915763" sldId="271"/>
        </pc:sldMkLst>
      </pc:sldChg>
      <pc:sldChg chg="del">
        <pc:chgData name="Rafael Plaza" userId="6d823b37fb43ba68" providerId="LiveId" clId="{95C280C6-80DE-47AF-8708-828DA14C766E}" dt="2024-05-15T12:46:12.351" v="0" actId="47"/>
        <pc:sldMkLst>
          <pc:docMk/>
          <pc:sldMk cId="3658243069" sldId="272"/>
        </pc:sldMkLst>
      </pc:sldChg>
      <pc:sldChg chg="del">
        <pc:chgData name="Rafael Plaza" userId="6d823b37fb43ba68" providerId="LiveId" clId="{95C280C6-80DE-47AF-8708-828DA14C766E}" dt="2024-05-15T12:46:12.351" v="0" actId="47"/>
        <pc:sldMkLst>
          <pc:docMk/>
          <pc:sldMk cId="2157851917" sldId="273"/>
        </pc:sldMkLst>
      </pc:sldChg>
      <pc:sldChg chg="del">
        <pc:chgData name="Rafael Plaza" userId="6d823b37fb43ba68" providerId="LiveId" clId="{95C280C6-80DE-47AF-8708-828DA14C766E}" dt="2024-05-15T12:46:12.351" v="0" actId="47"/>
        <pc:sldMkLst>
          <pc:docMk/>
          <pc:sldMk cId="1679301775" sldId="274"/>
        </pc:sldMkLst>
      </pc:sldChg>
      <pc:sldChg chg="del">
        <pc:chgData name="Rafael Plaza" userId="6d823b37fb43ba68" providerId="LiveId" clId="{95C280C6-80DE-47AF-8708-828DA14C766E}" dt="2024-05-15T12:46:12.351" v="0" actId="47"/>
        <pc:sldMkLst>
          <pc:docMk/>
          <pc:sldMk cId="777739528" sldId="275"/>
        </pc:sldMkLst>
      </pc:sldChg>
      <pc:sldChg chg="del">
        <pc:chgData name="Rafael Plaza" userId="6d823b37fb43ba68" providerId="LiveId" clId="{95C280C6-80DE-47AF-8708-828DA14C766E}" dt="2024-05-15T12:46:12.351" v="0" actId="47"/>
        <pc:sldMkLst>
          <pc:docMk/>
          <pc:sldMk cId="1994134831" sldId="276"/>
        </pc:sldMkLst>
      </pc:sldChg>
      <pc:sldChg chg="del">
        <pc:chgData name="Rafael Plaza" userId="6d823b37fb43ba68" providerId="LiveId" clId="{95C280C6-80DE-47AF-8708-828DA14C766E}" dt="2024-05-15T12:46:12.351" v="0" actId="47"/>
        <pc:sldMkLst>
          <pc:docMk/>
          <pc:sldMk cId="1842451592" sldId="277"/>
        </pc:sldMkLst>
      </pc:sldChg>
      <pc:sldChg chg="del">
        <pc:chgData name="Rafael Plaza" userId="6d823b37fb43ba68" providerId="LiveId" clId="{95C280C6-80DE-47AF-8708-828DA14C766E}" dt="2024-05-15T12:46:12.351" v="0" actId="47"/>
        <pc:sldMkLst>
          <pc:docMk/>
          <pc:sldMk cId="550662095" sldId="278"/>
        </pc:sldMkLst>
      </pc:sldChg>
      <pc:sldChg chg="del">
        <pc:chgData name="Rafael Plaza" userId="6d823b37fb43ba68" providerId="LiveId" clId="{95C280C6-80DE-47AF-8708-828DA14C766E}" dt="2024-05-15T12:46:12.351" v="0" actId="47"/>
        <pc:sldMkLst>
          <pc:docMk/>
          <pc:sldMk cId="3863921065" sldId="279"/>
        </pc:sldMkLst>
      </pc:sldChg>
      <pc:sldChg chg="del">
        <pc:chgData name="Rafael Plaza" userId="6d823b37fb43ba68" providerId="LiveId" clId="{95C280C6-80DE-47AF-8708-828DA14C766E}" dt="2024-05-15T12:46:12.351" v="0" actId="47"/>
        <pc:sldMkLst>
          <pc:docMk/>
          <pc:sldMk cId="2853065180" sldId="280"/>
        </pc:sldMkLst>
      </pc:sldChg>
      <pc:sldChg chg="del">
        <pc:chgData name="Rafael Plaza" userId="6d823b37fb43ba68" providerId="LiveId" clId="{95C280C6-80DE-47AF-8708-828DA14C766E}" dt="2024-05-15T12:46:12.351" v="0" actId="47"/>
        <pc:sldMkLst>
          <pc:docMk/>
          <pc:sldMk cId="2955848729" sldId="281"/>
        </pc:sldMkLst>
      </pc:sldChg>
      <pc:sldChg chg="del">
        <pc:chgData name="Rafael Plaza" userId="6d823b37fb43ba68" providerId="LiveId" clId="{95C280C6-80DE-47AF-8708-828DA14C766E}" dt="2024-05-15T12:46:12.351" v="0" actId="47"/>
        <pc:sldMkLst>
          <pc:docMk/>
          <pc:sldMk cId="1940061236" sldId="283"/>
        </pc:sldMkLst>
      </pc:sldChg>
      <pc:sldChg chg="del">
        <pc:chgData name="Rafael Plaza" userId="6d823b37fb43ba68" providerId="LiveId" clId="{95C280C6-80DE-47AF-8708-828DA14C766E}" dt="2024-05-15T12:46:12.351" v="0" actId="47"/>
        <pc:sldMkLst>
          <pc:docMk/>
          <pc:sldMk cId="2942505290" sldId="285"/>
        </pc:sldMkLst>
      </pc:sldChg>
      <pc:sldChg chg="del">
        <pc:chgData name="Rafael Plaza" userId="6d823b37fb43ba68" providerId="LiveId" clId="{95C280C6-80DE-47AF-8708-828DA14C766E}" dt="2024-05-15T12:46:12.351" v="0" actId="47"/>
        <pc:sldMkLst>
          <pc:docMk/>
          <pc:sldMk cId="2068819019" sldId="286"/>
        </pc:sldMkLst>
      </pc:sldChg>
      <pc:sldChg chg="del">
        <pc:chgData name="Rafael Plaza" userId="6d823b37fb43ba68" providerId="LiveId" clId="{95C280C6-80DE-47AF-8708-828DA14C766E}" dt="2024-05-15T12:46:12.351" v="0" actId="47"/>
        <pc:sldMkLst>
          <pc:docMk/>
          <pc:sldMk cId="1207671300" sldId="287"/>
        </pc:sldMkLst>
      </pc:sldChg>
      <pc:sldChg chg="del">
        <pc:chgData name="Rafael Plaza" userId="6d823b37fb43ba68" providerId="LiveId" clId="{95C280C6-80DE-47AF-8708-828DA14C766E}" dt="2024-05-15T12:46:12.351" v="0" actId="47"/>
        <pc:sldMkLst>
          <pc:docMk/>
          <pc:sldMk cId="2230510944" sldId="288"/>
        </pc:sldMkLst>
      </pc:sldChg>
      <pc:sldChg chg="del">
        <pc:chgData name="Rafael Plaza" userId="6d823b37fb43ba68" providerId="LiveId" clId="{95C280C6-80DE-47AF-8708-828DA14C766E}" dt="2024-05-15T12:46:12.351" v="0" actId="47"/>
        <pc:sldMkLst>
          <pc:docMk/>
          <pc:sldMk cId="3831038173" sldId="289"/>
        </pc:sldMkLst>
      </pc:sldChg>
      <pc:sldChg chg="del">
        <pc:chgData name="Rafael Plaza" userId="6d823b37fb43ba68" providerId="LiveId" clId="{95C280C6-80DE-47AF-8708-828DA14C766E}" dt="2024-05-15T12:46:12.351" v="0" actId="47"/>
        <pc:sldMkLst>
          <pc:docMk/>
          <pc:sldMk cId="2701683739" sldId="290"/>
        </pc:sldMkLst>
      </pc:sldChg>
      <pc:sldChg chg="del">
        <pc:chgData name="Rafael Plaza" userId="6d823b37fb43ba68" providerId="LiveId" clId="{95C280C6-80DE-47AF-8708-828DA14C766E}" dt="2024-05-15T12:46:12.351" v="0" actId="47"/>
        <pc:sldMkLst>
          <pc:docMk/>
          <pc:sldMk cId="3932218927" sldId="291"/>
        </pc:sldMkLst>
      </pc:sldChg>
      <pc:sldChg chg="del">
        <pc:chgData name="Rafael Plaza" userId="6d823b37fb43ba68" providerId="LiveId" clId="{95C280C6-80DE-47AF-8708-828DA14C766E}" dt="2024-05-15T12:46:12.351" v="0" actId="47"/>
        <pc:sldMkLst>
          <pc:docMk/>
          <pc:sldMk cId="237646812" sldId="292"/>
        </pc:sldMkLst>
      </pc:sldChg>
      <pc:sldChg chg="del">
        <pc:chgData name="Rafael Plaza" userId="6d823b37fb43ba68" providerId="LiveId" clId="{95C280C6-80DE-47AF-8708-828DA14C766E}" dt="2024-05-15T12:46:12.351" v="0" actId="47"/>
        <pc:sldMkLst>
          <pc:docMk/>
          <pc:sldMk cId="595383477" sldId="293"/>
        </pc:sldMkLst>
      </pc:sldChg>
      <pc:sldChg chg="del">
        <pc:chgData name="Rafael Plaza" userId="6d823b37fb43ba68" providerId="LiveId" clId="{95C280C6-80DE-47AF-8708-828DA14C766E}" dt="2024-05-15T12:46:12.351" v="0" actId="47"/>
        <pc:sldMkLst>
          <pc:docMk/>
          <pc:sldMk cId="2023575181" sldId="294"/>
        </pc:sldMkLst>
      </pc:sldChg>
      <pc:sldChg chg="del">
        <pc:chgData name="Rafael Plaza" userId="6d823b37fb43ba68" providerId="LiveId" clId="{95C280C6-80DE-47AF-8708-828DA14C766E}" dt="2024-05-15T12:46:12.351" v="0" actId="47"/>
        <pc:sldMkLst>
          <pc:docMk/>
          <pc:sldMk cId="197100927" sldId="295"/>
        </pc:sldMkLst>
      </pc:sldChg>
      <pc:sldChg chg="del">
        <pc:chgData name="Rafael Plaza" userId="6d823b37fb43ba68" providerId="LiveId" clId="{95C280C6-80DE-47AF-8708-828DA14C766E}" dt="2024-05-15T12:46:12.351" v="0" actId="47"/>
        <pc:sldMkLst>
          <pc:docMk/>
          <pc:sldMk cId="2434296643" sldId="296"/>
        </pc:sldMkLst>
      </pc:sldChg>
      <pc:sldChg chg="del">
        <pc:chgData name="Rafael Plaza" userId="6d823b37fb43ba68" providerId="LiveId" clId="{95C280C6-80DE-47AF-8708-828DA14C766E}" dt="2024-05-15T12:46:12.351" v="0" actId="47"/>
        <pc:sldMkLst>
          <pc:docMk/>
          <pc:sldMk cId="849716459" sldId="297"/>
        </pc:sldMkLst>
      </pc:sldChg>
      <pc:sldChg chg="del">
        <pc:chgData name="Rafael Plaza" userId="6d823b37fb43ba68" providerId="LiveId" clId="{95C280C6-80DE-47AF-8708-828DA14C766E}" dt="2024-05-15T12:46:12.351" v="0" actId="47"/>
        <pc:sldMkLst>
          <pc:docMk/>
          <pc:sldMk cId="3756959721" sldId="298"/>
        </pc:sldMkLst>
      </pc:sldChg>
      <pc:sldChg chg="del">
        <pc:chgData name="Rafael Plaza" userId="6d823b37fb43ba68" providerId="LiveId" clId="{95C280C6-80DE-47AF-8708-828DA14C766E}" dt="2024-05-15T12:46:12.351" v="0" actId="47"/>
        <pc:sldMkLst>
          <pc:docMk/>
          <pc:sldMk cId="2980695375" sldId="299"/>
        </pc:sldMkLst>
      </pc:sldChg>
      <pc:sldChg chg="del">
        <pc:chgData name="Rafael Plaza" userId="6d823b37fb43ba68" providerId="LiveId" clId="{95C280C6-80DE-47AF-8708-828DA14C766E}" dt="2024-05-15T12:46:12.351" v="0" actId="47"/>
        <pc:sldMkLst>
          <pc:docMk/>
          <pc:sldMk cId="1385167888" sldId="300"/>
        </pc:sldMkLst>
      </pc:sldChg>
      <pc:sldChg chg="del">
        <pc:chgData name="Rafael Plaza" userId="6d823b37fb43ba68" providerId="LiveId" clId="{95C280C6-80DE-47AF-8708-828DA14C766E}" dt="2024-05-15T12:46:12.351" v="0" actId="47"/>
        <pc:sldMkLst>
          <pc:docMk/>
          <pc:sldMk cId="2324196253" sldId="301"/>
        </pc:sldMkLst>
      </pc:sldChg>
      <pc:sldChg chg="del">
        <pc:chgData name="Rafael Plaza" userId="6d823b37fb43ba68" providerId="LiveId" clId="{95C280C6-80DE-47AF-8708-828DA14C766E}" dt="2024-05-15T13:48:51.708" v="1037" actId="2696"/>
        <pc:sldMkLst>
          <pc:docMk/>
          <pc:sldMk cId="313174209" sldId="304"/>
        </pc:sldMkLst>
      </pc:sldChg>
      <pc:sldChg chg="del">
        <pc:chgData name="Rafael Plaza" userId="6d823b37fb43ba68" providerId="LiveId" clId="{95C280C6-80DE-47AF-8708-828DA14C766E}" dt="2024-05-15T12:46:12.351" v="0" actId="47"/>
        <pc:sldMkLst>
          <pc:docMk/>
          <pc:sldMk cId="1824820283" sldId="307"/>
        </pc:sldMkLst>
      </pc:sldChg>
      <pc:sldChg chg="del">
        <pc:chgData name="Rafael Plaza" userId="6d823b37fb43ba68" providerId="LiveId" clId="{95C280C6-80DE-47AF-8708-828DA14C766E}" dt="2024-05-15T12:46:12.351" v="0" actId="47"/>
        <pc:sldMkLst>
          <pc:docMk/>
          <pc:sldMk cId="3603379181" sldId="308"/>
        </pc:sldMkLst>
      </pc:sldChg>
      <pc:sldChg chg="del">
        <pc:chgData name="Rafael Plaza" userId="6d823b37fb43ba68" providerId="LiveId" clId="{95C280C6-80DE-47AF-8708-828DA14C766E}" dt="2024-05-15T12:46:12.351" v="0" actId="47"/>
        <pc:sldMkLst>
          <pc:docMk/>
          <pc:sldMk cId="2607690947" sldId="309"/>
        </pc:sldMkLst>
      </pc:sldChg>
      <pc:sldChg chg="del">
        <pc:chgData name="Rafael Plaza" userId="6d823b37fb43ba68" providerId="LiveId" clId="{95C280C6-80DE-47AF-8708-828DA14C766E}" dt="2024-05-15T12:46:12.351" v="0" actId="47"/>
        <pc:sldMkLst>
          <pc:docMk/>
          <pc:sldMk cId="3692804259" sldId="310"/>
        </pc:sldMkLst>
      </pc:sldChg>
      <pc:sldChg chg="del">
        <pc:chgData name="Rafael Plaza" userId="6d823b37fb43ba68" providerId="LiveId" clId="{95C280C6-80DE-47AF-8708-828DA14C766E}" dt="2024-05-15T12:46:12.351" v="0" actId="47"/>
        <pc:sldMkLst>
          <pc:docMk/>
          <pc:sldMk cId="1400639755" sldId="313"/>
        </pc:sldMkLst>
      </pc:sldChg>
      <pc:sldChg chg="del">
        <pc:chgData name="Rafael Plaza" userId="6d823b37fb43ba68" providerId="LiveId" clId="{95C280C6-80DE-47AF-8708-828DA14C766E}" dt="2024-05-15T12:46:12.351" v="0" actId="47"/>
        <pc:sldMkLst>
          <pc:docMk/>
          <pc:sldMk cId="38176966" sldId="314"/>
        </pc:sldMkLst>
      </pc:sldChg>
      <pc:sldChg chg="del">
        <pc:chgData name="Rafael Plaza" userId="6d823b37fb43ba68" providerId="LiveId" clId="{95C280C6-80DE-47AF-8708-828DA14C766E}" dt="2024-05-15T12:46:12.351" v="0" actId="47"/>
        <pc:sldMkLst>
          <pc:docMk/>
          <pc:sldMk cId="2310536762" sldId="315"/>
        </pc:sldMkLst>
      </pc:sldChg>
      <pc:sldChg chg="del">
        <pc:chgData name="Rafael Plaza" userId="6d823b37fb43ba68" providerId="LiveId" clId="{95C280C6-80DE-47AF-8708-828DA14C766E}" dt="2024-05-15T12:46:12.351" v="0" actId="47"/>
        <pc:sldMkLst>
          <pc:docMk/>
          <pc:sldMk cId="1481171513" sldId="316"/>
        </pc:sldMkLst>
      </pc:sldChg>
      <pc:sldChg chg="del">
        <pc:chgData name="Rafael Plaza" userId="6d823b37fb43ba68" providerId="LiveId" clId="{95C280C6-80DE-47AF-8708-828DA14C766E}" dt="2024-05-15T12:46:12.351" v="0" actId="47"/>
        <pc:sldMkLst>
          <pc:docMk/>
          <pc:sldMk cId="2141039149" sldId="317"/>
        </pc:sldMkLst>
      </pc:sldChg>
      <pc:sldChg chg="del">
        <pc:chgData name="Rafael Plaza" userId="6d823b37fb43ba68" providerId="LiveId" clId="{95C280C6-80DE-47AF-8708-828DA14C766E}" dt="2024-05-15T12:46:12.351" v="0" actId="47"/>
        <pc:sldMkLst>
          <pc:docMk/>
          <pc:sldMk cId="11549903" sldId="318"/>
        </pc:sldMkLst>
      </pc:sldChg>
      <pc:sldChg chg="modSp del mod">
        <pc:chgData name="Rafael Plaza" userId="6d823b37fb43ba68" providerId="LiveId" clId="{95C280C6-80DE-47AF-8708-828DA14C766E}" dt="2024-05-15T14:40:51.942" v="1407" actId="20577"/>
        <pc:sldMkLst>
          <pc:docMk/>
          <pc:sldMk cId="746917691" sldId="319"/>
        </pc:sldMkLst>
        <pc:spChg chg="mod">
          <ac:chgData name="Rafael Plaza" userId="6d823b37fb43ba68" providerId="LiveId" clId="{95C280C6-80DE-47AF-8708-828DA14C766E}" dt="2024-05-15T14:40:51.942" v="1407" actId="20577"/>
          <ac:spMkLst>
            <pc:docMk/>
            <pc:sldMk cId="746917691" sldId="319"/>
            <ac:spMk id="3" creationId="{F22E568F-CE35-490C-902C-6D3105EC9F95}"/>
          </ac:spMkLst>
        </pc:spChg>
        <pc:spChg chg="mod">
          <ac:chgData name="Rafael Plaza" userId="6d823b37fb43ba68" providerId="LiveId" clId="{95C280C6-80DE-47AF-8708-828DA14C766E}" dt="2024-05-15T13:37:12.152" v="911" actId="6549"/>
          <ac:spMkLst>
            <pc:docMk/>
            <pc:sldMk cId="746917691" sldId="319"/>
            <ac:spMk id="4" creationId="{FA6A9D0A-C704-4845-9F8E-AA6FE89013CC}"/>
          </ac:spMkLst>
        </pc:spChg>
      </pc:sldChg>
      <pc:sldChg chg="del">
        <pc:chgData name="Rafael Plaza" userId="6d823b37fb43ba68" providerId="LiveId" clId="{95C280C6-80DE-47AF-8708-828DA14C766E}" dt="2024-05-15T12:46:12.351" v="0" actId="47"/>
        <pc:sldMkLst>
          <pc:docMk/>
          <pc:sldMk cId="1438215644" sldId="320"/>
        </pc:sldMkLst>
      </pc:sldChg>
      <pc:sldChg chg="del">
        <pc:chgData name="Rafael Plaza" userId="6d823b37fb43ba68" providerId="LiveId" clId="{95C280C6-80DE-47AF-8708-828DA14C766E}" dt="2024-05-15T12:46:12.351" v="0" actId="47"/>
        <pc:sldMkLst>
          <pc:docMk/>
          <pc:sldMk cId="3366638328" sldId="321"/>
        </pc:sldMkLst>
      </pc:sldChg>
      <pc:sldChg chg="del">
        <pc:chgData name="Rafael Plaza" userId="6d823b37fb43ba68" providerId="LiveId" clId="{95C280C6-80DE-47AF-8708-828DA14C766E}" dt="2024-05-15T12:46:12.351" v="0" actId="47"/>
        <pc:sldMkLst>
          <pc:docMk/>
          <pc:sldMk cId="1267374625" sldId="322"/>
        </pc:sldMkLst>
      </pc:sldChg>
      <pc:sldChg chg="del">
        <pc:chgData name="Rafael Plaza" userId="6d823b37fb43ba68" providerId="LiveId" clId="{95C280C6-80DE-47AF-8708-828DA14C766E}" dt="2024-05-15T12:46:12.351" v="0" actId="47"/>
        <pc:sldMkLst>
          <pc:docMk/>
          <pc:sldMk cId="2763558339" sldId="323"/>
        </pc:sldMkLst>
      </pc:sldChg>
      <pc:sldChg chg="del">
        <pc:chgData name="Rafael Plaza" userId="6d823b37fb43ba68" providerId="LiveId" clId="{95C280C6-80DE-47AF-8708-828DA14C766E}" dt="2024-05-15T12:46:12.351" v="0" actId="47"/>
        <pc:sldMkLst>
          <pc:docMk/>
          <pc:sldMk cId="4091334161" sldId="324"/>
        </pc:sldMkLst>
      </pc:sldChg>
      <pc:sldChg chg="del">
        <pc:chgData name="Rafael Plaza" userId="6d823b37fb43ba68" providerId="LiveId" clId="{95C280C6-80DE-47AF-8708-828DA14C766E}" dt="2024-05-15T12:46:12.351" v="0" actId="47"/>
        <pc:sldMkLst>
          <pc:docMk/>
          <pc:sldMk cId="1231590374" sldId="325"/>
        </pc:sldMkLst>
      </pc:sldChg>
      <pc:sldChg chg="del">
        <pc:chgData name="Rafael Plaza" userId="6d823b37fb43ba68" providerId="LiveId" clId="{95C280C6-80DE-47AF-8708-828DA14C766E}" dt="2024-05-15T12:46:12.351" v="0" actId="47"/>
        <pc:sldMkLst>
          <pc:docMk/>
          <pc:sldMk cId="3305522136" sldId="326"/>
        </pc:sldMkLst>
      </pc:sldChg>
      <pc:sldChg chg="del">
        <pc:chgData name="Rafael Plaza" userId="6d823b37fb43ba68" providerId="LiveId" clId="{95C280C6-80DE-47AF-8708-828DA14C766E}" dt="2024-05-15T12:46:12.351" v="0" actId="47"/>
        <pc:sldMkLst>
          <pc:docMk/>
          <pc:sldMk cId="2447081106" sldId="327"/>
        </pc:sldMkLst>
      </pc:sldChg>
      <pc:sldChg chg="del">
        <pc:chgData name="Rafael Plaza" userId="6d823b37fb43ba68" providerId="LiveId" clId="{95C280C6-80DE-47AF-8708-828DA14C766E}" dt="2024-05-15T12:46:12.351" v="0" actId="47"/>
        <pc:sldMkLst>
          <pc:docMk/>
          <pc:sldMk cId="1115809371" sldId="328"/>
        </pc:sldMkLst>
      </pc:sldChg>
      <pc:sldChg chg="del">
        <pc:chgData name="Rafael Plaza" userId="6d823b37fb43ba68" providerId="LiveId" clId="{95C280C6-80DE-47AF-8708-828DA14C766E}" dt="2024-05-15T12:46:12.351" v="0" actId="47"/>
        <pc:sldMkLst>
          <pc:docMk/>
          <pc:sldMk cId="1632346008" sldId="329"/>
        </pc:sldMkLst>
      </pc:sldChg>
      <pc:sldChg chg="modSp del mod ord">
        <pc:chgData name="Rafael Plaza" userId="6d823b37fb43ba68" providerId="LiveId" clId="{95C280C6-80DE-47AF-8708-828DA14C766E}" dt="2024-05-15T14:09:56.282" v="1265" actId="20577"/>
        <pc:sldMkLst>
          <pc:docMk/>
          <pc:sldMk cId="3642185215" sldId="330"/>
        </pc:sldMkLst>
        <pc:spChg chg="mod">
          <ac:chgData name="Rafael Plaza" userId="6d823b37fb43ba68" providerId="LiveId" clId="{95C280C6-80DE-47AF-8708-828DA14C766E}" dt="2024-05-15T14:09:56.282" v="1265" actId="20577"/>
          <ac:spMkLst>
            <pc:docMk/>
            <pc:sldMk cId="3642185215" sldId="330"/>
            <ac:spMk id="3" creationId="{C07CE07A-1D94-46CE-BB1A-33E6FFFD3707}"/>
          </ac:spMkLst>
        </pc:spChg>
      </pc:sldChg>
      <pc:sldChg chg="del">
        <pc:chgData name="Rafael Plaza" userId="6d823b37fb43ba68" providerId="LiveId" clId="{95C280C6-80DE-47AF-8708-828DA14C766E}" dt="2024-05-15T12:46:12.351" v="0" actId="47"/>
        <pc:sldMkLst>
          <pc:docMk/>
          <pc:sldMk cId="2686235052" sldId="331"/>
        </pc:sldMkLst>
      </pc:sldChg>
      <pc:sldChg chg="del">
        <pc:chgData name="Rafael Plaza" userId="6d823b37fb43ba68" providerId="LiveId" clId="{95C280C6-80DE-47AF-8708-828DA14C766E}" dt="2024-05-15T12:46:12.351" v="0" actId="47"/>
        <pc:sldMkLst>
          <pc:docMk/>
          <pc:sldMk cId="3231560840" sldId="332"/>
        </pc:sldMkLst>
      </pc:sldChg>
      <pc:sldChg chg="del">
        <pc:chgData name="Rafael Plaza" userId="6d823b37fb43ba68" providerId="LiveId" clId="{95C280C6-80DE-47AF-8708-828DA14C766E}" dt="2024-05-15T12:46:12.351" v="0" actId="47"/>
        <pc:sldMkLst>
          <pc:docMk/>
          <pc:sldMk cId="2941368843" sldId="334"/>
        </pc:sldMkLst>
      </pc:sldChg>
      <pc:sldChg chg="del">
        <pc:chgData name="Rafael Plaza" userId="6d823b37fb43ba68" providerId="LiveId" clId="{95C280C6-80DE-47AF-8708-828DA14C766E}" dt="2024-05-15T12:46:12.351" v="0" actId="47"/>
        <pc:sldMkLst>
          <pc:docMk/>
          <pc:sldMk cId="223599848" sldId="335"/>
        </pc:sldMkLst>
      </pc:sldChg>
      <pc:sldChg chg="del">
        <pc:chgData name="Rafael Plaza" userId="6d823b37fb43ba68" providerId="LiveId" clId="{95C280C6-80DE-47AF-8708-828DA14C766E}" dt="2024-05-15T12:46:12.351" v="0" actId="47"/>
        <pc:sldMkLst>
          <pc:docMk/>
          <pc:sldMk cId="2845069067" sldId="336"/>
        </pc:sldMkLst>
      </pc:sldChg>
      <pc:sldChg chg="del">
        <pc:chgData name="Rafael Plaza" userId="6d823b37fb43ba68" providerId="LiveId" clId="{95C280C6-80DE-47AF-8708-828DA14C766E}" dt="2024-05-15T12:46:12.351" v="0" actId="47"/>
        <pc:sldMkLst>
          <pc:docMk/>
          <pc:sldMk cId="3022380716" sldId="337"/>
        </pc:sldMkLst>
      </pc:sldChg>
      <pc:sldChg chg="del">
        <pc:chgData name="Rafael Plaza" userId="6d823b37fb43ba68" providerId="LiveId" clId="{95C280C6-80DE-47AF-8708-828DA14C766E}" dt="2024-05-15T12:46:12.351" v="0" actId="47"/>
        <pc:sldMkLst>
          <pc:docMk/>
          <pc:sldMk cId="859387204" sldId="338"/>
        </pc:sldMkLst>
      </pc:sldChg>
      <pc:sldChg chg="del">
        <pc:chgData name="Rafael Plaza" userId="6d823b37fb43ba68" providerId="LiveId" clId="{95C280C6-80DE-47AF-8708-828DA14C766E}" dt="2024-05-15T12:46:12.351" v="0" actId="47"/>
        <pc:sldMkLst>
          <pc:docMk/>
          <pc:sldMk cId="3253298510" sldId="339"/>
        </pc:sldMkLst>
      </pc:sldChg>
      <pc:sldChg chg="del">
        <pc:chgData name="Rafael Plaza" userId="6d823b37fb43ba68" providerId="LiveId" clId="{95C280C6-80DE-47AF-8708-828DA14C766E}" dt="2024-05-15T12:46:12.351" v="0" actId="47"/>
        <pc:sldMkLst>
          <pc:docMk/>
          <pc:sldMk cId="2420949267" sldId="340"/>
        </pc:sldMkLst>
      </pc:sldChg>
      <pc:sldChg chg="del">
        <pc:chgData name="Rafael Plaza" userId="6d823b37fb43ba68" providerId="LiveId" clId="{95C280C6-80DE-47AF-8708-828DA14C766E}" dt="2024-05-15T12:46:12.351" v="0" actId="47"/>
        <pc:sldMkLst>
          <pc:docMk/>
          <pc:sldMk cId="1427798452" sldId="341"/>
        </pc:sldMkLst>
      </pc:sldChg>
      <pc:sldChg chg="del">
        <pc:chgData name="Rafael Plaza" userId="6d823b37fb43ba68" providerId="LiveId" clId="{95C280C6-80DE-47AF-8708-828DA14C766E}" dt="2024-05-15T12:46:12.351" v="0" actId="47"/>
        <pc:sldMkLst>
          <pc:docMk/>
          <pc:sldMk cId="3909101663" sldId="342"/>
        </pc:sldMkLst>
      </pc:sldChg>
      <pc:sldChg chg="del">
        <pc:chgData name="Rafael Plaza" userId="6d823b37fb43ba68" providerId="LiveId" clId="{95C280C6-80DE-47AF-8708-828DA14C766E}" dt="2024-05-15T12:46:12.351" v="0" actId="47"/>
        <pc:sldMkLst>
          <pc:docMk/>
          <pc:sldMk cId="730483782" sldId="343"/>
        </pc:sldMkLst>
      </pc:sldChg>
      <pc:sldChg chg="del">
        <pc:chgData name="Rafael Plaza" userId="6d823b37fb43ba68" providerId="LiveId" clId="{95C280C6-80DE-47AF-8708-828DA14C766E}" dt="2024-05-15T12:46:12.351" v="0" actId="47"/>
        <pc:sldMkLst>
          <pc:docMk/>
          <pc:sldMk cId="79978229" sldId="344"/>
        </pc:sldMkLst>
      </pc:sldChg>
      <pc:sldChg chg="del">
        <pc:chgData name="Rafael Plaza" userId="6d823b37fb43ba68" providerId="LiveId" clId="{95C280C6-80DE-47AF-8708-828DA14C766E}" dt="2024-05-15T12:46:12.351" v="0" actId="47"/>
        <pc:sldMkLst>
          <pc:docMk/>
          <pc:sldMk cId="1694432732" sldId="345"/>
        </pc:sldMkLst>
      </pc:sldChg>
      <pc:sldChg chg="del">
        <pc:chgData name="Rafael Plaza" userId="6d823b37fb43ba68" providerId="LiveId" clId="{95C280C6-80DE-47AF-8708-828DA14C766E}" dt="2024-05-15T12:46:12.351" v="0" actId="47"/>
        <pc:sldMkLst>
          <pc:docMk/>
          <pc:sldMk cId="2566808846" sldId="346"/>
        </pc:sldMkLst>
      </pc:sldChg>
      <pc:sldChg chg="del">
        <pc:chgData name="Rafael Plaza" userId="6d823b37fb43ba68" providerId="LiveId" clId="{95C280C6-80DE-47AF-8708-828DA14C766E}" dt="2024-05-15T12:46:12.351" v="0" actId="47"/>
        <pc:sldMkLst>
          <pc:docMk/>
          <pc:sldMk cId="4162893335" sldId="347"/>
        </pc:sldMkLst>
      </pc:sldChg>
      <pc:sldChg chg="del">
        <pc:chgData name="Rafael Plaza" userId="6d823b37fb43ba68" providerId="LiveId" clId="{95C280C6-80DE-47AF-8708-828DA14C766E}" dt="2024-05-15T12:46:12.351" v="0" actId="47"/>
        <pc:sldMkLst>
          <pc:docMk/>
          <pc:sldMk cId="1144758673" sldId="348"/>
        </pc:sldMkLst>
      </pc:sldChg>
      <pc:sldChg chg="modSp del mod">
        <pc:chgData name="Rafael Plaza" userId="6d823b37fb43ba68" providerId="LiveId" clId="{95C280C6-80DE-47AF-8708-828DA14C766E}" dt="2024-05-15T14:35:46.859" v="1376" actId="15"/>
        <pc:sldMkLst>
          <pc:docMk/>
          <pc:sldMk cId="3732312584" sldId="349"/>
        </pc:sldMkLst>
        <pc:spChg chg="mod">
          <ac:chgData name="Rafael Plaza" userId="6d823b37fb43ba68" providerId="LiveId" clId="{95C280C6-80DE-47AF-8708-828DA14C766E}" dt="2024-05-15T14:33:32.929" v="1374" actId="27636"/>
          <ac:spMkLst>
            <pc:docMk/>
            <pc:sldMk cId="3732312584" sldId="349"/>
            <ac:spMk id="2" creationId="{37A1F035-FAD0-41E4-A056-C3709CE17F3B}"/>
          </ac:spMkLst>
        </pc:spChg>
        <pc:spChg chg="mod">
          <ac:chgData name="Rafael Plaza" userId="6d823b37fb43ba68" providerId="LiveId" clId="{95C280C6-80DE-47AF-8708-828DA14C766E}" dt="2024-05-15T14:35:46.859" v="1376" actId="15"/>
          <ac:spMkLst>
            <pc:docMk/>
            <pc:sldMk cId="3732312584" sldId="349"/>
            <ac:spMk id="3" creationId="{8B0F3221-6B56-4398-A531-8C3645CEAA9F}"/>
          </ac:spMkLst>
        </pc:spChg>
      </pc:sldChg>
      <pc:sldChg chg="del">
        <pc:chgData name="Rafael Plaza" userId="6d823b37fb43ba68" providerId="LiveId" clId="{95C280C6-80DE-47AF-8708-828DA14C766E}" dt="2024-05-15T12:46:12.351" v="0" actId="47"/>
        <pc:sldMkLst>
          <pc:docMk/>
          <pc:sldMk cId="519946736" sldId="350"/>
        </pc:sldMkLst>
      </pc:sldChg>
      <pc:sldChg chg="del">
        <pc:chgData name="Rafael Plaza" userId="6d823b37fb43ba68" providerId="LiveId" clId="{95C280C6-80DE-47AF-8708-828DA14C766E}" dt="2024-05-15T12:46:12.351" v="0" actId="47"/>
        <pc:sldMkLst>
          <pc:docMk/>
          <pc:sldMk cId="1457496076" sldId="351"/>
        </pc:sldMkLst>
      </pc:sldChg>
      <pc:sldChg chg="del">
        <pc:chgData name="Rafael Plaza" userId="6d823b37fb43ba68" providerId="LiveId" clId="{95C280C6-80DE-47AF-8708-828DA14C766E}" dt="2024-05-15T12:46:12.351" v="0" actId="47"/>
        <pc:sldMkLst>
          <pc:docMk/>
          <pc:sldMk cId="171663656" sldId="354"/>
        </pc:sldMkLst>
      </pc:sldChg>
      <pc:sldChg chg="del">
        <pc:chgData name="Rafael Plaza" userId="6d823b37fb43ba68" providerId="LiveId" clId="{95C280C6-80DE-47AF-8708-828DA14C766E}" dt="2024-05-15T12:46:12.351" v="0" actId="47"/>
        <pc:sldMkLst>
          <pc:docMk/>
          <pc:sldMk cId="1129596176" sldId="355"/>
        </pc:sldMkLst>
      </pc:sldChg>
      <pc:sldChg chg="modSp mod">
        <pc:chgData name="Rafael Plaza" userId="6d823b37fb43ba68" providerId="LiveId" clId="{95C280C6-80DE-47AF-8708-828DA14C766E}" dt="2024-05-15T14:10:14.944" v="1272" actId="20577"/>
        <pc:sldMkLst>
          <pc:docMk/>
          <pc:sldMk cId="3306742645" sldId="355"/>
        </pc:sldMkLst>
        <pc:spChg chg="mod">
          <ac:chgData name="Rafael Plaza" userId="6d823b37fb43ba68" providerId="LiveId" clId="{95C280C6-80DE-47AF-8708-828DA14C766E}" dt="2024-05-15T14:10:14.944" v="1272" actId="20577"/>
          <ac:spMkLst>
            <pc:docMk/>
            <pc:sldMk cId="3306742645" sldId="355"/>
            <ac:spMk id="2" creationId="{241FDC27-2CF0-A657-AC9B-32B16AB85F30}"/>
          </ac:spMkLst>
        </pc:spChg>
      </pc:sldChg>
      <pc:sldChg chg="del">
        <pc:chgData name="Rafael Plaza" userId="6d823b37fb43ba68" providerId="LiveId" clId="{95C280C6-80DE-47AF-8708-828DA14C766E}" dt="2024-05-15T12:46:12.351" v="0" actId="47"/>
        <pc:sldMkLst>
          <pc:docMk/>
          <pc:sldMk cId="123114829" sldId="356"/>
        </pc:sldMkLst>
      </pc:sldChg>
      <pc:sldChg chg="modSp mod">
        <pc:chgData name="Rafael Plaza" userId="6d823b37fb43ba68" providerId="LiveId" clId="{95C280C6-80DE-47AF-8708-828DA14C766E}" dt="2024-05-15T14:33:21.822" v="1362" actId="20577"/>
        <pc:sldMkLst>
          <pc:docMk/>
          <pc:sldMk cId="1450381156" sldId="357"/>
        </pc:sldMkLst>
        <pc:spChg chg="mod">
          <ac:chgData name="Rafael Plaza" userId="6d823b37fb43ba68" providerId="LiveId" clId="{95C280C6-80DE-47AF-8708-828DA14C766E}" dt="2024-05-15T14:33:21.822" v="1362" actId="20577"/>
          <ac:spMkLst>
            <pc:docMk/>
            <pc:sldMk cId="1450381156" sldId="357"/>
            <ac:spMk id="2" creationId="{F0503DE1-D62C-0466-782E-5635658C4038}"/>
          </ac:spMkLst>
        </pc:spChg>
      </pc:sldChg>
      <pc:sldChg chg="modSp new del mod">
        <pc:chgData name="Rafael Plaza" userId="6d823b37fb43ba68" providerId="LiveId" clId="{95C280C6-80DE-47AF-8708-828DA14C766E}" dt="2024-05-15T14:33:26.392" v="1363" actId="2696"/>
        <pc:sldMkLst>
          <pc:docMk/>
          <pc:sldMk cId="1212094333" sldId="358"/>
        </pc:sldMkLst>
        <pc:spChg chg="mod">
          <ac:chgData name="Rafael Plaza" userId="6d823b37fb43ba68" providerId="LiveId" clId="{95C280C6-80DE-47AF-8708-828DA14C766E}" dt="2024-05-15T14:32:55.768" v="1316" actId="20577"/>
          <ac:spMkLst>
            <pc:docMk/>
            <pc:sldMk cId="1212094333" sldId="358"/>
            <ac:spMk id="2" creationId="{720AEF45-5B31-F72E-3EFE-E548A8741C86}"/>
          </ac:spMkLst>
        </pc:spChg>
      </pc:sldChg>
      <pc:sldChg chg="modSp new mod">
        <pc:chgData name="Rafael Plaza" userId="6d823b37fb43ba68" providerId="LiveId" clId="{95C280C6-80DE-47AF-8708-828DA14C766E}" dt="2024-05-15T12:47:18.291" v="60" actId="27636"/>
        <pc:sldMkLst>
          <pc:docMk/>
          <pc:sldMk cId="2773539992" sldId="359"/>
        </pc:sldMkLst>
        <pc:spChg chg="mod">
          <ac:chgData name="Rafael Plaza" userId="6d823b37fb43ba68" providerId="LiveId" clId="{95C280C6-80DE-47AF-8708-828DA14C766E}" dt="2024-05-15T12:47:05.251" v="58" actId="20577"/>
          <ac:spMkLst>
            <pc:docMk/>
            <pc:sldMk cId="2773539992" sldId="359"/>
            <ac:spMk id="2" creationId="{6A210057-0189-35BC-B0D1-A2B07675C730}"/>
          </ac:spMkLst>
        </pc:spChg>
        <pc:spChg chg="mod">
          <ac:chgData name="Rafael Plaza" userId="6d823b37fb43ba68" providerId="LiveId" clId="{95C280C6-80DE-47AF-8708-828DA14C766E}" dt="2024-05-15T12:47:18.291" v="60" actId="27636"/>
          <ac:spMkLst>
            <pc:docMk/>
            <pc:sldMk cId="2773539992" sldId="359"/>
            <ac:spMk id="3" creationId="{61BD4CE7-A9B4-F0C4-982E-3A86950DE29C}"/>
          </ac:spMkLst>
        </pc:spChg>
      </pc:sldChg>
      <pc:sldChg chg="modSp new mod">
        <pc:chgData name="Rafael Plaza" userId="6d823b37fb43ba68" providerId="LiveId" clId="{95C280C6-80DE-47AF-8708-828DA14C766E}" dt="2024-05-15T12:50:31.466" v="197" actId="27636"/>
        <pc:sldMkLst>
          <pc:docMk/>
          <pc:sldMk cId="3715699325" sldId="360"/>
        </pc:sldMkLst>
        <pc:spChg chg="mod">
          <ac:chgData name="Rafael Plaza" userId="6d823b37fb43ba68" providerId="LiveId" clId="{95C280C6-80DE-47AF-8708-828DA14C766E}" dt="2024-05-15T12:48:10.295" v="134" actId="20577"/>
          <ac:spMkLst>
            <pc:docMk/>
            <pc:sldMk cId="3715699325" sldId="360"/>
            <ac:spMk id="2" creationId="{9203944E-EB3B-E1BA-B5C1-4686A5ADF135}"/>
          </ac:spMkLst>
        </pc:spChg>
        <pc:spChg chg="mod">
          <ac:chgData name="Rafael Plaza" userId="6d823b37fb43ba68" providerId="LiveId" clId="{95C280C6-80DE-47AF-8708-828DA14C766E}" dt="2024-05-15T12:50:31.466" v="197" actId="27636"/>
          <ac:spMkLst>
            <pc:docMk/>
            <pc:sldMk cId="3715699325" sldId="360"/>
            <ac:spMk id="3" creationId="{7A4DAD8A-5322-7215-135D-50FCA2C4E118}"/>
          </ac:spMkLst>
        </pc:spChg>
      </pc:sldChg>
      <pc:sldChg chg="modSp new mod">
        <pc:chgData name="Rafael Plaza" userId="6d823b37fb43ba68" providerId="LiveId" clId="{95C280C6-80DE-47AF-8708-828DA14C766E}" dt="2024-05-15T12:58:54.577" v="658" actId="6549"/>
        <pc:sldMkLst>
          <pc:docMk/>
          <pc:sldMk cId="262139033" sldId="361"/>
        </pc:sldMkLst>
        <pc:spChg chg="mod">
          <ac:chgData name="Rafael Plaza" userId="6d823b37fb43ba68" providerId="LiveId" clId="{95C280C6-80DE-47AF-8708-828DA14C766E}" dt="2024-05-15T12:51:42.783" v="246" actId="20577"/>
          <ac:spMkLst>
            <pc:docMk/>
            <pc:sldMk cId="262139033" sldId="361"/>
            <ac:spMk id="2" creationId="{71F0E844-9188-0F98-3024-A7501C794B9F}"/>
          </ac:spMkLst>
        </pc:spChg>
        <pc:spChg chg="mod">
          <ac:chgData name="Rafael Plaza" userId="6d823b37fb43ba68" providerId="LiveId" clId="{95C280C6-80DE-47AF-8708-828DA14C766E}" dt="2024-05-15T12:58:54.577" v="658" actId="6549"/>
          <ac:spMkLst>
            <pc:docMk/>
            <pc:sldMk cId="262139033" sldId="361"/>
            <ac:spMk id="3" creationId="{EAA96F3C-C080-6C49-A0FD-62BEB52939EF}"/>
          </ac:spMkLst>
        </pc:spChg>
      </pc:sldChg>
      <pc:sldChg chg="modSp new mod">
        <pc:chgData name="Rafael Plaza" userId="6d823b37fb43ba68" providerId="LiveId" clId="{95C280C6-80DE-47AF-8708-828DA14C766E}" dt="2024-05-15T12:56:32.495" v="531" actId="20577"/>
        <pc:sldMkLst>
          <pc:docMk/>
          <pc:sldMk cId="206161695" sldId="362"/>
        </pc:sldMkLst>
        <pc:spChg chg="mod">
          <ac:chgData name="Rafael Plaza" userId="6d823b37fb43ba68" providerId="LiveId" clId="{95C280C6-80DE-47AF-8708-828DA14C766E}" dt="2024-05-15T12:54:44.319" v="342" actId="20577"/>
          <ac:spMkLst>
            <pc:docMk/>
            <pc:sldMk cId="206161695" sldId="362"/>
            <ac:spMk id="2" creationId="{BE8CA9CF-6242-C2D0-CFB4-623E7C74EF73}"/>
          </ac:spMkLst>
        </pc:spChg>
        <pc:spChg chg="mod">
          <ac:chgData name="Rafael Plaza" userId="6d823b37fb43ba68" providerId="LiveId" clId="{95C280C6-80DE-47AF-8708-828DA14C766E}" dt="2024-05-15T12:56:32.495" v="531" actId="20577"/>
          <ac:spMkLst>
            <pc:docMk/>
            <pc:sldMk cId="206161695" sldId="362"/>
            <ac:spMk id="3" creationId="{19F3F483-0E95-F808-F13F-EFC0004B0AD3}"/>
          </ac:spMkLst>
        </pc:spChg>
      </pc:sldChg>
      <pc:sldChg chg="modSp new mod">
        <pc:chgData name="Rafael Plaza" userId="6d823b37fb43ba68" providerId="LiveId" clId="{95C280C6-80DE-47AF-8708-828DA14C766E}" dt="2024-05-15T12:58:34.767" v="637" actId="20577"/>
        <pc:sldMkLst>
          <pc:docMk/>
          <pc:sldMk cId="2259837711" sldId="363"/>
        </pc:sldMkLst>
        <pc:spChg chg="mod">
          <ac:chgData name="Rafael Plaza" userId="6d823b37fb43ba68" providerId="LiveId" clId="{95C280C6-80DE-47AF-8708-828DA14C766E}" dt="2024-05-15T12:57:33.416" v="572" actId="20577"/>
          <ac:spMkLst>
            <pc:docMk/>
            <pc:sldMk cId="2259837711" sldId="363"/>
            <ac:spMk id="2" creationId="{A00CFFDA-B9F3-EF9B-815A-1765110A3A4B}"/>
          </ac:spMkLst>
        </pc:spChg>
        <pc:spChg chg="mod">
          <ac:chgData name="Rafael Plaza" userId="6d823b37fb43ba68" providerId="LiveId" clId="{95C280C6-80DE-47AF-8708-828DA14C766E}" dt="2024-05-15T12:58:34.767" v="637" actId="20577"/>
          <ac:spMkLst>
            <pc:docMk/>
            <pc:sldMk cId="2259837711" sldId="363"/>
            <ac:spMk id="3" creationId="{0DAB945C-0D56-DB2A-14EF-CC4D32BAF665}"/>
          </ac:spMkLst>
        </pc:spChg>
      </pc:sldChg>
      <pc:sldChg chg="modSp new mod">
        <pc:chgData name="Rafael Plaza" userId="6d823b37fb43ba68" providerId="LiveId" clId="{95C280C6-80DE-47AF-8708-828DA14C766E}" dt="2024-05-15T13:01:54.145" v="684" actId="15"/>
        <pc:sldMkLst>
          <pc:docMk/>
          <pc:sldMk cId="4213571508" sldId="364"/>
        </pc:sldMkLst>
        <pc:spChg chg="mod">
          <ac:chgData name="Rafael Plaza" userId="6d823b37fb43ba68" providerId="LiveId" clId="{95C280C6-80DE-47AF-8708-828DA14C766E}" dt="2024-05-15T13:00:52.061" v="664" actId="20578"/>
          <ac:spMkLst>
            <pc:docMk/>
            <pc:sldMk cId="4213571508" sldId="364"/>
            <ac:spMk id="2" creationId="{BF252098-E120-E0B2-923D-69C779D046E7}"/>
          </ac:spMkLst>
        </pc:spChg>
        <pc:spChg chg="mod">
          <ac:chgData name="Rafael Plaza" userId="6d823b37fb43ba68" providerId="LiveId" clId="{95C280C6-80DE-47AF-8708-828DA14C766E}" dt="2024-05-15T13:01:54.145" v="684" actId="15"/>
          <ac:spMkLst>
            <pc:docMk/>
            <pc:sldMk cId="4213571508" sldId="364"/>
            <ac:spMk id="3" creationId="{892714A9-0E89-830D-3CB8-F38AF68EEFE6}"/>
          </ac:spMkLst>
        </pc:spChg>
      </pc:sldChg>
      <pc:sldChg chg="modSp new mod">
        <pc:chgData name="Rafael Plaza" userId="6d823b37fb43ba68" providerId="LiveId" clId="{95C280C6-80DE-47AF-8708-828DA14C766E}" dt="2024-05-15T13:03:51.444" v="717" actId="20577"/>
        <pc:sldMkLst>
          <pc:docMk/>
          <pc:sldMk cId="433161185" sldId="365"/>
        </pc:sldMkLst>
        <pc:spChg chg="mod">
          <ac:chgData name="Rafael Plaza" userId="6d823b37fb43ba68" providerId="LiveId" clId="{95C280C6-80DE-47AF-8708-828DA14C766E}" dt="2024-05-15T13:03:51.444" v="717" actId="20577"/>
          <ac:spMkLst>
            <pc:docMk/>
            <pc:sldMk cId="433161185" sldId="365"/>
            <ac:spMk id="2" creationId="{B27A06D4-396C-8830-1F1A-1E3695026E34}"/>
          </ac:spMkLst>
        </pc:spChg>
        <pc:spChg chg="mod">
          <ac:chgData name="Rafael Plaza" userId="6d823b37fb43ba68" providerId="LiveId" clId="{95C280C6-80DE-47AF-8708-828DA14C766E}" dt="2024-05-15T13:03:44.980" v="715" actId="15"/>
          <ac:spMkLst>
            <pc:docMk/>
            <pc:sldMk cId="433161185" sldId="365"/>
            <ac:spMk id="3" creationId="{F7D55CCD-4A9D-F228-AC25-3990BF9BA027}"/>
          </ac:spMkLst>
        </pc:spChg>
      </pc:sldChg>
      <pc:sldChg chg="modSp new mod">
        <pc:chgData name="Rafael Plaza" userId="6d823b37fb43ba68" providerId="LiveId" clId="{95C280C6-80DE-47AF-8708-828DA14C766E}" dt="2024-05-15T13:05:20.705" v="754" actId="20577"/>
        <pc:sldMkLst>
          <pc:docMk/>
          <pc:sldMk cId="70157304" sldId="366"/>
        </pc:sldMkLst>
        <pc:spChg chg="mod">
          <ac:chgData name="Rafael Plaza" userId="6d823b37fb43ba68" providerId="LiveId" clId="{95C280C6-80DE-47AF-8708-828DA14C766E}" dt="2024-05-15T13:05:20.705" v="754" actId="20577"/>
          <ac:spMkLst>
            <pc:docMk/>
            <pc:sldMk cId="70157304" sldId="366"/>
            <ac:spMk id="2" creationId="{A2F9E8E5-DED8-999A-FD0C-DF0B1DAE83B1}"/>
          </ac:spMkLst>
        </pc:spChg>
        <pc:spChg chg="mod">
          <ac:chgData name="Rafael Plaza" userId="6d823b37fb43ba68" providerId="LiveId" clId="{95C280C6-80DE-47AF-8708-828DA14C766E}" dt="2024-05-15T13:05:04.691" v="749" actId="6549"/>
          <ac:spMkLst>
            <pc:docMk/>
            <pc:sldMk cId="70157304" sldId="366"/>
            <ac:spMk id="3" creationId="{4E66526B-E9F9-369C-9FED-0064D98C552E}"/>
          </ac:spMkLst>
        </pc:spChg>
      </pc:sldChg>
      <pc:sldChg chg="modSp new mod">
        <pc:chgData name="Rafael Plaza" userId="6d823b37fb43ba68" providerId="LiveId" clId="{95C280C6-80DE-47AF-8708-828DA14C766E}" dt="2024-05-15T13:10:31.660" v="798" actId="6549"/>
        <pc:sldMkLst>
          <pc:docMk/>
          <pc:sldMk cId="906839230" sldId="367"/>
        </pc:sldMkLst>
        <pc:spChg chg="mod">
          <ac:chgData name="Rafael Plaza" userId="6d823b37fb43ba68" providerId="LiveId" clId="{95C280C6-80DE-47AF-8708-828DA14C766E}" dt="2024-05-15T13:09:27.416" v="790" actId="20577"/>
          <ac:spMkLst>
            <pc:docMk/>
            <pc:sldMk cId="906839230" sldId="367"/>
            <ac:spMk id="2" creationId="{F6E3E516-26B9-F7E1-CE34-70AB810AECA2}"/>
          </ac:spMkLst>
        </pc:spChg>
        <pc:spChg chg="mod">
          <ac:chgData name="Rafael Plaza" userId="6d823b37fb43ba68" providerId="LiveId" clId="{95C280C6-80DE-47AF-8708-828DA14C766E}" dt="2024-05-15T13:10:31.660" v="798" actId="6549"/>
          <ac:spMkLst>
            <pc:docMk/>
            <pc:sldMk cId="906839230" sldId="367"/>
            <ac:spMk id="3" creationId="{E59D459B-BE89-6F39-5471-FE3DB9841DF7}"/>
          </ac:spMkLst>
        </pc:spChg>
      </pc:sldChg>
      <pc:sldChg chg="modSp mod">
        <pc:chgData name="Rafael Plaza" userId="6d823b37fb43ba68" providerId="LiveId" clId="{95C280C6-80DE-47AF-8708-828DA14C766E}" dt="2024-05-15T15:00:18.692" v="1409" actId="27636"/>
        <pc:sldMkLst>
          <pc:docMk/>
          <pc:sldMk cId="2965305507" sldId="384"/>
        </pc:sldMkLst>
        <pc:spChg chg="mod">
          <ac:chgData name="Rafael Plaza" userId="6d823b37fb43ba68" providerId="LiveId" clId="{95C280C6-80DE-47AF-8708-828DA14C766E}" dt="2024-05-15T15:00:18.692" v="1409" actId="27636"/>
          <ac:spMkLst>
            <pc:docMk/>
            <pc:sldMk cId="2965305507" sldId="384"/>
            <ac:spMk id="3" creationId="{0C06F8AA-9AAF-BC25-B9DD-1242D5891B79}"/>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5/14/2024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5/14/2024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hyperlink" Target="https://www.coordinador.cl/sistema-electrico/" TargetMode="Externa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D39C64-7E3B-46C6-9237-065F37CD1B02}"/>
              </a:ext>
            </a:extLst>
          </p:cNvPr>
          <p:cNvSpPr>
            <a:spLocks noGrp="1"/>
          </p:cNvSpPr>
          <p:nvPr>
            <p:ph type="ctrTitle"/>
          </p:nvPr>
        </p:nvSpPr>
        <p:spPr/>
        <p:txBody>
          <a:bodyPr>
            <a:normAutofit/>
          </a:bodyPr>
          <a:lstStyle/>
          <a:p>
            <a:r>
              <a:rPr lang="es-MX" dirty="0"/>
              <a:t>Derecho ambiental, de los recursos naturales y la sustentabilidad</a:t>
            </a:r>
          </a:p>
        </p:txBody>
      </p:sp>
      <p:sp>
        <p:nvSpPr>
          <p:cNvPr id="3" name="Subtítulo 2">
            <a:extLst>
              <a:ext uri="{FF2B5EF4-FFF2-40B4-BE49-F238E27FC236}">
                <a16:creationId xmlns:a16="http://schemas.microsoft.com/office/drawing/2014/main" id="{EE274AC3-5EDF-4BE6-A8D7-691822CB955E}"/>
              </a:ext>
            </a:extLst>
          </p:cNvPr>
          <p:cNvSpPr>
            <a:spLocks noGrp="1"/>
          </p:cNvSpPr>
          <p:nvPr>
            <p:ph type="subTitle" idx="1"/>
          </p:nvPr>
        </p:nvSpPr>
        <p:spPr>
          <a:xfrm>
            <a:off x="1876424" y="3602038"/>
            <a:ext cx="8791575" cy="1975196"/>
          </a:xfrm>
        </p:spPr>
        <p:txBody>
          <a:bodyPr>
            <a:normAutofit/>
          </a:bodyPr>
          <a:lstStyle/>
          <a:p>
            <a:r>
              <a:rPr lang="es-MX" dirty="0"/>
              <a:t>Facultad de derecho – u. de chile</a:t>
            </a:r>
          </a:p>
          <a:p>
            <a:r>
              <a:rPr lang="es-MX" dirty="0"/>
              <a:t>Prof. Rafael M. Plaza</a:t>
            </a:r>
          </a:p>
          <a:p>
            <a:r>
              <a:rPr lang="es-MX" dirty="0"/>
              <a:t>I semestre, 2024 </a:t>
            </a:r>
          </a:p>
        </p:txBody>
      </p:sp>
    </p:spTree>
    <p:extLst>
      <p:ext uri="{BB962C8B-B14F-4D97-AF65-F5344CB8AC3E}">
        <p14:creationId xmlns:p14="http://schemas.microsoft.com/office/powerpoint/2010/main" val="137980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6BC896-872D-A848-A665-0679A737AC8C}"/>
              </a:ext>
            </a:extLst>
          </p:cNvPr>
          <p:cNvSpPr>
            <a:spLocks noGrp="1"/>
          </p:cNvSpPr>
          <p:nvPr>
            <p:ph type="title"/>
          </p:nvPr>
        </p:nvSpPr>
        <p:spPr>
          <a:xfrm>
            <a:off x="1146705" y="787231"/>
            <a:ext cx="3856037" cy="1816690"/>
          </a:xfrm>
        </p:spPr>
        <p:txBody>
          <a:bodyPr>
            <a:normAutofit fontScale="90000"/>
          </a:bodyPr>
          <a:lstStyle/>
          <a:p>
            <a:r>
              <a:rPr lang="es-MX" dirty="0"/>
              <a:t>¿Qué sabemos ya de las instalaciones eléctricas (líneas y S/E) de transporte?.</a:t>
            </a:r>
            <a:br>
              <a:rPr lang="es-MX" dirty="0"/>
            </a:br>
            <a:endParaRPr lang="es-MX" dirty="0"/>
          </a:p>
        </p:txBody>
      </p:sp>
      <p:sp>
        <p:nvSpPr>
          <p:cNvPr id="3" name="Marcador de contenido 2">
            <a:extLst>
              <a:ext uri="{FF2B5EF4-FFF2-40B4-BE49-F238E27FC236}">
                <a16:creationId xmlns:a16="http://schemas.microsoft.com/office/drawing/2014/main" id="{8B4614C9-64EF-FD7B-B707-4D84C77804B6}"/>
              </a:ext>
            </a:extLst>
          </p:cNvPr>
          <p:cNvSpPr>
            <a:spLocks noGrp="1"/>
          </p:cNvSpPr>
          <p:nvPr>
            <p:ph idx="1"/>
          </p:nvPr>
        </p:nvSpPr>
        <p:spPr/>
        <p:txBody>
          <a:bodyPr>
            <a:normAutofit fontScale="70000" lnSpcReduction="20000"/>
          </a:bodyPr>
          <a:lstStyle/>
          <a:p>
            <a:endParaRPr lang="es-MX" dirty="0"/>
          </a:p>
          <a:p>
            <a:r>
              <a:rPr lang="es-MX" dirty="0"/>
              <a:t>Por regla general, tanto las líneas de transmisión como las subestaciones eléctricas requieren de concesión, en virtud de los arts. 2 </a:t>
            </a:r>
            <a:r>
              <a:rPr lang="es-MX" dirty="0" err="1"/>
              <a:t>N°</a:t>
            </a:r>
            <a:r>
              <a:rPr lang="es-MX" dirty="0"/>
              <a:t> 1 letras b) y c).</a:t>
            </a:r>
          </a:p>
          <a:p>
            <a:r>
              <a:rPr lang="es-MX" dirty="0"/>
              <a:t>Existe, de acuerdo con el art. 7 inc. 3° el “servicio público eléctrico” de transporte de electricidad.</a:t>
            </a:r>
          </a:p>
          <a:p>
            <a:r>
              <a:rPr lang="es-MX" dirty="0"/>
              <a:t>Es necesario tener en cuenta que no todo concesionario de transporte, necesariamente, hace “servicio público eléctrico” de transporte. Es el caso, por ejemplo, de los concesionarios de transporte que: </a:t>
            </a:r>
          </a:p>
          <a:p>
            <a:pPr lvl="1"/>
            <a:r>
              <a:rPr lang="es-MX" dirty="0"/>
              <a:t>1) Explotan sistemas de transmisión dedicados (art. 76 LGSE); y </a:t>
            </a:r>
          </a:p>
          <a:p>
            <a:pPr lvl="1"/>
            <a:r>
              <a:rPr lang="es-MX" dirty="0"/>
              <a:t>2. Explotan sistemas de interconexión internacional de interés privado (art. 78 inc. 3°).</a:t>
            </a:r>
          </a:p>
          <a:p>
            <a:r>
              <a:rPr lang="es-MX" dirty="0"/>
              <a:t>Los anteriores son dos son casos de “transporte de electricidad” concesionados (a través de instalaciones que requieren concesión) que NO son SPT (servicio público de transporte del art. 7 inc. 3° LGSE).</a:t>
            </a:r>
          </a:p>
          <a:p>
            <a:endParaRPr lang="es-MX" dirty="0"/>
          </a:p>
        </p:txBody>
      </p:sp>
      <p:sp>
        <p:nvSpPr>
          <p:cNvPr id="4" name="Marcador de texto 3">
            <a:extLst>
              <a:ext uri="{FF2B5EF4-FFF2-40B4-BE49-F238E27FC236}">
                <a16:creationId xmlns:a16="http://schemas.microsoft.com/office/drawing/2014/main" id="{D1AD2A85-1446-275E-27EA-37DAD3FECC5C}"/>
              </a:ext>
            </a:extLst>
          </p:cNvPr>
          <p:cNvSpPr>
            <a:spLocks noGrp="1"/>
          </p:cNvSpPr>
          <p:nvPr>
            <p:ph type="body" sz="half" idx="2"/>
          </p:nvPr>
        </p:nvSpPr>
        <p:spPr/>
        <p:txBody>
          <a:bodyPr/>
          <a:lstStyle/>
          <a:p>
            <a:r>
              <a:rPr lang="es-MX" dirty="0"/>
              <a:t>Regla general</a:t>
            </a:r>
          </a:p>
          <a:p>
            <a:r>
              <a:rPr lang="es-MX" dirty="0"/>
              <a:t>Las IE de transporte requieren concesión.</a:t>
            </a:r>
          </a:p>
          <a:p>
            <a:r>
              <a:rPr lang="es-MX" dirty="0"/>
              <a:t>Pero no todo concesionario de transporte hace, necesariamente, SPET.</a:t>
            </a:r>
          </a:p>
          <a:p>
            <a:r>
              <a:rPr lang="es-MX" dirty="0"/>
              <a:t>Excepción (transporte que no constituye SPET, aún hecho por concesionarios):</a:t>
            </a:r>
          </a:p>
          <a:p>
            <a:r>
              <a:rPr lang="es-MX" dirty="0"/>
              <a:t>	STD</a:t>
            </a:r>
          </a:p>
          <a:p>
            <a:r>
              <a:rPr lang="es-MX" dirty="0"/>
              <a:t>	</a:t>
            </a:r>
            <a:r>
              <a:rPr lang="es-MX" dirty="0" err="1"/>
              <a:t>SIIIPriv</a:t>
            </a:r>
            <a:endParaRPr lang="es-MX" dirty="0"/>
          </a:p>
          <a:p>
            <a:endParaRPr lang="es-MX" dirty="0"/>
          </a:p>
        </p:txBody>
      </p:sp>
    </p:spTree>
    <p:extLst>
      <p:ext uri="{BB962C8B-B14F-4D97-AF65-F5344CB8AC3E}">
        <p14:creationId xmlns:p14="http://schemas.microsoft.com/office/powerpoint/2010/main" val="2144693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148074-D919-B271-600B-9C048A0BC975}"/>
              </a:ext>
            </a:extLst>
          </p:cNvPr>
          <p:cNvSpPr>
            <a:spLocks noGrp="1"/>
          </p:cNvSpPr>
          <p:nvPr>
            <p:ph type="title"/>
          </p:nvPr>
        </p:nvSpPr>
        <p:spPr/>
        <p:txBody>
          <a:bodyPr/>
          <a:lstStyle/>
          <a:p>
            <a:r>
              <a:rPr lang="es-MX" dirty="0"/>
              <a:t>¿puede haber transporte sin concesión?.</a:t>
            </a:r>
          </a:p>
        </p:txBody>
      </p:sp>
      <p:sp>
        <p:nvSpPr>
          <p:cNvPr id="3" name="Marcador de texto 2">
            <a:extLst>
              <a:ext uri="{FF2B5EF4-FFF2-40B4-BE49-F238E27FC236}">
                <a16:creationId xmlns:a16="http://schemas.microsoft.com/office/drawing/2014/main" id="{02B72070-3134-B07E-FE57-269A5DFF76FC}"/>
              </a:ext>
            </a:extLst>
          </p:cNvPr>
          <p:cNvSpPr>
            <a:spLocks noGrp="1"/>
          </p:cNvSpPr>
          <p:nvPr>
            <p:ph type="body" idx="1"/>
          </p:nvPr>
        </p:nvSpPr>
        <p:spPr/>
        <p:txBody>
          <a:bodyPr>
            <a:normAutofit fontScale="85000" lnSpcReduction="10000"/>
          </a:bodyPr>
          <a:lstStyle/>
          <a:p>
            <a:r>
              <a:rPr lang="es-MX" dirty="0"/>
              <a:t>¿existe alguna excepción a la regla general?, </a:t>
            </a:r>
          </a:p>
          <a:p>
            <a:r>
              <a:rPr lang="es-MX" dirty="0"/>
              <a:t>¿pueden existir líneas de transporte que no requieran concesión?.</a:t>
            </a:r>
          </a:p>
          <a:p>
            <a:r>
              <a:rPr lang="es-MX" dirty="0"/>
              <a:t>¿Cuáles podrían ser ejemplos de aquello (transporte de electricidad que no requiera de concesión)?.</a:t>
            </a:r>
          </a:p>
        </p:txBody>
      </p:sp>
    </p:spTree>
    <p:extLst>
      <p:ext uri="{BB962C8B-B14F-4D97-AF65-F5344CB8AC3E}">
        <p14:creationId xmlns:p14="http://schemas.microsoft.com/office/powerpoint/2010/main" val="3952200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5CD5A-4EE6-9343-899E-3132FDB65938}"/>
              </a:ext>
            </a:extLst>
          </p:cNvPr>
          <p:cNvSpPr>
            <a:spLocks noGrp="1"/>
          </p:cNvSpPr>
          <p:nvPr>
            <p:ph type="title"/>
          </p:nvPr>
        </p:nvSpPr>
        <p:spPr/>
        <p:txBody>
          <a:bodyPr>
            <a:normAutofit/>
          </a:bodyPr>
          <a:lstStyle/>
          <a:p>
            <a:r>
              <a:rPr lang="es-MX" dirty="0"/>
              <a:t>¿puede haber transporte sin concesión?.</a:t>
            </a:r>
          </a:p>
        </p:txBody>
      </p:sp>
      <p:sp>
        <p:nvSpPr>
          <p:cNvPr id="3" name="Marcador de texto 2">
            <a:extLst>
              <a:ext uri="{FF2B5EF4-FFF2-40B4-BE49-F238E27FC236}">
                <a16:creationId xmlns:a16="http://schemas.microsoft.com/office/drawing/2014/main" id="{D99C7B4D-5660-2F20-437E-CC5447E6EA32}"/>
              </a:ext>
            </a:extLst>
          </p:cNvPr>
          <p:cNvSpPr>
            <a:spLocks noGrp="1"/>
          </p:cNvSpPr>
          <p:nvPr>
            <p:ph type="body" idx="1"/>
          </p:nvPr>
        </p:nvSpPr>
        <p:spPr>
          <a:xfrm>
            <a:off x="1370019" y="1798522"/>
            <a:ext cx="4649783" cy="526840"/>
          </a:xfrm>
        </p:spPr>
        <p:txBody>
          <a:bodyPr>
            <a:normAutofit/>
          </a:bodyPr>
          <a:lstStyle/>
          <a:p>
            <a:r>
              <a:rPr lang="es-MX" dirty="0"/>
              <a:t>no</a:t>
            </a:r>
          </a:p>
        </p:txBody>
      </p:sp>
      <p:sp>
        <p:nvSpPr>
          <p:cNvPr id="4" name="Marcador de contenido 3">
            <a:extLst>
              <a:ext uri="{FF2B5EF4-FFF2-40B4-BE49-F238E27FC236}">
                <a16:creationId xmlns:a16="http://schemas.microsoft.com/office/drawing/2014/main" id="{51944CBB-A754-E607-08E0-3235FBE963A1}"/>
              </a:ext>
            </a:extLst>
          </p:cNvPr>
          <p:cNvSpPr>
            <a:spLocks noGrp="1"/>
          </p:cNvSpPr>
          <p:nvPr>
            <p:ph sz="half" idx="2"/>
          </p:nvPr>
        </p:nvSpPr>
        <p:spPr>
          <a:xfrm>
            <a:off x="1141410" y="2470697"/>
            <a:ext cx="3660703" cy="3320502"/>
          </a:xfrm>
        </p:spPr>
        <p:txBody>
          <a:bodyPr>
            <a:normAutofit fontScale="62500" lnSpcReduction="20000"/>
          </a:bodyPr>
          <a:lstStyle/>
          <a:p>
            <a:r>
              <a:rPr lang="es-MX" dirty="0"/>
              <a:t>Por la negativa (a las preguntas previas) está el claro tenor del art. 2 N°1 letras b) y c) que prescriben concesión. </a:t>
            </a:r>
          </a:p>
          <a:p>
            <a:r>
              <a:rPr lang="es-MX" dirty="0"/>
              <a:t>Y, asimismo, los arts. 19 letra d) y 25 letras e) e i) sobre requisitos especiales de las solicitudes de concesión provisoria y definitiva respectivamente en lo relativo a líneas de transmisión y subestaciones.</a:t>
            </a:r>
          </a:p>
          <a:p>
            <a:endParaRPr lang="es-MX" dirty="0"/>
          </a:p>
        </p:txBody>
      </p:sp>
      <p:sp>
        <p:nvSpPr>
          <p:cNvPr id="5" name="Marcador de texto 4">
            <a:extLst>
              <a:ext uri="{FF2B5EF4-FFF2-40B4-BE49-F238E27FC236}">
                <a16:creationId xmlns:a16="http://schemas.microsoft.com/office/drawing/2014/main" id="{05B986B0-3346-5FD8-D373-7657F41565E0}"/>
              </a:ext>
            </a:extLst>
          </p:cNvPr>
          <p:cNvSpPr>
            <a:spLocks noGrp="1"/>
          </p:cNvSpPr>
          <p:nvPr>
            <p:ph type="body" sz="quarter" idx="3"/>
          </p:nvPr>
        </p:nvSpPr>
        <p:spPr>
          <a:xfrm>
            <a:off x="6400808" y="1707687"/>
            <a:ext cx="4646602" cy="660064"/>
          </a:xfrm>
        </p:spPr>
        <p:txBody>
          <a:bodyPr>
            <a:normAutofit/>
          </a:bodyPr>
          <a:lstStyle/>
          <a:p>
            <a:r>
              <a:rPr lang="es-MX" dirty="0"/>
              <a:t>Sí</a:t>
            </a:r>
          </a:p>
        </p:txBody>
      </p:sp>
      <p:sp>
        <p:nvSpPr>
          <p:cNvPr id="6" name="Marcador de contenido 5">
            <a:extLst>
              <a:ext uri="{FF2B5EF4-FFF2-40B4-BE49-F238E27FC236}">
                <a16:creationId xmlns:a16="http://schemas.microsoft.com/office/drawing/2014/main" id="{1146FC54-6DBF-AD0F-3254-C867D82CBF0F}"/>
              </a:ext>
            </a:extLst>
          </p:cNvPr>
          <p:cNvSpPr>
            <a:spLocks noGrp="1"/>
          </p:cNvSpPr>
          <p:nvPr>
            <p:ph sz="quarter" idx="4"/>
          </p:nvPr>
        </p:nvSpPr>
        <p:spPr>
          <a:xfrm>
            <a:off x="4802114" y="2470697"/>
            <a:ext cx="6245296" cy="3320501"/>
          </a:xfrm>
        </p:spPr>
        <p:txBody>
          <a:bodyPr>
            <a:normAutofit fontScale="62500" lnSpcReduction="20000"/>
          </a:bodyPr>
          <a:lstStyle/>
          <a:p>
            <a:r>
              <a:rPr lang="es-MX" dirty="0"/>
              <a:t>Primeramente, la pregunta es válida porque de acuerdo al art. 8 existe “distribución que se </a:t>
            </a:r>
            <a:r>
              <a:rPr lang="es-MX" dirty="0" err="1"/>
              <a:t>reali</a:t>
            </a:r>
            <a:r>
              <a:rPr lang="es-MX" dirty="0"/>
              <a:t>(</a:t>
            </a:r>
            <a:r>
              <a:rPr lang="es-MX" dirty="0" err="1"/>
              <a:t>za</a:t>
            </a:r>
            <a:r>
              <a:rPr lang="es-MX" dirty="0"/>
              <a:t>) sin concesión” (los suministros excepcionales de que habla el art. 16). </a:t>
            </a:r>
          </a:p>
          <a:p>
            <a:pPr lvl="1"/>
            <a:r>
              <a:rPr lang="es-MX" dirty="0"/>
              <a:t>Ergo, por qué no podría existir también un “transporte sin concesión” (más aún si transporte y distribución son líneas que se distinguen meramente en su capacidad técnica de transporte).</a:t>
            </a:r>
          </a:p>
          <a:p>
            <a:r>
              <a:rPr lang="es-MX" dirty="0"/>
              <a:t>En segundo lugar, la interrogante se justifica igualmente si se considera que –de acuerdo con el art. 4 inc. final, la instalación (que no la operación) de (entre otras) líneas de transporte y subestaciones eléctricas podrá efectuarse SIN solicitar concesión cuando el interesado así lo desee (en relación con art. 2 N°1 letras c) y b) respectivamente). </a:t>
            </a:r>
          </a:p>
          <a:p>
            <a:pPr lvl="1"/>
            <a:r>
              <a:rPr lang="es-MX" dirty="0"/>
              <a:t>Obviamente, este argumento NO es concluyente, puesto que “instalar” no es lo mismo que “operar”, “gestionar” o “explotar”.</a:t>
            </a:r>
          </a:p>
          <a:p>
            <a:endParaRPr lang="es-MX" dirty="0"/>
          </a:p>
        </p:txBody>
      </p:sp>
    </p:spTree>
    <p:extLst>
      <p:ext uri="{BB962C8B-B14F-4D97-AF65-F5344CB8AC3E}">
        <p14:creationId xmlns:p14="http://schemas.microsoft.com/office/powerpoint/2010/main" val="3929706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5CD5A-4EE6-9343-899E-3132FDB65938}"/>
              </a:ext>
            </a:extLst>
          </p:cNvPr>
          <p:cNvSpPr>
            <a:spLocks noGrp="1"/>
          </p:cNvSpPr>
          <p:nvPr>
            <p:ph type="title"/>
          </p:nvPr>
        </p:nvSpPr>
        <p:spPr/>
        <p:txBody>
          <a:bodyPr>
            <a:normAutofit/>
          </a:bodyPr>
          <a:lstStyle/>
          <a:p>
            <a:r>
              <a:rPr lang="es-MX" dirty="0"/>
              <a:t>¿puede haber transporte sin concesión?.</a:t>
            </a:r>
          </a:p>
        </p:txBody>
      </p:sp>
      <p:sp>
        <p:nvSpPr>
          <p:cNvPr id="3" name="Marcador de texto 2">
            <a:extLst>
              <a:ext uri="{FF2B5EF4-FFF2-40B4-BE49-F238E27FC236}">
                <a16:creationId xmlns:a16="http://schemas.microsoft.com/office/drawing/2014/main" id="{D99C7B4D-5660-2F20-437E-CC5447E6EA32}"/>
              </a:ext>
            </a:extLst>
          </p:cNvPr>
          <p:cNvSpPr>
            <a:spLocks noGrp="1"/>
          </p:cNvSpPr>
          <p:nvPr>
            <p:ph type="body" idx="1"/>
          </p:nvPr>
        </p:nvSpPr>
        <p:spPr>
          <a:xfrm>
            <a:off x="1370019" y="1798522"/>
            <a:ext cx="4649783" cy="526840"/>
          </a:xfrm>
        </p:spPr>
        <p:txBody>
          <a:bodyPr>
            <a:normAutofit/>
          </a:bodyPr>
          <a:lstStyle/>
          <a:p>
            <a:r>
              <a:rPr lang="es-MX" dirty="0"/>
              <a:t>no</a:t>
            </a:r>
          </a:p>
        </p:txBody>
      </p:sp>
      <p:sp>
        <p:nvSpPr>
          <p:cNvPr id="4" name="Marcador de contenido 3">
            <a:extLst>
              <a:ext uri="{FF2B5EF4-FFF2-40B4-BE49-F238E27FC236}">
                <a16:creationId xmlns:a16="http://schemas.microsoft.com/office/drawing/2014/main" id="{51944CBB-A754-E607-08E0-3235FBE963A1}"/>
              </a:ext>
            </a:extLst>
          </p:cNvPr>
          <p:cNvSpPr>
            <a:spLocks noGrp="1"/>
          </p:cNvSpPr>
          <p:nvPr>
            <p:ph sz="half" idx="2"/>
          </p:nvPr>
        </p:nvSpPr>
        <p:spPr>
          <a:xfrm>
            <a:off x="1141410" y="2470697"/>
            <a:ext cx="3890817" cy="3320502"/>
          </a:xfrm>
        </p:spPr>
        <p:txBody>
          <a:bodyPr>
            <a:normAutofit fontScale="55000" lnSpcReduction="20000"/>
          </a:bodyPr>
          <a:lstStyle/>
          <a:p>
            <a:r>
              <a:rPr lang="es-MX" dirty="0"/>
              <a:t>Por la negativa (a las preguntas previas) está el claro tenor del art. 2 N°1 letras b) y c) que prescriben concesión. </a:t>
            </a:r>
          </a:p>
          <a:p>
            <a:r>
              <a:rPr lang="es-MX" dirty="0"/>
              <a:t>Y, asimismo, los arts. 19 letra d) y 25 letras e) e i) sobre requisitos especiales de las solicitudes de concesión provisoria y definitiva respectivamente en lo relativo a líneas de transmisión y subestaciones.</a:t>
            </a:r>
          </a:p>
          <a:p>
            <a:endParaRPr lang="es-MX" dirty="0"/>
          </a:p>
        </p:txBody>
      </p:sp>
      <p:sp>
        <p:nvSpPr>
          <p:cNvPr id="5" name="Marcador de texto 4">
            <a:extLst>
              <a:ext uri="{FF2B5EF4-FFF2-40B4-BE49-F238E27FC236}">
                <a16:creationId xmlns:a16="http://schemas.microsoft.com/office/drawing/2014/main" id="{05B986B0-3346-5FD8-D373-7657F41565E0}"/>
              </a:ext>
            </a:extLst>
          </p:cNvPr>
          <p:cNvSpPr>
            <a:spLocks noGrp="1"/>
          </p:cNvSpPr>
          <p:nvPr>
            <p:ph type="body" sz="quarter" idx="3"/>
          </p:nvPr>
        </p:nvSpPr>
        <p:spPr>
          <a:xfrm>
            <a:off x="6400808" y="1707687"/>
            <a:ext cx="4646602" cy="660064"/>
          </a:xfrm>
        </p:spPr>
        <p:txBody>
          <a:bodyPr>
            <a:normAutofit/>
          </a:bodyPr>
          <a:lstStyle/>
          <a:p>
            <a:r>
              <a:rPr lang="es-MX" dirty="0"/>
              <a:t>Sí</a:t>
            </a:r>
          </a:p>
        </p:txBody>
      </p:sp>
      <p:sp>
        <p:nvSpPr>
          <p:cNvPr id="6" name="Marcador de contenido 5">
            <a:extLst>
              <a:ext uri="{FF2B5EF4-FFF2-40B4-BE49-F238E27FC236}">
                <a16:creationId xmlns:a16="http://schemas.microsoft.com/office/drawing/2014/main" id="{1146FC54-6DBF-AD0F-3254-C867D82CBF0F}"/>
              </a:ext>
            </a:extLst>
          </p:cNvPr>
          <p:cNvSpPr>
            <a:spLocks noGrp="1"/>
          </p:cNvSpPr>
          <p:nvPr>
            <p:ph sz="quarter" idx="4"/>
          </p:nvPr>
        </p:nvSpPr>
        <p:spPr>
          <a:xfrm>
            <a:off x="5232064" y="2470697"/>
            <a:ext cx="5815346" cy="3320501"/>
          </a:xfrm>
        </p:spPr>
        <p:txBody>
          <a:bodyPr>
            <a:normAutofit fontScale="55000" lnSpcReduction="20000"/>
          </a:bodyPr>
          <a:lstStyle/>
          <a:p>
            <a:r>
              <a:rPr lang="es-MX" dirty="0"/>
              <a:t>Por la afirmativa (a dichas preguntas) podría argüirse con la distinción (“conjunción disyuntiva “o”) que hace el art. 2 N°5. Al tratar de la sujeción a la LGSE, esta norma parece distinguir (en lo que aquí es relevante) entre el “transporte de electricidad” por un lado; y otros servicios “que se presten en mérito de la calidad de concesionario de servicio público”.</a:t>
            </a:r>
          </a:p>
          <a:p>
            <a:r>
              <a:rPr lang="es-MX" dirty="0"/>
              <a:t>Como sabemos que, de acuerdo con el art. 7 </a:t>
            </a:r>
            <a:r>
              <a:rPr lang="es-MX" dirty="0" err="1"/>
              <a:t>incs</a:t>
            </a:r>
            <a:r>
              <a:rPr lang="es-MX" dirty="0"/>
              <a:t>. 1° y 3° y 2 </a:t>
            </a:r>
            <a:r>
              <a:rPr lang="es-MX" dirty="0" err="1"/>
              <a:t>N°</a:t>
            </a:r>
            <a:r>
              <a:rPr lang="es-MX" dirty="0"/>
              <a:t> 1 letras b) y c), el servicio público eléctrico puede ser de dos tipos: a) SPED y b) SPET (servicio público de transmisión), la referencia del art. 2 </a:t>
            </a:r>
            <a:r>
              <a:rPr lang="es-MX" dirty="0" err="1"/>
              <a:t>N°</a:t>
            </a:r>
            <a:r>
              <a:rPr lang="es-MX" dirty="0"/>
              <a:t> 5 a un “transporte de electricidad” sujeto a la LGSE pero distinto al transporte concesionado toma fuerza. </a:t>
            </a:r>
          </a:p>
          <a:p>
            <a:r>
              <a:rPr lang="es-MX" dirty="0"/>
              <a:t>En otros términos, hablaríamos de los casos de servicios (no asociados al suministro o SPED) “que se presten en mérito de la calidad de concesionario de servicio público” eléctrico de transmisión (SPT).</a:t>
            </a:r>
          </a:p>
          <a:p>
            <a:endParaRPr lang="es-MX" dirty="0"/>
          </a:p>
        </p:txBody>
      </p:sp>
    </p:spTree>
    <p:extLst>
      <p:ext uri="{BB962C8B-B14F-4D97-AF65-F5344CB8AC3E}">
        <p14:creationId xmlns:p14="http://schemas.microsoft.com/office/powerpoint/2010/main" val="843849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5CD5A-4EE6-9343-899E-3132FDB65938}"/>
              </a:ext>
            </a:extLst>
          </p:cNvPr>
          <p:cNvSpPr>
            <a:spLocks noGrp="1"/>
          </p:cNvSpPr>
          <p:nvPr>
            <p:ph type="title"/>
          </p:nvPr>
        </p:nvSpPr>
        <p:spPr/>
        <p:txBody>
          <a:bodyPr>
            <a:normAutofit/>
          </a:bodyPr>
          <a:lstStyle/>
          <a:p>
            <a:r>
              <a:rPr lang="es-MX" dirty="0"/>
              <a:t>¿puede haber transporte sin concesión?.</a:t>
            </a:r>
          </a:p>
        </p:txBody>
      </p:sp>
      <p:sp>
        <p:nvSpPr>
          <p:cNvPr id="3" name="Marcador de texto 2">
            <a:extLst>
              <a:ext uri="{FF2B5EF4-FFF2-40B4-BE49-F238E27FC236}">
                <a16:creationId xmlns:a16="http://schemas.microsoft.com/office/drawing/2014/main" id="{D99C7B4D-5660-2F20-437E-CC5447E6EA32}"/>
              </a:ext>
            </a:extLst>
          </p:cNvPr>
          <p:cNvSpPr>
            <a:spLocks noGrp="1"/>
          </p:cNvSpPr>
          <p:nvPr>
            <p:ph type="body" idx="1"/>
          </p:nvPr>
        </p:nvSpPr>
        <p:spPr>
          <a:xfrm>
            <a:off x="1370019" y="1798522"/>
            <a:ext cx="4649783" cy="526840"/>
          </a:xfrm>
        </p:spPr>
        <p:txBody>
          <a:bodyPr>
            <a:normAutofit/>
          </a:bodyPr>
          <a:lstStyle/>
          <a:p>
            <a:r>
              <a:rPr lang="es-MX" dirty="0"/>
              <a:t>no</a:t>
            </a:r>
          </a:p>
        </p:txBody>
      </p:sp>
      <p:sp>
        <p:nvSpPr>
          <p:cNvPr id="4" name="Marcador de contenido 3">
            <a:extLst>
              <a:ext uri="{FF2B5EF4-FFF2-40B4-BE49-F238E27FC236}">
                <a16:creationId xmlns:a16="http://schemas.microsoft.com/office/drawing/2014/main" id="{51944CBB-A754-E607-08E0-3235FBE963A1}"/>
              </a:ext>
            </a:extLst>
          </p:cNvPr>
          <p:cNvSpPr>
            <a:spLocks noGrp="1"/>
          </p:cNvSpPr>
          <p:nvPr>
            <p:ph sz="half" idx="2"/>
          </p:nvPr>
        </p:nvSpPr>
        <p:spPr>
          <a:xfrm>
            <a:off x="1141410" y="2470697"/>
            <a:ext cx="3890817" cy="3320502"/>
          </a:xfrm>
        </p:spPr>
        <p:txBody>
          <a:bodyPr>
            <a:normAutofit fontScale="70000" lnSpcReduction="20000"/>
          </a:bodyPr>
          <a:lstStyle/>
          <a:p>
            <a:r>
              <a:rPr lang="es-MX" dirty="0"/>
              <a:t>Por la negativa (a las preguntas previas) está el claro tenor del art. 2 N°1 letras b) y c) que prescriben concesión. </a:t>
            </a:r>
          </a:p>
          <a:p>
            <a:r>
              <a:rPr lang="es-MX" dirty="0"/>
              <a:t>Y, asimismo, los arts. 19 letra d) y 25 letras e) e i) sobre requisitos especiales de las solicitudes de concesión provisoria y definitiva respectivamente en lo relativo a líneas de transmisión y subestaciones.</a:t>
            </a:r>
          </a:p>
          <a:p>
            <a:endParaRPr lang="es-MX" dirty="0"/>
          </a:p>
        </p:txBody>
      </p:sp>
      <p:sp>
        <p:nvSpPr>
          <p:cNvPr id="5" name="Marcador de texto 4">
            <a:extLst>
              <a:ext uri="{FF2B5EF4-FFF2-40B4-BE49-F238E27FC236}">
                <a16:creationId xmlns:a16="http://schemas.microsoft.com/office/drawing/2014/main" id="{05B986B0-3346-5FD8-D373-7657F41565E0}"/>
              </a:ext>
            </a:extLst>
          </p:cNvPr>
          <p:cNvSpPr>
            <a:spLocks noGrp="1"/>
          </p:cNvSpPr>
          <p:nvPr>
            <p:ph type="body" sz="quarter" idx="3"/>
          </p:nvPr>
        </p:nvSpPr>
        <p:spPr>
          <a:xfrm>
            <a:off x="6400808" y="1707687"/>
            <a:ext cx="4646602" cy="660064"/>
          </a:xfrm>
        </p:spPr>
        <p:txBody>
          <a:bodyPr>
            <a:normAutofit/>
          </a:bodyPr>
          <a:lstStyle/>
          <a:p>
            <a:r>
              <a:rPr lang="es-MX" dirty="0"/>
              <a:t>Sí</a:t>
            </a:r>
          </a:p>
        </p:txBody>
      </p:sp>
      <p:sp>
        <p:nvSpPr>
          <p:cNvPr id="6" name="Marcador de contenido 5">
            <a:extLst>
              <a:ext uri="{FF2B5EF4-FFF2-40B4-BE49-F238E27FC236}">
                <a16:creationId xmlns:a16="http://schemas.microsoft.com/office/drawing/2014/main" id="{1146FC54-6DBF-AD0F-3254-C867D82CBF0F}"/>
              </a:ext>
            </a:extLst>
          </p:cNvPr>
          <p:cNvSpPr>
            <a:spLocks noGrp="1"/>
          </p:cNvSpPr>
          <p:nvPr>
            <p:ph sz="quarter" idx="4"/>
          </p:nvPr>
        </p:nvSpPr>
        <p:spPr>
          <a:xfrm>
            <a:off x="5232064" y="2470697"/>
            <a:ext cx="5815346" cy="3320501"/>
          </a:xfrm>
        </p:spPr>
        <p:txBody>
          <a:bodyPr>
            <a:normAutofit fontScale="70000" lnSpcReduction="20000"/>
          </a:bodyPr>
          <a:lstStyle/>
          <a:p>
            <a:r>
              <a:rPr lang="es-MX" dirty="0"/>
              <a:t>Naturalmente, el argumento de la disyunción en el art. 2 </a:t>
            </a:r>
            <a:r>
              <a:rPr lang="es-MX" dirty="0" err="1"/>
              <a:t>N°</a:t>
            </a:r>
            <a:r>
              <a:rPr lang="es-MX" dirty="0"/>
              <a:t> 5 se vendría abajo si entendiéramos toda la parte final del art. 2 </a:t>
            </a:r>
            <a:r>
              <a:rPr lang="es-MX" dirty="0" err="1"/>
              <a:t>N°</a:t>
            </a:r>
            <a:r>
              <a:rPr lang="es-MX" dirty="0"/>
              <a:t> 5 en verdad hace sólo referencia al concesionario de SPD, el que hace “suministros”.</a:t>
            </a:r>
          </a:p>
          <a:p>
            <a:endParaRPr lang="es-MX" dirty="0"/>
          </a:p>
          <a:p>
            <a:r>
              <a:rPr lang="es-MX" dirty="0"/>
              <a:t>Por fortuna, el argumento adicional de la disyunción del art. 2 </a:t>
            </a:r>
            <a:r>
              <a:rPr lang="es-MX" dirty="0" err="1"/>
              <a:t>N°</a:t>
            </a:r>
            <a:r>
              <a:rPr lang="es-MX" dirty="0"/>
              <a:t> 5 deja de ser vital por existir norma expresa: el art. 2 </a:t>
            </a:r>
            <a:r>
              <a:rPr lang="es-MX" dirty="0" err="1"/>
              <a:t>N°</a:t>
            </a:r>
            <a:r>
              <a:rPr lang="es-MX" dirty="0"/>
              <a:t> 3.</a:t>
            </a:r>
          </a:p>
        </p:txBody>
      </p:sp>
    </p:spTree>
    <p:extLst>
      <p:ext uri="{BB962C8B-B14F-4D97-AF65-F5344CB8AC3E}">
        <p14:creationId xmlns:p14="http://schemas.microsoft.com/office/powerpoint/2010/main" val="3192982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148074-D919-B271-600B-9C048A0BC975}"/>
              </a:ext>
            </a:extLst>
          </p:cNvPr>
          <p:cNvSpPr>
            <a:spLocks noGrp="1"/>
          </p:cNvSpPr>
          <p:nvPr>
            <p:ph type="title"/>
          </p:nvPr>
        </p:nvSpPr>
        <p:spPr>
          <a:xfrm>
            <a:off x="1141411" y="1419226"/>
            <a:ext cx="9906000" cy="912191"/>
          </a:xfrm>
        </p:spPr>
        <p:txBody>
          <a:bodyPr/>
          <a:lstStyle/>
          <a:p>
            <a:r>
              <a:rPr lang="es-MX" dirty="0"/>
              <a:t>¿puede haber transporte sin concesión?.</a:t>
            </a:r>
          </a:p>
        </p:txBody>
      </p:sp>
      <p:sp>
        <p:nvSpPr>
          <p:cNvPr id="3" name="Marcador de texto 2">
            <a:extLst>
              <a:ext uri="{FF2B5EF4-FFF2-40B4-BE49-F238E27FC236}">
                <a16:creationId xmlns:a16="http://schemas.microsoft.com/office/drawing/2014/main" id="{02B72070-3134-B07E-FE57-269A5DFF76FC}"/>
              </a:ext>
            </a:extLst>
          </p:cNvPr>
          <p:cNvSpPr>
            <a:spLocks noGrp="1"/>
          </p:cNvSpPr>
          <p:nvPr>
            <p:ph type="body" idx="1"/>
          </p:nvPr>
        </p:nvSpPr>
        <p:spPr>
          <a:xfrm>
            <a:off x="1141411" y="2525197"/>
            <a:ext cx="9906000" cy="3439598"/>
          </a:xfrm>
        </p:spPr>
        <p:txBody>
          <a:bodyPr>
            <a:normAutofit fontScale="70000" lnSpcReduction="20000"/>
          </a:bodyPr>
          <a:lstStyle/>
          <a:p>
            <a:r>
              <a:rPr lang="es-MX" dirty="0"/>
              <a:t>Respuesta: </a:t>
            </a:r>
          </a:p>
          <a:p>
            <a:r>
              <a:rPr lang="es-MX" dirty="0"/>
              <a:t>Sí, puede haber (líneas de transporte y S/E o más ampliamente instalaciones eléctricas de transporte) no sujetas a concesión. </a:t>
            </a:r>
          </a:p>
          <a:p>
            <a:r>
              <a:rPr lang="es-MX" dirty="0"/>
              <a:t>Lo dice el art. 2 </a:t>
            </a:r>
            <a:r>
              <a:rPr lang="es-MX" dirty="0" err="1"/>
              <a:t>N°</a:t>
            </a:r>
            <a:r>
              <a:rPr lang="es-MX" dirty="0"/>
              <a:t> 3 en relación con ciertas instalaciones eléctricas de transporte que requieren permisos eléctricos; </a:t>
            </a:r>
          </a:p>
          <a:p>
            <a:r>
              <a:rPr lang="es-MX" dirty="0"/>
              <a:t>y el art 76 sobre los sistemas de transmisión dedicados (regidos por sus respectivos contratos de transporte entre los usuarios y los propietarios de las instalaciones). Entre estos últimos cabe mencionar: </a:t>
            </a:r>
          </a:p>
          <a:p>
            <a:r>
              <a:rPr lang="es-MX" dirty="0"/>
              <a:t>	1. Las líneas y S/E radiales interconectadas de sistemas de transporte dedicados (art. 76 inc. 1° LGSE) 	destinadas esencialmente para suministros a clientes libres (no sometidos a regulación de precios), o</a:t>
            </a:r>
          </a:p>
          <a:p>
            <a:r>
              <a:rPr lang="es-MX" dirty="0"/>
              <a:t>	2. Las líneas y S/E radiales interconectadas de sistemas de transporte dedicados (art. 76 inc. 1° LGSE) 	destinadas a inyectar la producción de las centrales generadoras al sistema eléctrico; y</a:t>
            </a:r>
          </a:p>
          <a:p>
            <a:r>
              <a:rPr lang="es-MX" dirty="0"/>
              <a:t>	3. Instalaciones (líneas y S/E) enmalladas dispuestas para los fines de los </a:t>
            </a:r>
            <a:r>
              <a:rPr lang="es-MX" dirty="0" err="1"/>
              <a:t>Nros</a:t>
            </a:r>
            <a:r>
              <a:rPr lang="es-MX" dirty="0"/>
              <a:t>. 1 y 2 previos 	(suministrar a clientes libres e inyectar producción de generadoras al sistema) y adicionalmente su 	operación no tuviere impacto significativo en la operación del resto del sistema (art. 76 inc. 2° LGSE). </a:t>
            </a:r>
          </a:p>
          <a:p>
            <a:endParaRPr lang="es-MX" dirty="0"/>
          </a:p>
        </p:txBody>
      </p:sp>
    </p:spTree>
    <p:extLst>
      <p:ext uri="{BB962C8B-B14F-4D97-AF65-F5344CB8AC3E}">
        <p14:creationId xmlns:p14="http://schemas.microsoft.com/office/powerpoint/2010/main" val="215491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73E469-411C-DE0F-286A-41DF732A8CF5}"/>
              </a:ext>
            </a:extLst>
          </p:cNvPr>
          <p:cNvSpPr>
            <a:spLocks noGrp="1"/>
          </p:cNvSpPr>
          <p:nvPr>
            <p:ph type="title"/>
          </p:nvPr>
        </p:nvSpPr>
        <p:spPr/>
        <p:txBody>
          <a:bodyPr>
            <a:normAutofit fontScale="90000"/>
          </a:bodyPr>
          <a:lstStyle/>
          <a:p>
            <a:r>
              <a:rPr lang="es-MX" dirty="0" err="1"/>
              <a:t>ReDES</a:t>
            </a:r>
            <a:r>
              <a:rPr lang="es-MX" dirty="0"/>
              <a:t> RADIALES (o ABIERTAS), EN ANILLO (o cerradas) y enmalladas (en anillo unidas en forma radial)</a:t>
            </a:r>
          </a:p>
        </p:txBody>
      </p:sp>
      <p:sp>
        <p:nvSpPr>
          <p:cNvPr id="3" name="Marcador de contenido 2">
            <a:extLst>
              <a:ext uri="{FF2B5EF4-FFF2-40B4-BE49-F238E27FC236}">
                <a16:creationId xmlns:a16="http://schemas.microsoft.com/office/drawing/2014/main" id="{699068E6-78FF-7F98-56BB-9318CE615BE2}"/>
              </a:ext>
            </a:extLst>
          </p:cNvPr>
          <p:cNvSpPr>
            <a:spLocks noGrp="1"/>
          </p:cNvSpPr>
          <p:nvPr>
            <p:ph idx="1"/>
          </p:nvPr>
        </p:nvSpPr>
        <p:spPr/>
        <p:txBody>
          <a:bodyPr>
            <a:normAutofit fontScale="62500" lnSpcReduction="20000"/>
          </a:bodyPr>
          <a:lstStyle/>
          <a:p>
            <a:r>
              <a:rPr lang="es-MX" dirty="0"/>
              <a:t>Red radial o abierta: Las redes radiales se alimentan desde uno sólo de sus extremos, tienen la ventaja de ser redes muy sencillas en su instalación y en las protecciones eléctricas. </a:t>
            </a:r>
          </a:p>
          <a:p>
            <a:pPr lvl="1"/>
            <a:r>
              <a:rPr lang="es-MX" dirty="0"/>
              <a:t>Como inconveniente principal ante un fallo del transformador toda la red se quedaría sin energía eléctrica.</a:t>
            </a:r>
          </a:p>
          <a:p>
            <a:r>
              <a:rPr lang="es-MX" dirty="0"/>
              <a:t>Red en Anillo o bucle cerrado: La red en anillo se alimenta desde dos o más sitios cerrando un anillo, los receptores se insertan entre los transformadores.  La ventaja principal es que ante una avería de un transformador el usuario seguirá recibiendo alimentación eléctrica desde otro transformador, es decir garantiza mejor la continuidad del servicio. </a:t>
            </a:r>
          </a:p>
          <a:p>
            <a:pPr lvl="1"/>
            <a:r>
              <a:rPr lang="es-MX" dirty="0"/>
              <a:t>Estas redes son más complejas y más difíciles de proteger eléctricamente. </a:t>
            </a:r>
          </a:p>
          <a:p>
            <a:r>
              <a:rPr lang="es-MX" dirty="0"/>
              <a:t>Redes de distribución enmallada: Están formadas por redes en anillo unidas en forma radial. Son redes muy complejas en donde la potencia de cortocircuito aumenta de forma drástica.</a:t>
            </a:r>
          </a:p>
          <a:p>
            <a:r>
              <a:rPr lang="es-MX" dirty="0"/>
              <a:t>En https://automatismoindustrial.com/e-redes-aereas/generalidades-en-redes-aereas/redes-radiales-y-en-anillo/ . Véase también http://www.energiza.org/noticias-renovetec/122-especial-alta-tensi%C3%B3n-en-instalaciones-industriales/679-instalaciones-electricas-de-alta-tension</a:t>
            </a:r>
          </a:p>
        </p:txBody>
      </p:sp>
    </p:spTree>
    <p:extLst>
      <p:ext uri="{BB962C8B-B14F-4D97-AF65-F5344CB8AC3E}">
        <p14:creationId xmlns:p14="http://schemas.microsoft.com/office/powerpoint/2010/main" val="2616917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5E6F61-C6B1-E6AE-35C3-6177D6FD34A7}"/>
              </a:ext>
            </a:extLst>
          </p:cNvPr>
          <p:cNvSpPr>
            <a:spLocks noGrp="1"/>
          </p:cNvSpPr>
          <p:nvPr>
            <p:ph type="title"/>
          </p:nvPr>
        </p:nvSpPr>
        <p:spPr/>
        <p:txBody>
          <a:bodyPr>
            <a:normAutofit/>
          </a:bodyPr>
          <a:lstStyle/>
          <a:p>
            <a:r>
              <a:rPr lang="es-MX" dirty="0"/>
              <a:t>Segmentos de los sistemas de transmisión</a:t>
            </a:r>
          </a:p>
        </p:txBody>
      </p:sp>
      <p:sp>
        <p:nvSpPr>
          <p:cNvPr id="3" name="Marcador de contenido 2">
            <a:extLst>
              <a:ext uri="{FF2B5EF4-FFF2-40B4-BE49-F238E27FC236}">
                <a16:creationId xmlns:a16="http://schemas.microsoft.com/office/drawing/2014/main" id="{0792E1A2-5EF4-FF89-7765-9E315B34514C}"/>
              </a:ext>
            </a:extLst>
          </p:cNvPr>
          <p:cNvSpPr>
            <a:spLocks noGrp="1"/>
          </p:cNvSpPr>
          <p:nvPr>
            <p:ph idx="1"/>
          </p:nvPr>
        </p:nvSpPr>
        <p:spPr>
          <a:xfrm>
            <a:off x="3681824" y="592666"/>
            <a:ext cx="7365586" cy="5198534"/>
          </a:xfrm>
        </p:spPr>
        <p:txBody>
          <a:bodyPr/>
          <a:lstStyle/>
          <a:p>
            <a:pPr lvl="3" algn="just">
              <a:lnSpc>
                <a:spcPct val="107000"/>
              </a:lnSpc>
            </a:pPr>
            <a:r>
              <a:rPr lang="es-MX" dirty="0"/>
              <a:t>Sistema de transmisión nacional (STN). Art. 74</a:t>
            </a:r>
          </a:p>
          <a:p>
            <a:pPr lvl="3" algn="just">
              <a:lnSpc>
                <a:spcPct val="107000"/>
              </a:lnSpc>
            </a:pPr>
            <a:r>
              <a:rPr lang="es-MX" dirty="0"/>
              <a:t>Sistema de transmisión para polos de desarrollo (STPD). Art. 75</a:t>
            </a:r>
          </a:p>
          <a:p>
            <a:pPr lvl="3" algn="just">
              <a:lnSpc>
                <a:spcPct val="107000"/>
              </a:lnSpc>
            </a:pPr>
            <a:r>
              <a:rPr lang="es-MX" dirty="0"/>
              <a:t>Sistema de transmisión zonal (STZ). Art. 77</a:t>
            </a:r>
          </a:p>
          <a:p>
            <a:pPr lvl="3" algn="just">
              <a:lnSpc>
                <a:spcPct val="107000"/>
              </a:lnSpc>
            </a:pPr>
            <a:r>
              <a:rPr lang="es-MX" dirty="0"/>
              <a:t>Sistema de transmisión dedicada (STD). Art. 76 </a:t>
            </a:r>
          </a:p>
          <a:p>
            <a:pPr lvl="4" algn="just">
              <a:lnSpc>
                <a:spcPct val="107000"/>
              </a:lnSpc>
            </a:pPr>
            <a:r>
              <a:rPr lang="es-MX" dirty="0"/>
              <a:t>No es SPET.</a:t>
            </a:r>
          </a:p>
          <a:p>
            <a:pPr lvl="3" algn="just">
              <a:lnSpc>
                <a:spcPct val="107000"/>
              </a:lnSpc>
            </a:pPr>
            <a:r>
              <a:rPr lang="es-MX" dirty="0"/>
              <a:t>Sistemas de Interconexión Internacionales (SII). Art. 78. </a:t>
            </a:r>
          </a:p>
          <a:p>
            <a:pPr lvl="4" algn="just">
              <a:lnSpc>
                <a:spcPct val="107000"/>
              </a:lnSpc>
            </a:pPr>
            <a:r>
              <a:rPr lang="es-MX" dirty="0"/>
              <a:t>Se rigen por normas especiales al efecto, art. 73 inc. 4.</a:t>
            </a:r>
          </a:p>
          <a:p>
            <a:pPr lvl="4" algn="just">
              <a:lnSpc>
                <a:spcPct val="107000"/>
              </a:lnSpc>
            </a:pPr>
            <a:r>
              <a:rPr lang="es-MX" dirty="0"/>
              <a:t>Son de dos tipos, de acuerdo con el art. 78 inc. 2° y 3°:</a:t>
            </a:r>
          </a:p>
          <a:p>
            <a:pPr lvl="5" algn="just">
              <a:lnSpc>
                <a:spcPct val="107000"/>
              </a:lnSpc>
            </a:pPr>
            <a:r>
              <a:rPr lang="es-MX" dirty="0"/>
              <a:t>SII de servicio público (es STPET), y </a:t>
            </a:r>
          </a:p>
          <a:p>
            <a:pPr lvl="5" algn="just">
              <a:lnSpc>
                <a:spcPct val="107000"/>
              </a:lnSpc>
            </a:pPr>
            <a:r>
              <a:rPr lang="es-MX" dirty="0"/>
              <a:t>SII de servicio privado (no es SPET).</a:t>
            </a:r>
          </a:p>
          <a:p>
            <a:pPr marL="1371600" lvl="3" indent="0" algn="just">
              <a:lnSpc>
                <a:spcPct val="107000"/>
              </a:lnSpc>
              <a:buNone/>
            </a:pP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Marcador de texto 3">
            <a:extLst>
              <a:ext uri="{FF2B5EF4-FFF2-40B4-BE49-F238E27FC236}">
                <a16:creationId xmlns:a16="http://schemas.microsoft.com/office/drawing/2014/main" id="{9F496E7B-3708-825E-1CB7-7E5EDC877EF5}"/>
              </a:ext>
            </a:extLst>
          </p:cNvPr>
          <p:cNvSpPr>
            <a:spLocks noGrp="1"/>
          </p:cNvSpPr>
          <p:nvPr>
            <p:ph type="body" sz="half" idx="2"/>
          </p:nvPr>
        </p:nvSpPr>
        <p:spPr/>
        <p:txBody>
          <a:bodyPr/>
          <a:lstStyle/>
          <a:p>
            <a:r>
              <a:rPr lang="es-MX" dirty="0"/>
              <a:t>5 segmentos funcionales</a:t>
            </a:r>
          </a:p>
          <a:p>
            <a:r>
              <a:rPr lang="es-MX" dirty="0"/>
              <a:t>Delimitados regulatoriamente</a:t>
            </a:r>
          </a:p>
          <a:p>
            <a:r>
              <a:rPr lang="es-MX" dirty="0"/>
              <a:t>	Art. 73 inc. final: </a:t>
            </a:r>
            <a:r>
              <a:rPr lang="es-MX" dirty="0" err="1"/>
              <a:t>Req</a:t>
            </a:r>
            <a:r>
              <a:rPr lang="es-MX" dirty="0"/>
              <a:t>. </a:t>
            </a:r>
            <a:r>
              <a:rPr lang="es-MX" dirty="0" err="1"/>
              <a:t>Reglam</a:t>
            </a:r>
            <a:r>
              <a:rPr lang="es-MX" dirty="0"/>
              <a:t>.</a:t>
            </a:r>
          </a:p>
          <a:p>
            <a:r>
              <a:rPr lang="es-MX" dirty="0"/>
              <a:t>Recordar: No todos, SPET</a:t>
            </a:r>
          </a:p>
          <a:p>
            <a:endParaRPr lang="es-MX" dirty="0"/>
          </a:p>
        </p:txBody>
      </p:sp>
    </p:spTree>
    <p:extLst>
      <p:ext uri="{BB962C8B-B14F-4D97-AF65-F5344CB8AC3E}">
        <p14:creationId xmlns:p14="http://schemas.microsoft.com/office/powerpoint/2010/main" val="4245015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DA9BAE-782F-4502-B9D2-A1052204AB97}"/>
              </a:ext>
            </a:extLst>
          </p:cNvPr>
          <p:cNvSpPr>
            <a:spLocks noGrp="1"/>
          </p:cNvSpPr>
          <p:nvPr>
            <p:ph type="title"/>
          </p:nvPr>
        </p:nvSpPr>
        <p:spPr/>
        <p:txBody>
          <a:bodyPr/>
          <a:lstStyle/>
          <a:p>
            <a:r>
              <a:rPr lang="es-MX" dirty="0"/>
              <a:t>El sistema eléctrico nacional (SEN)</a:t>
            </a:r>
          </a:p>
        </p:txBody>
      </p:sp>
      <p:sp>
        <p:nvSpPr>
          <p:cNvPr id="3" name="Marcador de contenido 2">
            <a:extLst>
              <a:ext uri="{FF2B5EF4-FFF2-40B4-BE49-F238E27FC236}">
                <a16:creationId xmlns:a16="http://schemas.microsoft.com/office/drawing/2014/main" id="{C07CE07A-1D94-46CE-BB1A-33E6FFFD3707}"/>
              </a:ext>
            </a:extLst>
          </p:cNvPr>
          <p:cNvSpPr>
            <a:spLocks noGrp="1"/>
          </p:cNvSpPr>
          <p:nvPr>
            <p:ph idx="1"/>
          </p:nvPr>
        </p:nvSpPr>
        <p:spPr/>
        <p:txBody>
          <a:bodyPr>
            <a:normAutofit fontScale="55000" lnSpcReduction="20000"/>
          </a:bodyPr>
          <a:lstStyle/>
          <a:p>
            <a:pPr algn="just"/>
            <a:r>
              <a:rPr lang="es-MX" dirty="0"/>
              <a:t>El Sistema Eléctrico Nacional, nace en 2017.</a:t>
            </a:r>
          </a:p>
          <a:p>
            <a:pPr algn="just"/>
            <a:r>
              <a:rPr lang="es-MX" dirty="0"/>
              <a:t>De la interconexión de los ex sistemas SING y SIC.</a:t>
            </a:r>
          </a:p>
          <a:p>
            <a:pPr algn="just"/>
            <a:r>
              <a:rPr lang="es-MX" dirty="0"/>
              <a:t>Por las características de la geografía nacional, es un sistema único en cuanto a longitud, alcanzando los 3.100 km.</a:t>
            </a:r>
          </a:p>
          <a:p>
            <a:pPr algn="just"/>
            <a:r>
              <a:rPr lang="es-MX" dirty="0"/>
              <a:t>Abarca casi la totalidad del territorio nacional, desde la ciudad de Arica por el norte, hasta la Isla de Chiloé, en el sur.</a:t>
            </a:r>
          </a:p>
          <a:p>
            <a:pPr algn="just"/>
            <a:r>
              <a:rPr lang="es-MX" dirty="0"/>
              <a:t>38.157 km de Líneas (SEN, 2024, desde Arica a Chiloé)</a:t>
            </a:r>
          </a:p>
          <a:p>
            <a:pPr algn="just"/>
            <a:r>
              <a:rPr lang="es-MX" dirty="0"/>
              <a:t>28.553 GWh Producción Anual acumulada (abril 2024)</a:t>
            </a:r>
          </a:p>
          <a:p>
            <a:pPr algn="just"/>
            <a:r>
              <a:rPr lang="es-MX" dirty="0"/>
              <a:t>787 empresas coordinadas (abril 2024) entre G, T y D.</a:t>
            </a:r>
          </a:p>
          <a:p>
            <a:pPr algn="just"/>
            <a:r>
              <a:rPr lang="es-MX" dirty="0"/>
              <a:t>98,5% de cobertura de la población nacional (2024)</a:t>
            </a:r>
          </a:p>
          <a:p>
            <a:pPr algn="just"/>
            <a:r>
              <a:rPr lang="es-MX" dirty="0"/>
              <a:t>35.091 MW Potencia Instalada máxima bruta, centrales en operación y en pruebas (abril 2024)</a:t>
            </a:r>
          </a:p>
          <a:p>
            <a:pPr algn="just"/>
            <a:r>
              <a:rPr lang="es-MX" dirty="0"/>
              <a:t>11.655 GWh Producción anual de Energías Renovables No Convencionales (abril 2024)</a:t>
            </a:r>
          </a:p>
          <a:p>
            <a:pPr algn="just"/>
            <a:r>
              <a:rPr lang="pt-BR" dirty="0"/>
              <a:t>12.190,5 MWh/h Demanda Máxima Horaria durante 2024</a:t>
            </a:r>
          </a:p>
          <a:p>
            <a:pPr algn="just"/>
            <a:r>
              <a:rPr lang="es-MX" dirty="0"/>
              <a:t>26.432,6 GWh Ventas a Clientes Finales en abril 2024</a:t>
            </a:r>
          </a:p>
          <a:p>
            <a:pPr algn="just"/>
            <a:r>
              <a:rPr lang="es-MX" dirty="0"/>
              <a:t>Fuente: </a:t>
            </a:r>
            <a:r>
              <a:rPr lang="es-MX" dirty="0">
                <a:hlinkClick r:id="rId2"/>
              </a:rPr>
              <a:t>https://www.coordinador.cl/sistema-electrico/</a:t>
            </a:r>
            <a:endParaRPr lang="es-MX" dirty="0"/>
          </a:p>
          <a:p>
            <a:pPr algn="just"/>
            <a:endParaRPr lang="es-MX" dirty="0"/>
          </a:p>
        </p:txBody>
      </p:sp>
      <p:sp>
        <p:nvSpPr>
          <p:cNvPr id="4" name="Marcador de texto 3">
            <a:extLst>
              <a:ext uri="{FF2B5EF4-FFF2-40B4-BE49-F238E27FC236}">
                <a16:creationId xmlns:a16="http://schemas.microsoft.com/office/drawing/2014/main" id="{24122665-91EF-4B59-BDFC-3AFB66192ED1}"/>
              </a:ext>
            </a:extLst>
          </p:cNvPr>
          <p:cNvSpPr>
            <a:spLocks noGrp="1"/>
          </p:cNvSpPr>
          <p:nvPr>
            <p:ph type="body" sz="half" idx="2"/>
          </p:nvPr>
        </p:nvSpPr>
        <p:spPr/>
        <p:txBody>
          <a:bodyPr/>
          <a:lstStyle/>
          <a:p>
            <a:r>
              <a:rPr lang="es-MX" dirty="0"/>
              <a:t>Concepto</a:t>
            </a:r>
          </a:p>
          <a:p>
            <a:r>
              <a:rPr lang="es-MX" dirty="0"/>
              <a:t>Características generales</a:t>
            </a:r>
          </a:p>
        </p:txBody>
      </p:sp>
    </p:spTree>
    <p:extLst>
      <p:ext uri="{BB962C8B-B14F-4D97-AF65-F5344CB8AC3E}">
        <p14:creationId xmlns:p14="http://schemas.microsoft.com/office/powerpoint/2010/main" val="3642185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1FDC27-2CF0-A657-AC9B-32B16AB85F30}"/>
              </a:ext>
            </a:extLst>
          </p:cNvPr>
          <p:cNvSpPr>
            <a:spLocks noGrp="1"/>
          </p:cNvSpPr>
          <p:nvPr>
            <p:ph type="title"/>
          </p:nvPr>
        </p:nvSpPr>
        <p:spPr/>
        <p:txBody>
          <a:bodyPr>
            <a:normAutofit fontScale="90000"/>
          </a:bodyPr>
          <a:lstStyle/>
          <a:p>
            <a:r>
              <a:rPr lang="es-MX" dirty="0"/>
              <a:t>SPET – Sistema de transmisión nacional (STN o SEN)</a:t>
            </a:r>
          </a:p>
        </p:txBody>
      </p:sp>
      <p:sp>
        <p:nvSpPr>
          <p:cNvPr id="3" name="Marcador de contenido 2">
            <a:extLst>
              <a:ext uri="{FF2B5EF4-FFF2-40B4-BE49-F238E27FC236}">
                <a16:creationId xmlns:a16="http://schemas.microsoft.com/office/drawing/2014/main" id="{BF545720-2837-B765-0322-8751CDAB2D7A}"/>
              </a:ext>
            </a:extLst>
          </p:cNvPr>
          <p:cNvSpPr>
            <a:spLocks noGrp="1"/>
          </p:cNvSpPr>
          <p:nvPr>
            <p:ph idx="1"/>
          </p:nvPr>
        </p:nvSpPr>
        <p:spPr/>
        <p:txBody>
          <a:bodyPr>
            <a:normAutofit fontScale="70000" lnSpcReduction="20000"/>
          </a:bodyPr>
          <a:lstStyle/>
          <a:p>
            <a:r>
              <a:rPr lang="es-MX" dirty="0"/>
              <a:t> El sistema de transmisión nacional es:</a:t>
            </a:r>
          </a:p>
          <a:p>
            <a:r>
              <a:rPr lang="es-MX" dirty="0"/>
              <a:t>aquel sistema (eléctrico de transmisión) que </a:t>
            </a:r>
          </a:p>
          <a:p>
            <a:r>
              <a:rPr lang="es-MX" dirty="0"/>
              <a:t>permite la conformación de un </a:t>
            </a:r>
            <a:r>
              <a:rPr lang="es-MX" u="sng" dirty="0"/>
              <a:t>mercado eléctrico común</a:t>
            </a:r>
            <a:r>
              <a:rPr lang="es-MX" dirty="0"/>
              <a:t>,</a:t>
            </a:r>
          </a:p>
          <a:p>
            <a:r>
              <a:rPr lang="es-MX" u="sng" dirty="0"/>
              <a:t>interconectando</a:t>
            </a:r>
            <a:r>
              <a:rPr lang="es-MX" dirty="0"/>
              <a:t> los demás segmentos de la transmisión, </a:t>
            </a:r>
          </a:p>
          <a:p>
            <a:r>
              <a:rPr lang="es-MX" dirty="0"/>
              <a:t>y estará constituido por las líneas y subestaciones eléctricas </a:t>
            </a:r>
          </a:p>
          <a:p>
            <a:r>
              <a:rPr lang="es-MX" dirty="0"/>
              <a:t>que </a:t>
            </a:r>
            <a:r>
              <a:rPr lang="es-MX" u="sng" dirty="0"/>
              <a:t>permiten</a:t>
            </a:r>
            <a:r>
              <a:rPr lang="es-MX" dirty="0"/>
              <a:t> el desarrollo de este mercado y </a:t>
            </a:r>
          </a:p>
          <a:p>
            <a:r>
              <a:rPr lang="es-MX" u="sng" dirty="0"/>
              <a:t>posibilitan</a:t>
            </a:r>
            <a:r>
              <a:rPr lang="es-MX" dirty="0"/>
              <a:t> el abastecimiento de la totalidad de la demanda del sistema eléctrico, </a:t>
            </a:r>
          </a:p>
          <a:p>
            <a:r>
              <a:rPr lang="es-MX" u="sng" dirty="0"/>
              <a:t>frente a diferentes escenarios de disponibilidad </a:t>
            </a:r>
            <a:r>
              <a:rPr lang="es-MX" dirty="0"/>
              <a:t>de las instalaciones de generación, incluyendo situaciones de contingencia y falla, </a:t>
            </a:r>
          </a:p>
          <a:p>
            <a:r>
              <a:rPr lang="es-MX" u="sng" dirty="0"/>
              <a:t>considerando</a:t>
            </a:r>
            <a:r>
              <a:rPr lang="es-MX" dirty="0"/>
              <a:t> las exigencias de calidad y seguridad de servicio establecidas en la presente ley, los reglamentos y las normas técnicas. </a:t>
            </a:r>
          </a:p>
        </p:txBody>
      </p:sp>
      <p:sp>
        <p:nvSpPr>
          <p:cNvPr id="4" name="Marcador de texto 3">
            <a:extLst>
              <a:ext uri="{FF2B5EF4-FFF2-40B4-BE49-F238E27FC236}">
                <a16:creationId xmlns:a16="http://schemas.microsoft.com/office/drawing/2014/main" id="{4F7A6087-0694-778E-3FE5-DE9AE7360B47}"/>
              </a:ext>
            </a:extLst>
          </p:cNvPr>
          <p:cNvSpPr>
            <a:spLocks noGrp="1"/>
          </p:cNvSpPr>
          <p:nvPr>
            <p:ph type="body" sz="half" idx="2"/>
          </p:nvPr>
        </p:nvSpPr>
        <p:spPr/>
        <p:txBody>
          <a:bodyPr>
            <a:normAutofit fontScale="77500" lnSpcReduction="20000"/>
          </a:bodyPr>
          <a:lstStyle/>
          <a:p>
            <a:r>
              <a:rPr lang="es-MX" dirty="0"/>
              <a:t>Definición Art. 74</a:t>
            </a:r>
          </a:p>
          <a:p>
            <a:r>
              <a:rPr lang="es-MX" dirty="0"/>
              <a:t>Características:</a:t>
            </a:r>
          </a:p>
          <a:p>
            <a:r>
              <a:rPr lang="es-MX" dirty="0"/>
              <a:t>	Capacidad de formación y desarrollo 	de un mercado común (ha de 	entenderse nacional)</a:t>
            </a:r>
          </a:p>
          <a:p>
            <a:r>
              <a:rPr lang="es-MX" dirty="0"/>
              <a:t>	Interconexión de demás segmentos</a:t>
            </a:r>
          </a:p>
          <a:p>
            <a:r>
              <a:rPr lang="es-MX" dirty="0"/>
              <a:t>	Posibilita abastecimiento de la 	demanda total</a:t>
            </a:r>
          </a:p>
          <a:p>
            <a:r>
              <a:rPr lang="es-MX" dirty="0"/>
              <a:t>	Supone distintos escenarios de 	disponibilidad (de G)</a:t>
            </a:r>
          </a:p>
          <a:p>
            <a:r>
              <a:rPr lang="es-MX" dirty="0"/>
              <a:t>	Dado un estándar de calidad y seguridad 	de servicio determinado por la normativa</a:t>
            </a:r>
          </a:p>
        </p:txBody>
      </p:sp>
    </p:spTree>
    <p:extLst>
      <p:ext uri="{BB962C8B-B14F-4D97-AF65-F5344CB8AC3E}">
        <p14:creationId xmlns:p14="http://schemas.microsoft.com/office/powerpoint/2010/main" val="3306742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503DE1-D62C-0466-782E-5635658C4038}"/>
              </a:ext>
            </a:extLst>
          </p:cNvPr>
          <p:cNvSpPr>
            <a:spLocks noGrp="1"/>
          </p:cNvSpPr>
          <p:nvPr>
            <p:ph type="title"/>
          </p:nvPr>
        </p:nvSpPr>
        <p:spPr>
          <a:xfrm>
            <a:off x="1141413" y="3675765"/>
            <a:ext cx="9905998" cy="1065792"/>
          </a:xfrm>
        </p:spPr>
        <p:txBody>
          <a:bodyPr>
            <a:normAutofit fontScale="90000"/>
          </a:bodyPr>
          <a:lstStyle/>
          <a:p>
            <a:r>
              <a:rPr lang="es-MX" dirty="0"/>
              <a:t>Unidad derecho eléctrico:</a:t>
            </a:r>
            <a:br>
              <a:rPr lang="es-MX" dirty="0"/>
            </a:br>
            <a:r>
              <a:rPr lang="es-MX" dirty="0"/>
              <a:t>sistemas de transmisión y derecho eléctrico</a:t>
            </a:r>
          </a:p>
        </p:txBody>
      </p:sp>
    </p:spTree>
    <p:extLst>
      <p:ext uri="{BB962C8B-B14F-4D97-AF65-F5344CB8AC3E}">
        <p14:creationId xmlns:p14="http://schemas.microsoft.com/office/powerpoint/2010/main" val="1450381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8C5721-B423-8A94-C8FF-DAB5C0280E17}"/>
              </a:ext>
            </a:extLst>
          </p:cNvPr>
          <p:cNvSpPr>
            <a:spLocks noGrp="1"/>
          </p:cNvSpPr>
          <p:nvPr>
            <p:ph type="title"/>
          </p:nvPr>
        </p:nvSpPr>
        <p:spPr/>
        <p:txBody>
          <a:bodyPr>
            <a:normAutofit fontScale="90000"/>
          </a:bodyPr>
          <a:lstStyle/>
          <a:p>
            <a:r>
              <a:rPr lang="es-MX" dirty="0" err="1"/>
              <a:t>Spet</a:t>
            </a:r>
            <a:r>
              <a:rPr lang="es-MX" dirty="0"/>
              <a:t> – sistema de transmisión para polos de desarrollo (</a:t>
            </a:r>
            <a:r>
              <a:rPr lang="es-MX" dirty="0" err="1"/>
              <a:t>stpd</a:t>
            </a:r>
            <a:r>
              <a:rPr lang="es-MX" dirty="0"/>
              <a:t>)</a:t>
            </a:r>
          </a:p>
        </p:txBody>
      </p:sp>
      <p:sp>
        <p:nvSpPr>
          <p:cNvPr id="3" name="Marcador de contenido 2">
            <a:extLst>
              <a:ext uri="{FF2B5EF4-FFF2-40B4-BE49-F238E27FC236}">
                <a16:creationId xmlns:a16="http://schemas.microsoft.com/office/drawing/2014/main" id="{648FE625-B3F0-F6F4-2673-AFA780E51976}"/>
              </a:ext>
            </a:extLst>
          </p:cNvPr>
          <p:cNvSpPr>
            <a:spLocks noGrp="1"/>
          </p:cNvSpPr>
          <p:nvPr>
            <p:ph idx="1"/>
          </p:nvPr>
        </p:nvSpPr>
        <p:spPr/>
        <p:txBody>
          <a:bodyPr>
            <a:normAutofit fontScale="62500" lnSpcReduction="20000"/>
          </a:bodyPr>
          <a:lstStyle/>
          <a:p>
            <a:pPr algn="just"/>
            <a:r>
              <a:rPr lang="es-MX" dirty="0"/>
              <a:t>Art. 75: Los polos de desarrollo (PD) serán determinados por el Ministerio de Energía en conformidad a lo dispuesto en el artículo 85°.</a:t>
            </a:r>
          </a:p>
          <a:p>
            <a:pPr algn="just"/>
            <a:r>
              <a:rPr lang="es-MX" dirty="0"/>
              <a:t>Art. 85 Define PD: Zonas territorialmente identificables en el país, ubicadas en las regiones en las que se emplaza el Sistema Eléctrico Nacional, donde existen recursos para la producción de energía eléctrica proveniente de energías renovables, cuyo aprovechamiento, utilizando un único sistema de transmisión, resulta de interés público por ser eficiente económicamente para el suministro eléctrico, debiendo cumplir con la legislación ambiental y de ordenamiento territorial.</a:t>
            </a:r>
          </a:p>
          <a:p>
            <a:pPr algn="just"/>
            <a:r>
              <a:rPr lang="es-MX" dirty="0"/>
              <a:t>Ministerio de Energía debe elaborar un Informe Técnico por cada PD, distinguiendo cada tipo de fuente de generación, previa Evaluación Ambiental Estratégica (EAE) por provincias, según Ley 19.300.</a:t>
            </a:r>
          </a:p>
          <a:p>
            <a:pPr algn="just"/>
            <a:r>
              <a:rPr lang="es-MX" dirty="0"/>
              <a:t>En la planificación energética de largo plazo, el Ministerio deberá identificar las áreas donde pueden existir polos de desarrollo de generación eléctrica.</a:t>
            </a:r>
          </a:p>
          <a:p>
            <a:pPr algn="just"/>
            <a:r>
              <a:rPr lang="es-MX" dirty="0"/>
              <a:t>La identificación de PD tendrá en consideración el cumplimiento de la obligación del artículo 150º bis, esto es, que una cantidad de energía equivalente al 20% de los retiros totales afectos en cada año calendario, haya sido inyectada al sistema eléctrico por medios de generación renovables no convencionales.</a:t>
            </a:r>
          </a:p>
          <a:p>
            <a:pPr algn="just"/>
            <a:endParaRPr lang="es-MX" dirty="0"/>
          </a:p>
        </p:txBody>
      </p:sp>
      <p:sp>
        <p:nvSpPr>
          <p:cNvPr id="4" name="Marcador de texto 3">
            <a:extLst>
              <a:ext uri="{FF2B5EF4-FFF2-40B4-BE49-F238E27FC236}">
                <a16:creationId xmlns:a16="http://schemas.microsoft.com/office/drawing/2014/main" id="{C410AE9D-0B10-1958-EF99-9AA7BEAD20FA}"/>
              </a:ext>
            </a:extLst>
          </p:cNvPr>
          <p:cNvSpPr>
            <a:spLocks noGrp="1"/>
          </p:cNvSpPr>
          <p:nvPr>
            <p:ph type="body" sz="half" idx="2"/>
          </p:nvPr>
        </p:nvSpPr>
        <p:spPr/>
        <p:txBody>
          <a:bodyPr>
            <a:normAutofit fontScale="92500" lnSpcReduction="10000"/>
          </a:bodyPr>
          <a:lstStyle/>
          <a:p>
            <a:r>
              <a:rPr lang="es-MX" dirty="0"/>
              <a:t>Los Polos de Desarrollo de generación eléctrica (PD).</a:t>
            </a:r>
          </a:p>
          <a:p>
            <a:r>
              <a:rPr lang="es-MX" dirty="0"/>
              <a:t>Definición legal y procedimiento de determinación, art. 85 LGSE</a:t>
            </a:r>
          </a:p>
          <a:p>
            <a:r>
              <a:rPr lang="es-MX" dirty="0"/>
              <a:t>Implicancias en:</a:t>
            </a:r>
          </a:p>
          <a:p>
            <a:r>
              <a:rPr lang="es-MX" dirty="0"/>
              <a:t>	La planificación energética de 	largo plazo, y en</a:t>
            </a:r>
          </a:p>
          <a:p>
            <a:r>
              <a:rPr lang="es-MX" dirty="0"/>
              <a:t>	</a:t>
            </a:r>
            <a:r>
              <a:rPr lang="es-MX" dirty="0" err="1"/>
              <a:t>Cumplim</a:t>
            </a:r>
            <a:r>
              <a:rPr lang="es-MX" dirty="0"/>
              <a:t>. alícuota de retiros totales 	anuales provenga de inyecciones de 	</a:t>
            </a:r>
            <a:r>
              <a:rPr lang="es-MX" dirty="0" err="1"/>
              <a:t>ERNCs</a:t>
            </a:r>
            <a:r>
              <a:rPr lang="es-MX" dirty="0"/>
              <a:t>. </a:t>
            </a:r>
          </a:p>
          <a:p>
            <a:r>
              <a:rPr lang="es-MX" dirty="0"/>
              <a:t>	</a:t>
            </a:r>
          </a:p>
        </p:txBody>
      </p:sp>
    </p:spTree>
    <p:extLst>
      <p:ext uri="{BB962C8B-B14F-4D97-AF65-F5344CB8AC3E}">
        <p14:creationId xmlns:p14="http://schemas.microsoft.com/office/powerpoint/2010/main" val="3374987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15C1E3-438A-126B-F2A7-058FA4F25744}"/>
              </a:ext>
            </a:extLst>
          </p:cNvPr>
          <p:cNvSpPr>
            <a:spLocks noGrp="1"/>
          </p:cNvSpPr>
          <p:nvPr>
            <p:ph type="title"/>
          </p:nvPr>
        </p:nvSpPr>
        <p:spPr>
          <a:xfrm>
            <a:off x="1146705" y="592666"/>
            <a:ext cx="3856037" cy="2089978"/>
          </a:xfrm>
        </p:spPr>
        <p:txBody>
          <a:bodyPr>
            <a:normAutofit/>
          </a:bodyPr>
          <a:lstStyle/>
          <a:p>
            <a:r>
              <a:rPr lang="es-MX" dirty="0" err="1"/>
              <a:t>Spet</a:t>
            </a:r>
            <a:r>
              <a:rPr lang="es-MX" dirty="0"/>
              <a:t> – sistema de transmisión para polos de desarrollo (</a:t>
            </a:r>
            <a:r>
              <a:rPr lang="es-MX" dirty="0" err="1"/>
              <a:t>stpd</a:t>
            </a:r>
            <a:r>
              <a:rPr lang="es-MX" dirty="0"/>
              <a:t>)</a:t>
            </a:r>
          </a:p>
        </p:txBody>
      </p:sp>
      <p:sp>
        <p:nvSpPr>
          <p:cNvPr id="3" name="Marcador de contenido 2">
            <a:extLst>
              <a:ext uri="{FF2B5EF4-FFF2-40B4-BE49-F238E27FC236}">
                <a16:creationId xmlns:a16="http://schemas.microsoft.com/office/drawing/2014/main" id="{4ED202E0-905D-AB61-1A6F-B847C42CA183}"/>
              </a:ext>
            </a:extLst>
          </p:cNvPr>
          <p:cNvSpPr>
            <a:spLocks noGrp="1"/>
          </p:cNvSpPr>
          <p:nvPr>
            <p:ph idx="1"/>
          </p:nvPr>
        </p:nvSpPr>
        <p:spPr/>
        <p:txBody>
          <a:bodyPr/>
          <a:lstStyle/>
          <a:p>
            <a:endParaRPr lang="es-MX" dirty="0"/>
          </a:p>
          <a:p>
            <a:r>
              <a:rPr lang="es-MX" dirty="0"/>
              <a:t>Art. 75: Los STPD estarán constituidos por las líneas y subestaciones eléctricas, destinadas a transportar la energía eléctrica producida por medios de generación ubicados en un mismo polo de desarrollo, hacia el sistema de transmisión, haciendo un uso eficiente del territorio nacional.</a:t>
            </a:r>
          </a:p>
          <a:p>
            <a:endParaRPr lang="es-MX" dirty="0"/>
          </a:p>
        </p:txBody>
      </p:sp>
      <p:sp>
        <p:nvSpPr>
          <p:cNvPr id="4" name="Marcador de texto 3">
            <a:extLst>
              <a:ext uri="{FF2B5EF4-FFF2-40B4-BE49-F238E27FC236}">
                <a16:creationId xmlns:a16="http://schemas.microsoft.com/office/drawing/2014/main" id="{EE0BD973-6100-5040-3C28-2DD8E43BD870}"/>
              </a:ext>
            </a:extLst>
          </p:cNvPr>
          <p:cNvSpPr>
            <a:spLocks noGrp="1"/>
          </p:cNvSpPr>
          <p:nvPr>
            <p:ph type="body" sz="half" idx="2"/>
          </p:nvPr>
        </p:nvSpPr>
        <p:spPr>
          <a:xfrm>
            <a:off x="1146705" y="2882478"/>
            <a:ext cx="3856037" cy="2908721"/>
          </a:xfrm>
        </p:spPr>
        <p:txBody>
          <a:bodyPr/>
          <a:lstStyle/>
          <a:p>
            <a:r>
              <a:rPr lang="es-MX" dirty="0"/>
              <a:t>Definición de STPD, art. 75 y 85 LGSE.</a:t>
            </a:r>
          </a:p>
        </p:txBody>
      </p:sp>
    </p:spTree>
    <p:extLst>
      <p:ext uri="{BB962C8B-B14F-4D97-AF65-F5344CB8AC3E}">
        <p14:creationId xmlns:p14="http://schemas.microsoft.com/office/powerpoint/2010/main" val="500663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F70660-C4A6-5962-AD8B-CB64F1E72BFE}"/>
              </a:ext>
            </a:extLst>
          </p:cNvPr>
          <p:cNvSpPr>
            <a:spLocks noGrp="1"/>
          </p:cNvSpPr>
          <p:nvPr>
            <p:ph type="title"/>
          </p:nvPr>
        </p:nvSpPr>
        <p:spPr/>
        <p:txBody>
          <a:bodyPr/>
          <a:lstStyle/>
          <a:p>
            <a:r>
              <a:rPr lang="es-MX" dirty="0">
                <a:solidFill>
                  <a:srgbClr val="FF0000"/>
                </a:solidFill>
              </a:rPr>
              <a:t>NO </a:t>
            </a:r>
            <a:r>
              <a:rPr lang="es-MX" dirty="0" err="1"/>
              <a:t>Spet</a:t>
            </a:r>
            <a:r>
              <a:rPr lang="es-MX" dirty="0"/>
              <a:t> – sistemas de transmisión dedicados (</a:t>
            </a:r>
            <a:r>
              <a:rPr lang="es-MX" dirty="0" err="1"/>
              <a:t>std</a:t>
            </a:r>
            <a:r>
              <a:rPr lang="es-MX" dirty="0"/>
              <a:t>) </a:t>
            </a:r>
          </a:p>
        </p:txBody>
      </p:sp>
      <p:sp>
        <p:nvSpPr>
          <p:cNvPr id="3" name="Marcador de contenido 2">
            <a:extLst>
              <a:ext uri="{FF2B5EF4-FFF2-40B4-BE49-F238E27FC236}">
                <a16:creationId xmlns:a16="http://schemas.microsoft.com/office/drawing/2014/main" id="{C514FE09-5DFC-A774-6312-A69F0359AE02}"/>
              </a:ext>
            </a:extLst>
          </p:cNvPr>
          <p:cNvSpPr>
            <a:spLocks noGrp="1"/>
          </p:cNvSpPr>
          <p:nvPr>
            <p:ph idx="1"/>
          </p:nvPr>
        </p:nvSpPr>
        <p:spPr/>
        <p:txBody>
          <a:bodyPr>
            <a:normAutofit fontScale="70000" lnSpcReduction="20000"/>
          </a:bodyPr>
          <a:lstStyle/>
          <a:p>
            <a:r>
              <a:rPr lang="es-MX" dirty="0"/>
              <a:t>Art. 76:  Los sistemas de transmisión dedicados estarán constituidos por las líneas y subestaciones eléctricas </a:t>
            </a:r>
            <a:r>
              <a:rPr lang="es-MX" u="sng" dirty="0"/>
              <a:t>radiales</a:t>
            </a:r>
            <a:r>
              <a:rPr lang="es-MX" dirty="0"/>
              <a:t>, que encontrándose interconectadas al sistema eléctrico, están dispuestas </a:t>
            </a:r>
            <a:r>
              <a:rPr lang="es-MX" u="sng" dirty="0"/>
              <a:t>esencialmente</a:t>
            </a:r>
            <a:r>
              <a:rPr lang="es-MX" dirty="0"/>
              <a:t> para:</a:t>
            </a:r>
          </a:p>
          <a:p>
            <a:pPr lvl="1"/>
            <a:r>
              <a:rPr lang="es-MX" dirty="0"/>
              <a:t>el suministro de energía a usuarios no sometidos a regulación de precios (clientes libres) o </a:t>
            </a:r>
          </a:p>
          <a:p>
            <a:pPr lvl="1"/>
            <a:r>
              <a:rPr lang="es-MX" dirty="0"/>
              <a:t>para inyectar la producción de las centrales generadoras al sistema eléctrico.</a:t>
            </a:r>
          </a:p>
          <a:p>
            <a:r>
              <a:rPr lang="es-MX" dirty="0"/>
              <a:t> Asimismo, pertenecerán a los sistemas de transmisión dedicada:</a:t>
            </a:r>
          </a:p>
          <a:p>
            <a:pPr lvl="1"/>
            <a:r>
              <a:rPr lang="es-MX" dirty="0"/>
              <a:t>aquellas instalaciones </a:t>
            </a:r>
            <a:r>
              <a:rPr lang="es-MX" u="sng" dirty="0"/>
              <a:t>enmalladas</a:t>
            </a:r>
            <a:r>
              <a:rPr lang="es-MX" dirty="0"/>
              <a:t> que estén dispuestas para lo que se señala en el inciso anterior (suministro a clientes libres o para inyección),</a:t>
            </a:r>
          </a:p>
          <a:p>
            <a:pPr lvl="1"/>
            <a:r>
              <a:rPr lang="es-MX" dirty="0"/>
              <a:t>y adicionalmente se verifique que su operación no produce impactos o modificaciones significativas en la operación del resto del sistema, de acuerdo a lo que determine el reglamento.</a:t>
            </a:r>
          </a:p>
          <a:p>
            <a:pPr lvl="1"/>
            <a:r>
              <a:rPr lang="es-MX" dirty="0"/>
              <a:t>Estas IE enmalladas (no radiales) de STD han de estar interconectadas (aunque el art. 76 inc. 2° no lo diga expresamente, pero se desprende tácitamente).</a:t>
            </a:r>
          </a:p>
        </p:txBody>
      </p:sp>
      <p:sp>
        <p:nvSpPr>
          <p:cNvPr id="4" name="Marcador de texto 3">
            <a:extLst>
              <a:ext uri="{FF2B5EF4-FFF2-40B4-BE49-F238E27FC236}">
                <a16:creationId xmlns:a16="http://schemas.microsoft.com/office/drawing/2014/main" id="{05830494-B3BF-322F-F718-70851C2F7569}"/>
              </a:ext>
            </a:extLst>
          </p:cNvPr>
          <p:cNvSpPr>
            <a:spLocks noGrp="1"/>
          </p:cNvSpPr>
          <p:nvPr>
            <p:ph type="body" sz="half" idx="2"/>
          </p:nvPr>
        </p:nvSpPr>
        <p:spPr/>
        <p:txBody>
          <a:bodyPr>
            <a:normAutofit/>
          </a:bodyPr>
          <a:lstStyle/>
          <a:p>
            <a:r>
              <a:rPr lang="es-MX" dirty="0"/>
              <a:t>Definición y </a:t>
            </a:r>
            <a:r>
              <a:rPr lang="es-MX" dirty="0" err="1"/>
              <a:t>nat</a:t>
            </a:r>
            <a:r>
              <a:rPr lang="es-MX" dirty="0"/>
              <a:t>. de STD, art. 76.</a:t>
            </a:r>
          </a:p>
          <a:p>
            <a:r>
              <a:rPr lang="es-MX" dirty="0"/>
              <a:t>	Depende la configuración de la 	red</a:t>
            </a:r>
          </a:p>
          <a:p>
            <a:r>
              <a:rPr lang="es-MX" dirty="0"/>
              <a:t>	Depende del uso (suministro a 	clientes libres o inyección)</a:t>
            </a:r>
          </a:p>
          <a:p>
            <a:r>
              <a:rPr lang="es-MX" dirty="0"/>
              <a:t>	Depende en parte, también, de 	su impacto en la operación del 	resto del sistema</a:t>
            </a:r>
          </a:p>
          <a:p>
            <a:r>
              <a:rPr lang="es-MX" dirty="0">
                <a:solidFill>
                  <a:srgbClr val="FF0000"/>
                </a:solidFill>
              </a:rPr>
              <a:t>Los STD no configuran SPET.</a:t>
            </a:r>
          </a:p>
        </p:txBody>
      </p:sp>
    </p:spTree>
    <p:extLst>
      <p:ext uri="{BB962C8B-B14F-4D97-AF65-F5344CB8AC3E}">
        <p14:creationId xmlns:p14="http://schemas.microsoft.com/office/powerpoint/2010/main" val="2687805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F70660-C4A6-5962-AD8B-CB64F1E72BFE}"/>
              </a:ext>
            </a:extLst>
          </p:cNvPr>
          <p:cNvSpPr>
            <a:spLocks noGrp="1"/>
          </p:cNvSpPr>
          <p:nvPr>
            <p:ph type="title"/>
          </p:nvPr>
        </p:nvSpPr>
        <p:spPr/>
        <p:txBody>
          <a:bodyPr/>
          <a:lstStyle/>
          <a:p>
            <a:r>
              <a:rPr lang="es-MX" dirty="0">
                <a:solidFill>
                  <a:srgbClr val="FF0000"/>
                </a:solidFill>
              </a:rPr>
              <a:t>NO </a:t>
            </a:r>
            <a:r>
              <a:rPr lang="es-MX" dirty="0" err="1"/>
              <a:t>Spet</a:t>
            </a:r>
            <a:r>
              <a:rPr lang="es-MX" dirty="0"/>
              <a:t> – sistemas de transmisión dedicados (</a:t>
            </a:r>
            <a:r>
              <a:rPr lang="es-MX" dirty="0" err="1"/>
              <a:t>std</a:t>
            </a:r>
            <a:r>
              <a:rPr lang="es-MX" dirty="0"/>
              <a:t>) </a:t>
            </a:r>
          </a:p>
        </p:txBody>
      </p:sp>
      <p:sp>
        <p:nvSpPr>
          <p:cNvPr id="3" name="Marcador de contenido 2">
            <a:extLst>
              <a:ext uri="{FF2B5EF4-FFF2-40B4-BE49-F238E27FC236}">
                <a16:creationId xmlns:a16="http://schemas.microsoft.com/office/drawing/2014/main" id="{C514FE09-5DFC-A774-6312-A69F0359AE02}"/>
              </a:ext>
            </a:extLst>
          </p:cNvPr>
          <p:cNvSpPr>
            <a:spLocks noGrp="1"/>
          </p:cNvSpPr>
          <p:nvPr>
            <p:ph idx="1"/>
          </p:nvPr>
        </p:nvSpPr>
        <p:spPr/>
        <p:txBody>
          <a:bodyPr>
            <a:normAutofit fontScale="70000" lnSpcReduction="20000"/>
          </a:bodyPr>
          <a:lstStyle/>
          <a:p>
            <a:r>
              <a:rPr lang="es-MX" dirty="0"/>
              <a:t>El transporte por sistemas dedicados se regirá por lo previsto en los respectivos contratos de transporte entre los usuarios y los propietarios de las instalaciones (eléctricas de transporte dedicado, IETD). </a:t>
            </a:r>
          </a:p>
          <a:p>
            <a:r>
              <a:rPr lang="es-MX" dirty="0"/>
              <a:t>El pago por uso a que da derecho dicho transporte se deberá calcular en base a un valor de transmisión anual (VAT y VATT (por tramo)), considerando el valor anual de las inversiones (AVI), más los costos proyectados de operación, mantenimiento y administración (COMA), conforme se disponga en el reglamento. </a:t>
            </a:r>
          </a:p>
          <a:p>
            <a:r>
              <a:rPr lang="es-MX" dirty="0"/>
              <a:t>En todo caso, todos los antecedentes y valores para calcular el pago por uso deberán ser técnica y económicamente respaldados e informados al Coordinador para estar disponibles para todos los interesados.</a:t>
            </a:r>
          </a:p>
          <a:p>
            <a:r>
              <a:rPr lang="es-MX" dirty="0"/>
              <a:t>El pago por uso efectuado por clientes regulados de STD se regirá por los arts. 102 y ss. (Cap. IV. De la tarificación de la transmisión).</a:t>
            </a:r>
          </a:p>
          <a:p>
            <a:pPr lvl="1"/>
            <a:r>
              <a:rPr lang="es-MX" dirty="0" err="1"/>
              <a:t>Det</a:t>
            </a:r>
            <a:r>
              <a:rPr lang="es-MX" dirty="0"/>
              <a:t>. X CNE c/4 años en base a la valorización de las IET.</a:t>
            </a:r>
          </a:p>
        </p:txBody>
      </p:sp>
      <p:sp>
        <p:nvSpPr>
          <p:cNvPr id="4" name="Marcador de texto 3">
            <a:extLst>
              <a:ext uri="{FF2B5EF4-FFF2-40B4-BE49-F238E27FC236}">
                <a16:creationId xmlns:a16="http://schemas.microsoft.com/office/drawing/2014/main" id="{05830494-B3BF-322F-F718-70851C2F7569}"/>
              </a:ext>
            </a:extLst>
          </p:cNvPr>
          <p:cNvSpPr>
            <a:spLocks noGrp="1"/>
          </p:cNvSpPr>
          <p:nvPr>
            <p:ph type="body" sz="half" idx="2"/>
          </p:nvPr>
        </p:nvSpPr>
        <p:spPr/>
        <p:txBody>
          <a:bodyPr>
            <a:normAutofit/>
          </a:bodyPr>
          <a:lstStyle/>
          <a:p>
            <a:r>
              <a:rPr lang="es-MX" dirty="0"/>
              <a:t>Rigen contratos privados entre usuarios y dueños de IETD</a:t>
            </a:r>
          </a:p>
          <a:p>
            <a:r>
              <a:rPr lang="es-MX" dirty="0"/>
              <a:t>Se paga por uso (del tramo): VATT = AVI + COMA</a:t>
            </a:r>
          </a:p>
          <a:p>
            <a:r>
              <a:rPr lang="es-MX" dirty="0" err="1"/>
              <a:t>Info</a:t>
            </a:r>
            <a:r>
              <a:rPr lang="es-MX" dirty="0"/>
              <a:t> técnica y </a:t>
            </a:r>
            <a:r>
              <a:rPr lang="es-MX" dirty="0" err="1"/>
              <a:t>económ</a:t>
            </a:r>
            <a:r>
              <a:rPr lang="es-MX" dirty="0"/>
              <a:t>. de respaldo debe comunicarse al CEN.</a:t>
            </a:r>
          </a:p>
          <a:p>
            <a:r>
              <a:rPr lang="es-MX" dirty="0"/>
              <a:t>Tarificación de la transmisión, art. 102 (</a:t>
            </a:r>
            <a:r>
              <a:rPr lang="es-MX" dirty="0" err="1"/>
              <a:t>introd</a:t>
            </a:r>
            <a:r>
              <a:rPr lang="es-MX" dirty="0"/>
              <a:t>.).</a:t>
            </a:r>
          </a:p>
          <a:p>
            <a:r>
              <a:rPr lang="es-MX" dirty="0">
                <a:solidFill>
                  <a:srgbClr val="FF0000"/>
                </a:solidFill>
              </a:rPr>
              <a:t>Los STD no configuran SPET.</a:t>
            </a:r>
          </a:p>
        </p:txBody>
      </p:sp>
    </p:spTree>
    <p:extLst>
      <p:ext uri="{BB962C8B-B14F-4D97-AF65-F5344CB8AC3E}">
        <p14:creationId xmlns:p14="http://schemas.microsoft.com/office/powerpoint/2010/main" val="2140520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E46B5B-01EA-3297-0371-224365B4367D}"/>
              </a:ext>
            </a:extLst>
          </p:cNvPr>
          <p:cNvSpPr>
            <a:spLocks noGrp="1"/>
          </p:cNvSpPr>
          <p:nvPr>
            <p:ph type="title"/>
          </p:nvPr>
        </p:nvSpPr>
        <p:spPr/>
        <p:txBody>
          <a:bodyPr/>
          <a:lstStyle/>
          <a:p>
            <a:r>
              <a:rPr kumimoji="0" lang="es-MX" sz="3200" b="0" i="0" u="none" strike="noStrike" kern="1200" cap="all" spc="0" normalizeH="0" baseline="0" noProof="0" dirty="0">
                <a:ln>
                  <a:noFill/>
                </a:ln>
                <a:solidFill>
                  <a:prstClr val="white"/>
                </a:solidFill>
                <a:effectLst/>
                <a:uLnTx/>
                <a:uFillTx/>
                <a:latin typeface="Tw Cen MT" panose="020B0602020104020603"/>
                <a:ea typeface="+mj-ea"/>
                <a:cs typeface="+mj-cs"/>
              </a:rPr>
              <a:t>SPET – Sistema de transmisión </a:t>
            </a:r>
            <a:r>
              <a:rPr lang="es-MX" dirty="0">
                <a:solidFill>
                  <a:prstClr val="white"/>
                </a:solidFill>
                <a:latin typeface="Tw Cen MT" panose="020B0602020104020603"/>
              </a:rPr>
              <a:t>z</a:t>
            </a:r>
            <a:r>
              <a:rPr kumimoji="0" lang="es-MX" sz="3200" b="0" i="0" u="none" strike="noStrike" kern="1200" cap="all" spc="0" normalizeH="0" baseline="0" noProof="0" dirty="0" err="1">
                <a:ln>
                  <a:noFill/>
                </a:ln>
                <a:solidFill>
                  <a:prstClr val="white"/>
                </a:solidFill>
                <a:effectLst/>
                <a:uLnTx/>
                <a:uFillTx/>
                <a:latin typeface="Tw Cen MT" panose="020B0602020104020603"/>
                <a:ea typeface="+mj-ea"/>
                <a:cs typeface="+mj-cs"/>
              </a:rPr>
              <a:t>onal</a:t>
            </a:r>
            <a:r>
              <a:rPr kumimoji="0" lang="es-MX" sz="3200" b="0" i="0" u="none" strike="noStrike" kern="1200" cap="all" spc="0" normalizeH="0" baseline="0" noProof="0" dirty="0">
                <a:ln>
                  <a:noFill/>
                </a:ln>
                <a:solidFill>
                  <a:prstClr val="white"/>
                </a:solidFill>
                <a:effectLst/>
                <a:uLnTx/>
                <a:uFillTx/>
                <a:latin typeface="Tw Cen MT" panose="020B0602020104020603"/>
                <a:ea typeface="+mj-ea"/>
                <a:cs typeface="+mj-cs"/>
              </a:rPr>
              <a:t> (</a:t>
            </a:r>
            <a:r>
              <a:rPr kumimoji="0" lang="es-MX" sz="3200" b="0" i="0" u="none" strike="noStrike" kern="1200" cap="all" spc="0" normalizeH="0" baseline="0" noProof="0" dirty="0" err="1">
                <a:ln>
                  <a:noFill/>
                </a:ln>
                <a:solidFill>
                  <a:prstClr val="white"/>
                </a:solidFill>
                <a:effectLst/>
                <a:uLnTx/>
                <a:uFillTx/>
                <a:latin typeface="Tw Cen MT" panose="020B0602020104020603"/>
                <a:ea typeface="+mj-ea"/>
                <a:cs typeface="+mj-cs"/>
              </a:rPr>
              <a:t>STz</a:t>
            </a:r>
            <a:r>
              <a:rPr kumimoji="0" lang="es-MX" sz="3200" b="0" i="0" u="none" strike="noStrike" kern="1200" cap="all" spc="0" normalizeH="0" baseline="0" noProof="0" dirty="0">
                <a:ln>
                  <a:noFill/>
                </a:ln>
                <a:solidFill>
                  <a:prstClr val="white"/>
                </a:solidFill>
                <a:effectLst/>
                <a:uLnTx/>
                <a:uFillTx/>
                <a:latin typeface="Tw Cen MT" panose="020B0602020104020603"/>
                <a:ea typeface="+mj-ea"/>
                <a:cs typeface="+mj-cs"/>
              </a:rPr>
              <a:t>)</a:t>
            </a:r>
            <a:endParaRPr lang="es-MX" dirty="0"/>
          </a:p>
        </p:txBody>
      </p:sp>
      <p:sp>
        <p:nvSpPr>
          <p:cNvPr id="3" name="Marcador de contenido 2">
            <a:extLst>
              <a:ext uri="{FF2B5EF4-FFF2-40B4-BE49-F238E27FC236}">
                <a16:creationId xmlns:a16="http://schemas.microsoft.com/office/drawing/2014/main" id="{B42EA7F5-C13F-1220-E2AF-F96A61EC3AFB}"/>
              </a:ext>
            </a:extLst>
          </p:cNvPr>
          <p:cNvSpPr>
            <a:spLocks noGrp="1"/>
          </p:cNvSpPr>
          <p:nvPr>
            <p:ph idx="1"/>
          </p:nvPr>
        </p:nvSpPr>
        <p:spPr/>
        <p:txBody>
          <a:bodyPr>
            <a:normAutofit fontScale="92500" lnSpcReduction="10000"/>
          </a:bodyPr>
          <a:lstStyle/>
          <a:p>
            <a:r>
              <a:rPr lang="es-MX" dirty="0"/>
              <a:t>Cada sistema de transmisión zonal estará constituido por las líneas y subestaciones eléctricas</a:t>
            </a:r>
          </a:p>
          <a:p>
            <a:r>
              <a:rPr lang="es-MX" dirty="0"/>
              <a:t>dispuestas </a:t>
            </a:r>
            <a:r>
              <a:rPr lang="es-MX" u="sng" dirty="0"/>
              <a:t>esencialmente</a:t>
            </a:r>
            <a:r>
              <a:rPr lang="es-MX" dirty="0"/>
              <a:t> para</a:t>
            </a:r>
          </a:p>
          <a:p>
            <a:pPr lvl="1"/>
            <a:r>
              <a:rPr lang="es-MX" dirty="0"/>
              <a:t>el abastecimiento actual o futuro </a:t>
            </a:r>
          </a:p>
          <a:p>
            <a:pPr lvl="1"/>
            <a:r>
              <a:rPr lang="es-MX" dirty="0"/>
              <a:t>de clientes regulados, territorialmente identificables, </a:t>
            </a:r>
          </a:p>
          <a:p>
            <a:r>
              <a:rPr lang="es-MX" u="sng" dirty="0"/>
              <a:t>sin perjuicio del</a:t>
            </a:r>
            <a:r>
              <a:rPr lang="es-MX" dirty="0"/>
              <a:t> uso </a:t>
            </a:r>
          </a:p>
          <a:p>
            <a:pPr lvl="1"/>
            <a:r>
              <a:rPr lang="es-MX" dirty="0"/>
              <a:t>por parte de clientes libres o medios de generación conectados directamente o a través de sistemas de transmisión dedicada (STD) a dichos sistemas de transmisión.</a:t>
            </a:r>
          </a:p>
          <a:p>
            <a:pPr lvl="1"/>
            <a:r>
              <a:rPr lang="es-MX" dirty="0"/>
              <a:t>No hay colisión entre </a:t>
            </a:r>
            <a:r>
              <a:rPr lang="es-MX" dirty="0" err="1"/>
              <a:t>STZy</a:t>
            </a:r>
            <a:r>
              <a:rPr lang="es-MX" dirty="0"/>
              <a:t> STD.</a:t>
            </a:r>
          </a:p>
        </p:txBody>
      </p:sp>
      <p:sp>
        <p:nvSpPr>
          <p:cNvPr id="4" name="Marcador de texto 3">
            <a:extLst>
              <a:ext uri="{FF2B5EF4-FFF2-40B4-BE49-F238E27FC236}">
                <a16:creationId xmlns:a16="http://schemas.microsoft.com/office/drawing/2014/main" id="{8E947343-CB0A-8EC0-F85A-49ADCEEF4082}"/>
              </a:ext>
            </a:extLst>
          </p:cNvPr>
          <p:cNvSpPr>
            <a:spLocks noGrp="1"/>
          </p:cNvSpPr>
          <p:nvPr>
            <p:ph type="body" sz="half" idx="2"/>
          </p:nvPr>
        </p:nvSpPr>
        <p:spPr/>
        <p:txBody>
          <a:bodyPr>
            <a:normAutofit fontScale="85000" lnSpcReduction="20000"/>
          </a:bodyPr>
          <a:lstStyle/>
          <a:p>
            <a:r>
              <a:rPr lang="es-MX" dirty="0"/>
              <a:t>Definición, art. 77</a:t>
            </a:r>
          </a:p>
          <a:p>
            <a:r>
              <a:rPr lang="es-MX" dirty="0"/>
              <a:t>Características:</a:t>
            </a:r>
          </a:p>
          <a:p>
            <a:r>
              <a:rPr lang="es-MX" dirty="0"/>
              <a:t>	Zonal, más delimitado</a:t>
            </a:r>
          </a:p>
          <a:p>
            <a:r>
              <a:rPr lang="es-MX" dirty="0"/>
              <a:t>	Delimitación no necesariamente t	</a:t>
            </a:r>
            <a:r>
              <a:rPr lang="es-MX" dirty="0" err="1"/>
              <a:t>erritorial</a:t>
            </a:r>
            <a:r>
              <a:rPr lang="es-MX" dirty="0"/>
              <a:t>, sino funcional (a quien 	sirve)</a:t>
            </a:r>
          </a:p>
          <a:p>
            <a:r>
              <a:rPr lang="es-MX" dirty="0"/>
              <a:t>	Uso </a:t>
            </a:r>
            <a:r>
              <a:rPr lang="es-MX" u="sng" dirty="0"/>
              <a:t>esencial</a:t>
            </a:r>
            <a:r>
              <a:rPr lang="es-MX" dirty="0"/>
              <a:t> para abastecer a 	clientes regulados (tarifados); </a:t>
            </a:r>
          </a:p>
          <a:p>
            <a:r>
              <a:rPr lang="es-MX" dirty="0"/>
              <a:t>	</a:t>
            </a:r>
            <a:r>
              <a:rPr lang="es-MX" u="sng" dirty="0"/>
              <a:t>Sin perjuicio de poder hacerlo</a:t>
            </a:r>
            <a:r>
              <a:rPr lang="es-MX" dirty="0"/>
              <a:t>, 	</a:t>
            </a:r>
            <a:r>
              <a:rPr lang="es-MX" u="sng" dirty="0"/>
              <a:t>también</a:t>
            </a:r>
            <a:r>
              <a:rPr lang="es-MX" dirty="0"/>
              <a:t> a clientes libres o 	generadoras en determinadas 	condiciones: conectados directamente 	o a través de </a:t>
            </a:r>
            <a:r>
              <a:rPr lang="es-MX" dirty="0" err="1"/>
              <a:t>STDs</a:t>
            </a:r>
            <a:r>
              <a:rPr lang="es-MX" dirty="0"/>
              <a:t>.</a:t>
            </a:r>
          </a:p>
          <a:p>
            <a:endParaRPr lang="es-MX" dirty="0"/>
          </a:p>
        </p:txBody>
      </p:sp>
    </p:spTree>
    <p:extLst>
      <p:ext uri="{BB962C8B-B14F-4D97-AF65-F5344CB8AC3E}">
        <p14:creationId xmlns:p14="http://schemas.microsoft.com/office/powerpoint/2010/main" val="1117669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A84C1F-9579-DF00-F73B-4A08D6E47AE1}"/>
              </a:ext>
            </a:extLst>
          </p:cNvPr>
          <p:cNvSpPr>
            <a:spLocks noGrp="1"/>
          </p:cNvSpPr>
          <p:nvPr>
            <p:ph type="title"/>
          </p:nvPr>
        </p:nvSpPr>
        <p:spPr>
          <a:xfrm>
            <a:off x="1146705" y="738787"/>
            <a:ext cx="3856037" cy="2385918"/>
          </a:xfrm>
        </p:spPr>
        <p:txBody>
          <a:bodyPr>
            <a:normAutofit fontScale="90000"/>
          </a:bodyPr>
          <a:lstStyle/>
          <a:p>
            <a:r>
              <a:rPr lang="es-MX" dirty="0" err="1"/>
              <a:t>Spet</a:t>
            </a:r>
            <a:r>
              <a:rPr lang="es-MX" dirty="0"/>
              <a:t>/</a:t>
            </a:r>
            <a:r>
              <a:rPr lang="es-MX" dirty="0">
                <a:solidFill>
                  <a:srgbClr val="FF0000"/>
                </a:solidFill>
              </a:rPr>
              <a:t>NO SPET</a:t>
            </a:r>
            <a:r>
              <a:rPr lang="es-MX" dirty="0"/>
              <a:t> – sistema de transmisión DE INTERCONEXIÓN INTERNACIONALES (</a:t>
            </a:r>
            <a:r>
              <a:rPr lang="es-MX" dirty="0" err="1"/>
              <a:t>stii</a:t>
            </a:r>
            <a:r>
              <a:rPr lang="es-MX" dirty="0"/>
              <a:t>)</a:t>
            </a:r>
          </a:p>
        </p:txBody>
      </p:sp>
      <p:sp>
        <p:nvSpPr>
          <p:cNvPr id="3" name="Marcador de contenido 2">
            <a:extLst>
              <a:ext uri="{FF2B5EF4-FFF2-40B4-BE49-F238E27FC236}">
                <a16:creationId xmlns:a16="http://schemas.microsoft.com/office/drawing/2014/main" id="{FD5D84C6-6206-72E2-ADE0-7C4E7727D413}"/>
              </a:ext>
            </a:extLst>
          </p:cNvPr>
          <p:cNvSpPr>
            <a:spLocks noGrp="1"/>
          </p:cNvSpPr>
          <p:nvPr>
            <p:ph idx="1"/>
          </p:nvPr>
        </p:nvSpPr>
        <p:spPr>
          <a:xfrm>
            <a:off x="5156200" y="974956"/>
            <a:ext cx="5891209" cy="4816244"/>
          </a:xfrm>
        </p:spPr>
        <p:txBody>
          <a:bodyPr>
            <a:normAutofit fontScale="92500" lnSpcReduction="20000"/>
          </a:bodyPr>
          <a:lstStyle/>
          <a:p>
            <a:pPr algn="just"/>
            <a:r>
              <a:rPr lang="es-MX" dirty="0"/>
              <a:t>STII son aquellos formados por líneas y S/E destinadas al transporte de energía eléctrica para posibilitar su exportación o importación desde y hacia los sistemas eléctricos dentro del territorio nacional.</a:t>
            </a:r>
          </a:p>
          <a:p>
            <a:pPr algn="just"/>
            <a:r>
              <a:rPr lang="es-MX" dirty="0"/>
              <a:t>Tipos de STII. Dos tipos: </a:t>
            </a:r>
          </a:p>
          <a:p>
            <a:pPr lvl="1" algn="just"/>
            <a:r>
              <a:rPr lang="es-MX" dirty="0"/>
              <a:t>1. STII de interés público (art. 78 inc. 2°) que están sujetas al régimen de acceso abierto (art. 79) y su uso está sujeto a valorización de acuerdo con el art. 99 bis LGSE (Del pago de los sistemas de interconexión internacional); y </a:t>
            </a:r>
          </a:p>
          <a:p>
            <a:pPr lvl="1" algn="just"/>
            <a:r>
              <a:rPr lang="es-MX" dirty="0"/>
              <a:t>2. STII de interés privado (art. 78 inc. 3°), que se rigen por sus respectivos contratos y la normativa eléctrica vigente.</a:t>
            </a:r>
          </a:p>
          <a:p>
            <a:endParaRPr lang="es-MX" dirty="0"/>
          </a:p>
        </p:txBody>
      </p:sp>
      <p:sp>
        <p:nvSpPr>
          <p:cNvPr id="4" name="Marcador de texto 3">
            <a:extLst>
              <a:ext uri="{FF2B5EF4-FFF2-40B4-BE49-F238E27FC236}">
                <a16:creationId xmlns:a16="http://schemas.microsoft.com/office/drawing/2014/main" id="{87DF0ACA-B8F2-C8C6-BED1-463E4D077E07}"/>
              </a:ext>
            </a:extLst>
          </p:cNvPr>
          <p:cNvSpPr>
            <a:spLocks noGrp="1"/>
          </p:cNvSpPr>
          <p:nvPr>
            <p:ph type="body" sz="half" idx="2"/>
          </p:nvPr>
        </p:nvSpPr>
        <p:spPr>
          <a:xfrm>
            <a:off x="1146705" y="3288206"/>
            <a:ext cx="3856037" cy="2502993"/>
          </a:xfrm>
        </p:spPr>
        <p:txBody>
          <a:bodyPr/>
          <a:lstStyle/>
          <a:p>
            <a:r>
              <a:rPr lang="es-MX" dirty="0"/>
              <a:t>Definición, art. 78.</a:t>
            </a:r>
          </a:p>
          <a:p>
            <a:r>
              <a:rPr lang="es-MX" dirty="0"/>
              <a:t>Dos tipos:</a:t>
            </a:r>
          </a:p>
          <a:p>
            <a:r>
              <a:rPr lang="es-MX" dirty="0"/>
              <a:t>	</a:t>
            </a:r>
            <a:r>
              <a:rPr lang="es-MX" dirty="0" err="1"/>
              <a:t>STIIIPúb</a:t>
            </a:r>
            <a:r>
              <a:rPr lang="es-MX" dirty="0"/>
              <a:t>, es SPET</a:t>
            </a:r>
          </a:p>
          <a:p>
            <a:r>
              <a:rPr lang="es-MX" dirty="0"/>
              <a:t>	</a:t>
            </a:r>
            <a:r>
              <a:rPr lang="es-MX" dirty="0" err="1"/>
              <a:t>STIIIPriv</a:t>
            </a:r>
            <a:r>
              <a:rPr lang="es-MX" dirty="0"/>
              <a:t>, </a:t>
            </a:r>
            <a:r>
              <a:rPr lang="es-MX" dirty="0">
                <a:solidFill>
                  <a:srgbClr val="FF0000"/>
                </a:solidFill>
              </a:rPr>
              <a:t>no es SPET</a:t>
            </a:r>
          </a:p>
          <a:p>
            <a:endParaRPr lang="es-MX" dirty="0"/>
          </a:p>
        </p:txBody>
      </p:sp>
    </p:spTree>
    <p:extLst>
      <p:ext uri="{BB962C8B-B14F-4D97-AF65-F5344CB8AC3E}">
        <p14:creationId xmlns:p14="http://schemas.microsoft.com/office/powerpoint/2010/main" val="27794640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958DEC-87C7-4937-2F91-257C984241EE}"/>
              </a:ext>
            </a:extLst>
          </p:cNvPr>
          <p:cNvSpPr>
            <a:spLocks noGrp="1"/>
          </p:cNvSpPr>
          <p:nvPr>
            <p:ph type="title"/>
          </p:nvPr>
        </p:nvSpPr>
        <p:spPr/>
        <p:txBody>
          <a:bodyPr>
            <a:normAutofit/>
          </a:bodyPr>
          <a:lstStyle/>
          <a:p>
            <a:r>
              <a:rPr lang="es-MX" dirty="0"/>
              <a:t>servicio público eléctrico de distribución (SPED)</a:t>
            </a:r>
          </a:p>
        </p:txBody>
      </p:sp>
      <p:sp>
        <p:nvSpPr>
          <p:cNvPr id="3" name="Marcador de contenido 2">
            <a:extLst>
              <a:ext uri="{FF2B5EF4-FFF2-40B4-BE49-F238E27FC236}">
                <a16:creationId xmlns:a16="http://schemas.microsoft.com/office/drawing/2014/main" id="{873EFA38-5825-EE47-1F20-C2301BD3F36A}"/>
              </a:ext>
            </a:extLst>
          </p:cNvPr>
          <p:cNvSpPr>
            <a:spLocks noGrp="1"/>
          </p:cNvSpPr>
          <p:nvPr>
            <p:ph idx="1"/>
          </p:nvPr>
        </p:nvSpPr>
        <p:spPr/>
        <p:txBody>
          <a:bodyPr>
            <a:normAutofit fontScale="70000" lnSpcReduction="20000"/>
          </a:bodyPr>
          <a:lstStyle/>
          <a:p>
            <a:pPr algn="just"/>
            <a:r>
              <a:rPr lang="es-MX" dirty="0"/>
              <a:t>Artículo 7°. Es servicio público eléctrico (de distribución): </a:t>
            </a:r>
          </a:p>
          <a:p>
            <a:pPr lvl="1" algn="just"/>
            <a:r>
              <a:rPr lang="es-MX" dirty="0"/>
              <a:t>el suministro </a:t>
            </a:r>
          </a:p>
          <a:p>
            <a:pPr lvl="1" algn="just"/>
            <a:r>
              <a:rPr lang="es-MX" dirty="0"/>
              <a:t>que efectúe una empresa concesionaria de distribución </a:t>
            </a:r>
          </a:p>
          <a:p>
            <a:pPr lvl="1" algn="just"/>
            <a:r>
              <a:rPr lang="es-MX" dirty="0"/>
              <a:t>a usuarios finales ubicados en sus zonas de concesión, </a:t>
            </a:r>
          </a:p>
          <a:p>
            <a:pPr lvl="1" algn="just"/>
            <a:r>
              <a:rPr lang="es-MX" dirty="0"/>
              <a:t>o bien a usuarios ubicados fuera de dichas zonas,</a:t>
            </a:r>
          </a:p>
          <a:p>
            <a:pPr lvl="1" algn="just"/>
            <a:r>
              <a:rPr lang="es-MX" dirty="0"/>
              <a:t>que se conecten a las instalaciones de la concesionaria mediante</a:t>
            </a:r>
          </a:p>
          <a:p>
            <a:pPr lvl="1" algn="just"/>
            <a:r>
              <a:rPr lang="es-MX" dirty="0"/>
              <a:t>líneas propias </a:t>
            </a:r>
          </a:p>
          <a:p>
            <a:pPr lvl="1" algn="just"/>
            <a:r>
              <a:rPr lang="es-MX" dirty="0"/>
              <a:t>o de terceros.</a:t>
            </a:r>
          </a:p>
          <a:p>
            <a:pPr algn="just"/>
            <a:r>
              <a:rPr lang="es-MX" dirty="0"/>
              <a:t>Las empresas que posean concesiones de servicio público de distribución sólo podrán destinar sus instalaciones de distribución (IED) al servicio público y al alumbrado público.</a:t>
            </a:r>
          </a:p>
          <a:p>
            <a:pPr algn="just"/>
            <a:r>
              <a:rPr lang="es-MX" dirty="0"/>
              <a:t>Art. 225 letra j): Línea de distribución de servicio público: Línea de distribución establecida por una empresa distribuidora haciendo uso de una concesión de servicio público. </a:t>
            </a:r>
          </a:p>
        </p:txBody>
      </p:sp>
      <p:sp>
        <p:nvSpPr>
          <p:cNvPr id="4" name="Marcador de texto 3">
            <a:extLst>
              <a:ext uri="{FF2B5EF4-FFF2-40B4-BE49-F238E27FC236}">
                <a16:creationId xmlns:a16="http://schemas.microsoft.com/office/drawing/2014/main" id="{07F40215-105A-28D5-1A14-23E51EC95486}"/>
              </a:ext>
            </a:extLst>
          </p:cNvPr>
          <p:cNvSpPr>
            <a:spLocks noGrp="1"/>
          </p:cNvSpPr>
          <p:nvPr>
            <p:ph type="body" sz="half" idx="2"/>
          </p:nvPr>
        </p:nvSpPr>
        <p:spPr/>
        <p:txBody>
          <a:bodyPr/>
          <a:lstStyle/>
          <a:p>
            <a:r>
              <a:rPr lang="es-MX" dirty="0"/>
              <a:t>Noción legal, art. 7 LGSE</a:t>
            </a:r>
          </a:p>
          <a:p>
            <a:r>
              <a:rPr lang="es-MX" dirty="0"/>
              <a:t>Características (elementos de la noción)</a:t>
            </a:r>
          </a:p>
          <a:p>
            <a:r>
              <a:rPr lang="es-MX" dirty="0"/>
              <a:t>Destino único, pero doble, de las IED de concesionarias:</a:t>
            </a:r>
          </a:p>
          <a:p>
            <a:r>
              <a:rPr lang="es-MX" dirty="0"/>
              <a:t>	EL SPED</a:t>
            </a:r>
          </a:p>
          <a:p>
            <a:r>
              <a:rPr lang="es-MX" dirty="0"/>
              <a:t>	Alumbrado público</a:t>
            </a:r>
          </a:p>
          <a:p>
            <a:r>
              <a:rPr lang="es-MX" dirty="0"/>
              <a:t>Definición legal de línea de distribución de servicio público, art. 225 letra j) LGSE</a:t>
            </a:r>
          </a:p>
        </p:txBody>
      </p:sp>
    </p:spTree>
    <p:extLst>
      <p:ext uri="{BB962C8B-B14F-4D97-AF65-F5344CB8AC3E}">
        <p14:creationId xmlns:p14="http://schemas.microsoft.com/office/powerpoint/2010/main" val="3557692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9D087D-D899-5D65-C774-D878238AEECF}"/>
              </a:ext>
            </a:extLst>
          </p:cNvPr>
          <p:cNvSpPr>
            <a:spLocks noGrp="1"/>
          </p:cNvSpPr>
          <p:nvPr>
            <p:ph type="title"/>
          </p:nvPr>
        </p:nvSpPr>
        <p:spPr/>
        <p:txBody>
          <a:bodyPr/>
          <a:lstStyle/>
          <a:p>
            <a:r>
              <a:rPr lang="es-MX" dirty="0"/>
              <a:t>Sistema eléctrico de distribución (SED)</a:t>
            </a:r>
          </a:p>
        </p:txBody>
      </p:sp>
      <p:sp>
        <p:nvSpPr>
          <p:cNvPr id="3" name="Marcador de contenido 2">
            <a:extLst>
              <a:ext uri="{FF2B5EF4-FFF2-40B4-BE49-F238E27FC236}">
                <a16:creationId xmlns:a16="http://schemas.microsoft.com/office/drawing/2014/main" id="{0C06F8AA-9AAF-BC25-B9DD-1242D5891B79}"/>
              </a:ext>
            </a:extLst>
          </p:cNvPr>
          <p:cNvSpPr>
            <a:spLocks noGrp="1"/>
          </p:cNvSpPr>
          <p:nvPr>
            <p:ph idx="1"/>
          </p:nvPr>
        </p:nvSpPr>
        <p:spPr/>
        <p:txBody>
          <a:bodyPr>
            <a:normAutofit fontScale="85000" lnSpcReduction="20000"/>
          </a:bodyPr>
          <a:lstStyle/>
          <a:p>
            <a:r>
              <a:rPr lang="es-MX" dirty="0"/>
              <a:t>Art. 225 letra j) Línea de distribución de servicio público: línea de distribución </a:t>
            </a:r>
            <a:r>
              <a:rPr lang="es-MX" u="sng" dirty="0"/>
              <a:t>establecida</a:t>
            </a:r>
            <a:r>
              <a:rPr lang="es-MX" dirty="0"/>
              <a:t> por una empresa distribuidora haciendo uso de una concesión de servicio público.</a:t>
            </a:r>
          </a:p>
          <a:p>
            <a:r>
              <a:rPr lang="es-MX" dirty="0"/>
              <a:t>Art. LGSE: “…es el conjunto de líneas y subestaciones eléctricas que forman parte de un sistema eléctrico, y </a:t>
            </a:r>
          </a:p>
          <a:p>
            <a:pPr lvl="1"/>
            <a:r>
              <a:rPr lang="es-MX" dirty="0"/>
              <a:t>que </a:t>
            </a:r>
            <a:r>
              <a:rPr lang="es-MX" u="sng" dirty="0"/>
              <a:t>están destinadas a prestar el servicio público de distribución de electricidad </a:t>
            </a:r>
            <a:r>
              <a:rPr lang="es-MX" dirty="0"/>
              <a:t>(vid art. </a:t>
            </a:r>
            <a:r>
              <a:rPr lang="es-MX" dirty="0">
                <a:highlight>
                  <a:srgbClr val="FFFF00"/>
                </a:highlight>
              </a:rPr>
              <a:t>7 inc. 3°</a:t>
            </a:r>
            <a:r>
              <a:rPr lang="es-MX" dirty="0"/>
              <a:t>); </a:t>
            </a:r>
          </a:p>
          <a:p>
            <a:pPr lvl="1"/>
            <a:r>
              <a:rPr lang="es-MX" dirty="0"/>
              <a:t>Ergo, que </a:t>
            </a:r>
            <a:r>
              <a:rPr lang="es-MX" u="sng" dirty="0"/>
              <a:t>no están destinadas a prestar el servicio público de transmisión.</a:t>
            </a:r>
            <a:endParaRPr lang="es-MX" dirty="0"/>
          </a:p>
          <a:p>
            <a:r>
              <a:rPr lang="es-MX" dirty="0"/>
              <a:t>y cuya operación también debe coordinarse según lo dispone el artículo 72-1 de esta ley.</a:t>
            </a:r>
          </a:p>
          <a:p>
            <a:r>
              <a:rPr lang="es-MX" dirty="0"/>
              <a:t>Implicancias. </a:t>
            </a:r>
          </a:p>
          <a:p>
            <a:pPr lvl="1"/>
            <a:r>
              <a:rPr lang="es-MX" dirty="0">
                <a:solidFill>
                  <a:srgbClr val="FF0000"/>
                </a:solidFill>
              </a:rPr>
              <a:t>No constituye servicio público de distribución (SPED) el alumbrado público (STD).</a:t>
            </a:r>
          </a:p>
          <a:p>
            <a:endParaRPr lang="es-MX" dirty="0"/>
          </a:p>
        </p:txBody>
      </p:sp>
      <p:sp>
        <p:nvSpPr>
          <p:cNvPr id="4" name="Marcador de texto 3">
            <a:extLst>
              <a:ext uri="{FF2B5EF4-FFF2-40B4-BE49-F238E27FC236}">
                <a16:creationId xmlns:a16="http://schemas.microsoft.com/office/drawing/2014/main" id="{B3BC124B-F201-1ABB-9026-729FDCAB48C2}"/>
              </a:ext>
            </a:extLst>
          </p:cNvPr>
          <p:cNvSpPr>
            <a:spLocks noGrp="1"/>
          </p:cNvSpPr>
          <p:nvPr>
            <p:ph type="body" sz="half" idx="2"/>
          </p:nvPr>
        </p:nvSpPr>
        <p:spPr/>
        <p:txBody>
          <a:bodyPr/>
          <a:lstStyle/>
          <a:p>
            <a:r>
              <a:rPr lang="es-MX" dirty="0"/>
              <a:t>Definición legal de línea de distribución de servicio público, art. 225 letra j) LGSE.</a:t>
            </a:r>
          </a:p>
          <a:p>
            <a:r>
              <a:rPr lang="es-MX" dirty="0"/>
              <a:t>Definición </a:t>
            </a:r>
            <a:r>
              <a:rPr lang="es-MX" dirty="0">
                <a:solidFill>
                  <a:srgbClr val="FF0000"/>
                </a:solidFill>
              </a:rPr>
              <a:t>(espejo)</a:t>
            </a:r>
            <a:r>
              <a:rPr lang="es-MX" dirty="0"/>
              <a:t> de SED.</a:t>
            </a:r>
          </a:p>
          <a:p>
            <a:r>
              <a:rPr lang="es-MX" dirty="0"/>
              <a:t>Lo que no es: IE destinadas a SPET</a:t>
            </a:r>
          </a:p>
          <a:p>
            <a:r>
              <a:rPr lang="es-MX" dirty="0"/>
              <a:t>Lo que es: IE destinadas a SPED</a:t>
            </a:r>
          </a:p>
          <a:p>
            <a:r>
              <a:rPr lang="es-MX" dirty="0"/>
              <a:t>Requisito de interconexión</a:t>
            </a:r>
          </a:p>
          <a:p>
            <a:r>
              <a:rPr lang="es-MX" dirty="0"/>
              <a:t>Implicancias</a:t>
            </a:r>
          </a:p>
          <a:p>
            <a:endParaRPr lang="es-MX" dirty="0"/>
          </a:p>
        </p:txBody>
      </p:sp>
    </p:spTree>
    <p:extLst>
      <p:ext uri="{BB962C8B-B14F-4D97-AF65-F5344CB8AC3E}">
        <p14:creationId xmlns:p14="http://schemas.microsoft.com/office/powerpoint/2010/main" val="29653055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B64BB6-1CC4-47A9-902E-BD54C7DDA6FA}"/>
              </a:ext>
            </a:extLst>
          </p:cNvPr>
          <p:cNvSpPr>
            <a:spLocks noGrp="1"/>
          </p:cNvSpPr>
          <p:nvPr>
            <p:ph type="title"/>
          </p:nvPr>
        </p:nvSpPr>
        <p:spPr>
          <a:xfrm>
            <a:off x="1146706" y="609601"/>
            <a:ext cx="3631186" cy="1639884"/>
          </a:xfrm>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3C046F8D-1DA5-480C-98E5-8D970218F92A}"/>
              </a:ext>
            </a:extLst>
          </p:cNvPr>
          <p:cNvSpPr>
            <a:spLocks noGrp="1"/>
          </p:cNvSpPr>
          <p:nvPr>
            <p:ph idx="1"/>
          </p:nvPr>
        </p:nvSpPr>
        <p:spPr>
          <a:xfrm>
            <a:off x="4481165" y="592665"/>
            <a:ext cx="7157753" cy="5655733"/>
          </a:xfrm>
        </p:spPr>
        <p:txBody>
          <a:bodyPr>
            <a:normAutofit fontScale="70000" lnSpcReduction="20000"/>
          </a:bodyPr>
          <a:lstStyle/>
          <a:p>
            <a:pPr algn="just"/>
            <a:r>
              <a:rPr lang="es-MX" dirty="0"/>
              <a:t>Son Coordinados todos quienes tienen la obligación de sujetarse a la coordinación del Coordinador Eléctrico Nacional. </a:t>
            </a:r>
          </a:p>
          <a:p>
            <a:pPr algn="just"/>
            <a:r>
              <a:rPr lang="es-MX" dirty="0"/>
              <a:t>Los coordinados están en el art. 72-2 </a:t>
            </a:r>
            <a:r>
              <a:rPr lang="es-MX" dirty="0" err="1"/>
              <a:t>incs</a:t>
            </a:r>
            <a:r>
              <a:rPr lang="es-MX" dirty="0"/>
              <a:t>. 1° y 2°. </a:t>
            </a:r>
          </a:p>
          <a:p>
            <a:pPr algn="just"/>
            <a:r>
              <a:rPr lang="es-MX" dirty="0"/>
              <a:t>Ellos son:</a:t>
            </a:r>
          </a:p>
          <a:p>
            <a:pPr marL="457200" lvl="1" indent="0" algn="just">
              <a:buNone/>
            </a:pPr>
            <a:r>
              <a:rPr lang="es-MX" dirty="0"/>
              <a:t>1.	Propietarios, </a:t>
            </a:r>
          </a:p>
          <a:p>
            <a:pPr marL="914400" lvl="1" indent="-457200" algn="just">
              <a:buAutoNum type="arabicPeriod" startAt="2"/>
            </a:pPr>
            <a:r>
              <a:rPr lang="es-MX" dirty="0"/>
              <a:t>arrendatarios,</a:t>
            </a:r>
          </a:p>
          <a:p>
            <a:pPr marL="914400" lvl="1" indent="-457200" algn="just">
              <a:buAutoNum type="arabicPeriod" startAt="2"/>
            </a:pPr>
            <a:r>
              <a:rPr lang="es-MX" dirty="0"/>
              <a:t>usufructuarios </a:t>
            </a:r>
          </a:p>
          <a:p>
            <a:pPr marL="914400" lvl="1" indent="-457200" algn="just">
              <a:buAutoNum type="arabicPeriod" startAt="2"/>
            </a:pPr>
            <a:r>
              <a:rPr lang="es-MX" dirty="0"/>
              <a:t>u operadores a cualquier título </a:t>
            </a:r>
          </a:p>
          <a:p>
            <a:pPr algn="just"/>
            <a:r>
              <a:rPr lang="es-MX" dirty="0"/>
              <a:t>De:</a:t>
            </a:r>
          </a:p>
          <a:p>
            <a:pPr marL="914400" lvl="1" indent="-457200" algn="just">
              <a:buAutoNum type="arabicPeriod"/>
            </a:pPr>
            <a:r>
              <a:rPr lang="es-MX" dirty="0"/>
              <a:t>centrales generadoras,</a:t>
            </a:r>
          </a:p>
          <a:p>
            <a:pPr marL="914400" lvl="1" indent="-457200" algn="just">
              <a:buAutoNum type="arabicPeriod"/>
            </a:pPr>
            <a:r>
              <a:rPr lang="es-MX" dirty="0"/>
              <a:t>sistemas de transporte,</a:t>
            </a:r>
          </a:p>
          <a:p>
            <a:pPr marL="914400" lvl="1" indent="-457200" algn="just">
              <a:buAutoNum type="arabicPeriod"/>
            </a:pPr>
            <a:r>
              <a:rPr lang="es-MX" dirty="0"/>
              <a:t>instalaciones para la prestación de servicios complementarios,</a:t>
            </a:r>
          </a:p>
          <a:p>
            <a:pPr marL="914400" lvl="1" indent="-457200" algn="just">
              <a:buAutoNum type="arabicPeriod"/>
            </a:pPr>
            <a:r>
              <a:rPr lang="es-MX" dirty="0"/>
              <a:t>sistemas de almacenamiento de energía,</a:t>
            </a:r>
          </a:p>
          <a:p>
            <a:pPr marL="914400" lvl="1" indent="-457200" algn="just">
              <a:buAutoNum type="arabicPeriod"/>
            </a:pPr>
            <a:r>
              <a:rPr lang="es-MX" dirty="0"/>
              <a:t>instalaciones de distribución e </a:t>
            </a:r>
          </a:p>
          <a:p>
            <a:pPr marL="914400" lvl="1" indent="-457200" algn="just">
              <a:buAutoNum type="arabicPeriod"/>
            </a:pPr>
            <a:r>
              <a:rPr lang="es-MX" dirty="0"/>
              <a:t>instalaciones de clientes libres</a:t>
            </a:r>
          </a:p>
          <a:p>
            <a:pPr marL="914400" lvl="1" indent="-457200" algn="just">
              <a:buAutoNum type="arabicPeriod"/>
            </a:pPr>
            <a:r>
              <a:rPr lang="es-MX" dirty="0"/>
              <a:t>así como pequeños medios de generación, del art. 72-2 de la LGSE.</a:t>
            </a:r>
          </a:p>
          <a:p>
            <a:pPr algn="just"/>
            <a:r>
              <a:rPr lang="es-MX" dirty="0"/>
              <a:t>interconectados al sistema.</a:t>
            </a:r>
          </a:p>
          <a:p>
            <a:pPr algn="just"/>
            <a:endParaRPr lang="es-MX" dirty="0"/>
          </a:p>
          <a:p>
            <a:pPr algn="just"/>
            <a:endParaRPr lang="es-MX" dirty="0"/>
          </a:p>
        </p:txBody>
      </p:sp>
      <p:sp>
        <p:nvSpPr>
          <p:cNvPr id="4" name="Marcador de texto 3">
            <a:extLst>
              <a:ext uri="{FF2B5EF4-FFF2-40B4-BE49-F238E27FC236}">
                <a16:creationId xmlns:a16="http://schemas.microsoft.com/office/drawing/2014/main" id="{472437A3-B75A-4993-A571-4B023C4261A5}"/>
              </a:ext>
            </a:extLst>
          </p:cNvPr>
          <p:cNvSpPr>
            <a:spLocks noGrp="1"/>
          </p:cNvSpPr>
          <p:nvPr>
            <p:ph type="body" sz="half" idx="2"/>
          </p:nvPr>
        </p:nvSpPr>
        <p:spPr>
          <a:xfrm>
            <a:off x="1146706" y="2249486"/>
            <a:ext cx="3080124" cy="3541714"/>
          </a:xfrm>
        </p:spPr>
        <p:txBody>
          <a:bodyPr/>
          <a:lstStyle/>
          <a:p>
            <a:r>
              <a:rPr lang="es-MX" dirty="0"/>
              <a:t>(CEN) cont.</a:t>
            </a:r>
          </a:p>
          <a:p>
            <a:r>
              <a:rPr lang="es-MX" dirty="0"/>
              <a:t>Los coordinados</a:t>
            </a:r>
          </a:p>
          <a:p>
            <a:endParaRPr lang="es-MX" dirty="0"/>
          </a:p>
        </p:txBody>
      </p:sp>
    </p:spTree>
    <p:extLst>
      <p:ext uri="{BB962C8B-B14F-4D97-AF65-F5344CB8AC3E}">
        <p14:creationId xmlns:p14="http://schemas.microsoft.com/office/powerpoint/2010/main" val="16944327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B64BB6-1CC4-47A9-902E-BD54C7DDA6FA}"/>
              </a:ext>
            </a:extLst>
          </p:cNvPr>
          <p:cNvSpPr>
            <a:spLocks noGrp="1"/>
          </p:cNvSpPr>
          <p:nvPr>
            <p:ph type="title"/>
          </p:nvPr>
        </p:nvSpPr>
        <p:spPr>
          <a:xfrm>
            <a:off x="1146706" y="609601"/>
            <a:ext cx="3631186" cy="1639884"/>
          </a:xfrm>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3C046F8D-1DA5-480C-98E5-8D970218F92A}"/>
              </a:ext>
            </a:extLst>
          </p:cNvPr>
          <p:cNvSpPr>
            <a:spLocks noGrp="1"/>
          </p:cNvSpPr>
          <p:nvPr>
            <p:ph idx="1"/>
          </p:nvPr>
        </p:nvSpPr>
        <p:spPr>
          <a:xfrm>
            <a:off x="4481165" y="592665"/>
            <a:ext cx="7157753" cy="5655733"/>
          </a:xfrm>
        </p:spPr>
        <p:txBody>
          <a:bodyPr>
            <a:normAutofit fontScale="47500" lnSpcReduction="20000"/>
          </a:bodyPr>
          <a:lstStyle/>
          <a:p>
            <a:pPr marL="0" indent="0" algn="just">
              <a:buNone/>
            </a:pPr>
            <a:r>
              <a:rPr lang="es-MX" dirty="0"/>
              <a:t>Los coordinados.</a:t>
            </a:r>
          </a:p>
          <a:p>
            <a:pPr algn="just"/>
            <a:r>
              <a:rPr lang="es-MX" dirty="0"/>
              <a:t>Son Coordinados todos quienes tienen la obligación de sujetarse a la coordinación del Coordinador Eléctrico Nacional. </a:t>
            </a:r>
          </a:p>
          <a:p>
            <a:pPr algn="just"/>
            <a:r>
              <a:rPr lang="es-MX" dirty="0"/>
              <a:t>Vale decir, propietarios, arrendatarios, usufructuarios o quien opere, a cualquier título, centrales generadoras, sistemas de transporte, instalaciones para la prestación de servicios complementarios, sistemas de almacenamiento de energía, instalaciones de distribución e instalaciones de clientes libres que se interconecten al sistema eléctrico, así como los pequeños medios de generación, a que se refiere el Artículo 72-2 de la Ley General de Servicios Eléctricos.</a:t>
            </a:r>
          </a:p>
          <a:p>
            <a:pPr marL="0" indent="0" algn="just">
              <a:buNone/>
            </a:pPr>
            <a:r>
              <a:rPr lang="es-MX" dirty="0"/>
              <a:t>Funciones del CEN:</a:t>
            </a:r>
          </a:p>
          <a:p>
            <a:pPr algn="just"/>
            <a:r>
              <a:rPr lang="es-MX" dirty="0"/>
              <a:t>El CEN es un organismo </a:t>
            </a:r>
            <a:r>
              <a:rPr lang="es-MX" dirty="0" err="1"/>
              <a:t>técnico</a:t>
            </a:r>
            <a:r>
              <a:rPr lang="es-MX" dirty="0"/>
              <a:t> e independiente, encargado de la </a:t>
            </a:r>
            <a:r>
              <a:rPr lang="es-MX" dirty="0" err="1"/>
              <a:t>coordinación</a:t>
            </a:r>
            <a:r>
              <a:rPr lang="es-MX" dirty="0"/>
              <a:t> de la </a:t>
            </a:r>
            <a:r>
              <a:rPr lang="es-MX" dirty="0" err="1"/>
              <a:t>operación</a:t>
            </a:r>
            <a:r>
              <a:rPr lang="es-MX" dirty="0"/>
              <a:t> del conjunto de instalaciones del Sistema </a:t>
            </a:r>
            <a:r>
              <a:rPr lang="es-MX" dirty="0" err="1"/>
              <a:t>Eléctrico</a:t>
            </a:r>
            <a:r>
              <a:rPr lang="es-MX" dirty="0"/>
              <a:t> Nacional (SEN) que operen interconectadas entre sí.</a:t>
            </a:r>
          </a:p>
          <a:p>
            <a:pPr algn="just"/>
            <a:r>
              <a:rPr lang="es-MX" dirty="0"/>
              <a:t>Coordinar la operación del conjunto de instalaciones del Sistema Eléctrico Nacional (SEN) que operen interconectadas entre sí, de acuerdo a las normas técnicas que determinen la Comisión Nacional de Energía (CNE), la ley (LGSE) y la reglamentación pertinente.</a:t>
            </a:r>
          </a:p>
          <a:p>
            <a:pPr algn="just"/>
            <a:r>
              <a:rPr lang="es-MX" dirty="0"/>
              <a:t>Para lo cual sólo podrá operar directamente las instalaciones sistémicas de control, comunicación y monitoreo necesarias para la coordinación.</a:t>
            </a:r>
          </a:p>
          <a:p>
            <a:pPr algn="just"/>
            <a:r>
              <a:rPr lang="es-MX" dirty="0"/>
              <a:t>Realizar la </a:t>
            </a:r>
            <a:r>
              <a:rPr lang="es-MX" dirty="0" err="1"/>
              <a:t>programación</a:t>
            </a:r>
            <a:r>
              <a:rPr lang="es-MX" dirty="0"/>
              <a:t> de la </a:t>
            </a:r>
            <a:r>
              <a:rPr lang="es-MX" dirty="0" err="1"/>
              <a:t>operación</a:t>
            </a:r>
            <a:r>
              <a:rPr lang="es-MX" dirty="0"/>
              <a:t> de los sistemas medianos en que exista </a:t>
            </a:r>
            <a:r>
              <a:rPr lang="es-MX" dirty="0" err="1"/>
              <a:t>más</a:t>
            </a:r>
            <a:r>
              <a:rPr lang="es-MX" dirty="0"/>
              <a:t> de una empresa generadora, conforme a la Ley, el reglamento y las normas </a:t>
            </a:r>
            <a:r>
              <a:rPr lang="es-MX" dirty="0" err="1"/>
              <a:t>técnicas</a:t>
            </a:r>
            <a:r>
              <a:rPr lang="es-MX" dirty="0"/>
              <a:t>.</a:t>
            </a:r>
          </a:p>
          <a:p>
            <a:pPr algn="just"/>
            <a:r>
              <a:rPr lang="es-MX" dirty="0"/>
              <a:t>Requerir a los Coordinados la entrega y </a:t>
            </a:r>
            <a:r>
              <a:rPr lang="es-MX" dirty="0" err="1"/>
              <a:t>actualización</a:t>
            </a:r>
            <a:r>
              <a:rPr lang="es-MX" dirty="0"/>
              <a:t> en forma oportuna, cabal, completa y veraz de toda la </a:t>
            </a:r>
            <a:r>
              <a:rPr lang="es-MX" dirty="0" err="1"/>
              <a:t>información</a:t>
            </a:r>
            <a:r>
              <a:rPr lang="es-MX" dirty="0"/>
              <a:t> que considere necesaria para el cumplimiento de sus funciones, </a:t>
            </a:r>
            <a:r>
              <a:rPr lang="es-MX" dirty="0" err="1"/>
              <a:t>asi</a:t>
            </a:r>
            <a:r>
              <a:rPr lang="es-MX" dirty="0"/>
              <a:t>́ como realizar </a:t>
            </a:r>
            <a:r>
              <a:rPr lang="es-MX" dirty="0" err="1"/>
              <a:t>auditorías</a:t>
            </a:r>
            <a:r>
              <a:rPr lang="es-MX" dirty="0"/>
              <a:t> a dicha </a:t>
            </a:r>
            <a:r>
              <a:rPr lang="es-MX" dirty="0" err="1"/>
              <a:t>información</a:t>
            </a:r>
            <a:r>
              <a:rPr lang="es-MX" dirty="0"/>
              <a:t>.</a:t>
            </a:r>
          </a:p>
          <a:p>
            <a:pPr algn="just"/>
            <a:r>
              <a:rPr lang="es-MX" dirty="0"/>
              <a:t>Formular los programas de operación y mantenimiento para el cumplimiento de sus funciones.</a:t>
            </a:r>
          </a:p>
          <a:p>
            <a:pPr algn="just"/>
            <a:r>
              <a:rPr lang="es-MX" dirty="0"/>
              <a:t>Emitir las instrucciones necesarias para el cumplimiento de los fines de la operación coordinada.</a:t>
            </a:r>
          </a:p>
          <a:p>
            <a:pPr algn="just"/>
            <a:r>
              <a:rPr lang="es-MX" dirty="0"/>
              <a:t>Exigir a los Coordinados el cumplimiento de la normativa técnica, en particular de los estándares contenidos en ella y los requerimientos técnicos que el Coordinador instruya, incluyendo la provisión de los servicios complementarios definidos por la Comisión.</a:t>
            </a:r>
          </a:p>
        </p:txBody>
      </p:sp>
      <p:sp>
        <p:nvSpPr>
          <p:cNvPr id="4" name="Marcador de texto 3">
            <a:extLst>
              <a:ext uri="{FF2B5EF4-FFF2-40B4-BE49-F238E27FC236}">
                <a16:creationId xmlns:a16="http://schemas.microsoft.com/office/drawing/2014/main" id="{472437A3-B75A-4993-A571-4B023C4261A5}"/>
              </a:ext>
            </a:extLst>
          </p:cNvPr>
          <p:cNvSpPr>
            <a:spLocks noGrp="1"/>
          </p:cNvSpPr>
          <p:nvPr>
            <p:ph type="body" sz="half" idx="2"/>
          </p:nvPr>
        </p:nvSpPr>
        <p:spPr>
          <a:xfrm>
            <a:off x="1146706" y="2249486"/>
            <a:ext cx="3080124" cy="3541714"/>
          </a:xfrm>
        </p:spPr>
        <p:txBody>
          <a:bodyPr/>
          <a:lstStyle/>
          <a:p>
            <a:r>
              <a:rPr lang="es-MX" dirty="0"/>
              <a:t>(CEN) cont.</a:t>
            </a:r>
          </a:p>
          <a:p>
            <a:r>
              <a:rPr lang="es-MX" dirty="0"/>
              <a:t>Funciones del CEN</a:t>
            </a:r>
          </a:p>
          <a:p>
            <a:r>
              <a:rPr lang="es-MX" dirty="0"/>
              <a:t>	La coordinación de la 	operación</a:t>
            </a:r>
          </a:p>
          <a:p>
            <a:endParaRPr lang="es-MX" dirty="0"/>
          </a:p>
          <a:p>
            <a:endParaRPr lang="es-MX" dirty="0"/>
          </a:p>
        </p:txBody>
      </p:sp>
    </p:spTree>
    <p:extLst>
      <p:ext uri="{BB962C8B-B14F-4D97-AF65-F5344CB8AC3E}">
        <p14:creationId xmlns:p14="http://schemas.microsoft.com/office/powerpoint/2010/main" val="3305522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A1F035-FAD0-41E4-A056-C3709CE17F3B}"/>
              </a:ext>
            </a:extLst>
          </p:cNvPr>
          <p:cNvSpPr>
            <a:spLocks noGrp="1"/>
          </p:cNvSpPr>
          <p:nvPr>
            <p:ph type="title"/>
          </p:nvPr>
        </p:nvSpPr>
        <p:spPr/>
        <p:txBody>
          <a:bodyPr>
            <a:normAutofit/>
          </a:bodyPr>
          <a:lstStyle/>
          <a:p>
            <a:r>
              <a:rPr lang="es-MX" dirty="0"/>
              <a:t>El sistema eléctrico y los servicios públicos</a:t>
            </a:r>
          </a:p>
        </p:txBody>
      </p:sp>
      <p:sp>
        <p:nvSpPr>
          <p:cNvPr id="3" name="Marcador de contenido 2">
            <a:extLst>
              <a:ext uri="{FF2B5EF4-FFF2-40B4-BE49-F238E27FC236}">
                <a16:creationId xmlns:a16="http://schemas.microsoft.com/office/drawing/2014/main" id="{8B0F3221-6B56-4398-A531-8C3645CEAA9F}"/>
              </a:ext>
            </a:extLst>
          </p:cNvPr>
          <p:cNvSpPr>
            <a:spLocks noGrp="1"/>
          </p:cNvSpPr>
          <p:nvPr>
            <p:ph idx="1"/>
          </p:nvPr>
        </p:nvSpPr>
        <p:spPr/>
        <p:txBody>
          <a:bodyPr>
            <a:normAutofit fontScale="40000" lnSpcReduction="20000"/>
          </a:bodyPr>
          <a:lstStyle/>
          <a:p>
            <a:pPr algn="just"/>
            <a:r>
              <a:rPr lang="es-MX" dirty="0"/>
              <a:t>Servicio público eléctrico (SPE). ¿Qué es?</a:t>
            </a:r>
          </a:p>
          <a:p>
            <a:pPr lvl="1" algn="just"/>
            <a:r>
              <a:rPr lang="es-MX" dirty="0"/>
              <a:t>Es servicio, una prestación “inmaterial” (suministro/transporte)</a:t>
            </a:r>
          </a:p>
          <a:p>
            <a:pPr lvl="1" algn="just"/>
            <a:r>
              <a:rPr lang="es-MX" dirty="0"/>
              <a:t>Es público, porque lo presta el Estado (no los privados) y es el responsable de la disponibilidad (del servicio, del suministro). El Estado, sin embargo, puede emplear a los privados para prestarlo.</a:t>
            </a:r>
          </a:p>
          <a:p>
            <a:pPr lvl="1" algn="just"/>
            <a:r>
              <a:rPr lang="es-MX" dirty="0"/>
              <a:t>Es eléctrico, referido a “lo eléctrico”.</a:t>
            </a:r>
          </a:p>
          <a:p>
            <a:pPr algn="just"/>
            <a:r>
              <a:rPr lang="es-MX" dirty="0"/>
              <a:t>El SPE tiene definición legal: art. 7 LGSE.</a:t>
            </a:r>
          </a:p>
          <a:p>
            <a:pPr lvl="1" algn="just"/>
            <a:r>
              <a:rPr lang="es-MX" dirty="0"/>
              <a:t>Es servicio público eléctrico el suministro…</a:t>
            </a:r>
          </a:p>
          <a:p>
            <a:pPr lvl="2" algn="just"/>
            <a:r>
              <a:rPr lang="es-MX" dirty="0"/>
              <a:t>De una concesionaria de distribución (del art. 2 Nro. 2) </a:t>
            </a:r>
          </a:p>
          <a:p>
            <a:pPr lvl="3" algn="just"/>
            <a:r>
              <a:rPr lang="es-MX" dirty="0"/>
              <a:t>a usuarios finales en su zona de concesión, o bien…</a:t>
            </a:r>
          </a:p>
          <a:p>
            <a:pPr lvl="3" algn="just"/>
            <a:r>
              <a:rPr lang="es-MX" dirty="0"/>
              <a:t>A usuarios fuera de ella conectados a aquella con líneas propias o de terceros (se entiende, de media/baja tensión de suministro). Vid art. 225 letra j) define “línea de distribución de servicio público”.</a:t>
            </a:r>
          </a:p>
          <a:p>
            <a:pPr lvl="1" algn="just"/>
            <a:r>
              <a:rPr lang="es-MX" dirty="0"/>
              <a:t>Es, también, servicio público eléctrico el transporte de electricidad, por</a:t>
            </a:r>
          </a:p>
          <a:p>
            <a:pPr lvl="2" algn="just"/>
            <a:r>
              <a:rPr lang="es-MX" dirty="0"/>
              <a:t>Sistema de transmisión nacional (STN)</a:t>
            </a:r>
          </a:p>
          <a:p>
            <a:pPr lvl="2" algn="just"/>
            <a:r>
              <a:rPr lang="es-MX" dirty="0"/>
              <a:t>ST Zonal (STZ)</a:t>
            </a:r>
          </a:p>
          <a:p>
            <a:pPr lvl="2" algn="just"/>
            <a:r>
              <a:rPr lang="es-MX" dirty="0"/>
              <a:t>ST para Polos de Desarrollo (STPD)</a:t>
            </a:r>
          </a:p>
          <a:p>
            <a:pPr lvl="2" algn="just"/>
            <a:r>
              <a:rPr lang="es-MX" dirty="0"/>
              <a:t>ST Internacional interconectado de interés público (STIIIPU)</a:t>
            </a:r>
          </a:p>
          <a:p>
            <a:pPr algn="just"/>
            <a:r>
              <a:rPr lang="es-MX" dirty="0"/>
              <a:t>El SPE puede ser de dos tipos:</a:t>
            </a:r>
          </a:p>
          <a:p>
            <a:pPr lvl="1" algn="just"/>
            <a:r>
              <a:rPr lang="es-MX" dirty="0"/>
              <a:t>Servicio Público Eléctrico de Transporte (SPET), y</a:t>
            </a:r>
          </a:p>
          <a:p>
            <a:pPr lvl="1" algn="just"/>
            <a:r>
              <a:rPr lang="es-MX" dirty="0"/>
              <a:t>Servicio Público Eléctrico de Distribución (SPED).</a:t>
            </a:r>
          </a:p>
          <a:p>
            <a:pPr algn="just"/>
            <a:r>
              <a:rPr lang="es-MX" dirty="0"/>
              <a:t>La G de electricidad no es SPE.</a:t>
            </a:r>
          </a:p>
          <a:p>
            <a:pPr algn="just"/>
            <a:r>
              <a:rPr lang="es-MX" dirty="0"/>
              <a:t>El alumbrado público tampoco es SPE, vid. Art. 7 inc. 2 (argumento de texto, hace la diferencia). Es, más bien, un ST Dedicado.</a:t>
            </a:r>
          </a:p>
          <a:p>
            <a:pPr algn="just"/>
            <a:r>
              <a:rPr lang="es-MX" dirty="0"/>
              <a:t>No todo T es SPET. No lo son:</a:t>
            </a:r>
          </a:p>
          <a:p>
            <a:pPr lvl="1" algn="just"/>
            <a:r>
              <a:rPr lang="es-MX" dirty="0"/>
              <a:t>ST Dedicados</a:t>
            </a:r>
          </a:p>
          <a:p>
            <a:pPr lvl="1" algn="just"/>
            <a:r>
              <a:rPr lang="es-MX" dirty="0"/>
              <a:t>ST Internacional interconectado de interés privado (</a:t>
            </a:r>
            <a:r>
              <a:rPr lang="es-MX" dirty="0" err="1"/>
              <a:t>STIIIPriv</a:t>
            </a:r>
            <a:r>
              <a:rPr lang="es-MX" dirty="0"/>
              <a:t>)</a:t>
            </a:r>
          </a:p>
        </p:txBody>
      </p:sp>
      <p:sp>
        <p:nvSpPr>
          <p:cNvPr id="4" name="Marcador de texto 3">
            <a:extLst>
              <a:ext uri="{FF2B5EF4-FFF2-40B4-BE49-F238E27FC236}">
                <a16:creationId xmlns:a16="http://schemas.microsoft.com/office/drawing/2014/main" id="{DAB8BA19-E864-4B5D-9BB7-DABD9EC382A0}"/>
              </a:ext>
            </a:extLst>
          </p:cNvPr>
          <p:cNvSpPr>
            <a:spLocks noGrp="1"/>
          </p:cNvSpPr>
          <p:nvPr>
            <p:ph type="body" sz="half" idx="2"/>
          </p:nvPr>
        </p:nvSpPr>
        <p:spPr/>
        <p:txBody>
          <a:bodyPr>
            <a:normAutofit fontScale="77500" lnSpcReduction="20000"/>
          </a:bodyPr>
          <a:lstStyle/>
          <a:p>
            <a:pPr algn="just"/>
            <a:r>
              <a:rPr lang="es-MX" dirty="0"/>
              <a:t>Vimos la importancia de la distinción entre mercancía (G) y servicio (T y D) para el enfoque regulatorio.</a:t>
            </a:r>
          </a:p>
          <a:p>
            <a:pPr algn="just"/>
            <a:r>
              <a:rPr lang="es-MX" dirty="0"/>
              <a:t>Vimos también el Sistema Eléctrico, su definición, subsistemas (mercados) y características de cada uno (actividad, bien transado, </a:t>
            </a:r>
            <a:r>
              <a:rPr lang="es-MX" dirty="0" err="1"/>
              <a:t>det</a:t>
            </a:r>
            <a:r>
              <a:rPr lang="es-MX" dirty="0"/>
              <a:t>. de precio y enfoque regulatorio de cada uno: escaso en G; pero intenso en T y D). </a:t>
            </a:r>
          </a:p>
          <a:p>
            <a:pPr algn="just"/>
            <a:r>
              <a:rPr lang="es-MX" dirty="0"/>
              <a:t>Al ver el CEN tratamos de la interconexión de los subsistemas G+T+D</a:t>
            </a:r>
          </a:p>
          <a:p>
            <a:pPr algn="just"/>
            <a:r>
              <a:rPr lang="es-MX" dirty="0"/>
              <a:t>Analizaremos aquí qué es SPE, art. 7.</a:t>
            </a:r>
          </a:p>
          <a:p>
            <a:pPr algn="just"/>
            <a:r>
              <a:rPr lang="es-MX" dirty="0"/>
              <a:t>Qué no es SPE, art. 8</a:t>
            </a:r>
          </a:p>
          <a:p>
            <a:pPr algn="just"/>
            <a:r>
              <a:rPr lang="es-MX" dirty="0"/>
              <a:t>Los tipos de servicio público eléctrico: de transmisión (SPET) y de distribución (SPED)</a:t>
            </a:r>
          </a:p>
          <a:p>
            <a:endParaRPr lang="es-MX" dirty="0"/>
          </a:p>
        </p:txBody>
      </p:sp>
    </p:spTree>
    <p:extLst>
      <p:ext uri="{BB962C8B-B14F-4D97-AF65-F5344CB8AC3E}">
        <p14:creationId xmlns:p14="http://schemas.microsoft.com/office/powerpoint/2010/main" val="37323125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EFF4C-C757-4597-BD31-01B0295A9C8E}"/>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992011C1-9453-4604-B4BA-7011527872B3}"/>
              </a:ext>
            </a:extLst>
          </p:cNvPr>
          <p:cNvSpPr>
            <a:spLocks noGrp="1"/>
          </p:cNvSpPr>
          <p:nvPr>
            <p:ph idx="1"/>
          </p:nvPr>
        </p:nvSpPr>
        <p:spPr/>
        <p:txBody>
          <a:bodyPr>
            <a:normAutofit fontScale="47500" lnSpcReduction="20000"/>
          </a:bodyPr>
          <a:lstStyle/>
          <a:p>
            <a:pPr marL="0" indent="0">
              <a:buNone/>
            </a:pPr>
            <a:r>
              <a:rPr lang="es-MX" dirty="0"/>
              <a:t>Funciones del CEN (cont.)</a:t>
            </a:r>
          </a:p>
          <a:p>
            <a:r>
              <a:rPr lang="es-MX" dirty="0"/>
              <a:t>Elaborar el informe de servicios complementarios y demás funciones relativas a dichos servicios, en conformidad con la Ley.</a:t>
            </a:r>
          </a:p>
          <a:p>
            <a:r>
              <a:rPr lang="es-MX" dirty="0"/>
              <a:t>Solicitar a los Coordinados la realización de ensayos a sus instalaciones o la certificación de la información proporcionada o de sus procesos, de modo que se verifique que el funcionamiento de sus instalaciones o aquellas operadas por él, no afecten la operación coordinada del sistema eléctrico.</a:t>
            </a:r>
          </a:p>
          <a:p>
            <a:r>
              <a:rPr lang="es-MX" dirty="0"/>
              <a:t>Definir la realización de auditorías e inspecciones periódicas de las instalaciones.</a:t>
            </a:r>
          </a:p>
          <a:p>
            <a:r>
              <a:rPr lang="es-MX" dirty="0"/>
              <a:t>Definir los Procedimientos Internos necesarios para su funcionamiento.</a:t>
            </a:r>
          </a:p>
          <a:p>
            <a:r>
              <a:rPr lang="es-MX" dirty="0"/>
              <a:t>Coordinar y determinar las transferencias económicas entre Coordinados, así como adoptar las medidas pertinentes que tiendan a garantizar la continuidad en la cadena de pagos de las transferencias económicas sujetas a su coordinación, informando en tiempo y forma a la SEC cualquier conducta que ponga en riesgo la continuidad de dicha cadena.</a:t>
            </a:r>
          </a:p>
          <a:p>
            <a:r>
              <a:rPr lang="es-MX" dirty="0"/>
              <a:t>Autorizar la conexión a los sistemas de transmisión por parte de terceros, verificando el cumplimiento de los requisitos y exigencias a la que ésta deberá sujetarse, e instruyendo las medidas necesarias para asegurarla dentro de los plazos definidos en la respectiva autorización, determinar fundadamente la capacidad técnica disponible de los sistemas de transmisión dedicados y autorizar el uso de dicha capacidad.</a:t>
            </a:r>
          </a:p>
          <a:p>
            <a:r>
              <a:rPr lang="es-MX" dirty="0"/>
              <a:t>Implementar sistemas de información pública que contengan las principales características técnicas y económicas de las instalaciones sujetas a coordinación, y verificar la completitud, calidad, exactitud y oportunidad de la información publicada en los respectivos sistemas de información.</a:t>
            </a:r>
          </a:p>
        </p:txBody>
      </p:sp>
      <p:sp>
        <p:nvSpPr>
          <p:cNvPr id="4" name="Marcador de texto 3">
            <a:extLst>
              <a:ext uri="{FF2B5EF4-FFF2-40B4-BE49-F238E27FC236}">
                <a16:creationId xmlns:a16="http://schemas.microsoft.com/office/drawing/2014/main" id="{DD6E36EE-1DE2-4039-B2CC-520B4A269266}"/>
              </a:ext>
            </a:extLst>
          </p:cNvPr>
          <p:cNvSpPr>
            <a:spLocks noGrp="1"/>
          </p:cNvSpPr>
          <p:nvPr>
            <p:ph type="body" sz="half" idx="2"/>
          </p:nvPr>
        </p:nvSpPr>
        <p:spPr/>
        <p:txBody>
          <a:bodyPr/>
          <a:lstStyle/>
          <a:p>
            <a:r>
              <a:rPr lang="es-MX" dirty="0"/>
              <a:t>Coordinador Eléctrico Nacional (CEN)</a:t>
            </a:r>
          </a:p>
          <a:p>
            <a:r>
              <a:rPr lang="es-MX" dirty="0"/>
              <a:t>Funciones del CEN</a:t>
            </a:r>
          </a:p>
        </p:txBody>
      </p:sp>
    </p:spTree>
    <p:extLst>
      <p:ext uri="{BB962C8B-B14F-4D97-AF65-F5344CB8AC3E}">
        <p14:creationId xmlns:p14="http://schemas.microsoft.com/office/powerpoint/2010/main" val="24470811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EFF4C-C757-4597-BD31-01B0295A9C8E}"/>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992011C1-9453-4604-B4BA-7011527872B3}"/>
              </a:ext>
            </a:extLst>
          </p:cNvPr>
          <p:cNvSpPr>
            <a:spLocks noGrp="1"/>
          </p:cNvSpPr>
          <p:nvPr>
            <p:ph idx="1"/>
          </p:nvPr>
        </p:nvSpPr>
        <p:spPr/>
        <p:txBody>
          <a:bodyPr>
            <a:normAutofit fontScale="47500" lnSpcReduction="20000"/>
          </a:bodyPr>
          <a:lstStyle/>
          <a:p>
            <a:pPr marL="0" indent="0">
              <a:buNone/>
            </a:pPr>
            <a:r>
              <a:rPr lang="es-MX" dirty="0"/>
              <a:t>Funciones del CEN (cont.)</a:t>
            </a:r>
          </a:p>
          <a:p>
            <a:r>
              <a:rPr lang="es-MX" dirty="0"/>
              <a:t>Monitorear permanentemente las condiciones de competencia existentes en el mercado eléctrico con el objetivo de garantizar los principios de la coordinación del sistema eléctrico, y, en caso de detectar indicios de actuaciones que pudieran llegar a ser constitutivas de atentados contra la libre competencia en conformidad con la ley, ponerlas en conocimiento de la Fiscalía Nacional Económica o de las autoridades que corresponda.</a:t>
            </a:r>
          </a:p>
          <a:p>
            <a:r>
              <a:rPr lang="es-MX" dirty="0"/>
              <a:t>Ser responsable de la coordinación de la operación técnica y económica de los sistemas de interconexión internacional, debiendo preservar la seguridad y calidad de servicio en el sistema eléctrico nacional, y asegurar la utilización óptima de los recursos energéticos del sistema en el territorio nacional, debiendo sujetarse a las disposiciones establecidas en el decreto supremo pertinente del Ministerio.</a:t>
            </a:r>
          </a:p>
          <a:p>
            <a:r>
              <a:rPr lang="es-MX" dirty="0"/>
              <a:t>Realizar y coordinar investigación, desarrollo e innovación en materia energética con el objetivo de mejorar la operación y coordinación del sistema eléctrico.</a:t>
            </a:r>
          </a:p>
          <a:p>
            <a:r>
              <a:rPr lang="es-MX" dirty="0"/>
              <a:t>Elaborar reportes periódicos, al menos anuales, del desempeño del sistema eléctrico, con indicadores de corto, mediano y largo plazo, y comunicar dichos reportes a la Comisión y a la SEC.</a:t>
            </a:r>
          </a:p>
          <a:p>
            <a:r>
              <a:rPr lang="es-MX" dirty="0"/>
              <a:t>Comunicar a la SEC las instalaciones sujetas a coordinación cuyo desempeño se encuentre fuera de los estándares establecidos en la normativa técnica a que hace referencia la Ley.</a:t>
            </a:r>
          </a:p>
          <a:p>
            <a:r>
              <a:rPr lang="es-MX" dirty="0"/>
              <a:t>Solicitar a la Comisión la elaboración o modificación de normas técnicas.</a:t>
            </a:r>
          </a:p>
          <a:p>
            <a:r>
              <a:rPr lang="es-MX" dirty="0"/>
              <a:t>Elaborar los Informes de Estudio de Análisis de Falla, de acuerdo con los formatos que al respecto defina la SEC, el cálculo de las compensaciones por indisponibilidad de suministro a usuarios finales y las demás funciones a que alude la Ley en el caso de una falla que provoque indisponibilidad de suministro.</a:t>
            </a:r>
          </a:p>
          <a:p>
            <a:r>
              <a:rPr lang="es-MX" dirty="0"/>
              <a:t>Elaborar anualmente una propuesta de expansión para los distintos segmentos de la transmisión.</a:t>
            </a:r>
          </a:p>
        </p:txBody>
      </p:sp>
      <p:sp>
        <p:nvSpPr>
          <p:cNvPr id="4" name="Marcador de texto 3">
            <a:extLst>
              <a:ext uri="{FF2B5EF4-FFF2-40B4-BE49-F238E27FC236}">
                <a16:creationId xmlns:a16="http://schemas.microsoft.com/office/drawing/2014/main" id="{DD6E36EE-1DE2-4039-B2CC-520B4A269266}"/>
              </a:ext>
            </a:extLst>
          </p:cNvPr>
          <p:cNvSpPr>
            <a:spLocks noGrp="1"/>
          </p:cNvSpPr>
          <p:nvPr>
            <p:ph type="body" sz="half" idx="2"/>
          </p:nvPr>
        </p:nvSpPr>
        <p:spPr/>
        <p:txBody>
          <a:bodyPr/>
          <a:lstStyle/>
          <a:p>
            <a:r>
              <a:rPr lang="es-MX" dirty="0"/>
              <a:t>Coordinador Eléctrico Nacional (CEN)</a:t>
            </a:r>
          </a:p>
          <a:p>
            <a:r>
              <a:rPr lang="es-MX" dirty="0"/>
              <a:t>Funciones del CEN</a:t>
            </a:r>
          </a:p>
        </p:txBody>
      </p:sp>
    </p:spTree>
    <p:extLst>
      <p:ext uri="{BB962C8B-B14F-4D97-AF65-F5344CB8AC3E}">
        <p14:creationId xmlns:p14="http://schemas.microsoft.com/office/powerpoint/2010/main" val="1115809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EFF4C-C757-4597-BD31-01B0295A9C8E}"/>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992011C1-9453-4604-B4BA-7011527872B3}"/>
              </a:ext>
            </a:extLst>
          </p:cNvPr>
          <p:cNvSpPr>
            <a:spLocks noGrp="1"/>
          </p:cNvSpPr>
          <p:nvPr>
            <p:ph idx="1"/>
          </p:nvPr>
        </p:nvSpPr>
        <p:spPr/>
        <p:txBody>
          <a:bodyPr>
            <a:normAutofit fontScale="70000" lnSpcReduction="20000"/>
          </a:bodyPr>
          <a:lstStyle/>
          <a:p>
            <a:pPr marL="0" indent="0">
              <a:buNone/>
            </a:pPr>
            <a:r>
              <a:rPr lang="es-MX" dirty="0"/>
              <a:t>Funciones del CEN (cont.)</a:t>
            </a:r>
          </a:p>
          <a:p>
            <a:r>
              <a:rPr lang="es-MX" dirty="0"/>
              <a:t>Elaborar las Bases de Licitación para obras nuevas y expansiones del sistema de transmisión nacional y zonal, y efectuar los correspondientes procesos de licitación.</a:t>
            </a:r>
          </a:p>
          <a:p>
            <a:r>
              <a:rPr lang="es-MX" dirty="0"/>
              <a:t>Informar sobre los impactos de las propuestas de la Comisión sobre expansión de la interconexión internacional de servicio público e informar sobre todo proyecto de interconexión internacional de interés privado nuevo o que corresponda a la ampliación de uno ya existente.</a:t>
            </a:r>
          </a:p>
          <a:p>
            <a:r>
              <a:rPr lang="es-MX" dirty="0"/>
              <a:t>Reasignar la componente de ingresos tarifarios por retraso o indisponibilidad de entrada en operación de instalaciones de transmisión.</a:t>
            </a:r>
          </a:p>
          <a:p>
            <a:r>
              <a:rPr lang="es-MX" dirty="0"/>
              <a:t>Realizar todos los cálculos necesarios para la repartición de los ingresos facturados por concepto de cargo semestral por uso e ingresos tarifarios reales.</a:t>
            </a:r>
          </a:p>
          <a:p>
            <a:r>
              <a:rPr lang="es-MX" dirty="0"/>
              <a:t>Prestar apoyo administrativo al Comité de Nominaciones para su debido funcionamiento.</a:t>
            </a:r>
          </a:p>
        </p:txBody>
      </p:sp>
      <p:sp>
        <p:nvSpPr>
          <p:cNvPr id="4" name="Marcador de texto 3">
            <a:extLst>
              <a:ext uri="{FF2B5EF4-FFF2-40B4-BE49-F238E27FC236}">
                <a16:creationId xmlns:a16="http://schemas.microsoft.com/office/drawing/2014/main" id="{DD6E36EE-1DE2-4039-B2CC-520B4A269266}"/>
              </a:ext>
            </a:extLst>
          </p:cNvPr>
          <p:cNvSpPr>
            <a:spLocks noGrp="1"/>
          </p:cNvSpPr>
          <p:nvPr>
            <p:ph type="body" sz="half" idx="2"/>
          </p:nvPr>
        </p:nvSpPr>
        <p:spPr/>
        <p:txBody>
          <a:bodyPr/>
          <a:lstStyle/>
          <a:p>
            <a:r>
              <a:rPr lang="es-MX" dirty="0"/>
              <a:t>Coordinador Eléctrico Nacional (CEN)</a:t>
            </a:r>
          </a:p>
          <a:p>
            <a:r>
              <a:rPr lang="es-MX" dirty="0"/>
              <a:t>Funciones del CEN</a:t>
            </a:r>
          </a:p>
        </p:txBody>
      </p:sp>
    </p:spTree>
    <p:extLst>
      <p:ext uri="{BB962C8B-B14F-4D97-AF65-F5344CB8AC3E}">
        <p14:creationId xmlns:p14="http://schemas.microsoft.com/office/powerpoint/2010/main" val="1632346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210057-0189-35BC-B0D1-A2B07675C730}"/>
              </a:ext>
            </a:extLst>
          </p:cNvPr>
          <p:cNvSpPr>
            <a:spLocks noGrp="1"/>
          </p:cNvSpPr>
          <p:nvPr>
            <p:ph type="title"/>
          </p:nvPr>
        </p:nvSpPr>
        <p:spPr/>
        <p:txBody>
          <a:bodyPr/>
          <a:lstStyle/>
          <a:p>
            <a:r>
              <a:rPr lang="es-MX" dirty="0"/>
              <a:t>Premisa básica</a:t>
            </a:r>
          </a:p>
        </p:txBody>
      </p:sp>
      <p:sp>
        <p:nvSpPr>
          <p:cNvPr id="3" name="Marcador de contenido 2">
            <a:extLst>
              <a:ext uri="{FF2B5EF4-FFF2-40B4-BE49-F238E27FC236}">
                <a16:creationId xmlns:a16="http://schemas.microsoft.com/office/drawing/2014/main" id="{61BD4CE7-A9B4-F0C4-982E-3A86950DE29C}"/>
              </a:ext>
            </a:extLst>
          </p:cNvPr>
          <p:cNvSpPr>
            <a:spLocks noGrp="1"/>
          </p:cNvSpPr>
          <p:nvPr>
            <p:ph idx="1"/>
          </p:nvPr>
        </p:nvSpPr>
        <p:spPr/>
        <p:txBody>
          <a:bodyPr>
            <a:normAutofit/>
          </a:bodyPr>
          <a:lstStyle/>
          <a:p>
            <a:pPr algn="just">
              <a:buFont typeface="Wingdings" panose="05000000000000000000" pitchFamily="2" charset="2"/>
              <a:buChar char="§"/>
            </a:pPr>
            <a:r>
              <a:rPr lang="es-MX" dirty="0"/>
              <a:t>La legislación vigente establece como premisa básica que las tarifas deben representar los costos reales de generación, transmisión y de distribución de electricidad asociados a una operación eficiente, de modo de entregar las señales adecuadas tanto a las empresas como a los consumidores, a objeto de obtener un óptimo desarrollo de los sistemas eléctricos.</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27735399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03944E-EB3B-E1BA-B5C1-4686A5ADF135}"/>
              </a:ext>
            </a:extLst>
          </p:cNvPr>
          <p:cNvSpPr>
            <a:spLocks noGrp="1"/>
          </p:cNvSpPr>
          <p:nvPr>
            <p:ph type="title"/>
          </p:nvPr>
        </p:nvSpPr>
        <p:spPr/>
        <p:txBody>
          <a:bodyPr/>
          <a:lstStyle/>
          <a:p>
            <a:r>
              <a:rPr lang="es-MX" dirty="0"/>
              <a:t>Criterio general: libertad de precios</a:t>
            </a:r>
            <a:br>
              <a:rPr lang="es-MX" dirty="0"/>
            </a:br>
            <a:r>
              <a:rPr lang="es-MX" dirty="0"/>
              <a:t>excepción: preciso regulados</a:t>
            </a:r>
          </a:p>
        </p:txBody>
      </p:sp>
      <p:sp>
        <p:nvSpPr>
          <p:cNvPr id="3" name="Marcador de contenido 2">
            <a:extLst>
              <a:ext uri="{FF2B5EF4-FFF2-40B4-BE49-F238E27FC236}">
                <a16:creationId xmlns:a16="http://schemas.microsoft.com/office/drawing/2014/main" id="{7A4DAD8A-5322-7215-135D-50FCA2C4E118}"/>
              </a:ext>
            </a:extLst>
          </p:cNvPr>
          <p:cNvSpPr>
            <a:spLocks noGrp="1"/>
          </p:cNvSpPr>
          <p:nvPr>
            <p:ph idx="1"/>
          </p:nvPr>
        </p:nvSpPr>
        <p:spPr/>
        <p:txBody>
          <a:bodyPr>
            <a:normAutofit fontScale="70000" lnSpcReduction="20000"/>
          </a:bodyPr>
          <a:lstStyle/>
          <a:p>
            <a:pPr algn="just">
              <a:buFont typeface="Wingdings" panose="05000000000000000000" pitchFamily="2" charset="2"/>
              <a:buChar char="§"/>
            </a:pPr>
            <a:r>
              <a:rPr lang="es-MX" dirty="0"/>
              <a:t>Uno de los criterios generales es la libertad de precios en aquellos segmentos donde se observan condiciones de competencia. </a:t>
            </a:r>
          </a:p>
          <a:p>
            <a:pPr algn="just">
              <a:buFont typeface="Wingdings" panose="05000000000000000000" pitchFamily="2" charset="2"/>
              <a:buChar char="§"/>
            </a:pPr>
            <a:r>
              <a:rPr lang="es-MX" dirty="0"/>
              <a:t>Alternativamente, para suministros a usuarios finales cuya potencia conectada superior a 5.000 kW, la Ley dispone la libertad de precios, suponiéndoles capacidad negociadora y la posibilidad de proveerse de electricidad de otras formas, tales como la autogeneración o el suministro directo desde empresas generadoras. Al este grupo de clientes se denomina clientes libres. </a:t>
            </a:r>
          </a:p>
          <a:p>
            <a:pPr algn="just">
              <a:buFont typeface="Wingdings" panose="05000000000000000000" pitchFamily="2" charset="2"/>
              <a:buChar char="§"/>
            </a:pPr>
            <a:r>
              <a:rPr lang="es-MX" dirty="0"/>
              <a:t>Así para suministros a usuarios finales cuya potencia conectada es inferior o igual a 5.000 kW, son considerados sectores donde las características del mercado son de monopolio natural y por lo tanto, la Ley establece que están afectos a regulación de precios. Al este grupo de clientes se denomina cliente regulado.</a:t>
            </a:r>
          </a:p>
          <a:p>
            <a:pPr algn="just">
              <a:buFont typeface="Wingdings" panose="05000000000000000000" pitchFamily="2" charset="2"/>
              <a:buChar char="§"/>
            </a:pPr>
            <a:r>
              <a:rPr lang="es-MX" dirty="0"/>
              <a:t>Aunque aquellos clientes que posean una potencia conectada superior a 500 kW pueden elegir a cual régimen adscribirse (libre o regulado) por un período de 4 años.</a:t>
            </a:r>
          </a:p>
          <a:p>
            <a:pPr algn="just">
              <a:buFont typeface="Wingdings" panose="05000000000000000000" pitchFamily="2" charset="2"/>
              <a:buChar char="§"/>
            </a:pPr>
            <a:endParaRPr lang="es-MX" dirty="0"/>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37156993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F0E844-9188-0F98-3024-A7501C794B9F}"/>
              </a:ext>
            </a:extLst>
          </p:cNvPr>
          <p:cNvSpPr>
            <a:spLocks noGrp="1"/>
          </p:cNvSpPr>
          <p:nvPr>
            <p:ph type="title"/>
          </p:nvPr>
        </p:nvSpPr>
        <p:spPr/>
        <p:txBody>
          <a:bodyPr/>
          <a:lstStyle/>
          <a:p>
            <a:r>
              <a:rPr lang="es-MX" dirty="0"/>
              <a:t>Niveles de precios sujetos a regulación</a:t>
            </a:r>
          </a:p>
        </p:txBody>
      </p:sp>
      <p:sp>
        <p:nvSpPr>
          <p:cNvPr id="3" name="Marcador de contenido 2">
            <a:extLst>
              <a:ext uri="{FF2B5EF4-FFF2-40B4-BE49-F238E27FC236}">
                <a16:creationId xmlns:a16="http://schemas.microsoft.com/office/drawing/2014/main" id="{EAA96F3C-C080-6C49-A0FD-62BEB52939EF}"/>
              </a:ext>
            </a:extLst>
          </p:cNvPr>
          <p:cNvSpPr>
            <a:spLocks noGrp="1"/>
          </p:cNvSpPr>
          <p:nvPr>
            <p:ph idx="1"/>
          </p:nvPr>
        </p:nvSpPr>
        <p:spPr/>
        <p:txBody>
          <a:bodyPr>
            <a:normAutofit fontScale="70000" lnSpcReduction="20000"/>
          </a:bodyPr>
          <a:lstStyle/>
          <a:p>
            <a:pPr algn="just">
              <a:buFont typeface="Wingdings" panose="05000000000000000000" pitchFamily="2" charset="2"/>
              <a:buChar char="§"/>
            </a:pPr>
            <a:r>
              <a:rPr lang="es-MX" dirty="0"/>
              <a:t>La LGSE distingue dos niveles de precios sujetos a fijación en los sistemas eléctricos cuyo tamaño es superior a 1.500 kW en capacidad instalada de generación :</a:t>
            </a:r>
          </a:p>
          <a:p>
            <a:pPr algn="just">
              <a:buFont typeface="Wingdings" panose="05000000000000000000" pitchFamily="2" charset="2"/>
              <a:buChar char="§"/>
            </a:pPr>
            <a:r>
              <a:rPr lang="es-MX" dirty="0"/>
              <a:t>Precios a nivel de generación-transporte, denominados «Precios de Nudo»:</a:t>
            </a:r>
          </a:p>
          <a:p>
            <a:pPr lvl="1" algn="just">
              <a:buFont typeface="Wingdings" panose="05000000000000000000" pitchFamily="2" charset="2"/>
              <a:buChar char="§"/>
            </a:pPr>
            <a:r>
              <a:rPr lang="es-MX" dirty="0"/>
              <a:t>Definidos para todas las subestaciones de generación-transporte desde las cuales se efectúe el suministro. </a:t>
            </a:r>
          </a:p>
          <a:p>
            <a:pPr lvl="1" algn="just">
              <a:buFont typeface="Wingdings" panose="05000000000000000000" pitchFamily="2" charset="2"/>
              <a:buChar char="§"/>
            </a:pPr>
            <a:r>
              <a:rPr lang="es-MX" dirty="0"/>
              <a:t>Los precios de nudo tienen dos componentes: </a:t>
            </a:r>
          </a:p>
          <a:p>
            <a:pPr lvl="2" algn="just">
              <a:buFont typeface="Wingdings" panose="05000000000000000000" pitchFamily="2" charset="2"/>
              <a:buChar char="§"/>
            </a:pPr>
            <a:r>
              <a:rPr lang="es-MX" dirty="0"/>
              <a:t>1. precio de la energía, y </a:t>
            </a:r>
          </a:p>
          <a:p>
            <a:pPr lvl="2" algn="just">
              <a:buFont typeface="Wingdings" panose="05000000000000000000" pitchFamily="2" charset="2"/>
              <a:buChar char="§"/>
            </a:pPr>
            <a:r>
              <a:rPr lang="es-MX" dirty="0"/>
              <a:t>2. precio de la potencia de punta.</a:t>
            </a:r>
          </a:p>
          <a:p>
            <a:pPr algn="just">
              <a:buFont typeface="Wingdings" panose="05000000000000000000" pitchFamily="2" charset="2"/>
              <a:buChar char="§"/>
            </a:pPr>
            <a:r>
              <a:rPr lang="es-MX" dirty="0"/>
              <a:t>Precios a nivel de distribución.</a:t>
            </a:r>
          </a:p>
          <a:p>
            <a:pPr lvl="1" algn="just">
              <a:buFont typeface="Wingdings" panose="05000000000000000000" pitchFamily="2" charset="2"/>
              <a:buChar char="§"/>
            </a:pPr>
            <a:r>
              <a:rPr lang="es-MX" dirty="0"/>
              <a:t>Estos precios se determinarán sobre la base de la suma del precio de nudo, establecido en el punto de conexión con las instalaciones de distribución, </a:t>
            </a:r>
          </a:p>
          <a:p>
            <a:pPr lvl="1" algn="just">
              <a:buFont typeface="Wingdings" panose="05000000000000000000" pitchFamily="2" charset="2"/>
              <a:buChar char="§"/>
            </a:pPr>
            <a:r>
              <a:rPr lang="es-MX" dirty="0"/>
              <a:t>Un valor agregado por concepto de distribución, y </a:t>
            </a:r>
          </a:p>
          <a:p>
            <a:pPr lvl="1" algn="just">
              <a:buFont typeface="Wingdings" panose="05000000000000000000" pitchFamily="2" charset="2"/>
              <a:buChar char="§"/>
            </a:pPr>
            <a:r>
              <a:rPr lang="es-MX" dirty="0"/>
              <a:t>Un cargo único o peaje por concepto del uso del Sistema de Transmisión Nacional.</a:t>
            </a:r>
          </a:p>
        </p:txBody>
      </p:sp>
    </p:spTree>
    <p:extLst>
      <p:ext uri="{BB962C8B-B14F-4D97-AF65-F5344CB8AC3E}">
        <p14:creationId xmlns:p14="http://schemas.microsoft.com/office/powerpoint/2010/main" val="2621390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8CA9CF-6242-C2D0-CFB4-623E7C74EF73}"/>
              </a:ext>
            </a:extLst>
          </p:cNvPr>
          <p:cNvSpPr>
            <a:spLocks noGrp="1"/>
          </p:cNvSpPr>
          <p:nvPr>
            <p:ph type="title"/>
          </p:nvPr>
        </p:nvSpPr>
        <p:spPr/>
        <p:txBody>
          <a:bodyPr/>
          <a:lstStyle/>
          <a:p>
            <a:r>
              <a:rPr lang="es-MX" dirty="0"/>
              <a:t>Precios entre generadores</a:t>
            </a:r>
          </a:p>
        </p:txBody>
      </p:sp>
      <p:sp>
        <p:nvSpPr>
          <p:cNvPr id="3" name="Marcador de contenido 2">
            <a:extLst>
              <a:ext uri="{FF2B5EF4-FFF2-40B4-BE49-F238E27FC236}">
                <a16:creationId xmlns:a16="http://schemas.microsoft.com/office/drawing/2014/main" id="{19F3F483-0E95-F808-F13F-EFC0004B0AD3}"/>
              </a:ext>
            </a:extLst>
          </p:cNvPr>
          <p:cNvSpPr>
            <a:spLocks noGrp="1"/>
          </p:cNvSpPr>
          <p:nvPr>
            <p:ph idx="1"/>
          </p:nvPr>
        </p:nvSpPr>
        <p:spPr/>
        <p:txBody>
          <a:bodyPr>
            <a:normAutofit/>
          </a:bodyPr>
          <a:lstStyle/>
          <a:p>
            <a:pPr algn="just">
              <a:buFont typeface="Wingdings" panose="05000000000000000000" pitchFamily="2" charset="2"/>
              <a:buChar char="§"/>
            </a:pPr>
            <a:r>
              <a:rPr lang="es-MX" dirty="0"/>
              <a:t>Los generadores pueden comercializar su energía y potencia en alguno de los siguientes mercados:</a:t>
            </a:r>
          </a:p>
          <a:p>
            <a:pPr algn="just">
              <a:buFont typeface="Wingdings" panose="05000000000000000000" pitchFamily="2" charset="2"/>
              <a:buChar char="§"/>
            </a:pPr>
            <a:r>
              <a:rPr lang="es-MX" dirty="0"/>
              <a:t>Mercado de grandes consumidores: a precio libremente acordado;</a:t>
            </a:r>
          </a:p>
          <a:p>
            <a:pPr algn="just">
              <a:buFont typeface="Wingdings" panose="05000000000000000000" pitchFamily="2" charset="2"/>
              <a:buChar char="§"/>
            </a:pPr>
            <a:r>
              <a:rPr lang="es-MX" dirty="0"/>
              <a:t>Mercado de las empresas distribuidoras: a Precio de Nudo, tratándose de electricidad destinada a clientes de precio regulado; y</a:t>
            </a:r>
          </a:p>
          <a:p>
            <a:pPr algn="just">
              <a:buFont typeface="Wingdings" panose="05000000000000000000" pitchFamily="2" charset="2"/>
              <a:buChar char="§"/>
            </a:pPr>
            <a:r>
              <a:rPr lang="es-MX" dirty="0"/>
              <a:t>Mercado “spot”, a nivel del Coordinador Nacional Independiente: a costo marginal horario.</a:t>
            </a:r>
          </a:p>
        </p:txBody>
      </p:sp>
    </p:spTree>
    <p:extLst>
      <p:ext uri="{BB962C8B-B14F-4D97-AF65-F5344CB8AC3E}">
        <p14:creationId xmlns:p14="http://schemas.microsoft.com/office/powerpoint/2010/main" val="2061616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0CFFDA-B9F3-EF9B-815A-1765110A3A4B}"/>
              </a:ext>
            </a:extLst>
          </p:cNvPr>
          <p:cNvSpPr>
            <a:spLocks noGrp="1"/>
          </p:cNvSpPr>
          <p:nvPr>
            <p:ph type="title"/>
          </p:nvPr>
        </p:nvSpPr>
        <p:spPr/>
        <p:txBody>
          <a:bodyPr/>
          <a:lstStyle/>
          <a:p>
            <a:r>
              <a:rPr lang="es-MX" dirty="0"/>
              <a:t>Precio de la distribución o tarifa</a:t>
            </a:r>
          </a:p>
        </p:txBody>
      </p:sp>
      <p:sp>
        <p:nvSpPr>
          <p:cNvPr id="3" name="Marcador de contenido 2">
            <a:extLst>
              <a:ext uri="{FF2B5EF4-FFF2-40B4-BE49-F238E27FC236}">
                <a16:creationId xmlns:a16="http://schemas.microsoft.com/office/drawing/2014/main" id="{0DAB945C-0D56-DB2A-14EF-CC4D32BAF665}"/>
              </a:ext>
            </a:extLst>
          </p:cNvPr>
          <p:cNvSpPr>
            <a:spLocks noGrp="1"/>
          </p:cNvSpPr>
          <p:nvPr>
            <p:ph idx="1"/>
          </p:nvPr>
        </p:nvSpPr>
        <p:spPr/>
        <p:txBody>
          <a:bodyPr/>
          <a:lstStyle/>
          <a:p>
            <a:pPr algn="just">
              <a:buFont typeface="Wingdings" panose="05000000000000000000" pitchFamily="2" charset="2"/>
              <a:buChar char="§"/>
            </a:pPr>
            <a:r>
              <a:rPr lang="es-MX" dirty="0"/>
              <a:t>El precio que las empresas distribuidoras pueden cobrar a usuarios ubicados en su zona de distribución, por efectuar el servicio de distribución de electricidad, es dado por la siguiente fórmula:</a:t>
            </a:r>
          </a:p>
          <a:p>
            <a:pPr algn="just">
              <a:buFont typeface="Wingdings" panose="05000000000000000000" pitchFamily="2" charset="2"/>
              <a:buChar char="§"/>
            </a:pPr>
            <a:r>
              <a:rPr lang="es-MX" dirty="0"/>
              <a:t>Precio a usuario final (regulado) = Precio de Nudo + Valor Agregado de Distribución + Cargo Único por uso del Sistema Transmisión Nacional (STN).</a:t>
            </a:r>
          </a:p>
        </p:txBody>
      </p:sp>
    </p:spTree>
    <p:extLst>
      <p:ext uri="{BB962C8B-B14F-4D97-AF65-F5344CB8AC3E}">
        <p14:creationId xmlns:p14="http://schemas.microsoft.com/office/powerpoint/2010/main" val="22598377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252098-E120-E0B2-923D-69C779D046E7}"/>
              </a:ext>
            </a:extLst>
          </p:cNvPr>
          <p:cNvSpPr>
            <a:spLocks noGrp="1"/>
          </p:cNvSpPr>
          <p:nvPr>
            <p:ph type="title"/>
          </p:nvPr>
        </p:nvSpPr>
        <p:spPr/>
        <p:txBody>
          <a:bodyPr/>
          <a:lstStyle/>
          <a:p>
            <a:r>
              <a:rPr lang="es-MX" dirty="0"/>
              <a:t>Opciones Tarifarias a Usuarios Finales</a:t>
            </a:r>
            <a:br>
              <a:rPr lang="es-MX" dirty="0"/>
            </a:br>
            <a:endParaRPr lang="es-MX" dirty="0"/>
          </a:p>
        </p:txBody>
      </p:sp>
      <p:sp>
        <p:nvSpPr>
          <p:cNvPr id="3" name="Marcador de contenido 2">
            <a:extLst>
              <a:ext uri="{FF2B5EF4-FFF2-40B4-BE49-F238E27FC236}">
                <a16:creationId xmlns:a16="http://schemas.microsoft.com/office/drawing/2014/main" id="{892714A9-0E89-830D-3CB8-F38AF68EEFE6}"/>
              </a:ext>
            </a:extLst>
          </p:cNvPr>
          <p:cNvSpPr>
            <a:spLocks noGrp="1"/>
          </p:cNvSpPr>
          <p:nvPr>
            <p:ph idx="1"/>
          </p:nvPr>
        </p:nvSpPr>
        <p:spPr/>
        <p:txBody>
          <a:bodyPr>
            <a:normAutofit fontScale="70000" lnSpcReduction="20000"/>
          </a:bodyPr>
          <a:lstStyle/>
          <a:p>
            <a:pPr algn="just">
              <a:buFont typeface="Wingdings" panose="05000000000000000000" pitchFamily="2" charset="2"/>
              <a:buChar char="§"/>
            </a:pPr>
            <a:r>
              <a:rPr lang="es-MX" dirty="0"/>
              <a:t>Existen distintas opciones tarifarías dependiendo del tipo de consumo de los usuarios finales. </a:t>
            </a:r>
          </a:p>
          <a:p>
            <a:pPr algn="just">
              <a:buFont typeface="Wingdings" panose="05000000000000000000" pitchFamily="2" charset="2"/>
              <a:buChar char="§"/>
            </a:pPr>
            <a:r>
              <a:rPr lang="es-MX" dirty="0"/>
              <a:t>Las opciones tarifarías son libremente elegidas por el cliente y su duración es de un año, al cabo del cual el cliente puede mantenerla o cambiarla por otra, según sea su conveniencia.</a:t>
            </a:r>
          </a:p>
          <a:p>
            <a:pPr algn="just">
              <a:buFont typeface="Wingdings" panose="05000000000000000000" pitchFamily="2" charset="2"/>
              <a:buChar char="§"/>
            </a:pPr>
            <a:r>
              <a:rPr lang="es-MX" dirty="0"/>
              <a:t>Estas opciones se han estructurado considerando dos tipos de clientes:</a:t>
            </a:r>
          </a:p>
          <a:p>
            <a:pPr lvl="1" algn="just">
              <a:buFont typeface="Wingdings" panose="05000000000000000000" pitchFamily="2" charset="2"/>
              <a:buChar char="§"/>
            </a:pPr>
            <a:r>
              <a:rPr lang="es-MX" dirty="0"/>
              <a:t>Clientes en alta tensión (AT): que están conectados con su empalme a líneas de voltaje superior a 400 volts; y</a:t>
            </a:r>
          </a:p>
          <a:p>
            <a:pPr lvl="1" algn="just">
              <a:buFont typeface="Wingdings" panose="05000000000000000000" pitchFamily="2" charset="2"/>
              <a:buChar char="§"/>
            </a:pPr>
            <a:r>
              <a:rPr lang="es-MX" dirty="0"/>
              <a:t>Clientes en baja tensión (BT): que están conectados con su empalme a líneas de voltaje igual o inferior a 400 volts.</a:t>
            </a:r>
          </a:p>
          <a:p>
            <a:pPr algn="just">
              <a:buFont typeface="Wingdings" panose="05000000000000000000" pitchFamily="2" charset="2"/>
              <a:buChar char="§"/>
            </a:pPr>
            <a:r>
              <a:rPr lang="es-MX" dirty="0"/>
              <a:t>Además, las diferentes fórmulas se han estructurado considerando alternativas respecto de la modalidad de registro del consumo: </a:t>
            </a:r>
          </a:p>
          <a:p>
            <a:pPr lvl="1" algn="just">
              <a:buFont typeface="Wingdings" panose="05000000000000000000" pitchFamily="2" charset="2"/>
              <a:buChar char="§"/>
            </a:pPr>
            <a:r>
              <a:rPr lang="es-MX" dirty="0"/>
              <a:t>sólo energía, potencia máxima leída o contratada; o bien, </a:t>
            </a:r>
          </a:p>
          <a:p>
            <a:pPr lvl="1" algn="just">
              <a:buFont typeface="Wingdings" panose="05000000000000000000" pitchFamily="2" charset="2"/>
              <a:buChar char="§"/>
            </a:pPr>
            <a:r>
              <a:rPr lang="es-MX" dirty="0"/>
              <a:t>potencia leída o contratada horariamente.</a:t>
            </a:r>
          </a:p>
        </p:txBody>
      </p:sp>
    </p:spTree>
    <p:extLst>
      <p:ext uri="{BB962C8B-B14F-4D97-AF65-F5344CB8AC3E}">
        <p14:creationId xmlns:p14="http://schemas.microsoft.com/office/powerpoint/2010/main" val="42135715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7A06D4-396C-8830-1F1A-1E3695026E34}"/>
              </a:ext>
            </a:extLst>
          </p:cNvPr>
          <p:cNvSpPr>
            <a:spLocks noGrp="1"/>
          </p:cNvSpPr>
          <p:nvPr>
            <p:ph type="title"/>
          </p:nvPr>
        </p:nvSpPr>
        <p:spPr/>
        <p:txBody>
          <a:bodyPr/>
          <a:lstStyle/>
          <a:p>
            <a:r>
              <a:rPr lang="es-MX" dirty="0"/>
              <a:t>opciones tarifarias Para clientes de baja tensión</a:t>
            </a:r>
          </a:p>
        </p:txBody>
      </p:sp>
      <p:sp>
        <p:nvSpPr>
          <p:cNvPr id="3" name="Marcador de contenido 2">
            <a:extLst>
              <a:ext uri="{FF2B5EF4-FFF2-40B4-BE49-F238E27FC236}">
                <a16:creationId xmlns:a16="http://schemas.microsoft.com/office/drawing/2014/main" id="{F7D55CCD-4A9D-F228-AC25-3990BF9BA027}"/>
              </a:ext>
            </a:extLst>
          </p:cNvPr>
          <p:cNvSpPr>
            <a:spLocks noGrp="1"/>
          </p:cNvSpPr>
          <p:nvPr>
            <p:ph idx="1"/>
          </p:nvPr>
        </p:nvSpPr>
        <p:spPr/>
        <p:txBody>
          <a:bodyPr>
            <a:normAutofit fontScale="70000" lnSpcReduction="20000"/>
          </a:bodyPr>
          <a:lstStyle/>
          <a:p>
            <a:pPr algn="just">
              <a:buFont typeface="Wingdings" panose="05000000000000000000" pitchFamily="2" charset="2"/>
              <a:buChar char="§"/>
            </a:pPr>
            <a:r>
              <a:rPr lang="es-MX" dirty="0"/>
              <a:t>BT1: Medición de energía cuya potencia conectada sea inferior a 10 kW o la demanda sea limitada a 10 kW (residencial)</a:t>
            </a:r>
          </a:p>
          <a:p>
            <a:pPr algn="just">
              <a:buFont typeface="Wingdings" panose="05000000000000000000" pitchFamily="2" charset="2"/>
              <a:buChar char="§"/>
            </a:pPr>
            <a:r>
              <a:rPr lang="es-MX" dirty="0"/>
              <a:t>BT2: Medición de energía y contratación de potencia (comercial y alumbrado público)</a:t>
            </a:r>
          </a:p>
          <a:p>
            <a:pPr algn="just">
              <a:buFont typeface="Wingdings" panose="05000000000000000000" pitchFamily="2" charset="2"/>
              <a:buChar char="§"/>
            </a:pPr>
            <a:r>
              <a:rPr lang="es-MX" dirty="0"/>
              <a:t>BT3: Medición de energía y medición de demanda máxima</a:t>
            </a:r>
          </a:p>
          <a:p>
            <a:pPr algn="just">
              <a:buFont typeface="Wingdings" panose="05000000000000000000" pitchFamily="2" charset="2"/>
              <a:buChar char="§"/>
            </a:pPr>
            <a:r>
              <a:rPr lang="es-MX" dirty="0"/>
              <a:t>BT4: Medición de energía y alguna de las siguientes modalidades</a:t>
            </a:r>
          </a:p>
          <a:p>
            <a:pPr lvl="1" algn="just">
              <a:buFont typeface="Wingdings" panose="05000000000000000000" pitchFamily="2" charset="2"/>
              <a:buChar char="§"/>
            </a:pPr>
            <a:r>
              <a:rPr lang="es-MX" dirty="0"/>
              <a:t>BT4.1: Contratación de demanda máxima de potencia en horas de punta y de la demanda máxima de potencia</a:t>
            </a:r>
          </a:p>
          <a:p>
            <a:pPr lvl="1" algn="just">
              <a:buFont typeface="Wingdings" panose="05000000000000000000" pitchFamily="2" charset="2"/>
              <a:buChar char="§"/>
            </a:pPr>
            <a:r>
              <a:rPr lang="es-MX" dirty="0"/>
              <a:t>BT4.2: Medición de demanda máxima de potencia en horas de punta y contratación de la demanda máxima de potencia</a:t>
            </a:r>
          </a:p>
          <a:p>
            <a:pPr lvl="1" algn="just">
              <a:buFont typeface="Wingdings" panose="05000000000000000000" pitchFamily="2" charset="2"/>
              <a:buChar char="§"/>
            </a:pPr>
            <a:r>
              <a:rPr lang="es-MX" dirty="0"/>
              <a:t>BT4.3: Medición de demanda máxima de potencia en horas de punta y de la demanda máxima de potencia suministrada</a:t>
            </a:r>
          </a:p>
        </p:txBody>
      </p:sp>
    </p:spTree>
    <p:extLst>
      <p:ext uri="{BB962C8B-B14F-4D97-AF65-F5344CB8AC3E}">
        <p14:creationId xmlns:p14="http://schemas.microsoft.com/office/powerpoint/2010/main" val="433161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D3D092-3AB5-483A-BCE9-54980A9D82A7}"/>
              </a:ext>
            </a:extLst>
          </p:cNvPr>
          <p:cNvSpPr>
            <a:spLocks noGrp="1"/>
          </p:cNvSpPr>
          <p:nvPr>
            <p:ph type="title"/>
          </p:nvPr>
        </p:nvSpPr>
        <p:spPr/>
        <p:txBody>
          <a:bodyPr>
            <a:normAutofit fontScale="90000"/>
          </a:bodyPr>
          <a:lstStyle/>
          <a:p>
            <a:r>
              <a:rPr lang="es-MX" dirty="0"/>
              <a:t>Características generales de los sistemas eléctricos chilenos</a:t>
            </a:r>
          </a:p>
        </p:txBody>
      </p:sp>
      <p:sp>
        <p:nvSpPr>
          <p:cNvPr id="3" name="Marcador de contenido 2">
            <a:extLst>
              <a:ext uri="{FF2B5EF4-FFF2-40B4-BE49-F238E27FC236}">
                <a16:creationId xmlns:a16="http://schemas.microsoft.com/office/drawing/2014/main" id="{F22E568F-CE35-490C-902C-6D3105EC9F95}"/>
              </a:ext>
            </a:extLst>
          </p:cNvPr>
          <p:cNvSpPr>
            <a:spLocks noGrp="1"/>
          </p:cNvSpPr>
          <p:nvPr>
            <p:ph idx="1"/>
          </p:nvPr>
        </p:nvSpPr>
        <p:spPr>
          <a:xfrm>
            <a:off x="4705224" y="592666"/>
            <a:ext cx="6697526" cy="5584076"/>
          </a:xfrm>
        </p:spPr>
        <p:txBody>
          <a:bodyPr>
            <a:normAutofit fontScale="55000" lnSpcReduction="20000"/>
          </a:bodyPr>
          <a:lstStyle/>
          <a:p>
            <a:pPr algn="just"/>
            <a:r>
              <a:rPr lang="es-MX" dirty="0"/>
              <a:t>El mercado eléctrico chileno está compuesto por tres sistemas independientes.</a:t>
            </a:r>
          </a:p>
          <a:p>
            <a:pPr algn="just"/>
            <a:r>
              <a:rPr lang="es-MX" dirty="0"/>
              <a:t>Sistema Eléctrico Nacional (SEN): Compuesto por los antiguos Sistemas Interconectado Central (SIC) e Interconectado del Norte Grande (SING).</a:t>
            </a:r>
          </a:p>
          <a:p>
            <a:pPr lvl="1" algn="just"/>
            <a:r>
              <a:rPr lang="es-MX" dirty="0"/>
              <a:t>Capacidad instalada: se refiere a la potencia de generar energía en base a determinada tecnología.</a:t>
            </a:r>
          </a:p>
          <a:p>
            <a:pPr lvl="2" algn="just"/>
            <a:r>
              <a:rPr lang="es-MX" dirty="0"/>
              <a:t>Al primer trimestre de 2024 cuenta con una capacidad instalada de 34.276 MW.</a:t>
            </a:r>
          </a:p>
          <a:p>
            <a:pPr lvl="2" algn="just"/>
            <a:r>
              <a:rPr lang="es-MX" dirty="0"/>
              <a:t>El 41% de la capacidad instalada corresponde a fuentes renovables: energía solar 13%, eólica 7% e hidráulica 44%</a:t>
            </a:r>
          </a:p>
          <a:p>
            <a:pPr lvl="2" algn="just"/>
            <a:r>
              <a:rPr lang="es-MX" dirty="0"/>
              <a:t>Mientras que el 59% corresponde a fuentes térmicas (5,32% carbón, 31% gas natural y 65% petróleo).</a:t>
            </a:r>
          </a:p>
          <a:p>
            <a:pPr lvl="1" algn="just"/>
            <a:r>
              <a:rPr lang="es-MX" dirty="0"/>
              <a:t>Generación de energía: se refiere a la energía eléctrica efectivamente generada a partir de determinada tecnología</a:t>
            </a:r>
          </a:p>
          <a:p>
            <a:pPr lvl="2" algn="just"/>
            <a:r>
              <a:rPr lang="es-MX" dirty="0"/>
              <a:t>El aumento de la generación renovable ha sido importante en los últimos años, llegando a un 41% de generación renovable en 2024. El mayor aumento lo han tenido las tecnologías solar fotovoltaicas y eólica, que han aumentado drásticamente pasando en conjunto de un 0,5% en 2011 a un 41% en 2024.</a:t>
            </a:r>
          </a:p>
          <a:p>
            <a:pPr lvl="2" algn="just"/>
            <a:r>
              <a:rPr lang="es-MX" dirty="0"/>
              <a:t>Estudios impulsados por Generadoras estiman que ya en 2030 el 75% de la generación podría ser renovable. Fuente: Estudio Análisis de largo plazo del SEN considerando ERV, PSR Moray, 2018.</a:t>
            </a:r>
          </a:p>
          <a:p>
            <a:pPr lvl="2" algn="just"/>
            <a:r>
              <a:rPr lang="es-MX" dirty="0"/>
              <a:t>Las ERV (Energía Renovable Variable) solar, FV y eólica dominarán la expansión de generación</a:t>
            </a:r>
          </a:p>
          <a:p>
            <a:pPr algn="just"/>
            <a:r>
              <a:rPr lang="es-MX" dirty="0"/>
              <a:t>Sistema de Aysén (SEA): sistema que produce electricidad para abastecer la Región de Aysén del General Carlos </a:t>
            </a:r>
            <a:r>
              <a:rPr lang="es-MX" dirty="0" err="1"/>
              <a:t>Ibañez</a:t>
            </a:r>
            <a:r>
              <a:rPr lang="es-MX" dirty="0"/>
              <a:t> del Campo. </a:t>
            </a:r>
          </a:p>
          <a:p>
            <a:pPr lvl="1" algn="just"/>
            <a:r>
              <a:rPr lang="es-MX" dirty="0"/>
              <a:t>A enero de 2024 posee una capacidad instalada neta de 66 MW, con un 61% </a:t>
            </a:r>
            <a:r>
              <a:rPr lang="es-MX" dirty="0" err="1"/>
              <a:t>diesel</a:t>
            </a:r>
            <a:r>
              <a:rPr lang="es-MX" dirty="0"/>
              <a:t>, 34% hidráulica y 5% eólica.</a:t>
            </a:r>
          </a:p>
          <a:p>
            <a:pPr algn="just"/>
            <a:r>
              <a:rPr lang="es-MX" dirty="0"/>
              <a:t>Sistema de Magallanes (SEM): sistema que produce electricidad para abastecer las Región de Magallanes y de la Antártica Chilena. </a:t>
            </a:r>
          </a:p>
          <a:p>
            <a:pPr lvl="1" algn="just"/>
            <a:r>
              <a:rPr lang="es-MX" dirty="0"/>
              <a:t>A Enero de 2022 posee una capacidad instalada neta de 116 MW, con un 84% gas natural, 14% diésel, y 2% eólica.</a:t>
            </a:r>
          </a:p>
        </p:txBody>
      </p:sp>
      <p:sp>
        <p:nvSpPr>
          <p:cNvPr id="4" name="Marcador de texto 3">
            <a:extLst>
              <a:ext uri="{FF2B5EF4-FFF2-40B4-BE49-F238E27FC236}">
                <a16:creationId xmlns:a16="http://schemas.microsoft.com/office/drawing/2014/main" id="{FA6A9D0A-C704-4845-9F8E-AA6FE89013CC}"/>
              </a:ext>
            </a:extLst>
          </p:cNvPr>
          <p:cNvSpPr>
            <a:spLocks noGrp="1"/>
          </p:cNvSpPr>
          <p:nvPr>
            <p:ph type="body" sz="half" idx="2"/>
          </p:nvPr>
        </p:nvSpPr>
        <p:spPr>
          <a:xfrm>
            <a:off x="1146706" y="2249486"/>
            <a:ext cx="3510074" cy="3541714"/>
          </a:xfrm>
        </p:spPr>
        <p:txBody>
          <a:bodyPr>
            <a:normAutofit fontScale="92500" lnSpcReduction="20000"/>
          </a:bodyPr>
          <a:lstStyle/>
          <a:p>
            <a:pPr algn="just"/>
            <a:r>
              <a:rPr lang="es-MX" dirty="0"/>
              <a:t>Tres sistemas: SEN, Aysén y Magallanes.</a:t>
            </a:r>
          </a:p>
          <a:p>
            <a:pPr algn="just"/>
            <a:r>
              <a:rPr lang="es-MX" dirty="0"/>
              <a:t>Matriz energética (SEN, primer trimestre 2024): </a:t>
            </a:r>
          </a:p>
          <a:p>
            <a:pPr algn="just"/>
            <a:r>
              <a:rPr lang="es-MX" dirty="0"/>
              <a:t>	41% renovables: energía solar 13%, eólica 7% e hidráulica 44%</a:t>
            </a:r>
          </a:p>
          <a:p>
            <a:pPr algn="just"/>
            <a:r>
              <a:rPr lang="es-MX" dirty="0"/>
              <a:t>	59 térmica: carbón 5,32% y gas natural 31% </a:t>
            </a:r>
          </a:p>
          <a:p>
            <a:pPr algn="just"/>
            <a:r>
              <a:rPr lang="es-MX" dirty="0"/>
              <a:t>Instalaciones eléctricas sistémicas (todas)</a:t>
            </a:r>
          </a:p>
          <a:p>
            <a:pPr algn="just"/>
            <a:r>
              <a:rPr lang="es-MX" dirty="0"/>
              <a:t>Subgrupo relevante (para efecto de coordinación, según veremos): Instalaciones sistémicas eléctricas de control. Comunicación y monitoreo.</a:t>
            </a:r>
          </a:p>
        </p:txBody>
      </p:sp>
    </p:spTree>
    <p:extLst>
      <p:ext uri="{BB962C8B-B14F-4D97-AF65-F5344CB8AC3E}">
        <p14:creationId xmlns:p14="http://schemas.microsoft.com/office/powerpoint/2010/main" val="746917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F9E8E5-DED8-999A-FD0C-DF0B1DAE83B1}"/>
              </a:ext>
            </a:extLst>
          </p:cNvPr>
          <p:cNvSpPr>
            <a:spLocks noGrp="1"/>
          </p:cNvSpPr>
          <p:nvPr>
            <p:ph type="title"/>
          </p:nvPr>
        </p:nvSpPr>
        <p:spPr/>
        <p:txBody>
          <a:bodyPr/>
          <a:lstStyle/>
          <a:p>
            <a:r>
              <a:rPr lang="es-MX" dirty="0"/>
              <a:t>opciones tarifarias Para clientes de alta tensión</a:t>
            </a:r>
          </a:p>
        </p:txBody>
      </p:sp>
      <p:sp>
        <p:nvSpPr>
          <p:cNvPr id="3" name="Marcador de contenido 2">
            <a:extLst>
              <a:ext uri="{FF2B5EF4-FFF2-40B4-BE49-F238E27FC236}">
                <a16:creationId xmlns:a16="http://schemas.microsoft.com/office/drawing/2014/main" id="{4E66526B-E9F9-369C-9FED-0064D98C552E}"/>
              </a:ext>
            </a:extLst>
          </p:cNvPr>
          <p:cNvSpPr>
            <a:spLocks noGrp="1"/>
          </p:cNvSpPr>
          <p:nvPr>
            <p:ph idx="1"/>
          </p:nvPr>
        </p:nvSpPr>
        <p:spPr/>
        <p:txBody>
          <a:bodyPr/>
          <a:lstStyle/>
          <a:p>
            <a:pPr algn="just">
              <a:buFont typeface="Wingdings" panose="05000000000000000000" pitchFamily="2" charset="2"/>
              <a:buChar char="§"/>
            </a:pPr>
            <a:r>
              <a:rPr lang="es-MX" dirty="0"/>
              <a:t>Existen las opciones AT2, AT3, AT4.1, AT4.2, AT 4.3, que son idénticas a las mostradas para clientes BT, pero definidas para Alta Tensión.</a:t>
            </a:r>
          </a:p>
          <a:p>
            <a:pPr algn="just">
              <a:buFont typeface="Wingdings" panose="05000000000000000000" pitchFamily="2" charset="2"/>
              <a:buChar char="§"/>
            </a:pPr>
            <a:r>
              <a:rPr lang="es-MX" dirty="0"/>
              <a:t>El detalle de estas opciones tarifarias y sus condiciones de aplicación se encuentra contenido en el decreto tarifario respectivo.</a:t>
            </a:r>
          </a:p>
        </p:txBody>
      </p:sp>
    </p:spTree>
    <p:extLst>
      <p:ext uri="{BB962C8B-B14F-4D97-AF65-F5344CB8AC3E}">
        <p14:creationId xmlns:p14="http://schemas.microsoft.com/office/powerpoint/2010/main" val="701573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E3E516-26B9-F7E1-CE34-70AB810AECA2}"/>
              </a:ext>
            </a:extLst>
          </p:cNvPr>
          <p:cNvSpPr>
            <a:spLocks noGrp="1"/>
          </p:cNvSpPr>
          <p:nvPr>
            <p:ph type="title"/>
          </p:nvPr>
        </p:nvSpPr>
        <p:spPr/>
        <p:txBody>
          <a:bodyPr/>
          <a:lstStyle/>
          <a:p>
            <a:r>
              <a:rPr lang="es-MX" dirty="0"/>
              <a:t>Costos de Falla (esperado)</a:t>
            </a:r>
            <a:br>
              <a:rPr lang="es-MX" dirty="0"/>
            </a:br>
            <a:endParaRPr lang="es-MX" dirty="0"/>
          </a:p>
        </p:txBody>
      </p:sp>
      <p:sp>
        <p:nvSpPr>
          <p:cNvPr id="3" name="Marcador de contenido 2">
            <a:extLst>
              <a:ext uri="{FF2B5EF4-FFF2-40B4-BE49-F238E27FC236}">
                <a16:creationId xmlns:a16="http://schemas.microsoft.com/office/drawing/2014/main" id="{E59D459B-BE89-6F39-5471-FE3DB9841DF7}"/>
              </a:ext>
            </a:extLst>
          </p:cNvPr>
          <p:cNvSpPr>
            <a:spLocks noGrp="1"/>
          </p:cNvSpPr>
          <p:nvPr>
            <p:ph idx="1"/>
          </p:nvPr>
        </p:nvSpPr>
        <p:spPr/>
        <p:txBody>
          <a:bodyPr>
            <a:normAutofit fontScale="55000" lnSpcReduction="20000"/>
          </a:bodyPr>
          <a:lstStyle/>
          <a:p>
            <a:pPr algn="just">
              <a:buFont typeface="Wingdings" panose="05000000000000000000" pitchFamily="2" charset="2"/>
              <a:buChar char="§"/>
            </a:pPr>
            <a:r>
              <a:rPr lang="es-MX" dirty="0"/>
              <a:t>Para determinar la operación óptima de cada sistema eléctrico, la CNE debe utilizar en cada proceso tarifario valores representativos del costo en que incurre cada sistema ante diferentes niveles de déficit de suministro, los que se denominan costos de falla esperados, en adelante «costo de falla».</a:t>
            </a:r>
          </a:p>
          <a:p>
            <a:pPr algn="just">
              <a:buFont typeface="Wingdings" panose="05000000000000000000" pitchFamily="2" charset="2"/>
              <a:buChar char="§"/>
            </a:pPr>
            <a:r>
              <a:rPr lang="es-MX" dirty="0"/>
              <a:t>Para determinar los niveles de déficit señalados y su valor económico, la Comisión realiza, a más tardar cada cuatro años, Estudios de Costos de Falla de larga y corta duración para los sistemas eléctricos respectivos, los que podrá contratar conforme a las disposiciones legales, reglamentarias y administrativas vigentes, con el objetivo de recoger los cambios que experimenten los principales factores de costo que componen dichos niveles de déficit.</a:t>
            </a:r>
          </a:p>
          <a:p>
            <a:pPr algn="just">
              <a:buFont typeface="Wingdings" panose="05000000000000000000" pitchFamily="2" charset="2"/>
              <a:buChar char="§"/>
            </a:pPr>
            <a:r>
              <a:rPr lang="es-MX" dirty="0"/>
              <a:t>Los Estudios de Costos de Falla deberán considerar el análisis del comportamiento ante situaciones de déficit de clientes industriales de diferentes tamaños, actividad económica y ubicación geográfica, entre otros aspectos. </a:t>
            </a:r>
          </a:p>
          <a:p>
            <a:pPr lvl="1" algn="just">
              <a:buFont typeface="Wingdings" panose="05000000000000000000" pitchFamily="2" charset="2"/>
              <a:buChar char="§"/>
            </a:pPr>
            <a:r>
              <a:rPr lang="es-MX" dirty="0"/>
              <a:t>Respecto de los clientes comerciales y residenciales, la metodología de análisis podrá emplear herramientas o algoritmos matemáticos que representen de manera consistente y armónica la forma cómo estos consumidores se ven afectados al no contar con suministro eléctrico.</a:t>
            </a:r>
          </a:p>
          <a:p>
            <a:pPr algn="just">
              <a:buFont typeface="Wingdings" panose="05000000000000000000" pitchFamily="2" charset="2"/>
              <a:buChar char="§"/>
            </a:pPr>
            <a:r>
              <a:rPr lang="es-MX" dirty="0"/>
              <a:t>Dentro del período de cuatro años, los costos para cada nivel de déficit deberán actualizarse en cada proceso tarifario, mediante fórmulas que den cuenta del cambio en el valor de sus principales componentes de costo.</a:t>
            </a:r>
          </a:p>
        </p:txBody>
      </p:sp>
    </p:spTree>
    <p:extLst>
      <p:ext uri="{BB962C8B-B14F-4D97-AF65-F5344CB8AC3E}">
        <p14:creationId xmlns:p14="http://schemas.microsoft.com/office/powerpoint/2010/main" val="906839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A1F035-FAD0-41E4-A056-C3709CE17F3B}"/>
              </a:ext>
            </a:extLst>
          </p:cNvPr>
          <p:cNvSpPr>
            <a:spLocks noGrp="1"/>
          </p:cNvSpPr>
          <p:nvPr>
            <p:ph type="title"/>
          </p:nvPr>
        </p:nvSpPr>
        <p:spPr/>
        <p:txBody>
          <a:bodyPr/>
          <a:lstStyle/>
          <a:p>
            <a:r>
              <a:rPr lang="es-MX" dirty="0"/>
              <a:t>los servicios públicos eléctricos (SPE)</a:t>
            </a:r>
          </a:p>
        </p:txBody>
      </p:sp>
      <p:sp>
        <p:nvSpPr>
          <p:cNvPr id="3" name="Marcador de contenido 2">
            <a:extLst>
              <a:ext uri="{FF2B5EF4-FFF2-40B4-BE49-F238E27FC236}">
                <a16:creationId xmlns:a16="http://schemas.microsoft.com/office/drawing/2014/main" id="{8B0F3221-6B56-4398-A531-8C3645CEAA9F}"/>
              </a:ext>
            </a:extLst>
          </p:cNvPr>
          <p:cNvSpPr>
            <a:spLocks noGrp="1"/>
          </p:cNvSpPr>
          <p:nvPr>
            <p:ph idx="1"/>
          </p:nvPr>
        </p:nvSpPr>
        <p:spPr/>
        <p:txBody>
          <a:bodyPr>
            <a:normAutofit fontScale="47500" lnSpcReduction="20000"/>
          </a:bodyPr>
          <a:lstStyle/>
          <a:p>
            <a:pPr algn="just"/>
            <a:r>
              <a:rPr lang="es-MX" dirty="0"/>
              <a:t>Servicio público eléctrico (SPE). ¿Qué es?</a:t>
            </a:r>
          </a:p>
          <a:p>
            <a:pPr lvl="1" algn="just"/>
            <a:r>
              <a:rPr lang="es-MX" dirty="0"/>
              <a:t>Es servicio, una prestación “inmaterial” (suministro/transporte)</a:t>
            </a:r>
          </a:p>
          <a:p>
            <a:pPr lvl="1" algn="just"/>
            <a:r>
              <a:rPr lang="es-MX" dirty="0"/>
              <a:t>Es público, porque lo presta el Estado (no los privados) y es el responsable de la disponibilidad (del servicio, del suministro). El Estado, sin embargo, puede emplear a los privados para prestarlo.</a:t>
            </a:r>
          </a:p>
          <a:p>
            <a:pPr lvl="1" algn="just"/>
            <a:r>
              <a:rPr lang="es-MX" dirty="0"/>
              <a:t>Es eléctrico, referido a “lo eléctrico”.</a:t>
            </a:r>
          </a:p>
          <a:p>
            <a:pPr algn="just"/>
            <a:r>
              <a:rPr lang="es-MX" dirty="0"/>
              <a:t>El SPE tiene definición legal: art. 7 LGSE.</a:t>
            </a:r>
          </a:p>
          <a:p>
            <a:pPr lvl="1" algn="just"/>
            <a:r>
              <a:rPr lang="es-MX" dirty="0"/>
              <a:t>Es servicio público eléctrico el suministro…</a:t>
            </a:r>
          </a:p>
          <a:p>
            <a:pPr lvl="2" algn="just"/>
            <a:r>
              <a:rPr lang="es-MX" dirty="0"/>
              <a:t>De una concesionaria de distribución (del art. 2 Nro. 2) </a:t>
            </a:r>
          </a:p>
          <a:p>
            <a:pPr lvl="3" algn="just"/>
            <a:r>
              <a:rPr lang="es-MX" dirty="0"/>
              <a:t>a usuarios finales en su zona de concesión, o bien…</a:t>
            </a:r>
          </a:p>
          <a:p>
            <a:pPr lvl="3" algn="just"/>
            <a:r>
              <a:rPr lang="es-MX" dirty="0"/>
              <a:t>A usuarios fuera de ella conectados a aquella con líneas propias o de terceros (se entiende, de media/baja tensión de suministro). Vid art. 225 letra j) define “línea de distribución de servicio público”.</a:t>
            </a:r>
          </a:p>
          <a:p>
            <a:pPr lvl="1" algn="just"/>
            <a:r>
              <a:rPr lang="es-MX" dirty="0"/>
              <a:t>Es, también, servicio público eléctrico el transporte de electricidad, por</a:t>
            </a:r>
          </a:p>
          <a:p>
            <a:pPr lvl="2" algn="just"/>
            <a:r>
              <a:rPr lang="es-MX" dirty="0"/>
              <a:t>Sistema de transmisión nacional (STN)</a:t>
            </a:r>
          </a:p>
          <a:p>
            <a:pPr lvl="2" algn="just"/>
            <a:r>
              <a:rPr lang="es-MX" dirty="0"/>
              <a:t>ST Zonal (STZ)</a:t>
            </a:r>
          </a:p>
          <a:p>
            <a:pPr lvl="2" algn="just"/>
            <a:r>
              <a:rPr lang="es-MX" dirty="0"/>
              <a:t>ST para Polos de Desarrollo (STPD)</a:t>
            </a:r>
          </a:p>
          <a:p>
            <a:pPr lvl="2" algn="just"/>
            <a:r>
              <a:rPr lang="es-MX" dirty="0"/>
              <a:t>ST Internacional interconectado de interés público (STIIIPU)</a:t>
            </a:r>
          </a:p>
          <a:p>
            <a:pPr algn="just"/>
            <a:r>
              <a:rPr lang="es-MX" dirty="0"/>
              <a:t>Artículo 8°. No se considerarán de servicio público:</a:t>
            </a:r>
          </a:p>
          <a:p>
            <a:pPr lvl="1" algn="just"/>
            <a:r>
              <a:rPr lang="es-MX" dirty="0"/>
              <a:t> los suministros efectuados desde instalaciones de generación,</a:t>
            </a:r>
          </a:p>
          <a:p>
            <a:pPr lvl="1" algn="just"/>
            <a:r>
              <a:rPr lang="es-MX" dirty="0"/>
              <a:t>la distribución de energía que hagan las Cooperativas, no concesionarias, o bien</a:t>
            </a:r>
          </a:p>
          <a:p>
            <a:pPr lvl="1" algn="just"/>
            <a:r>
              <a:rPr lang="es-MX" dirty="0"/>
              <a:t>la distribución que se realice sin concesión.</a:t>
            </a:r>
          </a:p>
          <a:p>
            <a:pPr algn="just"/>
            <a:r>
              <a:rPr lang="es-MX" dirty="0"/>
              <a:t>La G de electricidad no es SPE.</a:t>
            </a:r>
          </a:p>
          <a:p>
            <a:pPr algn="just"/>
            <a:r>
              <a:rPr lang="es-MX" dirty="0"/>
              <a:t>El alumbrado público tampoco es SPE, vid. Art. 7 inc. 2 (argumento de texto, hace la diferencia). Es, más bien, un ST Dedicado.</a:t>
            </a:r>
          </a:p>
        </p:txBody>
      </p:sp>
      <p:sp>
        <p:nvSpPr>
          <p:cNvPr id="4" name="Marcador de texto 3">
            <a:extLst>
              <a:ext uri="{FF2B5EF4-FFF2-40B4-BE49-F238E27FC236}">
                <a16:creationId xmlns:a16="http://schemas.microsoft.com/office/drawing/2014/main" id="{DAB8BA19-E864-4B5D-9BB7-DABD9EC382A0}"/>
              </a:ext>
            </a:extLst>
          </p:cNvPr>
          <p:cNvSpPr>
            <a:spLocks noGrp="1"/>
          </p:cNvSpPr>
          <p:nvPr>
            <p:ph type="body" sz="half" idx="2"/>
          </p:nvPr>
        </p:nvSpPr>
        <p:spPr/>
        <p:txBody>
          <a:bodyPr>
            <a:normAutofit fontScale="77500" lnSpcReduction="20000"/>
          </a:bodyPr>
          <a:lstStyle/>
          <a:p>
            <a:pPr algn="just"/>
            <a:r>
              <a:rPr lang="es-MX" dirty="0"/>
              <a:t>Vimos la importancia de la distinción entre mercancía (G) y servicio (T y D) para el enfoque regulatorio.</a:t>
            </a:r>
          </a:p>
          <a:p>
            <a:pPr algn="just"/>
            <a:r>
              <a:rPr lang="es-MX" dirty="0"/>
              <a:t>Vimos también el Sistema Eléctrico, su definición, subsistemas (mercados) y características de cada uno (actividad, bien transado, </a:t>
            </a:r>
            <a:r>
              <a:rPr lang="es-MX" dirty="0" err="1"/>
              <a:t>det</a:t>
            </a:r>
            <a:r>
              <a:rPr lang="es-MX" dirty="0"/>
              <a:t>. de precio y enfoque regulatorio de cada uno: escaso en G; pero intenso en T y D), art. 225 LGSE.</a:t>
            </a:r>
          </a:p>
          <a:p>
            <a:pPr algn="just"/>
            <a:r>
              <a:rPr lang="es-MX" dirty="0"/>
              <a:t>Al ver el CEN tratamos de la interconexión de los subsistemas G+T+D</a:t>
            </a:r>
          </a:p>
          <a:p>
            <a:pPr algn="just"/>
            <a:r>
              <a:rPr lang="es-MX" dirty="0"/>
              <a:t>Analizaremos aquí qué es SPE, art. 7.</a:t>
            </a:r>
          </a:p>
          <a:p>
            <a:pPr algn="just"/>
            <a:r>
              <a:rPr lang="es-MX" dirty="0"/>
              <a:t>Qué no es SPE, art. 8</a:t>
            </a:r>
          </a:p>
          <a:p>
            <a:pPr algn="just"/>
            <a:r>
              <a:rPr lang="es-MX" dirty="0"/>
              <a:t>Los tipos de servicio público eléctrico: de transmisión (SPET) y de distribución (SPED)</a:t>
            </a:r>
          </a:p>
          <a:p>
            <a:endParaRPr lang="es-MX" dirty="0"/>
          </a:p>
        </p:txBody>
      </p:sp>
    </p:spTree>
    <p:extLst>
      <p:ext uri="{BB962C8B-B14F-4D97-AF65-F5344CB8AC3E}">
        <p14:creationId xmlns:p14="http://schemas.microsoft.com/office/powerpoint/2010/main" val="1569963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43991E-45A7-9EE8-0312-6AF77E308D7F}"/>
              </a:ext>
            </a:extLst>
          </p:cNvPr>
          <p:cNvSpPr>
            <a:spLocks noGrp="1"/>
          </p:cNvSpPr>
          <p:nvPr>
            <p:ph type="title"/>
          </p:nvPr>
        </p:nvSpPr>
        <p:spPr/>
        <p:txBody>
          <a:bodyPr/>
          <a:lstStyle/>
          <a:p>
            <a:r>
              <a:rPr lang="es-MX" dirty="0"/>
              <a:t>Tipos de servicio público eléctrico (</a:t>
            </a:r>
            <a:r>
              <a:rPr lang="es-MX" dirty="0" err="1"/>
              <a:t>spe</a:t>
            </a:r>
            <a:r>
              <a:rPr lang="es-MX" dirty="0"/>
              <a:t>)</a:t>
            </a:r>
          </a:p>
        </p:txBody>
      </p:sp>
      <p:sp>
        <p:nvSpPr>
          <p:cNvPr id="3" name="Marcador de contenido 2">
            <a:extLst>
              <a:ext uri="{FF2B5EF4-FFF2-40B4-BE49-F238E27FC236}">
                <a16:creationId xmlns:a16="http://schemas.microsoft.com/office/drawing/2014/main" id="{518B7992-0D50-591C-31B5-E2750E137684}"/>
              </a:ext>
            </a:extLst>
          </p:cNvPr>
          <p:cNvSpPr>
            <a:spLocks noGrp="1"/>
          </p:cNvSpPr>
          <p:nvPr>
            <p:ph idx="1"/>
          </p:nvPr>
        </p:nvSpPr>
        <p:spPr/>
        <p:txBody>
          <a:bodyPr/>
          <a:lstStyle/>
          <a:p>
            <a:pPr algn="just"/>
            <a:r>
              <a:rPr lang="es-MX" dirty="0"/>
              <a:t>Así, el SPE puede ser de dos tipos:</a:t>
            </a:r>
          </a:p>
          <a:p>
            <a:pPr lvl="1" algn="just"/>
            <a:r>
              <a:rPr lang="es-MX" dirty="0"/>
              <a:t>Servicio Público Eléctrico de Transporte (SPET), y</a:t>
            </a:r>
          </a:p>
          <a:p>
            <a:pPr lvl="1" algn="just"/>
            <a:r>
              <a:rPr lang="es-MX" dirty="0"/>
              <a:t>Servicio Público Eléctrico de Distribución (SPED).</a:t>
            </a:r>
          </a:p>
        </p:txBody>
      </p:sp>
      <p:sp>
        <p:nvSpPr>
          <p:cNvPr id="4" name="Marcador de texto 3">
            <a:extLst>
              <a:ext uri="{FF2B5EF4-FFF2-40B4-BE49-F238E27FC236}">
                <a16:creationId xmlns:a16="http://schemas.microsoft.com/office/drawing/2014/main" id="{3D51921B-299F-F04F-A392-C56AB623F3FF}"/>
              </a:ext>
            </a:extLst>
          </p:cNvPr>
          <p:cNvSpPr>
            <a:spLocks noGrp="1"/>
          </p:cNvSpPr>
          <p:nvPr>
            <p:ph type="body" sz="half" idx="2"/>
          </p:nvPr>
        </p:nvSpPr>
        <p:spPr/>
        <p:txBody>
          <a:bodyPr/>
          <a:lstStyle/>
          <a:p>
            <a:endParaRPr lang="es-MX" dirty="0"/>
          </a:p>
          <a:p>
            <a:r>
              <a:rPr lang="es-MX" dirty="0"/>
              <a:t>Recordar géneros próximos:</a:t>
            </a:r>
          </a:p>
          <a:p>
            <a:r>
              <a:rPr lang="es-MX" dirty="0"/>
              <a:t>	Servicio</a:t>
            </a:r>
          </a:p>
          <a:p>
            <a:r>
              <a:rPr lang="es-MX" dirty="0"/>
              <a:t>	Público</a:t>
            </a:r>
          </a:p>
          <a:p>
            <a:r>
              <a:rPr lang="es-MX" dirty="0"/>
              <a:t>	Eléctrico</a:t>
            </a:r>
          </a:p>
          <a:p>
            <a:r>
              <a:rPr lang="es-MX" dirty="0"/>
              <a:t>De dos tipos (diferencias específicas): </a:t>
            </a:r>
          </a:p>
          <a:p>
            <a:r>
              <a:rPr lang="es-MX" dirty="0"/>
              <a:t>	SPET (transporte)</a:t>
            </a:r>
          </a:p>
          <a:p>
            <a:r>
              <a:rPr lang="es-MX" dirty="0"/>
              <a:t>	SPED (distribución)</a:t>
            </a:r>
          </a:p>
        </p:txBody>
      </p:sp>
    </p:spTree>
    <p:extLst>
      <p:ext uri="{BB962C8B-B14F-4D97-AF65-F5344CB8AC3E}">
        <p14:creationId xmlns:p14="http://schemas.microsoft.com/office/powerpoint/2010/main" val="263989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E12496-4DFA-46D1-C784-A8F0B2167D74}"/>
              </a:ext>
            </a:extLst>
          </p:cNvPr>
          <p:cNvSpPr>
            <a:spLocks noGrp="1"/>
          </p:cNvSpPr>
          <p:nvPr>
            <p:ph type="title"/>
          </p:nvPr>
        </p:nvSpPr>
        <p:spPr/>
        <p:txBody>
          <a:bodyPr/>
          <a:lstStyle/>
          <a:p>
            <a:r>
              <a:rPr lang="es-MX" dirty="0"/>
              <a:t>Servicio público eléctrico de transporte (SPET) </a:t>
            </a:r>
          </a:p>
        </p:txBody>
      </p:sp>
      <p:sp>
        <p:nvSpPr>
          <p:cNvPr id="3" name="Marcador de contenido 2">
            <a:extLst>
              <a:ext uri="{FF2B5EF4-FFF2-40B4-BE49-F238E27FC236}">
                <a16:creationId xmlns:a16="http://schemas.microsoft.com/office/drawing/2014/main" id="{E6F5BCD6-D8A2-3C9B-1556-0467AAD4E98A}"/>
              </a:ext>
            </a:extLst>
          </p:cNvPr>
          <p:cNvSpPr>
            <a:spLocks noGrp="1"/>
          </p:cNvSpPr>
          <p:nvPr>
            <p:ph idx="1"/>
          </p:nvPr>
        </p:nvSpPr>
        <p:spPr>
          <a:xfrm>
            <a:off x="5156200" y="1368572"/>
            <a:ext cx="5891209" cy="4422628"/>
          </a:xfrm>
        </p:spPr>
        <p:txBody>
          <a:bodyPr>
            <a:normAutofit fontScale="47500" lnSpcReduction="20000"/>
          </a:bodyPr>
          <a:lstStyle/>
          <a:p>
            <a:r>
              <a:rPr lang="es-MX" dirty="0"/>
              <a:t>Art. 7 inc. 3: </a:t>
            </a:r>
          </a:p>
          <a:p>
            <a:r>
              <a:rPr lang="es-MX" dirty="0"/>
              <a:t>Servicio público eléctrico de transporte que se realiza por:</a:t>
            </a:r>
          </a:p>
          <a:p>
            <a:pPr lvl="1"/>
            <a:r>
              <a:rPr lang="es-MX" dirty="0"/>
              <a:t>El sistema de transmisión nacional (STN), </a:t>
            </a:r>
          </a:p>
          <a:p>
            <a:pPr lvl="1"/>
            <a:r>
              <a:rPr lang="es-MX" dirty="0"/>
              <a:t>El sistema de transmisión zonal (STZ)</a:t>
            </a:r>
          </a:p>
          <a:p>
            <a:pPr lvl="1"/>
            <a:r>
              <a:rPr lang="es-MX" dirty="0"/>
              <a:t>El sistema de transmisión para polos de desarrollo (STPD); y, además, </a:t>
            </a:r>
          </a:p>
          <a:p>
            <a:pPr lvl="1"/>
            <a:r>
              <a:rPr lang="es-MX" dirty="0"/>
              <a:t>por los sistemas internacionales interconectados de servicio público (</a:t>
            </a:r>
            <a:r>
              <a:rPr lang="es-MX" dirty="0" err="1"/>
              <a:t>SIISPub</a:t>
            </a:r>
            <a:r>
              <a:rPr lang="es-MX" dirty="0"/>
              <a:t>).</a:t>
            </a:r>
          </a:p>
          <a:p>
            <a:r>
              <a:rPr lang="es-MX" dirty="0"/>
              <a:t>Criterio: Inclusión regulatoria de las instalaciones de transporte de un sistema eléctrico de transmisión.</a:t>
            </a:r>
          </a:p>
          <a:p>
            <a:r>
              <a:rPr lang="es-MX" dirty="0"/>
              <a:t>Recordar definición de sistema de transmisión, vid art. 73 LGSE.</a:t>
            </a:r>
          </a:p>
          <a:p>
            <a:pPr lvl="1"/>
            <a:r>
              <a:rPr lang="es-MX" dirty="0"/>
              <a:t>El "sistema de transmisión o de transporte de electricidad" es el conjunto de líneas y subestaciones eléctricas que forman parte de un sistema eléctrico, y que no están destinadas a prestar el servicio público de distribución, cuya operación deberá coordinarse según lo dispone el artículo 72°-1 de esta ley.</a:t>
            </a:r>
          </a:p>
          <a:p>
            <a:pPr lvl="1"/>
            <a:r>
              <a:rPr lang="es-MX" dirty="0"/>
              <a:t>Inclusión por default: Si no están destinadas a SPED, todas las demás instalaciones eléctricas de transmisión (líneas y subestaciones, interruptores, barras, líneas de transmisión, equipos de compensación (</a:t>
            </a:r>
            <a:r>
              <a:rPr lang="es-MX" dirty="0" err="1"/>
              <a:t>flickering</a:t>
            </a:r>
            <a:r>
              <a:rPr lang="es-MX" dirty="0"/>
              <a:t>), sistemas de protección (relés)) cuya operación deba coordinarse, quedan adscritas/bajo la definición de sistema de transmisión (y, bajo ésta, en alguno de sus 5 segmentos funcionales delimitados)  </a:t>
            </a:r>
          </a:p>
          <a:p>
            <a:r>
              <a:rPr lang="es-MX" dirty="0"/>
              <a:t>Excepciones. No todo T es SPET. Veremos por qué (art. ). No lo son:</a:t>
            </a:r>
          </a:p>
          <a:p>
            <a:pPr lvl="1"/>
            <a:r>
              <a:rPr lang="es-MX" dirty="0"/>
              <a:t>Sistemas de transmisión dedicados (STD)</a:t>
            </a:r>
          </a:p>
          <a:p>
            <a:pPr lvl="1"/>
            <a:r>
              <a:rPr lang="es-MX" dirty="0"/>
              <a:t>ST Internacional interconectado de interés privado (</a:t>
            </a:r>
            <a:r>
              <a:rPr lang="es-MX" dirty="0" err="1"/>
              <a:t>STIIIPriv</a:t>
            </a:r>
            <a:r>
              <a:rPr lang="es-MX" dirty="0"/>
              <a:t>)</a:t>
            </a:r>
          </a:p>
          <a:p>
            <a:endParaRPr lang="es-MX" dirty="0"/>
          </a:p>
          <a:p>
            <a:endParaRPr lang="es-MX" dirty="0"/>
          </a:p>
        </p:txBody>
      </p:sp>
      <p:sp>
        <p:nvSpPr>
          <p:cNvPr id="4" name="Marcador de texto 3">
            <a:extLst>
              <a:ext uri="{FF2B5EF4-FFF2-40B4-BE49-F238E27FC236}">
                <a16:creationId xmlns:a16="http://schemas.microsoft.com/office/drawing/2014/main" id="{BF3FA4D2-AA57-78FA-7F8B-BF0960A0115A}"/>
              </a:ext>
            </a:extLst>
          </p:cNvPr>
          <p:cNvSpPr>
            <a:spLocks noGrp="1"/>
          </p:cNvSpPr>
          <p:nvPr>
            <p:ph type="body" sz="half" idx="2"/>
          </p:nvPr>
        </p:nvSpPr>
        <p:spPr/>
        <p:txBody>
          <a:bodyPr/>
          <a:lstStyle/>
          <a:p>
            <a:r>
              <a:rPr lang="es-MX" dirty="0"/>
              <a:t>La noción de SPE es más amplia/comprensiva que la de simple sistema de transporte (art. 73 LGSE) </a:t>
            </a:r>
          </a:p>
          <a:p>
            <a:r>
              <a:rPr lang="es-MX" dirty="0"/>
              <a:t>Definición de SPET</a:t>
            </a:r>
          </a:p>
          <a:p>
            <a:r>
              <a:rPr lang="es-MX" dirty="0"/>
              <a:t>Criterio: 5 segmentos delimitados de instalaciones de transporte (STN, STZ, STPD, STD y STII)</a:t>
            </a:r>
          </a:p>
          <a:p>
            <a:r>
              <a:rPr lang="es-MX" dirty="0"/>
              <a:t>Excepciones (qué no es SPET)</a:t>
            </a:r>
          </a:p>
        </p:txBody>
      </p:sp>
    </p:spTree>
    <p:extLst>
      <p:ext uri="{BB962C8B-B14F-4D97-AF65-F5344CB8AC3E}">
        <p14:creationId xmlns:p14="http://schemas.microsoft.com/office/powerpoint/2010/main" val="945704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1CF51D-C36B-9D01-A500-9AF90F2168CD}"/>
              </a:ext>
            </a:extLst>
          </p:cNvPr>
          <p:cNvSpPr>
            <a:spLocks noGrp="1"/>
          </p:cNvSpPr>
          <p:nvPr>
            <p:ph type="title"/>
          </p:nvPr>
        </p:nvSpPr>
        <p:spPr/>
        <p:txBody>
          <a:bodyPr>
            <a:normAutofit/>
          </a:bodyPr>
          <a:lstStyle/>
          <a:p>
            <a:r>
              <a:rPr lang="es-MX" dirty="0"/>
              <a:t>Sistema eléctrico de transmisión o transporte (ST)</a:t>
            </a:r>
          </a:p>
        </p:txBody>
      </p:sp>
      <p:sp>
        <p:nvSpPr>
          <p:cNvPr id="3" name="Marcador de contenido 2">
            <a:extLst>
              <a:ext uri="{FF2B5EF4-FFF2-40B4-BE49-F238E27FC236}">
                <a16:creationId xmlns:a16="http://schemas.microsoft.com/office/drawing/2014/main" id="{8284E86E-9F61-0BE3-EB64-32CB5FEE6F71}"/>
              </a:ext>
            </a:extLst>
          </p:cNvPr>
          <p:cNvSpPr>
            <a:spLocks noGrp="1"/>
          </p:cNvSpPr>
          <p:nvPr>
            <p:ph idx="1"/>
          </p:nvPr>
        </p:nvSpPr>
        <p:spPr>
          <a:xfrm>
            <a:off x="5156200" y="1108180"/>
            <a:ext cx="5891209" cy="4683020"/>
          </a:xfrm>
        </p:spPr>
        <p:txBody>
          <a:bodyPr>
            <a:normAutofit fontScale="70000" lnSpcReduction="20000"/>
          </a:bodyPr>
          <a:lstStyle/>
          <a:p>
            <a:r>
              <a:rPr lang="es-MX" dirty="0"/>
              <a:t>Definición técnico-doctrinal.</a:t>
            </a:r>
          </a:p>
          <a:p>
            <a:pPr lvl="1"/>
            <a:r>
              <a:rPr lang="es-MX" dirty="0"/>
              <a:t>ST es un conjunto de instalaciones eléctricas compuesto de líneas y subestaciones eléctricas para el transporte de energía eléctrica normalmente en alta tensión (voltaje); con una estructura ya abierta (radial) o cerrada (en anillo o enmallada) que tiene la función de “enlazar las centrales con los puntos de utilización de energía eléctrica”. </a:t>
            </a:r>
          </a:p>
          <a:p>
            <a:pPr lvl="1"/>
            <a:r>
              <a:rPr lang="es-MX" dirty="0"/>
              <a:t>Para un uso racional de la electricidad es necesario que las líneas de transporte estén interconectadas entre sí con estructura de forma mallada, de manera que puedan transportar electricidad entre puntos muy alejados, en cualquier sentido y con las menores pérdidas posibles. </a:t>
            </a:r>
          </a:p>
          <a:p>
            <a:r>
              <a:rPr lang="es-MX" dirty="0"/>
              <a:t>Definición legal, art. 73 LGSE.</a:t>
            </a:r>
          </a:p>
          <a:p>
            <a:r>
              <a:rPr lang="es-MX" dirty="0"/>
              <a:t>Definición jurídico-doctrinal.</a:t>
            </a:r>
          </a:p>
          <a:p>
            <a:pPr lvl="1"/>
            <a:r>
              <a:rPr lang="es-MX" dirty="0"/>
              <a:t>ST es el conjunto de líneas y subestaciones eléctricas que forman parte de un sistema eléctrico, y que están destinadas a prestar el servicio público de transmisión (esto excluye a los STD), cuya operación debe coordinarse según lo dispone el artículo 72-1 de la LGSE.</a:t>
            </a:r>
          </a:p>
        </p:txBody>
      </p:sp>
      <p:sp>
        <p:nvSpPr>
          <p:cNvPr id="4" name="Marcador de texto 3">
            <a:extLst>
              <a:ext uri="{FF2B5EF4-FFF2-40B4-BE49-F238E27FC236}">
                <a16:creationId xmlns:a16="http://schemas.microsoft.com/office/drawing/2014/main" id="{DE87EF02-5ECA-A30F-E7A5-4683BC2CD857}"/>
              </a:ext>
            </a:extLst>
          </p:cNvPr>
          <p:cNvSpPr>
            <a:spLocks noGrp="1"/>
          </p:cNvSpPr>
          <p:nvPr>
            <p:ph type="body" sz="half" idx="2"/>
          </p:nvPr>
        </p:nvSpPr>
        <p:spPr/>
        <p:txBody>
          <a:bodyPr/>
          <a:lstStyle/>
          <a:p>
            <a:r>
              <a:rPr lang="es-MX" dirty="0"/>
              <a:t>¿Qué es un sistema eléctrico de transmisión o transporte?. Es un tipo de sistema eléctrico (SE). </a:t>
            </a:r>
          </a:p>
          <a:p>
            <a:r>
              <a:rPr lang="es-MX" dirty="0"/>
              <a:t>El SE tiene </a:t>
            </a:r>
            <a:r>
              <a:rPr lang="es-MX" dirty="0" err="1"/>
              <a:t>def</a:t>
            </a:r>
            <a:r>
              <a:rPr lang="es-MX" dirty="0"/>
              <a:t>. legal en art. 225 letra a)</a:t>
            </a:r>
          </a:p>
          <a:p>
            <a:r>
              <a:rPr lang="es-MX" dirty="0"/>
              <a:t>El SEN tiene </a:t>
            </a:r>
            <a:r>
              <a:rPr lang="es-MX" dirty="0" err="1"/>
              <a:t>def</a:t>
            </a:r>
            <a:r>
              <a:rPr lang="es-MX" dirty="0"/>
              <a:t>. legal en art. 225 letra b) </a:t>
            </a:r>
          </a:p>
          <a:p>
            <a:r>
              <a:rPr lang="es-MX" dirty="0"/>
              <a:t>Definición técnico-doctrinal de ST</a:t>
            </a:r>
          </a:p>
          <a:p>
            <a:r>
              <a:rPr lang="es-MX" dirty="0"/>
              <a:t>Definición jurídico-doctrinal de ST</a:t>
            </a:r>
          </a:p>
        </p:txBody>
      </p:sp>
    </p:spTree>
    <p:extLst>
      <p:ext uri="{BB962C8B-B14F-4D97-AF65-F5344CB8AC3E}">
        <p14:creationId xmlns:p14="http://schemas.microsoft.com/office/powerpoint/2010/main" val="2477282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9D087D-D899-5D65-C774-D878238AEECF}"/>
              </a:ext>
            </a:extLst>
          </p:cNvPr>
          <p:cNvSpPr>
            <a:spLocks noGrp="1"/>
          </p:cNvSpPr>
          <p:nvPr>
            <p:ph type="title"/>
          </p:nvPr>
        </p:nvSpPr>
        <p:spPr/>
        <p:txBody>
          <a:bodyPr/>
          <a:lstStyle/>
          <a:p>
            <a:r>
              <a:rPr lang="es-MX" dirty="0"/>
              <a:t>Sistema eléctrico de transmisión o transporte (ST)</a:t>
            </a:r>
          </a:p>
        </p:txBody>
      </p:sp>
      <p:sp>
        <p:nvSpPr>
          <p:cNvPr id="3" name="Marcador de contenido 2">
            <a:extLst>
              <a:ext uri="{FF2B5EF4-FFF2-40B4-BE49-F238E27FC236}">
                <a16:creationId xmlns:a16="http://schemas.microsoft.com/office/drawing/2014/main" id="{0C06F8AA-9AAF-BC25-B9DD-1242D5891B79}"/>
              </a:ext>
            </a:extLst>
          </p:cNvPr>
          <p:cNvSpPr>
            <a:spLocks noGrp="1"/>
          </p:cNvSpPr>
          <p:nvPr>
            <p:ph idx="1"/>
          </p:nvPr>
        </p:nvSpPr>
        <p:spPr/>
        <p:txBody>
          <a:bodyPr>
            <a:normAutofit fontScale="85000" lnSpcReduction="10000"/>
          </a:bodyPr>
          <a:lstStyle/>
          <a:p>
            <a:r>
              <a:rPr lang="es-MX" dirty="0"/>
              <a:t>Art. 73 LGSE: “…es el conjunto de líneas y subestaciones eléctricas que forman parte de un sistema eléctrico, y </a:t>
            </a:r>
          </a:p>
          <a:p>
            <a:pPr lvl="1"/>
            <a:r>
              <a:rPr lang="es-MX" dirty="0"/>
              <a:t>que </a:t>
            </a:r>
            <a:r>
              <a:rPr lang="es-MX" u="sng" dirty="0"/>
              <a:t>no están destinadas a prestar el servicio público de distribución</a:t>
            </a:r>
            <a:r>
              <a:rPr lang="es-MX" dirty="0"/>
              <a:t>, cuya operación debe coordinarse según lo dispone el artículo 72-1 de esta ley”.</a:t>
            </a:r>
          </a:p>
          <a:p>
            <a:pPr lvl="1"/>
            <a:r>
              <a:rPr lang="es-MX" dirty="0"/>
              <a:t>…pero que </a:t>
            </a:r>
            <a:r>
              <a:rPr lang="es-MX" u="sng" dirty="0"/>
              <a:t>sí están destinadas a prestar el servicio público de transporte de electricidad</a:t>
            </a:r>
            <a:r>
              <a:rPr lang="es-MX" dirty="0"/>
              <a:t>, si se trata de STN, STPD, STZ y STII de interés público (vid art. 7 inc. 3°); </a:t>
            </a:r>
          </a:p>
          <a:p>
            <a:r>
              <a:rPr lang="es-MX" dirty="0"/>
              <a:t>y cuya operación también debe coordinarse según lo dispone el artículo 72-1 de esta ley.</a:t>
            </a:r>
          </a:p>
          <a:p>
            <a:r>
              <a:rPr lang="es-MX" dirty="0"/>
              <a:t>Implicancias. </a:t>
            </a:r>
          </a:p>
          <a:p>
            <a:pPr lvl="1"/>
            <a:r>
              <a:rPr lang="es-MX" dirty="0"/>
              <a:t>No constituye servicio público de transmisión (SPET) el transporte de electricidad efectuada a través de (líneas y S/E de segmentos de) STD y SII de interés privado.</a:t>
            </a:r>
          </a:p>
          <a:p>
            <a:endParaRPr lang="es-MX" dirty="0"/>
          </a:p>
        </p:txBody>
      </p:sp>
      <p:sp>
        <p:nvSpPr>
          <p:cNvPr id="4" name="Marcador de texto 3">
            <a:extLst>
              <a:ext uri="{FF2B5EF4-FFF2-40B4-BE49-F238E27FC236}">
                <a16:creationId xmlns:a16="http://schemas.microsoft.com/office/drawing/2014/main" id="{B3BC124B-F201-1ABB-9026-729FDCAB48C2}"/>
              </a:ext>
            </a:extLst>
          </p:cNvPr>
          <p:cNvSpPr>
            <a:spLocks noGrp="1"/>
          </p:cNvSpPr>
          <p:nvPr>
            <p:ph type="body" sz="half" idx="2"/>
          </p:nvPr>
        </p:nvSpPr>
        <p:spPr/>
        <p:txBody>
          <a:bodyPr/>
          <a:lstStyle/>
          <a:p>
            <a:r>
              <a:rPr lang="es-MX" dirty="0"/>
              <a:t>Definición legal de ST.</a:t>
            </a:r>
          </a:p>
          <a:p>
            <a:r>
              <a:rPr lang="es-MX" dirty="0"/>
              <a:t>Lo que no es: IE destinadas a SPED</a:t>
            </a:r>
          </a:p>
          <a:p>
            <a:r>
              <a:rPr lang="es-MX" dirty="0"/>
              <a:t>Lo que es: IE destinadas a SPET</a:t>
            </a:r>
          </a:p>
          <a:p>
            <a:r>
              <a:rPr lang="es-MX" dirty="0"/>
              <a:t>Requisito de interconexión</a:t>
            </a:r>
          </a:p>
          <a:p>
            <a:r>
              <a:rPr lang="es-MX" dirty="0"/>
              <a:t>Implicancias</a:t>
            </a:r>
          </a:p>
          <a:p>
            <a:endParaRPr lang="es-MX" dirty="0"/>
          </a:p>
        </p:txBody>
      </p:sp>
    </p:spTree>
    <p:extLst>
      <p:ext uri="{BB962C8B-B14F-4D97-AF65-F5344CB8AC3E}">
        <p14:creationId xmlns:p14="http://schemas.microsoft.com/office/powerpoint/2010/main" val="975959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TM04033919[[fn=Circuito]]</Template>
  <TotalTime>2048</TotalTime>
  <Words>7710</Words>
  <Application>Microsoft Office PowerPoint</Application>
  <PresentationFormat>Panorámica</PresentationFormat>
  <Paragraphs>455</Paragraphs>
  <Slides>41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41</vt:i4>
      </vt:variant>
    </vt:vector>
  </HeadingPairs>
  <TitlesOfParts>
    <vt:vector size="46" baseType="lpstr">
      <vt:lpstr>Arial</vt:lpstr>
      <vt:lpstr>Calibri</vt:lpstr>
      <vt:lpstr>Tw Cen MT</vt:lpstr>
      <vt:lpstr>Wingdings</vt:lpstr>
      <vt:lpstr>Circuito</vt:lpstr>
      <vt:lpstr>Derecho ambiental, de los recursos naturales y la sustentabilidad</vt:lpstr>
      <vt:lpstr>Unidad derecho eléctrico: sistemas de transmisión y derecho eléctrico</vt:lpstr>
      <vt:lpstr>El sistema eléctrico y los servicios públicos</vt:lpstr>
      <vt:lpstr>Características generales de los sistemas eléctricos chilenos</vt:lpstr>
      <vt:lpstr>los servicios públicos eléctricos (SPE)</vt:lpstr>
      <vt:lpstr>Tipos de servicio público eléctrico (spe)</vt:lpstr>
      <vt:lpstr>Servicio público eléctrico de transporte (SPET) </vt:lpstr>
      <vt:lpstr>Sistema eléctrico de transmisión o transporte (ST)</vt:lpstr>
      <vt:lpstr>Sistema eléctrico de transmisión o transporte (ST)</vt:lpstr>
      <vt:lpstr>¿Qué sabemos ya de las instalaciones eléctricas (líneas y S/E) de transporte?. </vt:lpstr>
      <vt:lpstr>¿puede haber transporte sin concesión?.</vt:lpstr>
      <vt:lpstr>¿puede haber transporte sin concesión?.</vt:lpstr>
      <vt:lpstr>¿puede haber transporte sin concesión?.</vt:lpstr>
      <vt:lpstr>¿puede haber transporte sin concesión?.</vt:lpstr>
      <vt:lpstr>¿puede haber transporte sin concesión?.</vt:lpstr>
      <vt:lpstr>ReDES RADIALES (o ABIERTAS), EN ANILLO (o cerradas) y enmalladas (en anillo unidas en forma radial)</vt:lpstr>
      <vt:lpstr>Segmentos de los sistemas de transmisión</vt:lpstr>
      <vt:lpstr>El sistema eléctrico nacional (SEN)</vt:lpstr>
      <vt:lpstr>SPET – Sistema de transmisión nacional (STN o SEN)</vt:lpstr>
      <vt:lpstr>Spet – sistema de transmisión para polos de desarrollo (stpd)</vt:lpstr>
      <vt:lpstr>Spet – sistema de transmisión para polos de desarrollo (stpd)</vt:lpstr>
      <vt:lpstr>NO Spet – sistemas de transmisión dedicados (std) </vt:lpstr>
      <vt:lpstr>NO Spet – sistemas de transmisión dedicados (std) </vt:lpstr>
      <vt:lpstr>SPET – Sistema de transmisión zonal (STz)</vt:lpstr>
      <vt:lpstr>Spet/NO SPET – sistema de transmisión DE INTERCONEXIÓN INTERNACIONALES (stii)</vt:lpstr>
      <vt:lpstr>servicio público eléctrico de distribución (SPED)</vt:lpstr>
      <vt:lpstr>Sistema eléctrico de distribución (SED)</vt:lpstr>
      <vt:lpstr>Autoridades Coordinador Eléctrico Nacional </vt:lpstr>
      <vt:lpstr>Autoridades Coordinador Eléctrico Nacional </vt:lpstr>
      <vt:lpstr>autoridades</vt:lpstr>
      <vt:lpstr>autoridades</vt:lpstr>
      <vt:lpstr>autoridades</vt:lpstr>
      <vt:lpstr>Premisa básica</vt:lpstr>
      <vt:lpstr>Criterio general: libertad de precios excepción: preciso regulados</vt:lpstr>
      <vt:lpstr>Niveles de precios sujetos a regulación</vt:lpstr>
      <vt:lpstr>Precios entre generadores</vt:lpstr>
      <vt:lpstr>Precio de la distribución o tarifa</vt:lpstr>
      <vt:lpstr>Opciones Tarifarias a Usuarios Finales </vt:lpstr>
      <vt:lpstr>opciones tarifarias Para clientes de baja tensión</vt:lpstr>
      <vt:lpstr>opciones tarifarias Para clientes de alta tensión</vt:lpstr>
      <vt:lpstr>Costos de Falla (esperado)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Mercado y derecho eléctrico</dc:title>
  <dc:creator>Rafael Plaza</dc:creator>
  <cp:lastModifiedBy>Rafael Plaza</cp:lastModifiedBy>
  <cp:revision>3</cp:revision>
  <dcterms:created xsi:type="dcterms:W3CDTF">2022-04-13T20:16:19Z</dcterms:created>
  <dcterms:modified xsi:type="dcterms:W3CDTF">2024-05-15T15:00:28Z</dcterms:modified>
</cp:coreProperties>
</file>