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62"/>
  </p:notesMasterIdLst>
  <p:sldIdLst>
    <p:sldId id="256" r:id="rId2"/>
    <p:sldId id="257" r:id="rId3"/>
    <p:sldId id="263" r:id="rId4"/>
    <p:sldId id="264" r:id="rId5"/>
    <p:sldId id="261" r:id="rId6"/>
    <p:sldId id="258" r:id="rId7"/>
    <p:sldId id="259" r:id="rId8"/>
    <p:sldId id="265" r:id="rId9"/>
    <p:sldId id="266" r:id="rId10"/>
    <p:sldId id="260" r:id="rId11"/>
    <p:sldId id="262" r:id="rId12"/>
    <p:sldId id="297" r:id="rId13"/>
    <p:sldId id="287" r:id="rId14"/>
    <p:sldId id="313" r:id="rId15"/>
    <p:sldId id="306" r:id="rId16"/>
    <p:sldId id="288" r:id="rId17"/>
    <p:sldId id="296" r:id="rId18"/>
    <p:sldId id="289" r:id="rId19"/>
    <p:sldId id="290" r:id="rId20"/>
    <p:sldId id="291" r:id="rId21"/>
    <p:sldId id="292" r:id="rId22"/>
    <p:sldId id="293" r:id="rId23"/>
    <p:sldId id="294" r:id="rId24"/>
    <p:sldId id="300" r:id="rId25"/>
    <p:sldId id="307" r:id="rId26"/>
    <p:sldId id="308" r:id="rId27"/>
    <p:sldId id="309" r:id="rId28"/>
    <p:sldId id="310" r:id="rId29"/>
    <p:sldId id="311" r:id="rId30"/>
    <p:sldId id="312" r:id="rId31"/>
    <p:sldId id="298" r:id="rId32"/>
    <p:sldId id="299" r:id="rId33"/>
    <p:sldId id="301" r:id="rId34"/>
    <p:sldId id="302" r:id="rId35"/>
    <p:sldId id="314" r:id="rId36"/>
    <p:sldId id="303" r:id="rId37"/>
    <p:sldId id="304" r:id="rId38"/>
    <p:sldId id="277" r:id="rId39"/>
    <p:sldId id="278" r:id="rId40"/>
    <p:sldId id="279" r:id="rId41"/>
    <p:sldId id="280" r:id="rId42"/>
    <p:sldId id="281" r:id="rId43"/>
    <p:sldId id="282" r:id="rId44"/>
    <p:sldId id="283" r:id="rId45"/>
    <p:sldId id="284" r:id="rId46"/>
    <p:sldId id="285" r:id="rId47"/>
    <p:sldId id="286" r:id="rId48"/>
    <p:sldId id="267" r:id="rId49"/>
    <p:sldId id="268" r:id="rId50"/>
    <p:sldId id="315" r:id="rId51"/>
    <p:sldId id="305" r:id="rId52"/>
    <p:sldId id="273" r:id="rId53"/>
    <p:sldId id="274" r:id="rId54"/>
    <p:sldId id="316" r:id="rId55"/>
    <p:sldId id="275" r:id="rId56"/>
    <p:sldId id="276" r:id="rId57"/>
    <p:sldId id="269" r:id="rId58"/>
    <p:sldId id="270" r:id="rId59"/>
    <p:sldId id="271" r:id="rId60"/>
    <p:sldId id="272" r:id="rId6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3A38FD-2828-4C58-A465-02C54183F7E7}" v="1" dt="2024-05-27T02:00:55.5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0" autoAdjust="0"/>
    <p:restoredTop sz="94660"/>
  </p:normalViewPr>
  <p:slideViewPr>
    <p:cSldViewPr snapToGrid="0">
      <p:cViewPr varScale="1">
        <p:scale>
          <a:sx n="76" d="100"/>
          <a:sy n="76" d="100"/>
        </p:scale>
        <p:origin x="219"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68"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fael Plaza" userId="6d823b37fb43ba68" providerId="LiveId" clId="{193A38FD-2828-4C58-A465-02C54183F7E7}"/>
    <pc:docChg chg="undo custSel addSld modSld">
      <pc:chgData name="Rafael Plaza" userId="6d823b37fb43ba68" providerId="LiveId" clId="{193A38FD-2828-4C58-A465-02C54183F7E7}" dt="2024-05-27T02:03:12.516" v="138" actId="20577"/>
      <pc:docMkLst>
        <pc:docMk/>
      </pc:docMkLst>
      <pc:sldChg chg="modSp mod">
        <pc:chgData name="Rafael Plaza" userId="6d823b37fb43ba68" providerId="LiveId" clId="{193A38FD-2828-4C58-A465-02C54183F7E7}" dt="2024-05-27T02:03:12.516" v="138" actId="20577"/>
        <pc:sldMkLst>
          <pc:docMk/>
          <pc:sldMk cId="3263048007" sldId="271"/>
        </pc:sldMkLst>
        <pc:spChg chg="mod">
          <ac:chgData name="Rafael Plaza" userId="6d823b37fb43ba68" providerId="LiveId" clId="{193A38FD-2828-4C58-A465-02C54183F7E7}" dt="2024-05-27T02:03:12.516" v="138" actId="20577"/>
          <ac:spMkLst>
            <pc:docMk/>
            <pc:sldMk cId="3263048007" sldId="271"/>
            <ac:spMk id="2" creationId="{6F266E24-9398-8A67-E568-9A037146877B}"/>
          </ac:spMkLst>
        </pc:spChg>
      </pc:sldChg>
      <pc:sldChg chg="modSp mod">
        <pc:chgData name="Rafael Plaza" userId="6d823b37fb43ba68" providerId="LiveId" clId="{193A38FD-2828-4C58-A465-02C54183F7E7}" dt="2024-05-27T02:01:44.524" v="83" actId="20577"/>
        <pc:sldMkLst>
          <pc:docMk/>
          <pc:sldMk cId="1670051380" sldId="273"/>
        </pc:sldMkLst>
        <pc:spChg chg="mod">
          <ac:chgData name="Rafael Plaza" userId="6d823b37fb43ba68" providerId="LiveId" clId="{193A38FD-2828-4C58-A465-02C54183F7E7}" dt="2024-05-27T02:01:44.524" v="83" actId="20577"/>
          <ac:spMkLst>
            <pc:docMk/>
            <pc:sldMk cId="1670051380" sldId="273"/>
            <ac:spMk id="3" creationId="{ED512C61-2CCD-ADC4-3FE1-3C255A66C2CB}"/>
          </ac:spMkLst>
        </pc:spChg>
      </pc:sldChg>
      <pc:sldChg chg="modSp mod">
        <pc:chgData name="Rafael Plaza" userId="6d823b37fb43ba68" providerId="LiveId" clId="{193A38FD-2828-4C58-A465-02C54183F7E7}" dt="2024-05-27T02:02:03.521" v="88" actId="20577"/>
        <pc:sldMkLst>
          <pc:docMk/>
          <pc:sldMk cId="2426469451" sldId="274"/>
        </pc:sldMkLst>
        <pc:spChg chg="mod">
          <ac:chgData name="Rafael Plaza" userId="6d823b37fb43ba68" providerId="LiveId" clId="{193A38FD-2828-4C58-A465-02C54183F7E7}" dt="2024-05-27T02:02:03.521" v="88" actId="20577"/>
          <ac:spMkLst>
            <pc:docMk/>
            <pc:sldMk cId="2426469451" sldId="274"/>
            <ac:spMk id="2" creationId="{5B75FF16-EF6F-D7E7-DB60-33E0FC460BC7}"/>
          </ac:spMkLst>
        </pc:spChg>
        <pc:spChg chg="mod">
          <ac:chgData name="Rafael Plaza" userId="6d823b37fb43ba68" providerId="LiveId" clId="{193A38FD-2828-4C58-A465-02C54183F7E7}" dt="2024-05-27T02:01:58.222" v="85" actId="27636"/>
          <ac:spMkLst>
            <pc:docMk/>
            <pc:sldMk cId="2426469451" sldId="274"/>
            <ac:spMk id="3" creationId="{009FE906-2927-C6B0-84C3-F2A9C62AEC7F}"/>
          </ac:spMkLst>
        </pc:spChg>
      </pc:sldChg>
      <pc:sldChg chg="modSp mod">
        <pc:chgData name="Rafael Plaza" userId="6d823b37fb43ba68" providerId="LiveId" clId="{193A38FD-2828-4C58-A465-02C54183F7E7}" dt="2024-05-27T01:57:57.438" v="0" actId="14100"/>
        <pc:sldMkLst>
          <pc:docMk/>
          <pc:sldMk cId="1998465710" sldId="291"/>
        </pc:sldMkLst>
        <pc:spChg chg="mod">
          <ac:chgData name="Rafael Plaza" userId="6d823b37fb43ba68" providerId="LiveId" clId="{193A38FD-2828-4C58-A465-02C54183F7E7}" dt="2024-05-27T01:57:57.438" v="0" actId="14100"/>
          <ac:spMkLst>
            <pc:docMk/>
            <pc:sldMk cId="1998465710" sldId="291"/>
            <ac:spMk id="2" creationId="{E65C7A75-D3C6-E3E4-76CF-8CA1FF872905}"/>
          </ac:spMkLst>
        </pc:spChg>
      </pc:sldChg>
      <pc:sldChg chg="modSp mod">
        <pc:chgData name="Rafael Plaza" userId="6d823b37fb43ba68" providerId="LiveId" clId="{193A38FD-2828-4C58-A465-02C54183F7E7}" dt="2024-05-27T01:59:02.496" v="12" actId="27636"/>
        <pc:sldMkLst>
          <pc:docMk/>
          <pc:sldMk cId="3377847152" sldId="302"/>
        </pc:sldMkLst>
        <pc:spChg chg="mod">
          <ac:chgData name="Rafael Plaza" userId="6d823b37fb43ba68" providerId="LiveId" clId="{193A38FD-2828-4C58-A465-02C54183F7E7}" dt="2024-05-27T01:59:02.496" v="12" actId="27636"/>
          <ac:spMkLst>
            <pc:docMk/>
            <pc:sldMk cId="3377847152" sldId="302"/>
            <ac:spMk id="3" creationId="{08D08325-20E7-F9E8-D5EB-1465F0F20B17}"/>
          </ac:spMkLst>
        </pc:spChg>
      </pc:sldChg>
      <pc:sldChg chg="modSp mod">
        <pc:chgData name="Rafael Plaza" userId="6d823b37fb43ba68" providerId="LiveId" clId="{193A38FD-2828-4C58-A465-02C54183F7E7}" dt="2024-05-27T01:59:54.646" v="59" actId="20577"/>
        <pc:sldMkLst>
          <pc:docMk/>
          <pc:sldMk cId="2362883032" sldId="303"/>
        </pc:sldMkLst>
        <pc:spChg chg="mod">
          <ac:chgData name="Rafael Plaza" userId="6d823b37fb43ba68" providerId="LiveId" clId="{193A38FD-2828-4C58-A465-02C54183F7E7}" dt="2024-05-27T01:59:54.646" v="59" actId="20577"/>
          <ac:spMkLst>
            <pc:docMk/>
            <pc:sldMk cId="2362883032" sldId="303"/>
            <ac:spMk id="2" creationId="{699DD407-9E8C-6996-AD04-F752C13D7115}"/>
          </ac:spMkLst>
        </pc:spChg>
      </pc:sldChg>
      <pc:sldChg chg="modSp mod">
        <pc:chgData name="Rafael Plaza" userId="6d823b37fb43ba68" providerId="LiveId" clId="{193A38FD-2828-4C58-A465-02C54183F7E7}" dt="2024-05-27T01:58:31.276" v="10" actId="20577"/>
        <pc:sldMkLst>
          <pc:docMk/>
          <pc:sldMk cId="4191376001" sldId="307"/>
        </pc:sldMkLst>
        <pc:spChg chg="mod">
          <ac:chgData name="Rafael Plaza" userId="6d823b37fb43ba68" providerId="LiveId" clId="{193A38FD-2828-4C58-A465-02C54183F7E7}" dt="2024-05-27T01:58:31.276" v="10" actId="20577"/>
          <ac:spMkLst>
            <pc:docMk/>
            <pc:sldMk cId="4191376001" sldId="307"/>
            <ac:spMk id="2" creationId="{3DD6A074-641A-3DFE-E7CF-409ED4C0CA0A}"/>
          </ac:spMkLst>
        </pc:spChg>
      </pc:sldChg>
      <pc:sldChg chg="modSp new mod">
        <pc:chgData name="Rafael Plaza" userId="6d823b37fb43ba68" providerId="LiveId" clId="{193A38FD-2828-4C58-A465-02C54183F7E7}" dt="2024-05-27T01:59:33.227" v="46" actId="20577"/>
        <pc:sldMkLst>
          <pc:docMk/>
          <pc:sldMk cId="2914057330" sldId="314"/>
        </pc:sldMkLst>
        <pc:spChg chg="mod">
          <ac:chgData name="Rafael Plaza" userId="6d823b37fb43ba68" providerId="LiveId" clId="{193A38FD-2828-4C58-A465-02C54183F7E7}" dt="2024-05-27T01:59:33.227" v="46" actId="20577"/>
          <ac:spMkLst>
            <pc:docMk/>
            <pc:sldMk cId="2914057330" sldId="314"/>
            <ac:spMk id="2" creationId="{8222584D-716F-84D2-4EDA-ECE05D1659C8}"/>
          </ac:spMkLst>
        </pc:spChg>
        <pc:spChg chg="mod">
          <ac:chgData name="Rafael Plaza" userId="6d823b37fb43ba68" providerId="LiveId" clId="{193A38FD-2828-4C58-A465-02C54183F7E7}" dt="2024-05-27T01:59:25.067" v="20" actId="27636"/>
          <ac:spMkLst>
            <pc:docMk/>
            <pc:sldMk cId="2914057330" sldId="314"/>
            <ac:spMk id="3" creationId="{A67AD3AF-65B9-0F37-6E29-7507DAEE67D9}"/>
          </ac:spMkLst>
        </pc:spChg>
      </pc:sldChg>
      <pc:sldChg chg="modSp mod">
        <pc:chgData name="Rafael Plaza" userId="6d823b37fb43ba68" providerId="LiveId" clId="{193A38FD-2828-4C58-A465-02C54183F7E7}" dt="2024-05-27T02:01:06.379" v="74" actId="20577"/>
        <pc:sldMkLst>
          <pc:docMk/>
          <pc:sldMk cId="1359475542" sldId="315"/>
        </pc:sldMkLst>
        <pc:spChg chg="mod">
          <ac:chgData name="Rafael Plaza" userId="6d823b37fb43ba68" providerId="LiveId" clId="{193A38FD-2828-4C58-A465-02C54183F7E7}" dt="2024-05-27T02:01:06.379" v="74" actId="20577"/>
          <ac:spMkLst>
            <pc:docMk/>
            <pc:sldMk cId="1359475542" sldId="315"/>
            <ac:spMk id="2" creationId="{9A704478-D84D-780A-1632-AE208FCF2CF5}"/>
          </ac:spMkLst>
        </pc:spChg>
      </pc:sldChg>
      <pc:sldChg chg="modSp new mod">
        <pc:chgData name="Rafael Plaza" userId="6d823b37fb43ba68" providerId="LiveId" clId="{193A38FD-2828-4C58-A465-02C54183F7E7}" dt="2024-05-27T02:02:24.184" v="130" actId="20577"/>
        <pc:sldMkLst>
          <pc:docMk/>
          <pc:sldMk cId="3384238372" sldId="316"/>
        </pc:sldMkLst>
        <pc:spChg chg="mod">
          <ac:chgData name="Rafael Plaza" userId="6d823b37fb43ba68" providerId="LiveId" clId="{193A38FD-2828-4C58-A465-02C54183F7E7}" dt="2024-05-27T02:02:24.184" v="130" actId="20577"/>
          <ac:spMkLst>
            <pc:docMk/>
            <pc:sldMk cId="3384238372" sldId="316"/>
            <ac:spMk id="2" creationId="{A3779D97-A08B-5FB2-2B02-964C53287B2A}"/>
          </ac:spMkLst>
        </pc:spChg>
        <pc:spChg chg="mod">
          <ac:chgData name="Rafael Plaza" userId="6d823b37fb43ba68" providerId="LiveId" clId="{193A38FD-2828-4C58-A465-02C54183F7E7}" dt="2024-05-27T02:02:12.298" v="91" actId="27636"/>
          <ac:spMkLst>
            <pc:docMk/>
            <pc:sldMk cId="3384238372" sldId="316"/>
            <ac:spMk id="3" creationId="{1B20EEFA-031E-7840-1BE0-3DC9C9F68E3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918CA4-C4EA-4CD9-9D39-5EA08F2577C7}" type="datetimeFigureOut">
              <a:rPr lang="es-MX" smtClean="0"/>
              <a:t>26/05/2024</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2835EC-0A2A-4B76-8131-453DD1CAB9FE}" type="slidenum">
              <a:rPr lang="es-MX" smtClean="0"/>
              <a:t>‹Nº›</a:t>
            </a:fld>
            <a:endParaRPr lang="es-MX"/>
          </a:p>
        </p:txBody>
      </p:sp>
    </p:spTree>
    <p:extLst>
      <p:ext uri="{BB962C8B-B14F-4D97-AF65-F5344CB8AC3E}">
        <p14:creationId xmlns:p14="http://schemas.microsoft.com/office/powerpoint/2010/main" val="22861649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E02835EC-0A2A-4B76-8131-453DD1CAB9FE}" type="slidenum">
              <a:rPr lang="es-MX" smtClean="0"/>
              <a:t>49</a:t>
            </a:fld>
            <a:endParaRPr lang="es-MX"/>
          </a:p>
        </p:txBody>
      </p:sp>
    </p:spTree>
    <p:extLst>
      <p:ext uri="{BB962C8B-B14F-4D97-AF65-F5344CB8AC3E}">
        <p14:creationId xmlns:p14="http://schemas.microsoft.com/office/powerpoint/2010/main" val="212831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5/26/2024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‹Nº›</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5/26/2024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5/26/2024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5/26/2024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E5059C3-6A89-4494-99FF-5A4D6FFD50EB}" type="datetimeFigureOut">
              <a:rPr lang="en-US" dirty="0"/>
              <a:t>5/26/2024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5/26/2024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609285" y="2851331"/>
            <a:ext cx="3893623" cy="307143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666635" y="2851331"/>
            <a:ext cx="3899798" cy="307143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5/26/2024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5/26/2024</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5/26/2024</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7D525BB-DA17-4BA0-B3C8-3AC3ABC827E6}" type="datetimeFigureOut">
              <a:rPr lang="en-US" dirty="0"/>
              <a:t>5/26/2024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16C4C9A-3960-41CF-A4E9-2A8FB932454B}" type="datetimeFigureOut">
              <a:rPr lang="en-US" dirty="0"/>
              <a:t>5/26/2024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5/26/2024</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‹Nº›</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5DC0C5-0322-55B4-3CE2-2B05619A6173}"/>
              </a:ext>
            </a:extLst>
          </p:cNvPr>
          <p:cNvSpPr>
            <a:spLocks noGrp="1"/>
          </p:cNvSpPr>
          <p:nvPr>
            <p:ph type="ctrTitle"/>
          </p:nvPr>
        </p:nvSpPr>
        <p:spPr>
          <a:xfrm>
            <a:off x="2377440" y="3428998"/>
            <a:ext cx="5752434" cy="2268559"/>
          </a:xfrm>
        </p:spPr>
        <p:txBody>
          <a:bodyPr/>
          <a:lstStyle/>
          <a:p>
            <a:r>
              <a:rPr lang="es-MX" dirty="0"/>
              <a:t>Derecho Minero</a:t>
            </a:r>
          </a:p>
        </p:txBody>
      </p:sp>
      <p:sp>
        <p:nvSpPr>
          <p:cNvPr id="3" name="Subtítulo 2">
            <a:extLst>
              <a:ext uri="{FF2B5EF4-FFF2-40B4-BE49-F238E27FC236}">
                <a16:creationId xmlns:a16="http://schemas.microsoft.com/office/drawing/2014/main" id="{66A120AB-5869-2DE4-0318-4BC2857A027C}"/>
              </a:ext>
            </a:extLst>
          </p:cNvPr>
          <p:cNvSpPr>
            <a:spLocks noGrp="1"/>
          </p:cNvSpPr>
          <p:nvPr>
            <p:ph type="subTitle" idx="1"/>
          </p:nvPr>
        </p:nvSpPr>
        <p:spPr/>
        <p:txBody>
          <a:bodyPr>
            <a:normAutofit lnSpcReduction="10000"/>
          </a:bodyPr>
          <a:lstStyle/>
          <a:p>
            <a:r>
              <a:rPr lang="es-MX" dirty="0"/>
              <a:t>Derecho del Medio Ambiente, los recursos naturales y la sostenibilidad</a:t>
            </a:r>
          </a:p>
          <a:p>
            <a:r>
              <a:rPr lang="es-MX" dirty="0"/>
              <a:t>Semestre I - 2024</a:t>
            </a:r>
          </a:p>
        </p:txBody>
      </p:sp>
    </p:spTree>
    <p:extLst>
      <p:ext uri="{BB962C8B-B14F-4D97-AF65-F5344CB8AC3E}">
        <p14:creationId xmlns:p14="http://schemas.microsoft.com/office/powerpoint/2010/main" val="2822988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910C19-745C-B453-541A-E7686D9C02E7}"/>
              </a:ext>
            </a:extLst>
          </p:cNvPr>
          <p:cNvSpPr>
            <a:spLocks noGrp="1"/>
          </p:cNvSpPr>
          <p:nvPr>
            <p:ph type="title"/>
          </p:nvPr>
        </p:nvSpPr>
        <p:spPr/>
        <p:txBody>
          <a:bodyPr/>
          <a:lstStyle/>
          <a:p>
            <a:r>
              <a:rPr lang="es-MX" dirty="0"/>
              <a:t>Propiedad minera, art. 19 No. 24</a:t>
            </a:r>
          </a:p>
        </p:txBody>
      </p:sp>
      <p:sp>
        <p:nvSpPr>
          <p:cNvPr id="3" name="Marcador de contenido 2">
            <a:extLst>
              <a:ext uri="{FF2B5EF4-FFF2-40B4-BE49-F238E27FC236}">
                <a16:creationId xmlns:a16="http://schemas.microsoft.com/office/drawing/2014/main" id="{702BAD33-FC66-30ED-84E8-64BF7ABC2FD7}"/>
              </a:ext>
            </a:extLst>
          </p:cNvPr>
          <p:cNvSpPr>
            <a:spLocks noGrp="1"/>
          </p:cNvSpPr>
          <p:nvPr>
            <p:ph idx="1"/>
          </p:nvPr>
        </p:nvSpPr>
        <p:spPr/>
        <p:txBody>
          <a:bodyPr>
            <a:normAutofit fontScale="55000" lnSpcReduction="20000"/>
          </a:bodyPr>
          <a:lstStyle/>
          <a:p>
            <a:r>
              <a:rPr lang="es-MX" dirty="0"/>
              <a:t>Artículo 19.- La Constitución asegura a todas las personas:</a:t>
            </a:r>
          </a:p>
          <a:p>
            <a:r>
              <a:rPr lang="es-MX" dirty="0"/>
              <a:t>24º.- El derecho de propiedad en sus diversas especies sobre toda clase de bienes corporales o incorporales…</a:t>
            </a:r>
          </a:p>
          <a:p>
            <a:r>
              <a:rPr lang="es-MX" dirty="0"/>
              <a:t>El Estado tiene el dominio absoluto, exclusivo, inalienable e imprescriptible de todas las minas, comprendiéndose en éstas las covaderas, las arenas metalíferas, los salares, los depósitos de carbón e hidrocarburos y las demás sustancias fósiles, con excepción de las arcillas superficiales, no obstante la propiedad de las personas naturales o jurídicas sobre los terrenos en cuyas entrañas estuvieren situadas. Los predios superficiales estarán sujetos a las obligaciones y limitaciones que la ley señale para facilitar la exploración, la explotación y el beneficio de dichas minas.</a:t>
            </a:r>
          </a:p>
          <a:p>
            <a:r>
              <a:rPr lang="es-MX" dirty="0"/>
              <a:t>    Corresponde a la ley determinar qué sustancias de aquellas a que se refiere el inciso precedente, exceptuados los hidrocarburos líquidos o gaseosos, pueden ser objeto de concesiones de exploración o de explotación. Dichas concesiones se constituirán siempre por resolución judicial y tendrán la duración, conferirán los derechos e impondrán las obligaciones que la ley exprese, la que tendrá el carácter de orgánica constitucional. La concesión minera obliga al dueño a desarrollar la actividad necesaria para satisfacer el interés público que justifica su otorgamiento. Su régimen de amparo será establecido por dicha ley, tenderá directa o indirectamente a obtener el cumplimiento de esa obligación y contemplará causales de caducidad para el caso de incumplimiento o de simple extinción del dominio sobre la concesión. En todo caso dichas causales y sus efectos deben estar establecidos al momento de otorgarse la concesión.</a:t>
            </a:r>
          </a:p>
        </p:txBody>
      </p:sp>
    </p:spTree>
    <p:extLst>
      <p:ext uri="{BB962C8B-B14F-4D97-AF65-F5344CB8AC3E}">
        <p14:creationId xmlns:p14="http://schemas.microsoft.com/office/powerpoint/2010/main" val="1115237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910C19-745C-B453-541A-E7686D9C02E7}"/>
              </a:ext>
            </a:extLst>
          </p:cNvPr>
          <p:cNvSpPr>
            <a:spLocks noGrp="1"/>
          </p:cNvSpPr>
          <p:nvPr>
            <p:ph type="title"/>
          </p:nvPr>
        </p:nvSpPr>
        <p:spPr/>
        <p:txBody>
          <a:bodyPr/>
          <a:lstStyle/>
          <a:p>
            <a:r>
              <a:rPr lang="es-MX" dirty="0"/>
              <a:t>Propiedad minera, art. 19 No. 24</a:t>
            </a:r>
          </a:p>
        </p:txBody>
      </p:sp>
      <p:sp>
        <p:nvSpPr>
          <p:cNvPr id="3" name="Marcador de contenido 2">
            <a:extLst>
              <a:ext uri="{FF2B5EF4-FFF2-40B4-BE49-F238E27FC236}">
                <a16:creationId xmlns:a16="http://schemas.microsoft.com/office/drawing/2014/main" id="{702BAD33-FC66-30ED-84E8-64BF7ABC2FD7}"/>
              </a:ext>
            </a:extLst>
          </p:cNvPr>
          <p:cNvSpPr>
            <a:spLocks noGrp="1"/>
          </p:cNvSpPr>
          <p:nvPr>
            <p:ph idx="1"/>
          </p:nvPr>
        </p:nvSpPr>
        <p:spPr/>
        <p:txBody>
          <a:bodyPr>
            <a:normAutofit fontScale="55000" lnSpcReduction="20000"/>
          </a:bodyPr>
          <a:lstStyle/>
          <a:p>
            <a:r>
              <a:rPr lang="es-MX" dirty="0"/>
              <a:t>(Cont.) </a:t>
            </a:r>
          </a:p>
          <a:p>
            <a:r>
              <a:rPr lang="es-MX" dirty="0"/>
              <a:t>Artículo 19.- La Constitución asegura a todas las personas: 24º.- El derecho de propiedad en sus diversas especies sobre toda clase de bienes corporales o incorporales…</a:t>
            </a:r>
          </a:p>
          <a:p>
            <a:r>
              <a:rPr lang="es-MX" dirty="0"/>
              <a:t>Será de competencia exclusiva de los tribunales ordinarios de justicia declarar la extinción de tales concesiones. Las controversias que se produzcan respecto de la caducidad o extinción del dominio sobre la concesión serán resueltas por ellos; y en caso de caducidad, el afectado podrá requerir de la justicia la declaración de subsistencia de su derecho.</a:t>
            </a:r>
          </a:p>
          <a:p>
            <a:r>
              <a:rPr lang="es-MX" dirty="0"/>
              <a:t>    El dominio del titular sobre su concesión minera está protegido por la garantía constitucional de que trata este número.</a:t>
            </a:r>
          </a:p>
          <a:p>
            <a:r>
              <a:rPr lang="es-MX" dirty="0"/>
              <a:t>    La exploración, la explotación o el beneficio de los yacimientos que contengan sustancias no susceptibles de concesión, podrán ejecutarse directamente por el Estado o por sus empresas, o por medio de concesiones administrativas o de contratos especiales de operación, con los requisitos y bajo las condiciones que el Presidente de la República fije, para cada caso, por decreto supremo. Esta norma se aplicará también a los yacimientos de cualquier especie existentes en las aguas marítimas sometidas a la jurisdicción nacional y a los situados, en todo o en parte, en zonas que, conforme a la ley, se determinen como de importancia para la seguridad nacional. El Presidente de la República podrá poner término, en cualquier tiempo, sin expresión de causa y con la indemnización que corresponda, a las concesiones administrativas o a los contratos de operación relativos a explotaciones ubicadas en zonas declaradas de importancia para la seguridad nacional.</a:t>
            </a:r>
          </a:p>
        </p:txBody>
      </p:sp>
    </p:spTree>
    <p:extLst>
      <p:ext uri="{BB962C8B-B14F-4D97-AF65-F5344CB8AC3E}">
        <p14:creationId xmlns:p14="http://schemas.microsoft.com/office/powerpoint/2010/main" val="2185992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B64026-CE0B-1C39-7ABB-683513DE03AF}"/>
              </a:ext>
            </a:extLst>
          </p:cNvPr>
          <p:cNvSpPr>
            <a:spLocks noGrp="1"/>
          </p:cNvSpPr>
          <p:nvPr>
            <p:ph type="title"/>
          </p:nvPr>
        </p:nvSpPr>
        <p:spPr>
          <a:xfrm>
            <a:off x="1463040" y="479272"/>
            <a:ext cx="9497148" cy="1406013"/>
          </a:xfrm>
        </p:spPr>
        <p:txBody>
          <a:bodyPr>
            <a:normAutofit fontScale="90000"/>
          </a:bodyPr>
          <a:lstStyle/>
          <a:p>
            <a:pPr algn="l"/>
            <a:r>
              <a:rPr lang="es-MX" dirty="0"/>
              <a:t>Minería del Estado sobre </a:t>
            </a:r>
            <a:r>
              <a:rPr lang="es-MX" u="sng" dirty="0"/>
              <a:t>sustancias no concesibles</a:t>
            </a:r>
            <a:r>
              <a:rPr lang="es-MX" dirty="0"/>
              <a:t>, yacimientos en aguas marítimas jurisdiccionales y sitios de importancia para la seguridad nacional</a:t>
            </a:r>
          </a:p>
        </p:txBody>
      </p:sp>
      <p:sp>
        <p:nvSpPr>
          <p:cNvPr id="3" name="Marcador de contenido 2">
            <a:extLst>
              <a:ext uri="{FF2B5EF4-FFF2-40B4-BE49-F238E27FC236}">
                <a16:creationId xmlns:a16="http://schemas.microsoft.com/office/drawing/2014/main" id="{5F32F1A5-CC26-99D5-CB5F-D735BD66C1B4}"/>
              </a:ext>
            </a:extLst>
          </p:cNvPr>
          <p:cNvSpPr>
            <a:spLocks noGrp="1"/>
          </p:cNvSpPr>
          <p:nvPr>
            <p:ph idx="1"/>
          </p:nvPr>
        </p:nvSpPr>
        <p:spPr>
          <a:xfrm>
            <a:off x="2773599" y="2516176"/>
            <a:ext cx="7796540" cy="3533767"/>
          </a:xfrm>
        </p:spPr>
        <p:txBody>
          <a:bodyPr>
            <a:normAutofit fontScale="47500" lnSpcReduction="20000"/>
          </a:bodyPr>
          <a:lstStyle/>
          <a:p>
            <a:r>
              <a:rPr lang="es-MX" dirty="0"/>
              <a:t>La exploración, la explotación o el beneficio de los yacimientos que contengan sustancias </a:t>
            </a:r>
            <a:r>
              <a:rPr lang="es-MX" u="sng" dirty="0"/>
              <a:t>no susceptibles de concesión</a:t>
            </a:r>
            <a:r>
              <a:rPr lang="es-MX" dirty="0"/>
              <a:t>, podrán ejecutarse:</a:t>
            </a:r>
          </a:p>
          <a:p>
            <a:r>
              <a:rPr lang="es-MX" dirty="0"/>
              <a:t>Directamente por el Estado (OTRAS FORMAS NO EMPRESARIALES)</a:t>
            </a:r>
          </a:p>
          <a:p>
            <a:r>
              <a:rPr lang="es-MX" dirty="0"/>
              <a:t>O por sus empresas (EMPRESAS ESTATALES), </a:t>
            </a:r>
          </a:p>
          <a:p>
            <a:r>
              <a:rPr lang="es-MX" dirty="0"/>
              <a:t>O por medio de concesiones administrativas (CA),</a:t>
            </a:r>
          </a:p>
          <a:p>
            <a:r>
              <a:rPr lang="es-MX" dirty="0"/>
              <a:t>O de contratos especiales de operación (CEO).</a:t>
            </a:r>
          </a:p>
          <a:p>
            <a:r>
              <a:rPr lang="es-MX" dirty="0"/>
              <a:t>con los requisitos y bajo las condiciones que el Presidente de la República fije, para cada caso, por decreto supremo. </a:t>
            </a:r>
          </a:p>
          <a:p>
            <a:r>
              <a:rPr lang="es-MX" dirty="0"/>
              <a:t>Esta norma se aplicará también a los yacimientos de cualquier especie existentes en las aguas marítimas sometidas a la jurisdicción nacional y a los situados, en todo o en parte, en zonas que, conforme a la ley, se determinen como de importancia para la seguridad nacional. </a:t>
            </a:r>
          </a:p>
          <a:p>
            <a:pPr lvl="1"/>
            <a:r>
              <a:rPr lang="es-MX" dirty="0"/>
              <a:t>El Presidente de la República podrá poner término, en cualquier tiempo, sin expresión de causa y con la indemnización que corresponda, a las concesiones administrativas o a los contratos de operación relativos a explotaciones ubicadas en zonas declaradas de importancia para la seguridad nacional.</a:t>
            </a:r>
          </a:p>
        </p:txBody>
      </p:sp>
    </p:spTree>
    <p:extLst>
      <p:ext uri="{BB962C8B-B14F-4D97-AF65-F5344CB8AC3E}">
        <p14:creationId xmlns:p14="http://schemas.microsoft.com/office/powerpoint/2010/main" val="26809928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7697B5-B7CF-8BFB-7E3C-E789525BCAE1}"/>
              </a:ext>
            </a:extLst>
          </p:cNvPr>
          <p:cNvSpPr>
            <a:spLocks noGrp="1"/>
          </p:cNvSpPr>
          <p:nvPr>
            <p:ph type="title"/>
          </p:nvPr>
        </p:nvSpPr>
        <p:spPr/>
        <p:txBody>
          <a:bodyPr/>
          <a:lstStyle/>
          <a:p>
            <a:r>
              <a:rPr lang="es-MX" dirty="0"/>
              <a:t>El Estado y la Minería</a:t>
            </a:r>
          </a:p>
        </p:txBody>
      </p:sp>
      <p:sp>
        <p:nvSpPr>
          <p:cNvPr id="3" name="Marcador de texto 2">
            <a:extLst>
              <a:ext uri="{FF2B5EF4-FFF2-40B4-BE49-F238E27FC236}">
                <a16:creationId xmlns:a16="http://schemas.microsoft.com/office/drawing/2014/main" id="{4391F509-80B6-DFC1-18CF-82A3FED958B0}"/>
              </a:ext>
            </a:extLst>
          </p:cNvPr>
          <p:cNvSpPr>
            <a:spLocks noGrp="1"/>
          </p:cNvSpPr>
          <p:nvPr>
            <p:ph type="body" idx="1"/>
          </p:nvPr>
        </p:nvSpPr>
        <p:spPr/>
        <p:txBody>
          <a:bodyPr/>
          <a:lstStyle/>
          <a:p>
            <a:r>
              <a:rPr lang="es-MX" dirty="0"/>
              <a:t>Derecho Minero</a:t>
            </a:r>
          </a:p>
        </p:txBody>
      </p:sp>
    </p:spTree>
    <p:extLst>
      <p:ext uri="{BB962C8B-B14F-4D97-AF65-F5344CB8AC3E}">
        <p14:creationId xmlns:p14="http://schemas.microsoft.com/office/powerpoint/2010/main" val="2332013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704478-D84D-780A-1632-AE208FCF2CF5}"/>
              </a:ext>
            </a:extLst>
          </p:cNvPr>
          <p:cNvSpPr>
            <a:spLocks noGrp="1"/>
          </p:cNvSpPr>
          <p:nvPr>
            <p:ph type="title"/>
          </p:nvPr>
        </p:nvSpPr>
        <p:spPr/>
        <p:txBody>
          <a:bodyPr/>
          <a:lstStyle/>
          <a:p>
            <a:r>
              <a:rPr lang="es-MX" dirty="0"/>
              <a:t>Sustancias </a:t>
            </a:r>
            <a:r>
              <a:rPr lang="es-MX" u="sng" dirty="0"/>
              <a:t>no concesibles</a:t>
            </a:r>
          </a:p>
        </p:txBody>
      </p:sp>
      <p:sp>
        <p:nvSpPr>
          <p:cNvPr id="3" name="Marcador de contenido 2">
            <a:extLst>
              <a:ext uri="{FF2B5EF4-FFF2-40B4-BE49-F238E27FC236}">
                <a16:creationId xmlns:a16="http://schemas.microsoft.com/office/drawing/2014/main" id="{FC7299D0-D03D-90F3-2EA3-555BFC4D7FE4}"/>
              </a:ext>
            </a:extLst>
          </p:cNvPr>
          <p:cNvSpPr>
            <a:spLocks noGrp="1"/>
          </p:cNvSpPr>
          <p:nvPr>
            <p:ph idx="1"/>
          </p:nvPr>
        </p:nvSpPr>
        <p:spPr/>
        <p:txBody>
          <a:bodyPr/>
          <a:lstStyle/>
          <a:p>
            <a:r>
              <a:rPr lang="es-MX" dirty="0"/>
              <a:t>Artículo 7° Código de Minería.- No son susceptibles de concesión minera los hidrocarburos líquidos o gaseosos, el litio, los yacimientos de cualquier especie existentes en las aguas marítimas sometidas a la jurisdicción nacional ni los yacimientos de cualquier especie situados, en todo o en parte, en zonas que, conforme a la ley, se determinen como de importancia para la seguridad nacional con efectos mineros, sin perjuicio de las concesiones mineras válidamente constituidas con anterioridad a la correspondiente declaración de no </a:t>
            </a:r>
            <a:r>
              <a:rPr lang="es-MX" dirty="0" err="1"/>
              <a:t>concesibilidad</a:t>
            </a:r>
            <a:r>
              <a:rPr lang="es-MX" dirty="0"/>
              <a:t> o de importancia para la seguridad nacional.</a:t>
            </a:r>
          </a:p>
        </p:txBody>
      </p:sp>
    </p:spTree>
    <p:extLst>
      <p:ext uri="{BB962C8B-B14F-4D97-AF65-F5344CB8AC3E}">
        <p14:creationId xmlns:p14="http://schemas.microsoft.com/office/powerpoint/2010/main" val="30458507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1AD982-CDB8-2469-2B5C-2C2C73F85BEF}"/>
              </a:ext>
            </a:extLst>
          </p:cNvPr>
          <p:cNvSpPr>
            <a:spLocks noGrp="1"/>
          </p:cNvSpPr>
          <p:nvPr>
            <p:ph type="title"/>
          </p:nvPr>
        </p:nvSpPr>
        <p:spPr/>
        <p:txBody>
          <a:bodyPr/>
          <a:lstStyle/>
          <a:p>
            <a:r>
              <a:rPr lang="es-MX" dirty="0"/>
              <a:t>Formas de minería del Estado en sustancias </a:t>
            </a:r>
            <a:r>
              <a:rPr lang="es-MX" u="sng" dirty="0"/>
              <a:t>no concesibles</a:t>
            </a:r>
          </a:p>
        </p:txBody>
      </p:sp>
      <p:sp>
        <p:nvSpPr>
          <p:cNvPr id="3" name="Marcador de contenido 2">
            <a:extLst>
              <a:ext uri="{FF2B5EF4-FFF2-40B4-BE49-F238E27FC236}">
                <a16:creationId xmlns:a16="http://schemas.microsoft.com/office/drawing/2014/main" id="{88BF0CA3-7DC3-5EB5-AE97-6378FCB29434}"/>
              </a:ext>
            </a:extLst>
          </p:cNvPr>
          <p:cNvSpPr>
            <a:spLocks noGrp="1"/>
          </p:cNvSpPr>
          <p:nvPr>
            <p:ph idx="1"/>
          </p:nvPr>
        </p:nvSpPr>
        <p:spPr/>
        <p:txBody>
          <a:bodyPr/>
          <a:lstStyle/>
          <a:p>
            <a:r>
              <a:rPr lang="es-MX" dirty="0"/>
              <a:t>La exploración, la explotación o el beneficio de los yacimientos que contengan sustancias no susceptibles de concesión, podrán ejecutarse:</a:t>
            </a:r>
          </a:p>
          <a:p>
            <a:pPr lvl="1"/>
            <a:r>
              <a:rPr lang="es-MX" dirty="0"/>
              <a:t>Directamente por el Estado (OTRAS FORMAS NO EMPRESARIALES)</a:t>
            </a:r>
          </a:p>
          <a:p>
            <a:pPr lvl="1"/>
            <a:r>
              <a:rPr lang="es-MX" dirty="0"/>
              <a:t>O por sus empresas (EMPRESAS ESTATALES), </a:t>
            </a:r>
          </a:p>
          <a:p>
            <a:pPr lvl="1"/>
            <a:r>
              <a:rPr lang="es-MX" dirty="0"/>
              <a:t>O por medio de concesiones administrativas (CA),</a:t>
            </a:r>
          </a:p>
          <a:p>
            <a:pPr lvl="1"/>
            <a:r>
              <a:rPr lang="es-MX" dirty="0"/>
              <a:t>O de contratos especiales de operación (CEO).</a:t>
            </a:r>
          </a:p>
          <a:p>
            <a:endParaRPr lang="es-MX" dirty="0"/>
          </a:p>
        </p:txBody>
      </p:sp>
    </p:spTree>
    <p:extLst>
      <p:ext uri="{BB962C8B-B14F-4D97-AF65-F5344CB8AC3E}">
        <p14:creationId xmlns:p14="http://schemas.microsoft.com/office/powerpoint/2010/main" val="41179671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6B464C-7EB4-C9DF-85C7-6C4C0BBFE0F7}"/>
              </a:ext>
            </a:extLst>
          </p:cNvPr>
          <p:cNvSpPr>
            <a:spLocks noGrp="1"/>
          </p:cNvSpPr>
          <p:nvPr>
            <p:ph type="title"/>
          </p:nvPr>
        </p:nvSpPr>
        <p:spPr/>
        <p:txBody>
          <a:bodyPr>
            <a:normAutofit fontScale="90000"/>
          </a:bodyPr>
          <a:lstStyle/>
          <a:p>
            <a:r>
              <a:rPr lang="es-MX" dirty="0"/>
              <a:t>Formas de exploración y explotación minera realizadas directamente por el Estado o sus empresas</a:t>
            </a:r>
            <a:br>
              <a:rPr lang="es-MX" dirty="0"/>
            </a:br>
            <a:endParaRPr lang="es-MX" dirty="0"/>
          </a:p>
        </p:txBody>
      </p:sp>
      <p:sp>
        <p:nvSpPr>
          <p:cNvPr id="3" name="Marcador de contenido 2">
            <a:extLst>
              <a:ext uri="{FF2B5EF4-FFF2-40B4-BE49-F238E27FC236}">
                <a16:creationId xmlns:a16="http://schemas.microsoft.com/office/drawing/2014/main" id="{2FDCB891-22E0-4D7A-5B81-EE27213313D6}"/>
              </a:ext>
            </a:extLst>
          </p:cNvPr>
          <p:cNvSpPr>
            <a:spLocks noGrp="1"/>
          </p:cNvSpPr>
          <p:nvPr>
            <p:ph idx="1"/>
          </p:nvPr>
        </p:nvSpPr>
        <p:spPr/>
        <p:txBody>
          <a:bodyPr>
            <a:normAutofit fontScale="85000" lnSpcReduction="20000"/>
          </a:bodyPr>
          <a:lstStyle/>
          <a:p>
            <a:endParaRPr lang="es-MX" dirty="0"/>
          </a:p>
          <a:p>
            <a:r>
              <a:rPr lang="es-MX" dirty="0"/>
              <a:t>En Chile, la exploración y explotación de recursos minerales no solo está en manos del sector privado.</a:t>
            </a:r>
          </a:p>
          <a:p>
            <a:r>
              <a:rPr lang="es-MX" dirty="0"/>
              <a:t>El Estado también juega un rol significativo a través de entidades públicas y mixtas que operan directamente en el sector minero (art. 4 CM).</a:t>
            </a:r>
          </a:p>
          <a:p>
            <a:r>
              <a:rPr lang="es-MX" dirty="0"/>
              <a:t>Estas actividades están reguladas por un marco jurídico específico que define las competencias, responsabilidades y modalidades de operación del Estado en la minería. </a:t>
            </a:r>
          </a:p>
          <a:p>
            <a:r>
              <a:rPr lang="es-MX" dirty="0"/>
              <a:t>A continuación, se exploran las principales formas en que el Estado chileno participa directamente en la exploración y explotación minera, junto con sus definiciones jurídicas.</a:t>
            </a:r>
          </a:p>
          <a:p>
            <a:endParaRPr lang="es-MX" dirty="0"/>
          </a:p>
        </p:txBody>
      </p:sp>
    </p:spTree>
    <p:extLst>
      <p:ext uri="{BB962C8B-B14F-4D97-AF65-F5344CB8AC3E}">
        <p14:creationId xmlns:p14="http://schemas.microsoft.com/office/powerpoint/2010/main" val="20339710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C8A9B5-FEEC-1AF3-98FB-B08D0D6062AC}"/>
              </a:ext>
            </a:extLst>
          </p:cNvPr>
          <p:cNvSpPr>
            <a:spLocks noGrp="1"/>
          </p:cNvSpPr>
          <p:nvPr>
            <p:ph type="title"/>
          </p:nvPr>
        </p:nvSpPr>
        <p:spPr/>
        <p:txBody>
          <a:bodyPr/>
          <a:lstStyle/>
          <a:p>
            <a:r>
              <a:rPr lang="es-MX" dirty="0"/>
              <a:t>Minería del Estado en sustancias concesibles</a:t>
            </a:r>
          </a:p>
        </p:txBody>
      </p:sp>
      <p:sp>
        <p:nvSpPr>
          <p:cNvPr id="3" name="Marcador de contenido 2">
            <a:extLst>
              <a:ext uri="{FF2B5EF4-FFF2-40B4-BE49-F238E27FC236}">
                <a16:creationId xmlns:a16="http://schemas.microsoft.com/office/drawing/2014/main" id="{E127FF11-20C0-9F68-1A60-3C8ECFFC6651}"/>
              </a:ext>
            </a:extLst>
          </p:cNvPr>
          <p:cNvSpPr>
            <a:spLocks noGrp="1"/>
          </p:cNvSpPr>
          <p:nvPr>
            <p:ph idx="1"/>
          </p:nvPr>
        </p:nvSpPr>
        <p:spPr/>
        <p:txBody>
          <a:bodyPr/>
          <a:lstStyle/>
          <a:p>
            <a:r>
              <a:rPr lang="es-MX" dirty="0"/>
              <a:t>Artículo 4°.- Si el Estado estima necesario ejercer las facultades de explorar con exclusividad o de explotar </a:t>
            </a:r>
            <a:r>
              <a:rPr lang="es-MX" u="sng" dirty="0"/>
              <a:t>sustancias concesibles</a:t>
            </a:r>
            <a:r>
              <a:rPr lang="es-MX" dirty="0"/>
              <a:t>, deberá actuar por medio de empresas de las que sea dueño o en las cuales tenga participación, que constituyan o adquieran la respectiva concesión minera y que se encuentren autorizadas para tal efecto de acuerdo con las normas constitucionales.</a:t>
            </a:r>
          </a:p>
        </p:txBody>
      </p:sp>
    </p:spTree>
    <p:extLst>
      <p:ext uri="{BB962C8B-B14F-4D97-AF65-F5344CB8AC3E}">
        <p14:creationId xmlns:p14="http://schemas.microsoft.com/office/powerpoint/2010/main" val="1242696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911080-D437-6E35-DCD0-6367A6C8B70F}"/>
              </a:ext>
            </a:extLst>
          </p:cNvPr>
          <p:cNvSpPr>
            <a:spLocks noGrp="1"/>
          </p:cNvSpPr>
          <p:nvPr>
            <p:ph type="title"/>
          </p:nvPr>
        </p:nvSpPr>
        <p:spPr/>
        <p:txBody>
          <a:bodyPr/>
          <a:lstStyle/>
          <a:p>
            <a:r>
              <a:rPr lang="es-MX" dirty="0"/>
              <a:t>Empresa Nacional de Minería (ENAMI)</a:t>
            </a:r>
            <a:br>
              <a:rPr lang="es-MX" dirty="0"/>
            </a:br>
            <a:endParaRPr lang="es-MX" dirty="0"/>
          </a:p>
        </p:txBody>
      </p:sp>
      <p:sp>
        <p:nvSpPr>
          <p:cNvPr id="3" name="Marcador de contenido 2">
            <a:extLst>
              <a:ext uri="{FF2B5EF4-FFF2-40B4-BE49-F238E27FC236}">
                <a16:creationId xmlns:a16="http://schemas.microsoft.com/office/drawing/2014/main" id="{F3EEFC9F-2EF1-CDCB-4500-5666BB85C79B}"/>
              </a:ext>
            </a:extLst>
          </p:cNvPr>
          <p:cNvSpPr>
            <a:spLocks noGrp="1"/>
          </p:cNvSpPr>
          <p:nvPr>
            <p:ph idx="1"/>
          </p:nvPr>
        </p:nvSpPr>
        <p:spPr/>
        <p:txBody>
          <a:bodyPr>
            <a:normAutofit/>
          </a:bodyPr>
          <a:lstStyle/>
          <a:p>
            <a:endParaRPr lang="es-MX" dirty="0"/>
          </a:p>
          <a:p>
            <a:r>
              <a:rPr lang="es-MX" dirty="0"/>
              <a:t>La Empresa Nacional de Minería (ENAMI) es una empresa estatal creada mediante la Ley </a:t>
            </a:r>
            <a:r>
              <a:rPr lang="es-MX" dirty="0" err="1"/>
              <a:t>N°</a:t>
            </a:r>
            <a:r>
              <a:rPr lang="es-MX" dirty="0"/>
              <a:t> 16.624 en 1966. </a:t>
            </a:r>
          </a:p>
          <a:p>
            <a:r>
              <a:rPr lang="es-MX" dirty="0"/>
              <a:t>Su principal objetivo es fomentar la pequeña y mediana minería en Chile, proporcionando asistencia técnica, financiamiento y servicios de procesamiento de minerales.</a:t>
            </a:r>
          </a:p>
          <a:p>
            <a:endParaRPr lang="es-MX" dirty="0"/>
          </a:p>
        </p:txBody>
      </p:sp>
    </p:spTree>
    <p:extLst>
      <p:ext uri="{BB962C8B-B14F-4D97-AF65-F5344CB8AC3E}">
        <p14:creationId xmlns:p14="http://schemas.microsoft.com/office/powerpoint/2010/main" val="13149798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BE0BB6-BD97-63CC-BC0E-B3834B31FE49}"/>
              </a:ext>
            </a:extLst>
          </p:cNvPr>
          <p:cNvSpPr>
            <a:spLocks noGrp="1"/>
          </p:cNvSpPr>
          <p:nvPr>
            <p:ph type="title"/>
          </p:nvPr>
        </p:nvSpPr>
        <p:spPr/>
        <p:txBody>
          <a:bodyPr/>
          <a:lstStyle/>
          <a:p>
            <a:r>
              <a:rPr lang="es-MX" dirty="0"/>
              <a:t>ENAMI. Características</a:t>
            </a:r>
          </a:p>
        </p:txBody>
      </p:sp>
      <p:sp>
        <p:nvSpPr>
          <p:cNvPr id="3" name="Marcador de contenido 2">
            <a:extLst>
              <a:ext uri="{FF2B5EF4-FFF2-40B4-BE49-F238E27FC236}">
                <a16:creationId xmlns:a16="http://schemas.microsoft.com/office/drawing/2014/main" id="{757D0D8D-5B08-7788-CA8E-95F334BD1868}"/>
              </a:ext>
            </a:extLst>
          </p:cNvPr>
          <p:cNvSpPr>
            <a:spLocks noGrp="1"/>
          </p:cNvSpPr>
          <p:nvPr>
            <p:ph idx="1"/>
          </p:nvPr>
        </p:nvSpPr>
        <p:spPr/>
        <p:txBody>
          <a:bodyPr>
            <a:normAutofit fontScale="62500" lnSpcReduction="20000"/>
          </a:bodyPr>
          <a:lstStyle/>
          <a:p>
            <a:r>
              <a:rPr lang="es-MX" dirty="0"/>
              <a:t>- Entidad Pública con Fines Comerciales: ENAMI es una empresa pública, lo que significa que su propiedad y gestión recaen en el Estado.</a:t>
            </a:r>
          </a:p>
          <a:p>
            <a:pPr lvl="1"/>
            <a:r>
              <a:rPr lang="es-MX" dirty="0"/>
              <a:t>Sin embargo, opera bajo principios comerciales, buscando eficiencia y rentabilidad en sus operaciones.</a:t>
            </a:r>
          </a:p>
          <a:p>
            <a:r>
              <a:rPr lang="es-MX" dirty="0"/>
              <a:t>- Facultades de Explotación y Comercialización: ENAMI tiene la capacidad de realizar actividades de exploración y explotación minera.</a:t>
            </a:r>
          </a:p>
          <a:p>
            <a:pPr lvl="1"/>
            <a:r>
              <a:rPr lang="es-MX" dirty="0"/>
              <a:t>Además, opera plantas de procesamiento y fundiciones, comprando minerales a pequeños y medianos mineros para su refinamiento y posterior comercialización.</a:t>
            </a:r>
          </a:p>
          <a:p>
            <a:r>
              <a:rPr lang="es-MX" dirty="0"/>
              <a:t>- Fomento y Apoyo a la Minería Pequeña y Mediana: Una de las funciones clave de ENAMI es la implementación de políticas de fomento y apoyo técnico directo y financiero a la pequeña y mediana minería a través de diversas iniciativas y programas. </a:t>
            </a:r>
          </a:p>
          <a:p>
            <a:pPr lvl="1"/>
            <a:r>
              <a:rPr lang="es-MX" dirty="0"/>
              <a:t>Esto incluye la compra de minerales a precios justos, el financiamiento de proyectos mineros y la asistencia técnica para mejorar las prácticas mineras y la productividad, programas de capacitación y apoyo logístico para pequeños mineros, facilitando su acceso a mercados y tecnología.</a:t>
            </a:r>
          </a:p>
          <a:p>
            <a:endParaRPr lang="es-MX" dirty="0"/>
          </a:p>
        </p:txBody>
      </p:sp>
    </p:spTree>
    <p:extLst>
      <p:ext uri="{BB962C8B-B14F-4D97-AF65-F5344CB8AC3E}">
        <p14:creationId xmlns:p14="http://schemas.microsoft.com/office/powerpoint/2010/main" val="2913193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89DE67-817D-17E6-F183-3E288D7EA84D}"/>
              </a:ext>
            </a:extLst>
          </p:cNvPr>
          <p:cNvSpPr>
            <a:spLocks noGrp="1"/>
          </p:cNvSpPr>
          <p:nvPr>
            <p:ph type="title"/>
          </p:nvPr>
        </p:nvSpPr>
        <p:spPr/>
        <p:txBody>
          <a:bodyPr/>
          <a:lstStyle/>
          <a:p>
            <a:r>
              <a:rPr lang="es-MX" dirty="0"/>
              <a:t>La Minería en la Constitución Política</a:t>
            </a:r>
          </a:p>
        </p:txBody>
      </p:sp>
      <p:sp>
        <p:nvSpPr>
          <p:cNvPr id="3" name="Marcador de texto 2">
            <a:extLst>
              <a:ext uri="{FF2B5EF4-FFF2-40B4-BE49-F238E27FC236}">
                <a16:creationId xmlns:a16="http://schemas.microsoft.com/office/drawing/2014/main" id="{BBF311B9-BE45-540F-48E6-52A04B763098}"/>
              </a:ext>
            </a:extLst>
          </p:cNvPr>
          <p:cNvSpPr>
            <a:spLocks noGrp="1"/>
          </p:cNvSpPr>
          <p:nvPr>
            <p:ph type="body" idx="1"/>
          </p:nvPr>
        </p:nvSpPr>
        <p:spPr/>
        <p:txBody>
          <a:bodyPr/>
          <a:lstStyle/>
          <a:p>
            <a:r>
              <a:rPr lang="es-MX" dirty="0"/>
              <a:t>Derecho Minero</a:t>
            </a:r>
          </a:p>
        </p:txBody>
      </p:sp>
    </p:spTree>
    <p:extLst>
      <p:ext uri="{BB962C8B-B14F-4D97-AF65-F5344CB8AC3E}">
        <p14:creationId xmlns:p14="http://schemas.microsoft.com/office/powerpoint/2010/main" val="6861135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5C7A75-D3C6-E3E4-76CF-8CA1FF872905}"/>
              </a:ext>
            </a:extLst>
          </p:cNvPr>
          <p:cNvSpPr>
            <a:spLocks noGrp="1"/>
          </p:cNvSpPr>
          <p:nvPr>
            <p:ph type="title"/>
          </p:nvPr>
        </p:nvSpPr>
        <p:spPr>
          <a:xfrm>
            <a:off x="2099968" y="808056"/>
            <a:ext cx="8470172" cy="1077229"/>
          </a:xfrm>
        </p:spPr>
        <p:txBody>
          <a:bodyPr>
            <a:normAutofit fontScale="90000"/>
          </a:bodyPr>
          <a:lstStyle/>
          <a:p>
            <a:r>
              <a:rPr lang="es-MX" dirty="0"/>
              <a:t>Corporación Nacional del Cobre (CODELCO)</a:t>
            </a:r>
            <a:br>
              <a:rPr lang="es-MX" dirty="0"/>
            </a:br>
            <a:endParaRPr lang="es-MX" dirty="0"/>
          </a:p>
        </p:txBody>
      </p:sp>
      <p:sp>
        <p:nvSpPr>
          <p:cNvPr id="3" name="Marcador de contenido 2">
            <a:extLst>
              <a:ext uri="{FF2B5EF4-FFF2-40B4-BE49-F238E27FC236}">
                <a16:creationId xmlns:a16="http://schemas.microsoft.com/office/drawing/2014/main" id="{D8A47AC4-C5B5-D0E5-DEB9-79F68933DD06}"/>
              </a:ext>
            </a:extLst>
          </p:cNvPr>
          <p:cNvSpPr>
            <a:spLocks noGrp="1"/>
          </p:cNvSpPr>
          <p:nvPr>
            <p:ph idx="1"/>
          </p:nvPr>
        </p:nvSpPr>
        <p:spPr/>
        <p:txBody>
          <a:bodyPr>
            <a:normAutofit/>
          </a:bodyPr>
          <a:lstStyle/>
          <a:p>
            <a:endParaRPr lang="es-MX" dirty="0"/>
          </a:p>
          <a:p>
            <a:r>
              <a:rPr lang="es-MX" dirty="0"/>
              <a:t>La Corporación Nacional del Cobre (CODELCO) es una empresa estatal creada por el Decreto Ley </a:t>
            </a:r>
            <a:r>
              <a:rPr lang="es-MX" dirty="0" err="1"/>
              <a:t>N°</a:t>
            </a:r>
            <a:r>
              <a:rPr lang="es-MX" dirty="0"/>
              <a:t> 1.350 en 1976</a:t>
            </a:r>
          </a:p>
          <a:p>
            <a:r>
              <a:rPr lang="es-MX" dirty="0"/>
              <a:t>Es la principal empresa minera del país y la mayor productora de cobre a nivel mundial.</a:t>
            </a:r>
          </a:p>
          <a:p>
            <a:r>
              <a:rPr lang="es-MX" dirty="0"/>
              <a:t>CODELCO se encarga de la exploración, explotación, procesamiento y comercialización del cobre y sus subproductos.</a:t>
            </a:r>
          </a:p>
          <a:p>
            <a:endParaRPr lang="es-MX" dirty="0"/>
          </a:p>
        </p:txBody>
      </p:sp>
    </p:spTree>
    <p:extLst>
      <p:ext uri="{BB962C8B-B14F-4D97-AF65-F5344CB8AC3E}">
        <p14:creationId xmlns:p14="http://schemas.microsoft.com/office/powerpoint/2010/main" val="1998465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A1C54B-C4A7-80AD-EA34-BE358B1D6A55}"/>
              </a:ext>
            </a:extLst>
          </p:cNvPr>
          <p:cNvSpPr>
            <a:spLocks noGrp="1"/>
          </p:cNvSpPr>
          <p:nvPr>
            <p:ph type="title"/>
          </p:nvPr>
        </p:nvSpPr>
        <p:spPr/>
        <p:txBody>
          <a:bodyPr/>
          <a:lstStyle/>
          <a:p>
            <a:r>
              <a:rPr lang="es-MX" dirty="0"/>
              <a:t>CODELCO. Características</a:t>
            </a:r>
          </a:p>
        </p:txBody>
      </p:sp>
      <p:sp>
        <p:nvSpPr>
          <p:cNvPr id="3" name="Marcador de contenido 2">
            <a:extLst>
              <a:ext uri="{FF2B5EF4-FFF2-40B4-BE49-F238E27FC236}">
                <a16:creationId xmlns:a16="http://schemas.microsoft.com/office/drawing/2014/main" id="{4F2E9C9B-61DE-0C92-AB69-7B027B06C15A}"/>
              </a:ext>
            </a:extLst>
          </p:cNvPr>
          <p:cNvSpPr>
            <a:spLocks noGrp="1"/>
          </p:cNvSpPr>
          <p:nvPr>
            <p:ph idx="1"/>
          </p:nvPr>
        </p:nvSpPr>
        <p:spPr/>
        <p:txBody>
          <a:bodyPr>
            <a:normAutofit fontScale="70000" lnSpcReduction="20000"/>
          </a:bodyPr>
          <a:lstStyle/>
          <a:p>
            <a:r>
              <a:rPr lang="es-MX" dirty="0"/>
              <a:t>- Entidad Estatal con Autonomía Administrativa: CODELCO es una empresa estatal que goza de autonomía administrativa y financiera. Está organizada como una empresa de derecho público, con un directorio designado por el Estado.</a:t>
            </a:r>
          </a:p>
          <a:p>
            <a:r>
              <a:rPr lang="es-MX" dirty="0"/>
              <a:t>- Derechos de Explotación Exclusivos: CODELCO posee derechos exclusivos para explorar y explotar ciertos yacimientos mineros estratégicos en Chile (sustancias no concesibles). Sus operaciones se rigen por un marco jurídico específico que le permite gestionar grandes proyectos mineros a lo largo del país.</a:t>
            </a:r>
          </a:p>
          <a:p>
            <a:r>
              <a:rPr lang="es-MX" dirty="0"/>
              <a:t>- Contribuciones al Fisco: Una parte significativa de las ganancias de CODELCO se destina al fisco chileno, convirtiéndose en una fuente importante de ingresos para el Estado. Esto incluye tanto impuestos como una ley especial que destina parte de los beneficios a las Fuerzas Armadas.</a:t>
            </a:r>
          </a:p>
          <a:p>
            <a:r>
              <a:rPr lang="es-MX" dirty="0"/>
              <a:t>- Responsabilidad Social y Ambiental: CODELCO está sujeta a estrictas normativas ambientales y de seguridad. Además, desarrolla programas de responsabilidad social corporativa para apoyar a las comunidades cercanas a sus operaciones.</a:t>
            </a:r>
          </a:p>
          <a:p>
            <a:endParaRPr lang="es-MX" dirty="0"/>
          </a:p>
        </p:txBody>
      </p:sp>
    </p:spTree>
    <p:extLst>
      <p:ext uri="{BB962C8B-B14F-4D97-AF65-F5344CB8AC3E}">
        <p14:creationId xmlns:p14="http://schemas.microsoft.com/office/powerpoint/2010/main" val="18440182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65ECFC-6FFF-D8DD-8641-21C5B7480BC2}"/>
              </a:ext>
            </a:extLst>
          </p:cNvPr>
          <p:cNvSpPr>
            <a:spLocks noGrp="1"/>
          </p:cNvSpPr>
          <p:nvPr>
            <p:ph type="title"/>
          </p:nvPr>
        </p:nvSpPr>
        <p:spPr/>
        <p:txBody>
          <a:bodyPr>
            <a:normAutofit fontScale="90000"/>
          </a:bodyPr>
          <a:lstStyle/>
          <a:p>
            <a:r>
              <a:rPr lang="es-MX" dirty="0"/>
              <a:t>Servicio Nacional de Geología y Minería (SERNAGEOMIN)</a:t>
            </a:r>
            <a:br>
              <a:rPr lang="es-MX" dirty="0"/>
            </a:br>
            <a:endParaRPr lang="es-MX" dirty="0"/>
          </a:p>
        </p:txBody>
      </p:sp>
      <p:sp>
        <p:nvSpPr>
          <p:cNvPr id="3" name="Marcador de contenido 2">
            <a:extLst>
              <a:ext uri="{FF2B5EF4-FFF2-40B4-BE49-F238E27FC236}">
                <a16:creationId xmlns:a16="http://schemas.microsoft.com/office/drawing/2014/main" id="{C7383093-1AE1-9572-4529-60849C378A97}"/>
              </a:ext>
            </a:extLst>
          </p:cNvPr>
          <p:cNvSpPr>
            <a:spLocks noGrp="1"/>
          </p:cNvSpPr>
          <p:nvPr>
            <p:ph idx="1"/>
          </p:nvPr>
        </p:nvSpPr>
        <p:spPr/>
        <p:txBody>
          <a:bodyPr>
            <a:normAutofit/>
          </a:bodyPr>
          <a:lstStyle/>
          <a:p>
            <a:r>
              <a:rPr lang="es-MX" dirty="0"/>
              <a:t>El Servicio Nacional de Geología y Minería (SERNAGEOMIN) es una entidad pública creada para la supervisión y regulación de la actividad minera en Chile. </a:t>
            </a:r>
          </a:p>
          <a:p>
            <a:r>
              <a:rPr lang="es-MX" dirty="0"/>
              <a:t>Aunque no realiza explotación minera directamente, su papel en la exploración es crucial.</a:t>
            </a:r>
          </a:p>
        </p:txBody>
      </p:sp>
    </p:spTree>
    <p:extLst>
      <p:ext uri="{BB962C8B-B14F-4D97-AF65-F5344CB8AC3E}">
        <p14:creationId xmlns:p14="http://schemas.microsoft.com/office/powerpoint/2010/main" val="4074596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44876F-646F-AD06-FE9E-D13BEB096282}"/>
              </a:ext>
            </a:extLst>
          </p:cNvPr>
          <p:cNvSpPr>
            <a:spLocks noGrp="1"/>
          </p:cNvSpPr>
          <p:nvPr>
            <p:ph type="title"/>
          </p:nvPr>
        </p:nvSpPr>
        <p:spPr/>
        <p:txBody>
          <a:bodyPr/>
          <a:lstStyle/>
          <a:p>
            <a:r>
              <a:rPr lang="es-MX" dirty="0"/>
              <a:t>SERNAGEOMIN. Características</a:t>
            </a:r>
          </a:p>
        </p:txBody>
      </p:sp>
      <p:sp>
        <p:nvSpPr>
          <p:cNvPr id="3" name="Marcador de contenido 2">
            <a:extLst>
              <a:ext uri="{FF2B5EF4-FFF2-40B4-BE49-F238E27FC236}">
                <a16:creationId xmlns:a16="http://schemas.microsoft.com/office/drawing/2014/main" id="{962C512A-B161-DD51-BAFE-A8B56D52F711}"/>
              </a:ext>
            </a:extLst>
          </p:cNvPr>
          <p:cNvSpPr>
            <a:spLocks noGrp="1"/>
          </p:cNvSpPr>
          <p:nvPr>
            <p:ph idx="1"/>
          </p:nvPr>
        </p:nvSpPr>
        <p:spPr/>
        <p:txBody>
          <a:bodyPr>
            <a:normAutofit fontScale="85000" lnSpcReduction="20000"/>
          </a:bodyPr>
          <a:lstStyle/>
          <a:p>
            <a:endParaRPr lang="es-MX" dirty="0"/>
          </a:p>
          <a:p>
            <a:r>
              <a:rPr lang="es-MX" dirty="0"/>
              <a:t>- Organismo Regulador y Supervisor: SERNAGEOMIN tiene la responsabilidad de regular y supervisar la actividad minera en el país, asegurando el cumplimiento de las normativas de seguridad, salud ocupacional y medio ambiente.</a:t>
            </a:r>
          </a:p>
          <a:p>
            <a:r>
              <a:rPr lang="es-MX" dirty="0"/>
              <a:t>- Exploración Geológica: Realiza investigaciones y estudios geológicos en todo el territorio chileno. Estos estudios son fundamentales para identificar nuevas áreas de interés minero y proporcionar información geológica valiosa para el desarrollo de proyectos mineros.</a:t>
            </a:r>
          </a:p>
          <a:p>
            <a:r>
              <a:rPr lang="es-MX" dirty="0"/>
              <a:t>- Gestión de Recursos Geológicos: Administra y proporciona acceso a datos geológicos y mineros, facilitando la planificación y desarrollo de actividades mineras tanto por entidades públicas como privadas.</a:t>
            </a:r>
          </a:p>
          <a:p>
            <a:endParaRPr lang="es-MX" dirty="0"/>
          </a:p>
        </p:txBody>
      </p:sp>
    </p:spTree>
    <p:extLst>
      <p:ext uri="{BB962C8B-B14F-4D97-AF65-F5344CB8AC3E}">
        <p14:creationId xmlns:p14="http://schemas.microsoft.com/office/powerpoint/2010/main" val="16810890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28BB97-6F83-B723-5A7B-A9E265DABB17}"/>
              </a:ext>
            </a:extLst>
          </p:cNvPr>
          <p:cNvSpPr>
            <a:spLocks noGrp="1"/>
          </p:cNvSpPr>
          <p:nvPr>
            <p:ph type="title"/>
          </p:nvPr>
        </p:nvSpPr>
        <p:spPr/>
        <p:txBody>
          <a:bodyPr/>
          <a:lstStyle/>
          <a:p>
            <a:r>
              <a:rPr lang="es-MX" dirty="0"/>
              <a:t>Conclusión</a:t>
            </a:r>
          </a:p>
        </p:txBody>
      </p:sp>
      <p:sp>
        <p:nvSpPr>
          <p:cNvPr id="3" name="Marcador de contenido 2">
            <a:extLst>
              <a:ext uri="{FF2B5EF4-FFF2-40B4-BE49-F238E27FC236}">
                <a16:creationId xmlns:a16="http://schemas.microsoft.com/office/drawing/2014/main" id="{760D6FBB-0875-08BB-8F13-1D4F94F66CC9}"/>
              </a:ext>
            </a:extLst>
          </p:cNvPr>
          <p:cNvSpPr>
            <a:spLocks noGrp="1"/>
          </p:cNvSpPr>
          <p:nvPr>
            <p:ph idx="1"/>
          </p:nvPr>
        </p:nvSpPr>
        <p:spPr/>
        <p:txBody>
          <a:bodyPr>
            <a:normAutofit fontScale="77500" lnSpcReduction="20000"/>
          </a:bodyPr>
          <a:lstStyle/>
          <a:p>
            <a:endParaRPr lang="es-MX" dirty="0"/>
          </a:p>
          <a:p>
            <a:r>
              <a:rPr lang="es-MX" dirty="0"/>
              <a:t>El Estado chileno participa activamente en la exploración y explotación minera a través de diversas entidades públicas y mixtas, cada una con roles y responsabilidades específicas. </a:t>
            </a:r>
          </a:p>
          <a:p>
            <a:r>
              <a:rPr lang="es-MX" dirty="0"/>
              <a:t>ENAMI y CODELCO son las principales empresas estatales involucradas directamente en la explotación minera, con enfoques diferentes pero complementarios. </a:t>
            </a:r>
          </a:p>
          <a:p>
            <a:r>
              <a:rPr lang="es-MX" dirty="0"/>
              <a:t>SERNAGEOMIN, aunque no explota recursos directamente, desempeña un papel crucial en la exploración y regulación del sector. </a:t>
            </a:r>
          </a:p>
          <a:p>
            <a:r>
              <a:rPr lang="es-MX" dirty="0"/>
              <a:t>Estas formas de participación estatal aseguran que la explotación de recursos minerales se realice de manera sostenible y eficiente, contribuyendo significativamente al desarrollo económico y social de Chile.</a:t>
            </a:r>
          </a:p>
          <a:p>
            <a:endParaRPr lang="es-MX" dirty="0"/>
          </a:p>
        </p:txBody>
      </p:sp>
    </p:spTree>
    <p:extLst>
      <p:ext uri="{BB962C8B-B14F-4D97-AF65-F5344CB8AC3E}">
        <p14:creationId xmlns:p14="http://schemas.microsoft.com/office/powerpoint/2010/main" val="14162593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D6A074-641A-3DFE-E7CF-409ED4C0CA0A}"/>
              </a:ext>
            </a:extLst>
          </p:cNvPr>
          <p:cNvSpPr>
            <a:spLocks noGrp="1"/>
          </p:cNvSpPr>
          <p:nvPr>
            <p:ph type="title"/>
          </p:nvPr>
        </p:nvSpPr>
        <p:spPr/>
        <p:txBody>
          <a:bodyPr/>
          <a:lstStyle/>
          <a:p>
            <a:r>
              <a:rPr lang="es-MX" dirty="0"/>
              <a:t>Concesiones (administrativas) Mineras</a:t>
            </a:r>
          </a:p>
        </p:txBody>
      </p:sp>
      <p:sp>
        <p:nvSpPr>
          <p:cNvPr id="3" name="Marcador de texto 2">
            <a:extLst>
              <a:ext uri="{FF2B5EF4-FFF2-40B4-BE49-F238E27FC236}">
                <a16:creationId xmlns:a16="http://schemas.microsoft.com/office/drawing/2014/main" id="{95B6CF23-AD43-5119-D697-9166B96E7FA2}"/>
              </a:ext>
            </a:extLst>
          </p:cNvPr>
          <p:cNvSpPr>
            <a:spLocks noGrp="1"/>
          </p:cNvSpPr>
          <p:nvPr>
            <p:ph type="body" idx="1"/>
          </p:nvPr>
        </p:nvSpPr>
        <p:spPr/>
        <p:txBody>
          <a:bodyPr/>
          <a:lstStyle/>
          <a:p>
            <a:r>
              <a:rPr lang="es-MX" dirty="0"/>
              <a:t>Derecho Minero</a:t>
            </a:r>
          </a:p>
        </p:txBody>
      </p:sp>
    </p:spTree>
    <p:extLst>
      <p:ext uri="{BB962C8B-B14F-4D97-AF65-F5344CB8AC3E}">
        <p14:creationId xmlns:p14="http://schemas.microsoft.com/office/powerpoint/2010/main" val="41913760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AB4EDB-3E52-E2CE-6340-511B9E2EA74E}"/>
              </a:ext>
            </a:extLst>
          </p:cNvPr>
          <p:cNvSpPr>
            <a:spLocks noGrp="1"/>
          </p:cNvSpPr>
          <p:nvPr>
            <p:ph type="title"/>
          </p:nvPr>
        </p:nvSpPr>
        <p:spPr/>
        <p:txBody>
          <a:bodyPr/>
          <a:lstStyle/>
          <a:p>
            <a:r>
              <a:rPr lang="es-MX" dirty="0"/>
              <a:t>Definición de Concesiones (administrativas) Mineras </a:t>
            </a:r>
          </a:p>
        </p:txBody>
      </p:sp>
      <p:sp>
        <p:nvSpPr>
          <p:cNvPr id="3" name="Marcador de contenido 2">
            <a:extLst>
              <a:ext uri="{FF2B5EF4-FFF2-40B4-BE49-F238E27FC236}">
                <a16:creationId xmlns:a16="http://schemas.microsoft.com/office/drawing/2014/main" id="{736E808E-B80B-3F1D-1C65-165DEB24912E}"/>
              </a:ext>
            </a:extLst>
          </p:cNvPr>
          <p:cNvSpPr>
            <a:spLocks noGrp="1"/>
          </p:cNvSpPr>
          <p:nvPr>
            <p:ph idx="1"/>
          </p:nvPr>
        </p:nvSpPr>
        <p:spPr/>
        <p:txBody>
          <a:bodyPr>
            <a:normAutofit fontScale="70000" lnSpcReduction="20000"/>
          </a:bodyPr>
          <a:lstStyle/>
          <a:p>
            <a:endParaRPr lang="es-MX" dirty="0"/>
          </a:p>
          <a:p>
            <a:r>
              <a:rPr lang="es-MX" dirty="0"/>
              <a:t>Las concesiones administrativas en materia minera en Chile son derechos reales otorgados por el Estado a particulares o empresas para explorar y explotar recursos minerales en áreas específicas del territorio nacional</a:t>
            </a:r>
          </a:p>
          <a:p>
            <a:r>
              <a:rPr lang="es-MX" dirty="0"/>
              <a:t>Estas concesiones están reguladas por un marco jurídico específico que establece las condiciones, procedimientos y obligaciones relacionadas con la actividad minera. </a:t>
            </a:r>
          </a:p>
          <a:p>
            <a:r>
              <a:rPr lang="es-MX" dirty="0"/>
              <a:t>Una concesión administrativa en materia minera es un acto administrativo mediante el cual el Estado chileno otorga a una persona natural o jurídica el derecho exclusivo de explorar (concesión de exploración) o explotar (concesión de explotación) recursos minerales en un área determinada. Este derecho es un derecho real, lo que implica que es oponible a terceros y puede ser objeto de transacciones como venta, arriendo, hipoteca o cesión.</a:t>
            </a:r>
          </a:p>
          <a:p>
            <a:r>
              <a:rPr lang="es-MX" dirty="0"/>
              <a:t>A continuación, se proporciona una definición jurídica detallada de estas concesiones, sus características principales y su relevancia en el sector minero chileno.</a:t>
            </a:r>
          </a:p>
        </p:txBody>
      </p:sp>
    </p:spTree>
    <p:extLst>
      <p:ext uri="{BB962C8B-B14F-4D97-AF65-F5344CB8AC3E}">
        <p14:creationId xmlns:p14="http://schemas.microsoft.com/office/powerpoint/2010/main" val="40220856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B07956-6461-7D99-187D-27AAC03EF3E8}"/>
              </a:ext>
            </a:extLst>
          </p:cNvPr>
          <p:cNvSpPr>
            <a:spLocks noGrp="1"/>
          </p:cNvSpPr>
          <p:nvPr>
            <p:ph type="title"/>
          </p:nvPr>
        </p:nvSpPr>
        <p:spPr/>
        <p:txBody>
          <a:bodyPr/>
          <a:lstStyle/>
          <a:p>
            <a:r>
              <a:rPr lang="es-MX" dirty="0"/>
              <a:t>Características de las concesiones</a:t>
            </a:r>
          </a:p>
        </p:txBody>
      </p:sp>
      <p:sp>
        <p:nvSpPr>
          <p:cNvPr id="3" name="Marcador de contenido 2">
            <a:extLst>
              <a:ext uri="{FF2B5EF4-FFF2-40B4-BE49-F238E27FC236}">
                <a16:creationId xmlns:a16="http://schemas.microsoft.com/office/drawing/2014/main" id="{D57E3864-7FD7-48E8-44DB-CAC36F9AAAA5}"/>
              </a:ext>
            </a:extLst>
          </p:cNvPr>
          <p:cNvSpPr>
            <a:spLocks noGrp="1"/>
          </p:cNvSpPr>
          <p:nvPr>
            <p:ph idx="1"/>
          </p:nvPr>
        </p:nvSpPr>
        <p:spPr/>
        <p:txBody>
          <a:bodyPr>
            <a:normAutofit fontScale="55000" lnSpcReduction="20000"/>
          </a:bodyPr>
          <a:lstStyle/>
          <a:p>
            <a:r>
              <a:rPr lang="es-MX" dirty="0"/>
              <a:t>1. Derecho Real e Inmueble:</a:t>
            </a:r>
          </a:p>
          <a:p>
            <a:pPr lvl="1"/>
            <a:r>
              <a:rPr lang="es-MX" dirty="0"/>
              <a:t>Derecho Real: La concesión minera es un derecho real, lo que significa que confiere al concesionario la facultad de usar y gozar de los recursos minerales situados en el área concedida. Este derecho es independiente del terreno superficial, lo que permite que diferentes personas puedan ser propietarias del suelo y del subsuelo.</a:t>
            </a:r>
          </a:p>
          <a:p>
            <a:pPr lvl="1"/>
            <a:r>
              <a:rPr lang="es-MX" dirty="0"/>
              <a:t>Bien Inmueble: Jurídicamente, la concesión minera se considera un bien inmueble, lo cual implica que puede ser inscrita en el Registro de Propiedad Minera y puede ser objeto de transacciones inmobiliarias.</a:t>
            </a:r>
          </a:p>
          <a:p>
            <a:r>
              <a:rPr lang="es-MX" dirty="0"/>
              <a:t>2. Exclusividad:</a:t>
            </a:r>
          </a:p>
          <a:p>
            <a:pPr lvl="1"/>
            <a:r>
              <a:rPr lang="es-MX" dirty="0"/>
              <a:t>Derecho Exclusivo: Las concesiones mineras otorgan un derecho exclusivo sobre el área específica concedida. Nadie más puede explorar o explotar minerales en esa área sin el consentimiento del concesionario, garantizando así la exclusividad de las operaciones mineras.</a:t>
            </a:r>
          </a:p>
          <a:p>
            <a:r>
              <a:rPr lang="es-MX" dirty="0"/>
              <a:t>3. División entre Exploración y Explotación:</a:t>
            </a:r>
          </a:p>
          <a:p>
            <a:pPr lvl="1"/>
            <a:r>
              <a:rPr lang="es-MX" dirty="0"/>
              <a:t>Concesión de Exploración: Esta concesión otorga el derecho a realizar actividades de prospección y exploración para identificar la existencia de recursos minerales. Tiene una duración de dos años, prorrogable por otros dos, y su objetivo principal es determinar la viabilidad de la explotación minera.</a:t>
            </a:r>
          </a:p>
          <a:p>
            <a:pPr lvl="1"/>
            <a:r>
              <a:rPr lang="es-MX" dirty="0"/>
              <a:t>Concesión de Explotación: Una vez identificados y evaluados los recursos minerales, se puede solicitar una concesión de explotación, que permite la extracción y aprovechamiento de los minerales. Estas concesiones son indefinidas en duración, siempre y cuando se cumplan las obligaciones legales, como el pago de patentes y la realización de trabajos efectivos de explotación.</a:t>
            </a:r>
          </a:p>
        </p:txBody>
      </p:sp>
    </p:spTree>
    <p:extLst>
      <p:ext uri="{BB962C8B-B14F-4D97-AF65-F5344CB8AC3E}">
        <p14:creationId xmlns:p14="http://schemas.microsoft.com/office/powerpoint/2010/main" val="13116773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694F4D-B9BA-A840-B7AB-A73A0EAED396}"/>
              </a:ext>
            </a:extLst>
          </p:cNvPr>
          <p:cNvSpPr>
            <a:spLocks noGrp="1"/>
          </p:cNvSpPr>
          <p:nvPr>
            <p:ph type="title"/>
          </p:nvPr>
        </p:nvSpPr>
        <p:spPr/>
        <p:txBody>
          <a:bodyPr/>
          <a:lstStyle/>
          <a:p>
            <a:r>
              <a:rPr lang="es-MX" dirty="0"/>
              <a:t>Características de las concesiones</a:t>
            </a:r>
          </a:p>
        </p:txBody>
      </p:sp>
      <p:sp>
        <p:nvSpPr>
          <p:cNvPr id="3" name="Marcador de contenido 2">
            <a:extLst>
              <a:ext uri="{FF2B5EF4-FFF2-40B4-BE49-F238E27FC236}">
                <a16:creationId xmlns:a16="http://schemas.microsoft.com/office/drawing/2014/main" id="{54030CE0-AA20-8C97-F56B-E873334BA0A1}"/>
              </a:ext>
            </a:extLst>
          </p:cNvPr>
          <p:cNvSpPr>
            <a:spLocks noGrp="1"/>
          </p:cNvSpPr>
          <p:nvPr>
            <p:ph idx="1"/>
          </p:nvPr>
        </p:nvSpPr>
        <p:spPr/>
        <p:txBody>
          <a:bodyPr>
            <a:normAutofit fontScale="55000" lnSpcReduction="20000"/>
          </a:bodyPr>
          <a:lstStyle/>
          <a:p>
            <a:r>
              <a:rPr lang="es-MX" dirty="0"/>
              <a:t>4. Procedimiento de Otorgamiento:</a:t>
            </a:r>
          </a:p>
          <a:p>
            <a:pPr lvl="1"/>
            <a:r>
              <a:rPr lang="es-MX" dirty="0"/>
              <a:t>Solicitud y Adjudicación: El proceso de obtención de una concesión minera comienza con la solicitud ante el Tribunal de Justicia correspondiente, seguido de un proceso de adjudicación que incluye la publicación de avisos, la oposición de terceros y la resolución judicial.</a:t>
            </a:r>
          </a:p>
          <a:p>
            <a:pPr lvl="1"/>
            <a:r>
              <a:rPr lang="es-MX" dirty="0"/>
              <a:t>Inscripción: Una vez otorgada, la concesión debe ser inscrita en el Registro de Propiedad Minera, lo cual le otorga publicidad y oponibilidad frente a terceros.</a:t>
            </a:r>
          </a:p>
          <a:p>
            <a:r>
              <a:rPr lang="es-MX" dirty="0"/>
              <a:t>5. Obligaciones del Concesionario:</a:t>
            </a:r>
          </a:p>
          <a:p>
            <a:pPr lvl="1"/>
            <a:r>
              <a:rPr lang="es-MX" dirty="0"/>
              <a:t>Pago de Patentes: Los concesionarios están obligados a pagar patentes mineras anuales, cuyo monto varía según la fase de la concesión (exploración o explotación) y la extensión del área concedida.</a:t>
            </a:r>
          </a:p>
          <a:p>
            <a:pPr lvl="1"/>
            <a:r>
              <a:rPr lang="es-MX" dirty="0"/>
              <a:t>Trabajos Mineros: Deben realizar trabajos mineros efectivos y presentar informes periódicos sobre sus actividades. El incumplimiento de estas obligaciones puede llevar a la caducidad de la concesión.</a:t>
            </a:r>
          </a:p>
          <a:p>
            <a:r>
              <a:rPr lang="es-MX" dirty="0"/>
              <a:t>6. Fiscalización y Cumplimiento:</a:t>
            </a:r>
          </a:p>
          <a:p>
            <a:pPr lvl="1"/>
            <a:r>
              <a:rPr lang="es-MX" dirty="0"/>
              <a:t>Supervisión Estatal: El cumplimiento de las obligaciones por parte de los concesionarios es supervisado por autoridades competentes como el Servicio Nacional de Geología y Minería (SERNAGEOMIN).</a:t>
            </a:r>
          </a:p>
          <a:p>
            <a:pPr lvl="1"/>
            <a:r>
              <a:rPr lang="es-MX" dirty="0"/>
              <a:t>Regulación Ambiental: Las actividades mineras están sujetas a estrictas normativas ambientales, y los concesionarios deben obtener los permisos necesarios y realizar estudios de impacto ambiental para minimizar el daño ecológico.</a:t>
            </a:r>
          </a:p>
          <a:p>
            <a:endParaRPr lang="es-MX" dirty="0"/>
          </a:p>
        </p:txBody>
      </p:sp>
    </p:spTree>
    <p:extLst>
      <p:ext uri="{BB962C8B-B14F-4D97-AF65-F5344CB8AC3E}">
        <p14:creationId xmlns:p14="http://schemas.microsoft.com/office/powerpoint/2010/main" val="4538334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C0811B-8920-AABD-0BB3-64BC25ECB9CF}"/>
              </a:ext>
            </a:extLst>
          </p:cNvPr>
          <p:cNvSpPr>
            <a:spLocks noGrp="1"/>
          </p:cNvSpPr>
          <p:nvPr>
            <p:ph type="title"/>
          </p:nvPr>
        </p:nvSpPr>
        <p:spPr/>
        <p:txBody>
          <a:bodyPr/>
          <a:lstStyle/>
          <a:p>
            <a:r>
              <a:rPr lang="es-MX" dirty="0"/>
              <a:t>Relevancia y aplicación</a:t>
            </a:r>
            <a:br>
              <a:rPr lang="es-MX" dirty="0"/>
            </a:br>
            <a:endParaRPr lang="es-MX" dirty="0"/>
          </a:p>
        </p:txBody>
      </p:sp>
      <p:sp>
        <p:nvSpPr>
          <p:cNvPr id="3" name="Marcador de contenido 2">
            <a:extLst>
              <a:ext uri="{FF2B5EF4-FFF2-40B4-BE49-F238E27FC236}">
                <a16:creationId xmlns:a16="http://schemas.microsoft.com/office/drawing/2014/main" id="{915A586D-7496-C698-063D-ECACAB34B90C}"/>
              </a:ext>
            </a:extLst>
          </p:cNvPr>
          <p:cNvSpPr>
            <a:spLocks noGrp="1"/>
          </p:cNvSpPr>
          <p:nvPr>
            <p:ph idx="1"/>
          </p:nvPr>
        </p:nvSpPr>
        <p:spPr/>
        <p:txBody>
          <a:bodyPr>
            <a:normAutofit fontScale="92500" lnSpcReduction="10000"/>
          </a:bodyPr>
          <a:lstStyle/>
          <a:p>
            <a:endParaRPr lang="es-MX" dirty="0"/>
          </a:p>
          <a:p>
            <a:r>
              <a:rPr lang="es-MX" dirty="0"/>
              <a:t>Las concesiones administrativas en materia minera son fundamentales para la gestión y desarrollo del sector minero en Chile.</a:t>
            </a:r>
          </a:p>
          <a:p>
            <a:r>
              <a:rPr lang="es-MX" dirty="0"/>
              <a:t>A través de este sistema, el Estado regula la explotación de los recursos minerales, asegurando que se realice de manera ordenada y sostenible. </a:t>
            </a:r>
          </a:p>
          <a:p>
            <a:r>
              <a:rPr lang="es-MX" dirty="0"/>
              <a:t>Además, las concesiones permiten atraer inversiones tanto nacionales como extranjeras, ofreciendo un marco legal claro y seguro para la actividad minera.</a:t>
            </a:r>
          </a:p>
          <a:p>
            <a:endParaRPr lang="es-MX" dirty="0"/>
          </a:p>
        </p:txBody>
      </p:sp>
    </p:spTree>
    <p:extLst>
      <p:ext uri="{BB962C8B-B14F-4D97-AF65-F5344CB8AC3E}">
        <p14:creationId xmlns:p14="http://schemas.microsoft.com/office/powerpoint/2010/main" val="1224125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BBE629-90ED-DCA7-008D-BAEEB5CB364C}"/>
              </a:ext>
            </a:extLst>
          </p:cNvPr>
          <p:cNvSpPr>
            <a:spLocks noGrp="1"/>
          </p:cNvSpPr>
          <p:nvPr>
            <p:ph type="title"/>
          </p:nvPr>
        </p:nvSpPr>
        <p:spPr/>
        <p:txBody>
          <a:bodyPr/>
          <a:lstStyle/>
          <a:p>
            <a:r>
              <a:rPr lang="es-MX" dirty="0"/>
              <a:t>Introducción</a:t>
            </a:r>
          </a:p>
        </p:txBody>
      </p:sp>
      <p:sp>
        <p:nvSpPr>
          <p:cNvPr id="3" name="Marcador de contenido 2">
            <a:extLst>
              <a:ext uri="{FF2B5EF4-FFF2-40B4-BE49-F238E27FC236}">
                <a16:creationId xmlns:a16="http://schemas.microsoft.com/office/drawing/2014/main" id="{6A7D8CB7-2430-E6D2-6C35-7C261CB747F4}"/>
              </a:ext>
            </a:extLst>
          </p:cNvPr>
          <p:cNvSpPr>
            <a:spLocks noGrp="1"/>
          </p:cNvSpPr>
          <p:nvPr>
            <p:ph idx="1"/>
          </p:nvPr>
        </p:nvSpPr>
        <p:spPr/>
        <p:txBody>
          <a:bodyPr>
            <a:normAutofit fontScale="92500"/>
          </a:bodyPr>
          <a:lstStyle/>
          <a:p>
            <a:r>
              <a:rPr lang="es-MX" dirty="0"/>
              <a:t>La propiedad minera en Chile es un tema de gran importancia debido a la riqueza del país en recursos minerales y su impacto en la economía nacional. </a:t>
            </a:r>
          </a:p>
          <a:p>
            <a:r>
              <a:rPr lang="es-MX" dirty="0"/>
              <a:t>La Constitución Política de Chile y el Código de Minería establecen el marco legal que regula la propiedad minera, definiendo los derechos y obligaciones de los titulares de concesiones mineras y el rol del Estado en la administración de estos recursos. </a:t>
            </a:r>
          </a:p>
          <a:p>
            <a:r>
              <a:rPr lang="es-MX" dirty="0"/>
              <a:t>A continuación, se explorará en detalle la normativa constitucional y legal que rige la propiedad minera en Chile, sus implicancias y su importancia para el desarrollo económico del país.</a:t>
            </a:r>
          </a:p>
        </p:txBody>
      </p:sp>
    </p:spTree>
    <p:extLst>
      <p:ext uri="{BB962C8B-B14F-4D97-AF65-F5344CB8AC3E}">
        <p14:creationId xmlns:p14="http://schemas.microsoft.com/office/powerpoint/2010/main" val="15165938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BC5787-4739-09C3-BF88-BA45F307E379}"/>
              </a:ext>
            </a:extLst>
          </p:cNvPr>
          <p:cNvSpPr>
            <a:spLocks noGrp="1"/>
          </p:cNvSpPr>
          <p:nvPr>
            <p:ph type="title"/>
          </p:nvPr>
        </p:nvSpPr>
        <p:spPr/>
        <p:txBody>
          <a:bodyPr/>
          <a:lstStyle/>
          <a:p>
            <a:r>
              <a:rPr lang="es-MX" dirty="0"/>
              <a:t>Conclusión. Concesiones</a:t>
            </a:r>
          </a:p>
        </p:txBody>
      </p:sp>
      <p:sp>
        <p:nvSpPr>
          <p:cNvPr id="3" name="Marcador de contenido 2">
            <a:extLst>
              <a:ext uri="{FF2B5EF4-FFF2-40B4-BE49-F238E27FC236}">
                <a16:creationId xmlns:a16="http://schemas.microsoft.com/office/drawing/2014/main" id="{C70AF621-6B41-2F13-6058-4BC07EF6FDBA}"/>
              </a:ext>
            </a:extLst>
          </p:cNvPr>
          <p:cNvSpPr>
            <a:spLocks noGrp="1"/>
          </p:cNvSpPr>
          <p:nvPr>
            <p:ph idx="1"/>
          </p:nvPr>
        </p:nvSpPr>
        <p:spPr/>
        <p:txBody>
          <a:bodyPr>
            <a:normAutofit fontScale="77500" lnSpcReduction="20000"/>
          </a:bodyPr>
          <a:lstStyle/>
          <a:p>
            <a:endParaRPr lang="es-MX" dirty="0"/>
          </a:p>
          <a:p>
            <a:endParaRPr lang="es-MX" dirty="0"/>
          </a:p>
          <a:p>
            <a:r>
              <a:rPr lang="es-MX" dirty="0"/>
              <a:t>En resumen, las concesiones administrativas en materia minera en Chile son derechos reales e inmuebles otorgados por el Estado, que permiten la exploración y explotación exclusiva de recursos minerales en áreas determinadas.</a:t>
            </a:r>
          </a:p>
          <a:p>
            <a:r>
              <a:rPr lang="es-MX" dirty="0"/>
              <a:t>Estas concesiones se caracterizan por su exclusividad, división entre exploración y explotación, y por un riguroso procedimiento de otorgamiento y fiscalización.</a:t>
            </a:r>
          </a:p>
          <a:p>
            <a:r>
              <a:rPr lang="es-MX" dirty="0"/>
              <a:t>Constituyen un pilar fundamental para la regulación y desarrollo del sector minero en Chile, proporcionando seguridad jurídica a los inversionistas y asegurando el uso sostenible de los recursos minerales del país.</a:t>
            </a:r>
          </a:p>
          <a:p>
            <a:endParaRPr lang="es-MX" dirty="0"/>
          </a:p>
        </p:txBody>
      </p:sp>
    </p:spTree>
    <p:extLst>
      <p:ext uri="{BB962C8B-B14F-4D97-AF65-F5344CB8AC3E}">
        <p14:creationId xmlns:p14="http://schemas.microsoft.com/office/powerpoint/2010/main" val="29313954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712996-8281-3728-307B-180B5B2C43BA}"/>
              </a:ext>
            </a:extLst>
          </p:cNvPr>
          <p:cNvSpPr>
            <a:spLocks noGrp="1"/>
          </p:cNvSpPr>
          <p:nvPr>
            <p:ph type="title"/>
          </p:nvPr>
        </p:nvSpPr>
        <p:spPr/>
        <p:txBody>
          <a:bodyPr/>
          <a:lstStyle/>
          <a:p>
            <a:r>
              <a:rPr lang="es-MX" dirty="0"/>
              <a:t>Contratos Especiales de Operación (CEO)</a:t>
            </a:r>
          </a:p>
        </p:txBody>
      </p:sp>
      <p:sp>
        <p:nvSpPr>
          <p:cNvPr id="3" name="Marcador de texto 2">
            <a:extLst>
              <a:ext uri="{FF2B5EF4-FFF2-40B4-BE49-F238E27FC236}">
                <a16:creationId xmlns:a16="http://schemas.microsoft.com/office/drawing/2014/main" id="{28B06640-F95E-8BFE-973E-90B54A09B861}"/>
              </a:ext>
            </a:extLst>
          </p:cNvPr>
          <p:cNvSpPr>
            <a:spLocks noGrp="1"/>
          </p:cNvSpPr>
          <p:nvPr>
            <p:ph type="body" idx="1"/>
          </p:nvPr>
        </p:nvSpPr>
        <p:spPr/>
        <p:txBody>
          <a:bodyPr/>
          <a:lstStyle/>
          <a:p>
            <a:r>
              <a:rPr lang="es-MX" dirty="0"/>
              <a:t>Derecho Minero</a:t>
            </a:r>
          </a:p>
        </p:txBody>
      </p:sp>
    </p:spTree>
    <p:extLst>
      <p:ext uri="{BB962C8B-B14F-4D97-AF65-F5344CB8AC3E}">
        <p14:creationId xmlns:p14="http://schemas.microsoft.com/office/powerpoint/2010/main" val="38885552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60BE0D-0C42-E1DA-FC8A-527585EFF0B5}"/>
              </a:ext>
            </a:extLst>
          </p:cNvPr>
          <p:cNvSpPr>
            <a:spLocks noGrp="1"/>
          </p:cNvSpPr>
          <p:nvPr>
            <p:ph type="title"/>
          </p:nvPr>
        </p:nvSpPr>
        <p:spPr/>
        <p:txBody>
          <a:bodyPr/>
          <a:lstStyle/>
          <a:p>
            <a:r>
              <a:rPr lang="es-MX" dirty="0"/>
              <a:t>Definición de Contrato Especial de Operación (CEO)</a:t>
            </a:r>
          </a:p>
        </p:txBody>
      </p:sp>
      <p:sp>
        <p:nvSpPr>
          <p:cNvPr id="3" name="Marcador de contenido 2">
            <a:extLst>
              <a:ext uri="{FF2B5EF4-FFF2-40B4-BE49-F238E27FC236}">
                <a16:creationId xmlns:a16="http://schemas.microsoft.com/office/drawing/2014/main" id="{6A34542D-0660-B584-5C1B-DA78D2A94CB0}"/>
              </a:ext>
            </a:extLst>
          </p:cNvPr>
          <p:cNvSpPr>
            <a:spLocks noGrp="1"/>
          </p:cNvSpPr>
          <p:nvPr>
            <p:ph idx="1"/>
          </p:nvPr>
        </p:nvSpPr>
        <p:spPr/>
        <p:txBody>
          <a:bodyPr>
            <a:normAutofit fontScale="70000" lnSpcReduction="20000"/>
          </a:bodyPr>
          <a:lstStyle/>
          <a:p>
            <a:r>
              <a:rPr lang="es-MX" dirty="0"/>
              <a:t>En el contexto minero chileno, los contratos especiales de operación se refieren a acuerdos específicos entre el Estado y particulares para la exploración y explotación de recursos minerales en áreas determinadas.</a:t>
            </a:r>
          </a:p>
          <a:p>
            <a:r>
              <a:rPr lang="es-MX" dirty="0"/>
              <a:t>Un contrato especial de operación en materia minera es un acuerdo legal entre el Estado chileno y una entidad privada (nacional o internacional) que otorga derechos exclusivos para la exploración y explotación de recursos minerales en un área específica. </a:t>
            </a:r>
          </a:p>
          <a:p>
            <a:pPr lvl="1"/>
            <a:r>
              <a:rPr lang="es-MX" dirty="0"/>
              <a:t>Estos contratos son excepcionales y se utilizan principalmente para gestionar proyectos de gran envergadura o en circunstancias donde se requieren condiciones particulares que no están completamente cubiertas por las concesiones mineras estándar.</a:t>
            </a:r>
          </a:p>
          <a:p>
            <a:r>
              <a:rPr lang="es-MX" dirty="0"/>
              <a:t>Estos contratos se establecen bajo condiciones especiales y son regulados por un marco jurídico que busca equilibrar los intereses públicos y privados, fomentando la inversión y asegurando la protección de los recursos naturales del país. </a:t>
            </a:r>
          </a:p>
          <a:p>
            <a:endParaRPr lang="es-MX" dirty="0"/>
          </a:p>
        </p:txBody>
      </p:sp>
    </p:spTree>
    <p:extLst>
      <p:ext uri="{BB962C8B-B14F-4D97-AF65-F5344CB8AC3E}">
        <p14:creationId xmlns:p14="http://schemas.microsoft.com/office/powerpoint/2010/main" val="7631828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255AED-85E4-BBA2-755F-D2A6D3C4E564}"/>
              </a:ext>
            </a:extLst>
          </p:cNvPr>
          <p:cNvSpPr>
            <a:spLocks noGrp="1"/>
          </p:cNvSpPr>
          <p:nvPr>
            <p:ph type="title"/>
          </p:nvPr>
        </p:nvSpPr>
        <p:spPr/>
        <p:txBody>
          <a:bodyPr/>
          <a:lstStyle/>
          <a:p>
            <a:r>
              <a:rPr lang="es-MX" dirty="0"/>
              <a:t>Naturaleza jurídica del CEO</a:t>
            </a:r>
          </a:p>
        </p:txBody>
      </p:sp>
      <p:sp>
        <p:nvSpPr>
          <p:cNvPr id="3" name="Marcador de contenido 2">
            <a:extLst>
              <a:ext uri="{FF2B5EF4-FFF2-40B4-BE49-F238E27FC236}">
                <a16:creationId xmlns:a16="http://schemas.microsoft.com/office/drawing/2014/main" id="{C3E3F8BA-F3F1-3C4C-7210-D840C473DE8B}"/>
              </a:ext>
            </a:extLst>
          </p:cNvPr>
          <p:cNvSpPr>
            <a:spLocks noGrp="1"/>
          </p:cNvSpPr>
          <p:nvPr>
            <p:ph idx="1"/>
          </p:nvPr>
        </p:nvSpPr>
        <p:spPr/>
        <p:txBody>
          <a:bodyPr>
            <a:normAutofit/>
          </a:bodyPr>
          <a:lstStyle/>
          <a:p>
            <a:r>
              <a:rPr lang="es-MX" dirty="0"/>
              <a:t>- Derecho Administrativo: Los contratos especiales de operación son considerados contratos administrativos debido a la participación del Estado y la necesidad de regular aspectos de interés público.</a:t>
            </a:r>
          </a:p>
        </p:txBody>
      </p:sp>
    </p:spTree>
    <p:extLst>
      <p:ext uri="{BB962C8B-B14F-4D97-AF65-F5344CB8AC3E}">
        <p14:creationId xmlns:p14="http://schemas.microsoft.com/office/powerpoint/2010/main" val="7526461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68D921-D711-9718-A669-40ADD687E3B6}"/>
              </a:ext>
            </a:extLst>
          </p:cNvPr>
          <p:cNvSpPr>
            <a:spLocks noGrp="1"/>
          </p:cNvSpPr>
          <p:nvPr>
            <p:ph type="title"/>
          </p:nvPr>
        </p:nvSpPr>
        <p:spPr/>
        <p:txBody>
          <a:bodyPr/>
          <a:lstStyle/>
          <a:p>
            <a:r>
              <a:rPr lang="es-MX" dirty="0"/>
              <a:t>Características de los CEO</a:t>
            </a:r>
          </a:p>
        </p:txBody>
      </p:sp>
      <p:sp>
        <p:nvSpPr>
          <p:cNvPr id="3" name="Marcador de contenido 2">
            <a:extLst>
              <a:ext uri="{FF2B5EF4-FFF2-40B4-BE49-F238E27FC236}">
                <a16:creationId xmlns:a16="http://schemas.microsoft.com/office/drawing/2014/main" id="{08D08325-20E7-F9E8-D5EB-1465F0F20B17}"/>
              </a:ext>
            </a:extLst>
          </p:cNvPr>
          <p:cNvSpPr>
            <a:spLocks noGrp="1"/>
          </p:cNvSpPr>
          <p:nvPr>
            <p:ph idx="1"/>
          </p:nvPr>
        </p:nvSpPr>
        <p:spPr/>
        <p:txBody>
          <a:bodyPr>
            <a:normAutofit fontScale="85000" lnSpcReduction="10000"/>
          </a:bodyPr>
          <a:lstStyle/>
          <a:p>
            <a:r>
              <a:rPr lang="es-MX" dirty="0"/>
              <a:t>1. Exclusividad: Otorgan derechos exclusivos al contratante para llevar a cabo actividades de exploración y explotación en áreas específicas, lo cual implica que no pueden ser competidos por otros operadores dentro de la misma zona.</a:t>
            </a:r>
          </a:p>
          <a:p>
            <a:r>
              <a:rPr lang="es-MX" dirty="0"/>
              <a:t>2. Procedimiento de Adjudicación:</a:t>
            </a:r>
          </a:p>
          <a:p>
            <a:pPr lvl="1"/>
            <a:r>
              <a:rPr lang="es-MX" dirty="0"/>
              <a:t>Licitación Pública o Negociación Directa: La adjudicación de estos contratos puede realizarse mediante procesos de licitación pública, garantizando transparencia y competencia, o a través de negociaciones directas en casos justificados.</a:t>
            </a:r>
          </a:p>
          <a:p>
            <a:pPr lvl="1"/>
            <a:r>
              <a:rPr lang="es-MX" dirty="0"/>
              <a:t>Condiciones y Plazos: Los contratos detallan las condiciones específicas y los plazos para la ejecución de las actividades mineras, estableciendo hitos y objetivos claros que deben ser cumplidos por el operador.</a:t>
            </a:r>
          </a:p>
        </p:txBody>
      </p:sp>
    </p:spTree>
    <p:extLst>
      <p:ext uri="{BB962C8B-B14F-4D97-AF65-F5344CB8AC3E}">
        <p14:creationId xmlns:p14="http://schemas.microsoft.com/office/powerpoint/2010/main" val="33778471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22584D-716F-84D2-4EDA-ECE05D1659C8}"/>
              </a:ext>
            </a:extLst>
          </p:cNvPr>
          <p:cNvSpPr>
            <a:spLocks noGrp="1"/>
          </p:cNvSpPr>
          <p:nvPr>
            <p:ph type="title"/>
          </p:nvPr>
        </p:nvSpPr>
        <p:spPr/>
        <p:txBody>
          <a:bodyPr/>
          <a:lstStyle/>
          <a:p>
            <a:r>
              <a:rPr lang="es-MX" dirty="0"/>
              <a:t>Características de los CEO</a:t>
            </a:r>
          </a:p>
        </p:txBody>
      </p:sp>
      <p:sp>
        <p:nvSpPr>
          <p:cNvPr id="3" name="Marcador de contenido 2">
            <a:extLst>
              <a:ext uri="{FF2B5EF4-FFF2-40B4-BE49-F238E27FC236}">
                <a16:creationId xmlns:a16="http://schemas.microsoft.com/office/drawing/2014/main" id="{A67AD3AF-65B9-0F37-6E29-7507DAEE67D9}"/>
              </a:ext>
            </a:extLst>
          </p:cNvPr>
          <p:cNvSpPr>
            <a:spLocks noGrp="1"/>
          </p:cNvSpPr>
          <p:nvPr>
            <p:ph idx="1"/>
          </p:nvPr>
        </p:nvSpPr>
        <p:spPr/>
        <p:txBody>
          <a:bodyPr>
            <a:normAutofit fontScale="77500" lnSpcReduction="20000"/>
          </a:bodyPr>
          <a:lstStyle/>
          <a:p>
            <a:r>
              <a:rPr lang="es-MX" dirty="0"/>
              <a:t>3. Obligaciones del Contratante:</a:t>
            </a:r>
          </a:p>
          <a:p>
            <a:pPr lvl="1"/>
            <a:r>
              <a:rPr lang="es-MX" dirty="0"/>
              <a:t>Inversiones y Desarrollo: El contratante se compromete a realizar inversiones significativas en exploración y explotación, lo que puede incluir la construcción de infraestructura, desarrollo tecnológico y capacitación de personal.</a:t>
            </a:r>
          </a:p>
          <a:p>
            <a:pPr lvl="1"/>
            <a:r>
              <a:rPr lang="es-MX" dirty="0"/>
              <a:t>Responsabilidad Ambiental y Social: Los contratos incluyen cláusulas que obligan al operador a cumplir con normativas ambientales y sociales, implementando medidas de mitigación y programas de responsabilidad social corporativa.</a:t>
            </a:r>
          </a:p>
          <a:p>
            <a:r>
              <a:rPr lang="es-MX" dirty="0"/>
              <a:t>4. Fiscalización y Supervisión:</a:t>
            </a:r>
          </a:p>
          <a:p>
            <a:pPr lvl="1"/>
            <a:r>
              <a:rPr lang="es-MX" dirty="0"/>
              <a:t>Control Estatal: El Estado, a través de sus agencias correspondientes (como SERNAGEOMIN y el Ministerio de Minería), supervisa el cumplimiento de las obligaciones contractuales y la correcta ejecución de las actividades mineras.</a:t>
            </a:r>
          </a:p>
          <a:p>
            <a:pPr lvl="1"/>
            <a:r>
              <a:rPr lang="es-MX" dirty="0"/>
              <a:t>Informes y Auditorías: Los contratantes deben presentar informes periódicos sobre el progreso de sus actividades y someterse a auditorías técnicas y financieras.</a:t>
            </a:r>
          </a:p>
          <a:p>
            <a:endParaRPr lang="es-MX" dirty="0"/>
          </a:p>
        </p:txBody>
      </p:sp>
    </p:spTree>
    <p:extLst>
      <p:ext uri="{BB962C8B-B14F-4D97-AF65-F5344CB8AC3E}">
        <p14:creationId xmlns:p14="http://schemas.microsoft.com/office/powerpoint/2010/main" val="29140573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9DD407-9E8C-6996-AD04-F752C13D7115}"/>
              </a:ext>
            </a:extLst>
          </p:cNvPr>
          <p:cNvSpPr>
            <a:spLocks noGrp="1"/>
          </p:cNvSpPr>
          <p:nvPr>
            <p:ph type="title"/>
          </p:nvPr>
        </p:nvSpPr>
        <p:spPr/>
        <p:txBody>
          <a:bodyPr/>
          <a:lstStyle/>
          <a:p>
            <a:r>
              <a:rPr lang="es-MX" dirty="0"/>
              <a:t>Relevancia y aplicación de los CEO</a:t>
            </a:r>
            <a:br>
              <a:rPr lang="es-MX" dirty="0"/>
            </a:br>
            <a:endParaRPr lang="es-MX" dirty="0"/>
          </a:p>
        </p:txBody>
      </p:sp>
      <p:sp>
        <p:nvSpPr>
          <p:cNvPr id="3" name="Marcador de contenido 2">
            <a:extLst>
              <a:ext uri="{FF2B5EF4-FFF2-40B4-BE49-F238E27FC236}">
                <a16:creationId xmlns:a16="http://schemas.microsoft.com/office/drawing/2014/main" id="{8D8D161F-BA56-E64A-875B-76720D01CF80}"/>
              </a:ext>
            </a:extLst>
          </p:cNvPr>
          <p:cNvSpPr>
            <a:spLocks noGrp="1"/>
          </p:cNvSpPr>
          <p:nvPr>
            <p:ph idx="1"/>
          </p:nvPr>
        </p:nvSpPr>
        <p:spPr/>
        <p:txBody>
          <a:bodyPr>
            <a:normAutofit fontScale="55000" lnSpcReduction="20000"/>
          </a:bodyPr>
          <a:lstStyle/>
          <a:p>
            <a:r>
              <a:rPr lang="es-MX" dirty="0"/>
              <a:t>Los contratos especiales de operación son especialmente relevantes en situaciones donde la explotación de ciertos recursos minerales presenta desafíos técnicos, económicos o ambientales significativos. </a:t>
            </a:r>
          </a:p>
          <a:p>
            <a:r>
              <a:rPr lang="es-MX" dirty="0"/>
              <a:t>También son utilizados para atraer inversiones extranjeras en proyectos estratégicos que requieren condiciones contractuales específicas para garantizar su viabilidad.</a:t>
            </a:r>
          </a:p>
          <a:p>
            <a:r>
              <a:rPr lang="es-MX" dirty="0"/>
              <a:t>1. Proyectos de gran envergadura:</a:t>
            </a:r>
          </a:p>
          <a:p>
            <a:pPr lvl="1"/>
            <a:r>
              <a:rPr lang="es-MX" dirty="0"/>
              <a:t>Minerales Estratégicos: Estos contratos son comunes en proyectos que involucran minerales estratégicos como el litio, donde la explotación requiere condiciones particulares de control y supervisión debido a su importancia económica y tecnológica.</a:t>
            </a:r>
          </a:p>
          <a:p>
            <a:pPr lvl="1"/>
            <a:r>
              <a:rPr lang="es-MX" dirty="0"/>
              <a:t>Infraestructura y Desarrollo Regional: En proyectos que incluyen grandes desarrollos de infraestructura, estos contratos permiten coordinar inversiones públicas y privadas, promoviendo el desarrollo regional y la creación de empleo.</a:t>
            </a:r>
          </a:p>
          <a:p>
            <a:r>
              <a:rPr lang="es-MX" dirty="0"/>
              <a:t>2. Fomento de la inversión extranjera:</a:t>
            </a:r>
          </a:p>
          <a:p>
            <a:pPr lvl="1"/>
            <a:r>
              <a:rPr lang="es-MX" dirty="0"/>
              <a:t>Seguridad Jurídica: Proporcionan un marco claro y seguro para la inversión extranjera, estableciendo reglas precisas que protegen los intereses de los inversionistas y del Estado.</a:t>
            </a:r>
          </a:p>
          <a:p>
            <a:pPr lvl="1"/>
            <a:r>
              <a:rPr lang="es-MX" dirty="0"/>
              <a:t>Estabilidad Contractual: Aseguran que los términos acordados se mantendrán estables a lo largo del tiempo, evitando cambios abruptos en las condiciones contractuales que podrían afectar la viabilidad de los proyectos.</a:t>
            </a:r>
          </a:p>
        </p:txBody>
      </p:sp>
    </p:spTree>
    <p:extLst>
      <p:ext uri="{BB962C8B-B14F-4D97-AF65-F5344CB8AC3E}">
        <p14:creationId xmlns:p14="http://schemas.microsoft.com/office/powerpoint/2010/main" val="23628830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8DD90D-57B3-0449-A022-4CA9946813F8}"/>
              </a:ext>
            </a:extLst>
          </p:cNvPr>
          <p:cNvSpPr>
            <a:spLocks noGrp="1"/>
          </p:cNvSpPr>
          <p:nvPr>
            <p:ph type="title"/>
          </p:nvPr>
        </p:nvSpPr>
        <p:spPr/>
        <p:txBody>
          <a:bodyPr/>
          <a:lstStyle/>
          <a:p>
            <a:r>
              <a:rPr lang="es-MX" dirty="0"/>
              <a:t>Conclusión sobre los CEO</a:t>
            </a:r>
          </a:p>
        </p:txBody>
      </p:sp>
      <p:sp>
        <p:nvSpPr>
          <p:cNvPr id="3" name="Marcador de contenido 2">
            <a:extLst>
              <a:ext uri="{FF2B5EF4-FFF2-40B4-BE49-F238E27FC236}">
                <a16:creationId xmlns:a16="http://schemas.microsoft.com/office/drawing/2014/main" id="{A394CEE0-7B7A-80EA-9B4A-68755B88342F}"/>
              </a:ext>
            </a:extLst>
          </p:cNvPr>
          <p:cNvSpPr>
            <a:spLocks noGrp="1"/>
          </p:cNvSpPr>
          <p:nvPr>
            <p:ph idx="1"/>
          </p:nvPr>
        </p:nvSpPr>
        <p:spPr/>
        <p:txBody>
          <a:bodyPr>
            <a:normAutofit fontScale="92500" lnSpcReduction="10000"/>
          </a:bodyPr>
          <a:lstStyle/>
          <a:p>
            <a:r>
              <a:rPr lang="es-MX" dirty="0"/>
              <a:t>En resumen, los contratos especiales de operación en materia minera en Chile son instrumentos jurídicos esenciales que permiten al Estado y a las empresas privadas colaborar en la exploración y explotación de recursos minerales bajo condiciones específicas</a:t>
            </a:r>
          </a:p>
          <a:p>
            <a:r>
              <a:rPr lang="es-MX" dirty="0"/>
              <a:t>Estos contratos aseguran la inversión y el desarrollo sostenible de proyectos mineros, estableciendo un equilibrio entre la explotación de recursos y la protección del interés público.</a:t>
            </a:r>
          </a:p>
          <a:p>
            <a:r>
              <a:rPr lang="es-MX" dirty="0"/>
              <a:t>La naturaleza administrativa de estos contratos, junto con su exclusividad y los procedimientos de adjudicación y fiscalización, proporcionan un marco robusto para gestionar proyectos mineros estratégicos y atraer inversiones significativas al sector.</a:t>
            </a:r>
          </a:p>
        </p:txBody>
      </p:sp>
    </p:spTree>
    <p:extLst>
      <p:ext uri="{BB962C8B-B14F-4D97-AF65-F5344CB8AC3E}">
        <p14:creationId xmlns:p14="http://schemas.microsoft.com/office/powerpoint/2010/main" val="14376315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D1370E-0B8F-85AF-222E-AC533C484B79}"/>
              </a:ext>
            </a:extLst>
          </p:cNvPr>
          <p:cNvSpPr>
            <a:spLocks noGrp="1"/>
          </p:cNvSpPr>
          <p:nvPr>
            <p:ph type="title"/>
          </p:nvPr>
        </p:nvSpPr>
        <p:spPr/>
        <p:txBody>
          <a:bodyPr/>
          <a:lstStyle/>
          <a:p>
            <a:r>
              <a:rPr lang="es-MX" dirty="0"/>
              <a:t>Formas de explotación minera en Chile</a:t>
            </a:r>
          </a:p>
        </p:txBody>
      </p:sp>
      <p:sp>
        <p:nvSpPr>
          <p:cNvPr id="3" name="Marcador de texto 2">
            <a:extLst>
              <a:ext uri="{FF2B5EF4-FFF2-40B4-BE49-F238E27FC236}">
                <a16:creationId xmlns:a16="http://schemas.microsoft.com/office/drawing/2014/main" id="{153E259A-82CA-68D9-C95D-B85CE75E0FDA}"/>
              </a:ext>
            </a:extLst>
          </p:cNvPr>
          <p:cNvSpPr>
            <a:spLocks noGrp="1"/>
          </p:cNvSpPr>
          <p:nvPr>
            <p:ph type="body" idx="1"/>
          </p:nvPr>
        </p:nvSpPr>
        <p:spPr/>
        <p:txBody>
          <a:bodyPr/>
          <a:lstStyle/>
          <a:p>
            <a:r>
              <a:rPr lang="es-MX" dirty="0"/>
              <a:t>Derecho Minero</a:t>
            </a:r>
          </a:p>
        </p:txBody>
      </p:sp>
    </p:spTree>
    <p:extLst>
      <p:ext uri="{BB962C8B-B14F-4D97-AF65-F5344CB8AC3E}">
        <p14:creationId xmlns:p14="http://schemas.microsoft.com/office/powerpoint/2010/main" val="12693066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0C7FEA-F433-F492-188F-46B2A91D1294}"/>
              </a:ext>
            </a:extLst>
          </p:cNvPr>
          <p:cNvSpPr>
            <a:spLocks noGrp="1"/>
          </p:cNvSpPr>
          <p:nvPr>
            <p:ph type="title"/>
          </p:nvPr>
        </p:nvSpPr>
        <p:spPr/>
        <p:txBody>
          <a:bodyPr>
            <a:normAutofit fontScale="90000"/>
          </a:bodyPr>
          <a:lstStyle/>
          <a:p>
            <a:r>
              <a:rPr lang="es-MX" dirty="0"/>
              <a:t>Introducción.</a:t>
            </a:r>
            <a:br>
              <a:rPr lang="es-MX" dirty="0"/>
            </a:br>
            <a:r>
              <a:rPr lang="es-MX" dirty="0"/>
              <a:t>Formas de Explotación Minera en Chile.</a:t>
            </a:r>
            <a:br>
              <a:rPr lang="es-MX" dirty="0"/>
            </a:br>
            <a:endParaRPr lang="es-MX" dirty="0"/>
          </a:p>
        </p:txBody>
      </p:sp>
      <p:sp>
        <p:nvSpPr>
          <p:cNvPr id="3" name="Marcador de contenido 2">
            <a:extLst>
              <a:ext uri="{FF2B5EF4-FFF2-40B4-BE49-F238E27FC236}">
                <a16:creationId xmlns:a16="http://schemas.microsoft.com/office/drawing/2014/main" id="{D21493D0-CA22-2C96-586A-014179129073}"/>
              </a:ext>
            </a:extLst>
          </p:cNvPr>
          <p:cNvSpPr>
            <a:spLocks noGrp="1"/>
          </p:cNvSpPr>
          <p:nvPr>
            <p:ph idx="1"/>
          </p:nvPr>
        </p:nvSpPr>
        <p:spPr/>
        <p:txBody>
          <a:bodyPr>
            <a:normAutofit fontScale="77500" lnSpcReduction="20000"/>
          </a:bodyPr>
          <a:lstStyle/>
          <a:p>
            <a:endParaRPr lang="es-MX" dirty="0"/>
          </a:p>
          <a:p>
            <a:r>
              <a:rPr lang="es-MX" dirty="0"/>
              <a:t>En Chile, la explotación minera se realiza principalmente bajo un marco jurídico sólido que establece diferentes formas y modalidades para la extracción de recursos minerales. </a:t>
            </a:r>
          </a:p>
          <a:p>
            <a:r>
              <a:rPr lang="es-MX" dirty="0"/>
              <a:t>Este marco está regulado por la Constitución Política de Chile y el Código de Minería, que detallan las condiciones y requisitos para llevar a cabo actividades mineras. </a:t>
            </a:r>
          </a:p>
          <a:p>
            <a:r>
              <a:rPr lang="es-MX" dirty="0"/>
              <a:t>Las principales formas de explotación minera en Chile incluyen la minería de gran escala, la minería mediana y la minería artesanal y de pequeña escala. </a:t>
            </a:r>
          </a:p>
          <a:p>
            <a:r>
              <a:rPr lang="es-MX" dirty="0"/>
              <a:t>A continuación, se abordan jurídicamente cada una de estas formas de explotación.</a:t>
            </a:r>
          </a:p>
          <a:p>
            <a:endParaRPr lang="es-MX" dirty="0"/>
          </a:p>
        </p:txBody>
      </p:sp>
    </p:spTree>
    <p:extLst>
      <p:ext uri="{BB962C8B-B14F-4D97-AF65-F5344CB8AC3E}">
        <p14:creationId xmlns:p14="http://schemas.microsoft.com/office/powerpoint/2010/main" val="672991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6BFD92-664A-ACD7-4C8D-79483244BD83}"/>
              </a:ext>
            </a:extLst>
          </p:cNvPr>
          <p:cNvSpPr>
            <a:spLocks noGrp="1"/>
          </p:cNvSpPr>
          <p:nvPr>
            <p:ph type="title"/>
          </p:nvPr>
        </p:nvSpPr>
        <p:spPr>
          <a:xfrm>
            <a:off x="2611808" y="3720662"/>
            <a:ext cx="7958331" cy="1450428"/>
          </a:xfrm>
        </p:spPr>
        <p:txBody>
          <a:bodyPr/>
          <a:lstStyle/>
          <a:p>
            <a:r>
              <a:rPr lang="es-MX" dirty="0"/>
              <a:t>Normas generales</a:t>
            </a:r>
          </a:p>
        </p:txBody>
      </p:sp>
    </p:spTree>
    <p:extLst>
      <p:ext uri="{BB962C8B-B14F-4D97-AF65-F5344CB8AC3E}">
        <p14:creationId xmlns:p14="http://schemas.microsoft.com/office/powerpoint/2010/main" val="35922164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D93692-9A9E-740A-8FEF-BDF4E6933264}"/>
              </a:ext>
            </a:extLst>
          </p:cNvPr>
          <p:cNvSpPr>
            <a:spLocks noGrp="1"/>
          </p:cNvSpPr>
          <p:nvPr>
            <p:ph type="title"/>
          </p:nvPr>
        </p:nvSpPr>
        <p:spPr/>
        <p:txBody>
          <a:bodyPr/>
          <a:lstStyle/>
          <a:p>
            <a:r>
              <a:rPr lang="es-MX" dirty="0"/>
              <a:t>Minería de Gran Escala o Gran Minería</a:t>
            </a:r>
            <a:br>
              <a:rPr lang="es-MX" dirty="0"/>
            </a:br>
            <a:endParaRPr lang="es-MX" dirty="0"/>
          </a:p>
        </p:txBody>
      </p:sp>
      <p:sp>
        <p:nvSpPr>
          <p:cNvPr id="3" name="Marcador de contenido 2">
            <a:extLst>
              <a:ext uri="{FF2B5EF4-FFF2-40B4-BE49-F238E27FC236}">
                <a16:creationId xmlns:a16="http://schemas.microsoft.com/office/drawing/2014/main" id="{E51AF74C-B2AD-0BF1-14DF-FEFFEF0E3E01}"/>
              </a:ext>
            </a:extLst>
          </p:cNvPr>
          <p:cNvSpPr>
            <a:spLocks noGrp="1"/>
          </p:cNvSpPr>
          <p:nvPr>
            <p:ph idx="1"/>
          </p:nvPr>
        </p:nvSpPr>
        <p:spPr/>
        <p:txBody>
          <a:bodyPr>
            <a:normAutofit/>
          </a:bodyPr>
          <a:lstStyle/>
          <a:p>
            <a:endParaRPr lang="es-MX" dirty="0"/>
          </a:p>
          <a:p>
            <a:r>
              <a:rPr lang="es-MX" dirty="0"/>
              <a:t>La minería de gran escala en Chile se refiere a la explotación de yacimientos mineros a gran volumen y con altos niveles de inversión y tecnología. </a:t>
            </a:r>
          </a:p>
          <a:p>
            <a:r>
              <a:rPr lang="es-MX" dirty="0"/>
              <a:t>Estas operaciones suelen ser llevadas a cabo por grandes empresas mineras, tanto nacionales como internacionales, que disponen de los recursos financieros y técnicos necesarios para desarrollar proyectos a largo plazo.</a:t>
            </a:r>
          </a:p>
          <a:p>
            <a:endParaRPr lang="es-MX" dirty="0"/>
          </a:p>
          <a:p>
            <a:endParaRPr lang="es-MX" dirty="0"/>
          </a:p>
        </p:txBody>
      </p:sp>
    </p:spTree>
    <p:extLst>
      <p:ext uri="{BB962C8B-B14F-4D97-AF65-F5344CB8AC3E}">
        <p14:creationId xmlns:p14="http://schemas.microsoft.com/office/powerpoint/2010/main" val="20320529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D5C5CB-F00F-D3F8-F85E-F6F8EDC7CE7B}"/>
              </a:ext>
            </a:extLst>
          </p:cNvPr>
          <p:cNvSpPr>
            <a:spLocks noGrp="1"/>
          </p:cNvSpPr>
          <p:nvPr>
            <p:ph type="title"/>
          </p:nvPr>
        </p:nvSpPr>
        <p:spPr/>
        <p:txBody>
          <a:bodyPr/>
          <a:lstStyle/>
          <a:p>
            <a:r>
              <a:rPr lang="es-MX" dirty="0"/>
              <a:t>Características de la Gran Minería</a:t>
            </a:r>
          </a:p>
        </p:txBody>
      </p:sp>
      <p:sp>
        <p:nvSpPr>
          <p:cNvPr id="3" name="Marcador de contenido 2">
            <a:extLst>
              <a:ext uri="{FF2B5EF4-FFF2-40B4-BE49-F238E27FC236}">
                <a16:creationId xmlns:a16="http://schemas.microsoft.com/office/drawing/2014/main" id="{1201FA13-05A1-53AA-BB91-31B42A261DAC}"/>
              </a:ext>
            </a:extLst>
          </p:cNvPr>
          <p:cNvSpPr>
            <a:spLocks noGrp="1"/>
          </p:cNvSpPr>
          <p:nvPr>
            <p:ph idx="1"/>
          </p:nvPr>
        </p:nvSpPr>
        <p:spPr/>
        <p:txBody>
          <a:bodyPr>
            <a:normAutofit fontScale="77500" lnSpcReduction="20000"/>
          </a:bodyPr>
          <a:lstStyle/>
          <a:p>
            <a:r>
              <a:rPr lang="es-MX" dirty="0"/>
              <a:t>- Concesiones de Explotación: Las empresas mineras de gran escala operan bajo concesiones de explotación, otorgadas por el Estado, que les permiten extraer y aprovechar minerales de áreas específicas. </a:t>
            </a:r>
          </a:p>
          <a:p>
            <a:pPr lvl="1"/>
            <a:r>
              <a:rPr lang="es-MX" dirty="0"/>
              <a:t>Estas concesiones son derechos reales e inmuebles y son indefinidas en duración, siempre que se cumplan con las obligaciones legales.</a:t>
            </a:r>
          </a:p>
          <a:p>
            <a:r>
              <a:rPr lang="es-MX" dirty="0"/>
              <a:t>- Regulación Ambiental y de Seguridad: La minería de gran escala está sujeta a estrictas regulaciones ambientales y de seguridad. </a:t>
            </a:r>
          </a:p>
          <a:p>
            <a:pPr lvl="1"/>
            <a:r>
              <a:rPr lang="es-MX" dirty="0"/>
              <a:t>Las empresas deben realizar estudios de impacto ambiental (EIA) y obtener las correspondientes resoluciones de calificación ambiental (RCA) antes de iniciar sus operaciones.</a:t>
            </a:r>
          </a:p>
          <a:p>
            <a:r>
              <a:rPr lang="es-MX" dirty="0"/>
              <a:t>- Regalías y Patentes Mineras: Las grandes empresas mineras están obligadas a pagar regalías al Estado, además de las patentes mineras anuales, como parte del costo de mantener sus concesiones.</a:t>
            </a:r>
          </a:p>
          <a:p>
            <a:endParaRPr lang="es-MX" dirty="0"/>
          </a:p>
        </p:txBody>
      </p:sp>
    </p:spTree>
    <p:extLst>
      <p:ext uri="{BB962C8B-B14F-4D97-AF65-F5344CB8AC3E}">
        <p14:creationId xmlns:p14="http://schemas.microsoft.com/office/powerpoint/2010/main" val="29124546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014B76-AF4A-E3C4-9C96-38CE792DE238}"/>
              </a:ext>
            </a:extLst>
          </p:cNvPr>
          <p:cNvSpPr>
            <a:spLocks noGrp="1"/>
          </p:cNvSpPr>
          <p:nvPr>
            <p:ph type="title"/>
          </p:nvPr>
        </p:nvSpPr>
        <p:spPr/>
        <p:txBody>
          <a:bodyPr/>
          <a:lstStyle/>
          <a:p>
            <a:r>
              <a:rPr lang="es-MX" dirty="0"/>
              <a:t>Minería Mediana</a:t>
            </a:r>
            <a:br>
              <a:rPr lang="es-MX" dirty="0"/>
            </a:br>
            <a:endParaRPr lang="es-MX" dirty="0"/>
          </a:p>
        </p:txBody>
      </p:sp>
      <p:sp>
        <p:nvSpPr>
          <p:cNvPr id="3" name="Marcador de contenido 2">
            <a:extLst>
              <a:ext uri="{FF2B5EF4-FFF2-40B4-BE49-F238E27FC236}">
                <a16:creationId xmlns:a16="http://schemas.microsoft.com/office/drawing/2014/main" id="{8701817A-3763-5A8C-55D3-42536EDE08F5}"/>
              </a:ext>
            </a:extLst>
          </p:cNvPr>
          <p:cNvSpPr>
            <a:spLocks noGrp="1"/>
          </p:cNvSpPr>
          <p:nvPr>
            <p:ph idx="1"/>
          </p:nvPr>
        </p:nvSpPr>
        <p:spPr/>
        <p:txBody>
          <a:bodyPr>
            <a:normAutofit/>
          </a:bodyPr>
          <a:lstStyle/>
          <a:p>
            <a:endParaRPr lang="es-MX" dirty="0"/>
          </a:p>
          <a:p>
            <a:r>
              <a:rPr lang="es-MX" dirty="0"/>
              <a:t>La minería mediana en Chile se refiere a la explotación de yacimientos mineros con volúmenes de producción y niveles de inversión que se sitúan entre la minería de gran escala y la minería artesanal y de pequeña escala. </a:t>
            </a:r>
          </a:p>
          <a:p>
            <a:r>
              <a:rPr lang="es-MX" dirty="0"/>
              <a:t>Estas operaciones suelen ser desarrolladas por empresas medianas que tienen capacidades técnicas y financieras moderadas.</a:t>
            </a:r>
          </a:p>
          <a:p>
            <a:endParaRPr lang="es-MX" dirty="0"/>
          </a:p>
          <a:p>
            <a:endParaRPr lang="es-MX" dirty="0"/>
          </a:p>
        </p:txBody>
      </p:sp>
    </p:spTree>
    <p:extLst>
      <p:ext uri="{BB962C8B-B14F-4D97-AF65-F5344CB8AC3E}">
        <p14:creationId xmlns:p14="http://schemas.microsoft.com/office/powerpoint/2010/main" val="2340279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6F7A08-0F1A-02CF-2D08-6E1F522ECAD6}"/>
              </a:ext>
            </a:extLst>
          </p:cNvPr>
          <p:cNvSpPr>
            <a:spLocks noGrp="1"/>
          </p:cNvSpPr>
          <p:nvPr>
            <p:ph type="title"/>
          </p:nvPr>
        </p:nvSpPr>
        <p:spPr/>
        <p:txBody>
          <a:bodyPr/>
          <a:lstStyle/>
          <a:p>
            <a:r>
              <a:rPr lang="es-MX" dirty="0"/>
              <a:t>Características de la Mediana Minería</a:t>
            </a:r>
          </a:p>
        </p:txBody>
      </p:sp>
      <p:sp>
        <p:nvSpPr>
          <p:cNvPr id="3" name="Marcador de contenido 2">
            <a:extLst>
              <a:ext uri="{FF2B5EF4-FFF2-40B4-BE49-F238E27FC236}">
                <a16:creationId xmlns:a16="http://schemas.microsoft.com/office/drawing/2014/main" id="{D8E44CB9-09B0-F09A-C2CA-A3A0F847434F}"/>
              </a:ext>
            </a:extLst>
          </p:cNvPr>
          <p:cNvSpPr>
            <a:spLocks noGrp="1"/>
          </p:cNvSpPr>
          <p:nvPr>
            <p:ph idx="1"/>
          </p:nvPr>
        </p:nvSpPr>
        <p:spPr/>
        <p:txBody>
          <a:bodyPr>
            <a:normAutofit fontScale="85000" lnSpcReduction="20000"/>
          </a:bodyPr>
          <a:lstStyle/>
          <a:p>
            <a:r>
              <a:rPr lang="es-MX" dirty="0"/>
              <a:t>- Concesiones de Explotación y Exploración: Al igual que en la minería de gran escala, las empresas medianas pueden obtener concesiones de explotación y exploración.</a:t>
            </a:r>
          </a:p>
          <a:p>
            <a:pPr lvl="1"/>
            <a:r>
              <a:rPr lang="es-MX" dirty="0"/>
              <a:t>La duración y los requisitos de estas concesiones son similares, con un enfoque en asegurar el cumplimiento de las obligaciones y la sostenibilidad de las operaciones.</a:t>
            </a:r>
          </a:p>
          <a:p>
            <a:r>
              <a:rPr lang="es-MX" dirty="0"/>
              <a:t>- Simplificación de Trámites: Para fomentar la inversión y el desarrollo en este segmento, la normativa puede ofrecer procedimientos administrativos simplificados en comparación con la minería de gran escala.</a:t>
            </a:r>
          </a:p>
          <a:p>
            <a:r>
              <a:rPr lang="es-MX" dirty="0"/>
              <a:t>- Responsabilidad Ambiental y Social: Las empresas de minería mediana deben cumplir con las normativas ambientales y de seguridad, aunque los requisitos específicos pueden adaptarse al menor impacto relativo de sus operaciones en comparación con las grandes mineras.</a:t>
            </a:r>
          </a:p>
          <a:p>
            <a:endParaRPr lang="es-MX" dirty="0"/>
          </a:p>
        </p:txBody>
      </p:sp>
    </p:spTree>
    <p:extLst>
      <p:ext uri="{BB962C8B-B14F-4D97-AF65-F5344CB8AC3E}">
        <p14:creationId xmlns:p14="http://schemas.microsoft.com/office/powerpoint/2010/main" val="11909826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0BC71D-A9F2-09F0-06CE-4B812C0863F5}"/>
              </a:ext>
            </a:extLst>
          </p:cNvPr>
          <p:cNvSpPr>
            <a:spLocks noGrp="1"/>
          </p:cNvSpPr>
          <p:nvPr>
            <p:ph type="title"/>
          </p:nvPr>
        </p:nvSpPr>
        <p:spPr/>
        <p:txBody>
          <a:bodyPr/>
          <a:lstStyle/>
          <a:p>
            <a:r>
              <a:rPr lang="es-MX" dirty="0"/>
              <a:t>Minería Artesanal y de Pequeña Escala</a:t>
            </a:r>
            <a:br>
              <a:rPr lang="es-MX" dirty="0"/>
            </a:br>
            <a:endParaRPr lang="es-MX" dirty="0"/>
          </a:p>
        </p:txBody>
      </p:sp>
      <p:sp>
        <p:nvSpPr>
          <p:cNvPr id="3" name="Marcador de contenido 2">
            <a:extLst>
              <a:ext uri="{FF2B5EF4-FFF2-40B4-BE49-F238E27FC236}">
                <a16:creationId xmlns:a16="http://schemas.microsoft.com/office/drawing/2014/main" id="{DC947918-ECB6-5D01-B750-DC785B74F873}"/>
              </a:ext>
            </a:extLst>
          </p:cNvPr>
          <p:cNvSpPr>
            <a:spLocks noGrp="1"/>
          </p:cNvSpPr>
          <p:nvPr>
            <p:ph idx="1"/>
          </p:nvPr>
        </p:nvSpPr>
        <p:spPr/>
        <p:txBody>
          <a:bodyPr>
            <a:normAutofit/>
          </a:bodyPr>
          <a:lstStyle/>
          <a:p>
            <a:endParaRPr lang="es-MX" dirty="0"/>
          </a:p>
          <a:p>
            <a:r>
              <a:rPr lang="es-MX" dirty="0"/>
              <a:t>La minería artesanal y de pequeña escala en Chile se refiere a la explotación de recursos minerales realizada por individuos o pequeñas empresas con bajos niveles de inversión y tecnología.</a:t>
            </a:r>
          </a:p>
          <a:p>
            <a:r>
              <a:rPr lang="es-MX" dirty="0"/>
              <a:t>Este tipo de minería se caracteriza por su menor escala de operaciones y su enfoque en yacimientos de fácil acceso y extracción.</a:t>
            </a:r>
          </a:p>
          <a:p>
            <a:endParaRPr lang="es-MX" dirty="0"/>
          </a:p>
          <a:p>
            <a:endParaRPr lang="es-MX" dirty="0"/>
          </a:p>
        </p:txBody>
      </p:sp>
    </p:spTree>
    <p:extLst>
      <p:ext uri="{BB962C8B-B14F-4D97-AF65-F5344CB8AC3E}">
        <p14:creationId xmlns:p14="http://schemas.microsoft.com/office/powerpoint/2010/main" val="23557328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8372D5-B4A9-A29E-E38C-27D2E2CB7DCD}"/>
              </a:ext>
            </a:extLst>
          </p:cNvPr>
          <p:cNvSpPr>
            <a:spLocks noGrp="1"/>
          </p:cNvSpPr>
          <p:nvPr>
            <p:ph type="title"/>
          </p:nvPr>
        </p:nvSpPr>
        <p:spPr/>
        <p:txBody>
          <a:bodyPr/>
          <a:lstStyle/>
          <a:p>
            <a:r>
              <a:rPr lang="es-MX" dirty="0"/>
              <a:t>Características de la Pequeña Minería</a:t>
            </a:r>
          </a:p>
        </p:txBody>
      </p:sp>
      <p:sp>
        <p:nvSpPr>
          <p:cNvPr id="3" name="Marcador de contenido 2">
            <a:extLst>
              <a:ext uri="{FF2B5EF4-FFF2-40B4-BE49-F238E27FC236}">
                <a16:creationId xmlns:a16="http://schemas.microsoft.com/office/drawing/2014/main" id="{724A8FF0-1B24-EF76-5A87-FEF1229C7537}"/>
              </a:ext>
            </a:extLst>
          </p:cNvPr>
          <p:cNvSpPr>
            <a:spLocks noGrp="1"/>
          </p:cNvSpPr>
          <p:nvPr>
            <p:ph idx="1"/>
          </p:nvPr>
        </p:nvSpPr>
        <p:spPr/>
        <p:txBody>
          <a:bodyPr>
            <a:normAutofit fontScale="70000" lnSpcReduction="20000"/>
          </a:bodyPr>
          <a:lstStyle/>
          <a:p>
            <a:r>
              <a:rPr lang="es-MX" dirty="0"/>
              <a:t>- Concesiones de Explotación Simplificadas: La normativa chilena reconoce la importancia de la minería artesanal y de pequeña escala, por lo que permite la obtención de concesiones de explotación simplificadas. </a:t>
            </a:r>
          </a:p>
          <a:p>
            <a:pPr lvl="1"/>
            <a:r>
              <a:rPr lang="es-MX" dirty="0"/>
              <a:t>Estas concesiones son derechos reales e inmuebles, pero pueden tener procedimientos y requisitos menos complejos para su obtención y mantenimiento.</a:t>
            </a:r>
          </a:p>
          <a:p>
            <a:r>
              <a:rPr lang="es-MX" dirty="0"/>
              <a:t>- Apoyo y Fomento Estatal: El Estado chileno, a través de instituciones como la Empresa Nacional de Minería (ENAMI), ofrece apoyo técnico y financiero a los pequeños mineros. Esto incluye asesoría, acceso a mercados y financiamiento para proyectos mineros.</a:t>
            </a:r>
          </a:p>
          <a:p>
            <a:r>
              <a:rPr lang="es-MX" dirty="0"/>
              <a:t>- Regulación Ambiental Adaptada: Aunque deben cumplir con normativas ambientales, los pequeños mineros pueden beneficiarse de regulaciones adaptadas a la escala y el impacto de sus operaciones.</a:t>
            </a:r>
          </a:p>
          <a:p>
            <a:pPr lvl="1"/>
            <a:r>
              <a:rPr lang="es-MX" dirty="0"/>
              <a:t>Los requisitos de los estudios de impacto ambiental y otras obligaciones pueden ser menos onerosos.</a:t>
            </a:r>
          </a:p>
          <a:p>
            <a:endParaRPr lang="es-MX" dirty="0"/>
          </a:p>
        </p:txBody>
      </p:sp>
    </p:spTree>
    <p:extLst>
      <p:ext uri="{BB962C8B-B14F-4D97-AF65-F5344CB8AC3E}">
        <p14:creationId xmlns:p14="http://schemas.microsoft.com/office/powerpoint/2010/main" val="13778261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D9C532-B613-1345-14DC-C1BE27E1A53C}"/>
              </a:ext>
            </a:extLst>
          </p:cNvPr>
          <p:cNvSpPr>
            <a:spLocks noGrp="1"/>
          </p:cNvSpPr>
          <p:nvPr>
            <p:ph type="title"/>
          </p:nvPr>
        </p:nvSpPr>
        <p:spPr/>
        <p:txBody>
          <a:bodyPr>
            <a:normAutofit fontScale="90000"/>
          </a:bodyPr>
          <a:lstStyle/>
          <a:p>
            <a:r>
              <a:rPr lang="es-MX" dirty="0"/>
              <a:t>Importancia y desafíos de cada forma de explotación</a:t>
            </a:r>
            <a:br>
              <a:rPr lang="es-MX" dirty="0"/>
            </a:br>
            <a:endParaRPr lang="es-MX" dirty="0"/>
          </a:p>
        </p:txBody>
      </p:sp>
      <p:sp>
        <p:nvSpPr>
          <p:cNvPr id="3" name="Marcador de contenido 2">
            <a:extLst>
              <a:ext uri="{FF2B5EF4-FFF2-40B4-BE49-F238E27FC236}">
                <a16:creationId xmlns:a16="http://schemas.microsoft.com/office/drawing/2014/main" id="{AFED0C10-9238-56E5-D81B-3E8A8CCA8757}"/>
              </a:ext>
            </a:extLst>
          </p:cNvPr>
          <p:cNvSpPr>
            <a:spLocks noGrp="1"/>
          </p:cNvSpPr>
          <p:nvPr>
            <p:ph idx="1"/>
          </p:nvPr>
        </p:nvSpPr>
        <p:spPr/>
        <p:txBody>
          <a:bodyPr>
            <a:normAutofit fontScale="62500" lnSpcReduction="20000"/>
          </a:bodyPr>
          <a:lstStyle/>
          <a:p>
            <a:endParaRPr lang="es-MX" dirty="0"/>
          </a:p>
          <a:p>
            <a:r>
              <a:rPr lang="es-MX" dirty="0"/>
              <a:t>Cada una de estas formas de explotación minera desempeña un papel crucial en la economía y desarrollo de Chile. </a:t>
            </a:r>
          </a:p>
          <a:p>
            <a:r>
              <a:rPr lang="es-MX" dirty="0"/>
              <a:t>La minería de gran escala es el motor principal de la industria, generando la mayor parte de la producción mineral y las exportaciones del país. </a:t>
            </a:r>
          </a:p>
          <a:p>
            <a:r>
              <a:rPr lang="es-MX" dirty="0"/>
              <a:t>La minería mediana complementa a la gran minería, aportando diversificación y estabilidad al sector. </a:t>
            </a:r>
          </a:p>
          <a:p>
            <a:r>
              <a:rPr lang="es-MX" dirty="0"/>
              <a:t>Por último, la minería artesanal y de pequeña escala proporciona empleo y sustento a muchas comunidades locales, especialmente en áreas rurales y de menor desarrollo.</a:t>
            </a:r>
          </a:p>
          <a:p>
            <a:r>
              <a:rPr lang="es-MX" dirty="0"/>
              <a:t>Sin embargo, cada modalidad enfrenta sus propios desafíos. La minería de gran escala debe gestionar sus impactos ambientales y sociales, asegurando que las comunidades locales se beneficien de sus operaciones. La minería mediana necesita equilibrar la competitividad con el cumplimiento de normativas, mientras que la minería artesanal y de pequeña escala lucha por formalizarse y acceder a financiamiento y tecnología adecuada.</a:t>
            </a:r>
          </a:p>
          <a:p>
            <a:endParaRPr lang="es-MX" dirty="0"/>
          </a:p>
        </p:txBody>
      </p:sp>
    </p:spTree>
    <p:extLst>
      <p:ext uri="{BB962C8B-B14F-4D97-AF65-F5344CB8AC3E}">
        <p14:creationId xmlns:p14="http://schemas.microsoft.com/office/powerpoint/2010/main" val="29950926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D96797-E6F7-C286-430E-011AA4B766F7}"/>
              </a:ext>
            </a:extLst>
          </p:cNvPr>
          <p:cNvSpPr>
            <a:spLocks noGrp="1"/>
          </p:cNvSpPr>
          <p:nvPr>
            <p:ph type="title"/>
          </p:nvPr>
        </p:nvSpPr>
        <p:spPr/>
        <p:txBody>
          <a:bodyPr/>
          <a:lstStyle/>
          <a:p>
            <a:r>
              <a:rPr lang="es-MX" dirty="0"/>
              <a:t>Conclusión</a:t>
            </a:r>
          </a:p>
        </p:txBody>
      </p:sp>
      <p:sp>
        <p:nvSpPr>
          <p:cNvPr id="3" name="Marcador de contenido 2">
            <a:extLst>
              <a:ext uri="{FF2B5EF4-FFF2-40B4-BE49-F238E27FC236}">
                <a16:creationId xmlns:a16="http://schemas.microsoft.com/office/drawing/2014/main" id="{FAEF0D5F-50A1-2834-D0B6-6AD903261DB0}"/>
              </a:ext>
            </a:extLst>
          </p:cNvPr>
          <p:cNvSpPr>
            <a:spLocks noGrp="1"/>
          </p:cNvSpPr>
          <p:nvPr>
            <p:ph idx="1"/>
          </p:nvPr>
        </p:nvSpPr>
        <p:spPr/>
        <p:txBody>
          <a:bodyPr>
            <a:normAutofit lnSpcReduction="10000"/>
          </a:bodyPr>
          <a:lstStyle/>
          <a:p>
            <a:r>
              <a:rPr lang="es-MX" dirty="0"/>
              <a:t>En conclusión, la legislación chilena proporciona un marco claro y definido para las distintas formas de explotación minera, desde la gran minería hasta la minería artesanal. </a:t>
            </a:r>
          </a:p>
          <a:p>
            <a:r>
              <a:rPr lang="es-MX" dirty="0"/>
              <a:t>Este marco legal garantiza que los recursos minerales del país se exploten de manera eficiente y sostenible, al tiempo que se promueve la inversión y se protegen los intereses de las comunidades y el medio ambiente. </a:t>
            </a:r>
          </a:p>
          <a:p>
            <a:r>
              <a:rPr lang="es-MX" dirty="0"/>
              <a:t>La clara definición jurídica de cada forma de explotación permite una gestión ordenada y equitativa de los recursos minerales, contribuyendo al desarrollo económico y social de Chile.</a:t>
            </a:r>
          </a:p>
        </p:txBody>
      </p:sp>
    </p:spTree>
    <p:extLst>
      <p:ext uri="{BB962C8B-B14F-4D97-AF65-F5344CB8AC3E}">
        <p14:creationId xmlns:p14="http://schemas.microsoft.com/office/powerpoint/2010/main" val="25440826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72E8C984-CD0F-95A6-3312-EC8612973A8C}"/>
              </a:ext>
            </a:extLst>
          </p:cNvPr>
          <p:cNvSpPr>
            <a:spLocks noGrp="1"/>
          </p:cNvSpPr>
          <p:nvPr>
            <p:ph type="title"/>
          </p:nvPr>
        </p:nvSpPr>
        <p:spPr/>
        <p:txBody>
          <a:bodyPr/>
          <a:lstStyle/>
          <a:p>
            <a:r>
              <a:rPr lang="es-MX" dirty="0"/>
              <a:t>La minería en la ley.</a:t>
            </a:r>
            <a:br>
              <a:rPr lang="es-MX" dirty="0"/>
            </a:br>
            <a:r>
              <a:rPr lang="es-MX" dirty="0"/>
              <a:t>El Código de Minería.</a:t>
            </a:r>
          </a:p>
        </p:txBody>
      </p:sp>
      <p:sp>
        <p:nvSpPr>
          <p:cNvPr id="5" name="Marcador de texto 4">
            <a:extLst>
              <a:ext uri="{FF2B5EF4-FFF2-40B4-BE49-F238E27FC236}">
                <a16:creationId xmlns:a16="http://schemas.microsoft.com/office/drawing/2014/main" id="{158A984B-EAB6-8AE9-9576-AECB379C2F97}"/>
              </a:ext>
            </a:extLst>
          </p:cNvPr>
          <p:cNvSpPr>
            <a:spLocks noGrp="1"/>
          </p:cNvSpPr>
          <p:nvPr>
            <p:ph type="body" idx="1"/>
          </p:nvPr>
        </p:nvSpPr>
        <p:spPr/>
        <p:txBody>
          <a:bodyPr/>
          <a:lstStyle/>
          <a:p>
            <a:r>
              <a:rPr lang="es-MX" dirty="0"/>
              <a:t>Derecho Minero</a:t>
            </a:r>
          </a:p>
        </p:txBody>
      </p:sp>
    </p:spTree>
    <p:extLst>
      <p:ext uri="{BB962C8B-B14F-4D97-AF65-F5344CB8AC3E}">
        <p14:creationId xmlns:p14="http://schemas.microsoft.com/office/powerpoint/2010/main" val="3209446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1EBB59-0D1C-C0FB-75D5-DDA8AC73C2DE}"/>
              </a:ext>
            </a:extLst>
          </p:cNvPr>
          <p:cNvSpPr>
            <a:spLocks noGrp="1"/>
          </p:cNvSpPr>
          <p:nvPr>
            <p:ph type="title"/>
          </p:nvPr>
        </p:nvSpPr>
        <p:spPr/>
        <p:txBody>
          <a:bodyPr/>
          <a:lstStyle/>
          <a:p>
            <a:r>
              <a:rPr lang="es-MX" dirty="0"/>
              <a:t>El Código de Minería Chileno</a:t>
            </a:r>
            <a:br>
              <a:rPr lang="es-MX" dirty="0"/>
            </a:br>
            <a:endParaRPr lang="es-MX" dirty="0"/>
          </a:p>
        </p:txBody>
      </p:sp>
      <p:sp>
        <p:nvSpPr>
          <p:cNvPr id="3" name="Marcador de contenido 2">
            <a:extLst>
              <a:ext uri="{FF2B5EF4-FFF2-40B4-BE49-F238E27FC236}">
                <a16:creationId xmlns:a16="http://schemas.microsoft.com/office/drawing/2014/main" id="{D519171F-69E9-91D0-A0FB-88BCBA106750}"/>
              </a:ext>
            </a:extLst>
          </p:cNvPr>
          <p:cNvSpPr>
            <a:spLocks noGrp="1"/>
          </p:cNvSpPr>
          <p:nvPr>
            <p:ph idx="1"/>
          </p:nvPr>
        </p:nvSpPr>
        <p:spPr/>
        <p:txBody>
          <a:bodyPr/>
          <a:lstStyle/>
          <a:p>
            <a:endParaRPr lang="es-MX" dirty="0"/>
          </a:p>
          <a:p>
            <a:r>
              <a:rPr lang="es-MX" dirty="0"/>
              <a:t>El Código de Minería de Chile, promulgado en 1983 y modificado en varias ocasiones, es la ley que desarrolla en detalle las disposiciones constitucionales relativas a la propiedad y explotación de recursos mineros. </a:t>
            </a:r>
          </a:p>
          <a:p>
            <a:r>
              <a:rPr lang="es-MX" dirty="0"/>
              <a:t>Este código regula la forma en que se otorgan, administran y terminan las concesiones mineras, así como los derechos y obligaciones de los concesionarios.</a:t>
            </a:r>
          </a:p>
          <a:p>
            <a:endParaRPr lang="es-MX" dirty="0"/>
          </a:p>
        </p:txBody>
      </p:sp>
    </p:spTree>
    <p:extLst>
      <p:ext uri="{BB962C8B-B14F-4D97-AF65-F5344CB8AC3E}">
        <p14:creationId xmlns:p14="http://schemas.microsoft.com/office/powerpoint/2010/main" val="2036252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308496-DD1F-3814-BD74-6665FFC8BECF}"/>
              </a:ext>
            </a:extLst>
          </p:cNvPr>
          <p:cNvSpPr>
            <a:spLocks noGrp="1"/>
          </p:cNvSpPr>
          <p:nvPr>
            <p:ph type="title"/>
          </p:nvPr>
        </p:nvSpPr>
        <p:spPr/>
        <p:txBody>
          <a:bodyPr/>
          <a:lstStyle/>
          <a:p>
            <a:r>
              <a:rPr lang="es-MX" dirty="0"/>
              <a:t>Funcionalidad del Estado</a:t>
            </a:r>
          </a:p>
        </p:txBody>
      </p:sp>
      <p:sp>
        <p:nvSpPr>
          <p:cNvPr id="3" name="Marcador de contenido 2">
            <a:extLst>
              <a:ext uri="{FF2B5EF4-FFF2-40B4-BE49-F238E27FC236}">
                <a16:creationId xmlns:a16="http://schemas.microsoft.com/office/drawing/2014/main" id="{55B27C95-0294-0F1F-34A2-6B396299FA63}"/>
              </a:ext>
            </a:extLst>
          </p:cNvPr>
          <p:cNvSpPr>
            <a:spLocks noGrp="1"/>
          </p:cNvSpPr>
          <p:nvPr>
            <p:ph idx="1"/>
          </p:nvPr>
        </p:nvSpPr>
        <p:spPr/>
        <p:txBody>
          <a:bodyPr>
            <a:normAutofit fontScale="85000" lnSpcReduction="10000"/>
          </a:bodyPr>
          <a:lstStyle/>
          <a:p>
            <a:r>
              <a:rPr lang="es-MX" dirty="0"/>
              <a:t>Artículo 1°.- Las personas nacen libres e iguales en dignidad y derechos.</a:t>
            </a:r>
          </a:p>
          <a:p>
            <a:r>
              <a:rPr lang="es-MX" dirty="0"/>
              <a:t>    La familia es el núcleo fundamental de la sociedad.</a:t>
            </a:r>
          </a:p>
          <a:p>
            <a:r>
              <a:rPr lang="es-MX" dirty="0"/>
              <a:t>    El Estado reconoce y ampara a los grupos intermedios a través de los cuales se organiza y estructura la sociedad y les garantiza la adecuada autonomía para cumplir sus propios fines específicos.</a:t>
            </a:r>
          </a:p>
          <a:p>
            <a:r>
              <a:rPr lang="es-MX" dirty="0"/>
              <a:t>    El Estado está al servicio de la persona humana y su finalidad es promover el bien común, para lo cual debe contribuir a crear las condiciones sociales que permitan a todos y a cada uno de los integrantes de la comunidad nacional su mayor realización espiritual y material posible, con pleno respeto a los derechos y garantías que esta Constitución establece.</a:t>
            </a:r>
          </a:p>
        </p:txBody>
      </p:sp>
    </p:spTree>
    <p:extLst>
      <p:ext uri="{BB962C8B-B14F-4D97-AF65-F5344CB8AC3E}">
        <p14:creationId xmlns:p14="http://schemas.microsoft.com/office/powerpoint/2010/main" val="7755933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704478-D84D-780A-1632-AE208FCF2CF5}"/>
              </a:ext>
            </a:extLst>
          </p:cNvPr>
          <p:cNvSpPr>
            <a:spLocks noGrp="1"/>
          </p:cNvSpPr>
          <p:nvPr>
            <p:ph type="title"/>
          </p:nvPr>
        </p:nvSpPr>
        <p:spPr/>
        <p:txBody>
          <a:bodyPr/>
          <a:lstStyle/>
          <a:p>
            <a:r>
              <a:rPr lang="es-MX" dirty="0"/>
              <a:t>Recordatorio: </a:t>
            </a:r>
            <a:br>
              <a:rPr lang="es-MX" dirty="0"/>
            </a:br>
            <a:r>
              <a:rPr lang="es-MX" dirty="0"/>
              <a:t>Sustancias </a:t>
            </a:r>
            <a:r>
              <a:rPr lang="es-MX" u="sng" dirty="0"/>
              <a:t>no concesibles</a:t>
            </a:r>
          </a:p>
        </p:txBody>
      </p:sp>
      <p:sp>
        <p:nvSpPr>
          <p:cNvPr id="3" name="Marcador de contenido 2">
            <a:extLst>
              <a:ext uri="{FF2B5EF4-FFF2-40B4-BE49-F238E27FC236}">
                <a16:creationId xmlns:a16="http://schemas.microsoft.com/office/drawing/2014/main" id="{FC7299D0-D03D-90F3-2EA3-555BFC4D7FE4}"/>
              </a:ext>
            </a:extLst>
          </p:cNvPr>
          <p:cNvSpPr>
            <a:spLocks noGrp="1"/>
          </p:cNvSpPr>
          <p:nvPr>
            <p:ph idx="1"/>
          </p:nvPr>
        </p:nvSpPr>
        <p:spPr/>
        <p:txBody>
          <a:bodyPr/>
          <a:lstStyle/>
          <a:p>
            <a:r>
              <a:rPr lang="es-MX" dirty="0"/>
              <a:t>Artículo 7° Código de Minería.- No son susceptibles de concesión minera los hidrocarburos líquidos o gaseosos, el litio, los yacimientos de cualquier especie existentes en las aguas marítimas sometidas a la jurisdicción nacional ni los yacimientos de cualquier especie situados, en todo o en parte, en zonas que, conforme a la ley, se determinen como de importancia para la seguridad nacional con efectos mineros, sin perjuicio de las concesiones mineras válidamente constituidas con anterioridad a la correspondiente declaración de no </a:t>
            </a:r>
            <a:r>
              <a:rPr lang="es-MX" dirty="0" err="1"/>
              <a:t>concesibilidad</a:t>
            </a:r>
            <a:r>
              <a:rPr lang="es-MX" dirty="0"/>
              <a:t> o de importancia para la seguridad nacional.</a:t>
            </a:r>
          </a:p>
        </p:txBody>
      </p:sp>
    </p:spTree>
    <p:extLst>
      <p:ext uri="{BB962C8B-B14F-4D97-AF65-F5344CB8AC3E}">
        <p14:creationId xmlns:p14="http://schemas.microsoft.com/office/powerpoint/2010/main" val="13594755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E2F9C6-7F3A-ABAE-CC15-3F02F3DA5314}"/>
              </a:ext>
            </a:extLst>
          </p:cNvPr>
          <p:cNvSpPr>
            <a:spLocks noGrp="1"/>
          </p:cNvSpPr>
          <p:nvPr>
            <p:ph type="title"/>
          </p:nvPr>
        </p:nvSpPr>
        <p:spPr/>
        <p:txBody>
          <a:bodyPr/>
          <a:lstStyle/>
          <a:p>
            <a:r>
              <a:rPr lang="es-MX" dirty="0"/>
              <a:t>Sustancias concesibles</a:t>
            </a:r>
          </a:p>
        </p:txBody>
      </p:sp>
      <p:sp>
        <p:nvSpPr>
          <p:cNvPr id="3" name="Marcador de contenido 2">
            <a:extLst>
              <a:ext uri="{FF2B5EF4-FFF2-40B4-BE49-F238E27FC236}">
                <a16:creationId xmlns:a16="http://schemas.microsoft.com/office/drawing/2014/main" id="{04525242-E15A-EC05-DF7D-E9BE7162E73B}"/>
              </a:ext>
            </a:extLst>
          </p:cNvPr>
          <p:cNvSpPr>
            <a:spLocks noGrp="1"/>
          </p:cNvSpPr>
          <p:nvPr>
            <p:ph idx="1"/>
          </p:nvPr>
        </p:nvSpPr>
        <p:spPr/>
        <p:txBody>
          <a:bodyPr/>
          <a:lstStyle/>
          <a:p>
            <a:r>
              <a:rPr lang="es-MX" dirty="0"/>
              <a:t>Artículo 5°.- Son concesibles, o denunciables, las sustancias minerales metálicas y no metálicas y, en general, toda sustancia fósil, en cualquier forma en que naturalmente se presente, incluyéndose las existentes en el subsuelo de las aguas marítimas sometidas a la jurisdicción nacional a las que se tenga acceso por túneles desde tierra.</a:t>
            </a:r>
          </a:p>
        </p:txBody>
      </p:sp>
    </p:spTree>
    <p:extLst>
      <p:ext uri="{BB962C8B-B14F-4D97-AF65-F5344CB8AC3E}">
        <p14:creationId xmlns:p14="http://schemas.microsoft.com/office/powerpoint/2010/main" val="371070120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60F8A6-8121-F68C-CA10-49756FD7CD9A}"/>
              </a:ext>
            </a:extLst>
          </p:cNvPr>
          <p:cNvSpPr>
            <a:spLocks noGrp="1"/>
          </p:cNvSpPr>
          <p:nvPr>
            <p:ph type="title"/>
          </p:nvPr>
        </p:nvSpPr>
        <p:spPr/>
        <p:txBody>
          <a:bodyPr/>
          <a:lstStyle/>
          <a:p>
            <a:r>
              <a:rPr lang="es-MX" dirty="0"/>
              <a:t>Definición de Concesión Minera</a:t>
            </a:r>
            <a:br>
              <a:rPr lang="es-MX" dirty="0"/>
            </a:br>
            <a:endParaRPr lang="es-MX" dirty="0"/>
          </a:p>
        </p:txBody>
      </p:sp>
      <p:sp>
        <p:nvSpPr>
          <p:cNvPr id="3" name="Marcador de contenido 2">
            <a:extLst>
              <a:ext uri="{FF2B5EF4-FFF2-40B4-BE49-F238E27FC236}">
                <a16:creationId xmlns:a16="http://schemas.microsoft.com/office/drawing/2014/main" id="{ED512C61-2CCD-ADC4-3FE1-3C255A66C2CB}"/>
              </a:ext>
            </a:extLst>
          </p:cNvPr>
          <p:cNvSpPr>
            <a:spLocks noGrp="1"/>
          </p:cNvSpPr>
          <p:nvPr>
            <p:ph idx="1"/>
          </p:nvPr>
        </p:nvSpPr>
        <p:spPr/>
        <p:txBody>
          <a:bodyPr>
            <a:normAutofit fontScale="70000" lnSpcReduction="20000"/>
          </a:bodyPr>
          <a:lstStyle/>
          <a:p>
            <a:endParaRPr lang="es-MX" dirty="0"/>
          </a:p>
          <a:p>
            <a:r>
              <a:rPr lang="es-MX" dirty="0"/>
              <a:t>Según la legislación chilena vigente, una concesión minera es un derecho real e inmueble otorgado por el Estado a particulares para explorar y/o explotar recursos minerales en un área determinada. Este derecho permite a los concesionarios realizar actividades de prospección, investigación y extracción de minerales bajo condiciones y plazos específicos.</a:t>
            </a:r>
          </a:p>
          <a:p>
            <a:r>
              <a:rPr lang="es-MX" dirty="0"/>
              <a:t>Artículo 2°.- La concesión minera es un derecho real e inmueble; distinto e independiente del dominio del predio superficial, aunque tengan un mismo dueño; oponible al Estado y a cualquier persona; transferible y transmisible; susceptible de hipoteca y otros derechos reales y, en general, de todo acto o contrato; y que se rige por las mismas leyes civiles que los demás inmuebles, salvo en lo que contraríen disposiciones de la ley orgánica constitucional o del presente Código.</a:t>
            </a:r>
          </a:p>
          <a:p>
            <a:r>
              <a:rPr lang="es-MX" dirty="0"/>
              <a:t>La concesión minera puede ser de exploración o de explotación; esta última se denomina también pertenencia. Cada vez que este Código se refiere a la o las concesiones, se entiende que comprende ambas especies de concesiones mineras.</a:t>
            </a:r>
          </a:p>
          <a:p>
            <a:endParaRPr lang="es-MX" dirty="0"/>
          </a:p>
        </p:txBody>
      </p:sp>
    </p:spTree>
    <p:extLst>
      <p:ext uri="{BB962C8B-B14F-4D97-AF65-F5344CB8AC3E}">
        <p14:creationId xmlns:p14="http://schemas.microsoft.com/office/powerpoint/2010/main" val="167005138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75FF16-EF6F-D7E7-DB60-33E0FC460BC7}"/>
              </a:ext>
            </a:extLst>
          </p:cNvPr>
          <p:cNvSpPr>
            <a:spLocks noGrp="1"/>
          </p:cNvSpPr>
          <p:nvPr>
            <p:ph type="title"/>
          </p:nvPr>
        </p:nvSpPr>
        <p:spPr/>
        <p:txBody>
          <a:bodyPr>
            <a:normAutofit/>
          </a:bodyPr>
          <a:lstStyle/>
          <a:p>
            <a:r>
              <a:rPr lang="es-MX" dirty="0"/>
              <a:t>Características de la Concesión Minera</a:t>
            </a:r>
            <a:br>
              <a:rPr lang="es-MX" dirty="0"/>
            </a:br>
            <a:endParaRPr lang="es-MX" dirty="0"/>
          </a:p>
        </p:txBody>
      </p:sp>
      <p:sp>
        <p:nvSpPr>
          <p:cNvPr id="3" name="Marcador de contenido 2">
            <a:extLst>
              <a:ext uri="{FF2B5EF4-FFF2-40B4-BE49-F238E27FC236}">
                <a16:creationId xmlns:a16="http://schemas.microsoft.com/office/drawing/2014/main" id="{009FE906-2927-C6B0-84C3-F2A9C62AEC7F}"/>
              </a:ext>
            </a:extLst>
          </p:cNvPr>
          <p:cNvSpPr>
            <a:spLocks noGrp="1"/>
          </p:cNvSpPr>
          <p:nvPr>
            <p:ph idx="1"/>
          </p:nvPr>
        </p:nvSpPr>
        <p:spPr/>
        <p:txBody>
          <a:bodyPr>
            <a:normAutofit fontScale="70000" lnSpcReduction="20000"/>
          </a:bodyPr>
          <a:lstStyle/>
          <a:p>
            <a:r>
              <a:rPr lang="es-MX" dirty="0"/>
              <a:t>Las concesiones mineras en Chile se distinguen por varias características clave:</a:t>
            </a:r>
          </a:p>
          <a:p>
            <a:r>
              <a:rPr lang="es-MX" dirty="0"/>
              <a:t>1. Derecho Real e Inmueble: La concesión minera se considera un derecho real y un bien inmueble independiente del terreno superficial. Esto significa que tiene una existencia jurídica propia y puede ser objeto de transacciones, como la venta, el arriendo, la hipoteca o la cesión.</a:t>
            </a:r>
          </a:p>
          <a:p>
            <a:r>
              <a:rPr lang="es-MX" dirty="0"/>
              <a:t>2. Exclusividad: La concesión otorga al titular un derecho exclusivo sobre el área concesionada. Esto implica que ningún otro particular puede realizar actividades mineras en la misma área sin el consentimiento del concesionario.</a:t>
            </a:r>
          </a:p>
          <a:p>
            <a:r>
              <a:rPr lang="es-MX" dirty="0"/>
              <a:t>3. División entre Exploración y Explotación: Existen dos tipos de concesiones:</a:t>
            </a:r>
          </a:p>
          <a:p>
            <a:pPr lvl="1"/>
            <a:r>
              <a:rPr lang="es-MX" dirty="0"/>
              <a:t>Concesión de Exploración: Otorga el derecho a realizar actividades de prospección y exploración para identificar la existencia de recursos minerales.</a:t>
            </a:r>
          </a:p>
          <a:p>
            <a:pPr lvl="1"/>
            <a:r>
              <a:rPr lang="es-MX" dirty="0"/>
              <a:t>Concesión de Explotación o Pertenencia minera: Permite la extracción y aprovechamiento de los minerales descubiertos.</a:t>
            </a:r>
          </a:p>
        </p:txBody>
      </p:sp>
    </p:spTree>
    <p:extLst>
      <p:ext uri="{BB962C8B-B14F-4D97-AF65-F5344CB8AC3E}">
        <p14:creationId xmlns:p14="http://schemas.microsoft.com/office/powerpoint/2010/main" val="24264694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779D97-A08B-5FB2-2B02-964C53287B2A}"/>
              </a:ext>
            </a:extLst>
          </p:cNvPr>
          <p:cNvSpPr>
            <a:spLocks noGrp="1"/>
          </p:cNvSpPr>
          <p:nvPr>
            <p:ph type="title"/>
          </p:nvPr>
        </p:nvSpPr>
        <p:spPr/>
        <p:txBody>
          <a:bodyPr/>
          <a:lstStyle/>
          <a:p>
            <a:r>
              <a:rPr lang="es-MX" dirty="0"/>
              <a:t>Características de la Concesión Minera</a:t>
            </a:r>
          </a:p>
        </p:txBody>
      </p:sp>
      <p:sp>
        <p:nvSpPr>
          <p:cNvPr id="3" name="Marcador de contenido 2">
            <a:extLst>
              <a:ext uri="{FF2B5EF4-FFF2-40B4-BE49-F238E27FC236}">
                <a16:creationId xmlns:a16="http://schemas.microsoft.com/office/drawing/2014/main" id="{1B20EEFA-031E-7840-1BE0-3DC9C9F68E3D}"/>
              </a:ext>
            </a:extLst>
          </p:cNvPr>
          <p:cNvSpPr>
            <a:spLocks noGrp="1"/>
          </p:cNvSpPr>
          <p:nvPr>
            <p:ph idx="1"/>
          </p:nvPr>
        </p:nvSpPr>
        <p:spPr/>
        <p:txBody>
          <a:bodyPr>
            <a:normAutofit fontScale="92500" lnSpcReduction="10000"/>
          </a:bodyPr>
          <a:lstStyle/>
          <a:p>
            <a:r>
              <a:rPr lang="es-MX" dirty="0"/>
              <a:t>4. Duración: Las concesiones de exploración tienen una duración de dos años, prorrogables por otros dos. Las concesiones de explotación, en cambio, son indefinidas, siempre y cuando el concesionario cumpla con sus obligaciones legales y administrativas, como el pago de patentes y la realización de trabajos efectivos de explotación.</a:t>
            </a:r>
          </a:p>
          <a:p>
            <a:r>
              <a:rPr lang="es-MX" dirty="0"/>
              <a:t>5. Obligaciones del Concesionario: Los titulares de concesiones deben cumplir con una serie de obligaciones, entre las que se incluyen el pago de patentes mineras anuales, la realización de trabajos mínimos y el cumplimiento de normativas ambientales y de seguridad.</a:t>
            </a:r>
          </a:p>
          <a:p>
            <a:endParaRPr lang="es-MX" dirty="0"/>
          </a:p>
        </p:txBody>
      </p:sp>
    </p:spTree>
    <p:extLst>
      <p:ext uri="{BB962C8B-B14F-4D97-AF65-F5344CB8AC3E}">
        <p14:creationId xmlns:p14="http://schemas.microsoft.com/office/powerpoint/2010/main" val="338423837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6C027F-04EA-080B-6A70-365EFA5A2B99}"/>
              </a:ext>
            </a:extLst>
          </p:cNvPr>
          <p:cNvSpPr>
            <a:spLocks noGrp="1"/>
          </p:cNvSpPr>
          <p:nvPr>
            <p:ph type="title"/>
          </p:nvPr>
        </p:nvSpPr>
        <p:spPr/>
        <p:txBody>
          <a:bodyPr>
            <a:normAutofit fontScale="90000"/>
          </a:bodyPr>
          <a:lstStyle/>
          <a:p>
            <a:r>
              <a:rPr lang="es-MX" dirty="0"/>
              <a:t>Naturaleza Jurídica de la Concesión Minera</a:t>
            </a:r>
            <a:br>
              <a:rPr lang="es-MX" dirty="0"/>
            </a:br>
            <a:endParaRPr lang="es-MX" dirty="0"/>
          </a:p>
        </p:txBody>
      </p:sp>
      <p:sp>
        <p:nvSpPr>
          <p:cNvPr id="3" name="Marcador de contenido 2">
            <a:extLst>
              <a:ext uri="{FF2B5EF4-FFF2-40B4-BE49-F238E27FC236}">
                <a16:creationId xmlns:a16="http://schemas.microsoft.com/office/drawing/2014/main" id="{249806D7-4A65-BCB9-47EA-AC4A380432B4}"/>
              </a:ext>
            </a:extLst>
          </p:cNvPr>
          <p:cNvSpPr>
            <a:spLocks noGrp="1"/>
          </p:cNvSpPr>
          <p:nvPr>
            <p:ph idx="1"/>
          </p:nvPr>
        </p:nvSpPr>
        <p:spPr/>
        <p:txBody>
          <a:bodyPr>
            <a:normAutofit fontScale="47500" lnSpcReduction="20000"/>
          </a:bodyPr>
          <a:lstStyle/>
          <a:p>
            <a:endParaRPr lang="es-MX" dirty="0"/>
          </a:p>
          <a:p>
            <a:r>
              <a:rPr lang="es-MX" dirty="0"/>
              <a:t>La naturaleza jurídica de la concesión minera en Chile se fundamenta en varios aspectos legales y doctrinarios:</a:t>
            </a:r>
          </a:p>
          <a:p>
            <a:r>
              <a:rPr lang="es-MX" dirty="0"/>
              <a:t>1. Derecho Real Administrativo: La concesión minera es un derecho real administrativo. Esto significa que, aunque es un derecho real similar a la propiedad, su origen y existencia dependen de un acto administrativo del Estado. El Estado, a través de la autoridad competente (como la Dirección General de Aguas o la Corte de Apelaciones), otorga este derecho mediante un procedimiento legalmente establecido.</a:t>
            </a:r>
          </a:p>
          <a:p>
            <a:r>
              <a:rPr lang="es-MX" dirty="0"/>
              <a:t>2. Bien Inmueble: Como bien inmueble, la concesión minera puede ser objeto de derechos reales como la hipoteca y la servidumbre. Además, puede ser transmitida, arrendada o cedida a terceros.</a:t>
            </a:r>
          </a:p>
          <a:p>
            <a:r>
              <a:rPr lang="es-MX" dirty="0"/>
              <a:t>3. Independencia del Dominio Superficial: La concesión minera es independiente del dominio superficial del terreno. Esto significa que el derecho a explorar y explotar minerales se ejerce sobre el subsuelo y no sobre la superficie del terreno, lo que permite que la propiedad del terreno superficial pueda pertenecer a una persona distinta al concesionario minero.</a:t>
            </a:r>
          </a:p>
          <a:p>
            <a:r>
              <a:rPr lang="es-MX" dirty="0"/>
              <a:t>4. Régimen Legal Propio: La concesión minera está sujeta a un régimen legal específico, establecido principalmente en el Código de Minería. Este Código define los procedimientos para la obtención, mantenimiento y extinción de las concesiones, así como los derechos y deberes de los concesionarios.</a:t>
            </a:r>
          </a:p>
          <a:p>
            <a:r>
              <a:rPr lang="es-MX" dirty="0"/>
              <a:t>5. Sujeción a Normas Públicas y Privadas: Aunque es un derecho privado en cuanto a su ejercicio y disposición, la concesión minera está sujeta a regulaciones públicas estrictas, incluyendo normas ambientales, de seguridad y de orden público. Esto asegura que la explotación de los recursos minerales se realice de manera sostenible y en armonía con el interés general.</a:t>
            </a:r>
          </a:p>
          <a:p>
            <a:endParaRPr lang="es-MX" dirty="0"/>
          </a:p>
        </p:txBody>
      </p:sp>
    </p:spTree>
    <p:extLst>
      <p:ext uri="{BB962C8B-B14F-4D97-AF65-F5344CB8AC3E}">
        <p14:creationId xmlns:p14="http://schemas.microsoft.com/office/powerpoint/2010/main" val="18619235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22ABD2-1EF5-1090-D3D9-0D27C9F62085}"/>
              </a:ext>
            </a:extLst>
          </p:cNvPr>
          <p:cNvSpPr>
            <a:spLocks noGrp="1"/>
          </p:cNvSpPr>
          <p:nvPr>
            <p:ph type="title"/>
          </p:nvPr>
        </p:nvSpPr>
        <p:spPr/>
        <p:txBody>
          <a:bodyPr/>
          <a:lstStyle/>
          <a:p>
            <a:r>
              <a:rPr lang="es-MX" dirty="0"/>
              <a:t>Conclusión sobre la concesión minera</a:t>
            </a:r>
          </a:p>
        </p:txBody>
      </p:sp>
      <p:sp>
        <p:nvSpPr>
          <p:cNvPr id="3" name="Marcador de contenido 2">
            <a:extLst>
              <a:ext uri="{FF2B5EF4-FFF2-40B4-BE49-F238E27FC236}">
                <a16:creationId xmlns:a16="http://schemas.microsoft.com/office/drawing/2014/main" id="{C00A4F69-5A72-A8D7-B8DC-4E9398B06BB0}"/>
              </a:ext>
            </a:extLst>
          </p:cNvPr>
          <p:cNvSpPr>
            <a:spLocks noGrp="1"/>
          </p:cNvSpPr>
          <p:nvPr>
            <p:ph idx="1"/>
          </p:nvPr>
        </p:nvSpPr>
        <p:spPr/>
        <p:txBody>
          <a:bodyPr>
            <a:normAutofit fontScale="85000" lnSpcReduction="20000"/>
          </a:bodyPr>
          <a:lstStyle/>
          <a:p>
            <a:r>
              <a:rPr lang="es-MX" dirty="0"/>
              <a:t>En resumen, una concesión minera en la legislación chilena es un derecho real e inmueble otorgado por el Estado que permite a particulares realizar actividades de exploración y explotación de minerales en áreas determinadas. </a:t>
            </a:r>
          </a:p>
          <a:p>
            <a:r>
              <a:rPr lang="es-MX" dirty="0"/>
              <a:t>Este derecho tiene características específicas, como la exclusividad, la división entre exploración y explotación, y la independencia del dominio superficial. </a:t>
            </a:r>
          </a:p>
          <a:p>
            <a:r>
              <a:rPr lang="es-MX" dirty="0"/>
              <a:t>Su naturaleza jurídica se define como un derecho real administrativo, sujeto a un régimen legal propio y a regulaciones tanto públicas como privadas.</a:t>
            </a:r>
          </a:p>
          <a:p>
            <a:r>
              <a:rPr lang="es-MX" dirty="0"/>
              <a:t>Este marco legal y jurídico proporciona la base para una gestión eficiente y sostenible de los recursos minerales en Chile.</a:t>
            </a:r>
          </a:p>
        </p:txBody>
      </p:sp>
    </p:spTree>
    <p:extLst>
      <p:ext uri="{BB962C8B-B14F-4D97-AF65-F5344CB8AC3E}">
        <p14:creationId xmlns:p14="http://schemas.microsoft.com/office/powerpoint/2010/main" val="397724741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06203E-1D73-8B20-567F-8087FCBBABDE}"/>
              </a:ext>
            </a:extLst>
          </p:cNvPr>
          <p:cNvSpPr>
            <a:spLocks noGrp="1"/>
          </p:cNvSpPr>
          <p:nvPr>
            <p:ph type="title"/>
          </p:nvPr>
        </p:nvSpPr>
        <p:spPr/>
        <p:txBody>
          <a:bodyPr/>
          <a:lstStyle/>
          <a:p>
            <a:r>
              <a:rPr lang="es-MX" dirty="0"/>
              <a:t>Tipos de concesiones mineras</a:t>
            </a:r>
            <a:br>
              <a:rPr lang="es-MX" dirty="0"/>
            </a:br>
            <a:endParaRPr lang="es-MX" dirty="0"/>
          </a:p>
        </p:txBody>
      </p:sp>
      <p:sp>
        <p:nvSpPr>
          <p:cNvPr id="3" name="Marcador de contenido 2">
            <a:extLst>
              <a:ext uri="{FF2B5EF4-FFF2-40B4-BE49-F238E27FC236}">
                <a16:creationId xmlns:a16="http://schemas.microsoft.com/office/drawing/2014/main" id="{947DA2C5-4F0B-0EFF-A025-070D72FA9AA8}"/>
              </a:ext>
            </a:extLst>
          </p:cNvPr>
          <p:cNvSpPr>
            <a:spLocks noGrp="1"/>
          </p:cNvSpPr>
          <p:nvPr>
            <p:ph idx="1"/>
          </p:nvPr>
        </p:nvSpPr>
        <p:spPr/>
        <p:txBody>
          <a:bodyPr>
            <a:normAutofit fontScale="55000" lnSpcReduction="20000"/>
          </a:bodyPr>
          <a:lstStyle/>
          <a:p>
            <a:r>
              <a:rPr lang="es-MX" dirty="0"/>
              <a:t>El Código de Minería distingue entre dos tipos de concesiones: concesiones de exploración y concesiones de explotación. </a:t>
            </a:r>
          </a:p>
          <a:p>
            <a:r>
              <a:rPr lang="es-MX" dirty="0"/>
              <a:t>1. Concesiones de Exploración: </a:t>
            </a:r>
          </a:p>
          <a:p>
            <a:pPr lvl="1"/>
            <a:r>
              <a:rPr lang="es-MX" dirty="0"/>
              <a:t>Estas concesiones permiten al titular realizar estudios y prospecciones para determinar la existencia de recursos minerales.</a:t>
            </a:r>
          </a:p>
          <a:p>
            <a:pPr lvl="1"/>
            <a:r>
              <a:rPr lang="es-MX" dirty="0"/>
              <a:t>Tienen una duración de dos años, prorrogables por otros dos, y cubren una superficie máxima que puede variar dependiendo de la región y el tipo de mineral. </a:t>
            </a:r>
          </a:p>
          <a:p>
            <a:pPr lvl="1"/>
            <a:r>
              <a:rPr lang="es-MX" dirty="0"/>
              <a:t>Los concesionarios deben cumplir con ciertas obligaciones, como el pago de patentes mineras y la realización de trabajos mínimos de exploración.</a:t>
            </a:r>
          </a:p>
          <a:p>
            <a:r>
              <a:rPr lang="es-MX" dirty="0"/>
              <a:t>2. Concesiones de Explotación: </a:t>
            </a:r>
          </a:p>
          <a:p>
            <a:pPr lvl="1"/>
            <a:r>
              <a:rPr lang="es-MX" dirty="0"/>
              <a:t>Estas concesiones autorizan al titular a extraer y aprovechar los recursos minerales descubiertos.</a:t>
            </a:r>
          </a:p>
          <a:p>
            <a:pPr lvl="1"/>
            <a:r>
              <a:rPr lang="es-MX" dirty="0"/>
              <a:t>Son indefinidas en cuanto a su duración, siempre que el concesionario cumpla con las obligaciones establecidas por la ley, como el pago de patentes y la realización de trabajos efectivos de explotación.</a:t>
            </a:r>
          </a:p>
          <a:p>
            <a:pPr lvl="1"/>
            <a:r>
              <a:rPr lang="es-MX" dirty="0"/>
              <a:t>La concesión de explotación otorga derechos más robustos, ya que incluye el uso de la superficie del terreno y la disposición de los productos extraídos.</a:t>
            </a:r>
          </a:p>
          <a:p>
            <a:endParaRPr lang="es-MX" dirty="0"/>
          </a:p>
        </p:txBody>
      </p:sp>
    </p:spTree>
    <p:extLst>
      <p:ext uri="{BB962C8B-B14F-4D97-AF65-F5344CB8AC3E}">
        <p14:creationId xmlns:p14="http://schemas.microsoft.com/office/powerpoint/2010/main" val="3596769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ACB955-254F-6E0F-0E37-051245A6B4A6}"/>
              </a:ext>
            </a:extLst>
          </p:cNvPr>
          <p:cNvSpPr>
            <a:spLocks noGrp="1"/>
          </p:cNvSpPr>
          <p:nvPr>
            <p:ph type="title"/>
          </p:nvPr>
        </p:nvSpPr>
        <p:spPr/>
        <p:txBody>
          <a:bodyPr>
            <a:normAutofit fontScale="90000"/>
          </a:bodyPr>
          <a:lstStyle/>
          <a:p>
            <a:r>
              <a:rPr lang="es-MX" dirty="0"/>
              <a:t>Derechos y Obligaciones de los Concesionarios</a:t>
            </a:r>
            <a:br>
              <a:rPr lang="es-MX" dirty="0"/>
            </a:br>
            <a:endParaRPr lang="es-MX" dirty="0"/>
          </a:p>
        </p:txBody>
      </p:sp>
      <p:sp>
        <p:nvSpPr>
          <p:cNvPr id="3" name="Marcador de contenido 2">
            <a:extLst>
              <a:ext uri="{FF2B5EF4-FFF2-40B4-BE49-F238E27FC236}">
                <a16:creationId xmlns:a16="http://schemas.microsoft.com/office/drawing/2014/main" id="{389AAA5F-B19B-3AE7-B517-914801A687F4}"/>
              </a:ext>
            </a:extLst>
          </p:cNvPr>
          <p:cNvSpPr>
            <a:spLocks noGrp="1"/>
          </p:cNvSpPr>
          <p:nvPr>
            <p:ph idx="1"/>
          </p:nvPr>
        </p:nvSpPr>
        <p:spPr/>
        <p:txBody>
          <a:bodyPr>
            <a:normAutofit fontScale="70000" lnSpcReduction="20000"/>
          </a:bodyPr>
          <a:lstStyle/>
          <a:p>
            <a:r>
              <a:rPr lang="es-MX" dirty="0"/>
              <a:t>Derechos:</a:t>
            </a:r>
          </a:p>
          <a:p>
            <a:pPr lvl="1"/>
            <a:r>
              <a:rPr lang="es-MX" dirty="0"/>
              <a:t>Los concesionarios mineros en Chile tienen el derecho de acceder y extraer los recursos minerales de las áreas concesionadas.</a:t>
            </a:r>
          </a:p>
          <a:p>
            <a:r>
              <a:rPr lang="es-MX" dirty="0"/>
              <a:t>Obligaciones:</a:t>
            </a:r>
          </a:p>
          <a:p>
            <a:pPr lvl="1"/>
            <a:r>
              <a:rPr lang="es-MX" dirty="0"/>
              <a:t>Los concesionarios mineros en Chile también deben cumplir con varias obligaciones. Entre estas se encuentran:</a:t>
            </a:r>
          </a:p>
          <a:p>
            <a:pPr lvl="2"/>
            <a:r>
              <a:rPr lang="es-MX" dirty="0"/>
              <a:t>- Pago de Patentes Mineras: Los concesionarios deben pagar anualmente una patente minera, cuyo monto varía según la etapa de la concesión (exploración o explotación) y la superficie concesionada.</a:t>
            </a:r>
          </a:p>
          <a:p>
            <a:pPr lvl="2"/>
            <a:r>
              <a:rPr lang="es-MX" dirty="0"/>
              <a:t>- Realización de Trabajos Mínimos: Tanto en la etapa de exploración como en la de explotación, los concesionarios deben realizar una cantidad mínima de trabajos para mantener vigente su concesión.</a:t>
            </a:r>
          </a:p>
          <a:p>
            <a:pPr lvl="2"/>
            <a:r>
              <a:rPr lang="es-MX" dirty="0"/>
              <a:t>- Cumplimiento de Normativas Ambientales y de Seguridad: Los concesionarios deben cumplir con todas las regulaciones ambientales y de seguridad laboral aplicables, incluyendo la obtención de permisos ambientales y la implementación de medidas de mitigación y control de impactos ambientales.</a:t>
            </a:r>
          </a:p>
          <a:p>
            <a:endParaRPr lang="es-MX" dirty="0"/>
          </a:p>
        </p:txBody>
      </p:sp>
    </p:spTree>
    <p:extLst>
      <p:ext uri="{BB962C8B-B14F-4D97-AF65-F5344CB8AC3E}">
        <p14:creationId xmlns:p14="http://schemas.microsoft.com/office/powerpoint/2010/main" val="125611628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266E24-9398-8A67-E568-9A037146877B}"/>
              </a:ext>
            </a:extLst>
          </p:cNvPr>
          <p:cNvSpPr>
            <a:spLocks noGrp="1"/>
          </p:cNvSpPr>
          <p:nvPr>
            <p:ph type="title"/>
          </p:nvPr>
        </p:nvSpPr>
        <p:spPr/>
        <p:txBody>
          <a:bodyPr>
            <a:normAutofit fontScale="90000"/>
          </a:bodyPr>
          <a:lstStyle/>
          <a:p>
            <a:r>
              <a:rPr lang="es-MX" dirty="0"/>
              <a:t>Importancia de la propiedad minera para el desarrollo económico de Chile</a:t>
            </a:r>
            <a:br>
              <a:rPr lang="es-MX" dirty="0"/>
            </a:br>
            <a:endParaRPr lang="es-MX" dirty="0"/>
          </a:p>
        </p:txBody>
      </p:sp>
      <p:sp>
        <p:nvSpPr>
          <p:cNvPr id="3" name="Marcador de contenido 2">
            <a:extLst>
              <a:ext uri="{FF2B5EF4-FFF2-40B4-BE49-F238E27FC236}">
                <a16:creationId xmlns:a16="http://schemas.microsoft.com/office/drawing/2014/main" id="{E9C9D5C4-D40A-BB6F-A185-47BAC548A24E}"/>
              </a:ext>
            </a:extLst>
          </p:cNvPr>
          <p:cNvSpPr>
            <a:spLocks noGrp="1"/>
          </p:cNvSpPr>
          <p:nvPr>
            <p:ph idx="1"/>
          </p:nvPr>
        </p:nvSpPr>
        <p:spPr/>
        <p:txBody>
          <a:bodyPr>
            <a:normAutofit fontScale="70000" lnSpcReduction="20000"/>
          </a:bodyPr>
          <a:lstStyle/>
          <a:p>
            <a:endParaRPr lang="es-MX" dirty="0"/>
          </a:p>
          <a:p>
            <a:r>
              <a:rPr lang="es-MX" dirty="0"/>
              <a:t>La regulación de la propiedad minera en la Constitución y el Código de Minería ha sido fundamental para el desarrollo del sector minero en Chile. El país es uno de los principales productores mundiales de cobre, litio y otros minerales, lo que ha contribuido significativamente a su economía.</a:t>
            </a:r>
          </a:p>
          <a:p>
            <a:r>
              <a:rPr lang="es-MX" dirty="0"/>
              <a:t>El marco legal chileno, al proporcionar claridad y estabilidad, ha atraído importantes inversiones nacionales e internacionales en el sector minero. Las empresas mineras pueden operar con la certeza de que sus derechos están protegidos, siempre y cuando cumplan con sus obligaciones legales. Esto ha permitido el desarrollo de grandes proyectos mineros que generan empleo, ingresos fiscales y divisas para el país.</a:t>
            </a:r>
          </a:p>
          <a:p>
            <a:r>
              <a:rPr lang="es-MX" dirty="0"/>
              <a:t>Además, la explotación responsable de los recursos minerales bajo este marco regulatorio promueve la sostenibilidad y el respeto por el medio ambiente y las comunidades locales. Las normativas ambientales y de seguridad incluidas en el Código de Minería aseguran que las actividades mineras se realicen de manera que minimicen los impactos negativos y maximicen los beneficios sociales y económicos.</a:t>
            </a:r>
          </a:p>
          <a:p>
            <a:endParaRPr lang="es-MX" dirty="0"/>
          </a:p>
        </p:txBody>
      </p:sp>
    </p:spTree>
    <p:extLst>
      <p:ext uri="{BB962C8B-B14F-4D97-AF65-F5344CB8AC3E}">
        <p14:creationId xmlns:p14="http://schemas.microsoft.com/office/powerpoint/2010/main" val="3263048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478EC5-9358-9C10-4FBD-9EBAA908D0D5}"/>
              </a:ext>
            </a:extLst>
          </p:cNvPr>
          <p:cNvSpPr>
            <a:spLocks noGrp="1"/>
          </p:cNvSpPr>
          <p:nvPr>
            <p:ph type="title"/>
          </p:nvPr>
        </p:nvSpPr>
        <p:spPr/>
        <p:txBody>
          <a:bodyPr/>
          <a:lstStyle/>
          <a:p>
            <a:r>
              <a:rPr lang="es-MX" dirty="0"/>
              <a:t>Principio de supremacía constitucional</a:t>
            </a:r>
          </a:p>
        </p:txBody>
      </p:sp>
      <p:sp>
        <p:nvSpPr>
          <p:cNvPr id="3" name="Marcador de contenido 2">
            <a:extLst>
              <a:ext uri="{FF2B5EF4-FFF2-40B4-BE49-F238E27FC236}">
                <a16:creationId xmlns:a16="http://schemas.microsoft.com/office/drawing/2014/main" id="{397D725D-EDF9-B114-DB69-46BD981F0ACA}"/>
              </a:ext>
            </a:extLst>
          </p:cNvPr>
          <p:cNvSpPr>
            <a:spLocks noGrp="1"/>
          </p:cNvSpPr>
          <p:nvPr>
            <p:ph idx="1"/>
          </p:nvPr>
        </p:nvSpPr>
        <p:spPr/>
        <p:txBody>
          <a:bodyPr/>
          <a:lstStyle/>
          <a:p>
            <a:r>
              <a:rPr lang="es-MX" dirty="0"/>
              <a:t>Artículo 6º.- Los órganos del Estado deben someter su acción a la Constitución y a las normas dictadas conforme a ella, y garantizar el orden institucional de la República.</a:t>
            </a:r>
          </a:p>
          <a:p>
            <a:r>
              <a:rPr lang="es-MX" dirty="0"/>
              <a:t>    Los preceptos de esta Constitución obligan tanto a los titulares o integrantes de dichos órganos como a toda persona, institución o grupo.</a:t>
            </a:r>
          </a:p>
          <a:p>
            <a:r>
              <a:rPr lang="es-MX" dirty="0"/>
              <a:t>    La infracción de esta norma generará las responsabilidades y sanciones que determine la ley.</a:t>
            </a:r>
          </a:p>
        </p:txBody>
      </p:sp>
    </p:spTree>
    <p:extLst>
      <p:ext uri="{BB962C8B-B14F-4D97-AF65-F5344CB8AC3E}">
        <p14:creationId xmlns:p14="http://schemas.microsoft.com/office/powerpoint/2010/main" val="238762263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669048-31A4-EB34-644C-C98C5C6E160C}"/>
              </a:ext>
            </a:extLst>
          </p:cNvPr>
          <p:cNvSpPr>
            <a:spLocks noGrp="1"/>
          </p:cNvSpPr>
          <p:nvPr>
            <p:ph type="title"/>
          </p:nvPr>
        </p:nvSpPr>
        <p:spPr/>
        <p:txBody>
          <a:bodyPr/>
          <a:lstStyle/>
          <a:p>
            <a:r>
              <a:rPr lang="es-MX" dirty="0"/>
              <a:t>Conclusión</a:t>
            </a:r>
          </a:p>
        </p:txBody>
      </p:sp>
      <p:sp>
        <p:nvSpPr>
          <p:cNvPr id="3" name="Marcador de contenido 2">
            <a:extLst>
              <a:ext uri="{FF2B5EF4-FFF2-40B4-BE49-F238E27FC236}">
                <a16:creationId xmlns:a16="http://schemas.microsoft.com/office/drawing/2014/main" id="{9E6BFA36-786C-B110-1EBB-CB3AFF3B7DB5}"/>
              </a:ext>
            </a:extLst>
          </p:cNvPr>
          <p:cNvSpPr>
            <a:spLocks noGrp="1"/>
          </p:cNvSpPr>
          <p:nvPr>
            <p:ph idx="1"/>
          </p:nvPr>
        </p:nvSpPr>
        <p:spPr/>
        <p:txBody>
          <a:bodyPr>
            <a:normAutofit fontScale="77500" lnSpcReduction="20000"/>
          </a:bodyPr>
          <a:lstStyle/>
          <a:p>
            <a:r>
              <a:rPr lang="es-MX" dirty="0"/>
              <a:t>La propiedad minera en Chile, tal como está definida en la Constitución Política y el Código de Minería, es un pilar esencial para la gestión y desarrollo de los recursos minerales del país. </a:t>
            </a:r>
          </a:p>
          <a:p>
            <a:r>
              <a:rPr lang="es-MX" dirty="0"/>
              <a:t>Este marco legal garantiza el dominio estatal sobre las minas, al tiempo que permite la participación del sector privado a través de concesiones mineras. </a:t>
            </a:r>
          </a:p>
          <a:p>
            <a:r>
              <a:rPr lang="es-MX" dirty="0"/>
              <a:t>Los derechos y obligaciones de los concesionarios están claramente delineados, proporcionando un entorno favorable para la inversión y el desarrollo sostenible del sector minero. </a:t>
            </a:r>
          </a:p>
          <a:p>
            <a:r>
              <a:rPr lang="es-MX" dirty="0"/>
              <a:t>En consecuencia, la propiedad minera no solo impulsa el crecimiento económico de Chile, sino que también fomenta una gestión responsable y equilibrada de los recursos naturales, en beneficio de las generaciones presentes y futuras.</a:t>
            </a:r>
          </a:p>
        </p:txBody>
      </p:sp>
    </p:spTree>
    <p:extLst>
      <p:ext uri="{BB962C8B-B14F-4D97-AF65-F5344CB8AC3E}">
        <p14:creationId xmlns:p14="http://schemas.microsoft.com/office/powerpoint/2010/main" val="1297420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B17310-B0B2-0387-B97C-27FA65D2146D}"/>
              </a:ext>
            </a:extLst>
          </p:cNvPr>
          <p:cNvSpPr>
            <a:spLocks noGrp="1"/>
          </p:cNvSpPr>
          <p:nvPr>
            <p:ph type="title"/>
          </p:nvPr>
        </p:nvSpPr>
        <p:spPr/>
        <p:txBody>
          <a:bodyPr/>
          <a:lstStyle/>
          <a:p>
            <a:r>
              <a:rPr lang="es-MX" dirty="0"/>
              <a:t>Principio de legalidad de los actos administrativos</a:t>
            </a:r>
          </a:p>
        </p:txBody>
      </p:sp>
      <p:sp>
        <p:nvSpPr>
          <p:cNvPr id="3" name="Marcador de contenido 2">
            <a:extLst>
              <a:ext uri="{FF2B5EF4-FFF2-40B4-BE49-F238E27FC236}">
                <a16:creationId xmlns:a16="http://schemas.microsoft.com/office/drawing/2014/main" id="{A3350879-4DB7-8198-A4C6-9CFD2062B597}"/>
              </a:ext>
            </a:extLst>
          </p:cNvPr>
          <p:cNvSpPr>
            <a:spLocks noGrp="1"/>
          </p:cNvSpPr>
          <p:nvPr>
            <p:ph idx="1"/>
          </p:nvPr>
        </p:nvSpPr>
        <p:spPr/>
        <p:txBody>
          <a:bodyPr>
            <a:normAutofit lnSpcReduction="10000"/>
          </a:bodyPr>
          <a:lstStyle/>
          <a:p>
            <a:r>
              <a:rPr lang="es-MX" dirty="0"/>
              <a:t>Artículo 7º.- Los órganos del Estado actúan válidamente previa investidura regular de sus integrantes, dentro de su competencia y en la forma que prescriba la ley.</a:t>
            </a:r>
          </a:p>
          <a:p>
            <a:r>
              <a:rPr lang="es-MX" dirty="0"/>
              <a:t>    Ninguna magistratura, ninguna persona ni grupo de personas pueden atribuirse, ni aun a pretexto de circunstancias extraordinarias, otra autoridad o derechos que los que expresamente se les hayan conferido en virtud de la Constitución o las leyes.</a:t>
            </a:r>
          </a:p>
          <a:p>
            <a:r>
              <a:rPr lang="es-MX" dirty="0"/>
              <a:t>    Todo acto en contravención a este artículo es nulo y originará las responsabilidades y sanciones que la ley señale.</a:t>
            </a:r>
          </a:p>
        </p:txBody>
      </p:sp>
    </p:spTree>
    <p:extLst>
      <p:ext uri="{BB962C8B-B14F-4D97-AF65-F5344CB8AC3E}">
        <p14:creationId xmlns:p14="http://schemas.microsoft.com/office/powerpoint/2010/main" val="392970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7AE7B0-1B9A-3825-BD4A-6F3C6B240412}"/>
              </a:ext>
            </a:extLst>
          </p:cNvPr>
          <p:cNvSpPr>
            <a:spLocks noGrp="1"/>
          </p:cNvSpPr>
          <p:nvPr>
            <p:ph type="title"/>
          </p:nvPr>
        </p:nvSpPr>
        <p:spPr>
          <a:xfrm>
            <a:off x="2611808" y="3644988"/>
            <a:ext cx="7958331" cy="1910780"/>
          </a:xfrm>
        </p:spPr>
        <p:txBody>
          <a:bodyPr/>
          <a:lstStyle/>
          <a:p>
            <a:r>
              <a:rPr lang="es-MX" dirty="0"/>
              <a:t>Normas particulares</a:t>
            </a:r>
          </a:p>
        </p:txBody>
      </p:sp>
    </p:spTree>
    <p:extLst>
      <p:ext uri="{BB962C8B-B14F-4D97-AF65-F5344CB8AC3E}">
        <p14:creationId xmlns:p14="http://schemas.microsoft.com/office/powerpoint/2010/main" val="3996193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417F63-C4F9-3E88-A33D-3866F98B967D}"/>
              </a:ext>
            </a:extLst>
          </p:cNvPr>
          <p:cNvSpPr>
            <a:spLocks noGrp="1"/>
          </p:cNvSpPr>
          <p:nvPr>
            <p:ph type="title"/>
          </p:nvPr>
        </p:nvSpPr>
        <p:spPr/>
        <p:txBody>
          <a:bodyPr>
            <a:normAutofit/>
          </a:bodyPr>
          <a:lstStyle/>
          <a:p>
            <a:r>
              <a:rPr lang="es-MX" dirty="0"/>
              <a:t>Propiedad Minera en la Constitución</a:t>
            </a:r>
            <a:br>
              <a:rPr lang="es-MX" dirty="0"/>
            </a:br>
            <a:endParaRPr lang="es-MX" dirty="0"/>
          </a:p>
        </p:txBody>
      </p:sp>
      <p:sp>
        <p:nvSpPr>
          <p:cNvPr id="3" name="Marcador de contenido 2">
            <a:extLst>
              <a:ext uri="{FF2B5EF4-FFF2-40B4-BE49-F238E27FC236}">
                <a16:creationId xmlns:a16="http://schemas.microsoft.com/office/drawing/2014/main" id="{59F4AB89-4384-5967-5339-5D6126D5BC1A}"/>
              </a:ext>
            </a:extLst>
          </p:cNvPr>
          <p:cNvSpPr>
            <a:spLocks noGrp="1"/>
          </p:cNvSpPr>
          <p:nvPr>
            <p:ph idx="1"/>
          </p:nvPr>
        </p:nvSpPr>
        <p:spPr/>
        <p:txBody>
          <a:bodyPr>
            <a:normAutofit fontScale="55000" lnSpcReduction="20000"/>
          </a:bodyPr>
          <a:lstStyle/>
          <a:p>
            <a:endParaRPr lang="es-MX" dirty="0"/>
          </a:p>
          <a:p>
            <a:r>
              <a:rPr lang="es-MX" dirty="0"/>
              <a:t>La Constitución Política de Chile de 1980, con sus sucesivas reformas, establece las bases fundamentales para la propiedad y explotación de los recursos mineros en el país. En su artículo 19, número 24, la Constitución reconoce el derecho de propiedad en sus diversas especies, tanto en bienes corporales como incorporales, y asegura que este derecho puede ser limitado en virtud del interés nacional.</a:t>
            </a:r>
          </a:p>
          <a:p>
            <a:r>
              <a:rPr lang="es-MX" dirty="0"/>
              <a:t>El numeral 24 del artículo 19 es particularmente relevante para la propiedad minera, ya que establece que el Estado tiene el dominio absoluto, exclusivo, inalienable e imprescriptible de todas las minas, incluidas las de sustancias metálicas y no metálicas, los depósitos de carbón e hidrocarburos y las demás sustancias fósiles, con excepción de las arcillas superficiales. Sin embargo, la misma disposición constitucional permite que el Estado conceda a los particulares el derecho de explorar y explotar estas minas mediante concesiones mineras, sujetas a las normas y requisitos que establece la ley.</a:t>
            </a:r>
          </a:p>
          <a:p>
            <a:r>
              <a:rPr lang="es-MX" dirty="0"/>
              <a:t>Esta disposición refleja un equilibrio entre el reconocimiento del dominio estatal sobre los recursos minerales y la posibilidad de participación del sector privado en la industria minera a través de un régimen de concesiones. La concesión minera se constituye así en un derecho real y un bien inmueble, independiente del dominio del terreno sobre el cual se ubica la mina, lo que permite a los particulares invertir y operar en el sector minero bajo un marco legal claro y estable.</a:t>
            </a:r>
          </a:p>
          <a:p>
            <a:endParaRPr lang="es-MX" dirty="0"/>
          </a:p>
          <a:p>
            <a:endParaRPr lang="es-MX" dirty="0"/>
          </a:p>
        </p:txBody>
      </p:sp>
    </p:spTree>
    <p:extLst>
      <p:ext uri="{BB962C8B-B14F-4D97-AF65-F5344CB8AC3E}">
        <p14:creationId xmlns:p14="http://schemas.microsoft.com/office/powerpoint/2010/main" val="35054265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{D6541F12-B2DA-4410-BB4E-3A74658608A0}tf16401375</Template>
  <TotalTime>184</TotalTime>
  <Words>6930</Words>
  <Application>Microsoft Office PowerPoint</Application>
  <PresentationFormat>Panorámica</PresentationFormat>
  <Paragraphs>289</Paragraphs>
  <Slides>60</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60</vt:i4>
      </vt:variant>
    </vt:vector>
  </HeadingPairs>
  <TitlesOfParts>
    <vt:vector size="66" baseType="lpstr">
      <vt:lpstr>Arial</vt:lpstr>
      <vt:lpstr>Calibri</vt:lpstr>
      <vt:lpstr>MS Shell Dlg 2</vt:lpstr>
      <vt:lpstr>Wingdings</vt:lpstr>
      <vt:lpstr>Wingdings 3</vt:lpstr>
      <vt:lpstr>Madison</vt:lpstr>
      <vt:lpstr>Derecho Minero</vt:lpstr>
      <vt:lpstr>La Minería en la Constitución Política</vt:lpstr>
      <vt:lpstr>Introducción</vt:lpstr>
      <vt:lpstr>Normas generales</vt:lpstr>
      <vt:lpstr>Funcionalidad del Estado</vt:lpstr>
      <vt:lpstr>Principio de supremacía constitucional</vt:lpstr>
      <vt:lpstr>Principio de legalidad de los actos administrativos</vt:lpstr>
      <vt:lpstr>Normas particulares</vt:lpstr>
      <vt:lpstr>Propiedad Minera en la Constitución </vt:lpstr>
      <vt:lpstr>Propiedad minera, art. 19 No. 24</vt:lpstr>
      <vt:lpstr>Propiedad minera, art. 19 No. 24</vt:lpstr>
      <vt:lpstr>Minería del Estado sobre sustancias no concesibles, yacimientos en aguas marítimas jurisdiccionales y sitios de importancia para la seguridad nacional</vt:lpstr>
      <vt:lpstr>El Estado y la Minería</vt:lpstr>
      <vt:lpstr>Sustancias no concesibles</vt:lpstr>
      <vt:lpstr>Formas de minería del Estado en sustancias no concesibles</vt:lpstr>
      <vt:lpstr>Formas de exploración y explotación minera realizadas directamente por el Estado o sus empresas </vt:lpstr>
      <vt:lpstr>Minería del Estado en sustancias concesibles</vt:lpstr>
      <vt:lpstr>Empresa Nacional de Minería (ENAMI) </vt:lpstr>
      <vt:lpstr>ENAMI. Características</vt:lpstr>
      <vt:lpstr>Corporación Nacional del Cobre (CODELCO) </vt:lpstr>
      <vt:lpstr>CODELCO. Características</vt:lpstr>
      <vt:lpstr>Servicio Nacional de Geología y Minería (SERNAGEOMIN) </vt:lpstr>
      <vt:lpstr>SERNAGEOMIN. Características</vt:lpstr>
      <vt:lpstr>Conclusión</vt:lpstr>
      <vt:lpstr>Concesiones (administrativas) Mineras</vt:lpstr>
      <vt:lpstr>Definición de Concesiones (administrativas) Mineras </vt:lpstr>
      <vt:lpstr>Características de las concesiones</vt:lpstr>
      <vt:lpstr>Características de las concesiones</vt:lpstr>
      <vt:lpstr>Relevancia y aplicación </vt:lpstr>
      <vt:lpstr>Conclusión. Concesiones</vt:lpstr>
      <vt:lpstr>Contratos Especiales de Operación (CEO)</vt:lpstr>
      <vt:lpstr>Definición de Contrato Especial de Operación (CEO)</vt:lpstr>
      <vt:lpstr>Naturaleza jurídica del CEO</vt:lpstr>
      <vt:lpstr>Características de los CEO</vt:lpstr>
      <vt:lpstr>Características de los CEO</vt:lpstr>
      <vt:lpstr>Relevancia y aplicación de los CEO </vt:lpstr>
      <vt:lpstr>Conclusión sobre los CEO</vt:lpstr>
      <vt:lpstr>Formas de explotación minera en Chile</vt:lpstr>
      <vt:lpstr>Introducción. Formas de Explotación Minera en Chile. </vt:lpstr>
      <vt:lpstr>Minería de Gran Escala o Gran Minería </vt:lpstr>
      <vt:lpstr>Características de la Gran Minería</vt:lpstr>
      <vt:lpstr>Minería Mediana </vt:lpstr>
      <vt:lpstr>Características de la Mediana Minería</vt:lpstr>
      <vt:lpstr>Minería Artesanal y de Pequeña Escala </vt:lpstr>
      <vt:lpstr>Características de la Pequeña Minería</vt:lpstr>
      <vt:lpstr>Importancia y desafíos de cada forma de explotación </vt:lpstr>
      <vt:lpstr>Conclusión</vt:lpstr>
      <vt:lpstr>La minería en la ley. El Código de Minería.</vt:lpstr>
      <vt:lpstr>El Código de Minería Chileno </vt:lpstr>
      <vt:lpstr>Recordatorio:  Sustancias no concesibles</vt:lpstr>
      <vt:lpstr>Sustancias concesibles</vt:lpstr>
      <vt:lpstr>Definición de Concesión Minera </vt:lpstr>
      <vt:lpstr>Características de la Concesión Minera </vt:lpstr>
      <vt:lpstr>Características de la Concesión Minera</vt:lpstr>
      <vt:lpstr>Naturaleza Jurídica de la Concesión Minera </vt:lpstr>
      <vt:lpstr>Conclusión sobre la concesión minera</vt:lpstr>
      <vt:lpstr>Tipos de concesiones mineras </vt:lpstr>
      <vt:lpstr>Derechos y Obligaciones de los Concesionarios </vt:lpstr>
      <vt:lpstr>Importancia de la propiedad minera para el desarrollo económico de Chile </vt:lpstr>
      <vt:lpstr>Conclusión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Derecho Minero</dc:title>
  <dc:creator>Rafael Plaza</dc:creator>
  <cp:lastModifiedBy>Rafael Plaza</cp:lastModifiedBy>
  <cp:revision>1</cp:revision>
  <dcterms:created xsi:type="dcterms:W3CDTF">2024-05-26T22:58:29Z</dcterms:created>
  <dcterms:modified xsi:type="dcterms:W3CDTF">2024-05-27T02:03:20Z</dcterms:modified>
</cp:coreProperties>
</file>