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69" r:id="rId3"/>
    <p:sldId id="283" r:id="rId4"/>
    <p:sldId id="277" r:id="rId5"/>
    <p:sldId id="276" r:id="rId6"/>
    <p:sldId id="275" r:id="rId7"/>
    <p:sldId id="274" r:id="rId8"/>
    <p:sldId id="273" r:id="rId9"/>
    <p:sldId id="278" r:id="rId10"/>
    <p:sldId id="279" r:id="rId11"/>
    <p:sldId id="280" r:id="rId12"/>
    <p:sldId id="281" r:id="rId13"/>
    <p:sldId id="272" r:id="rId14"/>
    <p:sldId id="282" r:id="rId15"/>
    <p:sldId id="271" r:id="rId16"/>
    <p:sldId id="270" r:id="rId1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2311E2-B968-4ED2-90CB-D4325DDDF76D}" v="9" dt="2024-03-14T23:35:17.3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0" autoAdjust="0"/>
    <p:restoredTop sz="94660"/>
  </p:normalViewPr>
  <p:slideViewPr>
    <p:cSldViewPr snapToGrid="0">
      <p:cViewPr varScale="1">
        <p:scale>
          <a:sx n="80" d="100"/>
          <a:sy n="80" d="100"/>
        </p:scale>
        <p:origin x="57"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ael Plaza" userId="6d823b37fb43ba68" providerId="LiveId" clId="{7C2311E2-B968-4ED2-90CB-D4325DDDF76D}"/>
    <pc:docChg chg="custSel addSld modSld sldOrd">
      <pc:chgData name="Rafael Plaza" userId="6d823b37fb43ba68" providerId="LiveId" clId="{7C2311E2-B968-4ED2-90CB-D4325DDDF76D}" dt="2024-03-14T23:36:02.148" v="3654" actId="20577"/>
      <pc:docMkLst>
        <pc:docMk/>
      </pc:docMkLst>
      <pc:sldChg chg="addSp modSp mod">
        <pc:chgData name="Rafael Plaza" userId="6d823b37fb43ba68" providerId="LiveId" clId="{7C2311E2-B968-4ED2-90CB-D4325DDDF76D}" dt="2024-03-14T23:33:29.778" v="3628" actId="1076"/>
        <pc:sldMkLst>
          <pc:docMk/>
          <pc:sldMk cId="1847474876" sldId="268"/>
        </pc:sldMkLst>
        <pc:picChg chg="add mod">
          <ac:chgData name="Rafael Plaza" userId="6d823b37fb43ba68" providerId="LiveId" clId="{7C2311E2-B968-4ED2-90CB-D4325DDDF76D}" dt="2024-03-14T23:30:09.260" v="3625" actId="1076"/>
          <ac:picMkLst>
            <pc:docMk/>
            <pc:sldMk cId="1847474876" sldId="268"/>
            <ac:picMk id="3" creationId="{E35D580C-3E6E-59F6-B427-CBEBF8B97317}"/>
          </ac:picMkLst>
        </pc:picChg>
        <pc:picChg chg="add mod">
          <ac:chgData name="Rafael Plaza" userId="6d823b37fb43ba68" providerId="LiveId" clId="{7C2311E2-B968-4ED2-90CB-D4325DDDF76D}" dt="2024-03-14T23:33:29.778" v="3628" actId="1076"/>
          <ac:picMkLst>
            <pc:docMk/>
            <pc:sldMk cId="1847474876" sldId="268"/>
            <ac:picMk id="4" creationId="{74F32DA3-BCD8-F406-6B06-C37FB228BC02}"/>
          </ac:picMkLst>
        </pc:picChg>
      </pc:sldChg>
      <pc:sldChg chg="modSp mod ord">
        <pc:chgData name="Rafael Plaza" userId="6d823b37fb43ba68" providerId="LiveId" clId="{7C2311E2-B968-4ED2-90CB-D4325DDDF76D}" dt="2024-03-14T23:36:02.148" v="3654" actId="20577"/>
        <pc:sldMkLst>
          <pc:docMk/>
          <pc:sldMk cId="2763136694" sldId="272"/>
        </pc:sldMkLst>
        <pc:spChg chg="mod">
          <ac:chgData name="Rafael Plaza" userId="6d823b37fb43ba68" providerId="LiveId" clId="{7C2311E2-B968-4ED2-90CB-D4325DDDF76D}" dt="2024-03-14T23:36:02.148" v="3654" actId="20577"/>
          <ac:spMkLst>
            <pc:docMk/>
            <pc:sldMk cId="2763136694" sldId="272"/>
            <ac:spMk id="2" creationId="{B1BD8A26-681E-13C7-C649-DEC7A54A98B9}"/>
          </ac:spMkLst>
        </pc:spChg>
      </pc:sldChg>
      <pc:sldChg chg="addSp delSp modSp new mod">
        <pc:chgData name="Rafael Plaza" userId="6d823b37fb43ba68" providerId="LiveId" clId="{7C2311E2-B968-4ED2-90CB-D4325DDDF76D}" dt="2024-03-14T23:34:24.005" v="3631" actId="14100"/>
        <pc:sldMkLst>
          <pc:docMk/>
          <pc:sldMk cId="1078329900" sldId="273"/>
        </pc:sldMkLst>
        <pc:spChg chg="mod">
          <ac:chgData name="Rafael Plaza" userId="6d823b37fb43ba68" providerId="LiveId" clId="{7C2311E2-B968-4ED2-90CB-D4325DDDF76D}" dt="2024-03-14T21:12:11.455" v="485" actId="20577"/>
          <ac:spMkLst>
            <pc:docMk/>
            <pc:sldMk cId="1078329900" sldId="273"/>
            <ac:spMk id="2" creationId="{1017A2D2-4C85-D5E3-2F3D-5B7EEF3FC490}"/>
          </ac:spMkLst>
        </pc:spChg>
        <pc:spChg chg="mod">
          <ac:chgData name="Rafael Plaza" userId="6d823b37fb43ba68" providerId="LiveId" clId="{7C2311E2-B968-4ED2-90CB-D4325DDDF76D}" dt="2024-03-14T21:13:02.029" v="544" actId="20577"/>
          <ac:spMkLst>
            <pc:docMk/>
            <pc:sldMk cId="1078329900" sldId="273"/>
            <ac:spMk id="3" creationId="{D2904ED0-E34C-F9FE-FA00-73724DB6F56A}"/>
          </ac:spMkLst>
        </pc:spChg>
        <pc:spChg chg="del">
          <ac:chgData name="Rafael Plaza" userId="6d823b37fb43ba68" providerId="LiveId" clId="{7C2311E2-B968-4ED2-90CB-D4325DDDF76D}" dt="2024-03-14T23:34:15.784" v="3629"/>
          <ac:spMkLst>
            <pc:docMk/>
            <pc:sldMk cId="1078329900" sldId="273"/>
            <ac:spMk id="4" creationId="{2CC79DFF-C189-CE8A-0C83-3D934725FD8D}"/>
          </ac:spMkLst>
        </pc:spChg>
        <pc:picChg chg="add mod">
          <ac:chgData name="Rafael Plaza" userId="6d823b37fb43ba68" providerId="LiveId" clId="{7C2311E2-B968-4ED2-90CB-D4325DDDF76D}" dt="2024-03-14T23:34:24.005" v="3631" actId="14100"/>
          <ac:picMkLst>
            <pc:docMk/>
            <pc:sldMk cId="1078329900" sldId="273"/>
            <ac:picMk id="5" creationId="{14695214-9BEF-1376-75D1-C46C78A452F2}"/>
          </ac:picMkLst>
        </pc:picChg>
      </pc:sldChg>
      <pc:sldChg chg="addSp delSp modSp new mod">
        <pc:chgData name="Rafael Plaza" userId="6d823b37fb43ba68" providerId="LiveId" clId="{7C2311E2-B968-4ED2-90CB-D4325DDDF76D}" dt="2024-03-14T23:27:50.706" v="3621" actId="14100"/>
        <pc:sldMkLst>
          <pc:docMk/>
          <pc:sldMk cId="1684286740" sldId="274"/>
        </pc:sldMkLst>
        <pc:spChg chg="mod">
          <ac:chgData name="Rafael Plaza" userId="6d823b37fb43ba68" providerId="LiveId" clId="{7C2311E2-B968-4ED2-90CB-D4325DDDF76D}" dt="2024-03-14T21:34:55.964" v="711" actId="6549"/>
          <ac:spMkLst>
            <pc:docMk/>
            <pc:sldMk cId="1684286740" sldId="274"/>
            <ac:spMk id="2" creationId="{E8FD359D-1048-FE48-A13D-19E3F4E4825E}"/>
          </ac:spMkLst>
        </pc:spChg>
        <pc:spChg chg="mod">
          <ac:chgData name="Rafael Plaza" userId="6d823b37fb43ba68" providerId="LiveId" clId="{7C2311E2-B968-4ED2-90CB-D4325DDDF76D}" dt="2024-03-14T21:39:23.235" v="756" actId="20577"/>
          <ac:spMkLst>
            <pc:docMk/>
            <pc:sldMk cId="1684286740" sldId="274"/>
            <ac:spMk id="3" creationId="{F6D2CC5D-CEDD-68F8-274F-AC736225E32C}"/>
          </ac:spMkLst>
        </pc:spChg>
        <pc:spChg chg="del mod">
          <ac:chgData name="Rafael Plaza" userId="6d823b37fb43ba68" providerId="LiveId" clId="{7C2311E2-B968-4ED2-90CB-D4325DDDF76D}" dt="2024-03-14T23:27:40.604" v="3620" actId="931"/>
          <ac:spMkLst>
            <pc:docMk/>
            <pc:sldMk cId="1684286740" sldId="274"/>
            <ac:spMk id="4" creationId="{6C2A551C-D230-A80E-FBEC-E5E8B9558D7A}"/>
          </ac:spMkLst>
        </pc:spChg>
        <pc:picChg chg="add mod">
          <ac:chgData name="Rafael Plaza" userId="6d823b37fb43ba68" providerId="LiveId" clId="{7C2311E2-B968-4ED2-90CB-D4325DDDF76D}" dt="2024-03-14T23:27:50.706" v="3621" actId="14100"/>
          <ac:picMkLst>
            <pc:docMk/>
            <pc:sldMk cId="1684286740" sldId="274"/>
            <ac:picMk id="6" creationId="{99D5C832-6722-31E1-AB4B-B09F9ED7B133}"/>
          </ac:picMkLst>
        </pc:picChg>
      </pc:sldChg>
      <pc:sldChg chg="addSp delSp modSp new mod">
        <pc:chgData name="Rafael Plaza" userId="6d823b37fb43ba68" providerId="LiveId" clId="{7C2311E2-B968-4ED2-90CB-D4325DDDF76D}" dt="2024-03-14T23:21:15.470" v="3617"/>
        <pc:sldMkLst>
          <pc:docMk/>
          <pc:sldMk cId="2501497757" sldId="275"/>
        </pc:sldMkLst>
        <pc:spChg chg="mod">
          <ac:chgData name="Rafael Plaza" userId="6d823b37fb43ba68" providerId="LiveId" clId="{7C2311E2-B968-4ED2-90CB-D4325DDDF76D}" dt="2024-03-14T21:01:47.332" v="100" actId="20577"/>
          <ac:spMkLst>
            <pc:docMk/>
            <pc:sldMk cId="2501497757" sldId="275"/>
            <ac:spMk id="2" creationId="{1883A6A1-7EFB-84A1-DF8F-6FE7559381AD}"/>
          </ac:spMkLst>
        </pc:spChg>
        <pc:spChg chg="mod">
          <ac:chgData name="Rafael Plaza" userId="6d823b37fb43ba68" providerId="LiveId" clId="{7C2311E2-B968-4ED2-90CB-D4325DDDF76D}" dt="2024-03-14T23:18:53.564" v="3616" actId="20577"/>
          <ac:spMkLst>
            <pc:docMk/>
            <pc:sldMk cId="2501497757" sldId="275"/>
            <ac:spMk id="3" creationId="{50B9A1A8-0124-2D13-6C7A-3DDA84B2C6F9}"/>
          </ac:spMkLst>
        </pc:spChg>
        <pc:spChg chg="del mod">
          <ac:chgData name="Rafael Plaza" userId="6d823b37fb43ba68" providerId="LiveId" clId="{7C2311E2-B968-4ED2-90CB-D4325DDDF76D}" dt="2024-03-14T23:21:15.470" v="3617"/>
          <ac:spMkLst>
            <pc:docMk/>
            <pc:sldMk cId="2501497757" sldId="275"/>
            <ac:spMk id="4" creationId="{D93D7F81-517A-12D7-D503-1A95735964F0}"/>
          </ac:spMkLst>
        </pc:spChg>
        <pc:picChg chg="add mod">
          <ac:chgData name="Rafael Plaza" userId="6d823b37fb43ba68" providerId="LiveId" clId="{7C2311E2-B968-4ED2-90CB-D4325DDDF76D}" dt="2024-03-14T23:21:15.470" v="3617"/>
          <ac:picMkLst>
            <pc:docMk/>
            <pc:sldMk cId="2501497757" sldId="275"/>
            <ac:picMk id="5" creationId="{84AEC112-57E3-E49A-37F5-38A053FC920D}"/>
          </ac:picMkLst>
        </pc:picChg>
      </pc:sldChg>
      <pc:sldChg chg="addSp delSp modSp new mod">
        <pc:chgData name="Rafael Plaza" userId="6d823b37fb43ba68" providerId="LiveId" clId="{7C2311E2-B968-4ED2-90CB-D4325DDDF76D}" dt="2024-03-14T23:22:48.228" v="3618"/>
        <pc:sldMkLst>
          <pc:docMk/>
          <pc:sldMk cId="1204557515" sldId="276"/>
        </pc:sldMkLst>
        <pc:spChg chg="mod">
          <ac:chgData name="Rafael Plaza" userId="6d823b37fb43ba68" providerId="LiveId" clId="{7C2311E2-B968-4ED2-90CB-D4325DDDF76D}" dt="2024-03-14T21:04:32.447" v="217" actId="20577"/>
          <ac:spMkLst>
            <pc:docMk/>
            <pc:sldMk cId="1204557515" sldId="276"/>
            <ac:spMk id="2" creationId="{F6CFB1A1-BDEA-4116-79AE-80EF3C3F6A41}"/>
          </ac:spMkLst>
        </pc:spChg>
        <pc:spChg chg="mod">
          <ac:chgData name="Rafael Plaza" userId="6d823b37fb43ba68" providerId="LiveId" clId="{7C2311E2-B968-4ED2-90CB-D4325DDDF76D}" dt="2024-03-14T23:17:14.034" v="3409" actId="20577"/>
          <ac:spMkLst>
            <pc:docMk/>
            <pc:sldMk cId="1204557515" sldId="276"/>
            <ac:spMk id="3" creationId="{33CA5360-FEF6-F6C3-5967-DA99879DF7FE}"/>
          </ac:spMkLst>
        </pc:spChg>
        <pc:spChg chg="del mod">
          <ac:chgData name="Rafael Plaza" userId="6d823b37fb43ba68" providerId="LiveId" clId="{7C2311E2-B968-4ED2-90CB-D4325DDDF76D}" dt="2024-03-14T23:22:48.228" v="3618"/>
          <ac:spMkLst>
            <pc:docMk/>
            <pc:sldMk cId="1204557515" sldId="276"/>
            <ac:spMk id="4" creationId="{41D8EB36-8D94-F743-18A3-59A1E3A696AC}"/>
          </ac:spMkLst>
        </pc:spChg>
        <pc:picChg chg="add mod">
          <ac:chgData name="Rafael Plaza" userId="6d823b37fb43ba68" providerId="LiveId" clId="{7C2311E2-B968-4ED2-90CB-D4325DDDF76D}" dt="2024-03-14T23:22:48.228" v="3618"/>
          <ac:picMkLst>
            <pc:docMk/>
            <pc:sldMk cId="1204557515" sldId="276"/>
            <ac:picMk id="5" creationId="{DD4A9AA3-7DFF-2854-9E78-7D74FE562953}"/>
          </ac:picMkLst>
        </pc:picChg>
      </pc:sldChg>
      <pc:sldChg chg="addSp delSp modSp new mod">
        <pc:chgData name="Rafael Plaza" userId="6d823b37fb43ba68" providerId="LiveId" clId="{7C2311E2-B968-4ED2-90CB-D4325DDDF76D}" dt="2024-03-14T23:23:32.170" v="3619"/>
        <pc:sldMkLst>
          <pc:docMk/>
          <pc:sldMk cId="1512120952" sldId="277"/>
        </pc:sldMkLst>
        <pc:spChg chg="mod">
          <ac:chgData name="Rafael Plaza" userId="6d823b37fb43ba68" providerId="LiveId" clId="{7C2311E2-B968-4ED2-90CB-D4325DDDF76D}" dt="2024-03-14T21:07:17.149" v="408" actId="20577"/>
          <ac:spMkLst>
            <pc:docMk/>
            <pc:sldMk cId="1512120952" sldId="277"/>
            <ac:spMk id="2" creationId="{AC850283-48F9-5DA2-FB7D-823A1DA79D68}"/>
          </ac:spMkLst>
        </pc:spChg>
        <pc:spChg chg="mod">
          <ac:chgData name="Rafael Plaza" userId="6d823b37fb43ba68" providerId="LiveId" clId="{7C2311E2-B968-4ED2-90CB-D4325DDDF76D}" dt="2024-03-14T23:13:19.328" v="2986" actId="20577"/>
          <ac:spMkLst>
            <pc:docMk/>
            <pc:sldMk cId="1512120952" sldId="277"/>
            <ac:spMk id="3" creationId="{A3CB2533-D7B3-A742-285F-2B10298C28C4}"/>
          </ac:spMkLst>
        </pc:spChg>
        <pc:spChg chg="del mod">
          <ac:chgData name="Rafael Plaza" userId="6d823b37fb43ba68" providerId="LiveId" clId="{7C2311E2-B968-4ED2-90CB-D4325DDDF76D}" dt="2024-03-14T23:23:32.170" v="3619"/>
          <ac:spMkLst>
            <pc:docMk/>
            <pc:sldMk cId="1512120952" sldId="277"/>
            <ac:spMk id="4" creationId="{2606E1A7-A076-9CD6-8D12-E8EFDFE5A158}"/>
          </ac:spMkLst>
        </pc:spChg>
        <pc:picChg chg="add mod">
          <ac:chgData name="Rafael Plaza" userId="6d823b37fb43ba68" providerId="LiveId" clId="{7C2311E2-B968-4ED2-90CB-D4325DDDF76D}" dt="2024-03-14T23:23:32.170" v="3619"/>
          <ac:picMkLst>
            <pc:docMk/>
            <pc:sldMk cId="1512120952" sldId="277"/>
            <ac:picMk id="5" creationId="{094A1272-0F6D-5BAF-ED0C-6C351ED40B84}"/>
          </ac:picMkLst>
        </pc:picChg>
      </pc:sldChg>
      <pc:sldChg chg="modSp new mod">
        <pc:chgData name="Rafael Plaza" userId="6d823b37fb43ba68" providerId="LiveId" clId="{7C2311E2-B968-4ED2-90CB-D4325DDDF76D}" dt="2024-03-14T21:39:44.366" v="758" actId="27636"/>
        <pc:sldMkLst>
          <pc:docMk/>
          <pc:sldMk cId="4015541131" sldId="278"/>
        </pc:sldMkLst>
        <pc:spChg chg="mod">
          <ac:chgData name="Rafael Plaza" userId="6d823b37fb43ba68" providerId="LiveId" clId="{7C2311E2-B968-4ED2-90CB-D4325DDDF76D}" dt="2024-03-14T21:27:25.967" v="635" actId="5793"/>
          <ac:spMkLst>
            <pc:docMk/>
            <pc:sldMk cId="4015541131" sldId="278"/>
            <ac:spMk id="2" creationId="{EE5F6DD5-45B7-54A8-CD98-805A1E38A5AD}"/>
          </ac:spMkLst>
        </pc:spChg>
        <pc:spChg chg="mod">
          <ac:chgData name="Rafael Plaza" userId="6d823b37fb43ba68" providerId="LiveId" clId="{7C2311E2-B968-4ED2-90CB-D4325DDDF76D}" dt="2024-03-14T21:39:44.366" v="758" actId="27636"/>
          <ac:spMkLst>
            <pc:docMk/>
            <pc:sldMk cId="4015541131" sldId="278"/>
            <ac:spMk id="3" creationId="{D1F96FE8-36F8-4A33-E097-517CE3E80480}"/>
          </ac:spMkLst>
        </pc:spChg>
      </pc:sldChg>
      <pc:sldChg chg="modSp new mod">
        <pc:chgData name="Rafael Plaza" userId="6d823b37fb43ba68" providerId="LiveId" clId="{7C2311E2-B968-4ED2-90CB-D4325DDDF76D}" dt="2024-03-14T22:50:05.813" v="1011" actId="20577"/>
        <pc:sldMkLst>
          <pc:docMk/>
          <pc:sldMk cId="2254857758" sldId="279"/>
        </pc:sldMkLst>
        <pc:spChg chg="mod">
          <ac:chgData name="Rafael Plaza" userId="6d823b37fb43ba68" providerId="LiveId" clId="{7C2311E2-B968-4ED2-90CB-D4325DDDF76D}" dt="2024-03-14T21:40:01.329" v="802" actId="20577"/>
          <ac:spMkLst>
            <pc:docMk/>
            <pc:sldMk cId="2254857758" sldId="279"/>
            <ac:spMk id="2" creationId="{41C9AB1E-6F67-29FF-9B36-AB1B630268F2}"/>
          </ac:spMkLst>
        </pc:spChg>
        <pc:spChg chg="mod">
          <ac:chgData name="Rafael Plaza" userId="6d823b37fb43ba68" providerId="LiveId" clId="{7C2311E2-B968-4ED2-90CB-D4325DDDF76D}" dt="2024-03-14T22:50:05.813" v="1011" actId="20577"/>
          <ac:spMkLst>
            <pc:docMk/>
            <pc:sldMk cId="2254857758" sldId="279"/>
            <ac:spMk id="3" creationId="{86B11503-20F4-82F9-2F68-BF16A77043F9}"/>
          </ac:spMkLst>
        </pc:spChg>
      </pc:sldChg>
      <pc:sldChg chg="modSp new mod">
        <pc:chgData name="Rafael Plaza" userId="6d823b37fb43ba68" providerId="LiveId" clId="{7C2311E2-B968-4ED2-90CB-D4325DDDF76D}" dt="2024-03-14T22:54:35.169" v="1284" actId="20577"/>
        <pc:sldMkLst>
          <pc:docMk/>
          <pc:sldMk cId="2150306190" sldId="280"/>
        </pc:sldMkLst>
        <pc:spChg chg="mod">
          <ac:chgData name="Rafael Plaza" userId="6d823b37fb43ba68" providerId="LiveId" clId="{7C2311E2-B968-4ED2-90CB-D4325DDDF76D}" dt="2024-03-14T22:50:36.546" v="1077" actId="20577"/>
          <ac:spMkLst>
            <pc:docMk/>
            <pc:sldMk cId="2150306190" sldId="280"/>
            <ac:spMk id="2" creationId="{21C95B3D-A484-05F3-36E1-D3DC4145A24D}"/>
          </ac:spMkLst>
        </pc:spChg>
        <pc:spChg chg="mod">
          <ac:chgData name="Rafael Plaza" userId="6d823b37fb43ba68" providerId="LiveId" clId="{7C2311E2-B968-4ED2-90CB-D4325DDDF76D}" dt="2024-03-14T22:54:35.169" v="1284" actId="20577"/>
          <ac:spMkLst>
            <pc:docMk/>
            <pc:sldMk cId="2150306190" sldId="280"/>
            <ac:spMk id="3" creationId="{07191961-2324-607D-F393-E2F6B61C5B30}"/>
          </ac:spMkLst>
        </pc:spChg>
      </pc:sldChg>
      <pc:sldChg chg="addSp delSp modSp new mod">
        <pc:chgData name="Rafael Plaza" userId="6d823b37fb43ba68" providerId="LiveId" clId="{7C2311E2-B968-4ED2-90CB-D4325DDDF76D}" dt="2024-03-14T23:35:21.465" v="3633" actId="14100"/>
        <pc:sldMkLst>
          <pc:docMk/>
          <pc:sldMk cId="3947194794" sldId="281"/>
        </pc:sldMkLst>
        <pc:spChg chg="mod">
          <ac:chgData name="Rafael Plaza" userId="6d823b37fb43ba68" providerId="LiveId" clId="{7C2311E2-B968-4ED2-90CB-D4325DDDF76D}" dt="2024-03-14T22:56:35.484" v="1358" actId="20577"/>
          <ac:spMkLst>
            <pc:docMk/>
            <pc:sldMk cId="3947194794" sldId="281"/>
            <ac:spMk id="2" creationId="{26E1C3ED-F5B1-7E9C-E843-B1219715968E}"/>
          </ac:spMkLst>
        </pc:spChg>
        <pc:spChg chg="mod">
          <ac:chgData name="Rafael Plaza" userId="6d823b37fb43ba68" providerId="LiveId" clId="{7C2311E2-B968-4ED2-90CB-D4325DDDF76D}" dt="2024-03-14T22:56:24.548" v="1323" actId="20577"/>
          <ac:spMkLst>
            <pc:docMk/>
            <pc:sldMk cId="3947194794" sldId="281"/>
            <ac:spMk id="3" creationId="{93C1DD5C-E823-4BD3-135E-7BF1E686B89C}"/>
          </ac:spMkLst>
        </pc:spChg>
        <pc:spChg chg="del mod">
          <ac:chgData name="Rafael Plaza" userId="6d823b37fb43ba68" providerId="LiveId" clId="{7C2311E2-B968-4ED2-90CB-D4325DDDF76D}" dt="2024-03-14T23:35:17.334" v="3632"/>
          <ac:spMkLst>
            <pc:docMk/>
            <pc:sldMk cId="3947194794" sldId="281"/>
            <ac:spMk id="4" creationId="{BA714101-475D-AE75-719C-3BA803DD08B3}"/>
          </ac:spMkLst>
        </pc:spChg>
        <pc:picChg chg="add mod">
          <ac:chgData name="Rafael Plaza" userId="6d823b37fb43ba68" providerId="LiveId" clId="{7C2311E2-B968-4ED2-90CB-D4325DDDF76D}" dt="2024-03-14T23:35:21.465" v="3633" actId="14100"/>
          <ac:picMkLst>
            <pc:docMk/>
            <pc:sldMk cId="3947194794" sldId="281"/>
            <ac:picMk id="5" creationId="{17C97D7E-5C26-4EF4-3F9B-08A90843F8F7}"/>
          </ac:picMkLst>
        </pc:picChg>
      </pc:sldChg>
      <pc:sldChg chg="modSp new mod">
        <pc:chgData name="Rafael Plaza" userId="6d823b37fb43ba68" providerId="LiveId" clId="{7C2311E2-B968-4ED2-90CB-D4325DDDF76D}" dt="2024-03-14T23:01:48.608" v="1690" actId="20577"/>
        <pc:sldMkLst>
          <pc:docMk/>
          <pc:sldMk cId="246323535" sldId="282"/>
        </pc:sldMkLst>
        <pc:spChg chg="mod">
          <ac:chgData name="Rafael Plaza" userId="6d823b37fb43ba68" providerId="LiveId" clId="{7C2311E2-B968-4ED2-90CB-D4325DDDF76D}" dt="2024-03-14T22:57:33.270" v="1396" actId="20577"/>
          <ac:spMkLst>
            <pc:docMk/>
            <pc:sldMk cId="246323535" sldId="282"/>
            <ac:spMk id="2" creationId="{D420CB03-C97E-7CB1-FA6E-FB44F3BE4596}"/>
          </ac:spMkLst>
        </pc:spChg>
        <pc:spChg chg="mod">
          <ac:chgData name="Rafael Plaza" userId="6d823b37fb43ba68" providerId="LiveId" clId="{7C2311E2-B968-4ED2-90CB-D4325DDDF76D}" dt="2024-03-14T23:01:48.608" v="1690" actId="20577"/>
          <ac:spMkLst>
            <pc:docMk/>
            <pc:sldMk cId="246323535" sldId="282"/>
            <ac:spMk id="3" creationId="{B0F27970-C87E-91BC-C175-8813ABE51A65}"/>
          </ac:spMkLst>
        </pc:spChg>
      </pc:sldChg>
      <pc:sldChg chg="modSp new mod">
        <pc:chgData name="Rafael Plaza" userId="6d823b37fb43ba68" providerId="LiveId" clId="{7C2311E2-B968-4ED2-90CB-D4325DDDF76D}" dt="2024-03-14T23:09:11.149" v="2544" actId="20577"/>
        <pc:sldMkLst>
          <pc:docMk/>
          <pc:sldMk cId="1757841669" sldId="283"/>
        </pc:sldMkLst>
        <pc:spChg chg="mod">
          <ac:chgData name="Rafael Plaza" userId="6d823b37fb43ba68" providerId="LiveId" clId="{7C2311E2-B968-4ED2-90CB-D4325DDDF76D}" dt="2024-03-14T23:03:51.231" v="1740" actId="20577"/>
          <ac:spMkLst>
            <pc:docMk/>
            <pc:sldMk cId="1757841669" sldId="283"/>
            <ac:spMk id="2" creationId="{529D8583-E687-28DA-1CCC-06A9BBA04E0E}"/>
          </ac:spMkLst>
        </pc:spChg>
        <pc:spChg chg="mod">
          <ac:chgData name="Rafael Plaza" userId="6d823b37fb43ba68" providerId="LiveId" clId="{7C2311E2-B968-4ED2-90CB-D4325DDDF76D}" dt="2024-03-14T23:09:11.149" v="2544" actId="20577"/>
          <ac:spMkLst>
            <pc:docMk/>
            <pc:sldMk cId="1757841669" sldId="283"/>
            <ac:spMk id="3" creationId="{B1AE3B44-9AF0-03DC-645A-8DEBB04A4FB7}"/>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98759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1481949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351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1288961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A61015F-7CC6-4D0A-9D87-873EA4C304CC}" type="datetimeFigureOut">
              <a:rPr lang="en-US" dirty="0"/>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91351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114915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Haga clic para modificar los estilos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3/14/2024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664617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3/14/2024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509688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3/14/2024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603589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5C68B11-C5A8-448C-8CE9-B1A273C79CFC}" type="datetimeFigureOut">
              <a:rPr lang="en-US" dirty="0"/>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51166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7616CA0-919D-4A49-9C8A-62FDFB3A5183}" type="datetimeFigureOut">
              <a:rPr lang="en-US" dirty="0"/>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084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3/14/2024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‹Nº›</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550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rchive.ipcc.ch/home_languages_main_spanish.shtml" TargetMode="External"/><Relationship Id="rId2" Type="http://schemas.openxmlformats.org/officeDocument/2006/relationships/hyperlink" Target="https://www.unep.org/es" TargetMode="External"/><Relationship Id="rId1" Type="http://schemas.openxmlformats.org/officeDocument/2006/relationships/slideLayout" Target="../slideLayouts/slideLayout2.xml"/><Relationship Id="rId5" Type="http://schemas.openxmlformats.org/officeDocument/2006/relationships/hyperlink" Target="https://wmo.int/es" TargetMode="External"/><Relationship Id="rId4" Type="http://schemas.openxmlformats.org/officeDocument/2006/relationships/hyperlink" Target="https://www.fao.org/climate-change/e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un.org/spanish/esa/sustdev/agenda21/riodeclaration.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694630-8BFC-859A-B339-422BA12D2B60}"/>
              </a:ext>
            </a:extLst>
          </p:cNvPr>
          <p:cNvSpPr>
            <a:spLocks noGrp="1"/>
          </p:cNvSpPr>
          <p:nvPr>
            <p:ph type="title"/>
          </p:nvPr>
        </p:nvSpPr>
        <p:spPr/>
        <p:txBody>
          <a:bodyPr>
            <a:normAutofit fontScale="90000"/>
          </a:bodyPr>
          <a:lstStyle/>
          <a:p>
            <a:r>
              <a:rPr lang="es-MX" dirty="0"/>
              <a:t>Clase 2</a:t>
            </a:r>
            <a:br>
              <a:rPr lang="es-MX" dirty="0"/>
            </a:br>
            <a:r>
              <a:rPr lang="es-MX" dirty="0"/>
              <a:t>principios ambientales y el uso de recursos naturales</a:t>
            </a:r>
          </a:p>
        </p:txBody>
      </p:sp>
      <p:pic>
        <p:nvPicPr>
          <p:cNvPr id="3" name="Imagen 2">
            <a:extLst>
              <a:ext uri="{FF2B5EF4-FFF2-40B4-BE49-F238E27FC236}">
                <a16:creationId xmlns:a16="http://schemas.microsoft.com/office/drawing/2014/main" id="{E35D580C-3E6E-59F6-B427-CBEBF8B97317}"/>
              </a:ext>
            </a:extLst>
          </p:cNvPr>
          <p:cNvPicPr>
            <a:picLocks noChangeAspect="1"/>
          </p:cNvPicPr>
          <p:nvPr/>
        </p:nvPicPr>
        <p:blipFill>
          <a:blip r:embed="rId2"/>
          <a:stretch>
            <a:fillRect/>
          </a:stretch>
        </p:blipFill>
        <p:spPr>
          <a:xfrm>
            <a:off x="5039886" y="2084832"/>
            <a:ext cx="4779455" cy="4057558"/>
          </a:xfrm>
          <a:prstGeom prst="rect">
            <a:avLst/>
          </a:prstGeom>
        </p:spPr>
      </p:pic>
      <p:pic>
        <p:nvPicPr>
          <p:cNvPr id="4" name="Imagen 3">
            <a:extLst>
              <a:ext uri="{FF2B5EF4-FFF2-40B4-BE49-F238E27FC236}">
                <a16:creationId xmlns:a16="http://schemas.microsoft.com/office/drawing/2014/main" id="{74F32DA3-BCD8-F406-6B06-C37FB228BC02}"/>
              </a:ext>
            </a:extLst>
          </p:cNvPr>
          <p:cNvPicPr>
            <a:picLocks noChangeAspect="1"/>
          </p:cNvPicPr>
          <p:nvPr/>
        </p:nvPicPr>
        <p:blipFill>
          <a:blip r:embed="rId3"/>
          <a:stretch>
            <a:fillRect/>
          </a:stretch>
        </p:blipFill>
        <p:spPr>
          <a:xfrm>
            <a:off x="1929543" y="2300940"/>
            <a:ext cx="3023569" cy="3923553"/>
          </a:xfrm>
          <a:prstGeom prst="rect">
            <a:avLst/>
          </a:prstGeom>
        </p:spPr>
      </p:pic>
    </p:spTree>
    <p:extLst>
      <p:ext uri="{BB962C8B-B14F-4D97-AF65-F5344CB8AC3E}">
        <p14:creationId xmlns:p14="http://schemas.microsoft.com/office/powerpoint/2010/main" val="1847474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C9AB1E-6F67-29FF-9B36-AB1B630268F2}"/>
              </a:ext>
            </a:extLst>
          </p:cNvPr>
          <p:cNvSpPr>
            <a:spLocks noGrp="1"/>
          </p:cNvSpPr>
          <p:nvPr>
            <p:ph type="title"/>
          </p:nvPr>
        </p:nvSpPr>
        <p:spPr/>
        <p:txBody>
          <a:bodyPr/>
          <a:lstStyle/>
          <a:p>
            <a:r>
              <a:rPr lang="es-MX" dirty="0"/>
              <a:t>Principio reparatorio. Tres problemas</a:t>
            </a:r>
          </a:p>
        </p:txBody>
      </p:sp>
      <p:sp>
        <p:nvSpPr>
          <p:cNvPr id="3" name="Marcador de contenido 2">
            <a:extLst>
              <a:ext uri="{FF2B5EF4-FFF2-40B4-BE49-F238E27FC236}">
                <a16:creationId xmlns:a16="http://schemas.microsoft.com/office/drawing/2014/main" id="{86B11503-20F4-82F9-2F68-BF16A77043F9}"/>
              </a:ext>
            </a:extLst>
          </p:cNvPr>
          <p:cNvSpPr>
            <a:spLocks noGrp="1"/>
          </p:cNvSpPr>
          <p:nvPr>
            <p:ph idx="1"/>
          </p:nvPr>
        </p:nvSpPr>
        <p:spPr/>
        <p:txBody>
          <a:bodyPr>
            <a:normAutofit lnSpcReduction="10000"/>
          </a:bodyPr>
          <a:lstStyle/>
          <a:p>
            <a:pPr>
              <a:buFont typeface="Arial" panose="020B0604020202020204" pitchFamily="34" charset="0"/>
              <a:buChar char="•"/>
            </a:pPr>
            <a:r>
              <a:rPr lang="es-MX" dirty="0"/>
              <a:t> ¿Cuál es la definición de daño ambiental? y  ¿Cuál es la forma apropiada de reparación?</a:t>
            </a:r>
          </a:p>
          <a:p>
            <a:pPr>
              <a:buFont typeface="Arial" panose="020B0604020202020204" pitchFamily="34" charset="0"/>
              <a:buChar char="•"/>
            </a:pPr>
            <a:r>
              <a:rPr lang="es-MX" dirty="0"/>
              <a:t> Problema de falta de desarrollo del D. Internacional en el primer punto.</a:t>
            </a:r>
          </a:p>
          <a:p>
            <a:pPr>
              <a:buFont typeface="Arial" panose="020B0604020202020204" pitchFamily="34" charset="0"/>
              <a:buChar char="•"/>
            </a:pPr>
            <a:r>
              <a:rPr lang="es-MX" dirty="0"/>
              <a:t> Con respecto al concepto de reparación, la Corte Permanente de Justicia Internacional declaró que: “El principio esencial que contiene la noción de un acto ilegal…es que la reparación debe, en la medida de lo posible, eliminar todas las consecuencias producidas por el acto ilegal y restablecer la situación que, con toda probabilidad no hubiera sucedido si no se hubiera cometido ese acto. La restitución en especie, o de no ser posible, el pago de una suma que corresponda al valor que tendría la restitución en especie; de ser necesario, indemnización por daños y perjuicios sufridos, que no estén cubiertos por la restitución en especie. Estos son los principios que deben utilizarse para determinar la suma de la debida indemnización, por un acto contrario al derecho internacional.</a:t>
            </a:r>
          </a:p>
          <a:p>
            <a:endParaRPr lang="es-MX" dirty="0"/>
          </a:p>
        </p:txBody>
      </p:sp>
    </p:spTree>
    <p:extLst>
      <p:ext uri="{BB962C8B-B14F-4D97-AF65-F5344CB8AC3E}">
        <p14:creationId xmlns:p14="http://schemas.microsoft.com/office/powerpoint/2010/main" val="2254857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C95B3D-A484-05F3-36E1-D3DC4145A24D}"/>
              </a:ext>
            </a:extLst>
          </p:cNvPr>
          <p:cNvSpPr>
            <a:spLocks noGrp="1"/>
          </p:cNvSpPr>
          <p:nvPr>
            <p:ph type="title"/>
          </p:nvPr>
        </p:nvSpPr>
        <p:spPr/>
        <p:txBody>
          <a:bodyPr/>
          <a:lstStyle/>
          <a:p>
            <a:r>
              <a:rPr lang="es-MX" dirty="0"/>
              <a:t>Principio de responsabilidad común diferenciada</a:t>
            </a:r>
          </a:p>
        </p:txBody>
      </p:sp>
      <p:sp>
        <p:nvSpPr>
          <p:cNvPr id="3" name="Marcador de contenido 2">
            <a:extLst>
              <a:ext uri="{FF2B5EF4-FFF2-40B4-BE49-F238E27FC236}">
                <a16:creationId xmlns:a16="http://schemas.microsoft.com/office/drawing/2014/main" id="{07191961-2324-607D-F393-E2F6B61C5B30}"/>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s-MX" dirty="0"/>
              <a:t> Debido a las diferentes orientaciones en el desarrollo y a la necesidad de compartir la responsabilidad de la degradación ecológica, algunos países tendrían que asumir una mayor proporción del peso de la conservación.</a:t>
            </a:r>
          </a:p>
          <a:p>
            <a:pPr>
              <a:buFont typeface="Arial" panose="020B0604020202020204" pitchFamily="34" charset="0"/>
              <a:buChar char="•"/>
            </a:pPr>
            <a:r>
              <a:rPr lang="es-MX" dirty="0"/>
              <a:t> La idea es que los estados deben cumplir con las obligaciones internacionales de conservación del medio ambiente teniendo en cuenta la equidad y de conformidad con sus responsabilidades en común aunque diferenciadas y con sus respectivas capacidades.</a:t>
            </a:r>
          </a:p>
          <a:p>
            <a:pPr>
              <a:buFont typeface="Arial" panose="020B0604020202020204" pitchFamily="34" charset="0"/>
              <a:buChar char="•"/>
            </a:pPr>
            <a:r>
              <a:rPr lang="es-MX" dirty="0"/>
              <a:t> Ejemplo: contribución de países industrializados al calentamiento global; plazos para implementar medidas preventivas.</a:t>
            </a:r>
          </a:p>
          <a:p>
            <a:pPr>
              <a:buFont typeface="Arial" panose="020B0604020202020204" pitchFamily="34" charset="0"/>
              <a:buChar char="•"/>
            </a:pPr>
            <a:r>
              <a:rPr lang="es-MX" dirty="0"/>
              <a:t> Este principio fue reconocido en la Declaración de Río en los principios 4 y 7.</a:t>
            </a:r>
          </a:p>
          <a:p>
            <a:pPr>
              <a:buFont typeface="Arial" panose="020B0604020202020204" pitchFamily="34" charset="0"/>
              <a:buChar char="•"/>
            </a:pPr>
            <a:r>
              <a:rPr lang="es-MX" dirty="0"/>
              <a:t> El principio incluye dos elementos constitutivos:</a:t>
            </a:r>
          </a:p>
          <a:p>
            <a:pPr lvl="1">
              <a:buFont typeface="Arial" panose="020B0604020202020204" pitchFamily="34" charset="0"/>
              <a:buChar char="•"/>
            </a:pPr>
            <a:r>
              <a:rPr lang="es-MX" dirty="0"/>
              <a:t>El primero es la responsabilidad común de los estados de proteger el medio ambiente. Esto significa que los estados deben participar en una labor mundial de conservación.</a:t>
            </a:r>
          </a:p>
          <a:p>
            <a:pPr lvl="1">
              <a:buFont typeface="Arial" panose="020B0604020202020204" pitchFamily="34" charset="0"/>
              <a:buChar char="•"/>
            </a:pPr>
            <a:r>
              <a:rPr lang="es-MX" dirty="0"/>
              <a:t>El segundo elemento es entender las diferentes circunstancias de cada estado.</a:t>
            </a:r>
          </a:p>
        </p:txBody>
      </p:sp>
    </p:spTree>
    <p:extLst>
      <p:ext uri="{BB962C8B-B14F-4D97-AF65-F5344CB8AC3E}">
        <p14:creationId xmlns:p14="http://schemas.microsoft.com/office/powerpoint/2010/main" val="2150306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E1C3ED-F5B1-7E9C-E843-B1219715968E}"/>
              </a:ext>
            </a:extLst>
          </p:cNvPr>
          <p:cNvSpPr>
            <a:spLocks noGrp="1"/>
          </p:cNvSpPr>
          <p:nvPr>
            <p:ph type="title"/>
          </p:nvPr>
        </p:nvSpPr>
        <p:spPr/>
        <p:txBody>
          <a:bodyPr/>
          <a:lstStyle/>
          <a:p>
            <a:r>
              <a:rPr lang="es-MX" dirty="0"/>
              <a:t>Principio de desarrollo sostenible</a:t>
            </a:r>
          </a:p>
        </p:txBody>
      </p:sp>
      <p:sp>
        <p:nvSpPr>
          <p:cNvPr id="3" name="Marcador de contenido 2">
            <a:extLst>
              <a:ext uri="{FF2B5EF4-FFF2-40B4-BE49-F238E27FC236}">
                <a16:creationId xmlns:a16="http://schemas.microsoft.com/office/drawing/2014/main" id="{93C1DD5C-E823-4BD3-135E-7BF1E686B89C}"/>
              </a:ext>
            </a:extLst>
          </p:cNvPr>
          <p:cNvSpPr>
            <a:spLocks noGrp="1"/>
          </p:cNvSpPr>
          <p:nvPr>
            <p:ph sz="half" idx="1"/>
          </p:nvPr>
        </p:nvSpPr>
        <p:spPr/>
        <p:txBody>
          <a:bodyPr>
            <a:normAutofit fontScale="92500" lnSpcReduction="20000"/>
          </a:bodyPr>
          <a:lstStyle/>
          <a:p>
            <a:pPr>
              <a:buFont typeface="Arial" panose="020B0604020202020204" pitchFamily="34" charset="0"/>
              <a:buChar char="•"/>
            </a:pPr>
            <a:r>
              <a:rPr lang="es-MX" dirty="0"/>
              <a:t> El principio de desarrollo sostenible se define por primera vez en el Informe Brundtland, como un desarrollo que satisface las necesidades (en especial las necesidades esenciales de la población pobre del mundo) del presente, sin comprometer la capacidad de las futuras generaciones de satisfacer las suyas.</a:t>
            </a:r>
          </a:p>
          <a:p>
            <a:pPr>
              <a:buFont typeface="Arial" panose="020B0604020202020204" pitchFamily="34" charset="0"/>
              <a:buChar char="•"/>
            </a:pPr>
            <a:r>
              <a:rPr lang="es-MX" dirty="0"/>
              <a:t> Se impone la idea de las limitaciones en la capacidad del medio ambiente para satisfacer las necesidades del presente y del futuro.</a:t>
            </a:r>
          </a:p>
          <a:p>
            <a:pPr>
              <a:buFont typeface="Arial" panose="020B0604020202020204" pitchFamily="34" charset="0"/>
              <a:buChar char="•"/>
            </a:pPr>
            <a:r>
              <a:rPr lang="es-MX" dirty="0"/>
              <a:t>El desarrollo sostenible sugiere que la idea central de la labor de protección del medio ambiente es el mejoramiento de la condición humana.</a:t>
            </a:r>
          </a:p>
        </p:txBody>
      </p:sp>
      <p:pic>
        <p:nvPicPr>
          <p:cNvPr id="5" name="Marcador de contenido 4">
            <a:extLst>
              <a:ext uri="{FF2B5EF4-FFF2-40B4-BE49-F238E27FC236}">
                <a16:creationId xmlns:a16="http://schemas.microsoft.com/office/drawing/2014/main" id="{17C97D7E-5C26-4EF4-3F9B-08A90843F8F7}"/>
              </a:ext>
            </a:extLst>
          </p:cNvPr>
          <p:cNvPicPr>
            <a:picLocks noGrp="1" noChangeAspect="1"/>
          </p:cNvPicPr>
          <p:nvPr>
            <p:ph sz="half" idx="2"/>
          </p:nvPr>
        </p:nvPicPr>
        <p:blipFill>
          <a:blip r:embed="rId2"/>
          <a:stretch>
            <a:fillRect/>
          </a:stretch>
        </p:blipFill>
        <p:spPr>
          <a:xfrm>
            <a:off x="5989637" y="2420471"/>
            <a:ext cx="5711233" cy="3215212"/>
          </a:xfrm>
          <a:prstGeom prst="rect">
            <a:avLst/>
          </a:prstGeom>
        </p:spPr>
      </p:pic>
    </p:spTree>
    <p:extLst>
      <p:ext uri="{BB962C8B-B14F-4D97-AF65-F5344CB8AC3E}">
        <p14:creationId xmlns:p14="http://schemas.microsoft.com/office/powerpoint/2010/main" val="3947194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BD8A26-681E-13C7-C649-DEC7A54A98B9}"/>
              </a:ext>
            </a:extLst>
          </p:cNvPr>
          <p:cNvSpPr>
            <a:spLocks noGrp="1"/>
          </p:cNvSpPr>
          <p:nvPr>
            <p:ph type="title"/>
          </p:nvPr>
        </p:nvSpPr>
        <p:spPr/>
        <p:txBody>
          <a:bodyPr>
            <a:normAutofit/>
          </a:bodyPr>
          <a:lstStyle/>
          <a:p>
            <a:r>
              <a:rPr lang="es-MX" dirty="0"/>
              <a:t>Objetivos de desarrollo sostenible (ODS) vinculados con el medio ambiente</a:t>
            </a:r>
          </a:p>
        </p:txBody>
      </p:sp>
      <p:pic>
        <p:nvPicPr>
          <p:cNvPr id="6" name="Marcador de contenido 5">
            <a:extLst>
              <a:ext uri="{FF2B5EF4-FFF2-40B4-BE49-F238E27FC236}">
                <a16:creationId xmlns:a16="http://schemas.microsoft.com/office/drawing/2014/main" id="{E4254D29-240E-D18C-1937-84BFD9B5DCCA}"/>
              </a:ext>
            </a:extLst>
          </p:cNvPr>
          <p:cNvPicPr>
            <a:picLocks noGrp="1" noChangeAspect="1"/>
          </p:cNvPicPr>
          <p:nvPr>
            <p:ph idx="1"/>
          </p:nvPr>
        </p:nvPicPr>
        <p:blipFill>
          <a:blip r:embed="rId2"/>
          <a:stretch>
            <a:fillRect/>
          </a:stretch>
        </p:blipFill>
        <p:spPr>
          <a:xfrm>
            <a:off x="3990361" y="2084832"/>
            <a:ext cx="4211277" cy="4059624"/>
          </a:xfrm>
        </p:spPr>
      </p:pic>
    </p:spTree>
    <p:extLst>
      <p:ext uri="{BB962C8B-B14F-4D97-AF65-F5344CB8AC3E}">
        <p14:creationId xmlns:p14="http://schemas.microsoft.com/office/powerpoint/2010/main" val="2763136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20CB03-C97E-7CB1-FA6E-FB44F3BE4596}"/>
              </a:ext>
            </a:extLst>
          </p:cNvPr>
          <p:cNvSpPr>
            <a:spLocks noGrp="1"/>
          </p:cNvSpPr>
          <p:nvPr>
            <p:ph type="title"/>
          </p:nvPr>
        </p:nvSpPr>
        <p:spPr/>
        <p:txBody>
          <a:bodyPr/>
          <a:lstStyle/>
          <a:p>
            <a:r>
              <a:rPr lang="es-MX" dirty="0"/>
              <a:t>Principio de desarrollo sostenible</a:t>
            </a:r>
          </a:p>
        </p:txBody>
      </p:sp>
      <p:sp>
        <p:nvSpPr>
          <p:cNvPr id="3" name="Marcador de contenido 2">
            <a:extLst>
              <a:ext uri="{FF2B5EF4-FFF2-40B4-BE49-F238E27FC236}">
                <a16:creationId xmlns:a16="http://schemas.microsoft.com/office/drawing/2014/main" id="{B0F27970-C87E-91BC-C175-8813ABE51A65}"/>
              </a:ext>
            </a:extLst>
          </p:cNvPr>
          <p:cNvSpPr>
            <a:spLocks noGrp="1"/>
          </p:cNvSpPr>
          <p:nvPr>
            <p:ph idx="1"/>
          </p:nvPr>
        </p:nvSpPr>
        <p:spPr/>
        <p:txBody>
          <a:bodyPr>
            <a:normAutofit/>
          </a:bodyPr>
          <a:lstStyle/>
          <a:p>
            <a:pPr>
              <a:buFont typeface="Arial" panose="020B0604020202020204" pitchFamily="34" charset="0"/>
              <a:buChar char="•"/>
            </a:pPr>
            <a:r>
              <a:rPr lang="es-MX" dirty="0"/>
              <a:t> El desarrollo sostenible, según los acuerdos internacionales, abarca al menos tres elementos:</a:t>
            </a:r>
          </a:p>
          <a:p>
            <a:pPr>
              <a:buFont typeface="Arial" panose="020B0604020202020204" pitchFamily="34" charset="0"/>
              <a:buChar char="•"/>
            </a:pPr>
            <a:r>
              <a:rPr lang="es-MX" dirty="0"/>
              <a:t> 1. Equidad intergeneracional.</a:t>
            </a:r>
          </a:p>
          <a:p>
            <a:pPr>
              <a:buFont typeface="Arial" panose="020B0604020202020204" pitchFamily="34" charset="0"/>
              <a:buChar char="•"/>
            </a:pPr>
            <a:r>
              <a:rPr lang="es-MX" dirty="0"/>
              <a:t> 2. Usos sostenible de los recursos naturales. Se ha intentado definir el principio del uso sostenible de los recursos naturales, pero no existe una definición general. Se usan términos tales como: apropiado, uso prudente, explotación sensata, gestión ambientalmente sana, ecológicamente sana y utilización racional. Ejemplo: Morsas. </a:t>
            </a:r>
          </a:p>
          <a:p>
            <a:pPr>
              <a:buFont typeface="Arial" panose="020B0604020202020204" pitchFamily="34" charset="0"/>
              <a:buChar char="•"/>
            </a:pPr>
            <a:r>
              <a:rPr lang="es-MX" dirty="0"/>
              <a:t> 3. Integración del medio ambiente y desarrollo. Ejemplo: El sistema de contabilidad debería incluir mecanismos de control de la contaminación y del daño ambiental al calcular el producto interno bruto (PIB). Por ejemplo, la extracción de minas no reflejaría un aumento del PNB, sino también una reducción de los recursos naturales.</a:t>
            </a:r>
          </a:p>
        </p:txBody>
      </p:sp>
    </p:spTree>
    <p:extLst>
      <p:ext uri="{BB962C8B-B14F-4D97-AF65-F5344CB8AC3E}">
        <p14:creationId xmlns:p14="http://schemas.microsoft.com/office/powerpoint/2010/main" val="246323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46D16E-85D1-F911-75CF-EE9D301766B3}"/>
              </a:ext>
            </a:extLst>
          </p:cNvPr>
          <p:cNvSpPr>
            <a:spLocks noGrp="1"/>
          </p:cNvSpPr>
          <p:nvPr>
            <p:ph type="title"/>
          </p:nvPr>
        </p:nvSpPr>
        <p:spPr/>
        <p:txBody>
          <a:bodyPr>
            <a:normAutofit fontScale="90000"/>
          </a:bodyPr>
          <a:lstStyle/>
          <a:p>
            <a:r>
              <a:rPr lang="es-MX" dirty="0"/>
              <a:t>agencias especializadas de la ONU y otras organizaciones internacionales </a:t>
            </a:r>
            <a:br>
              <a:rPr lang="es-MX" dirty="0"/>
            </a:br>
            <a:endParaRPr lang="es-MX" dirty="0"/>
          </a:p>
        </p:txBody>
      </p:sp>
      <p:sp>
        <p:nvSpPr>
          <p:cNvPr id="3" name="Marcador de contenido 2">
            <a:extLst>
              <a:ext uri="{FF2B5EF4-FFF2-40B4-BE49-F238E27FC236}">
                <a16:creationId xmlns:a16="http://schemas.microsoft.com/office/drawing/2014/main" id="{4EF1C125-DF5C-7577-6320-29A789C6B350}"/>
              </a:ext>
            </a:extLst>
          </p:cNvPr>
          <p:cNvSpPr>
            <a:spLocks noGrp="1"/>
          </p:cNvSpPr>
          <p:nvPr>
            <p:ph idx="1"/>
          </p:nvPr>
        </p:nvSpPr>
        <p:spPr/>
        <p:txBody>
          <a:bodyPr>
            <a:normAutofit lnSpcReduction="10000"/>
          </a:bodyPr>
          <a:lstStyle/>
          <a:p>
            <a:pPr>
              <a:buFont typeface="Arial" panose="020B0604020202020204" pitchFamily="34" charset="0"/>
              <a:buChar char="•"/>
            </a:pPr>
            <a:r>
              <a:rPr lang="es-MX" dirty="0"/>
              <a:t> Programa de las Naciones Unidas para el Medio Ambiente (UNEP, por sus siglas en inglés), ONU Medio Ambiente: </a:t>
            </a:r>
            <a:r>
              <a:rPr lang="es-MX" dirty="0">
                <a:hlinkClick r:id="rId2"/>
              </a:rPr>
              <a:t>https://www.unep.org/es</a:t>
            </a:r>
            <a:endParaRPr lang="es-MX" dirty="0"/>
          </a:p>
          <a:p>
            <a:pPr>
              <a:buFont typeface="Arial" panose="020B0604020202020204" pitchFamily="34" charset="0"/>
              <a:buChar char="•"/>
            </a:pPr>
            <a:r>
              <a:rPr lang="es-MX" dirty="0"/>
              <a:t> Panel intergubernamental sobre cambio climático (IPCC, por sus siglas en inglés) </a:t>
            </a:r>
            <a:r>
              <a:rPr lang="es-MX" dirty="0">
                <a:hlinkClick r:id="rId3"/>
              </a:rPr>
              <a:t>https://archive.ipcc.ch/home_languages_main_spanish.shtml</a:t>
            </a:r>
            <a:endParaRPr lang="es-MX" dirty="0"/>
          </a:p>
          <a:p>
            <a:pPr>
              <a:buFont typeface="Arial" panose="020B0604020202020204" pitchFamily="34" charset="0"/>
              <a:buChar char="•"/>
            </a:pPr>
            <a:r>
              <a:rPr lang="es-MX" dirty="0"/>
              <a:t> Organización de las Naciones Unidas para la Alimentación y la Agricultura (FAO, por sus siglas en inglés). FAO Cambio climático </a:t>
            </a:r>
            <a:r>
              <a:rPr lang="es-MX" dirty="0">
                <a:hlinkClick r:id="rId4"/>
              </a:rPr>
              <a:t>https://www.fao.org/climate-change/es</a:t>
            </a:r>
            <a:endParaRPr lang="es-MX" dirty="0"/>
          </a:p>
          <a:p>
            <a:pPr>
              <a:buFont typeface="Arial" panose="020B0604020202020204" pitchFamily="34" charset="0"/>
              <a:buChar char="•"/>
            </a:pPr>
            <a:r>
              <a:rPr lang="es-MX" dirty="0"/>
              <a:t> Organización Meteorológica Mundial (WMO, por sus siglas en inglés) </a:t>
            </a:r>
            <a:r>
              <a:rPr lang="es-MX" dirty="0">
                <a:hlinkClick r:id="rId5"/>
              </a:rPr>
              <a:t>https://wmo.int/es</a:t>
            </a:r>
            <a:endParaRPr lang="es-MX" dirty="0"/>
          </a:p>
          <a:p>
            <a:pPr>
              <a:buFont typeface="Arial" panose="020B0604020202020204" pitchFamily="34" charset="0"/>
              <a:buChar char="•"/>
            </a:pPr>
            <a:r>
              <a:rPr lang="es-MX" dirty="0"/>
              <a:t> Banco Mundial. Cambio climático</a:t>
            </a:r>
          </a:p>
          <a:p>
            <a:pPr>
              <a:buFont typeface="Arial" panose="020B0604020202020204" pitchFamily="34" charset="0"/>
              <a:buChar char="•"/>
            </a:pPr>
            <a:r>
              <a:rPr lang="es-MX" dirty="0"/>
              <a:t> OCDE. Cambio climático</a:t>
            </a:r>
          </a:p>
        </p:txBody>
      </p:sp>
    </p:spTree>
    <p:extLst>
      <p:ext uri="{BB962C8B-B14F-4D97-AF65-F5344CB8AC3E}">
        <p14:creationId xmlns:p14="http://schemas.microsoft.com/office/powerpoint/2010/main" val="30675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76D916-99E3-B985-8658-63DE5F6F9C10}"/>
              </a:ext>
            </a:extLst>
          </p:cNvPr>
          <p:cNvSpPr>
            <a:spLocks noGrp="1"/>
          </p:cNvSpPr>
          <p:nvPr>
            <p:ph type="title"/>
          </p:nvPr>
        </p:nvSpPr>
        <p:spPr/>
        <p:txBody>
          <a:bodyPr/>
          <a:lstStyle/>
          <a:p>
            <a:r>
              <a:rPr lang="es-MX" dirty="0"/>
              <a:t>Recursos naturales y necesidades económico-ambientales</a:t>
            </a:r>
          </a:p>
        </p:txBody>
      </p:sp>
      <p:sp>
        <p:nvSpPr>
          <p:cNvPr id="3" name="Marcador de contenido 2">
            <a:extLst>
              <a:ext uri="{FF2B5EF4-FFF2-40B4-BE49-F238E27FC236}">
                <a16:creationId xmlns:a16="http://schemas.microsoft.com/office/drawing/2014/main" id="{1F6CCD18-5467-A56F-C50D-3122BF664E3E}"/>
              </a:ext>
            </a:extLst>
          </p:cNvPr>
          <p:cNvSpPr>
            <a:spLocks noGrp="1"/>
          </p:cNvSpPr>
          <p:nvPr>
            <p:ph idx="1"/>
          </p:nvPr>
        </p:nvSpPr>
        <p:spPr/>
        <p:txBody>
          <a:bodyPr>
            <a:normAutofit lnSpcReduction="10000"/>
          </a:bodyPr>
          <a:lstStyle/>
          <a:p>
            <a:pPr>
              <a:buFont typeface="Arial" panose="020B0604020202020204" pitchFamily="34" charset="0"/>
              <a:buChar char="•"/>
            </a:pPr>
            <a:r>
              <a:rPr lang="es-MX" dirty="0"/>
              <a:t> Economía tradicional: servicios ambientales concebidos como libres o de uso público; escasa valoración de los servicios ambientales; externalidades negativas no internalizadas en la estructura de costos; no hay una percepción definida de los mercados de “servicios ambientales”. Flujo de la economía tradicional (Villa, p.83).</a:t>
            </a:r>
          </a:p>
          <a:p>
            <a:pPr>
              <a:buFont typeface="Arial" panose="020B0604020202020204" pitchFamily="34" charset="0"/>
              <a:buChar char="•"/>
            </a:pPr>
            <a:r>
              <a:rPr lang="es-MX" dirty="0"/>
              <a:t> Economía ambiental: servicios ambientales concebidos como escasos; alta valoración de los mismos; reconocimiento del efecto antrópico (benéfico o dañino); se enfoca en estudiar las externalidades y pretende incorporarlas a la estructura de costos; se percibe a los mercados de servicios ambientales, pero no se comportan de la misma manera que los mercados convencionales. Flujo de la eco-economía (Villa, p. 85).</a:t>
            </a:r>
          </a:p>
          <a:p>
            <a:pPr>
              <a:buFont typeface="Arial" panose="020B0604020202020204" pitchFamily="34" charset="0"/>
              <a:buChar char="•"/>
            </a:pPr>
            <a:r>
              <a:rPr lang="es-MX" dirty="0"/>
              <a:t> El problema de la contaminación (alteración, daño al medio ambiente ergo a los servicios ambientales). Las emisiones de contaminantes. La función de daño (ambiental) marginal. El nivel eficiente de emisiones y los métodos o sistemas para alcanzarlo (Villa, p. 39 y ss.).</a:t>
            </a:r>
          </a:p>
        </p:txBody>
      </p:sp>
    </p:spTree>
    <p:extLst>
      <p:ext uri="{BB962C8B-B14F-4D97-AF65-F5344CB8AC3E}">
        <p14:creationId xmlns:p14="http://schemas.microsoft.com/office/powerpoint/2010/main" val="146486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CBCACA-F9FC-659E-9F12-CE947111C565}"/>
              </a:ext>
            </a:extLst>
          </p:cNvPr>
          <p:cNvSpPr>
            <a:spLocks noGrp="1"/>
          </p:cNvSpPr>
          <p:nvPr>
            <p:ph type="title"/>
          </p:nvPr>
        </p:nvSpPr>
        <p:spPr/>
        <p:txBody>
          <a:bodyPr/>
          <a:lstStyle/>
          <a:p>
            <a:r>
              <a:rPr lang="es-MX" dirty="0"/>
              <a:t>Principios internacionales del derecho ambiental</a:t>
            </a:r>
          </a:p>
        </p:txBody>
      </p:sp>
      <p:sp>
        <p:nvSpPr>
          <p:cNvPr id="3" name="Marcador de contenido 2">
            <a:extLst>
              <a:ext uri="{FF2B5EF4-FFF2-40B4-BE49-F238E27FC236}">
                <a16:creationId xmlns:a16="http://schemas.microsoft.com/office/drawing/2014/main" id="{8F23EC02-9900-271B-996D-880926A09E4C}"/>
              </a:ext>
            </a:extLst>
          </p:cNvPr>
          <p:cNvSpPr>
            <a:spLocks noGrp="1"/>
          </p:cNvSpPr>
          <p:nvPr>
            <p:ph idx="1"/>
          </p:nvPr>
        </p:nvSpPr>
        <p:spPr/>
        <p:txBody>
          <a:bodyPr>
            <a:normAutofit fontScale="92500"/>
          </a:bodyPr>
          <a:lstStyle/>
          <a:p>
            <a:pPr>
              <a:buFont typeface="Arial" panose="020B0604020202020204" pitchFamily="34" charset="0"/>
              <a:buChar char="•"/>
            </a:pPr>
            <a:r>
              <a:rPr lang="es-MX" dirty="0"/>
              <a:t> Lectura: Valverde, Max. Principios generales del Derecho Ambiental Internacional (1996).</a:t>
            </a:r>
          </a:p>
          <a:p>
            <a:pPr>
              <a:buFont typeface="Arial" panose="020B0604020202020204" pitchFamily="34" charset="0"/>
              <a:buChar char="•"/>
            </a:pPr>
            <a:r>
              <a:rPr lang="es-MX" dirty="0"/>
              <a:t> Lectura: Philippe </a:t>
            </a:r>
            <a:r>
              <a:rPr lang="es-MX" dirty="0" err="1"/>
              <a:t>Sands</a:t>
            </a:r>
            <a:r>
              <a:rPr lang="es-MX" dirty="0"/>
              <a:t>, </a:t>
            </a:r>
            <a:r>
              <a:rPr lang="es-MX" dirty="0" err="1"/>
              <a:t>Principles</a:t>
            </a:r>
            <a:r>
              <a:rPr lang="es-MX" dirty="0"/>
              <a:t> </a:t>
            </a:r>
            <a:r>
              <a:rPr lang="es-MX" dirty="0" err="1"/>
              <a:t>of</a:t>
            </a:r>
            <a:r>
              <a:rPr lang="es-MX" dirty="0"/>
              <a:t> International </a:t>
            </a:r>
            <a:r>
              <a:rPr lang="es-MX" dirty="0" err="1"/>
              <a:t>Environmental</a:t>
            </a:r>
            <a:r>
              <a:rPr lang="es-MX" dirty="0"/>
              <a:t> </a:t>
            </a:r>
            <a:r>
              <a:rPr lang="es-MX" dirty="0" err="1"/>
              <a:t>Law</a:t>
            </a:r>
            <a:r>
              <a:rPr lang="es-MX" dirty="0"/>
              <a:t> (Cambridge </a:t>
            </a:r>
            <a:r>
              <a:rPr lang="es-MX" dirty="0" err="1"/>
              <a:t>University</a:t>
            </a:r>
            <a:r>
              <a:rPr lang="es-MX" dirty="0"/>
              <a:t> </a:t>
            </a:r>
            <a:r>
              <a:rPr lang="es-MX" dirty="0" err="1"/>
              <a:t>Press</a:t>
            </a:r>
            <a:r>
              <a:rPr lang="es-MX" dirty="0"/>
              <a:t>).</a:t>
            </a:r>
          </a:p>
          <a:p>
            <a:pPr>
              <a:buFont typeface="Arial" panose="020B0604020202020204" pitchFamily="34" charset="0"/>
              <a:buChar char="•"/>
            </a:pPr>
            <a:r>
              <a:rPr lang="es-MX" dirty="0"/>
              <a:t> Lectura: Hernán Alberto Villa Orrego. Derecho Internacional Ambiental (Editorial Astrea, Universidad de Medellín, 2013).</a:t>
            </a:r>
          </a:p>
          <a:p>
            <a:pPr>
              <a:buFont typeface="Arial" panose="020B0604020202020204" pitchFamily="34" charset="0"/>
              <a:buChar char="•"/>
            </a:pPr>
            <a:r>
              <a:rPr lang="es-MX" dirty="0"/>
              <a:t> Antecedente: Declaración de la Conferencia de las Naciones Unidas sobre el Medio Humano, aprobada en Estocolmo el 16 de junio de 1972, y tratando de basarse en ella…</a:t>
            </a:r>
          </a:p>
          <a:p>
            <a:pPr>
              <a:buFont typeface="Arial" panose="020B0604020202020204" pitchFamily="34" charset="0"/>
              <a:buChar char="•"/>
            </a:pPr>
            <a:r>
              <a:rPr lang="es-MX" dirty="0"/>
              <a:t> Declaración de Rio sobre el Medio Ambiente y el Desarrollo, de la Conferencia de las Naciones Unidas sobre el Medio Ambiente y el Desarrollo, Rio de Janeiro del 3 al 14 de junio de 1992. </a:t>
            </a:r>
            <a:r>
              <a:rPr lang="es-MX" dirty="0">
                <a:hlinkClick r:id="rId2"/>
              </a:rPr>
              <a:t>https://www.un.org/spanish/esa/sustdev/agenda21/riodeclaration.htm</a:t>
            </a:r>
            <a:endParaRPr lang="es-MX" dirty="0"/>
          </a:p>
          <a:p>
            <a:pPr>
              <a:buFont typeface="Arial" panose="020B0604020202020204" pitchFamily="34" charset="0"/>
              <a:buChar char="•"/>
            </a:pPr>
            <a:r>
              <a:rPr lang="es-MX" dirty="0"/>
              <a:t>27 Principios.</a:t>
            </a:r>
          </a:p>
          <a:p>
            <a:pPr>
              <a:buFont typeface="Arial" panose="020B0604020202020204" pitchFamily="34" charset="0"/>
              <a:buChar char="•"/>
            </a:pPr>
            <a:endParaRPr lang="es-MX" dirty="0"/>
          </a:p>
          <a:p>
            <a:pPr>
              <a:buFont typeface="Arial" panose="020B0604020202020204" pitchFamily="34" charset="0"/>
              <a:buChar char="•"/>
            </a:pPr>
            <a:endParaRPr lang="es-MX" dirty="0"/>
          </a:p>
          <a:p>
            <a:pPr>
              <a:buFont typeface="Arial" panose="020B0604020202020204" pitchFamily="34" charset="0"/>
              <a:buChar char="•"/>
            </a:pPr>
            <a:endParaRPr lang="es-MX" dirty="0"/>
          </a:p>
        </p:txBody>
      </p:sp>
    </p:spTree>
    <p:extLst>
      <p:ext uri="{BB962C8B-B14F-4D97-AF65-F5344CB8AC3E}">
        <p14:creationId xmlns:p14="http://schemas.microsoft.com/office/powerpoint/2010/main" val="2563903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9D8583-E687-28DA-1CCC-06A9BBA04E0E}"/>
              </a:ext>
            </a:extLst>
          </p:cNvPr>
          <p:cNvSpPr>
            <a:spLocks noGrp="1"/>
          </p:cNvSpPr>
          <p:nvPr>
            <p:ph type="title"/>
          </p:nvPr>
        </p:nvSpPr>
        <p:spPr/>
        <p:txBody>
          <a:bodyPr/>
          <a:lstStyle/>
          <a:p>
            <a:r>
              <a:rPr lang="es-MX" dirty="0"/>
              <a:t>Principios internacionales del derecho ambiental</a:t>
            </a:r>
          </a:p>
        </p:txBody>
      </p:sp>
      <p:sp>
        <p:nvSpPr>
          <p:cNvPr id="3" name="Marcador de contenido 2">
            <a:extLst>
              <a:ext uri="{FF2B5EF4-FFF2-40B4-BE49-F238E27FC236}">
                <a16:creationId xmlns:a16="http://schemas.microsoft.com/office/drawing/2014/main" id="{B1AE3B44-9AF0-03DC-645A-8DEBB04A4FB7}"/>
              </a:ext>
            </a:extLst>
          </p:cNvPr>
          <p:cNvSpPr>
            <a:spLocks noGrp="1"/>
          </p:cNvSpPr>
          <p:nvPr>
            <p:ph idx="1"/>
          </p:nvPr>
        </p:nvSpPr>
        <p:spPr/>
        <p:txBody>
          <a:bodyPr>
            <a:normAutofit fontScale="92500" lnSpcReduction="20000"/>
          </a:bodyPr>
          <a:lstStyle/>
          <a:p>
            <a:pPr>
              <a:buFont typeface="Arial" panose="020B0604020202020204" pitchFamily="34" charset="0"/>
              <a:buChar char="•"/>
            </a:pPr>
            <a:r>
              <a:rPr lang="es-MX" dirty="0"/>
              <a:t> Fuentes del Derecho Internacional (Público).</a:t>
            </a:r>
          </a:p>
          <a:p>
            <a:pPr lvl="1">
              <a:buFont typeface="Arial" panose="020B0604020202020204" pitchFamily="34" charset="0"/>
              <a:buChar char="•"/>
            </a:pPr>
            <a:r>
              <a:rPr lang="es-MX" dirty="0"/>
              <a:t>Tratados o convenios internacionales.</a:t>
            </a:r>
          </a:p>
          <a:p>
            <a:pPr lvl="1">
              <a:buFont typeface="Arial" panose="020B0604020202020204" pitchFamily="34" charset="0"/>
              <a:buChar char="•"/>
            </a:pPr>
            <a:r>
              <a:rPr lang="es-MX" dirty="0"/>
              <a:t>Costumbre internacional</a:t>
            </a:r>
          </a:p>
          <a:p>
            <a:pPr lvl="1">
              <a:buFont typeface="Arial" panose="020B0604020202020204" pitchFamily="34" charset="0"/>
              <a:buChar char="•"/>
            </a:pPr>
            <a:r>
              <a:rPr lang="es-MX" dirty="0"/>
              <a:t>Principios generales del Derecho reconocidos por naciones civilizadas</a:t>
            </a:r>
          </a:p>
          <a:p>
            <a:pPr lvl="1">
              <a:buFont typeface="Arial" panose="020B0604020202020204" pitchFamily="34" charset="0"/>
              <a:buChar char="•"/>
            </a:pPr>
            <a:r>
              <a:rPr lang="es-MX" dirty="0"/>
              <a:t>Jurisprudencia, decisiones judiciales.</a:t>
            </a:r>
          </a:p>
          <a:p>
            <a:pPr lvl="1">
              <a:buFont typeface="Arial" panose="020B0604020202020204" pitchFamily="34" charset="0"/>
              <a:buChar char="•"/>
            </a:pPr>
            <a:r>
              <a:rPr lang="es-MX" dirty="0"/>
              <a:t>Doctrina (de expertos calificados)</a:t>
            </a:r>
          </a:p>
          <a:p>
            <a:pPr>
              <a:buFont typeface="Arial" panose="020B0604020202020204" pitchFamily="34" charset="0"/>
              <a:buChar char="•"/>
            </a:pPr>
            <a:r>
              <a:rPr lang="es-MX" dirty="0"/>
              <a:t> Nueva disciplina especializada: Derecho Internacional Ambiental.</a:t>
            </a:r>
          </a:p>
          <a:p>
            <a:pPr>
              <a:buFont typeface="Arial" panose="020B0604020202020204" pitchFamily="34" charset="0"/>
              <a:buChar char="•"/>
            </a:pPr>
            <a:r>
              <a:rPr lang="es-MX" dirty="0"/>
              <a:t> Falencia particular: No existe un instrumento jurídico (internacional) general aplicable que determine los derechos y obligaciones de los Estados (u otros sujetos de Derecho Internacional) en materia ambiental.</a:t>
            </a:r>
          </a:p>
          <a:p>
            <a:pPr>
              <a:buFont typeface="Arial" panose="020B0604020202020204" pitchFamily="34" charset="0"/>
              <a:buChar char="•"/>
            </a:pPr>
            <a:r>
              <a:rPr lang="es-MX" dirty="0"/>
              <a:t> Alternativa: Resoluciones y declaraciones de organismos internacionales a cargo del control ambiental. Ejemplo: Agencia de Energía Nuclear.</a:t>
            </a:r>
          </a:p>
          <a:p>
            <a:pPr>
              <a:buFont typeface="Arial" panose="020B0604020202020204" pitchFamily="34" charset="0"/>
              <a:buChar char="•"/>
            </a:pPr>
            <a:r>
              <a:rPr lang="es-MX" dirty="0"/>
              <a:t> Se reconocen siete principios (y sub principios) fundamentales.</a:t>
            </a:r>
          </a:p>
        </p:txBody>
      </p:sp>
    </p:spTree>
    <p:extLst>
      <p:ext uri="{BB962C8B-B14F-4D97-AF65-F5344CB8AC3E}">
        <p14:creationId xmlns:p14="http://schemas.microsoft.com/office/powerpoint/2010/main" val="1757841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850283-48F9-5DA2-FB7D-823A1DA79D68}"/>
              </a:ext>
            </a:extLst>
          </p:cNvPr>
          <p:cNvSpPr>
            <a:spLocks noGrp="1"/>
          </p:cNvSpPr>
          <p:nvPr>
            <p:ph type="title"/>
          </p:nvPr>
        </p:nvSpPr>
        <p:spPr/>
        <p:txBody>
          <a:bodyPr/>
          <a:lstStyle/>
          <a:p>
            <a:r>
              <a:rPr lang="es-MX" dirty="0"/>
              <a:t>Principio de soberanía y de responsabilidad</a:t>
            </a:r>
          </a:p>
        </p:txBody>
      </p:sp>
      <p:sp>
        <p:nvSpPr>
          <p:cNvPr id="3" name="Marcador de contenido 2">
            <a:extLst>
              <a:ext uri="{FF2B5EF4-FFF2-40B4-BE49-F238E27FC236}">
                <a16:creationId xmlns:a16="http://schemas.microsoft.com/office/drawing/2014/main" id="{A3CB2533-D7B3-A742-285F-2B10298C28C4}"/>
              </a:ext>
            </a:extLst>
          </p:cNvPr>
          <p:cNvSpPr>
            <a:spLocks noGrp="1"/>
          </p:cNvSpPr>
          <p:nvPr>
            <p:ph sz="half" idx="1"/>
          </p:nvPr>
        </p:nvSpPr>
        <p:spPr/>
        <p:txBody>
          <a:bodyPr>
            <a:normAutofit fontScale="62500" lnSpcReduction="20000"/>
          </a:bodyPr>
          <a:lstStyle/>
          <a:p>
            <a:pPr>
              <a:buFont typeface="Arial" panose="020B0604020202020204" pitchFamily="34" charset="0"/>
              <a:buChar char="•"/>
            </a:pPr>
            <a:r>
              <a:rPr lang="es-MX" dirty="0"/>
              <a:t> Dos principios aparentemente contradictorios.</a:t>
            </a:r>
          </a:p>
          <a:p>
            <a:pPr>
              <a:buFont typeface="Arial" panose="020B0604020202020204" pitchFamily="34" charset="0"/>
              <a:buChar char="•"/>
            </a:pPr>
            <a:r>
              <a:rPr lang="es-MX" dirty="0"/>
              <a:t> Primero, según el de soberanía, los estados tienen derechos soberanos sobre sus recursos naturales. </a:t>
            </a:r>
          </a:p>
          <a:p>
            <a:pPr>
              <a:buFont typeface="Arial" panose="020B0604020202020204" pitchFamily="34" charset="0"/>
              <a:buChar char="•"/>
            </a:pPr>
            <a:r>
              <a:rPr lang="es-MX" dirty="0"/>
              <a:t> De ahí surge el derecho a desarrollar políticas ambientales y de desarrollo propias.</a:t>
            </a:r>
          </a:p>
          <a:p>
            <a:pPr>
              <a:buFont typeface="Arial" panose="020B0604020202020204" pitchFamily="34" charset="0"/>
              <a:buChar char="•"/>
            </a:pPr>
            <a:r>
              <a:rPr lang="es-MX" dirty="0"/>
              <a:t> El concepto de soberanía no es absoluto y está sujeto a una obligación general de no causar daño al medio ambiente de otros países o a zonas más allá de la jurisdicción nacional, tal como se señaló en la Declaración de Río de 1992. </a:t>
            </a:r>
          </a:p>
          <a:p>
            <a:pPr>
              <a:buFont typeface="Arial" panose="020B0604020202020204" pitchFamily="34" charset="0"/>
              <a:buChar char="•"/>
            </a:pPr>
            <a:r>
              <a:rPr lang="es-MX" dirty="0"/>
              <a:t> Por el segundo, el principio de responsabilidad, los estados no deben causar daño al medio ambiente.</a:t>
            </a:r>
          </a:p>
          <a:p>
            <a:pPr>
              <a:buFont typeface="Arial" panose="020B0604020202020204" pitchFamily="34" charset="0"/>
              <a:buChar char="•"/>
            </a:pPr>
            <a:r>
              <a:rPr lang="es-MX" dirty="0"/>
              <a:t> Casos especiales: </a:t>
            </a:r>
          </a:p>
          <a:p>
            <a:pPr lvl="1">
              <a:buFont typeface="Arial" panose="020B0604020202020204" pitchFamily="34" charset="0"/>
              <a:buChar char="•"/>
            </a:pPr>
            <a:r>
              <a:rPr lang="es-MX" dirty="0"/>
              <a:t>Recursos compartidos (Ejemplo: Esequibo, disputado entre Venezuela y Guyana)</a:t>
            </a:r>
          </a:p>
          <a:p>
            <a:pPr lvl="1">
              <a:buFont typeface="Arial" panose="020B0604020202020204" pitchFamily="34" charset="0"/>
              <a:buChar char="•"/>
            </a:pPr>
            <a:r>
              <a:rPr lang="es-MX" dirty="0"/>
              <a:t>Zonas ajenas a jurisdicción territorial estatal. Bienes comunes. Aquí el principio aplicable es el de patrimonio común de la humanidad (Ejemplo: pretensión francesa sobre la Amazonia brasileña). Otro concepto: Interés común de la humanidad. </a:t>
            </a:r>
          </a:p>
          <a:p>
            <a:pPr>
              <a:buFont typeface="Arial" panose="020B0604020202020204" pitchFamily="34" charset="0"/>
              <a:buChar char="•"/>
            </a:pPr>
            <a:endParaRPr lang="es-MX" dirty="0"/>
          </a:p>
        </p:txBody>
      </p:sp>
      <p:pic>
        <p:nvPicPr>
          <p:cNvPr id="5" name="Marcador de contenido 4">
            <a:extLst>
              <a:ext uri="{FF2B5EF4-FFF2-40B4-BE49-F238E27FC236}">
                <a16:creationId xmlns:a16="http://schemas.microsoft.com/office/drawing/2014/main" id="{094A1272-0F6D-5BAF-ED0C-6C351ED40B84}"/>
              </a:ext>
            </a:extLst>
          </p:cNvPr>
          <p:cNvPicPr>
            <a:picLocks noGrp="1" noChangeAspect="1"/>
          </p:cNvPicPr>
          <p:nvPr>
            <p:ph sz="half" idx="2"/>
          </p:nvPr>
        </p:nvPicPr>
        <p:blipFill>
          <a:blip r:embed="rId2"/>
          <a:stretch>
            <a:fillRect/>
          </a:stretch>
        </p:blipFill>
        <p:spPr>
          <a:xfrm>
            <a:off x="5989638" y="2845112"/>
            <a:ext cx="4754562" cy="2904500"/>
          </a:xfrm>
          <a:prstGeom prst="rect">
            <a:avLst/>
          </a:prstGeom>
        </p:spPr>
      </p:pic>
    </p:spTree>
    <p:extLst>
      <p:ext uri="{BB962C8B-B14F-4D97-AF65-F5344CB8AC3E}">
        <p14:creationId xmlns:p14="http://schemas.microsoft.com/office/powerpoint/2010/main" val="1512120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CFB1A1-BDEA-4116-79AE-80EF3C3F6A41}"/>
              </a:ext>
            </a:extLst>
          </p:cNvPr>
          <p:cNvSpPr>
            <a:spLocks noGrp="1"/>
          </p:cNvSpPr>
          <p:nvPr>
            <p:ph type="title"/>
          </p:nvPr>
        </p:nvSpPr>
        <p:spPr/>
        <p:txBody>
          <a:bodyPr/>
          <a:lstStyle/>
          <a:p>
            <a:r>
              <a:rPr lang="es-MX" dirty="0"/>
              <a:t>Principio de buena vecindad y de cooperación internacional</a:t>
            </a:r>
          </a:p>
        </p:txBody>
      </p:sp>
      <p:sp>
        <p:nvSpPr>
          <p:cNvPr id="3" name="Marcador de contenido 2">
            <a:extLst>
              <a:ext uri="{FF2B5EF4-FFF2-40B4-BE49-F238E27FC236}">
                <a16:creationId xmlns:a16="http://schemas.microsoft.com/office/drawing/2014/main" id="{33CA5360-FEF6-F6C3-5967-DA99879DF7FE}"/>
              </a:ext>
            </a:extLst>
          </p:cNvPr>
          <p:cNvSpPr>
            <a:spLocks noGrp="1"/>
          </p:cNvSpPr>
          <p:nvPr>
            <p:ph sz="half" idx="1"/>
          </p:nvPr>
        </p:nvSpPr>
        <p:spPr/>
        <p:txBody>
          <a:bodyPr>
            <a:normAutofit fontScale="70000" lnSpcReduction="20000"/>
          </a:bodyPr>
          <a:lstStyle/>
          <a:p>
            <a:pPr>
              <a:buFont typeface="Arial" panose="020B0604020202020204" pitchFamily="34" charset="0"/>
              <a:buChar char="•"/>
            </a:pPr>
            <a:r>
              <a:rPr lang="es-MX" dirty="0"/>
              <a:t> El principio de buena vecindad coloca en los estados la responsabilidad de no dañar el medio ambiente. </a:t>
            </a:r>
          </a:p>
          <a:p>
            <a:pPr>
              <a:buFont typeface="Arial" panose="020B0604020202020204" pitchFamily="34" charset="0"/>
              <a:buChar char="•"/>
            </a:pPr>
            <a:r>
              <a:rPr lang="es-MX" dirty="0"/>
              <a:t> El principio de cooperación internacional también confía a los estados la obligación de prohibir actividades </a:t>
            </a:r>
            <a:r>
              <a:rPr lang="es-MX" u="sng" dirty="0"/>
              <a:t>dentro</a:t>
            </a:r>
            <a:r>
              <a:rPr lang="es-MX" dirty="0"/>
              <a:t> del territorio del Estado contrarias a los derechos de otros estados y que podrían dañar a otros estados y a sus habitantes.</a:t>
            </a:r>
          </a:p>
          <a:p>
            <a:pPr>
              <a:buFont typeface="Arial" panose="020B0604020202020204" pitchFamily="34" charset="0"/>
              <a:buChar char="•"/>
            </a:pPr>
            <a:r>
              <a:rPr lang="es-MX" dirty="0"/>
              <a:t> Aplicación de la máxima latina </a:t>
            </a:r>
            <a:r>
              <a:rPr lang="es-MX" i="1" dirty="0"/>
              <a:t>sic </a:t>
            </a:r>
            <a:r>
              <a:rPr lang="es-MX" i="1" dirty="0" err="1"/>
              <a:t>utere</a:t>
            </a:r>
            <a:r>
              <a:rPr lang="es-MX" i="1" dirty="0"/>
              <a:t> </a:t>
            </a:r>
            <a:r>
              <a:rPr lang="es-MX" i="1" dirty="0" err="1"/>
              <a:t>tuo</a:t>
            </a:r>
            <a:r>
              <a:rPr lang="es-MX" i="1" dirty="0"/>
              <a:t> ut </a:t>
            </a:r>
            <a:r>
              <a:rPr lang="es-MX" i="1" dirty="0" err="1"/>
              <a:t>alienum</a:t>
            </a:r>
            <a:r>
              <a:rPr lang="es-MX" i="1" dirty="0"/>
              <a:t> non </a:t>
            </a:r>
            <a:r>
              <a:rPr lang="es-MX" i="1" dirty="0" err="1"/>
              <a:t>laedas</a:t>
            </a:r>
            <a:r>
              <a:rPr lang="es-MX" i="1" dirty="0"/>
              <a:t> </a:t>
            </a:r>
            <a:r>
              <a:rPr lang="es-MX" dirty="0"/>
              <a:t>(usa tus bienes de manera que no causes daño a los bienes ajenos).</a:t>
            </a:r>
          </a:p>
          <a:p>
            <a:pPr>
              <a:buFont typeface="Arial" panose="020B0604020202020204" pitchFamily="34" charset="0"/>
              <a:buChar char="•"/>
            </a:pPr>
            <a:r>
              <a:rPr lang="es-MX" dirty="0"/>
              <a:t> El principio de cooperación internacional es particularmente importante en relación con las estipulaciones de intercambio de información científica, técnica, socio-económica y comercial. Ejemplo: tráfico de fauna en peligro de extinción, emisiones de gases de efecto invernadero, </a:t>
            </a:r>
            <a:r>
              <a:rPr lang="es-MX" dirty="0" err="1"/>
              <a:t>etc</a:t>
            </a:r>
            <a:r>
              <a:rPr lang="es-MX" dirty="0"/>
              <a:t>).</a:t>
            </a:r>
          </a:p>
          <a:p>
            <a:pPr>
              <a:buFont typeface="Arial" panose="020B0604020202020204" pitchFamily="34" charset="0"/>
              <a:buChar char="•"/>
            </a:pPr>
            <a:r>
              <a:rPr lang="es-MX" dirty="0"/>
              <a:t> </a:t>
            </a:r>
            <a:r>
              <a:rPr lang="es-MX" dirty="0" err="1"/>
              <a:t>Sub-principios</a:t>
            </a:r>
            <a:r>
              <a:rPr lang="es-MX" dirty="0"/>
              <a:t> de notificación y consulta previa (opinión del consultado, sin embargo, no vinculante)</a:t>
            </a:r>
          </a:p>
        </p:txBody>
      </p:sp>
      <p:pic>
        <p:nvPicPr>
          <p:cNvPr id="5" name="Marcador de contenido 4">
            <a:extLst>
              <a:ext uri="{FF2B5EF4-FFF2-40B4-BE49-F238E27FC236}">
                <a16:creationId xmlns:a16="http://schemas.microsoft.com/office/drawing/2014/main" id="{DD4A9AA3-7DFF-2854-9E78-7D74FE562953}"/>
              </a:ext>
            </a:extLst>
          </p:cNvPr>
          <p:cNvPicPr>
            <a:picLocks noGrp="1" noChangeAspect="1"/>
          </p:cNvPicPr>
          <p:nvPr>
            <p:ph sz="half" idx="2"/>
          </p:nvPr>
        </p:nvPicPr>
        <p:blipFill>
          <a:blip r:embed="rId2"/>
          <a:stretch>
            <a:fillRect/>
          </a:stretch>
        </p:blipFill>
        <p:spPr>
          <a:xfrm>
            <a:off x="5989638" y="2514402"/>
            <a:ext cx="4754562" cy="3565921"/>
          </a:xfrm>
          <a:prstGeom prst="rect">
            <a:avLst/>
          </a:prstGeom>
        </p:spPr>
      </p:pic>
    </p:spTree>
    <p:extLst>
      <p:ext uri="{BB962C8B-B14F-4D97-AF65-F5344CB8AC3E}">
        <p14:creationId xmlns:p14="http://schemas.microsoft.com/office/powerpoint/2010/main" val="1204557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83A6A1-7EFB-84A1-DF8F-6FE7559381AD}"/>
              </a:ext>
            </a:extLst>
          </p:cNvPr>
          <p:cNvSpPr>
            <a:spLocks noGrp="1"/>
          </p:cNvSpPr>
          <p:nvPr>
            <p:ph type="title"/>
          </p:nvPr>
        </p:nvSpPr>
        <p:spPr/>
        <p:txBody>
          <a:bodyPr/>
          <a:lstStyle/>
          <a:p>
            <a:r>
              <a:rPr lang="es-MX" dirty="0"/>
              <a:t>Principio de acción preventiva</a:t>
            </a:r>
          </a:p>
        </p:txBody>
      </p:sp>
      <p:sp>
        <p:nvSpPr>
          <p:cNvPr id="3" name="Marcador de contenido 2">
            <a:extLst>
              <a:ext uri="{FF2B5EF4-FFF2-40B4-BE49-F238E27FC236}">
                <a16:creationId xmlns:a16="http://schemas.microsoft.com/office/drawing/2014/main" id="{50B9A1A8-0124-2D13-6C7A-3DDA84B2C6F9}"/>
              </a:ext>
            </a:extLst>
          </p:cNvPr>
          <p:cNvSpPr>
            <a:spLocks noGrp="1"/>
          </p:cNvSpPr>
          <p:nvPr>
            <p:ph sz="half" idx="1"/>
          </p:nvPr>
        </p:nvSpPr>
        <p:spPr/>
        <p:txBody>
          <a:bodyPr>
            <a:normAutofit fontScale="70000" lnSpcReduction="20000"/>
          </a:bodyPr>
          <a:lstStyle/>
          <a:p>
            <a:pPr>
              <a:buFont typeface="Arial" panose="020B0604020202020204" pitchFamily="34" charset="0"/>
              <a:buChar char="•"/>
            </a:pPr>
            <a:r>
              <a:rPr lang="es-MX" dirty="0"/>
              <a:t> El principio de prevención de la contaminación debe diferenciarse de la obligación de evitar daños ambientales.</a:t>
            </a:r>
          </a:p>
          <a:p>
            <a:pPr>
              <a:buFont typeface="Arial" panose="020B0604020202020204" pitchFamily="34" charset="0"/>
              <a:buChar char="•"/>
            </a:pPr>
            <a:r>
              <a:rPr lang="es-MX" dirty="0"/>
              <a:t>De acuerdo a esta nueva norma, un estado puede estar obligado a prevenir daños dentro de su propia jurisdicción.</a:t>
            </a:r>
          </a:p>
          <a:p>
            <a:pPr>
              <a:buFont typeface="Arial" panose="020B0604020202020204" pitchFamily="34" charset="0"/>
              <a:buChar char="•"/>
            </a:pPr>
            <a:r>
              <a:rPr lang="es-MX" dirty="0"/>
              <a:t>¿Cuándo puede exigirse legalmente una acción preventiva? Si bien el Convenio de Bamako de 1991 vincula los principios de prevención y de precaución y no exige que se trate de una posibilidad de daño grave (baja el nivel a partir del cual se exige la adopción de medidas sin la comprobación científica), el Convenio para la Protección del Medio Ambiente Marino del Nordeste Atlántico exige más que una mera posibilidad de daño, elevando el umbral necesario para la adopción de medidas preventivas.</a:t>
            </a:r>
          </a:p>
          <a:p>
            <a:pPr>
              <a:buFont typeface="Arial" panose="020B0604020202020204" pitchFamily="34" charset="0"/>
              <a:buChar char="•"/>
            </a:pPr>
            <a:r>
              <a:rPr lang="es-MX" dirty="0"/>
              <a:t> Este principio da origen a:</a:t>
            </a:r>
          </a:p>
          <a:p>
            <a:pPr lvl="1">
              <a:buFont typeface="Arial" panose="020B0604020202020204" pitchFamily="34" charset="0"/>
              <a:buChar char="•"/>
            </a:pPr>
            <a:r>
              <a:rPr lang="es-MX" dirty="0"/>
              <a:t>Procedimientos de autorización.</a:t>
            </a:r>
          </a:p>
          <a:p>
            <a:pPr lvl="1">
              <a:buFont typeface="Arial" panose="020B0604020202020204" pitchFamily="34" charset="0"/>
              <a:buChar char="•"/>
            </a:pPr>
            <a:r>
              <a:rPr lang="es-MX" dirty="0"/>
              <a:t>Compromisos sobre normas ambientales.</a:t>
            </a:r>
          </a:p>
          <a:p>
            <a:pPr lvl="1">
              <a:buFont typeface="Arial" panose="020B0604020202020204" pitchFamily="34" charset="0"/>
              <a:buChar char="•"/>
            </a:pPr>
            <a:r>
              <a:rPr lang="es-MX" dirty="0"/>
              <a:t>Métodos de acceso a información.</a:t>
            </a:r>
          </a:p>
          <a:p>
            <a:pPr lvl="1">
              <a:buFont typeface="Arial" panose="020B0604020202020204" pitchFamily="34" charset="0"/>
              <a:buChar char="•"/>
            </a:pPr>
            <a:r>
              <a:rPr lang="es-MX" dirty="0"/>
              <a:t>Sanciones.</a:t>
            </a:r>
          </a:p>
          <a:p>
            <a:pPr lvl="1">
              <a:buFont typeface="Arial" panose="020B0604020202020204" pitchFamily="34" charset="0"/>
              <a:buChar char="•"/>
            </a:pPr>
            <a:r>
              <a:rPr lang="es-MX" dirty="0"/>
              <a:t>Necesidad de realizar Estudios de Impacto Ambiental.</a:t>
            </a:r>
          </a:p>
        </p:txBody>
      </p:sp>
      <p:pic>
        <p:nvPicPr>
          <p:cNvPr id="5" name="Marcador de contenido 4">
            <a:extLst>
              <a:ext uri="{FF2B5EF4-FFF2-40B4-BE49-F238E27FC236}">
                <a16:creationId xmlns:a16="http://schemas.microsoft.com/office/drawing/2014/main" id="{84AEC112-57E3-E49A-37F5-38A053FC920D}"/>
              </a:ext>
            </a:extLst>
          </p:cNvPr>
          <p:cNvPicPr>
            <a:picLocks noGrp="1" noChangeAspect="1"/>
          </p:cNvPicPr>
          <p:nvPr>
            <p:ph sz="half" idx="2"/>
          </p:nvPr>
        </p:nvPicPr>
        <p:blipFill>
          <a:blip r:embed="rId2"/>
          <a:stretch>
            <a:fillRect/>
          </a:stretch>
        </p:blipFill>
        <p:spPr>
          <a:xfrm>
            <a:off x="5989638" y="2494388"/>
            <a:ext cx="4754562" cy="3605948"/>
          </a:xfrm>
          <a:prstGeom prst="rect">
            <a:avLst/>
          </a:prstGeom>
        </p:spPr>
      </p:pic>
    </p:spTree>
    <p:extLst>
      <p:ext uri="{BB962C8B-B14F-4D97-AF65-F5344CB8AC3E}">
        <p14:creationId xmlns:p14="http://schemas.microsoft.com/office/powerpoint/2010/main" val="2501497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FD359D-1048-FE48-A13D-19E3F4E4825E}"/>
              </a:ext>
            </a:extLst>
          </p:cNvPr>
          <p:cNvSpPr>
            <a:spLocks noGrp="1"/>
          </p:cNvSpPr>
          <p:nvPr>
            <p:ph type="title"/>
          </p:nvPr>
        </p:nvSpPr>
        <p:spPr/>
        <p:txBody>
          <a:bodyPr/>
          <a:lstStyle/>
          <a:p>
            <a:r>
              <a:rPr lang="es-MX" dirty="0"/>
              <a:t>Principio precautorio</a:t>
            </a:r>
          </a:p>
        </p:txBody>
      </p:sp>
      <p:sp>
        <p:nvSpPr>
          <p:cNvPr id="3" name="Marcador de contenido 2">
            <a:extLst>
              <a:ext uri="{FF2B5EF4-FFF2-40B4-BE49-F238E27FC236}">
                <a16:creationId xmlns:a16="http://schemas.microsoft.com/office/drawing/2014/main" id="{F6D2CC5D-CEDD-68F8-274F-AC736225E32C}"/>
              </a:ext>
            </a:extLst>
          </p:cNvPr>
          <p:cNvSpPr>
            <a:spLocks noGrp="1"/>
          </p:cNvSpPr>
          <p:nvPr>
            <p:ph sz="half" idx="1"/>
          </p:nvPr>
        </p:nvSpPr>
        <p:spPr/>
        <p:txBody>
          <a:bodyPr>
            <a:normAutofit/>
          </a:bodyPr>
          <a:lstStyle/>
          <a:p>
            <a:pPr>
              <a:buFont typeface="Arial" panose="020B0604020202020204" pitchFamily="34" charset="0"/>
              <a:buChar char="•"/>
            </a:pPr>
            <a:r>
              <a:rPr lang="es-MX" dirty="0"/>
              <a:t> Se manifiesta en el principio 15 de la Declaración de Río, el cual establece que cuando existe un peligro de daño grave o irreversible, la falta de certeza científica absoluta no se utilizará como justificación para postergar la adopción de medidas eficaces en costos para evitar la degradación del medio ambiente.</a:t>
            </a:r>
          </a:p>
          <a:p>
            <a:pPr>
              <a:buFont typeface="Arial" panose="020B0604020202020204" pitchFamily="34" charset="0"/>
              <a:buChar char="•"/>
            </a:pPr>
            <a:r>
              <a:rPr lang="es-MX" dirty="0"/>
              <a:t> Recordar argumentación económica de </a:t>
            </a:r>
            <a:r>
              <a:rPr lang="es-MX" dirty="0" err="1"/>
              <a:t>Naoko</a:t>
            </a:r>
            <a:r>
              <a:rPr lang="es-MX" dirty="0"/>
              <a:t> </a:t>
            </a:r>
            <a:r>
              <a:rPr lang="es-MX" dirty="0" err="1"/>
              <a:t>Ishii</a:t>
            </a:r>
            <a:r>
              <a:rPr lang="es-MX" dirty="0"/>
              <a:t> sobre proteccionismo ambiental (mejor prevenir… que curar).</a:t>
            </a:r>
          </a:p>
        </p:txBody>
      </p:sp>
      <p:pic>
        <p:nvPicPr>
          <p:cNvPr id="6" name="Marcador de contenido 5">
            <a:extLst>
              <a:ext uri="{FF2B5EF4-FFF2-40B4-BE49-F238E27FC236}">
                <a16:creationId xmlns:a16="http://schemas.microsoft.com/office/drawing/2014/main" id="{99D5C832-6722-31E1-AB4B-B09F9ED7B13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89637" y="2084832"/>
            <a:ext cx="5079015" cy="4159357"/>
          </a:xfrm>
        </p:spPr>
      </p:pic>
    </p:spTree>
    <p:extLst>
      <p:ext uri="{BB962C8B-B14F-4D97-AF65-F5344CB8AC3E}">
        <p14:creationId xmlns:p14="http://schemas.microsoft.com/office/powerpoint/2010/main" val="1684286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17A2D2-4C85-D5E3-2F3D-5B7EEF3FC490}"/>
              </a:ext>
            </a:extLst>
          </p:cNvPr>
          <p:cNvSpPr>
            <a:spLocks noGrp="1"/>
          </p:cNvSpPr>
          <p:nvPr>
            <p:ph type="title"/>
          </p:nvPr>
        </p:nvSpPr>
        <p:spPr/>
        <p:txBody>
          <a:bodyPr/>
          <a:lstStyle/>
          <a:p>
            <a:r>
              <a:rPr lang="es-MX" dirty="0"/>
              <a:t>Principio reparatorio</a:t>
            </a:r>
          </a:p>
        </p:txBody>
      </p:sp>
      <p:sp>
        <p:nvSpPr>
          <p:cNvPr id="3" name="Marcador de contenido 2">
            <a:extLst>
              <a:ext uri="{FF2B5EF4-FFF2-40B4-BE49-F238E27FC236}">
                <a16:creationId xmlns:a16="http://schemas.microsoft.com/office/drawing/2014/main" id="{D2904ED0-E34C-F9FE-FA00-73724DB6F56A}"/>
              </a:ext>
            </a:extLst>
          </p:cNvPr>
          <p:cNvSpPr>
            <a:spLocks noGrp="1"/>
          </p:cNvSpPr>
          <p:nvPr>
            <p:ph sz="half" idx="1"/>
          </p:nvPr>
        </p:nvSpPr>
        <p:spPr/>
        <p:txBody>
          <a:bodyPr/>
          <a:lstStyle/>
          <a:p>
            <a:pPr>
              <a:buFont typeface="Arial" panose="020B0604020202020204" pitchFamily="34" charset="0"/>
              <a:buChar char="•"/>
            </a:pPr>
            <a:r>
              <a:rPr lang="es-MX" dirty="0"/>
              <a:t> U obligación de indemnizar por daños.</a:t>
            </a:r>
          </a:p>
          <a:p>
            <a:pPr>
              <a:buFont typeface="Arial" panose="020B0604020202020204" pitchFamily="34" charset="0"/>
              <a:buChar char="•"/>
            </a:pPr>
            <a:r>
              <a:rPr lang="es-MX" dirty="0"/>
              <a:t> Todo estado que haya cometido una violación al derecho internacional debe poner fin a esa manera ilegal de proceder y reestablecer la situación anterior a la conducta ilegal.</a:t>
            </a:r>
          </a:p>
          <a:p>
            <a:pPr>
              <a:buFont typeface="Arial" panose="020B0604020202020204" pitchFamily="34" charset="0"/>
              <a:buChar char="•"/>
            </a:pPr>
            <a:r>
              <a:rPr lang="es-MX" dirty="0"/>
              <a:t> Si fuera imposible restablecer las circunstancias anteriores, el estado debe pagar una indemnización.</a:t>
            </a:r>
          </a:p>
        </p:txBody>
      </p:sp>
      <p:pic>
        <p:nvPicPr>
          <p:cNvPr id="5" name="Marcador de contenido 4">
            <a:extLst>
              <a:ext uri="{FF2B5EF4-FFF2-40B4-BE49-F238E27FC236}">
                <a16:creationId xmlns:a16="http://schemas.microsoft.com/office/drawing/2014/main" id="{14695214-9BEF-1376-75D1-C46C78A452F2}"/>
              </a:ext>
            </a:extLst>
          </p:cNvPr>
          <p:cNvPicPr>
            <a:picLocks noGrp="1" noChangeAspect="1"/>
          </p:cNvPicPr>
          <p:nvPr>
            <p:ph sz="half" idx="2"/>
          </p:nvPr>
        </p:nvPicPr>
        <p:blipFill>
          <a:blip r:embed="rId2"/>
          <a:stretch>
            <a:fillRect/>
          </a:stretch>
        </p:blipFill>
        <p:spPr>
          <a:xfrm>
            <a:off x="6237469" y="2330824"/>
            <a:ext cx="4754880" cy="3561570"/>
          </a:xfrm>
          <a:prstGeom prst="rect">
            <a:avLst/>
          </a:prstGeom>
        </p:spPr>
      </p:pic>
    </p:spTree>
    <p:extLst>
      <p:ext uri="{BB962C8B-B14F-4D97-AF65-F5344CB8AC3E}">
        <p14:creationId xmlns:p14="http://schemas.microsoft.com/office/powerpoint/2010/main" val="1078329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5F6DD5-45B7-54A8-CD98-805A1E38A5AD}"/>
              </a:ext>
            </a:extLst>
          </p:cNvPr>
          <p:cNvSpPr>
            <a:spLocks noGrp="1"/>
          </p:cNvSpPr>
          <p:nvPr>
            <p:ph type="title"/>
          </p:nvPr>
        </p:nvSpPr>
        <p:spPr/>
        <p:txBody>
          <a:bodyPr/>
          <a:lstStyle/>
          <a:p>
            <a:r>
              <a:rPr lang="es-MX" dirty="0"/>
              <a:t>Principio reparatorio. Tres Problemas.</a:t>
            </a:r>
          </a:p>
        </p:txBody>
      </p:sp>
      <p:sp>
        <p:nvSpPr>
          <p:cNvPr id="3" name="Marcador de contenido 2">
            <a:extLst>
              <a:ext uri="{FF2B5EF4-FFF2-40B4-BE49-F238E27FC236}">
                <a16:creationId xmlns:a16="http://schemas.microsoft.com/office/drawing/2014/main" id="{D1F96FE8-36F8-4A33-E097-517CE3E80480}"/>
              </a:ext>
            </a:extLst>
          </p:cNvPr>
          <p:cNvSpPr>
            <a:spLocks noGrp="1"/>
          </p:cNvSpPr>
          <p:nvPr>
            <p:ph idx="1"/>
          </p:nvPr>
        </p:nvSpPr>
        <p:spPr/>
        <p:txBody>
          <a:bodyPr>
            <a:normAutofit fontScale="92500" lnSpcReduction="20000"/>
          </a:bodyPr>
          <a:lstStyle/>
          <a:p>
            <a:pPr>
              <a:buFont typeface="Arial" panose="020B0604020202020204" pitchFamily="34" charset="0"/>
              <a:buChar char="•"/>
            </a:pPr>
            <a:r>
              <a:rPr lang="es-MX" dirty="0"/>
              <a:t>¿Qué criterio para imputar a un Estado una determinada responsabilidad? </a:t>
            </a:r>
          </a:p>
          <a:p>
            <a:pPr>
              <a:buFont typeface="Arial" panose="020B0604020202020204" pitchFamily="34" charset="0"/>
              <a:buChar char="•"/>
            </a:pPr>
            <a:r>
              <a:rPr lang="es-MX" dirty="0"/>
              <a:t>Con respecto a esta pregunta, existen tres opciones: </a:t>
            </a:r>
          </a:p>
          <a:p>
            <a:pPr>
              <a:buFont typeface="Arial" panose="020B0604020202020204" pitchFamily="34" charset="0"/>
              <a:buChar char="•"/>
            </a:pPr>
            <a:r>
              <a:rPr lang="es-MX" dirty="0"/>
              <a:t> 1. Falta (negligencia), </a:t>
            </a:r>
          </a:p>
          <a:p>
            <a:pPr>
              <a:buFont typeface="Arial" panose="020B0604020202020204" pitchFamily="34" charset="0"/>
              <a:buChar char="•"/>
            </a:pPr>
            <a:r>
              <a:rPr lang="es-MX" dirty="0"/>
              <a:t> 2. Responsabilidad objetiva (se presume responsabilidad, pero se admiten causas excluyentes) y </a:t>
            </a:r>
          </a:p>
          <a:p>
            <a:pPr>
              <a:buFont typeface="Arial" panose="020B0604020202020204" pitchFamily="34" charset="0"/>
              <a:buChar char="•"/>
            </a:pPr>
            <a:r>
              <a:rPr lang="es-MX" dirty="0"/>
              <a:t> 3. Obligación incondicional (no se admiten causas excluyentes de responsabilidad, y el estado sería responsable aún por un acto de Dios). </a:t>
            </a:r>
          </a:p>
          <a:p>
            <a:pPr>
              <a:buFont typeface="Arial" panose="020B0604020202020204" pitchFamily="34" charset="0"/>
              <a:buChar char="•"/>
            </a:pPr>
            <a:r>
              <a:rPr lang="es-MX" dirty="0"/>
              <a:t> Si bien la negligencia se basa en la debida diligencia, la responsabilidad objetiva y la obligación incondicional imponen responsabilidad por actos que no están prohibidos en el derecho internacional.</a:t>
            </a:r>
          </a:p>
          <a:p>
            <a:pPr>
              <a:buFont typeface="Arial" panose="020B0604020202020204" pitchFamily="34" charset="0"/>
              <a:buChar char="•"/>
            </a:pPr>
            <a:r>
              <a:rPr lang="es-MX" dirty="0"/>
              <a:t> La responsabilidad objetiva recalca el daño más que la conducta. Se ha generalizado la opinión de que el derecho internacional carece, en líneas generales, de responsabilidad objetiva u absoluta.</a:t>
            </a:r>
          </a:p>
          <a:p>
            <a:pPr>
              <a:buFont typeface="Arial" panose="020B0604020202020204" pitchFamily="34" charset="0"/>
              <a:buChar char="•"/>
            </a:pPr>
            <a:endParaRPr lang="es-MX" dirty="0"/>
          </a:p>
        </p:txBody>
      </p:sp>
    </p:spTree>
    <p:extLst>
      <p:ext uri="{BB962C8B-B14F-4D97-AF65-F5344CB8AC3E}">
        <p14:creationId xmlns:p14="http://schemas.microsoft.com/office/powerpoint/2010/main" val="40155411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otalTime>430</TotalTime>
  <Words>1981</Words>
  <Application>Microsoft Office PowerPoint</Application>
  <PresentationFormat>Panorámica</PresentationFormat>
  <Paragraphs>93</Paragraphs>
  <Slides>16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Tw Cen MT</vt:lpstr>
      <vt:lpstr>Tw Cen MT Condensed</vt:lpstr>
      <vt:lpstr>Wingdings 3</vt:lpstr>
      <vt:lpstr>Integral</vt:lpstr>
      <vt:lpstr>Clase 2 principios ambientales y el uso de recursos naturales</vt:lpstr>
      <vt:lpstr>Principios internacionales del derecho ambiental</vt:lpstr>
      <vt:lpstr>Principios internacionales del derecho ambiental</vt:lpstr>
      <vt:lpstr>Principio de soberanía y de responsabilidad</vt:lpstr>
      <vt:lpstr>Principio de buena vecindad y de cooperación internacional</vt:lpstr>
      <vt:lpstr>Principio de acción preventiva</vt:lpstr>
      <vt:lpstr>Principio precautorio</vt:lpstr>
      <vt:lpstr>Principio reparatorio</vt:lpstr>
      <vt:lpstr>Principio reparatorio. Tres Problemas.</vt:lpstr>
      <vt:lpstr>Principio reparatorio. Tres problemas</vt:lpstr>
      <vt:lpstr>Principio de responsabilidad común diferenciada</vt:lpstr>
      <vt:lpstr>Principio de desarrollo sostenible</vt:lpstr>
      <vt:lpstr>Objetivos de desarrollo sostenible (ODS) vinculados con el medio ambiente</vt:lpstr>
      <vt:lpstr>Principio de desarrollo sostenible</vt:lpstr>
      <vt:lpstr>agencias especializadas de la ONU y otras organizaciones internacionales  </vt:lpstr>
      <vt:lpstr>Recursos naturales y necesidades económico-ambientales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 2 principios ambientales y el uso de recursos naturales</dc:title>
  <dc:creator>Rafael Plaza</dc:creator>
  <cp:lastModifiedBy>Rafael Plaza</cp:lastModifiedBy>
  <cp:revision>1</cp:revision>
  <dcterms:created xsi:type="dcterms:W3CDTF">2024-03-13T12:35:07Z</dcterms:created>
  <dcterms:modified xsi:type="dcterms:W3CDTF">2024-03-14T23:36:09Z</dcterms:modified>
</cp:coreProperties>
</file>