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57" r:id="rId3"/>
    <p:sldId id="258" r:id="rId4"/>
    <p:sldId id="259" r:id="rId5"/>
    <p:sldId id="260" r:id="rId6"/>
    <p:sldId id="264" r:id="rId7"/>
    <p:sldId id="310" r:id="rId8"/>
    <p:sldId id="271" r:id="rId9"/>
    <p:sldId id="273" r:id="rId10"/>
    <p:sldId id="274" r:id="rId11"/>
    <p:sldId id="272" r:id="rId12"/>
    <p:sldId id="277" r:id="rId13"/>
    <p:sldId id="275" r:id="rId14"/>
    <p:sldId id="287" r:id="rId15"/>
    <p:sldId id="288" r:id="rId16"/>
    <p:sldId id="289" r:id="rId17"/>
    <p:sldId id="290" r:id="rId18"/>
    <p:sldId id="276" r:id="rId19"/>
    <p:sldId id="278" r:id="rId20"/>
    <p:sldId id="279" r:id="rId21"/>
    <p:sldId id="283" r:id="rId22"/>
    <p:sldId id="286" r:id="rId23"/>
    <p:sldId id="285" r:id="rId24"/>
    <p:sldId id="265" r:id="rId25"/>
    <p:sldId id="307" r:id="rId26"/>
    <p:sldId id="308" r:id="rId27"/>
    <p:sldId id="309" r:id="rId28"/>
    <p:sldId id="292" r:id="rId29"/>
    <p:sldId id="293" r:id="rId30"/>
    <p:sldId id="280" r:id="rId31"/>
    <p:sldId id="356" r:id="rId32"/>
    <p:sldId id="340" r:id="rId33"/>
    <p:sldId id="350" r:id="rId34"/>
    <p:sldId id="351" r:id="rId35"/>
    <p:sldId id="349" r:id="rId36"/>
    <p:sldId id="266" r:id="rId37"/>
    <p:sldId id="267" r:id="rId38"/>
    <p:sldId id="268" r:id="rId39"/>
    <p:sldId id="269" r:id="rId40"/>
    <p:sldId id="299" r:id="rId41"/>
    <p:sldId id="270" r:id="rId42"/>
    <p:sldId id="301" r:id="rId43"/>
    <p:sldId id="295" r:id="rId44"/>
    <p:sldId id="296" r:id="rId45"/>
    <p:sldId id="297" r:id="rId46"/>
    <p:sldId id="298" r:id="rId47"/>
    <p:sldId id="300" r:id="rId48"/>
    <p:sldId id="281" r:id="rId49"/>
    <p:sldId id="291" r:id="rId50"/>
    <p:sldId id="294" r:id="rId51"/>
    <p:sldId id="354" r:id="rId52"/>
    <p:sldId id="355" r:id="rId53"/>
    <p:sldId id="332" r:id="rId54"/>
    <p:sldId id="319" r:id="rId55"/>
    <p:sldId id="330" r:id="rId56"/>
    <p:sldId id="334" r:id="rId57"/>
    <p:sldId id="315" r:id="rId58"/>
    <p:sldId id="313" r:id="rId59"/>
    <p:sldId id="314" r:id="rId60"/>
    <p:sldId id="341" r:id="rId61"/>
    <p:sldId id="325" r:id="rId62"/>
    <p:sldId id="344" r:id="rId63"/>
    <p:sldId id="347" r:id="rId64"/>
    <p:sldId id="348" r:id="rId65"/>
    <p:sldId id="346" r:id="rId66"/>
    <p:sldId id="342" r:id="rId67"/>
    <p:sldId id="343" r:id="rId68"/>
    <p:sldId id="345" r:id="rId69"/>
    <p:sldId id="326" r:id="rId70"/>
    <p:sldId id="327" r:id="rId71"/>
    <p:sldId id="328" r:id="rId72"/>
    <p:sldId id="329" r:id="rId73"/>
    <p:sldId id="316" r:id="rId74"/>
    <p:sldId id="320" r:id="rId75"/>
    <p:sldId id="321" r:id="rId76"/>
    <p:sldId id="322" r:id="rId77"/>
    <p:sldId id="324" r:id="rId78"/>
    <p:sldId id="323" r:id="rId79"/>
    <p:sldId id="336" r:id="rId80"/>
    <p:sldId id="317" r:id="rId81"/>
    <p:sldId id="331" r:id="rId82"/>
    <p:sldId id="318" r:id="rId83"/>
    <p:sldId id="335" r:id="rId84"/>
    <p:sldId id="339" r:id="rId85"/>
    <p:sldId id="337" r:id="rId86"/>
    <p:sldId id="338" r:id="rId8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D6AF47-33B1-43FA-B622-1AF77664C3D2}" v="6" dt="2024-05-08T14:14:06.1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79" d="100"/>
          <a:sy n="79" d="100"/>
        </p:scale>
        <p:origin x="60" y="6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microsoft.com/office/2016/11/relationships/changesInfo" Target="changesInfos/changesInfo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fael Plaza" userId="6d823b37fb43ba68" providerId="LiveId" clId="{46D6AF47-33B1-43FA-B622-1AF77664C3D2}"/>
    <pc:docChg chg="undo custSel addSld delSld modSld sldOrd">
      <pc:chgData name="Rafael Plaza" userId="6d823b37fb43ba68" providerId="LiveId" clId="{46D6AF47-33B1-43FA-B622-1AF77664C3D2}" dt="2024-05-08T16:47:05.867" v="1270" actId="2696"/>
      <pc:docMkLst>
        <pc:docMk/>
      </pc:docMkLst>
      <pc:sldChg chg="modSp mod">
        <pc:chgData name="Rafael Plaza" userId="6d823b37fb43ba68" providerId="LiveId" clId="{46D6AF47-33B1-43FA-B622-1AF77664C3D2}" dt="2024-05-08T13:35:13.966" v="132" actId="20577"/>
        <pc:sldMkLst>
          <pc:docMk/>
          <pc:sldMk cId="1379806379" sldId="256"/>
        </pc:sldMkLst>
        <pc:spChg chg="mod">
          <ac:chgData name="Rafael Plaza" userId="6d823b37fb43ba68" providerId="LiveId" clId="{46D6AF47-33B1-43FA-B622-1AF77664C3D2}" dt="2024-05-08T13:34:59.992" v="96" actId="6549"/>
          <ac:spMkLst>
            <pc:docMk/>
            <pc:sldMk cId="1379806379" sldId="256"/>
            <ac:spMk id="2" creationId="{F2D39C64-7E3B-46C6-9237-065F37CD1B02}"/>
          </ac:spMkLst>
        </pc:spChg>
        <pc:spChg chg="mod">
          <ac:chgData name="Rafael Plaza" userId="6d823b37fb43ba68" providerId="LiveId" clId="{46D6AF47-33B1-43FA-B622-1AF77664C3D2}" dt="2024-05-08T13:35:13.966" v="132" actId="20577"/>
          <ac:spMkLst>
            <pc:docMk/>
            <pc:sldMk cId="1379806379" sldId="256"/>
            <ac:spMk id="3" creationId="{EE274AC3-5EDF-4BE6-A8D7-691822CB955E}"/>
          </ac:spMkLst>
        </pc:spChg>
      </pc:sldChg>
      <pc:sldChg chg="modSp del mod">
        <pc:chgData name="Rafael Plaza" userId="6d823b37fb43ba68" providerId="LiveId" clId="{46D6AF47-33B1-43FA-B622-1AF77664C3D2}" dt="2024-05-08T16:29:51.236" v="582" actId="2696"/>
        <pc:sldMkLst>
          <pc:docMk/>
          <pc:sldMk cId="2361143055" sldId="257"/>
        </pc:sldMkLst>
        <pc:spChg chg="mod">
          <ac:chgData name="Rafael Plaza" userId="6d823b37fb43ba68" providerId="LiveId" clId="{46D6AF47-33B1-43FA-B622-1AF77664C3D2}" dt="2024-05-08T16:29:03.680" v="515" actId="20577"/>
          <ac:spMkLst>
            <pc:docMk/>
            <pc:sldMk cId="2361143055" sldId="257"/>
            <ac:spMk id="2" creationId="{506163F8-669B-4241-964E-162F6BBB5745}"/>
          </ac:spMkLst>
        </pc:spChg>
        <pc:spChg chg="mod">
          <ac:chgData name="Rafael Plaza" userId="6d823b37fb43ba68" providerId="LiveId" clId="{46D6AF47-33B1-43FA-B622-1AF77664C3D2}" dt="2024-05-08T16:29:15.058" v="555" actId="20577"/>
          <ac:spMkLst>
            <pc:docMk/>
            <pc:sldMk cId="2361143055" sldId="257"/>
            <ac:spMk id="3" creationId="{7762B4AF-41DE-4FC7-9A71-7B5C7741C139}"/>
          </ac:spMkLst>
        </pc:spChg>
      </pc:sldChg>
      <pc:sldChg chg="modSp mod">
        <pc:chgData name="Rafael Plaza" userId="6d823b37fb43ba68" providerId="LiveId" clId="{46D6AF47-33B1-43FA-B622-1AF77664C3D2}" dt="2024-05-08T13:36:40.605" v="273" actId="20577"/>
        <pc:sldMkLst>
          <pc:docMk/>
          <pc:sldMk cId="3948986216" sldId="258"/>
        </pc:sldMkLst>
        <pc:spChg chg="mod">
          <ac:chgData name="Rafael Plaza" userId="6d823b37fb43ba68" providerId="LiveId" clId="{46D6AF47-33B1-43FA-B622-1AF77664C3D2}" dt="2024-05-08T13:36:26.044" v="246" actId="20577"/>
          <ac:spMkLst>
            <pc:docMk/>
            <pc:sldMk cId="3948986216" sldId="258"/>
            <ac:spMk id="2" creationId="{9C98B00F-8370-4542-AD17-90E5FDF3D5DA}"/>
          </ac:spMkLst>
        </pc:spChg>
        <pc:spChg chg="mod">
          <ac:chgData name="Rafael Plaza" userId="6d823b37fb43ba68" providerId="LiveId" clId="{46D6AF47-33B1-43FA-B622-1AF77664C3D2}" dt="2024-05-08T13:36:40.605" v="273" actId="20577"/>
          <ac:spMkLst>
            <pc:docMk/>
            <pc:sldMk cId="3948986216" sldId="258"/>
            <ac:spMk id="3" creationId="{BD117D84-7F13-422B-AAEC-A19BFB107A1E}"/>
          </ac:spMkLst>
        </pc:spChg>
        <pc:spChg chg="mod">
          <ac:chgData name="Rafael Plaza" userId="6d823b37fb43ba68" providerId="LiveId" clId="{46D6AF47-33B1-43FA-B622-1AF77664C3D2}" dt="2024-05-08T13:36:32.010" v="260" actId="20577"/>
          <ac:spMkLst>
            <pc:docMk/>
            <pc:sldMk cId="3948986216" sldId="258"/>
            <ac:spMk id="4" creationId="{8195EB9E-5B8D-495A-9A27-A214CE5151E1}"/>
          </ac:spMkLst>
        </pc:spChg>
      </pc:sldChg>
      <pc:sldChg chg="modSp mod">
        <pc:chgData name="Rafael Plaza" userId="6d823b37fb43ba68" providerId="LiveId" clId="{46D6AF47-33B1-43FA-B622-1AF77664C3D2}" dt="2024-05-08T16:30:58.704" v="596" actId="20577"/>
        <pc:sldMkLst>
          <pc:docMk/>
          <pc:sldMk cId="1266676186" sldId="259"/>
        </pc:sldMkLst>
        <pc:spChg chg="mod">
          <ac:chgData name="Rafael Plaza" userId="6d823b37fb43ba68" providerId="LiveId" clId="{46D6AF47-33B1-43FA-B622-1AF77664C3D2}" dt="2024-05-08T16:30:58.704" v="596" actId="20577"/>
          <ac:spMkLst>
            <pc:docMk/>
            <pc:sldMk cId="1266676186" sldId="259"/>
            <ac:spMk id="3" creationId="{90ECD493-5E6C-4CAA-A21F-41E30D44CF36}"/>
          </ac:spMkLst>
        </pc:spChg>
      </pc:sldChg>
      <pc:sldChg chg="modSp mod">
        <pc:chgData name="Rafael Plaza" userId="6d823b37fb43ba68" providerId="LiveId" clId="{46D6AF47-33B1-43FA-B622-1AF77664C3D2}" dt="2024-05-08T16:31:30.795" v="641" actId="20577"/>
        <pc:sldMkLst>
          <pc:docMk/>
          <pc:sldMk cId="1720640060" sldId="260"/>
        </pc:sldMkLst>
        <pc:spChg chg="mod">
          <ac:chgData name="Rafael Plaza" userId="6d823b37fb43ba68" providerId="LiveId" clId="{46D6AF47-33B1-43FA-B622-1AF77664C3D2}" dt="2024-05-08T16:31:30.795" v="641" actId="20577"/>
          <ac:spMkLst>
            <pc:docMk/>
            <pc:sldMk cId="1720640060" sldId="260"/>
            <ac:spMk id="3" creationId="{B287D7A2-4699-43C8-AF53-D3D5D73FC6BB}"/>
          </ac:spMkLst>
        </pc:spChg>
      </pc:sldChg>
      <pc:sldChg chg="del">
        <pc:chgData name="Rafael Plaza" userId="6d823b37fb43ba68" providerId="LiveId" clId="{46D6AF47-33B1-43FA-B622-1AF77664C3D2}" dt="2024-05-08T13:37:29.016" v="274" actId="2696"/>
        <pc:sldMkLst>
          <pc:docMk/>
          <pc:sldMk cId="1152500325" sldId="261"/>
        </pc:sldMkLst>
      </pc:sldChg>
      <pc:sldChg chg="del">
        <pc:chgData name="Rafael Plaza" userId="6d823b37fb43ba68" providerId="LiveId" clId="{46D6AF47-33B1-43FA-B622-1AF77664C3D2}" dt="2024-05-08T13:37:29.016" v="274" actId="2696"/>
        <pc:sldMkLst>
          <pc:docMk/>
          <pc:sldMk cId="1464509511" sldId="262"/>
        </pc:sldMkLst>
      </pc:sldChg>
      <pc:sldChg chg="del">
        <pc:chgData name="Rafael Plaza" userId="6d823b37fb43ba68" providerId="LiveId" clId="{46D6AF47-33B1-43FA-B622-1AF77664C3D2}" dt="2024-05-08T13:37:29.016" v="274" actId="2696"/>
        <pc:sldMkLst>
          <pc:docMk/>
          <pc:sldMk cId="1616749133" sldId="263"/>
        </pc:sldMkLst>
      </pc:sldChg>
      <pc:sldChg chg="addSp delSp modSp mod modClrScheme chgLayout">
        <pc:chgData name="Rafael Plaza" userId="6d823b37fb43ba68" providerId="LiveId" clId="{46D6AF47-33B1-43FA-B622-1AF77664C3D2}" dt="2024-05-08T16:32:32.654" v="656" actId="20577"/>
        <pc:sldMkLst>
          <pc:docMk/>
          <pc:sldMk cId="3746017026" sldId="264"/>
        </pc:sldMkLst>
        <pc:spChg chg="mod ord">
          <ac:chgData name="Rafael Plaza" userId="6d823b37fb43ba68" providerId="LiveId" clId="{46D6AF47-33B1-43FA-B622-1AF77664C3D2}" dt="2024-05-08T16:32:32.654" v="656" actId="20577"/>
          <ac:spMkLst>
            <pc:docMk/>
            <pc:sldMk cId="3746017026" sldId="264"/>
            <ac:spMk id="2" creationId="{E15EC91F-7F7A-425D-B268-D95D567C5FC5}"/>
          </ac:spMkLst>
        </pc:spChg>
        <pc:spChg chg="mod ord">
          <ac:chgData name="Rafael Plaza" userId="6d823b37fb43ba68" providerId="LiveId" clId="{46D6AF47-33B1-43FA-B622-1AF77664C3D2}" dt="2024-05-08T16:32:25.047" v="647" actId="27636"/>
          <ac:spMkLst>
            <pc:docMk/>
            <pc:sldMk cId="3746017026" sldId="264"/>
            <ac:spMk id="3" creationId="{7C03B39F-266C-4A13-9810-4465E98D52E2}"/>
          </ac:spMkLst>
        </pc:spChg>
        <pc:spChg chg="del mod ord">
          <ac:chgData name="Rafael Plaza" userId="6d823b37fb43ba68" providerId="LiveId" clId="{46D6AF47-33B1-43FA-B622-1AF77664C3D2}" dt="2024-05-08T16:32:11.094" v="644" actId="700"/>
          <ac:spMkLst>
            <pc:docMk/>
            <pc:sldMk cId="3746017026" sldId="264"/>
            <ac:spMk id="4" creationId="{194C874A-4562-4E99-9AAF-9635A2634724}"/>
          </ac:spMkLst>
        </pc:spChg>
        <pc:spChg chg="add del mod ord">
          <ac:chgData name="Rafael Plaza" userId="6d823b37fb43ba68" providerId="LiveId" clId="{46D6AF47-33B1-43FA-B622-1AF77664C3D2}" dt="2024-05-08T16:32:25.031" v="646" actId="700"/>
          <ac:spMkLst>
            <pc:docMk/>
            <pc:sldMk cId="3746017026" sldId="264"/>
            <ac:spMk id="5" creationId="{448C7339-D487-AEE3-C7FD-FF906C3E7D35}"/>
          </ac:spMkLst>
        </pc:spChg>
      </pc:sldChg>
      <pc:sldChg chg="modSp del mod">
        <pc:chgData name="Rafael Plaza" userId="6d823b37fb43ba68" providerId="LiveId" clId="{46D6AF47-33B1-43FA-B622-1AF77664C3D2}" dt="2024-05-08T13:43:41.030" v="358" actId="2696"/>
        <pc:sldMkLst>
          <pc:docMk/>
          <pc:sldMk cId="765745292" sldId="265"/>
        </pc:sldMkLst>
        <pc:spChg chg="mod">
          <ac:chgData name="Rafael Plaza" userId="6d823b37fb43ba68" providerId="LiveId" clId="{46D6AF47-33B1-43FA-B622-1AF77664C3D2}" dt="2024-05-08T13:42:16.495" v="321" actId="20577"/>
          <ac:spMkLst>
            <pc:docMk/>
            <pc:sldMk cId="765745292" sldId="265"/>
            <ac:spMk id="2" creationId="{D5C122C4-C76B-47AB-8005-891323A3E0CB}"/>
          </ac:spMkLst>
        </pc:spChg>
      </pc:sldChg>
      <pc:sldChg chg="modSp mod ord">
        <pc:chgData name="Rafael Plaza" userId="6d823b37fb43ba68" providerId="LiveId" clId="{46D6AF47-33B1-43FA-B622-1AF77664C3D2}" dt="2024-05-08T16:45:02.584" v="1186"/>
        <pc:sldMkLst>
          <pc:docMk/>
          <pc:sldMk cId="3065186229" sldId="265"/>
        </pc:sldMkLst>
        <pc:spChg chg="mod">
          <ac:chgData name="Rafael Plaza" userId="6d823b37fb43ba68" providerId="LiveId" clId="{46D6AF47-33B1-43FA-B622-1AF77664C3D2}" dt="2024-05-08T13:44:00.194" v="359" actId="20577"/>
          <ac:spMkLst>
            <pc:docMk/>
            <pc:sldMk cId="3065186229" sldId="265"/>
            <ac:spMk id="2" creationId="{D5C122C4-C76B-47AB-8005-891323A3E0CB}"/>
          </ac:spMkLst>
        </pc:spChg>
      </pc:sldChg>
      <pc:sldChg chg="del">
        <pc:chgData name="Rafael Plaza" userId="6d823b37fb43ba68" providerId="LiveId" clId="{46D6AF47-33B1-43FA-B622-1AF77664C3D2}" dt="2024-05-08T13:38:23.968" v="276" actId="2696"/>
        <pc:sldMkLst>
          <pc:docMk/>
          <pc:sldMk cId="3624109479" sldId="266"/>
        </pc:sldMkLst>
      </pc:sldChg>
      <pc:sldChg chg="del">
        <pc:chgData name="Rafael Plaza" userId="6d823b37fb43ba68" providerId="LiveId" clId="{46D6AF47-33B1-43FA-B622-1AF77664C3D2}" dt="2024-05-08T13:38:23.968" v="276" actId="2696"/>
        <pc:sldMkLst>
          <pc:docMk/>
          <pc:sldMk cId="4045728446" sldId="267"/>
        </pc:sldMkLst>
      </pc:sldChg>
      <pc:sldChg chg="del">
        <pc:chgData name="Rafael Plaza" userId="6d823b37fb43ba68" providerId="LiveId" clId="{46D6AF47-33B1-43FA-B622-1AF77664C3D2}" dt="2024-05-08T13:38:23.968" v="276" actId="2696"/>
        <pc:sldMkLst>
          <pc:docMk/>
          <pc:sldMk cId="513632505" sldId="268"/>
        </pc:sldMkLst>
      </pc:sldChg>
      <pc:sldChg chg="del">
        <pc:chgData name="Rafael Plaza" userId="6d823b37fb43ba68" providerId="LiveId" clId="{46D6AF47-33B1-43FA-B622-1AF77664C3D2}" dt="2024-05-08T13:38:23.968" v="276" actId="2696"/>
        <pc:sldMkLst>
          <pc:docMk/>
          <pc:sldMk cId="1526311426" sldId="269"/>
        </pc:sldMkLst>
      </pc:sldChg>
      <pc:sldChg chg="del">
        <pc:chgData name="Rafael Plaza" userId="6d823b37fb43ba68" providerId="LiveId" clId="{46D6AF47-33B1-43FA-B622-1AF77664C3D2}" dt="2024-05-08T13:38:23.968" v="276" actId="2696"/>
        <pc:sldMkLst>
          <pc:docMk/>
          <pc:sldMk cId="489991322" sldId="270"/>
        </pc:sldMkLst>
      </pc:sldChg>
      <pc:sldChg chg="modSp mod">
        <pc:chgData name="Rafael Plaza" userId="6d823b37fb43ba68" providerId="LiveId" clId="{46D6AF47-33B1-43FA-B622-1AF77664C3D2}" dt="2024-05-08T16:33:04.133" v="672" actId="20577"/>
        <pc:sldMkLst>
          <pc:docMk/>
          <pc:sldMk cId="613915763" sldId="271"/>
        </pc:sldMkLst>
        <pc:spChg chg="mod">
          <ac:chgData name="Rafael Plaza" userId="6d823b37fb43ba68" providerId="LiveId" clId="{46D6AF47-33B1-43FA-B622-1AF77664C3D2}" dt="2024-05-08T16:33:04.133" v="672" actId="20577"/>
          <ac:spMkLst>
            <pc:docMk/>
            <pc:sldMk cId="613915763" sldId="271"/>
            <ac:spMk id="2" creationId="{46AB3515-C315-4C18-95B4-1232EC8E8FA1}"/>
          </ac:spMkLst>
        </pc:spChg>
        <pc:spChg chg="mod">
          <ac:chgData name="Rafael Plaza" userId="6d823b37fb43ba68" providerId="LiveId" clId="{46D6AF47-33B1-43FA-B622-1AF77664C3D2}" dt="2024-05-08T15:07:31.388" v="473" actId="1076"/>
          <ac:spMkLst>
            <pc:docMk/>
            <pc:sldMk cId="613915763" sldId="271"/>
            <ac:spMk id="3" creationId="{72CECA8D-7453-4183-ACC2-99BE7DCD8297}"/>
          </ac:spMkLst>
        </pc:spChg>
      </pc:sldChg>
      <pc:sldChg chg="modSp mod">
        <pc:chgData name="Rafael Plaza" userId="6d823b37fb43ba68" providerId="LiveId" clId="{46D6AF47-33B1-43FA-B622-1AF77664C3D2}" dt="2024-05-08T16:33:20.124" v="681" actId="20577"/>
        <pc:sldMkLst>
          <pc:docMk/>
          <pc:sldMk cId="3658243069" sldId="272"/>
        </pc:sldMkLst>
        <pc:spChg chg="mod">
          <ac:chgData name="Rafael Plaza" userId="6d823b37fb43ba68" providerId="LiveId" clId="{46D6AF47-33B1-43FA-B622-1AF77664C3D2}" dt="2024-05-08T16:33:20.124" v="681" actId="20577"/>
          <ac:spMkLst>
            <pc:docMk/>
            <pc:sldMk cId="3658243069" sldId="272"/>
            <ac:spMk id="2" creationId="{B9245CF7-E60A-427E-A446-9F1AE578C889}"/>
          </ac:spMkLst>
        </pc:spChg>
      </pc:sldChg>
      <pc:sldChg chg="modSp mod">
        <pc:chgData name="Rafael Plaza" userId="6d823b37fb43ba68" providerId="LiveId" clId="{46D6AF47-33B1-43FA-B622-1AF77664C3D2}" dt="2024-05-08T16:33:09.541" v="675" actId="20577"/>
        <pc:sldMkLst>
          <pc:docMk/>
          <pc:sldMk cId="2157851917" sldId="273"/>
        </pc:sldMkLst>
        <pc:spChg chg="mod">
          <ac:chgData name="Rafael Plaza" userId="6d823b37fb43ba68" providerId="LiveId" clId="{46D6AF47-33B1-43FA-B622-1AF77664C3D2}" dt="2024-05-08T16:33:09.541" v="675" actId="20577"/>
          <ac:spMkLst>
            <pc:docMk/>
            <pc:sldMk cId="2157851917" sldId="273"/>
            <ac:spMk id="2" creationId="{B99537AF-4392-4915-A6A6-F3323EAA64D4}"/>
          </ac:spMkLst>
        </pc:spChg>
      </pc:sldChg>
      <pc:sldChg chg="modSp mod">
        <pc:chgData name="Rafael Plaza" userId="6d823b37fb43ba68" providerId="LiveId" clId="{46D6AF47-33B1-43FA-B622-1AF77664C3D2}" dt="2024-05-08T16:33:14.728" v="678" actId="20577"/>
        <pc:sldMkLst>
          <pc:docMk/>
          <pc:sldMk cId="1679301775" sldId="274"/>
        </pc:sldMkLst>
        <pc:spChg chg="mod">
          <ac:chgData name="Rafael Plaza" userId="6d823b37fb43ba68" providerId="LiveId" clId="{46D6AF47-33B1-43FA-B622-1AF77664C3D2}" dt="2024-05-08T16:33:14.728" v="678" actId="20577"/>
          <ac:spMkLst>
            <pc:docMk/>
            <pc:sldMk cId="1679301775" sldId="274"/>
            <ac:spMk id="2" creationId="{D92D551F-46AB-40E1-AF29-A3282758B8A3}"/>
          </ac:spMkLst>
        </pc:spChg>
      </pc:sldChg>
      <pc:sldChg chg="modSp mod">
        <pc:chgData name="Rafael Plaza" userId="6d823b37fb43ba68" providerId="LiveId" clId="{46D6AF47-33B1-43FA-B622-1AF77664C3D2}" dt="2024-05-08T16:42:17.341" v="1080" actId="20577"/>
        <pc:sldMkLst>
          <pc:docMk/>
          <pc:sldMk cId="777739528" sldId="275"/>
        </pc:sldMkLst>
        <pc:spChg chg="mod">
          <ac:chgData name="Rafael Plaza" userId="6d823b37fb43ba68" providerId="LiveId" clId="{46D6AF47-33B1-43FA-B622-1AF77664C3D2}" dt="2024-05-08T16:42:17.341" v="1080" actId="20577"/>
          <ac:spMkLst>
            <pc:docMk/>
            <pc:sldMk cId="777739528" sldId="275"/>
            <ac:spMk id="2" creationId="{5FD07FBD-9637-4950-9227-60AA175BB56C}"/>
          </ac:spMkLst>
        </pc:spChg>
      </pc:sldChg>
      <pc:sldChg chg="modSp mod">
        <pc:chgData name="Rafael Plaza" userId="6d823b37fb43ba68" providerId="LiveId" clId="{46D6AF47-33B1-43FA-B622-1AF77664C3D2}" dt="2024-05-08T16:42:33.767" v="1083" actId="20577"/>
        <pc:sldMkLst>
          <pc:docMk/>
          <pc:sldMk cId="1994134831" sldId="276"/>
        </pc:sldMkLst>
        <pc:spChg chg="mod">
          <ac:chgData name="Rafael Plaza" userId="6d823b37fb43ba68" providerId="LiveId" clId="{46D6AF47-33B1-43FA-B622-1AF77664C3D2}" dt="2024-05-08T16:42:33.767" v="1083" actId="20577"/>
          <ac:spMkLst>
            <pc:docMk/>
            <pc:sldMk cId="1994134831" sldId="276"/>
            <ac:spMk id="2" creationId="{1E89CBDA-9D9A-4869-B773-E8B57F0787FA}"/>
          </ac:spMkLst>
        </pc:spChg>
      </pc:sldChg>
      <pc:sldChg chg="modSp mod">
        <pc:chgData name="Rafael Plaza" userId="6d823b37fb43ba68" providerId="LiveId" clId="{46D6AF47-33B1-43FA-B622-1AF77664C3D2}" dt="2024-05-08T16:33:25.906" v="684" actId="20577"/>
        <pc:sldMkLst>
          <pc:docMk/>
          <pc:sldMk cId="1842451592" sldId="277"/>
        </pc:sldMkLst>
        <pc:spChg chg="mod">
          <ac:chgData name="Rafael Plaza" userId="6d823b37fb43ba68" providerId="LiveId" clId="{46D6AF47-33B1-43FA-B622-1AF77664C3D2}" dt="2024-05-08T16:33:25.906" v="684" actId="20577"/>
          <ac:spMkLst>
            <pc:docMk/>
            <pc:sldMk cId="1842451592" sldId="277"/>
            <ac:spMk id="2" creationId="{A6BC3AC2-13D2-4690-BEFB-F316BECF4094}"/>
          </ac:spMkLst>
        </pc:spChg>
      </pc:sldChg>
      <pc:sldChg chg="modSp mod ord">
        <pc:chgData name="Rafael Plaza" userId="6d823b37fb43ba68" providerId="LiveId" clId="{46D6AF47-33B1-43FA-B622-1AF77664C3D2}" dt="2024-05-08T15:08:50.869" v="475" actId="20577"/>
        <pc:sldMkLst>
          <pc:docMk/>
          <pc:sldMk cId="550662095" sldId="278"/>
        </pc:sldMkLst>
        <pc:spChg chg="mod">
          <ac:chgData name="Rafael Plaza" userId="6d823b37fb43ba68" providerId="LiveId" clId="{46D6AF47-33B1-43FA-B622-1AF77664C3D2}" dt="2024-05-08T15:08:50.869" v="475" actId="20577"/>
          <ac:spMkLst>
            <pc:docMk/>
            <pc:sldMk cId="550662095" sldId="278"/>
            <ac:spMk id="3" creationId="{0CD32470-282B-47B4-9869-8A0418421634}"/>
          </ac:spMkLst>
        </pc:spChg>
      </pc:sldChg>
      <pc:sldChg chg="ord">
        <pc:chgData name="Rafael Plaza" userId="6d823b37fb43ba68" providerId="LiveId" clId="{46D6AF47-33B1-43FA-B622-1AF77664C3D2}" dt="2024-05-08T16:44:37.528" v="1184"/>
        <pc:sldMkLst>
          <pc:docMk/>
          <pc:sldMk cId="3863921065" sldId="279"/>
        </pc:sldMkLst>
      </pc:sldChg>
      <pc:sldChg chg="ord">
        <pc:chgData name="Rafael Plaza" userId="6d823b37fb43ba68" providerId="LiveId" clId="{46D6AF47-33B1-43FA-B622-1AF77664C3D2}" dt="2024-05-08T13:54:52.537" v="369"/>
        <pc:sldMkLst>
          <pc:docMk/>
          <pc:sldMk cId="2853065180" sldId="280"/>
        </pc:sldMkLst>
      </pc:sldChg>
      <pc:sldChg chg="modSp mod ord">
        <pc:chgData name="Rafael Plaza" userId="6d823b37fb43ba68" providerId="LiveId" clId="{46D6AF47-33B1-43FA-B622-1AF77664C3D2}" dt="2024-05-08T16:46:53.077" v="1269" actId="20577"/>
        <pc:sldMkLst>
          <pc:docMk/>
          <pc:sldMk cId="2955848729" sldId="281"/>
        </pc:sldMkLst>
        <pc:spChg chg="mod">
          <ac:chgData name="Rafael Plaza" userId="6d823b37fb43ba68" providerId="LiveId" clId="{46D6AF47-33B1-43FA-B622-1AF77664C3D2}" dt="2024-05-08T16:46:53.077" v="1269" actId="20577"/>
          <ac:spMkLst>
            <pc:docMk/>
            <pc:sldMk cId="2955848729" sldId="281"/>
            <ac:spMk id="3" creationId="{253DEA25-3AF7-4E0A-ACB1-C310CCA4EA35}"/>
          </ac:spMkLst>
        </pc:spChg>
      </pc:sldChg>
      <pc:sldChg chg="del">
        <pc:chgData name="Rafael Plaza" userId="6d823b37fb43ba68" providerId="LiveId" clId="{46D6AF47-33B1-43FA-B622-1AF77664C3D2}" dt="2024-05-08T14:11:12.324" v="373" actId="2696"/>
        <pc:sldMkLst>
          <pc:docMk/>
          <pc:sldMk cId="1595460640" sldId="282"/>
        </pc:sldMkLst>
      </pc:sldChg>
      <pc:sldChg chg="ord">
        <pc:chgData name="Rafael Plaza" userId="6d823b37fb43ba68" providerId="LiveId" clId="{46D6AF47-33B1-43FA-B622-1AF77664C3D2}" dt="2024-05-08T16:44:37.528" v="1184"/>
        <pc:sldMkLst>
          <pc:docMk/>
          <pc:sldMk cId="1940061236" sldId="283"/>
        </pc:sldMkLst>
      </pc:sldChg>
      <pc:sldChg chg="ord">
        <pc:chgData name="Rafael Plaza" userId="6d823b37fb43ba68" providerId="LiveId" clId="{46D6AF47-33B1-43FA-B622-1AF77664C3D2}" dt="2024-05-08T16:44:37.528" v="1184"/>
        <pc:sldMkLst>
          <pc:docMk/>
          <pc:sldMk cId="2942505290" sldId="285"/>
        </pc:sldMkLst>
      </pc:sldChg>
      <pc:sldChg chg="ord">
        <pc:chgData name="Rafael Plaza" userId="6d823b37fb43ba68" providerId="LiveId" clId="{46D6AF47-33B1-43FA-B622-1AF77664C3D2}" dt="2024-05-08T16:44:37.528" v="1184"/>
        <pc:sldMkLst>
          <pc:docMk/>
          <pc:sldMk cId="2068819019" sldId="286"/>
        </pc:sldMkLst>
      </pc:sldChg>
      <pc:sldChg chg="modSp mod">
        <pc:chgData name="Rafael Plaza" userId="6d823b37fb43ba68" providerId="LiveId" clId="{46D6AF47-33B1-43FA-B622-1AF77664C3D2}" dt="2024-05-08T16:42:10.605" v="1077" actId="20577"/>
        <pc:sldMkLst>
          <pc:docMk/>
          <pc:sldMk cId="1207671300" sldId="287"/>
        </pc:sldMkLst>
        <pc:spChg chg="mod">
          <ac:chgData name="Rafael Plaza" userId="6d823b37fb43ba68" providerId="LiveId" clId="{46D6AF47-33B1-43FA-B622-1AF77664C3D2}" dt="2024-05-08T16:42:10.605" v="1077" actId="20577"/>
          <ac:spMkLst>
            <pc:docMk/>
            <pc:sldMk cId="1207671300" sldId="287"/>
            <ac:spMk id="2" creationId="{A2023A84-4D09-4429-A57B-F8B4FCEA9F89}"/>
          </ac:spMkLst>
        </pc:spChg>
      </pc:sldChg>
      <pc:sldChg chg="modSp mod">
        <pc:chgData name="Rafael Plaza" userId="6d823b37fb43ba68" providerId="LiveId" clId="{46D6AF47-33B1-43FA-B622-1AF77664C3D2}" dt="2024-05-08T16:42:05.430" v="1074" actId="20577"/>
        <pc:sldMkLst>
          <pc:docMk/>
          <pc:sldMk cId="2230510944" sldId="288"/>
        </pc:sldMkLst>
        <pc:spChg chg="mod">
          <ac:chgData name="Rafael Plaza" userId="6d823b37fb43ba68" providerId="LiveId" clId="{46D6AF47-33B1-43FA-B622-1AF77664C3D2}" dt="2024-05-08T16:42:05.430" v="1074" actId="20577"/>
          <ac:spMkLst>
            <pc:docMk/>
            <pc:sldMk cId="2230510944" sldId="288"/>
            <ac:spMk id="2" creationId="{016F15F7-A039-4046-9347-607D42F2172D}"/>
          </ac:spMkLst>
        </pc:spChg>
      </pc:sldChg>
      <pc:sldChg chg="modSp mod">
        <pc:chgData name="Rafael Plaza" userId="6d823b37fb43ba68" providerId="LiveId" clId="{46D6AF47-33B1-43FA-B622-1AF77664C3D2}" dt="2024-05-08T16:42:01.302" v="1071" actId="20577"/>
        <pc:sldMkLst>
          <pc:docMk/>
          <pc:sldMk cId="3831038173" sldId="289"/>
        </pc:sldMkLst>
        <pc:spChg chg="mod">
          <ac:chgData name="Rafael Plaza" userId="6d823b37fb43ba68" providerId="LiveId" clId="{46D6AF47-33B1-43FA-B622-1AF77664C3D2}" dt="2024-05-08T16:42:01.302" v="1071" actId="20577"/>
          <ac:spMkLst>
            <pc:docMk/>
            <pc:sldMk cId="3831038173" sldId="289"/>
            <ac:spMk id="2" creationId="{F7348802-448C-4B44-81B8-029A6F25B757}"/>
          </ac:spMkLst>
        </pc:spChg>
      </pc:sldChg>
      <pc:sldChg chg="modSp mod">
        <pc:chgData name="Rafael Plaza" userId="6d823b37fb43ba68" providerId="LiveId" clId="{46D6AF47-33B1-43FA-B622-1AF77664C3D2}" dt="2024-05-08T16:41:55.236" v="1068" actId="20577"/>
        <pc:sldMkLst>
          <pc:docMk/>
          <pc:sldMk cId="2701683739" sldId="290"/>
        </pc:sldMkLst>
        <pc:spChg chg="mod">
          <ac:chgData name="Rafael Plaza" userId="6d823b37fb43ba68" providerId="LiveId" clId="{46D6AF47-33B1-43FA-B622-1AF77664C3D2}" dt="2024-05-08T16:41:55.236" v="1068" actId="20577"/>
          <ac:spMkLst>
            <pc:docMk/>
            <pc:sldMk cId="2701683739" sldId="290"/>
            <ac:spMk id="2" creationId="{5B5F4074-82CD-40CE-800D-991DBC7FF2AA}"/>
          </ac:spMkLst>
        </pc:spChg>
      </pc:sldChg>
      <pc:sldChg chg="ord">
        <pc:chgData name="Rafael Plaza" userId="6d823b37fb43ba68" providerId="LiveId" clId="{46D6AF47-33B1-43FA-B622-1AF77664C3D2}" dt="2024-05-08T13:54:52.537" v="369"/>
        <pc:sldMkLst>
          <pc:docMk/>
          <pc:sldMk cId="237646812" sldId="292"/>
        </pc:sldMkLst>
      </pc:sldChg>
      <pc:sldChg chg="ord">
        <pc:chgData name="Rafael Plaza" userId="6d823b37fb43ba68" providerId="LiveId" clId="{46D6AF47-33B1-43FA-B622-1AF77664C3D2}" dt="2024-05-08T13:54:52.537" v="369"/>
        <pc:sldMkLst>
          <pc:docMk/>
          <pc:sldMk cId="595383477" sldId="293"/>
        </pc:sldMkLst>
      </pc:sldChg>
      <pc:sldChg chg="del">
        <pc:chgData name="Rafael Plaza" userId="6d823b37fb43ba68" providerId="LiveId" clId="{46D6AF47-33B1-43FA-B622-1AF77664C3D2}" dt="2024-05-08T13:38:23.968" v="276" actId="2696"/>
        <pc:sldMkLst>
          <pc:docMk/>
          <pc:sldMk cId="813904115" sldId="295"/>
        </pc:sldMkLst>
      </pc:sldChg>
      <pc:sldChg chg="del">
        <pc:chgData name="Rafael Plaza" userId="6d823b37fb43ba68" providerId="LiveId" clId="{46D6AF47-33B1-43FA-B622-1AF77664C3D2}" dt="2024-05-08T13:38:23.968" v="276" actId="2696"/>
        <pc:sldMkLst>
          <pc:docMk/>
          <pc:sldMk cId="2142883803" sldId="296"/>
        </pc:sldMkLst>
      </pc:sldChg>
      <pc:sldChg chg="del">
        <pc:chgData name="Rafael Plaza" userId="6d823b37fb43ba68" providerId="LiveId" clId="{46D6AF47-33B1-43FA-B622-1AF77664C3D2}" dt="2024-05-08T13:38:23.968" v="276" actId="2696"/>
        <pc:sldMkLst>
          <pc:docMk/>
          <pc:sldMk cId="576879684" sldId="297"/>
        </pc:sldMkLst>
      </pc:sldChg>
      <pc:sldChg chg="del">
        <pc:chgData name="Rafael Plaza" userId="6d823b37fb43ba68" providerId="LiveId" clId="{46D6AF47-33B1-43FA-B622-1AF77664C3D2}" dt="2024-05-08T13:38:23.968" v="276" actId="2696"/>
        <pc:sldMkLst>
          <pc:docMk/>
          <pc:sldMk cId="152540019" sldId="298"/>
        </pc:sldMkLst>
      </pc:sldChg>
      <pc:sldChg chg="del">
        <pc:chgData name="Rafael Plaza" userId="6d823b37fb43ba68" providerId="LiveId" clId="{46D6AF47-33B1-43FA-B622-1AF77664C3D2}" dt="2024-05-08T13:38:23.968" v="276" actId="2696"/>
        <pc:sldMkLst>
          <pc:docMk/>
          <pc:sldMk cId="2533060543" sldId="299"/>
        </pc:sldMkLst>
      </pc:sldChg>
      <pc:sldChg chg="del">
        <pc:chgData name="Rafael Plaza" userId="6d823b37fb43ba68" providerId="LiveId" clId="{46D6AF47-33B1-43FA-B622-1AF77664C3D2}" dt="2024-05-08T13:38:23.968" v="276" actId="2696"/>
        <pc:sldMkLst>
          <pc:docMk/>
          <pc:sldMk cId="505681835" sldId="300"/>
        </pc:sldMkLst>
      </pc:sldChg>
      <pc:sldChg chg="del">
        <pc:chgData name="Rafael Plaza" userId="6d823b37fb43ba68" providerId="LiveId" clId="{46D6AF47-33B1-43FA-B622-1AF77664C3D2}" dt="2024-05-08T13:38:23.968" v="276" actId="2696"/>
        <pc:sldMkLst>
          <pc:docMk/>
          <pc:sldMk cId="4229081713" sldId="301"/>
        </pc:sldMkLst>
      </pc:sldChg>
      <pc:sldChg chg="del">
        <pc:chgData name="Rafael Plaza" userId="6d823b37fb43ba68" providerId="LiveId" clId="{46D6AF47-33B1-43FA-B622-1AF77664C3D2}" dt="2024-05-08T13:38:23.968" v="276" actId="2696"/>
        <pc:sldMkLst>
          <pc:docMk/>
          <pc:sldMk cId="2905746057" sldId="302"/>
        </pc:sldMkLst>
      </pc:sldChg>
      <pc:sldChg chg="del">
        <pc:chgData name="Rafael Plaza" userId="6d823b37fb43ba68" providerId="LiveId" clId="{46D6AF47-33B1-43FA-B622-1AF77664C3D2}" dt="2024-05-08T14:05:04.259" v="370" actId="2696"/>
        <pc:sldMkLst>
          <pc:docMk/>
          <pc:sldMk cId="3822220655" sldId="302"/>
        </pc:sldMkLst>
      </pc:sldChg>
      <pc:sldChg chg="del">
        <pc:chgData name="Rafael Plaza" userId="6d823b37fb43ba68" providerId="LiveId" clId="{46D6AF47-33B1-43FA-B622-1AF77664C3D2}" dt="2024-05-08T16:46:34.687" v="1259" actId="2696"/>
        <pc:sldMkLst>
          <pc:docMk/>
          <pc:sldMk cId="2757741116" sldId="303"/>
        </pc:sldMkLst>
      </pc:sldChg>
      <pc:sldChg chg="del">
        <pc:chgData name="Rafael Plaza" userId="6d823b37fb43ba68" providerId="LiveId" clId="{46D6AF47-33B1-43FA-B622-1AF77664C3D2}" dt="2024-05-08T13:38:23.968" v="276" actId="2696"/>
        <pc:sldMkLst>
          <pc:docMk/>
          <pc:sldMk cId="4144467848" sldId="303"/>
        </pc:sldMkLst>
      </pc:sldChg>
      <pc:sldChg chg="del">
        <pc:chgData name="Rafael Plaza" userId="6d823b37fb43ba68" providerId="LiveId" clId="{46D6AF47-33B1-43FA-B622-1AF77664C3D2}" dt="2024-05-08T14:05:04.259" v="370" actId="2696"/>
        <pc:sldMkLst>
          <pc:docMk/>
          <pc:sldMk cId="313174209" sldId="304"/>
        </pc:sldMkLst>
      </pc:sldChg>
      <pc:sldChg chg="del">
        <pc:chgData name="Rafael Plaza" userId="6d823b37fb43ba68" providerId="LiveId" clId="{46D6AF47-33B1-43FA-B622-1AF77664C3D2}" dt="2024-05-08T13:35:22.907" v="133" actId="2696"/>
        <pc:sldMkLst>
          <pc:docMk/>
          <pc:sldMk cId="3467351028" sldId="305"/>
        </pc:sldMkLst>
      </pc:sldChg>
      <pc:sldChg chg="del">
        <pc:chgData name="Rafael Plaza" userId="6d823b37fb43ba68" providerId="LiveId" clId="{46D6AF47-33B1-43FA-B622-1AF77664C3D2}" dt="2024-05-08T14:05:04.259" v="370" actId="2696"/>
        <pc:sldMkLst>
          <pc:docMk/>
          <pc:sldMk cId="2848246158" sldId="306"/>
        </pc:sldMkLst>
      </pc:sldChg>
      <pc:sldChg chg="ord">
        <pc:chgData name="Rafael Plaza" userId="6d823b37fb43ba68" providerId="LiveId" clId="{46D6AF47-33B1-43FA-B622-1AF77664C3D2}" dt="2024-05-08T13:47:40.835" v="365"/>
        <pc:sldMkLst>
          <pc:docMk/>
          <pc:sldMk cId="1824820283" sldId="307"/>
        </pc:sldMkLst>
      </pc:sldChg>
      <pc:sldChg chg="ord">
        <pc:chgData name="Rafael Plaza" userId="6d823b37fb43ba68" providerId="LiveId" clId="{46D6AF47-33B1-43FA-B622-1AF77664C3D2}" dt="2024-05-08T13:47:40.835" v="365"/>
        <pc:sldMkLst>
          <pc:docMk/>
          <pc:sldMk cId="3603379181" sldId="308"/>
        </pc:sldMkLst>
      </pc:sldChg>
      <pc:sldChg chg="ord">
        <pc:chgData name="Rafael Plaza" userId="6d823b37fb43ba68" providerId="LiveId" clId="{46D6AF47-33B1-43FA-B622-1AF77664C3D2}" dt="2024-05-08T13:47:40.835" v="365"/>
        <pc:sldMkLst>
          <pc:docMk/>
          <pc:sldMk cId="2607690947" sldId="309"/>
        </pc:sldMkLst>
      </pc:sldChg>
      <pc:sldChg chg="modSp new del mod">
        <pc:chgData name="Rafael Plaza" userId="6d823b37fb43ba68" providerId="LiveId" clId="{46D6AF47-33B1-43FA-B622-1AF77664C3D2}" dt="2024-05-08T13:42:40.362" v="325" actId="680"/>
        <pc:sldMkLst>
          <pc:docMk/>
          <pc:sldMk cId="2591729694" sldId="310"/>
        </pc:sldMkLst>
        <pc:spChg chg="mod">
          <ac:chgData name="Rafael Plaza" userId="6d823b37fb43ba68" providerId="LiveId" clId="{46D6AF47-33B1-43FA-B622-1AF77664C3D2}" dt="2024-05-08T13:42:39.582" v="324" actId="20577"/>
          <ac:spMkLst>
            <pc:docMk/>
            <pc:sldMk cId="2591729694" sldId="310"/>
            <ac:spMk id="2" creationId="{315A5A5D-1BC0-3CEC-89C7-6B6E7879687A}"/>
          </ac:spMkLst>
        </pc:spChg>
      </pc:sldChg>
      <pc:sldChg chg="modSp mod">
        <pc:chgData name="Rafael Plaza" userId="6d823b37fb43ba68" providerId="LiveId" clId="{46D6AF47-33B1-43FA-B622-1AF77664C3D2}" dt="2024-05-08T16:43:39.948" v="1182" actId="20577"/>
        <pc:sldMkLst>
          <pc:docMk/>
          <pc:sldMk cId="3692804259" sldId="310"/>
        </pc:sldMkLst>
        <pc:spChg chg="mod">
          <ac:chgData name="Rafael Plaza" userId="6d823b37fb43ba68" providerId="LiveId" clId="{46D6AF47-33B1-43FA-B622-1AF77664C3D2}" dt="2024-05-08T16:43:16.026" v="1123" actId="14100"/>
          <ac:spMkLst>
            <pc:docMk/>
            <pc:sldMk cId="3692804259" sldId="310"/>
            <ac:spMk id="2" creationId="{D5C122C4-C76B-47AB-8005-891323A3E0CB}"/>
          </ac:spMkLst>
        </pc:spChg>
        <pc:spChg chg="mod">
          <ac:chgData name="Rafael Plaza" userId="6d823b37fb43ba68" providerId="LiveId" clId="{46D6AF47-33B1-43FA-B622-1AF77664C3D2}" dt="2024-05-08T16:43:39.948" v="1182" actId="20577"/>
          <ac:spMkLst>
            <pc:docMk/>
            <pc:sldMk cId="3692804259" sldId="310"/>
            <ac:spMk id="4" creationId="{960F1017-D9E3-41CD-BCEA-068446D3C4CB}"/>
          </ac:spMkLst>
        </pc:spChg>
      </pc:sldChg>
      <pc:sldChg chg="del ord">
        <pc:chgData name="Rafael Plaza" userId="6d823b37fb43ba68" providerId="LiveId" clId="{46D6AF47-33B1-43FA-B622-1AF77664C3D2}" dt="2024-05-08T16:47:05.867" v="1270" actId="2696"/>
        <pc:sldMkLst>
          <pc:docMk/>
          <pc:sldMk cId="1629759929" sldId="333"/>
        </pc:sldMkLst>
      </pc:sldChg>
      <pc:sldChg chg="modSp mod ord">
        <pc:chgData name="Rafael Plaza" userId="6d823b37fb43ba68" providerId="LiveId" clId="{46D6AF47-33B1-43FA-B622-1AF77664C3D2}" dt="2024-05-08T14:20:42.168" v="471" actId="20577"/>
        <pc:sldMkLst>
          <pc:docMk/>
          <pc:sldMk cId="2941368843" sldId="334"/>
        </pc:sldMkLst>
        <pc:spChg chg="mod">
          <ac:chgData name="Rafael Plaza" userId="6d823b37fb43ba68" providerId="LiveId" clId="{46D6AF47-33B1-43FA-B622-1AF77664C3D2}" dt="2024-05-08T14:20:42.168" v="471" actId="20577"/>
          <ac:spMkLst>
            <pc:docMk/>
            <pc:sldMk cId="2941368843" sldId="334"/>
            <ac:spMk id="2" creationId="{5A6EEB5D-B69D-429D-86E4-C6F832935C59}"/>
          </ac:spMkLst>
        </pc:spChg>
        <pc:spChg chg="mod">
          <ac:chgData name="Rafael Plaza" userId="6d823b37fb43ba68" providerId="LiveId" clId="{46D6AF47-33B1-43FA-B622-1AF77664C3D2}" dt="2024-05-08T14:20:15.425" v="430" actId="20577"/>
          <ac:spMkLst>
            <pc:docMk/>
            <pc:sldMk cId="2941368843" sldId="334"/>
            <ac:spMk id="3" creationId="{F3B5329B-4C4F-47D3-B640-E11110589681}"/>
          </ac:spMkLst>
        </pc:spChg>
      </pc:sldChg>
      <pc:sldChg chg="ord">
        <pc:chgData name="Rafael Plaza" userId="6d823b37fb43ba68" providerId="LiveId" clId="{46D6AF47-33B1-43FA-B622-1AF77664C3D2}" dt="2024-05-08T14:08:14.792" v="372"/>
        <pc:sldMkLst>
          <pc:docMk/>
          <pc:sldMk cId="2420949267" sldId="340"/>
        </pc:sldMkLst>
      </pc:sldChg>
      <pc:sldChg chg="ord">
        <pc:chgData name="Rafael Plaza" userId="6d823b37fb43ba68" providerId="LiveId" clId="{46D6AF47-33B1-43FA-B622-1AF77664C3D2}" dt="2024-05-08T14:08:14.792" v="372"/>
        <pc:sldMkLst>
          <pc:docMk/>
          <pc:sldMk cId="3732312584" sldId="349"/>
        </pc:sldMkLst>
      </pc:sldChg>
      <pc:sldChg chg="ord">
        <pc:chgData name="Rafael Plaza" userId="6d823b37fb43ba68" providerId="LiveId" clId="{46D6AF47-33B1-43FA-B622-1AF77664C3D2}" dt="2024-05-08T14:08:14.792" v="372"/>
        <pc:sldMkLst>
          <pc:docMk/>
          <pc:sldMk cId="519946736" sldId="350"/>
        </pc:sldMkLst>
      </pc:sldChg>
      <pc:sldChg chg="ord">
        <pc:chgData name="Rafael Plaza" userId="6d823b37fb43ba68" providerId="LiveId" clId="{46D6AF47-33B1-43FA-B622-1AF77664C3D2}" dt="2024-05-08T14:08:14.792" v="372"/>
        <pc:sldMkLst>
          <pc:docMk/>
          <pc:sldMk cId="1457496076" sldId="351"/>
        </pc:sldMkLst>
      </pc:sldChg>
      <pc:sldChg chg="del">
        <pc:chgData name="Rafael Plaza" userId="6d823b37fb43ba68" providerId="LiveId" clId="{46D6AF47-33B1-43FA-B622-1AF77664C3D2}" dt="2024-05-08T14:11:12.324" v="373" actId="2696"/>
        <pc:sldMkLst>
          <pc:docMk/>
          <pc:sldMk cId="202893876" sldId="352"/>
        </pc:sldMkLst>
      </pc:sldChg>
      <pc:sldChg chg="del">
        <pc:chgData name="Rafael Plaza" userId="6d823b37fb43ba68" providerId="LiveId" clId="{46D6AF47-33B1-43FA-B622-1AF77664C3D2}" dt="2024-05-08T14:11:12.324" v="373" actId="2696"/>
        <pc:sldMkLst>
          <pc:docMk/>
          <pc:sldMk cId="829570066" sldId="353"/>
        </pc:sldMkLst>
      </pc:sldChg>
      <pc:sldChg chg="modSp mod">
        <pc:chgData name="Rafael Plaza" userId="6d823b37fb43ba68" providerId="LiveId" clId="{46D6AF47-33B1-43FA-B622-1AF77664C3D2}" dt="2024-05-08T16:46:01.933" v="1258" actId="20577"/>
        <pc:sldMkLst>
          <pc:docMk/>
          <pc:sldMk cId="123114829" sldId="356"/>
        </pc:sldMkLst>
        <pc:spChg chg="mod">
          <ac:chgData name="Rafael Plaza" userId="6d823b37fb43ba68" providerId="LiveId" clId="{46D6AF47-33B1-43FA-B622-1AF77664C3D2}" dt="2024-05-08T16:45:53.597" v="1243" actId="20577"/>
          <ac:spMkLst>
            <pc:docMk/>
            <pc:sldMk cId="123114829" sldId="356"/>
            <ac:spMk id="2" creationId="{5A6EEB5D-B69D-429D-86E4-C6F832935C59}"/>
          </ac:spMkLst>
        </pc:spChg>
        <pc:spChg chg="mod">
          <ac:chgData name="Rafael Plaza" userId="6d823b37fb43ba68" providerId="LiveId" clId="{46D6AF47-33B1-43FA-B622-1AF77664C3D2}" dt="2024-05-08T16:46:01.933" v="1258" actId="20577"/>
          <ac:spMkLst>
            <pc:docMk/>
            <pc:sldMk cId="123114829" sldId="356"/>
            <ac:spMk id="3" creationId="{F3B5329B-4C4F-47D3-B640-E11110589681}"/>
          </ac:spMkLst>
        </pc:spChg>
      </pc:sldChg>
      <pc:sldChg chg="modSp new mod">
        <pc:chgData name="Rafael Plaza" userId="6d823b37fb43ba68" providerId="LiveId" clId="{46D6AF47-33B1-43FA-B622-1AF77664C3D2}" dt="2024-05-08T16:30:02.815" v="584" actId="14100"/>
        <pc:sldMkLst>
          <pc:docMk/>
          <pc:sldMk cId="1450381156" sldId="357"/>
        </pc:sldMkLst>
        <pc:spChg chg="mod">
          <ac:chgData name="Rafael Plaza" userId="6d823b37fb43ba68" providerId="LiveId" clId="{46D6AF47-33B1-43FA-B622-1AF77664C3D2}" dt="2024-05-08T16:30:02.815" v="584" actId="14100"/>
          <ac:spMkLst>
            <pc:docMk/>
            <pc:sldMk cId="1450381156" sldId="357"/>
            <ac:spMk id="2" creationId="{F0503DE1-D62C-0466-782E-5635658C4038}"/>
          </ac:spMkLst>
        </pc:spChg>
      </pc:sldChg>
      <pc:sldChg chg="new del">
        <pc:chgData name="Rafael Plaza" userId="6d823b37fb43ba68" providerId="LiveId" clId="{46D6AF47-33B1-43FA-B622-1AF77664C3D2}" dt="2024-05-08T16:31:58.481" v="643" actId="680"/>
        <pc:sldMkLst>
          <pc:docMk/>
          <pc:sldMk cId="2981358428" sldId="358"/>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5/8/2024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s-ES"/>
              <a:t>Haga clic en el icono para agregar una imagen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5/8/2024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41410" y="3073397"/>
            <a:ext cx="4878391"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3073397"/>
            <a:ext cx="4875210"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5/8/2024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hyperlink" Target="https://www.u-cursos.cl/derecho/2022/1/DMCEC002/1/material_docente/detalle?id=5287769"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u-cursos.cl/derecho/2022/1/DMCEC002/1/material_docente/detalle?id=5287393"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1.xml.rels><?xml version="1.0" encoding="UTF-8" standalone="yes"?>
<Relationships xmlns="http://schemas.openxmlformats.org/package/2006/relationships"><Relationship Id="rId2" Type="http://schemas.openxmlformats.org/officeDocument/2006/relationships/hyperlink" Target="http://generadoras.cl/documentos/normativa-sectorial" TargetMode="External"/><Relationship Id="rId1" Type="http://schemas.openxmlformats.org/officeDocument/2006/relationships/slideLayout" Target="../slideLayouts/slideLayout8.xml"/></Relationships>
</file>

<file path=ppt/slides/_rels/slide5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hyperlink" Target="https://www.sec.cl/" TargetMode="External"/><Relationship Id="rId1" Type="http://schemas.openxmlformats.org/officeDocument/2006/relationships/slideLayout" Target="../slideLayouts/slideLayout8.xml"/></Relationships>
</file>

<file path=ppt/slides/_rels/slide58.xml.rels><?xml version="1.0" encoding="UTF-8" standalone="yes"?>
<Relationships xmlns="http://schemas.openxmlformats.org/package/2006/relationships"><Relationship Id="rId2" Type="http://schemas.openxmlformats.org/officeDocument/2006/relationships/hyperlink" Target="https://www.cne.cl/" TargetMode="External"/><Relationship Id="rId1" Type="http://schemas.openxmlformats.org/officeDocument/2006/relationships/slideLayout" Target="../slideLayouts/slideLayout8.xml"/></Relationships>
</file>

<file path=ppt/slides/_rels/slide59.xml.rels><?xml version="1.0" encoding="UTF-8" standalone="yes"?>
<Relationships xmlns="http://schemas.openxmlformats.org/package/2006/relationships"><Relationship Id="rId2" Type="http://schemas.openxmlformats.org/officeDocument/2006/relationships/hyperlink" Target="https://energia.gob.cl/" TargetMode="Externa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hyperlink" Target="https://www.coordinador.cl/" TargetMode="External"/><Relationship Id="rId1" Type="http://schemas.openxmlformats.org/officeDocument/2006/relationships/slideLayout" Target="../slideLayouts/slideLayout8.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4.xml.rels><?xml version="1.0" encoding="UTF-8" standalone="yes"?>
<Relationships xmlns="http://schemas.openxmlformats.org/package/2006/relationships"><Relationship Id="rId2" Type="http://schemas.openxmlformats.org/officeDocument/2006/relationships/hyperlink" Target="http://www.enelchile.cl/" TargetMode="External"/><Relationship Id="rId1" Type="http://schemas.openxmlformats.org/officeDocument/2006/relationships/slideLayout" Target="../slideLayouts/slideLayout8.xml"/></Relationships>
</file>

<file path=ppt/slides/_rels/slide75.xml.rels><?xml version="1.0" encoding="UTF-8" standalone="yes"?>
<Relationships xmlns="http://schemas.openxmlformats.org/package/2006/relationships"><Relationship Id="rId2" Type="http://schemas.openxmlformats.org/officeDocument/2006/relationships/hyperlink" Target="https://www.aeschile.com/es" TargetMode="External"/><Relationship Id="rId1" Type="http://schemas.openxmlformats.org/officeDocument/2006/relationships/slideLayout" Target="../slideLayouts/slideLayout8.xml"/></Relationships>
</file>

<file path=ppt/slides/_rels/slide76.xml.rels><?xml version="1.0" encoding="UTF-8" standalone="yes"?>
<Relationships xmlns="http://schemas.openxmlformats.org/package/2006/relationships"><Relationship Id="rId2" Type="http://schemas.openxmlformats.org/officeDocument/2006/relationships/hyperlink" Target="http://www.colbun.cl/" TargetMode="External"/><Relationship Id="rId1" Type="http://schemas.openxmlformats.org/officeDocument/2006/relationships/slideLayout" Target="../slideLayouts/slideLayout8.xml"/></Relationships>
</file>

<file path=ppt/slides/_rels/slide77.xml.rels><?xml version="1.0" encoding="UTF-8" standalone="yes"?>
<Relationships xmlns="http://schemas.openxmlformats.org/package/2006/relationships"><Relationship Id="rId2" Type="http://schemas.openxmlformats.org/officeDocument/2006/relationships/hyperlink" Target="https://www.engie.cl/" TargetMode="External"/><Relationship Id="rId1" Type="http://schemas.openxmlformats.org/officeDocument/2006/relationships/slideLayout" Target="../slideLayouts/slideLayout8.xml"/></Relationships>
</file>

<file path=ppt/slides/_rels/slide78.xml.rels><?xml version="1.0" encoding="UTF-8" standalone="yes"?>
<Relationships xmlns="http://schemas.openxmlformats.org/package/2006/relationships"><Relationship Id="rId2" Type="http://schemas.openxmlformats.org/officeDocument/2006/relationships/hyperlink" Target="http://www.cerrodominador.com/" TargetMode="External"/><Relationship Id="rId1" Type="http://schemas.openxmlformats.org/officeDocument/2006/relationships/slideLayout" Target="../slideLayouts/slideLayout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1.xml.rels><?xml version="1.0" encoding="UTF-8" standalone="yes"?>
<Relationships xmlns="http://schemas.openxmlformats.org/package/2006/relationships"><Relationship Id="rId2" Type="http://schemas.openxmlformats.org/officeDocument/2006/relationships/hyperlink" Target="https://www.transelec.cl/" TargetMode="External"/><Relationship Id="rId1" Type="http://schemas.openxmlformats.org/officeDocument/2006/relationships/slideLayout" Target="../slideLayouts/slideLayout8.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3.xml.rels><?xml version="1.0" encoding="UTF-8" standalone="yes"?>
<Relationships xmlns="http://schemas.openxmlformats.org/package/2006/relationships"><Relationship Id="rId3" Type="http://schemas.openxmlformats.org/officeDocument/2006/relationships/hyperlink" Target="http://www.emol.com/noticias/Economia/2017/07/17/867139/la-historia-de-enel-distribucion-en-chile.html" TargetMode="External"/><Relationship Id="rId2" Type="http://schemas.openxmlformats.org/officeDocument/2006/relationships/hyperlink" Target="http://www.enel.cl/" TargetMode="External"/><Relationship Id="rId1" Type="http://schemas.openxmlformats.org/officeDocument/2006/relationships/slideLayout" Target="../slideLayouts/slideLayout8.xml"/><Relationship Id="rId4" Type="http://schemas.openxmlformats.org/officeDocument/2006/relationships/hyperlink" Target="https://www.electricas.cl/asociados/" TargetMode="External"/></Relationships>
</file>

<file path=ppt/slides/_rels/slide84.xml.rels><?xml version="1.0" encoding="UTF-8" standalone="yes"?>
<Relationships xmlns="http://schemas.openxmlformats.org/package/2006/relationships"><Relationship Id="rId2" Type="http://schemas.openxmlformats.org/officeDocument/2006/relationships/hyperlink" Target="http://www.cge.cl/" TargetMode="External"/><Relationship Id="rId1" Type="http://schemas.openxmlformats.org/officeDocument/2006/relationships/slideLayout" Target="../slideLayouts/slideLayout8.xml"/></Relationships>
</file>

<file path=ppt/slides/_rels/slide85.xml.rels><?xml version="1.0" encoding="UTF-8" standalone="yes"?>
<Relationships xmlns="http://schemas.openxmlformats.org/package/2006/relationships"><Relationship Id="rId2" Type="http://schemas.openxmlformats.org/officeDocument/2006/relationships/hyperlink" Target="http://www.chilquinta.cl/" TargetMode="External"/><Relationship Id="rId1" Type="http://schemas.openxmlformats.org/officeDocument/2006/relationships/slideLayout" Target="../slideLayouts/slideLayout8.xml"/></Relationships>
</file>

<file path=ppt/slides/_rels/slide86.xml.rels><?xml version="1.0" encoding="UTF-8" standalone="yes"?>
<Relationships xmlns="http://schemas.openxmlformats.org/package/2006/relationships"><Relationship Id="rId2" Type="http://schemas.openxmlformats.org/officeDocument/2006/relationships/hyperlink" Target="http://www.gruposaesa.cl/" TargetMode="Externa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D39C64-7E3B-46C6-9237-065F37CD1B02}"/>
              </a:ext>
            </a:extLst>
          </p:cNvPr>
          <p:cNvSpPr>
            <a:spLocks noGrp="1"/>
          </p:cNvSpPr>
          <p:nvPr>
            <p:ph type="ctrTitle"/>
          </p:nvPr>
        </p:nvSpPr>
        <p:spPr/>
        <p:txBody>
          <a:bodyPr>
            <a:normAutofit/>
          </a:bodyPr>
          <a:lstStyle/>
          <a:p>
            <a:r>
              <a:rPr lang="es-MX" dirty="0"/>
              <a:t>Derecho ambiental, de los recursos naturales y la sustentabilidad</a:t>
            </a:r>
          </a:p>
        </p:txBody>
      </p:sp>
      <p:sp>
        <p:nvSpPr>
          <p:cNvPr id="3" name="Subtítulo 2">
            <a:extLst>
              <a:ext uri="{FF2B5EF4-FFF2-40B4-BE49-F238E27FC236}">
                <a16:creationId xmlns:a16="http://schemas.microsoft.com/office/drawing/2014/main" id="{EE274AC3-5EDF-4BE6-A8D7-691822CB955E}"/>
              </a:ext>
            </a:extLst>
          </p:cNvPr>
          <p:cNvSpPr>
            <a:spLocks noGrp="1"/>
          </p:cNvSpPr>
          <p:nvPr>
            <p:ph type="subTitle" idx="1"/>
          </p:nvPr>
        </p:nvSpPr>
        <p:spPr>
          <a:xfrm>
            <a:off x="1876424" y="3602038"/>
            <a:ext cx="8791575" cy="1975196"/>
          </a:xfrm>
        </p:spPr>
        <p:txBody>
          <a:bodyPr>
            <a:normAutofit/>
          </a:bodyPr>
          <a:lstStyle/>
          <a:p>
            <a:r>
              <a:rPr lang="es-MX" dirty="0"/>
              <a:t>Facultad de derecho – u. de chile</a:t>
            </a:r>
          </a:p>
          <a:p>
            <a:r>
              <a:rPr lang="es-MX" dirty="0"/>
              <a:t>Prof. Rafael M. Plaza</a:t>
            </a:r>
          </a:p>
          <a:p>
            <a:r>
              <a:rPr lang="es-MX" dirty="0"/>
              <a:t>I semestre, 2024 </a:t>
            </a:r>
          </a:p>
        </p:txBody>
      </p:sp>
    </p:spTree>
    <p:extLst>
      <p:ext uri="{BB962C8B-B14F-4D97-AF65-F5344CB8AC3E}">
        <p14:creationId xmlns:p14="http://schemas.microsoft.com/office/powerpoint/2010/main" val="1379806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92D551F-46AB-40E1-AF29-A3282758B8A3}"/>
              </a:ext>
            </a:extLst>
          </p:cNvPr>
          <p:cNvSpPr>
            <a:spLocks noGrp="1"/>
          </p:cNvSpPr>
          <p:nvPr>
            <p:ph type="title"/>
          </p:nvPr>
        </p:nvSpPr>
        <p:spPr/>
        <p:txBody>
          <a:bodyPr/>
          <a:lstStyle/>
          <a:p>
            <a:r>
              <a:rPr lang="es-MX" dirty="0"/>
              <a:t>LA electricidad</a:t>
            </a:r>
          </a:p>
        </p:txBody>
      </p:sp>
      <p:sp>
        <p:nvSpPr>
          <p:cNvPr id="3" name="Marcador de contenido 2">
            <a:extLst>
              <a:ext uri="{FF2B5EF4-FFF2-40B4-BE49-F238E27FC236}">
                <a16:creationId xmlns:a16="http://schemas.microsoft.com/office/drawing/2014/main" id="{1C334087-BA9D-4C2E-BBE1-AE099E1D612A}"/>
              </a:ext>
            </a:extLst>
          </p:cNvPr>
          <p:cNvSpPr>
            <a:spLocks noGrp="1"/>
          </p:cNvSpPr>
          <p:nvPr>
            <p:ph idx="1"/>
          </p:nvPr>
        </p:nvSpPr>
        <p:spPr>
          <a:xfrm>
            <a:off x="4505388" y="442061"/>
            <a:ext cx="6939751" cy="5710458"/>
          </a:xfrm>
        </p:spPr>
        <p:txBody>
          <a:bodyPr>
            <a:normAutofit fontScale="55000" lnSpcReduction="20000"/>
          </a:bodyPr>
          <a:lstStyle/>
          <a:p>
            <a:r>
              <a:rPr lang="es-MX" dirty="0"/>
              <a:t>Etimología. El vocablo electricidad proviene del griego </a:t>
            </a:r>
            <a:r>
              <a:rPr lang="es-MX" dirty="0" err="1"/>
              <a:t>ήλεκτρον</a:t>
            </a:r>
            <a:r>
              <a:rPr lang="es-MX" dirty="0"/>
              <a:t> (</a:t>
            </a:r>
            <a:r>
              <a:rPr lang="es-MX" dirty="0" err="1"/>
              <a:t>élektron</a:t>
            </a:r>
            <a:r>
              <a:rPr lang="es-MX" dirty="0"/>
              <a:t>) que significa ‘ámbar’.</a:t>
            </a:r>
          </a:p>
          <a:p>
            <a:r>
              <a:rPr lang="es-MX" dirty="0"/>
              <a:t>Pioneros.</a:t>
            </a:r>
          </a:p>
          <a:p>
            <a:pPr lvl="1"/>
            <a:r>
              <a:rPr lang="es-MX" dirty="0"/>
              <a:t>La observación humana de las manifestaciones naturales de la electricidad: el rayo.</a:t>
            </a:r>
          </a:p>
          <a:p>
            <a:pPr lvl="1"/>
            <a:r>
              <a:rPr lang="es-MX" dirty="0"/>
              <a:t>La época mítica. Las explicaciones religiosas: v.gr. el rayo fulminante de Zeus.</a:t>
            </a:r>
          </a:p>
          <a:p>
            <a:pPr lvl="1"/>
            <a:r>
              <a:rPr lang="es-MX" dirty="0"/>
              <a:t>Las primeras observaciones (más que explicaciones) naturalistas: Egipto y peces gato eléctricos (familia </a:t>
            </a:r>
            <a:r>
              <a:rPr lang="es-MX" dirty="0" err="1"/>
              <a:t>Malapteruridae</a:t>
            </a:r>
            <a:r>
              <a:rPr lang="es-MX" dirty="0"/>
              <a:t>) del Nilo y la Grecia presocrática. </a:t>
            </a:r>
          </a:p>
          <a:p>
            <a:pPr lvl="1"/>
            <a:r>
              <a:rPr lang="es-MX" dirty="0"/>
              <a:t>Se atribuye al filósofo griego Tales de Mileto (c. 639-547 A.C.) el descubrimiento de la propiedad de atracción derivada de frotar el ámbar.</a:t>
            </a:r>
          </a:p>
          <a:p>
            <a:pPr lvl="1"/>
            <a:r>
              <a:rPr lang="es-MX" dirty="0"/>
              <a:t>Roma. Lucrecio, La naturaleza del universo (</a:t>
            </a:r>
            <a:r>
              <a:rPr lang="es-MX" dirty="0" err="1"/>
              <a:t>Penguin</a:t>
            </a:r>
            <a:r>
              <a:rPr lang="es-MX" dirty="0"/>
              <a:t> </a:t>
            </a:r>
            <a:r>
              <a:rPr lang="es-MX" dirty="0" err="1"/>
              <a:t>Books</a:t>
            </a:r>
            <a:r>
              <a:rPr lang="es-MX" dirty="0"/>
              <a:t> Ltd., 1951). Meteorología y geología (rayos)</a:t>
            </a:r>
          </a:p>
          <a:p>
            <a:pPr lvl="1"/>
            <a:r>
              <a:rPr lang="es-MX" dirty="0"/>
              <a:t>Físicos árabes del s. XII.</a:t>
            </a:r>
          </a:p>
          <a:p>
            <a:pPr lvl="1"/>
            <a:r>
              <a:rPr lang="es-MX" dirty="0"/>
              <a:t>En tanto, hacia 1600, el médico inglés William Gilbert acuña el término neolatino “</a:t>
            </a:r>
            <a:r>
              <a:rPr lang="es-MX" dirty="0" err="1"/>
              <a:t>electricus</a:t>
            </a:r>
            <a:r>
              <a:rPr lang="es-MX" dirty="0"/>
              <a:t>” o “eléctrico” al observar –como en el ámbar (</a:t>
            </a:r>
            <a:r>
              <a:rPr lang="es-MX" dirty="0" err="1"/>
              <a:t>élecktron</a:t>
            </a:r>
            <a:r>
              <a:rPr lang="es-MX" dirty="0"/>
              <a:t>)- la misma propiedad atractiva en otros materiales. También, ya diferencia los fenómenos magnéticos de los eléctricos.</a:t>
            </a:r>
          </a:p>
          <a:p>
            <a:pPr lvl="1"/>
            <a:r>
              <a:rPr lang="es-MX" dirty="0"/>
              <a:t>1780 Luigi Galvani y la “electricidad animal”.</a:t>
            </a:r>
          </a:p>
          <a:p>
            <a:pPr lvl="1"/>
            <a:r>
              <a:rPr lang="es-MX" dirty="0"/>
              <a:t>1800 Conde Alessandro Volta “electricidad metálica”. Descubrió además el gas metano. Cráter lunar + asteroide llevan su nombre. Precursor de los estudios de la corriente eléctrica.</a:t>
            </a:r>
          </a:p>
          <a:p>
            <a:pPr lvl="1"/>
            <a:r>
              <a:rPr lang="es-MX" dirty="0"/>
              <a:t>La conductividad eléctrica y el electromagnetismo (fenómeno de atracción/repulsión de elementos sometidos a cargas eléctricas) fueron objeto de estudio por Stephen Gray.</a:t>
            </a:r>
          </a:p>
          <a:p>
            <a:pPr lvl="1"/>
            <a:r>
              <a:rPr lang="es-MX" dirty="0"/>
              <a:t>Charles du Fay propuso y Benjamín Franklin corroboró la existencia de dos tipos de carga eléctrica (+) y (-).</a:t>
            </a:r>
          </a:p>
          <a:p>
            <a:pPr lvl="1"/>
            <a:r>
              <a:rPr lang="es-MX" dirty="0"/>
              <a:t>Finalmente, hacia 1833, Michael Faraday planteó formalmente la relación entre la electricidad y la materia, gracias a sus experimentos sobre la electrólisis; James Clerk Maxwell, por otro lado, completó la descripción de los fenómenos electromagnéticos.</a:t>
            </a:r>
          </a:p>
          <a:p>
            <a:pPr lvl="1"/>
            <a:r>
              <a:rPr lang="es-MX" dirty="0"/>
              <a:t>Posteriormente, Joseph John Thomson distinguió finalmente el electrón como partícula y Robert Millikan pudo medir su carga. </a:t>
            </a:r>
          </a:p>
        </p:txBody>
      </p:sp>
      <p:sp>
        <p:nvSpPr>
          <p:cNvPr id="4" name="Marcador de texto 3">
            <a:extLst>
              <a:ext uri="{FF2B5EF4-FFF2-40B4-BE49-F238E27FC236}">
                <a16:creationId xmlns:a16="http://schemas.microsoft.com/office/drawing/2014/main" id="{4C12FD22-D7FC-45E3-9B5E-2B3F8BDBB8E2}"/>
              </a:ext>
            </a:extLst>
          </p:cNvPr>
          <p:cNvSpPr>
            <a:spLocks noGrp="1"/>
          </p:cNvSpPr>
          <p:nvPr>
            <p:ph type="body" sz="half" idx="2"/>
          </p:nvPr>
        </p:nvSpPr>
        <p:spPr/>
        <p:txBody>
          <a:bodyPr/>
          <a:lstStyle/>
          <a:p>
            <a:r>
              <a:rPr lang="es-MX" dirty="0"/>
              <a:t>Historia</a:t>
            </a:r>
          </a:p>
        </p:txBody>
      </p:sp>
    </p:spTree>
    <p:extLst>
      <p:ext uri="{BB962C8B-B14F-4D97-AF65-F5344CB8AC3E}">
        <p14:creationId xmlns:p14="http://schemas.microsoft.com/office/powerpoint/2010/main" val="1679301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245CF7-E60A-427E-A446-9F1AE578C889}"/>
              </a:ext>
            </a:extLst>
          </p:cNvPr>
          <p:cNvSpPr>
            <a:spLocks noGrp="1"/>
          </p:cNvSpPr>
          <p:nvPr>
            <p:ph type="title"/>
          </p:nvPr>
        </p:nvSpPr>
        <p:spPr/>
        <p:txBody>
          <a:bodyPr/>
          <a:lstStyle/>
          <a:p>
            <a:r>
              <a:rPr lang="es-MX" dirty="0"/>
              <a:t>LA electricidad</a:t>
            </a:r>
          </a:p>
        </p:txBody>
      </p:sp>
      <p:sp>
        <p:nvSpPr>
          <p:cNvPr id="3" name="Marcador de contenido 2">
            <a:extLst>
              <a:ext uri="{FF2B5EF4-FFF2-40B4-BE49-F238E27FC236}">
                <a16:creationId xmlns:a16="http://schemas.microsoft.com/office/drawing/2014/main" id="{B3340A57-9185-4D21-A18D-FBEDCCAD4139}"/>
              </a:ext>
            </a:extLst>
          </p:cNvPr>
          <p:cNvSpPr>
            <a:spLocks noGrp="1"/>
          </p:cNvSpPr>
          <p:nvPr>
            <p:ph idx="1"/>
          </p:nvPr>
        </p:nvSpPr>
        <p:spPr>
          <a:xfrm>
            <a:off x="5156200" y="944678"/>
            <a:ext cx="5891209" cy="5413732"/>
          </a:xfrm>
        </p:spPr>
        <p:txBody>
          <a:bodyPr>
            <a:normAutofit fontScale="92500" lnSpcReduction="10000"/>
          </a:bodyPr>
          <a:lstStyle/>
          <a:p>
            <a:pPr algn="just"/>
            <a:r>
              <a:rPr lang="es-MX" dirty="0"/>
              <a:t>La electricidad es el conjunto de fenómenos físicos relacionados con la presencia, flujo e interacción de cargas eléctricas (+) (-) (partículas fotónicas).</a:t>
            </a:r>
          </a:p>
          <a:p>
            <a:pPr algn="just"/>
            <a:r>
              <a:rPr lang="es-MX" dirty="0"/>
              <a:t>La electricidad es una propiedad física (cuantizada) de la materia y que se presenta en dos tipos (carga positiva y carga negativa). Y que consiste en la interacción negativa o positiva existente entre los protones (+e) y los electrones (-e) (partículas subatómicas)  de la materia.</a:t>
            </a:r>
          </a:p>
          <a:p>
            <a:pPr algn="just"/>
            <a:r>
              <a:rPr lang="es-MX" dirty="0"/>
              <a:t>La electricidad es, asimismo, una forma de energía. Y es, además, una forma de energía versátil.</a:t>
            </a:r>
          </a:p>
          <a:p>
            <a:endParaRPr lang="es-MX" dirty="0"/>
          </a:p>
        </p:txBody>
      </p:sp>
      <p:sp>
        <p:nvSpPr>
          <p:cNvPr id="4" name="Marcador de texto 3">
            <a:extLst>
              <a:ext uri="{FF2B5EF4-FFF2-40B4-BE49-F238E27FC236}">
                <a16:creationId xmlns:a16="http://schemas.microsoft.com/office/drawing/2014/main" id="{15744714-D37C-470E-BF06-714D276B7657}"/>
              </a:ext>
            </a:extLst>
          </p:cNvPr>
          <p:cNvSpPr>
            <a:spLocks noGrp="1"/>
          </p:cNvSpPr>
          <p:nvPr>
            <p:ph type="body" sz="half" idx="2"/>
          </p:nvPr>
        </p:nvSpPr>
        <p:spPr/>
        <p:txBody>
          <a:bodyPr/>
          <a:lstStyle/>
          <a:p>
            <a:r>
              <a:rPr lang="es-MX" dirty="0"/>
              <a:t>Concepto</a:t>
            </a:r>
          </a:p>
        </p:txBody>
      </p:sp>
    </p:spTree>
    <p:extLst>
      <p:ext uri="{BB962C8B-B14F-4D97-AF65-F5344CB8AC3E}">
        <p14:creationId xmlns:p14="http://schemas.microsoft.com/office/powerpoint/2010/main" val="3658243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BC3AC2-13D2-4690-BEFB-F316BECF4094}"/>
              </a:ext>
            </a:extLst>
          </p:cNvPr>
          <p:cNvSpPr>
            <a:spLocks noGrp="1"/>
          </p:cNvSpPr>
          <p:nvPr>
            <p:ph type="title"/>
          </p:nvPr>
        </p:nvSpPr>
        <p:spPr/>
        <p:txBody>
          <a:bodyPr/>
          <a:lstStyle/>
          <a:p>
            <a:r>
              <a:rPr lang="es-MX" dirty="0"/>
              <a:t>LA electricidad</a:t>
            </a:r>
          </a:p>
        </p:txBody>
      </p:sp>
      <p:sp>
        <p:nvSpPr>
          <p:cNvPr id="3" name="Marcador de contenido 2">
            <a:extLst>
              <a:ext uri="{FF2B5EF4-FFF2-40B4-BE49-F238E27FC236}">
                <a16:creationId xmlns:a16="http://schemas.microsoft.com/office/drawing/2014/main" id="{B1EBCD2F-913F-4E27-B7FB-6C7E99C8B4D9}"/>
              </a:ext>
            </a:extLst>
          </p:cNvPr>
          <p:cNvSpPr>
            <a:spLocks noGrp="1"/>
          </p:cNvSpPr>
          <p:nvPr>
            <p:ph idx="1"/>
          </p:nvPr>
        </p:nvSpPr>
        <p:spPr>
          <a:xfrm>
            <a:off x="4614390" y="1265625"/>
            <a:ext cx="6433020" cy="4850559"/>
          </a:xfrm>
        </p:spPr>
        <p:txBody>
          <a:bodyPr>
            <a:normAutofit fontScale="77500" lnSpcReduction="20000"/>
          </a:bodyPr>
          <a:lstStyle/>
          <a:p>
            <a:pPr algn="just"/>
            <a:r>
              <a:rPr lang="es-MX" dirty="0"/>
              <a:t>Se manifiesta en una gran variedad de fenómenos como: los rayos, la electricidad estática, la inducción electromagnética o el flujo de corriente eléctrica, el magnetismo, los campos eléctricos, etc. </a:t>
            </a:r>
          </a:p>
          <a:p>
            <a:pPr algn="just"/>
            <a:r>
              <a:rPr lang="es-MX" dirty="0"/>
              <a:t>Se caracteriza por su versatilidad/cualidad de dúctil, ya que tiene un sinnúmero de aplicaciones, por ejemplo: transporte, climatización, iluminación y computación.</a:t>
            </a:r>
          </a:p>
          <a:p>
            <a:pPr algn="just"/>
            <a:r>
              <a:rPr lang="es-MX" dirty="0"/>
              <a:t>Se usa para generar: luz, mediante lámparas; calor, aprovechando el efecto Joule; movimiento, mediante motores que transforman la energía eléctrica en energía mecánica; señales, mediante sistemas electrónicos; compuestos de circuitos eléctricos que incluyen componentes activos (tubos de vacío, transistores, diodos y circuitos integrados) y componentes pasivos (como resistores, inductores y condensadores) etc.</a:t>
            </a:r>
          </a:p>
          <a:p>
            <a:endParaRPr lang="es-MX" dirty="0"/>
          </a:p>
          <a:p>
            <a:endParaRPr lang="es-MX" dirty="0"/>
          </a:p>
          <a:p>
            <a:endParaRPr lang="es-MX" dirty="0"/>
          </a:p>
        </p:txBody>
      </p:sp>
      <p:sp>
        <p:nvSpPr>
          <p:cNvPr id="4" name="Marcador de texto 3">
            <a:extLst>
              <a:ext uri="{FF2B5EF4-FFF2-40B4-BE49-F238E27FC236}">
                <a16:creationId xmlns:a16="http://schemas.microsoft.com/office/drawing/2014/main" id="{117C099D-3300-4625-A608-90250E94EBBE}"/>
              </a:ext>
            </a:extLst>
          </p:cNvPr>
          <p:cNvSpPr>
            <a:spLocks noGrp="1"/>
          </p:cNvSpPr>
          <p:nvPr>
            <p:ph type="body" sz="half" idx="2"/>
          </p:nvPr>
        </p:nvSpPr>
        <p:spPr/>
        <p:txBody>
          <a:bodyPr/>
          <a:lstStyle/>
          <a:p>
            <a:r>
              <a:rPr lang="es-MX" dirty="0"/>
              <a:t>Manifestaciones</a:t>
            </a:r>
          </a:p>
          <a:p>
            <a:r>
              <a:rPr lang="es-MX" dirty="0"/>
              <a:t>Características</a:t>
            </a:r>
          </a:p>
        </p:txBody>
      </p:sp>
    </p:spTree>
    <p:extLst>
      <p:ext uri="{BB962C8B-B14F-4D97-AF65-F5344CB8AC3E}">
        <p14:creationId xmlns:p14="http://schemas.microsoft.com/office/powerpoint/2010/main" val="1842451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D07FBD-9637-4950-9227-60AA175BB56C}"/>
              </a:ext>
            </a:extLst>
          </p:cNvPr>
          <p:cNvSpPr>
            <a:spLocks noGrp="1"/>
          </p:cNvSpPr>
          <p:nvPr>
            <p:ph type="title"/>
          </p:nvPr>
        </p:nvSpPr>
        <p:spPr/>
        <p:txBody>
          <a:bodyPr/>
          <a:lstStyle/>
          <a:p>
            <a:r>
              <a:rPr lang="es-MX" dirty="0"/>
              <a:t>LA electricidad</a:t>
            </a:r>
          </a:p>
        </p:txBody>
      </p:sp>
      <p:sp>
        <p:nvSpPr>
          <p:cNvPr id="3" name="Marcador de contenido 2">
            <a:extLst>
              <a:ext uri="{FF2B5EF4-FFF2-40B4-BE49-F238E27FC236}">
                <a16:creationId xmlns:a16="http://schemas.microsoft.com/office/drawing/2014/main" id="{AD0A2E68-A753-4B67-BAA5-56D2D6CF206E}"/>
              </a:ext>
            </a:extLst>
          </p:cNvPr>
          <p:cNvSpPr>
            <a:spLocks noGrp="1"/>
          </p:cNvSpPr>
          <p:nvPr>
            <p:ph idx="1"/>
          </p:nvPr>
        </p:nvSpPr>
        <p:spPr>
          <a:xfrm>
            <a:off x="4814225" y="592665"/>
            <a:ext cx="6233184" cy="5402407"/>
          </a:xfrm>
        </p:spPr>
        <p:txBody>
          <a:bodyPr>
            <a:normAutofit fontScale="55000" lnSpcReduction="20000"/>
          </a:bodyPr>
          <a:lstStyle/>
          <a:p>
            <a:pPr algn="just"/>
            <a:r>
              <a:rPr lang="es-MX" dirty="0"/>
              <a:t>Las propiedades físicas de la electricidad son:</a:t>
            </a:r>
          </a:p>
          <a:p>
            <a:pPr lvl="1" algn="just"/>
            <a:r>
              <a:rPr lang="es-MX" dirty="0"/>
              <a:t>Carga eléctrica: Propiedad de algunas partículas subatómicas (protones y electrones) que determinan su interacción (fuerza) electromagnética. Carga eléctrica es una propiedad física intrínseca de algunas partículas subatómicas que se manifiesta mediante fuerzas de atracción (+e y –e) y repulsión (-e y –e o +e y +e) entre ellas por la mediación de campos (electromagnéticos). </a:t>
            </a:r>
          </a:p>
          <a:p>
            <a:pPr lvl="2" algn="just"/>
            <a:r>
              <a:rPr lang="es-MX" dirty="0"/>
              <a:t>La materia cargada eléctricamente es influida por los campos electromagnéticos, siendo, a su vez, generadora de ellos. </a:t>
            </a:r>
          </a:p>
          <a:p>
            <a:pPr lvl="2" algn="just"/>
            <a:r>
              <a:rPr lang="es-MX" dirty="0"/>
              <a:t>Desde el punto de vista del modelo estándar la carga eléctrica es una medida de la capacidad que posee una partícula para intercambiar fotones. Medida por </a:t>
            </a:r>
            <a:r>
              <a:rPr lang="fr-FR" dirty="0"/>
              <a:t>Charles du </a:t>
            </a:r>
            <a:r>
              <a:rPr lang="fr-FR" dirty="0" err="1"/>
              <a:t>Fay</a:t>
            </a:r>
            <a:r>
              <a:rPr lang="fr-FR" dirty="0"/>
              <a:t> y </a:t>
            </a:r>
            <a:r>
              <a:rPr lang="fr-FR" dirty="0" err="1"/>
              <a:t>corroborada</a:t>
            </a:r>
            <a:r>
              <a:rPr lang="fr-FR" dirty="0"/>
              <a:t> </a:t>
            </a:r>
            <a:r>
              <a:rPr lang="fr-FR" dirty="0" err="1"/>
              <a:t>por</a:t>
            </a:r>
            <a:r>
              <a:rPr lang="fr-FR" dirty="0"/>
              <a:t> </a:t>
            </a:r>
            <a:r>
              <a:rPr lang="fr-FR" dirty="0" err="1"/>
              <a:t>Benjamín</a:t>
            </a:r>
            <a:r>
              <a:rPr lang="fr-FR" dirty="0"/>
              <a:t> Franklin.</a:t>
            </a:r>
            <a:endParaRPr lang="es-MX" dirty="0"/>
          </a:p>
          <a:p>
            <a:pPr lvl="2" algn="just"/>
            <a:r>
              <a:rPr lang="es-MX" dirty="0"/>
              <a:t>En el Sistema Internacional de Unidades la unidad de carga eléctrica se denomina Culombio, representada por el símbolo C.</a:t>
            </a:r>
          </a:p>
          <a:p>
            <a:pPr lvl="1" algn="just"/>
            <a:r>
              <a:rPr lang="es-MX" dirty="0"/>
              <a:t>Corriente eléctrica: Flujo o desplazamiento de partículas  cargadas eléctricamente a través de un material conductor. Se mide en amperios (A). Matemático y físico francés André-Marie </a:t>
            </a:r>
            <a:r>
              <a:rPr lang="es-MX" dirty="0" err="1"/>
              <a:t>Ampère</a:t>
            </a:r>
            <a:r>
              <a:rPr lang="es-MX" dirty="0"/>
              <a:t>.</a:t>
            </a:r>
          </a:p>
          <a:p>
            <a:pPr lvl="1" algn="just"/>
            <a:r>
              <a:rPr lang="es-MX" dirty="0"/>
              <a:t>Campo eléctrico: Tipo de campo electromagnético producido por una carga eléctrica, incluso cuando no se está moviendo. Las cargas en movimiento producen campos magnéticos. Fuerza electromagnética por unidad de carga en el marco en reposo de la carga. El campo eléctrico está dirigido radialmente hacia fuera de una carga positiva y radialmente hacia el interior de una carga puntual negativa. Ley de fuerza de Lorentz. Ecuaciones de James Clerk Maxwell y leyes del electromagnetismo.</a:t>
            </a:r>
          </a:p>
          <a:p>
            <a:pPr lvl="1" algn="just"/>
            <a:r>
              <a:rPr lang="es-MX" dirty="0"/>
              <a:t>Potencial eléctrico: Capacidad para generar trabajo, medida en voltios (V). Es la capacidad que tiene un campo eléctrico de realizar trabajo. Se mide en voltios (V). El diferencial de potencial eléctrico es el voltaje. Alessandro Giuseppe Antonio Anastasio Volta FRS (1745-1827) físico italiano, famoso por haber desarrollado la pila eléctrica en 1800.</a:t>
            </a:r>
          </a:p>
          <a:p>
            <a:pPr lvl="1" algn="just"/>
            <a:r>
              <a:rPr lang="es-MX" dirty="0"/>
              <a:t>Magnetismo: La corriente eléctrica produce campos magnéticos; y los campos magnéticos variables en el tiempo generan corriente eléctrica.</a:t>
            </a:r>
          </a:p>
        </p:txBody>
      </p:sp>
      <p:sp>
        <p:nvSpPr>
          <p:cNvPr id="4" name="Marcador de texto 3">
            <a:extLst>
              <a:ext uri="{FF2B5EF4-FFF2-40B4-BE49-F238E27FC236}">
                <a16:creationId xmlns:a16="http://schemas.microsoft.com/office/drawing/2014/main" id="{76FF6329-EB2B-4BD0-AB1C-1744D530DF9F}"/>
              </a:ext>
            </a:extLst>
          </p:cNvPr>
          <p:cNvSpPr>
            <a:spLocks noGrp="1"/>
          </p:cNvSpPr>
          <p:nvPr>
            <p:ph type="body" sz="half" idx="2"/>
          </p:nvPr>
        </p:nvSpPr>
        <p:spPr/>
        <p:txBody>
          <a:bodyPr/>
          <a:lstStyle/>
          <a:p>
            <a:r>
              <a:rPr lang="es-MX" dirty="0"/>
              <a:t>Propiedades (físicas)</a:t>
            </a:r>
          </a:p>
        </p:txBody>
      </p:sp>
    </p:spTree>
    <p:extLst>
      <p:ext uri="{BB962C8B-B14F-4D97-AF65-F5344CB8AC3E}">
        <p14:creationId xmlns:p14="http://schemas.microsoft.com/office/powerpoint/2010/main" val="7777395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023A84-4D09-4429-A57B-F8B4FCEA9F89}"/>
              </a:ext>
            </a:extLst>
          </p:cNvPr>
          <p:cNvSpPr>
            <a:spLocks noGrp="1"/>
          </p:cNvSpPr>
          <p:nvPr>
            <p:ph type="title"/>
          </p:nvPr>
        </p:nvSpPr>
        <p:spPr/>
        <p:txBody>
          <a:bodyPr/>
          <a:lstStyle/>
          <a:p>
            <a:r>
              <a:rPr lang="es-MX" dirty="0"/>
              <a:t>la electricidad</a:t>
            </a:r>
          </a:p>
        </p:txBody>
      </p:sp>
      <p:sp>
        <p:nvSpPr>
          <p:cNvPr id="3" name="Marcador de contenido 2">
            <a:extLst>
              <a:ext uri="{FF2B5EF4-FFF2-40B4-BE49-F238E27FC236}">
                <a16:creationId xmlns:a16="http://schemas.microsoft.com/office/drawing/2014/main" id="{19E3B45F-F34E-4EAC-9A34-A1A2FB544A7E}"/>
              </a:ext>
            </a:extLst>
          </p:cNvPr>
          <p:cNvSpPr>
            <a:spLocks noGrp="1"/>
          </p:cNvSpPr>
          <p:nvPr>
            <p:ph idx="1"/>
          </p:nvPr>
        </p:nvSpPr>
        <p:spPr>
          <a:xfrm>
            <a:off x="5156200" y="993122"/>
            <a:ext cx="5891209" cy="4798077"/>
          </a:xfrm>
        </p:spPr>
        <p:txBody>
          <a:bodyPr>
            <a:normAutofit fontScale="85000" lnSpcReduction="20000"/>
          </a:bodyPr>
          <a:lstStyle/>
          <a:p>
            <a:r>
              <a:rPr lang="es-MX" dirty="0"/>
              <a:t>Antes que todo, tener presente las distintas magnitudes que podemos hallar:</a:t>
            </a:r>
          </a:p>
          <a:p>
            <a:pPr lvl="1"/>
            <a:r>
              <a:rPr lang="es-MX" dirty="0"/>
              <a:t>1 GW = 1000 MW</a:t>
            </a:r>
          </a:p>
          <a:p>
            <a:pPr lvl="1"/>
            <a:r>
              <a:rPr lang="es-MX" dirty="0"/>
              <a:t>1 MW = 1000 kW</a:t>
            </a:r>
          </a:p>
          <a:p>
            <a:pPr lvl="1"/>
            <a:r>
              <a:rPr lang="es-MX" dirty="0"/>
              <a:t>1 kW  = 1000 W</a:t>
            </a:r>
          </a:p>
          <a:p>
            <a:pPr lvl="1"/>
            <a:r>
              <a:rPr lang="es-MX" dirty="0"/>
              <a:t>1W     = 1 J (Joule)/</a:t>
            </a:r>
            <a:r>
              <a:rPr lang="es-MX" dirty="0" err="1"/>
              <a:t>seg</a:t>
            </a:r>
            <a:r>
              <a:rPr lang="es-MX" dirty="0"/>
              <a:t>.</a:t>
            </a:r>
          </a:p>
          <a:p>
            <a:r>
              <a:rPr lang="es-MX" dirty="0"/>
              <a:t>El Watt​ o Vatio es la unidad derivada coherente del Sistema Internacional de Unidades para la potencia. Es igual a 1 Joule/segundo. </a:t>
            </a:r>
          </a:p>
          <a:p>
            <a:r>
              <a:rPr lang="es-MX" dirty="0"/>
              <a:t>Se utiliza para cuantificar la tasa a la que se transfiere la energía. </a:t>
            </a:r>
          </a:p>
          <a:p>
            <a:r>
              <a:rPr lang="es-MX" dirty="0"/>
              <a:t>Recibe su nombre en honor a James Watt (escocés, quien perfeccionó la máquina de vapor)</a:t>
            </a:r>
          </a:p>
          <a:p>
            <a:endParaRPr lang="es-MX" dirty="0"/>
          </a:p>
          <a:p>
            <a:endParaRPr lang="es-MX" dirty="0"/>
          </a:p>
        </p:txBody>
      </p:sp>
      <p:sp>
        <p:nvSpPr>
          <p:cNvPr id="4" name="Marcador de texto 3">
            <a:extLst>
              <a:ext uri="{FF2B5EF4-FFF2-40B4-BE49-F238E27FC236}">
                <a16:creationId xmlns:a16="http://schemas.microsoft.com/office/drawing/2014/main" id="{71545B0B-239F-4DD4-A4A8-B14FD2687A2A}"/>
              </a:ext>
            </a:extLst>
          </p:cNvPr>
          <p:cNvSpPr>
            <a:spLocks noGrp="1"/>
          </p:cNvSpPr>
          <p:nvPr>
            <p:ph type="body" sz="half" idx="2"/>
          </p:nvPr>
        </p:nvSpPr>
        <p:spPr/>
        <p:txBody>
          <a:bodyPr/>
          <a:lstStyle/>
          <a:p>
            <a:r>
              <a:rPr lang="es-MX" dirty="0"/>
              <a:t>Magnitudes eléctricas</a:t>
            </a:r>
          </a:p>
        </p:txBody>
      </p:sp>
    </p:spTree>
    <p:extLst>
      <p:ext uri="{BB962C8B-B14F-4D97-AF65-F5344CB8AC3E}">
        <p14:creationId xmlns:p14="http://schemas.microsoft.com/office/powerpoint/2010/main" val="12076713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6F15F7-A039-4046-9347-607D42F2172D}"/>
              </a:ext>
            </a:extLst>
          </p:cNvPr>
          <p:cNvSpPr>
            <a:spLocks noGrp="1"/>
          </p:cNvSpPr>
          <p:nvPr>
            <p:ph type="title"/>
          </p:nvPr>
        </p:nvSpPr>
        <p:spPr/>
        <p:txBody>
          <a:bodyPr/>
          <a:lstStyle/>
          <a:p>
            <a:r>
              <a:rPr lang="es-MX" dirty="0"/>
              <a:t>la electricidad</a:t>
            </a:r>
          </a:p>
        </p:txBody>
      </p:sp>
      <p:sp>
        <p:nvSpPr>
          <p:cNvPr id="3" name="Marcador de contenido 2">
            <a:extLst>
              <a:ext uri="{FF2B5EF4-FFF2-40B4-BE49-F238E27FC236}">
                <a16:creationId xmlns:a16="http://schemas.microsoft.com/office/drawing/2014/main" id="{42E89721-C760-4D6E-B738-3AE7AE5DBCF7}"/>
              </a:ext>
            </a:extLst>
          </p:cNvPr>
          <p:cNvSpPr>
            <a:spLocks noGrp="1"/>
          </p:cNvSpPr>
          <p:nvPr>
            <p:ph idx="1"/>
          </p:nvPr>
        </p:nvSpPr>
        <p:spPr>
          <a:xfrm>
            <a:off x="4820282" y="1047624"/>
            <a:ext cx="6227128" cy="5425844"/>
          </a:xfrm>
        </p:spPr>
        <p:txBody>
          <a:bodyPr>
            <a:normAutofit fontScale="70000" lnSpcReduction="20000"/>
          </a:bodyPr>
          <a:lstStyle/>
          <a:p>
            <a:pPr algn="just"/>
            <a:r>
              <a:rPr lang="es-MX" dirty="0"/>
              <a:t>Potencia eléctrica: Es el múltiplo de la diferencia de potencial entre los extremos de una carga y la corriente que circula a través de ella. Se mide en Watt o Vatios (W), kilovatios (kW), megavatios (MW), con independencia de un lapso o intervalo de tiempo.</a:t>
            </a:r>
          </a:p>
          <a:p>
            <a:pPr lvl="1" algn="just"/>
            <a:r>
              <a:rPr lang="es-MX" dirty="0"/>
              <a:t>Potencia eléctrica: Es la relación de paso de energía de un flujo/corriente entre dos puntos con diferencial de potencia (tensión diferencial). Se mide en Watt o Vatios (W). Donde 1 W = 1 Joule por segundo (1 J/</a:t>
            </a:r>
            <a:r>
              <a:rPr lang="es-MX" dirty="0" err="1"/>
              <a:t>seg</a:t>
            </a:r>
            <a:r>
              <a:rPr lang="es-MX" dirty="0"/>
              <a:t>).</a:t>
            </a:r>
          </a:p>
          <a:p>
            <a:pPr lvl="1" algn="just"/>
            <a:r>
              <a:rPr lang="es-MX" dirty="0"/>
              <a:t>Potencia eléctrica es la potencia instantánea generada o consumida de la red (sin referencia a un lapso o intervalo de tiempo).</a:t>
            </a:r>
          </a:p>
          <a:p>
            <a:pPr algn="just"/>
            <a:r>
              <a:rPr lang="es-MX" dirty="0"/>
              <a:t>En tanto, la energía es la potencia que se consume o genera durante el período de tiempo que queramos, pero siempre referido al intervalo de una hora (kW/</a:t>
            </a:r>
            <a:r>
              <a:rPr lang="es-MX" dirty="0" err="1"/>
              <a:t>hr</a:t>
            </a:r>
            <a:r>
              <a:rPr lang="es-MX" dirty="0"/>
              <a:t>). Energía es potencia (en acto, medida) por unidad de tiempo.</a:t>
            </a:r>
          </a:p>
          <a:p>
            <a:pPr lvl="1" algn="just"/>
            <a:r>
              <a:rPr lang="es-MX" dirty="0"/>
              <a:t>Energía: Quantum de potencia por unidad de tiempo. Potencia que se consume o genera en un intervalo determinado. Y que resulta de la existencia de una diferencia de potencial entre dos puntos (tensión), lo que permite establecer una corriente eléctrica entre ambos; y que es medida en un intervalo de tiempo, normalmente una hora. Se mide en Watt-Vatios/hora (</a:t>
            </a:r>
            <a:r>
              <a:rPr lang="es-MX" dirty="0" err="1"/>
              <a:t>Wh</a:t>
            </a:r>
            <a:r>
              <a:rPr lang="es-MX" dirty="0"/>
              <a:t>). </a:t>
            </a:r>
          </a:p>
          <a:p>
            <a:pPr algn="just"/>
            <a:r>
              <a:rPr lang="es-MX" dirty="0"/>
              <a:t>Veamos ejemplos…</a:t>
            </a:r>
          </a:p>
          <a:p>
            <a:endParaRPr lang="es-MX" dirty="0"/>
          </a:p>
          <a:p>
            <a:endParaRPr lang="es-MX" dirty="0"/>
          </a:p>
        </p:txBody>
      </p:sp>
      <p:sp>
        <p:nvSpPr>
          <p:cNvPr id="4" name="Marcador de texto 3">
            <a:extLst>
              <a:ext uri="{FF2B5EF4-FFF2-40B4-BE49-F238E27FC236}">
                <a16:creationId xmlns:a16="http://schemas.microsoft.com/office/drawing/2014/main" id="{A392D23A-343A-47E0-B096-825DAF220997}"/>
              </a:ext>
            </a:extLst>
          </p:cNvPr>
          <p:cNvSpPr>
            <a:spLocks noGrp="1"/>
          </p:cNvSpPr>
          <p:nvPr>
            <p:ph type="body" sz="half" idx="2"/>
          </p:nvPr>
        </p:nvSpPr>
        <p:spPr/>
        <p:txBody>
          <a:bodyPr/>
          <a:lstStyle/>
          <a:p>
            <a:r>
              <a:rPr lang="es-MX" dirty="0"/>
              <a:t>Potencia y Energía</a:t>
            </a:r>
          </a:p>
          <a:p>
            <a:r>
              <a:rPr lang="es-MX" dirty="0"/>
              <a:t>Concepto y diferencias</a:t>
            </a:r>
          </a:p>
        </p:txBody>
      </p:sp>
    </p:spTree>
    <p:extLst>
      <p:ext uri="{BB962C8B-B14F-4D97-AF65-F5344CB8AC3E}">
        <p14:creationId xmlns:p14="http://schemas.microsoft.com/office/powerpoint/2010/main" val="22305109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348802-448C-4B44-81B8-029A6F25B757}"/>
              </a:ext>
            </a:extLst>
          </p:cNvPr>
          <p:cNvSpPr>
            <a:spLocks noGrp="1"/>
          </p:cNvSpPr>
          <p:nvPr>
            <p:ph type="title"/>
          </p:nvPr>
        </p:nvSpPr>
        <p:spPr/>
        <p:txBody>
          <a:bodyPr/>
          <a:lstStyle/>
          <a:p>
            <a:r>
              <a:rPr lang="es-MX" dirty="0"/>
              <a:t>la electricidad</a:t>
            </a:r>
          </a:p>
        </p:txBody>
      </p:sp>
      <p:sp>
        <p:nvSpPr>
          <p:cNvPr id="3" name="Marcador de contenido 2">
            <a:extLst>
              <a:ext uri="{FF2B5EF4-FFF2-40B4-BE49-F238E27FC236}">
                <a16:creationId xmlns:a16="http://schemas.microsoft.com/office/drawing/2014/main" id="{DAE7378A-12F5-4920-B3B1-BF0D4205D050}"/>
              </a:ext>
            </a:extLst>
          </p:cNvPr>
          <p:cNvSpPr>
            <a:spLocks noGrp="1"/>
          </p:cNvSpPr>
          <p:nvPr>
            <p:ph idx="1"/>
          </p:nvPr>
        </p:nvSpPr>
        <p:spPr>
          <a:xfrm>
            <a:off x="5156200" y="1186902"/>
            <a:ext cx="5891209" cy="5062507"/>
          </a:xfrm>
        </p:spPr>
        <p:txBody>
          <a:bodyPr>
            <a:normAutofit fontScale="85000" lnSpcReduction="10000"/>
          </a:bodyPr>
          <a:lstStyle/>
          <a:p>
            <a:pPr algn="just"/>
            <a:r>
              <a:rPr lang="es-MX" dirty="0"/>
              <a:t>Supongamos una casa vacía a excepción de una bombilla de 60 W (DE POTENCIA) conectada al techo. </a:t>
            </a:r>
          </a:p>
          <a:p>
            <a:pPr lvl="1" algn="just"/>
            <a:r>
              <a:rPr lang="es-MX" dirty="0"/>
              <a:t>Si durante el mes de abril solo la encendemos el día 1ro. durante una hora, quedando el resto del tiempo apagada, el consumo mensual en abril será de 60 </a:t>
            </a:r>
            <a:r>
              <a:rPr lang="es-MX" dirty="0" err="1"/>
              <a:t>Wh</a:t>
            </a:r>
            <a:r>
              <a:rPr lang="es-MX" dirty="0"/>
              <a:t> (ENERGÍA CONSUMIDA).</a:t>
            </a:r>
          </a:p>
          <a:p>
            <a:pPr lvl="1" algn="just"/>
            <a:r>
              <a:rPr lang="es-MX" dirty="0"/>
              <a:t>Sin embargo, si vamos todos los días de abril, dejándola encendida una hora al día, el consumo mensual pasará a ser 1860 </a:t>
            </a:r>
            <a:r>
              <a:rPr lang="es-MX" dirty="0" err="1"/>
              <a:t>Wh</a:t>
            </a:r>
            <a:r>
              <a:rPr lang="es-MX" dirty="0"/>
              <a:t> (31 días x 60 W = 1860 W), o lo que es lo mismo 1,86 kWh. </a:t>
            </a:r>
          </a:p>
          <a:p>
            <a:pPr algn="just"/>
            <a:r>
              <a:rPr lang="es-MX" dirty="0"/>
              <a:t>La potencia de la bombilla son 60 W (POTENCIA), pero la ENERGÍA necesaria para encenderla todos los días una hora durante un mes es de 1,86 kWh (ENERGÍA NECESARIA PARA EL CONSUMO).</a:t>
            </a:r>
          </a:p>
          <a:p>
            <a:endParaRPr lang="es-MX" dirty="0"/>
          </a:p>
          <a:p>
            <a:endParaRPr lang="es-MX" dirty="0"/>
          </a:p>
        </p:txBody>
      </p:sp>
      <p:sp>
        <p:nvSpPr>
          <p:cNvPr id="4" name="Marcador de texto 3">
            <a:extLst>
              <a:ext uri="{FF2B5EF4-FFF2-40B4-BE49-F238E27FC236}">
                <a16:creationId xmlns:a16="http://schemas.microsoft.com/office/drawing/2014/main" id="{12623816-4CF7-4227-9A10-4F6760A79DEE}"/>
              </a:ext>
            </a:extLst>
          </p:cNvPr>
          <p:cNvSpPr>
            <a:spLocks noGrp="1"/>
          </p:cNvSpPr>
          <p:nvPr>
            <p:ph type="body" sz="half" idx="2"/>
          </p:nvPr>
        </p:nvSpPr>
        <p:spPr/>
        <p:txBody>
          <a:bodyPr/>
          <a:lstStyle/>
          <a:p>
            <a:r>
              <a:rPr lang="es-MX" dirty="0"/>
              <a:t>Ejemplo de consumo de energía</a:t>
            </a:r>
          </a:p>
          <a:p>
            <a:r>
              <a:rPr lang="es-MX" dirty="0"/>
              <a:t>(simplificado al máximo)</a:t>
            </a:r>
          </a:p>
          <a:p>
            <a:endParaRPr lang="es-MX" dirty="0"/>
          </a:p>
          <a:p>
            <a:endParaRPr lang="es-MX" dirty="0"/>
          </a:p>
        </p:txBody>
      </p:sp>
    </p:spTree>
    <p:extLst>
      <p:ext uri="{BB962C8B-B14F-4D97-AF65-F5344CB8AC3E}">
        <p14:creationId xmlns:p14="http://schemas.microsoft.com/office/powerpoint/2010/main" val="38310381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5F4074-82CD-40CE-800D-991DBC7FF2AA}"/>
              </a:ext>
            </a:extLst>
          </p:cNvPr>
          <p:cNvSpPr>
            <a:spLocks noGrp="1"/>
          </p:cNvSpPr>
          <p:nvPr>
            <p:ph type="title"/>
          </p:nvPr>
        </p:nvSpPr>
        <p:spPr/>
        <p:txBody>
          <a:bodyPr/>
          <a:lstStyle/>
          <a:p>
            <a:r>
              <a:rPr lang="es-MX" dirty="0"/>
              <a:t>la electricidad</a:t>
            </a:r>
          </a:p>
        </p:txBody>
      </p:sp>
      <p:sp>
        <p:nvSpPr>
          <p:cNvPr id="3" name="Marcador de contenido 2">
            <a:extLst>
              <a:ext uri="{FF2B5EF4-FFF2-40B4-BE49-F238E27FC236}">
                <a16:creationId xmlns:a16="http://schemas.microsoft.com/office/drawing/2014/main" id="{0281A967-B6AD-4720-B29E-5E0EC0AA98D7}"/>
              </a:ext>
            </a:extLst>
          </p:cNvPr>
          <p:cNvSpPr>
            <a:spLocks noGrp="1"/>
          </p:cNvSpPr>
          <p:nvPr>
            <p:ph idx="1"/>
          </p:nvPr>
        </p:nvSpPr>
        <p:spPr/>
        <p:txBody>
          <a:bodyPr>
            <a:normAutofit fontScale="62500" lnSpcReduction="20000"/>
          </a:bodyPr>
          <a:lstStyle/>
          <a:p>
            <a:endParaRPr lang="es-MX" dirty="0"/>
          </a:p>
          <a:p>
            <a:pPr algn="just"/>
            <a:r>
              <a:rPr lang="es-MX" dirty="0"/>
              <a:t>Pongamos por caso que queremos instalar ocho paneles solares en el tejado de nuestra casa, y se los compramos a ENEL, cuya placa de características técnicas es la siguiente:</a:t>
            </a:r>
          </a:p>
          <a:p>
            <a:pPr algn="just"/>
            <a:r>
              <a:rPr lang="es-MX" dirty="0"/>
              <a:t>Suponiendo que todos los días, durante ocho horas exactas, tenemos la irradiancia y la temperatura que nos indican. Nuestros ocho paneles, de 150 W de POTENCIA cada uno, nos PRODUCIRÁN/GENERARÁN una energía total de 288 kWh al mes (8 paneles x 150 W x 240 horas/mes = 288 kWh DE ENERGÍA).</a:t>
            </a:r>
          </a:p>
          <a:p>
            <a:pPr algn="just"/>
            <a:r>
              <a:rPr lang="es-MX" dirty="0"/>
              <a:t>Este cálculo se puede hacer tanto al mes, como semestralmente, anualmente… lo importante son el número de horas de generación de energía e indicar siempre el período de tiempo que se ha calculado. </a:t>
            </a:r>
          </a:p>
          <a:p>
            <a:pPr algn="just"/>
            <a:r>
              <a:rPr lang="es-MX" dirty="0"/>
              <a:t>En resumidas cuentas, la potencia eléctrica es la potencia instantánea generada o consumida de la red; mientras que la energía es la potencia que se consume o genera durante el período de tiempo que queramos, pero siempre referido al intervalo de una hora.</a:t>
            </a:r>
          </a:p>
          <a:p>
            <a:pPr algn="just"/>
            <a:r>
              <a:rPr lang="es-MX" dirty="0"/>
              <a:t>En Chile el voltaje común es 220 V. La frecuencia es 50 Hz. Las clavijas y enchufes son del tipo C/L.</a:t>
            </a:r>
          </a:p>
          <a:p>
            <a:endParaRPr lang="es-MX" dirty="0"/>
          </a:p>
        </p:txBody>
      </p:sp>
      <p:sp>
        <p:nvSpPr>
          <p:cNvPr id="4" name="Marcador de texto 3">
            <a:extLst>
              <a:ext uri="{FF2B5EF4-FFF2-40B4-BE49-F238E27FC236}">
                <a16:creationId xmlns:a16="http://schemas.microsoft.com/office/drawing/2014/main" id="{F9DCD943-9DB2-4445-9A53-FF6CAC45780A}"/>
              </a:ext>
            </a:extLst>
          </p:cNvPr>
          <p:cNvSpPr>
            <a:spLocks noGrp="1"/>
          </p:cNvSpPr>
          <p:nvPr>
            <p:ph type="body" sz="half" idx="2"/>
          </p:nvPr>
        </p:nvSpPr>
        <p:spPr/>
        <p:txBody>
          <a:bodyPr/>
          <a:lstStyle/>
          <a:p>
            <a:r>
              <a:rPr lang="es-MX" dirty="0"/>
              <a:t>Ejemplo de producción de energía</a:t>
            </a:r>
          </a:p>
          <a:p>
            <a:r>
              <a:rPr lang="es-MX" dirty="0"/>
              <a:t>(simplificado al máximo)</a:t>
            </a:r>
          </a:p>
          <a:p>
            <a:endParaRPr lang="es-MX" dirty="0"/>
          </a:p>
          <a:p>
            <a:r>
              <a:rPr lang="es-MX" dirty="0"/>
              <a:t>Diferencia entre energía y potencia</a:t>
            </a:r>
          </a:p>
          <a:p>
            <a:r>
              <a:rPr lang="es-MX" dirty="0"/>
              <a:t>Frecuencia</a:t>
            </a:r>
          </a:p>
          <a:p>
            <a:endParaRPr lang="es-MX" dirty="0"/>
          </a:p>
        </p:txBody>
      </p:sp>
    </p:spTree>
    <p:extLst>
      <p:ext uri="{BB962C8B-B14F-4D97-AF65-F5344CB8AC3E}">
        <p14:creationId xmlns:p14="http://schemas.microsoft.com/office/powerpoint/2010/main" val="2701683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89CBDA-9D9A-4869-B773-E8B57F0787FA}"/>
              </a:ext>
            </a:extLst>
          </p:cNvPr>
          <p:cNvSpPr>
            <a:spLocks noGrp="1"/>
          </p:cNvSpPr>
          <p:nvPr>
            <p:ph type="title"/>
          </p:nvPr>
        </p:nvSpPr>
        <p:spPr/>
        <p:txBody>
          <a:bodyPr/>
          <a:lstStyle/>
          <a:p>
            <a:r>
              <a:rPr lang="es-MX" dirty="0"/>
              <a:t>LA electricidad</a:t>
            </a:r>
          </a:p>
        </p:txBody>
      </p:sp>
      <p:sp>
        <p:nvSpPr>
          <p:cNvPr id="3" name="Marcador de contenido 2">
            <a:extLst>
              <a:ext uri="{FF2B5EF4-FFF2-40B4-BE49-F238E27FC236}">
                <a16:creationId xmlns:a16="http://schemas.microsoft.com/office/drawing/2014/main" id="{446291E7-B921-41B5-9CCF-FE121E758075}"/>
              </a:ext>
            </a:extLst>
          </p:cNvPr>
          <p:cNvSpPr>
            <a:spLocks noGrp="1"/>
          </p:cNvSpPr>
          <p:nvPr>
            <p:ph idx="1"/>
          </p:nvPr>
        </p:nvSpPr>
        <p:spPr>
          <a:xfrm>
            <a:off x="5156200" y="598722"/>
            <a:ext cx="5891209" cy="5198534"/>
          </a:xfrm>
        </p:spPr>
        <p:txBody>
          <a:bodyPr>
            <a:normAutofit fontScale="70000" lnSpcReduction="20000"/>
          </a:bodyPr>
          <a:lstStyle/>
          <a:p>
            <a:pPr algn="just"/>
            <a:r>
              <a:rPr lang="es-MX" dirty="0"/>
              <a:t>¿Es la electricidad un bien económico?. Sí, porque cumple sus características. Es un bien escaso (no libre); capaz de satisfacer necesidades económicas (tiene valor económico); es susceptible de ser valorado monetariamente (tarifas eléctricas); y es transable (negociable).</a:t>
            </a:r>
          </a:p>
          <a:p>
            <a:pPr algn="just"/>
            <a:r>
              <a:rPr lang="es-MX" dirty="0"/>
              <a:t>Tipológicamente, la electricidad es un bien que no tiene sustituto, y es además un bien superior.</a:t>
            </a:r>
          </a:p>
          <a:p>
            <a:pPr algn="just"/>
            <a:r>
              <a:rPr lang="es-MX" dirty="0"/>
              <a:t>Pero, ¿es la electricidad un bien insustituible? Para la época actual (nuestro nivel de tecnología), bastante… </a:t>
            </a:r>
          </a:p>
          <a:p>
            <a:pPr algn="just"/>
            <a:r>
              <a:rPr lang="es-MX" dirty="0"/>
              <a:t>Sin embargo, ya hemos vivimos sin ella.</a:t>
            </a:r>
          </a:p>
          <a:p>
            <a:pPr algn="just"/>
            <a:r>
              <a:rPr lang="es-MX" dirty="0"/>
              <a:t>El Universo tiene una antigüedad de 13, 7 mil millones de años.</a:t>
            </a:r>
          </a:p>
          <a:p>
            <a:pPr algn="just"/>
            <a:r>
              <a:rPr lang="es-MX" dirty="0"/>
              <a:t>Los primeros homínidos se remontan sólo a 7 millones de años </a:t>
            </a:r>
          </a:p>
          <a:p>
            <a:pPr algn="just"/>
            <a:r>
              <a:rPr lang="es-MX" dirty="0"/>
              <a:t>Recién dominamos la electricidad (la corriente eléctrica) en 1800, con la pila Voltaica (antes, con la botella de Leiden), o sea, hace sólo 223 años.</a:t>
            </a:r>
          </a:p>
        </p:txBody>
      </p:sp>
      <p:sp>
        <p:nvSpPr>
          <p:cNvPr id="4" name="Marcador de texto 3">
            <a:extLst>
              <a:ext uri="{FF2B5EF4-FFF2-40B4-BE49-F238E27FC236}">
                <a16:creationId xmlns:a16="http://schemas.microsoft.com/office/drawing/2014/main" id="{7A19DD91-6AAC-45F9-A783-BA4CC6BD3F13}"/>
              </a:ext>
            </a:extLst>
          </p:cNvPr>
          <p:cNvSpPr>
            <a:spLocks noGrp="1"/>
          </p:cNvSpPr>
          <p:nvPr>
            <p:ph type="body" sz="half" idx="2"/>
          </p:nvPr>
        </p:nvSpPr>
        <p:spPr/>
        <p:txBody>
          <a:bodyPr/>
          <a:lstStyle/>
          <a:p>
            <a:r>
              <a:rPr lang="es-MX" dirty="0"/>
              <a:t>La paradoja: ¿es la electricidad insustituible?</a:t>
            </a:r>
          </a:p>
        </p:txBody>
      </p:sp>
    </p:spTree>
    <p:extLst>
      <p:ext uri="{BB962C8B-B14F-4D97-AF65-F5344CB8AC3E}">
        <p14:creationId xmlns:p14="http://schemas.microsoft.com/office/powerpoint/2010/main" val="1994134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19691A-E699-40C2-B273-CF9AF9A47499}"/>
              </a:ext>
            </a:extLst>
          </p:cNvPr>
          <p:cNvSpPr>
            <a:spLocks noGrp="1"/>
          </p:cNvSpPr>
          <p:nvPr>
            <p:ph type="title"/>
          </p:nvPr>
        </p:nvSpPr>
        <p:spPr/>
        <p:txBody>
          <a:bodyPr/>
          <a:lstStyle/>
          <a:p>
            <a:r>
              <a:rPr lang="es-MX" dirty="0"/>
              <a:t>Relación con el derecho</a:t>
            </a:r>
          </a:p>
        </p:txBody>
      </p:sp>
      <p:sp>
        <p:nvSpPr>
          <p:cNvPr id="3" name="Marcador de contenido 2">
            <a:extLst>
              <a:ext uri="{FF2B5EF4-FFF2-40B4-BE49-F238E27FC236}">
                <a16:creationId xmlns:a16="http://schemas.microsoft.com/office/drawing/2014/main" id="{0CD32470-282B-47B4-9869-8A0418421634}"/>
              </a:ext>
            </a:extLst>
          </p:cNvPr>
          <p:cNvSpPr>
            <a:spLocks noGrp="1"/>
          </p:cNvSpPr>
          <p:nvPr>
            <p:ph idx="1"/>
          </p:nvPr>
        </p:nvSpPr>
        <p:spPr>
          <a:xfrm>
            <a:off x="5156200" y="1283793"/>
            <a:ext cx="5891209" cy="4850558"/>
          </a:xfrm>
        </p:spPr>
        <p:txBody>
          <a:bodyPr>
            <a:normAutofit fontScale="85000" lnSpcReduction="20000"/>
          </a:bodyPr>
          <a:lstStyle/>
          <a:p>
            <a:pPr algn="just"/>
            <a:r>
              <a:rPr lang="es-MX" dirty="0"/>
              <a:t>Siendo generosos, hace sólo 223 años que lo eléctrico ha estado en la mira del Derecho (materia de regulación jurídica).</a:t>
            </a:r>
          </a:p>
          <a:p>
            <a:pPr algn="just"/>
            <a:r>
              <a:rPr lang="es-MX" dirty="0"/>
              <a:t>Como lo han estado desde antes otras fuentes energéticas: el fuego (brujos, vestales y otras autoridades religiosas), el agua (Roma y los ríos), el viento (los molinos holandeses), la luz del sol (tributos por las ventanas) sobre los que la humanidad tenía algún control. O sea, Derecho Energético (previo y más amplio).</a:t>
            </a:r>
          </a:p>
          <a:p>
            <a:pPr algn="just"/>
            <a:r>
              <a:rPr lang="es-MX" dirty="0"/>
              <a:t>¿Y el Derecho Eléctrico (DE)?</a:t>
            </a:r>
          </a:p>
          <a:p>
            <a:pPr algn="just"/>
            <a:r>
              <a:rPr lang="es-MX" dirty="0"/>
              <a:t>Ejemplo: La guerra de las corrientes entre Thomas Alva Edison y George Westinghouse, llevada al cine en 2017 (</a:t>
            </a:r>
            <a:r>
              <a:rPr lang="es-MX" dirty="0" err="1"/>
              <a:t>Current</a:t>
            </a:r>
            <a:r>
              <a:rPr lang="es-MX" dirty="0"/>
              <a:t> </a:t>
            </a:r>
            <a:r>
              <a:rPr lang="es-MX" dirty="0" err="1"/>
              <a:t>War</a:t>
            </a:r>
            <a:r>
              <a:rPr lang="es-MX" dirty="0"/>
              <a:t>).</a:t>
            </a:r>
          </a:p>
          <a:p>
            <a:endParaRPr lang="es-MX" dirty="0"/>
          </a:p>
          <a:p>
            <a:endParaRPr lang="es-MX" dirty="0"/>
          </a:p>
          <a:p>
            <a:endParaRPr lang="es-MX" dirty="0"/>
          </a:p>
        </p:txBody>
      </p:sp>
      <p:sp>
        <p:nvSpPr>
          <p:cNvPr id="4" name="Marcador de texto 3">
            <a:extLst>
              <a:ext uri="{FF2B5EF4-FFF2-40B4-BE49-F238E27FC236}">
                <a16:creationId xmlns:a16="http://schemas.microsoft.com/office/drawing/2014/main" id="{B4848488-B1F7-4043-8ED4-6298B24C5BA7}"/>
              </a:ext>
            </a:extLst>
          </p:cNvPr>
          <p:cNvSpPr>
            <a:spLocks noGrp="1"/>
          </p:cNvSpPr>
          <p:nvPr>
            <p:ph type="body" sz="half" idx="2"/>
          </p:nvPr>
        </p:nvSpPr>
        <p:spPr/>
        <p:txBody>
          <a:bodyPr/>
          <a:lstStyle/>
          <a:p>
            <a:r>
              <a:rPr lang="es-MX" dirty="0"/>
              <a:t>El Derecho Energético</a:t>
            </a:r>
          </a:p>
          <a:p>
            <a:r>
              <a:rPr lang="es-MX" dirty="0"/>
              <a:t>El Derecho Eléctrico</a:t>
            </a:r>
          </a:p>
        </p:txBody>
      </p:sp>
    </p:spTree>
    <p:extLst>
      <p:ext uri="{BB962C8B-B14F-4D97-AF65-F5344CB8AC3E}">
        <p14:creationId xmlns:p14="http://schemas.microsoft.com/office/powerpoint/2010/main" val="55066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503DE1-D62C-0466-782E-5635658C4038}"/>
              </a:ext>
            </a:extLst>
          </p:cNvPr>
          <p:cNvSpPr>
            <a:spLocks noGrp="1"/>
          </p:cNvSpPr>
          <p:nvPr>
            <p:ph type="title"/>
          </p:nvPr>
        </p:nvSpPr>
        <p:spPr>
          <a:xfrm>
            <a:off x="1141413" y="3675765"/>
            <a:ext cx="9905998" cy="1065792"/>
          </a:xfrm>
        </p:spPr>
        <p:txBody>
          <a:bodyPr/>
          <a:lstStyle/>
          <a:p>
            <a:r>
              <a:rPr lang="es-MX" dirty="0"/>
              <a:t>Unidad derecho eléctrico</a:t>
            </a:r>
          </a:p>
        </p:txBody>
      </p:sp>
    </p:spTree>
    <p:extLst>
      <p:ext uri="{BB962C8B-B14F-4D97-AF65-F5344CB8AC3E}">
        <p14:creationId xmlns:p14="http://schemas.microsoft.com/office/powerpoint/2010/main" val="1450381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3A2F21-9B7F-4329-92FC-F5793C063831}"/>
              </a:ext>
            </a:extLst>
          </p:cNvPr>
          <p:cNvSpPr>
            <a:spLocks noGrp="1"/>
          </p:cNvSpPr>
          <p:nvPr>
            <p:ph type="title"/>
          </p:nvPr>
        </p:nvSpPr>
        <p:spPr/>
        <p:txBody>
          <a:bodyPr/>
          <a:lstStyle/>
          <a:p>
            <a:r>
              <a:rPr lang="es-MX" dirty="0"/>
              <a:t>Relación con el derecho</a:t>
            </a:r>
          </a:p>
        </p:txBody>
      </p:sp>
      <p:sp>
        <p:nvSpPr>
          <p:cNvPr id="3" name="Marcador de contenido 2">
            <a:extLst>
              <a:ext uri="{FF2B5EF4-FFF2-40B4-BE49-F238E27FC236}">
                <a16:creationId xmlns:a16="http://schemas.microsoft.com/office/drawing/2014/main" id="{0ABF71AD-8EF0-4345-8133-3726FB9CB9A8}"/>
              </a:ext>
            </a:extLst>
          </p:cNvPr>
          <p:cNvSpPr>
            <a:spLocks noGrp="1"/>
          </p:cNvSpPr>
          <p:nvPr>
            <p:ph idx="1"/>
          </p:nvPr>
        </p:nvSpPr>
        <p:spPr>
          <a:xfrm>
            <a:off x="5156200" y="604778"/>
            <a:ext cx="5891209" cy="5198534"/>
          </a:xfrm>
        </p:spPr>
        <p:txBody>
          <a:bodyPr>
            <a:normAutofit fontScale="55000" lnSpcReduction="20000"/>
          </a:bodyPr>
          <a:lstStyle/>
          <a:p>
            <a:r>
              <a:rPr lang="es-MX" dirty="0"/>
              <a:t>¿Qué es el DE?., ¿cómo conceptualizarlo?.</a:t>
            </a:r>
          </a:p>
          <a:p>
            <a:r>
              <a:rPr lang="es-MX" dirty="0"/>
              <a:t>¿Por qué no se puede decir que el DE sea el “conjunto de normas que regulan la electricidad?. Porque es una pretensión errónea. El Derecho se ocupa de conductas humanas, no de fenómenos físicos.</a:t>
            </a:r>
          </a:p>
          <a:p>
            <a:r>
              <a:rPr lang="es-MX" dirty="0"/>
              <a:t>Tras recorrer 13.7 mil millones de años de historia, podemos recién conceptualizar al DE (bajo las categorías del Estagirita) como:</a:t>
            </a:r>
          </a:p>
          <a:p>
            <a:pPr lvl="1"/>
            <a:r>
              <a:rPr lang="es-MX" dirty="0"/>
              <a:t>El conjunto de normas que regulan la actividad humana relativa a la generación, transporte y distribución de la energía eléctrica. </a:t>
            </a:r>
          </a:p>
          <a:p>
            <a:pPr lvl="1"/>
            <a:r>
              <a:rPr lang="es-MX" dirty="0"/>
              <a:t>O que regulan dicha actividad en el/los mercado(s) eléctrico(s). </a:t>
            </a:r>
          </a:p>
          <a:p>
            <a:pPr lvl="1"/>
            <a:r>
              <a:rPr lang="es-MX" dirty="0"/>
              <a:t>O el marco regulatorio especial del mercado eléctrico en Chile y que abarca la G+T+D de electricidad (y los demás contenidos del programa o de la LGSE, sus reglamentos y normas técnicas).</a:t>
            </a:r>
          </a:p>
          <a:p>
            <a:r>
              <a:rPr lang="es-MX" dirty="0"/>
              <a:t>Tres elementos: 1. Es el marco regulatorio (conjunto de normas), 2. en Chile (chilenas, ámbito de aplicación geográfico), 3. del mercado eléctrico.</a:t>
            </a:r>
          </a:p>
          <a:p>
            <a:r>
              <a:rPr lang="es-MX" dirty="0"/>
              <a:t>¿Por qué el Derecho se ocupa, en verdad, de “lo eléctrico”?.</a:t>
            </a:r>
          </a:p>
          <a:p>
            <a:pPr lvl="1"/>
            <a:r>
              <a:rPr lang="es-MX" dirty="0"/>
              <a:t>Porque la electricidad tiene una enorme incidencia funcional (las fuentes de energía y sus distinciones: renovables y no renovables).</a:t>
            </a:r>
          </a:p>
          <a:p>
            <a:pPr lvl="1"/>
            <a:r>
              <a:rPr lang="es-MX" dirty="0"/>
              <a:t>Actividad humana, mercado eléctrico y su marco regulatorio.</a:t>
            </a:r>
          </a:p>
          <a:p>
            <a:pPr lvl="1"/>
            <a:r>
              <a:rPr lang="es-MX" dirty="0"/>
              <a:t>Óptica jurídico-económica: Importa determinar si lo eléctrico es una mercancía o un servicio. Se analizará más adelante.</a:t>
            </a:r>
          </a:p>
          <a:p>
            <a:pPr lvl="1"/>
            <a:r>
              <a:rPr lang="es-MX" dirty="0"/>
              <a:t>Organigrama institucional y funciones regulatorias básicas.</a:t>
            </a:r>
          </a:p>
        </p:txBody>
      </p:sp>
      <p:sp>
        <p:nvSpPr>
          <p:cNvPr id="4" name="Marcador de texto 3">
            <a:extLst>
              <a:ext uri="{FF2B5EF4-FFF2-40B4-BE49-F238E27FC236}">
                <a16:creationId xmlns:a16="http://schemas.microsoft.com/office/drawing/2014/main" id="{25EE5592-2E0E-4C14-8890-B37B9CF3D69D}"/>
              </a:ext>
            </a:extLst>
          </p:cNvPr>
          <p:cNvSpPr>
            <a:spLocks noGrp="1"/>
          </p:cNvSpPr>
          <p:nvPr>
            <p:ph type="body" sz="half" idx="2"/>
          </p:nvPr>
        </p:nvSpPr>
        <p:spPr/>
        <p:txBody>
          <a:bodyPr/>
          <a:lstStyle/>
          <a:p>
            <a:r>
              <a:rPr lang="es-MX" dirty="0"/>
              <a:t>El Derecho Eléctrico</a:t>
            </a:r>
          </a:p>
          <a:p>
            <a:r>
              <a:rPr lang="es-MX" dirty="0"/>
              <a:t>La electricidad (fenómeno físico) ≠ lo eléctrico (relativo a una conducta humana)</a:t>
            </a:r>
          </a:p>
        </p:txBody>
      </p:sp>
    </p:spTree>
    <p:extLst>
      <p:ext uri="{BB962C8B-B14F-4D97-AF65-F5344CB8AC3E}">
        <p14:creationId xmlns:p14="http://schemas.microsoft.com/office/powerpoint/2010/main" val="3863921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02C319-F672-4C46-954C-26D1A3D0317C}"/>
              </a:ext>
            </a:extLst>
          </p:cNvPr>
          <p:cNvSpPr>
            <a:spLocks noGrp="1"/>
          </p:cNvSpPr>
          <p:nvPr>
            <p:ph type="title"/>
          </p:nvPr>
        </p:nvSpPr>
        <p:spPr/>
        <p:txBody>
          <a:bodyPr/>
          <a:lstStyle/>
          <a:p>
            <a:r>
              <a:rPr lang="es-MX" dirty="0"/>
              <a:t>Energía y subsector</a:t>
            </a:r>
            <a:br>
              <a:rPr lang="es-MX" dirty="0"/>
            </a:br>
            <a:r>
              <a:rPr lang="es-MX" dirty="0"/>
              <a:t>eléctrico</a:t>
            </a:r>
          </a:p>
        </p:txBody>
      </p:sp>
      <p:sp>
        <p:nvSpPr>
          <p:cNvPr id="3" name="Marcador de contenido 2">
            <a:extLst>
              <a:ext uri="{FF2B5EF4-FFF2-40B4-BE49-F238E27FC236}">
                <a16:creationId xmlns:a16="http://schemas.microsoft.com/office/drawing/2014/main" id="{7FBC4715-10BB-4F60-8C51-12476D02A987}"/>
              </a:ext>
            </a:extLst>
          </p:cNvPr>
          <p:cNvSpPr>
            <a:spLocks noGrp="1"/>
          </p:cNvSpPr>
          <p:nvPr>
            <p:ph idx="1"/>
          </p:nvPr>
        </p:nvSpPr>
        <p:spPr/>
        <p:txBody>
          <a:bodyPr>
            <a:normAutofit fontScale="77500" lnSpcReduction="20000"/>
          </a:bodyPr>
          <a:lstStyle/>
          <a:p>
            <a:pPr algn="just"/>
            <a:r>
              <a:rPr lang="es-MX" dirty="0"/>
              <a:t>El sector Energía se ha convertido en el eje principal de la inversión en Chile y supera con holgura los montos de cualquier otra actividad económica. </a:t>
            </a:r>
          </a:p>
          <a:p>
            <a:pPr algn="just"/>
            <a:r>
              <a:rPr lang="es-MX" dirty="0"/>
              <a:t>La ley dispone que: “El sector energía comprende todas las actividades de estudio, exploración, explotación, generación, transmisión, transporte, almacenamiento, distribución, consumo, uso eficiente, importación y exportación, y cualquiera otra que concierna a la electricidad, carbón, gas, petróleo y derivados, energía nuclear, geotérmica y solar, y demás fuentes energéticas.</a:t>
            </a:r>
          </a:p>
          <a:p>
            <a:pPr algn="just"/>
            <a:r>
              <a:rPr lang="es-MX" dirty="0"/>
              <a:t>Artículo 3° del decreto ley </a:t>
            </a:r>
            <a:r>
              <a:rPr lang="es-MX" dirty="0" err="1"/>
              <a:t>N°</a:t>
            </a:r>
            <a:r>
              <a:rPr lang="es-MX" dirty="0"/>
              <a:t> 2.224, de 1978 - modificado por el artículo 2° </a:t>
            </a:r>
            <a:r>
              <a:rPr lang="es-MX" dirty="0" err="1"/>
              <a:t>N°</a:t>
            </a:r>
            <a:r>
              <a:rPr lang="es-MX" dirty="0"/>
              <a:t> 4 de la ley </a:t>
            </a:r>
            <a:r>
              <a:rPr lang="es-MX" dirty="0" err="1"/>
              <a:t>N°</a:t>
            </a:r>
            <a:r>
              <a:rPr lang="es-MX" dirty="0"/>
              <a:t> 20.402. </a:t>
            </a:r>
          </a:p>
          <a:p>
            <a:pPr algn="just"/>
            <a:r>
              <a:rPr lang="es-MX" dirty="0"/>
              <a:t>DL 2.224, de 1978, crea el ME, modificado por Ley </a:t>
            </a:r>
            <a:r>
              <a:rPr lang="es-MX" dirty="0" err="1"/>
              <a:t>N°</a:t>
            </a:r>
            <a:r>
              <a:rPr lang="es-MX" dirty="0"/>
              <a:t> 20.776 (D.O. 22.09.2014). </a:t>
            </a:r>
          </a:p>
          <a:p>
            <a:endParaRPr lang="es-MX" dirty="0"/>
          </a:p>
        </p:txBody>
      </p:sp>
      <p:sp>
        <p:nvSpPr>
          <p:cNvPr id="4" name="Marcador de texto 3">
            <a:extLst>
              <a:ext uri="{FF2B5EF4-FFF2-40B4-BE49-F238E27FC236}">
                <a16:creationId xmlns:a16="http://schemas.microsoft.com/office/drawing/2014/main" id="{65FAFDCD-5450-4E36-8F89-C2579D0E8FAC}"/>
              </a:ext>
            </a:extLst>
          </p:cNvPr>
          <p:cNvSpPr>
            <a:spLocks noGrp="1"/>
          </p:cNvSpPr>
          <p:nvPr>
            <p:ph type="body" sz="half" idx="2"/>
          </p:nvPr>
        </p:nvSpPr>
        <p:spPr/>
        <p:txBody>
          <a:bodyPr/>
          <a:lstStyle/>
          <a:p>
            <a:r>
              <a:rPr lang="es-MX" dirty="0"/>
              <a:t>El sector Energía</a:t>
            </a:r>
          </a:p>
          <a:p>
            <a:r>
              <a:rPr lang="es-MX" dirty="0"/>
              <a:t>Subsector eléctrico =&gt; mercado eléctrico (objeto transado = electricidad)</a:t>
            </a:r>
          </a:p>
          <a:p>
            <a:endParaRPr lang="es-MX" dirty="0"/>
          </a:p>
          <a:p>
            <a:endParaRPr lang="es-MX" dirty="0"/>
          </a:p>
        </p:txBody>
      </p:sp>
    </p:spTree>
    <p:extLst>
      <p:ext uri="{BB962C8B-B14F-4D97-AF65-F5344CB8AC3E}">
        <p14:creationId xmlns:p14="http://schemas.microsoft.com/office/powerpoint/2010/main" val="19400612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D3C118-7AEB-4C67-B175-445A77EDBEA7}"/>
              </a:ext>
            </a:extLst>
          </p:cNvPr>
          <p:cNvSpPr>
            <a:spLocks noGrp="1"/>
          </p:cNvSpPr>
          <p:nvPr>
            <p:ph type="title"/>
          </p:nvPr>
        </p:nvSpPr>
        <p:spPr/>
        <p:txBody>
          <a:bodyPr/>
          <a:lstStyle/>
          <a:p>
            <a:r>
              <a:rPr lang="es-MX" dirty="0"/>
              <a:t>Marco normativo del sector energía</a:t>
            </a:r>
          </a:p>
        </p:txBody>
      </p:sp>
      <p:sp>
        <p:nvSpPr>
          <p:cNvPr id="3" name="Marcador de contenido 2">
            <a:extLst>
              <a:ext uri="{FF2B5EF4-FFF2-40B4-BE49-F238E27FC236}">
                <a16:creationId xmlns:a16="http://schemas.microsoft.com/office/drawing/2014/main" id="{37C708B5-C895-45E0-A0CB-94F90668E720}"/>
              </a:ext>
            </a:extLst>
          </p:cNvPr>
          <p:cNvSpPr>
            <a:spLocks noGrp="1"/>
          </p:cNvSpPr>
          <p:nvPr>
            <p:ph idx="1"/>
          </p:nvPr>
        </p:nvSpPr>
        <p:spPr/>
        <p:txBody>
          <a:bodyPr/>
          <a:lstStyle/>
          <a:p>
            <a:r>
              <a:rPr lang="es-MX" dirty="0">
                <a:hlinkClick r:id="rId2"/>
              </a:rPr>
              <a:t>https://www.u-cursos.cl/derecho/2022/1/DMCEC002/1/material_docente/detalle?id=5287769</a:t>
            </a:r>
            <a:endParaRPr lang="es-MX" dirty="0"/>
          </a:p>
          <a:p>
            <a:endParaRPr lang="es-MX" dirty="0"/>
          </a:p>
        </p:txBody>
      </p:sp>
    </p:spTree>
    <p:extLst>
      <p:ext uri="{BB962C8B-B14F-4D97-AF65-F5344CB8AC3E}">
        <p14:creationId xmlns:p14="http://schemas.microsoft.com/office/powerpoint/2010/main" val="20688190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411DA8-3108-41E8-929C-994C95833066}"/>
              </a:ext>
            </a:extLst>
          </p:cNvPr>
          <p:cNvSpPr>
            <a:spLocks noGrp="1"/>
          </p:cNvSpPr>
          <p:nvPr>
            <p:ph type="title"/>
          </p:nvPr>
        </p:nvSpPr>
        <p:spPr/>
        <p:txBody>
          <a:bodyPr/>
          <a:lstStyle/>
          <a:p>
            <a:r>
              <a:rPr lang="es-MX" dirty="0"/>
              <a:t>Mapa normativo sector energía</a:t>
            </a:r>
          </a:p>
        </p:txBody>
      </p:sp>
      <p:sp>
        <p:nvSpPr>
          <p:cNvPr id="3" name="Marcador de contenido 2">
            <a:extLst>
              <a:ext uri="{FF2B5EF4-FFF2-40B4-BE49-F238E27FC236}">
                <a16:creationId xmlns:a16="http://schemas.microsoft.com/office/drawing/2014/main" id="{EFFE562A-3BFC-452C-89A9-63824F36E359}"/>
              </a:ext>
            </a:extLst>
          </p:cNvPr>
          <p:cNvSpPr>
            <a:spLocks noGrp="1"/>
          </p:cNvSpPr>
          <p:nvPr>
            <p:ph idx="1"/>
          </p:nvPr>
        </p:nvSpPr>
        <p:spPr/>
        <p:txBody>
          <a:bodyPr/>
          <a:lstStyle/>
          <a:p>
            <a:r>
              <a:rPr lang="es-MX" dirty="0">
                <a:hlinkClick r:id="rId2"/>
              </a:rPr>
              <a:t>https://www.u-cursos.cl/derecho/2022/1/DMCEC002/1/material_docente/detalle?id=5287393</a:t>
            </a:r>
            <a:endParaRPr lang="es-MX" dirty="0"/>
          </a:p>
          <a:p>
            <a:endParaRPr lang="es-MX" dirty="0"/>
          </a:p>
        </p:txBody>
      </p:sp>
    </p:spTree>
    <p:extLst>
      <p:ext uri="{BB962C8B-B14F-4D97-AF65-F5344CB8AC3E}">
        <p14:creationId xmlns:p14="http://schemas.microsoft.com/office/powerpoint/2010/main" val="29425052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C122C4-C76B-47AB-8005-891323A3E0CB}"/>
              </a:ext>
            </a:extLst>
          </p:cNvPr>
          <p:cNvSpPr>
            <a:spLocks noGrp="1"/>
          </p:cNvSpPr>
          <p:nvPr>
            <p:ph type="ctrTitle"/>
          </p:nvPr>
        </p:nvSpPr>
        <p:spPr>
          <a:xfrm>
            <a:off x="1876424" y="1122363"/>
            <a:ext cx="8866262" cy="2387600"/>
          </a:xfrm>
        </p:spPr>
        <p:txBody>
          <a:bodyPr/>
          <a:lstStyle/>
          <a:p>
            <a:r>
              <a:rPr lang="es-MX" dirty="0"/>
              <a:t>Sección II. mercado eléctrico</a:t>
            </a:r>
          </a:p>
        </p:txBody>
      </p:sp>
      <p:sp>
        <p:nvSpPr>
          <p:cNvPr id="4" name="Subtítulo 3">
            <a:extLst>
              <a:ext uri="{FF2B5EF4-FFF2-40B4-BE49-F238E27FC236}">
                <a16:creationId xmlns:a16="http://schemas.microsoft.com/office/drawing/2014/main" id="{960F1017-D9E3-41CD-BCEA-068446D3C4CB}"/>
              </a:ext>
            </a:extLst>
          </p:cNvPr>
          <p:cNvSpPr>
            <a:spLocks noGrp="1"/>
          </p:cNvSpPr>
          <p:nvPr>
            <p:ph type="subTitle" idx="1"/>
          </p:nvPr>
        </p:nvSpPr>
        <p:spPr/>
        <p:txBody>
          <a:bodyPr>
            <a:normAutofit fontScale="47500" lnSpcReduction="20000"/>
          </a:bodyPr>
          <a:lstStyle/>
          <a:p>
            <a:pPr marL="342900" indent="-342900">
              <a:buFont typeface="Wingdings" panose="05000000000000000000" pitchFamily="2" charset="2"/>
              <a:buChar char="q"/>
            </a:pPr>
            <a:r>
              <a:rPr lang="es-MX" dirty="0"/>
              <a:t>Qué es un mercado. Concepto y tipos de mercado.</a:t>
            </a:r>
          </a:p>
          <a:p>
            <a:pPr marL="342900" indent="-342900">
              <a:buFont typeface="Wingdings" panose="05000000000000000000" pitchFamily="2" charset="2"/>
              <a:buChar char="q"/>
            </a:pPr>
            <a:r>
              <a:rPr lang="es-MX" dirty="0"/>
              <a:t>Quiénes participan en un mercado.</a:t>
            </a:r>
          </a:p>
          <a:p>
            <a:pPr marL="342900" indent="-342900">
              <a:buFont typeface="Wingdings" panose="05000000000000000000" pitchFamily="2" charset="2"/>
              <a:buChar char="q"/>
            </a:pPr>
            <a:r>
              <a:rPr lang="es-MX" dirty="0"/>
              <a:t>Qué se transa en un mercado. Electricidad (energía y potencia)</a:t>
            </a:r>
          </a:p>
          <a:p>
            <a:pPr marL="342900" indent="-342900">
              <a:buFont typeface="Wingdings" panose="05000000000000000000" pitchFamily="2" charset="2"/>
              <a:buChar char="q"/>
            </a:pPr>
            <a:r>
              <a:rPr lang="es-MX" dirty="0"/>
              <a:t>Cuánto y a qué precio (Valorización).</a:t>
            </a:r>
          </a:p>
          <a:p>
            <a:pPr marL="342900" indent="-342900">
              <a:buFont typeface="Wingdings" panose="05000000000000000000" pitchFamily="2" charset="2"/>
              <a:buChar char="q"/>
            </a:pPr>
            <a:r>
              <a:rPr lang="es-MX" dirty="0"/>
              <a:t>La regulación de un mercado (el derecho, ¿por qué?).</a:t>
            </a:r>
          </a:p>
          <a:p>
            <a:pPr marL="342900" indent="-342900">
              <a:buFont typeface="Wingdings" panose="05000000000000000000" pitchFamily="2" charset="2"/>
              <a:buChar char="q"/>
            </a:pPr>
            <a:r>
              <a:rPr lang="es-MX" dirty="0"/>
              <a:t>Mercado eléctrico (</a:t>
            </a:r>
            <a:r>
              <a:rPr lang="es-MX" dirty="0" err="1"/>
              <a:t>g+t+D</a:t>
            </a:r>
            <a:r>
              <a:rPr lang="es-MX" dirty="0"/>
              <a:t>)</a:t>
            </a:r>
          </a:p>
        </p:txBody>
      </p:sp>
    </p:spTree>
    <p:extLst>
      <p:ext uri="{BB962C8B-B14F-4D97-AF65-F5344CB8AC3E}">
        <p14:creationId xmlns:p14="http://schemas.microsoft.com/office/powerpoint/2010/main" val="30651862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3B71A3-07B3-4A12-BC0D-C0D19A3B7D83}"/>
              </a:ext>
            </a:extLst>
          </p:cNvPr>
          <p:cNvSpPr>
            <a:spLocks noGrp="1"/>
          </p:cNvSpPr>
          <p:nvPr>
            <p:ph type="title"/>
          </p:nvPr>
        </p:nvSpPr>
        <p:spPr/>
        <p:txBody>
          <a:bodyPr/>
          <a:lstStyle/>
          <a:p>
            <a:r>
              <a:rPr lang="es-MX" dirty="0"/>
              <a:t>Mercados eléctricos históricos</a:t>
            </a:r>
          </a:p>
        </p:txBody>
      </p:sp>
      <p:sp>
        <p:nvSpPr>
          <p:cNvPr id="3" name="Marcador de contenido 2">
            <a:extLst>
              <a:ext uri="{FF2B5EF4-FFF2-40B4-BE49-F238E27FC236}">
                <a16:creationId xmlns:a16="http://schemas.microsoft.com/office/drawing/2014/main" id="{4B978A85-F89E-4120-83B4-8C37C6986367}"/>
              </a:ext>
            </a:extLst>
          </p:cNvPr>
          <p:cNvSpPr>
            <a:spLocks noGrp="1"/>
          </p:cNvSpPr>
          <p:nvPr>
            <p:ph idx="1"/>
          </p:nvPr>
        </p:nvSpPr>
        <p:spPr/>
        <p:txBody>
          <a:bodyPr>
            <a:normAutofit fontScale="55000" lnSpcReduction="20000"/>
          </a:bodyPr>
          <a:lstStyle/>
          <a:p>
            <a:pPr algn="just"/>
            <a:r>
              <a:rPr lang="es-MX" dirty="0"/>
              <a:t>Panorama evolutivo general. El abogado que no conoce la historia está condenado a repetir sus errores… y se trata de cada día mejorar, ¿no?.</a:t>
            </a:r>
          </a:p>
          <a:p>
            <a:pPr algn="just"/>
            <a:r>
              <a:rPr lang="es-MX" dirty="0"/>
              <a:t>Según el informe realizado por la Energy </a:t>
            </a:r>
            <a:r>
              <a:rPr lang="es-MX" dirty="0" err="1"/>
              <a:t>Information</a:t>
            </a:r>
            <a:r>
              <a:rPr lang="es-MX" dirty="0"/>
              <a:t> </a:t>
            </a:r>
            <a:r>
              <a:rPr lang="es-MX" dirty="0" err="1"/>
              <a:t>Administration</a:t>
            </a:r>
            <a:r>
              <a:rPr lang="es-MX" dirty="0"/>
              <a:t> (EIA) con respecto a Chile, la historia de la energía eléctrica del país comienza en el año 1851 al ritmo de los impulsos eléctricos que comunicaban los telégrafos de Santiago y Valparaíso.</a:t>
            </a:r>
          </a:p>
          <a:p>
            <a:pPr algn="just"/>
            <a:r>
              <a:rPr lang="es-MX" dirty="0"/>
              <a:t>En febrero de 1883 se desarrolla el primer alumbrado público en la Plaza de Armas de Santiago (5 luces, capaces de iluminar tanto como 32 velas, en la plaza de la Intendencia, el Portal Mc </a:t>
            </a:r>
            <a:r>
              <a:rPr lang="es-MX" dirty="0" err="1"/>
              <a:t>Clure</a:t>
            </a:r>
            <a:r>
              <a:rPr lang="es-MX" dirty="0"/>
              <a:t> y el Portal Fernández Concha). En marzo ya habían 34 </a:t>
            </a:r>
            <a:r>
              <a:rPr lang="es-MX" dirty="0" err="1"/>
              <a:t>falores</a:t>
            </a:r>
            <a:r>
              <a:rPr lang="es-MX" dirty="0"/>
              <a:t> en el Pasaje Matte.</a:t>
            </a:r>
          </a:p>
          <a:p>
            <a:pPr algn="just"/>
            <a:r>
              <a:rPr lang="es-MX" dirty="0"/>
              <a:t>En esa época empresarios chilenos y extranjeros crearon cientos de pequeñas empresas eléctricas en pueblos y ciudades de Chile, destacando en 1889 la </a:t>
            </a:r>
            <a:r>
              <a:rPr lang="es-MX" dirty="0" err="1"/>
              <a:t>Chilean</a:t>
            </a:r>
            <a:r>
              <a:rPr lang="es-MX" dirty="0"/>
              <a:t> Electric </a:t>
            </a:r>
            <a:r>
              <a:rPr lang="es-MX" dirty="0" err="1"/>
              <a:t>Tramway</a:t>
            </a:r>
            <a:r>
              <a:rPr lang="es-MX" dirty="0"/>
              <a:t> and Light Company (</a:t>
            </a:r>
            <a:r>
              <a:rPr lang="es-MX" dirty="0" err="1"/>
              <a:t>Parrish</a:t>
            </a:r>
            <a:r>
              <a:rPr lang="es-MX" dirty="0"/>
              <a:t> Bros., tres unidades generadoras de corriente continua -de 600 kW cada una- en la esquina de las calles Mapocho y Almirante Barroso) y la Compañía Alemana Transatlántica de Electricidad (planta Florida, de 13.500 kW, 1910) que operaban en Santiago; la Compañía General de Electricidad Industrial, de capitalistas chilenos, que prestaba servicios desde San Bernardo a Temuco. A esto hay que sumar el aporte de las grandes industrias mineras que instalaron sus propias centrales eléctricas para modernizar sus operaciones.</a:t>
            </a:r>
          </a:p>
          <a:p>
            <a:endParaRPr lang="es-MX" dirty="0"/>
          </a:p>
        </p:txBody>
      </p:sp>
      <p:sp>
        <p:nvSpPr>
          <p:cNvPr id="4" name="Marcador de texto 3">
            <a:extLst>
              <a:ext uri="{FF2B5EF4-FFF2-40B4-BE49-F238E27FC236}">
                <a16:creationId xmlns:a16="http://schemas.microsoft.com/office/drawing/2014/main" id="{1B5DF46E-553C-4911-B501-767E2D665774}"/>
              </a:ext>
            </a:extLst>
          </p:cNvPr>
          <p:cNvSpPr>
            <a:spLocks noGrp="1"/>
          </p:cNvSpPr>
          <p:nvPr>
            <p:ph type="body" sz="half" idx="2"/>
          </p:nvPr>
        </p:nvSpPr>
        <p:spPr/>
        <p:txBody>
          <a:bodyPr/>
          <a:lstStyle/>
          <a:p>
            <a:r>
              <a:rPr lang="es-MX" dirty="0"/>
              <a:t>Relevantes ayer.</a:t>
            </a:r>
          </a:p>
          <a:p>
            <a:r>
              <a:rPr lang="es-MX" dirty="0"/>
              <a:t>Panorama histórico-evolutivo</a:t>
            </a:r>
          </a:p>
          <a:p>
            <a:r>
              <a:rPr lang="es-MX" dirty="0"/>
              <a:t>Arribo de la electricidad, de la mano de inversionistas privados.</a:t>
            </a:r>
          </a:p>
        </p:txBody>
      </p:sp>
    </p:spTree>
    <p:extLst>
      <p:ext uri="{BB962C8B-B14F-4D97-AF65-F5344CB8AC3E}">
        <p14:creationId xmlns:p14="http://schemas.microsoft.com/office/powerpoint/2010/main" val="18248202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239005-CD3E-4F36-B713-9AFFAE461093}"/>
              </a:ext>
            </a:extLst>
          </p:cNvPr>
          <p:cNvSpPr>
            <a:spLocks noGrp="1"/>
          </p:cNvSpPr>
          <p:nvPr>
            <p:ph type="title"/>
          </p:nvPr>
        </p:nvSpPr>
        <p:spPr/>
        <p:txBody>
          <a:bodyPr/>
          <a:lstStyle/>
          <a:p>
            <a:r>
              <a:rPr lang="es-MX" dirty="0"/>
              <a:t>Mercados eléctricos históricos</a:t>
            </a:r>
          </a:p>
        </p:txBody>
      </p:sp>
      <p:sp>
        <p:nvSpPr>
          <p:cNvPr id="3" name="Marcador de contenido 2">
            <a:extLst>
              <a:ext uri="{FF2B5EF4-FFF2-40B4-BE49-F238E27FC236}">
                <a16:creationId xmlns:a16="http://schemas.microsoft.com/office/drawing/2014/main" id="{BE81D0F3-6074-47C4-ACBA-BCD329B8D6C3}"/>
              </a:ext>
            </a:extLst>
          </p:cNvPr>
          <p:cNvSpPr>
            <a:spLocks noGrp="1"/>
          </p:cNvSpPr>
          <p:nvPr>
            <p:ph idx="1"/>
          </p:nvPr>
        </p:nvSpPr>
        <p:spPr/>
        <p:txBody>
          <a:bodyPr>
            <a:normAutofit fontScale="55000" lnSpcReduction="20000"/>
          </a:bodyPr>
          <a:lstStyle/>
          <a:p>
            <a:pPr algn="just"/>
            <a:r>
              <a:rPr lang="es-MX" dirty="0"/>
              <a:t>En 1919 nace la Compañía Nacional de Fuerza Eléctrica (CONAFE).</a:t>
            </a:r>
          </a:p>
          <a:p>
            <a:pPr algn="just"/>
            <a:r>
              <a:rPr lang="es-MX" dirty="0"/>
              <a:t>En 1920 CONAFE construyó la planta Maitenes y tendió líneas de transmisión en 110.000 volts a San Cristóbal que, al entrar en operaciones en 1923 representaron un aporte de 22.000 kW de potencia instalada.</a:t>
            </a:r>
          </a:p>
          <a:p>
            <a:pPr algn="just"/>
            <a:r>
              <a:rPr lang="es-MX" dirty="0"/>
              <a:t>La CONAFE de 1919 y los bienes de la </a:t>
            </a:r>
            <a:r>
              <a:rPr lang="es-MX" dirty="0" err="1"/>
              <a:t>Chilean</a:t>
            </a:r>
            <a:r>
              <a:rPr lang="es-MX" dirty="0"/>
              <a:t> Electric </a:t>
            </a:r>
            <a:r>
              <a:rPr lang="es-MX" dirty="0" err="1"/>
              <a:t>Tramway</a:t>
            </a:r>
            <a:r>
              <a:rPr lang="es-MX" dirty="0"/>
              <a:t> and Light Co. (de 1889) se fusionaron en 1921 surgiendo, de esta manera, la Compañía Chilena de Electricidad </a:t>
            </a:r>
            <a:r>
              <a:rPr lang="es-MX" dirty="0" err="1"/>
              <a:t>Ltda</a:t>
            </a:r>
            <a:r>
              <a:rPr lang="es-MX" dirty="0"/>
              <a:t>, la empresa privada encargada de la distribución de energía eléctrica que daba origen a lo que hoy conocemos por CHILECTRA.</a:t>
            </a:r>
          </a:p>
          <a:p>
            <a:pPr algn="just"/>
            <a:r>
              <a:rPr lang="es-MX" dirty="0"/>
              <a:t> Entre 1921 y 1924 se trazó la primera línea de transmisión de 110.000 volts desde la subestación San Cristóbal -en operaciones desde 1923- hasta las subestaciones Las Vegas y Miraflores, en Viña del Mar, esta última. Llegaba la electricidad al litoral.</a:t>
            </a:r>
          </a:p>
          <a:p>
            <a:pPr algn="just"/>
            <a:r>
              <a:rPr lang="es-MX" dirty="0"/>
              <a:t>Frente a esta expansión, el Estado debió legislar para regular esta actividad y en 1925 se promulgó la primera Ley General de Servicios Eléctricos (LGSE), mediante el DL 252.</a:t>
            </a:r>
          </a:p>
          <a:p>
            <a:pPr algn="just"/>
            <a:r>
              <a:rPr lang="es-MX" dirty="0"/>
              <a:t>La propiedad de CHILECTRA pasó en 1929 a la estadounidense South American and </a:t>
            </a:r>
            <a:r>
              <a:rPr lang="es-MX" dirty="0" err="1"/>
              <a:t>Foreign</a:t>
            </a:r>
            <a:r>
              <a:rPr lang="es-MX" dirty="0"/>
              <a:t> </a:t>
            </a:r>
            <a:r>
              <a:rPr lang="es-MX" dirty="0" err="1"/>
              <a:t>Power</a:t>
            </a:r>
            <a:r>
              <a:rPr lang="es-MX" dirty="0"/>
              <a:t> Co. (SAPCO), que adquirió varias empresas menores que operaban en la zona central del país; y, en 1931, firmó acuerdos con el gobierno para resolver controversias de larga data: normas tarifarias, concesiones de mercedes de aguas y pagos de deudas municipales.</a:t>
            </a:r>
          </a:p>
        </p:txBody>
      </p:sp>
      <p:sp>
        <p:nvSpPr>
          <p:cNvPr id="4" name="Marcador de texto 3">
            <a:extLst>
              <a:ext uri="{FF2B5EF4-FFF2-40B4-BE49-F238E27FC236}">
                <a16:creationId xmlns:a16="http://schemas.microsoft.com/office/drawing/2014/main" id="{C0B4D495-4AFB-4F69-A92E-A6E2E4556463}"/>
              </a:ext>
            </a:extLst>
          </p:cNvPr>
          <p:cNvSpPr>
            <a:spLocks noGrp="1"/>
          </p:cNvSpPr>
          <p:nvPr>
            <p:ph type="body" sz="half" idx="2"/>
          </p:nvPr>
        </p:nvSpPr>
        <p:spPr/>
        <p:txBody>
          <a:bodyPr/>
          <a:lstStyle/>
          <a:p>
            <a:r>
              <a:rPr lang="es-MX" dirty="0"/>
              <a:t>Cont. panorama histórico-evolutivo</a:t>
            </a:r>
          </a:p>
          <a:p>
            <a:r>
              <a:rPr lang="es-MX" dirty="0"/>
              <a:t>CONAFE</a:t>
            </a:r>
          </a:p>
          <a:p>
            <a:r>
              <a:rPr lang="es-MX" dirty="0"/>
              <a:t>CHILECTRA </a:t>
            </a:r>
            <a:r>
              <a:rPr lang="es-MX"/>
              <a:t>(gringa)</a:t>
            </a:r>
            <a:endParaRPr lang="es-MX" dirty="0"/>
          </a:p>
          <a:p>
            <a:r>
              <a:rPr lang="es-MX" dirty="0"/>
              <a:t>I LGSE</a:t>
            </a:r>
          </a:p>
        </p:txBody>
      </p:sp>
    </p:spTree>
    <p:extLst>
      <p:ext uri="{BB962C8B-B14F-4D97-AF65-F5344CB8AC3E}">
        <p14:creationId xmlns:p14="http://schemas.microsoft.com/office/powerpoint/2010/main" val="36033791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3BC8BA-1C89-4663-B6A8-B065DE801D97}"/>
              </a:ext>
            </a:extLst>
          </p:cNvPr>
          <p:cNvSpPr>
            <a:spLocks noGrp="1"/>
          </p:cNvSpPr>
          <p:nvPr>
            <p:ph type="title"/>
          </p:nvPr>
        </p:nvSpPr>
        <p:spPr/>
        <p:txBody>
          <a:bodyPr/>
          <a:lstStyle/>
          <a:p>
            <a:r>
              <a:rPr lang="es-MX" dirty="0"/>
              <a:t>Mercados eléctricos históricos</a:t>
            </a:r>
          </a:p>
        </p:txBody>
      </p:sp>
      <p:sp>
        <p:nvSpPr>
          <p:cNvPr id="3" name="Marcador de contenido 2">
            <a:extLst>
              <a:ext uri="{FF2B5EF4-FFF2-40B4-BE49-F238E27FC236}">
                <a16:creationId xmlns:a16="http://schemas.microsoft.com/office/drawing/2014/main" id="{397D29AF-DB9B-4920-BDDC-9BDDD1DB3FCE}"/>
              </a:ext>
            </a:extLst>
          </p:cNvPr>
          <p:cNvSpPr>
            <a:spLocks noGrp="1"/>
          </p:cNvSpPr>
          <p:nvPr>
            <p:ph idx="1"/>
          </p:nvPr>
        </p:nvSpPr>
        <p:spPr/>
        <p:txBody>
          <a:bodyPr>
            <a:normAutofit fontScale="47500" lnSpcReduction="20000"/>
          </a:bodyPr>
          <a:lstStyle/>
          <a:p>
            <a:r>
              <a:rPr lang="es-MX" dirty="0"/>
              <a:t>El Decreto con Fuerza de Ley 244 fijó un nuevo marco legal para el área eléctrica, en lo que fue la segunda normativa para regular esta actividad: las tarifas las fijaría el gobierno y eventualmente la Dirección de Servicios Eléctricos, dejando fuera de esta atribución a los municipios.</a:t>
            </a:r>
          </a:p>
          <a:p>
            <a:r>
              <a:rPr lang="es-MX" dirty="0"/>
              <a:t>El convenio Ross-Calder, de 1935, reguló las relaciones entre el Estado y la Compañía Chilena de Electricidad, incorporándose éste a1 directorio de la empresa.</a:t>
            </a:r>
          </a:p>
          <a:p>
            <a:endParaRPr lang="es-MX" dirty="0"/>
          </a:p>
          <a:p>
            <a:r>
              <a:rPr lang="es-MX" dirty="0"/>
              <a:t>Años después, en 1943, se crea ENDESA, empresa encargada de desarrollar el plan de electrificación en Chile.</a:t>
            </a:r>
          </a:p>
          <a:p>
            <a:endParaRPr lang="es-MX" dirty="0"/>
          </a:p>
          <a:p>
            <a:r>
              <a:rPr lang="es-MX" dirty="0"/>
              <a:t>En 1959 entraba en vigencia el DFL 4, en lo que constituía la Tercera Ley General de</a:t>
            </a:r>
          </a:p>
          <a:p>
            <a:r>
              <a:rPr lang="es-MX" dirty="0"/>
              <a:t>Servicios Eléctricos.</a:t>
            </a:r>
          </a:p>
          <a:p>
            <a:endParaRPr lang="es-MX" dirty="0"/>
          </a:p>
          <a:p>
            <a:r>
              <a:rPr lang="es-MX" dirty="0"/>
              <a:t>En 1968 nace el Sistema Interconectado Central (SIC), después de trece años de construcción. Este tenía como objetivo transmitir energía entre Tal </a:t>
            </a:r>
            <a:r>
              <a:rPr lang="es-MX" dirty="0" err="1"/>
              <a:t>Tal</a:t>
            </a:r>
            <a:r>
              <a:rPr lang="es-MX" dirty="0"/>
              <a:t> y Chiloé.</a:t>
            </a:r>
          </a:p>
          <a:p>
            <a:endParaRPr lang="es-MX" dirty="0"/>
          </a:p>
          <a:p>
            <a:r>
              <a:rPr lang="es-MX" dirty="0"/>
              <a:t>Entre los años 1940 y 1970 el sector eléctrico en su mayoría paso a manos del estado, incluyendo CHILECTRA. En efecto, el 14 de agosto de 1970 la Ley 17.323 autorizó a la Corporación de Fomento de la Producci6n, CORFO, a adquirir la totalidad de las acciones y bienes de la compañía, quedando estatizada y excluyéndose de su gestión la participación privada.</a:t>
            </a:r>
          </a:p>
          <a:p>
            <a:endParaRPr lang="es-MX" dirty="0"/>
          </a:p>
        </p:txBody>
      </p:sp>
      <p:sp>
        <p:nvSpPr>
          <p:cNvPr id="4" name="Marcador de texto 3">
            <a:extLst>
              <a:ext uri="{FF2B5EF4-FFF2-40B4-BE49-F238E27FC236}">
                <a16:creationId xmlns:a16="http://schemas.microsoft.com/office/drawing/2014/main" id="{5E1B895E-2E49-47AD-83BF-5B43B828C95C}"/>
              </a:ext>
            </a:extLst>
          </p:cNvPr>
          <p:cNvSpPr>
            <a:spLocks noGrp="1"/>
          </p:cNvSpPr>
          <p:nvPr>
            <p:ph type="body" sz="half" idx="2"/>
          </p:nvPr>
        </p:nvSpPr>
        <p:spPr/>
        <p:txBody>
          <a:bodyPr/>
          <a:lstStyle/>
          <a:p>
            <a:r>
              <a:rPr lang="es-MX" dirty="0"/>
              <a:t>Cont. panorama histórico-evolutivo</a:t>
            </a:r>
          </a:p>
          <a:p>
            <a:r>
              <a:rPr lang="es-MX" dirty="0"/>
              <a:t>II LGSE</a:t>
            </a:r>
          </a:p>
          <a:p>
            <a:endParaRPr lang="es-MX" dirty="0"/>
          </a:p>
        </p:txBody>
      </p:sp>
    </p:spTree>
    <p:extLst>
      <p:ext uri="{BB962C8B-B14F-4D97-AF65-F5344CB8AC3E}">
        <p14:creationId xmlns:p14="http://schemas.microsoft.com/office/powerpoint/2010/main" val="26076909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C6CFB4-7F16-4C39-85FB-43B1A691D21D}"/>
              </a:ext>
            </a:extLst>
          </p:cNvPr>
          <p:cNvSpPr>
            <a:spLocks noGrp="1"/>
          </p:cNvSpPr>
          <p:nvPr>
            <p:ph type="title"/>
          </p:nvPr>
        </p:nvSpPr>
        <p:spPr/>
        <p:txBody>
          <a:bodyPr/>
          <a:lstStyle/>
          <a:p>
            <a:r>
              <a:rPr lang="es-MX" dirty="0"/>
              <a:t>Mercados y derecho eléctrico</a:t>
            </a:r>
          </a:p>
        </p:txBody>
      </p:sp>
      <p:sp>
        <p:nvSpPr>
          <p:cNvPr id="3" name="Marcador de contenido 2">
            <a:extLst>
              <a:ext uri="{FF2B5EF4-FFF2-40B4-BE49-F238E27FC236}">
                <a16:creationId xmlns:a16="http://schemas.microsoft.com/office/drawing/2014/main" id="{29421D51-3D9D-4D28-9847-5DD6300535C6}"/>
              </a:ext>
            </a:extLst>
          </p:cNvPr>
          <p:cNvSpPr>
            <a:spLocks noGrp="1"/>
          </p:cNvSpPr>
          <p:nvPr>
            <p:ph idx="1"/>
          </p:nvPr>
        </p:nvSpPr>
        <p:spPr>
          <a:xfrm>
            <a:off x="4844504" y="1247460"/>
            <a:ext cx="6202906" cy="5310786"/>
          </a:xfrm>
        </p:spPr>
        <p:txBody>
          <a:bodyPr>
            <a:normAutofit fontScale="47500" lnSpcReduction="20000"/>
          </a:bodyPr>
          <a:lstStyle/>
          <a:p>
            <a:pPr algn="just"/>
            <a:r>
              <a:rPr lang="es-MX" dirty="0"/>
              <a:t>Decreto Ley </a:t>
            </a:r>
            <a:r>
              <a:rPr lang="es-MX" dirty="0" err="1"/>
              <a:t>N°</a:t>
            </a:r>
            <a:r>
              <a:rPr lang="es-MX" dirty="0"/>
              <a:t> 252 (1925). Primera Ley General de Servicios Eléctricos. En 1925 se promulga la Ley General de Servicios Eléctricos (LGSE) para regular y uniformizar tanto la generación como el suministro en energético que se ofrecía a la población.</a:t>
            </a:r>
          </a:p>
          <a:p>
            <a:pPr algn="just"/>
            <a:r>
              <a:rPr lang="es-MX" dirty="0"/>
              <a:t>Decreto con Fuerza de Ley </a:t>
            </a:r>
            <a:r>
              <a:rPr lang="es-MX" dirty="0" err="1"/>
              <a:t>N°</a:t>
            </a:r>
            <a:r>
              <a:rPr lang="es-MX" dirty="0"/>
              <a:t> 244 (1931). Segunda LGSE. Aumenta el control del Estado sobre la actividad de las empresas concesionarias eléctricas, a través de la entrega de más atribuciones a la Dirección de Servicios Eléctricos.</a:t>
            </a:r>
          </a:p>
          <a:p>
            <a:pPr algn="just"/>
            <a:r>
              <a:rPr lang="es-MX" dirty="0"/>
              <a:t>Decreto con Fuerza de Ley </a:t>
            </a:r>
            <a:r>
              <a:rPr lang="es-MX" dirty="0" err="1"/>
              <a:t>N°</a:t>
            </a:r>
            <a:r>
              <a:rPr lang="es-MX" dirty="0"/>
              <a:t> 4 (1959). Tercera LGSE. Se mantienen casi las mismas disposiciones para las concesiones privadas y públicas y las servidumbres. En el esquema tarifario se crea la Comisión de Tarifas, encargada de las fijaciones tarifarias y de los mecanismos de indexación (IPC).</a:t>
            </a:r>
          </a:p>
          <a:p>
            <a:pPr algn="just"/>
            <a:r>
              <a:rPr lang="es-MX" dirty="0"/>
              <a:t>Decreto con Fuerza de Ley </a:t>
            </a:r>
            <a:r>
              <a:rPr lang="es-MX" dirty="0" err="1"/>
              <a:t>N°</a:t>
            </a:r>
            <a:r>
              <a:rPr lang="es-MX" dirty="0"/>
              <a:t> 1 (1982). Cuarta LGSE. En el año 1982 se promulga el DFL N°1/1982, ley que introduce la competencia y privatización del sector eléctrico chileno. Se establece un modelo de operación a mínimo costo global, y se fomenta que las empresas de generación puedan suscribir libremente contratos de abastecimiento con clientes libres y empresas distribuidoras (clientes regulados).</a:t>
            </a:r>
          </a:p>
          <a:p>
            <a:pPr algn="just"/>
            <a:r>
              <a:rPr lang="es-MX" dirty="0"/>
              <a:t>Ley N°19.940 (2004). Ley Corta I. Regula sistemas de transporte de energía eléctrica, establece un nuevo régimen de tarifas para sistemas eléctricos medianos e introduce las adecuaciones a la LGSE.</a:t>
            </a:r>
          </a:p>
          <a:p>
            <a:pPr algn="just"/>
            <a:r>
              <a:rPr lang="es-MX" dirty="0"/>
              <a:t>Ley </a:t>
            </a:r>
            <a:r>
              <a:rPr lang="es-MX" dirty="0" err="1"/>
              <a:t>N°</a:t>
            </a:r>
            <a:r>
              <a:rPr lang="es-MX" dirty="0"/>
              <a:t> 20.018 (2005). La Ley Corta II introdujo modificaciones a la LGSE, con el objetivo principal de estimular el desarrollo de inversiones en el segmento de generación a través de licitaciones de suministro realizadas por las empresas de distribución. También establece incentivos para medios de generación no convencionales y pequeños medios de generación.</a:t>
            </a:r>
          </a:p>
          <a:p>
            <a:pPr algn="just"/>
            <a:r>
              <a:rPr lang="es-MX" dirty="0"/>
              <a:t>Ley </a:t>
            </a:r>
            <a:r>
              <a:rPr lang="es-MX" dirty="0" err="1"/>
              <a:t>N°</a:t>
            </a:r>
            <a:r>
              <a:rPr lang="es-MX" dirty="0"/>
              <a:t> 20.257 (Ley ERNC, 2008). La Ley ERNC introduce modificaciones a la </a:t>
            </a:r>
            <a:r>
              <a:rPr lang="es-MX" dirty="0" err="1"/>
              <a:t>LGSEs</a:t>
            </a:r>
            <a:r>
              <a:rPr lang="es-MX" dirty="0"/>
              <a:t>, estableciendo la obligatoriedad para las empresas de generación eléctrica con capacidad superior a 200 MW, que suministran energía al SIC y SING, de acreditar un mínimo de 5% de sus inyecciones de energía con fuentes de energías renovables no convencionales (ERNC), ya sea directa o indirectamente</a:t>
            </a:r>
          </a:p>
          <a:p>
            <a:pPr algn="just"/>
            <a:endParaRPr lang="es-MX" dirty="0"/>
          </a:p>
          <a:p>
            <a:pPr algn="just"/>
            <a:endParaRPr lang="es-MX" dirty="0"/>
          </a:p>
          <a:p>
            <a:pPr algn="just"/>
            <a:endParaRPr lang="es-MX" dirty="0"/>
          </a:p>
          <a:p>
            <a:endParaRPr lang="es-MX" dirty="0"/>
          </a:p>
        </p:txBody>
      </p:sp>
      <p:sp>
        <p:nvSpPr>
          <p:cNvPr id="4" name="Marcador de texto 3">
            <a:extLst>
              <a:ext uri="{FF2B5EF4-FFF2-40B4-BE49-F238E27FC236}">
                <a16:creationId xmlns:a16="http://schemas.microsoft.com/office/drawing/2014/main" id="{D0BE9085-8CEB-4CDF-BC16-D0A288E96CC8}"/>
              </a:ext>
            </a:extLst>
          </p:cNvPr>
          <p:cNvSpPr>
            <a:spLocks noGrp="1"/>
          </p:cNvSpPr>
          <p:nvPr>
            <p:ph type="body" sz="half" idx="2"/>
          </p:nvPr>
        </p:nvSpPr>
        <p:spPr/>
        <p:txBody>
          <a:bodyPr>
            <a:normAutofit fontScale="92500" lnSpcReduction="10000"/>
          </a:bodyPr>
          <a:lstStyle/>
          <a:p>
            <a:r>
              <a:rPr lang="es-MX" dirty="0"/>
              <a:t>Reseña histórica. Grandes hitos.</a:t>
            </a:r>
          </a:p>
          <a:p>
            <a:pPr marL="285750" indent="-285750">
              <a:buFont typeface="Wingdings" panose="05000000000000000000" pitchFamily="2" charset="2"/>
              <a:buChar char="§"/>
            </a:pPr>
            <a:r>
              <a:rPr lang="es-MX" dirty="0"/>
              <a:t>Electrificación del país</a:t>
            </a:r>
          </a:p>
          <a:p>
            <a:pPr marL="285750" indent="-285750">
              <a:buFont typeface="Wingdings" panose="05000000000000000000" pitchFamily="2" charset="2"/>
              <a:buChar char="§"/>
            </a:pPr>
            <a:r>
              <a:rPr lang="es-MX" dirty="0"/>
              <a:t>Creación de sistemas, aislados</a:t>
            </a:r>
          </a:p>
          <a:p>
            <a:pPr marL="285750" indent="-285750">
              <a:buFont typeface="Wingdings" panose="05000000000000000000" pitchFamily="2" charset="2"/>
              <a:buChar char="§"/>
            </a:pPr>
            <a:r>
              <a:rPr lang="es-MX" dirty="0"/>
              <a:t>Mercado integrado verticalmente, al inicio</a:t>
            </a:r>
          </a:p>
          <a:p>
            <a:pPr marL="285750" indent="-285750">
              <a:buFont typeface="Wingdings" panose="05000000000000000000" pitchFamily="2" charset="2"/>
              <a:buChar char="§"/>
            </a:pPr>
            <a:r>
              <a:rPr lang="es-MX" dirty="0"/>
              <a:t>Desconcentración vertical y creación de mercados (G+T+D+SC)</a:t>
            </a:r>
          </a:p>
          <a:p>
            <a:pPr marL="285750" indent="-285750">
              <a:buFont typeface="Wingdings" panose="05000000000000000000" pitchFamily="2" charset="2"/>
              <a:buChar char="§"/>
            </a:pPr>
            <a:r>
              <a:rPr lang="es-MX" dirty="0"/>
              <a:t>Reformas estructurales a T (Ley Corta I)</a:t>
            </a:r>
          </a:p>
          <a:p>
            <a:pPr marL="285750" indent="-285750">
              <a:buFont typeface="Wingdings" panose="05000000000000000000" pitchFamily="2" charset="2"/>
              <a:buChar char="§"/>
            </a:pPr>
            <a:r>
              <a:rPr lang="es-MX" dirty="0"/>
              <a:t>Introducción de competencia en G (Ley Corta II).</a:t>
            </a:r>
          </a:p>
          <a:p>
            <a:pPr marL="285750" indent="-285750">
              <a:buFont typeface="Wingdings" panose="05000000000000000000" pitchFamily="2" charset="2"/>
              <a:buChar char="§"/>
            </a:pPr>
            <a:r>
              <a:rPr lang="es-MX" dirty="0"/>
              <a:t>Incursión y promoción de las ERNC</a:t>
            </a:r>
          </a:p>
        </p:txBody>
      </p:sp>
    </p:spTree>
    <p:extLst>
      <p:ext uri="{BB962C8B-B14F-4D97-AF65-F5344CB8AC3E}">
        <p14:creationId xmlns:p14="http://schemas.microsoft.com/office/powerpoint/2010/main" val="2376468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F8BFB7-1BA9-46E5-8714-E9E2C7952161}"/>
              </a:ext>
            </a:extLst>
          </p:cNvPr>
          <p:cNvSpPr>
            <a:spLocks noGrp="1"/>
          </p:cNvSpPr>
          <p:nvPr>
            <p:ph type="title"/>
          </p:nvPr>
        </p:nvSpPr>
        <p:spPr/>
        <p:txBody>
          <a:bodyPr/>
          <a:lstStyle/>
          <a:p>
            <a:r>
              <a:rPr lang="es-MX" dirty="0"/>
              <a:t>Mercados y derecho eléctrico</a:t>
            </a:r>
          </a:p>
        </p:txBody>
      </p:sp>
      <p:sp>
        <p:nvSpPr>
          <p:cNvPr id="3" name="Marcador de contenido 2">
            <a:extLst>
              <a:ext uri="{FF2B5EF4-FFF2-40B4-BE49-F238E27FC236}">
                <a16:creationId xmlns:a16="http://schemas.microsoft.com/office/drawing/2014/main" id="{96D376E6-8893-49D1-A14F-3D094BFBD314}"/>
              </a:ext>
            </a:extLst>
          </p:cNvPr>
          <p:cNvSpPr>
            <a:spLocks noGrp="1"/>
          </p:cNvSpPr>
          <p:nvPr>
            <p:ph idx="1"/>
          </p:nvPr>
        </p:nvSpPr>
        <p:spPr/>
        <p:txBody>
          <a:bodyPr>
            <a:normAutofit fontScale="47500" lnSpcReduction="20000"/>
          </a:bodyPr>
          <a:lstStyle/>
          <a:p>
            <a:pPr algn="just"/>
            <a:r>
              <a:rPr lang="es-MX" dirty="0"/>
              <a:t>Ley </a:t>
            </a:r>
            <a:r>
              <a:rPr lang="es-MX" dirty="0" err="1"/>
              <a:t>N°</a:t>
            </a:r>
            <a:r>
              <a:rPr lang="es-MX" dirty="0"/>
              <a:t> 20.698 (2013. Propicia la ampliación de la matriz energética, mediante fuentes renovables no convencionales.</a:t>
            </a:r>
          </a:p>
          <a:p>
            <a:pPr algn="just"/>
            <a:r>
              <a:rPr lang="es-MX" dirty="0"/>
              <a:t>Ley </a:t>
            </a:r>
            <a:r>
              <a:rPr lang="es-MX" dirty="0" err="1"/>
              <a:t>N°</a:t>
            </a:r>
            <a:r>
              <a:rPr lang="es-MX" dirty="0"/>
              <a:t> 20.701 (2013). Procedimiento para otorgar Concesiones Eléctricas.</a:t>
            </a:r>
          </a:p>
          <a:p>
            <a:pPr algn="just"/>
            <a:r>
              <a:rPr lang="es-MX" dirty="0"/>
              <a:t>Ley </a:t>
            </a:r>
            <a:r>
              <a:rPr lang="es-MX" dirty="0" err="1"/>
              <a:t>N°</a:t>
            </a:r>
            <a:r>
              <a:rPr lang="es-MX" dirty="0"/>
              <a:t> 20.805 (2015). Perfecciona el sistema de licitaciones de suministro eléctrico para clientes sujetos a regulación de precios. Modificación a la LGSE que tuvo por objeto asegurar suministro eléctrico bajo contrato para la totalidad de los clientes regulados, obtener precios de energía competitivos en un mercado preferentemente de largo plazo y garantizar el cumplimiento de los objetivos de eficiencia económica, competencia, seguridad y diversificación del sistema eléctrico.</a:t>
            </a:r>
          </a:p>
          <a:p>
            <a:pPr algn="just"/>
            <a:r>
              <a:rPr lang="es-MX" dirty="0"/>
              <a:t>Ley </a:t>
            </a:r>
            <a:r>
              <a:rPr lang="es-MX" dirty="0" err="1"/>
              <a:t>N°</a:t>
            </a:r>
            <a:r>
              <a:rPr lang="es-MX" dirty="0"/>
              <a:t> 20.928 (2016). Establece mecanismos de Equidad en las Tarifas de servicios eléctricos. Modificación a la LGSE cuyo fin es disminuir las tarifas de los clientes regulados en aquellas comunas que posean centrales de generación de energía eléctrica. Por otra parte, busca acotar las diferencias de tarifas eléctricas residenciales entre las distintas zonas del país, propendiendo de esta manera a que exista una equidad tarifaria residencial.</a:t>
            </a:r>
          </a:p>
          <a:p>
            <a:pPr algn="just"/>
            <a:r>
              <a:rPr lang="es-MX" dirty="0"/>
              <a:t>Ley </a:t>
            </a:r>
            <a:r>
              <a:rPr lang="es-MX" dirty="0" err="1"/>
              <a:t>N°</a:t>
            </a:r>
            <a:r>
              <a:rPr lang="es-MX" dirty="0"/>
              <a:t> 20.936 (2016). Establece un nuevo sistema de transmisión eléctrica y crea un organismo Coordinador Independiente del Sistema Eléctrico Nacional. Modificación más importante y transversal a la LGSE desde las leyes N°19.940 (Ley Corta I) y </a:t>
            </a:r>
            <a:r>
              <a:rPr lang="es-MX" dirty="0" err="1"/>
              <a:t>N°</a:t>
            </a:r>
            <a:r>
              <a:rPr lang="es-MX" dirty="0"/>
              <a:t> 20.018 (Ley Corta II) por la que, en general, se prevén las bases para la coordinación y operación del sistema eléctrico nacional, estableciéndose un nuevo marco regulatorio para los sistemas de transmisión eléctrica, su tarificación y remuneración; y, además, se crea un Coordinador Independiente del Sistema Eléctrico Nacional para llevar a cabo dicha función. La ley cuenta con dos artículos permanentes de modificaciones a diversos cuerpos legales, además de 29 disposiciones transitorias que regulan su entrada en vigencia, la que en ciertas materias se extiende hasta diciembre de 2034.</a:t>
            </a:r>
          </a:p>
          <a:p>
            <a:pPr algn="just"/>
            <a:r>
              <a:rPr lang="es-MX" dirty="0"/>
              <a:t>Ley </a:t>
            </a:r>
            <a:r>
              <a:rPr lang="es-MX" dirty="0" err="1"/>
              <a:t>Nr</a:t>
            </a:r>
            <a:r>
              <a:rPr lang="es-MX" dirty="0"/>
              <a:t>. 21.194 (2019). Rebaja la rentabilidad de las empresas de distribución y </a:t>
            </a:r>
            <a:r>
              <a:rPr lang="es-MX" dirty="0" err="1"/>
              <a:t>perfeccciona</a:t>
            </a:r>
            <a:r>
              <a:rPr lang="es-MX" dirty="0"/>
              <a:t> el proceso tarifario de distribución eléctrica.</a:t>
            </a:r>
          </a:p>
          <a:p>
            <a:endParaRPr lang="es-MX" dirty="0"/>
          </a:p>
        </p:txBody>
      </p:sp>
      <p:sp>
        <p:nvSpPr>
          <p:cNvPr id="4" name="Marcador de texto 3">
            <a:extLst>
              <a:ext uri="{FF2B5EF4-FFF2-40B4-BE49-F238E27FC236}">
                <a16:creationId xmlns:a16="http://schemas.microsoft.com/office/drawing/2014/main" id="{50466E14-358D-4D95-A7BC-4E0E47AE4C7A}"/>
              </a:ext>
            </a:extLst>
          </p:cNvPr>
          <p:cNvSpPr>
            <a:spLocks noGrp="1"/>
          </p:cNvSpPr>
          <p:nvPr>
            <p:ph type="body" sz="half" idx="2"/>
          </p:nvPr>
        </p:nvSpPr>
        <p:spPr/>
        <p:txBody>
          <a:bodyPr/>
          <a:lstStyle/>
          <a:p>
            <a:r>
              <a:rPr lang="es-MX" dirty="0"/>
              <a:t>Reseña histórica. Grandes hitos.</a:t>
            </a:r>
          </a:p>
          <a:p>
            <a:pPr marL="285750" indent="-285750">
              <a:buFont typeface="Wingdings" panose="05000000000000000000" pitchFamily="2" charset="2"/>
              <a:buChar char="§"/>
            </a:pPr>
            <a:r>
              <a:rPr lang="es-MX" dirty="0"/>
              <a:t>Profundización transversal de la competencia a través de concesiones eléctricas y licitaciones de suministro.</a:t>
            </a:r>
          </a:p>
          <a:p>
            <a:pPr marL="285750" indent="-285750">
              <a:buFont typeface="Wingdings" panose="05000000000000000000" pitchFamily="2" charset="2"/>
              <a:buChar char="§"/>
            </a:pPr>
            <a:r>
              <a:rPr lang="es-MX" dirty="0"/>
              <a:t>Equidad tarifaria. Principio.</a:t>
            </a:r>
          </a:p>
          <a:p>
            <a:pPr marL="285750" indent="-285750">
              <a:buFont typeface="Wingdings" panose="05000000000000000000" pitchFamily="2" charset="2"/>
              <a:buChar char="§"/>
            </a:pPr>
            <a:r>
              <a:rPr lang="es-MX" dirty="0"/>
              <a:t>Reforma estructural a T. Creación del Sistema Eléctrico Nacional (SEN).</a:t>
            </a:r>
          </a:p>
          <a:p>
            <a:pPr marL="285750" indent="-285750">
              <a:buFont typeface="Wingdings" panose="05000000000000000000" pitchFamily="2" charset="2"/>
              <a:buChar char="§"/>
            </a:pPr>
            <a:endParaRPr lang="es-MX" dirty="0"/>
          </a:p>
          <a:p>
            <a:pPr marL="285750" indent="-285750">
              <a:buFont typeface="Wingdings" panose="05000000000000000000" pitchFamily="2" charset="2"/>
              <a:buChar char="§"/>
            </a:pPr>
            <a:endParaRPr lang="es-MX" dirty="0"/>
          </a:p>
          <a:p>
            <a:pPr marL="285750" indent="-285750">
              <a:buFont typeface="Wingdings" panose="05000000000000000000" pitchFamily="2" charset="2"/>
              <a:buChar char="§"/>
            </a:pPr>
            <a:endParaRPr lang="es-MX" dirty="0"/>
          </a:p>
        </p:txBody>
      </p:sp>
    </p:spTree>
    <p:extLst>
      <p:ext uri="{BB962C8B-B14F-4D97-AF65-F5344CB8AC3E}">
        <p14:creationId xmlns:p14="http://schemas.microsoft.com/office/powerpoint/2010/main" val="595383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98B00F-8370-4542-AD17-90E5FDF3D5DA}"/>
              </a:ext>
            </a:extLst>
          </p:cNvPr>
          <p:cNvSpPr>
            <a:spLocks noGrp="1"/>
          </p:cNvSpPr>
          <p:nvPr>
            <p:ph type="title"/>
          </p:nvPr>
        </p:nvSpPr>
        <p:spPr/>
        <p:txBody>
          <a:bodyPr/>
          <a:lstStyle/>
          <a:p>
            <a:r>
              <a:rPr lang="es-MX" dirty="0"/>
              <a:t>Unidad de derecho eléctrico</a:t>
            </a:r>
          </a:p>
        </p:txBody>
      </p:sp>
      <p:sp>
        <p:nvSpPr>
          <p:cNvPr id="3" name="Marcador de contenido 2">
            <a:extLst>
              <a:ext uri="{FF2B5EF4-FFF2-40B4-BE49-F238E27FC236}">
                <a16:creationId xmlns:a16="http://schemas.microsoft.com/office/drawing/2014/main" id="{BD117D84-7F13-422B-AAEC-A19BFB107A1E}"/>
              </a:ext>
            </a:extLst>
          </p:cNvPr>
          <p:cNvSpPr>
            <a:spLocks noGrp="1"/>
          </p:cNvSpPr>
          <p:nvPr>
            <p:ph idx="1"/>
          </p:nvPr>
        </p:nvSpPr>
        <p:spPr/>
        <p:txBody>
          <a:bodyPr/>
          <a:lstStyle/>
          <a:p>
            <a:r>
              <a:rPr lang="es-MX" dirty="0"/>
              <a:t>La unidad de Derecho Eléctrico aborda los aspectos teóricos y normativos de: </a:t>
            </a:r>
          </a:p>
          <a:p>
            <a:pPr lvl="1"/>
            <a:r>
              <a:rPr lang="es-MX" dirty="0"/>
              <a:t>La regulación del sector eléctrico nacional,</a:t>
            </a:r>
          </a:p>
          <a:p>
            <a:pPr lvl="1"/>
            <a:r>
              <a:rPr lang="es-MX" dirty="0"/>
              <a:t>Sus transferencias y precios, y </a:t>
            </a:r>
          </a:p>
          <a:p>
            <a:pPr lvl="1"/>
            <a:r>
              <a:rPr lang="es-MX" dirty="0"/>
              <a:t>El régimen de concesiones y </a:t>
            </a:r>
          </a:p>
          <a:p>
            <a:pPr lvl="1"/>
            <a:r>
              <a:rPr lang="es-MX" dirty="0"/>
              <a:t>El régimen de tarifas de la energía eléctrica; </a:t>
            </a:r>
          </a:p>
          <a:p>
            <a:pPr lvl="1"/>
            <a:r>
              <a:rPr lang="es-MX" dirty="0"/>
              <a:t>así como las funciones y límites a la actividad del Estado relacionadas con los servicios públicos involucrados (SPT y SPED).</a:t>
            </a:r>
          </a:p>
          <a:p>
            <a:pPr lvl="1"/>
            <a:r>
              <a:rPr lang="es-MX" dirty="0"/>
              <a:t>Vid LGSE arts. 1 y 2. </a:t>
            </a:r>
          </a:p>
        </p:txBody>
      </p:sp>
      <p:sp>
        <p:nvSpPr>
          <p:cNvPr id="4" name="Marcador de texto 3">
            <a:extLst>
              <a:ext uri="{FF2B5EF4-FFF2-40B4-BE49-F238E27FC236}">
                <a16:creationId xmlns:a16="http://schemas.microsoft.com/office/drawing/2014/main" id="{8195EB9E-5B8D-495A-9A27-A214CE5151E1}"/>
              </a:ext>
            </a:extLst>
          </p:cNvPr>
          <p:cNvSpPr>
            <a:spLocks noGrp="1"/>
          </p:cNvSpPr>
          <p:nvPr>
            <p:ph type="body" sz="half" idx="2"/>
          </p:nvPr>
        </p:nvSpPr>
        <p:spPr/>
        <p:txBody>
          <a:bodyPr/>
          <a:lstStyle/>
          <a:p>
            <a:r>
              <a:rPr lang="es-MX" dirty="0"/>
              <a:t>Descripción de la unidad.</a:t>
            </a:r>
          </a:p>
        </p:txBody>
      </p:sp>
    </p:spTree>
    <p:extLst>
      <p:ext uri="{BB962C8B-B14F-4D97-AF65-F5344CB8AC3E}">
        <p14:creationId xmlns:p14="http://schemas.microsoft.com/office/powerpoint/2010/main" val="39489862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B8EC20-527A-400D-8A02-68C973A2241F}"/>
              </a:ext>
            </a:extLst>
          </p:cNvPr>
          <p:cNvSpPr>
            <a:spLocks noGrp="1"/>
          </p:cNvSpPr>
          <p:nvPr>
            <p:ph type="title"/>
          </p:nvPr>
        </p:nvSpPr>
        <p:spPr/>
        <p:txBody>
          <a:bodyPr/>
          <a:lstStyle/>
          <a:p>
            <a:r>
              <a:rPr lang="es-MX" dirty="0"/>
              <a:t>Mercado y derecho eléctrico</a:t>
            </a:r>
          </a:p>
        </p:txBody>
      </p:sp>
      <p:sp>
        <p:nvSpPr>
          <p:cNvPr id="3" name="Marcador de contenido 2">
            <a:extLst>
              <a:ext uri="{FF2B5EF4-FFF2-40B4-BE49-F238E27FC236}">
                <a16:creationId xmlns:a16="http://schemas.microsoft.com/office/drawing/2014/main" id="{CD95C773-C9BD-4DB2-903C-F16F036B3BF2}"/>
              </a:ext>
            </a:extLst>
          </p:cNvPr>
          <p:cNvSpPr>
            <a:spLocks noGrp="1"/>
          </p:cNvSpPr>
          <p:nvPr>
            <p:ph idx="1"/>
          </p:nvPr>
        </p:nvSpPr>
        <p:spPr>
          <a:xfrm>
            <a:off x="5154086" y="592666"/>
            <a:ext cx="5891209" cy="5198534"/>
          </a:xfrm>
        </p:spPr>
        <p:txBody>
          <a:bodyPr>
            <a:normAutofit fontScale="55000" lnSpcReduction="20000"/>
          </a:bodyPr>
          <a:lstStyle/>
          <a:p>
            <a:pPr algn="just"/>
            <a:r>
              <a:rPr lang="es-MX" dirty="0"/>
              <a:t>Primero se trató de la necesidad de electrificar el país. Creación de la Empresa Nacional de Electricidad S.A. (ENDESA) en los 40s.</a:t>
            </a:r>
          </a:p>
          <a:p>
            <a:pPr algn="just"/>
            <a:r>
              <a:rPr lang="es-MX" dirty="0"/>
              <a:t>Luego, sistemas eléctricos aislados fueron constituyendo dos grandes sistemas: el Sistema Interconectado del Norte Grande (ex SING) y el Central (ex SIC), más otros menores en isla (sistema de Aysén, SEA; y sistema de Magallanes, SEM).</a:t>
            </a:r>
          </a:p>
          <a:p>
            <a:pPr algn="just"/>
            <a:r>
              <a:rPr lang="es-MX" dirty="0"/>
              <a:t>El primer gran cambio estructural del sector se lleva a cabo entre 1978 y 1980, donde se lleva a cabo una desintegración vertical del sector, separando los segmentos de generación, transmisión y distribución de energía eléctrica. Se introduce competencia en el sector eléctrico.</a:t>
            </a:r>
          </a:p>
          <a:p>
            <a:pPr algn="just"/>
            <a:r>
              <a:rPr lang="es-MX" dirty="0"/>
              <a:t>El segundo gran cambio estructural vino con la fusión de SING y SIC, para dar paso al Sistema Eléctrico Nacional (SEN), en 2017.</a:t>
            </a:r>
          </a:p>
          <a:p>
            <a:pPr algn="just"/>
            <a:r>
              <a:rPr lang="es-MX" dirty="0"/>
              <a:t>El tercero es relativo a la distribución. Boletín </a:t>
            </a:r>
            <a:r>
              <a:rPr lang="es-MX" dirty="0" err="1"/>
              <a:t>Nº</a:t>
            </a:r>
            <a:r>
              <a:rPr lang="es-MX" dirty="0"/>
              <a:t> 13.782-08 de la H. Cámara de Diputados. Fecha de ingreso: 9 de septiembre de 2020 (introduce la portabilidad eléctrica).</a:t>
            </a:r>
          </a:p>
          <a:p>
            <a:pPr algn="just"/>
            <a:r>
              <a:rPr lang="es-MX" dirty="0"/>
              <a:t>Hasta la fecha (2022), el Estado mantiene un rol subsidiario, fijando las políticas y marco normativo del sector. Esto significa que las actividades de G+T+D son desarrolladas por completo por empresas privadas, las que realizan las inversiones necesarias dentro de la normativa específica que rige para cada uno de estos sectores. </a:t>
            </a:r>
          </a:p>
          <a:p>
            <a:pPr lvl="1" algn="just"/>
            <a:r>
              <a:rPr lang="es-MX" dirty="0"/>
              <a:t>Así, los sectores de transmisión y distribución se desarrollan dentro de un esquema de sectores regulados, por la característica de monopolio que tienen ambos sectores, mientras que Generación lo hace bajo reglas de libre competencia.</a:t>
            </a:r>
          </a:p>
        </p:txBody>
      </p:sp>
      <p:sp>
        <p:nvSpPr>
          <p:cNvPr id="4" name="Marcador de texto 3">
            <a:extLst>
              <a:ext uri="{FF2B5EF4-FFF2-40B4-BE49-F238E27FC236}">
                <a16:creationId xmlns:a16="http://schemas.microsoft.com/office/drawing/2014/main" id="{D3A22DB3-9F7C-4160-9BCB-7D3D1279FE03}"/>
              </a:ext>
            </a:extLst>
          </p:cNvPr>
          <p:cNvSpPr>
            <a:spLocks noGrp="1"/>
          </p:cNvSpPr>
          <p:nvPr>
            <p:ph type="body" sz="half" idx="2"/>
          </p:nvPr>
        </p:nvSpPr>
        <p:spPr/>
        <p:txBody>
          <a:bodyPr/>
          <a:lstStyle/>
          <a:p>
            <a:r>
              <a:rPr lang="es-MX" dirty="0"/>
              <a:t>Historia. </a:t>
            </a:r>
          </a:p>
          <a:p>
            <a:r>
              <a:rPr lang="es-MX" dirty="0"/>
              <a:t>Resumen: Dos grandes hitos (hasta ahora).</a:t>
            </a:r>
          </a:p>
          <a:p>
            <a:r>
              <a:rPr lang="es-MX" dirty="0"/>
              <a:t>	Desintegración vertical</a:t>
            </a:r>
          </a:p>
          <a:p>
            <a:r>
              <a:rPr lang="es-MX" dirty="0"/>
              <a:t>	Sistema Eléctrico Nacional (SEN)</a:t>
            </a:r>
          </a:p>
          <a:p>
            <a:r>
              <a:rPr lang="es-MX" dirty="0"/>
              <a:t>En el futuro: Reforma al segmento distribución (en trámite).</a:t>
            </a:r>
          </a:p>
          <a:p>
            <a:endParaRPr lang="es-MX" dirty="0"/>
          </a:p>
        </p:txBody>
      </p:sp>
    </p:spTree>
    <p:extLst>
      <p:ext uri="{BB962C8B-B14F-4D97-AF65-F5344CB8AC3E}">
        <p14:creationId xmlns:p14="http://schemas.microsoft.com/office/powerpoint/2010/main" val="28530651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6EEB5D-B69D-429D-86E4-C6F832935C59}"/>
              </a:ext>
            </a:extLst>
          </p:cNvPr>
          <p:cNvSpPr>
            <a:spLocks noGrp="1"/>
          </p:cNvSpPr>
          <p:nvPr>
            <p:ph type="title"/>
          </p:nvPr>
        </p:nvSpPr>
        <p:spPr>
          <a:xfrm>
            <a:off x="1141411" y="1419227"/>
            <a:ext cx="9906000" cy="1650978"/>
          </a:xfrm>
        </p:spPr>
        <p:txBody>
          <a:bodyPr/>
          <a:lstStyle/>
          <a:p>
            <a:r>
              <a:rPr lang="es-MX" dirty="0"/>
              <a:t>La ley general de servicios eléctricos (</a:t>
            </a:r>
            <a:r>
              <a:rPr lang="es-MX" dirty="0" err="1"/>
              <a:t>lgse</a:t>
            </a:r>
            <a:r>
              <a:rPr lang="es-MX" dirty="0"/>
              <a:t>).</a:t>
            </a:r>
          </a:p>
        </p:txBody>
      </p:sp>
      <p:sp>
        <p:nvSpPr>
          <p:cNvPr id="3" name="Marcador de texto 2">
            <a:extLst>
              <a:ext uri="{FF2B5EF4-FFF2-40B4-BE49-F238E27FC236}">
                <a16:creationId xmlns:a16="http://schemas.microsoft.com/office/drawing/2014/main" id="{F3B5329B-4C4F-47D3-B640-E11110589681}"/>
              </a:ext>
            </a:extLst>
          </p:cNvPr>
          <p:cNvSpPr>
            <a:spLocks noGrp="1"/>
          </p:cNvSpPr>
          <p:nvPr>
            <p:ph type="body" idx="1"/>
          </p:nvPr>
        </p:nvSpPr>
        <p:spPr>
          <a:xfrm>
            <a:off x="1141411" y="3306374"/>
            <a:ext cx="9906000" cy="2492764"/>
          </a:xfrm>
        </p:spPr>
        <p:txBody>
          <a:bodyPr>
            <a:normAutofit/>
          </a:bodyPr>
          <a:lstStyle/>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lang="es-MX" sz="1000" dirty="0">
                <a:solidFill>
                  <a:prstClr val="white">
                    <a:tint val="75000"/>
                  </a:prstClr>
                </a:solidFill>
                <a:latin typeface="Tw Cen MT" panose="020B0602020104020603"/>
              </a:rPr>
              <a:t>Introducción.</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lang="es-MX" sz="1000" dirty="0">
                <a:solidFill>
                  <a:prstClr val="white">
                    <a:tint val="75000"/>
                  </a:prstClr>
                </a:solidFill>
                <a:latin typeface="Tw Cen MT" panose="020B0602020104020603"/>
              </a:rPr>
              <a:t>El ámbito de aplicación de la LGSE (art. 1).</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s-MX" sz="100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rPr>
              <a:t>	El sistema eléctrico (producción, transporte y distribución) y los servicios públicos eléctricos (transmisión y distribución)</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lang="es-MX" sz="1000" dirty="0">
                <a:solidFill>
                  <a:prstClr val="white">
                    <a:tint val="75000"/>
                  </a:prstClr>
                </a:solidFill>
                <a:latin typeface="Tw Cen MT" panose="020B0602020104020603"/>
              </a:rPr>
              <a:t>	las concesiones eléctricas (y las servidumbres)</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s-MX" sz="100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rPr>
              <a:t>	Las tarifas eléctricas (regulación tarifaria)</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endParaRPr kumimoji="0" lang="es-MX" sz="100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a:p>
            <a:endParaRPr lang="es-MX" dirty="0"/>
          </a:p>
          <a:p>
            <a:endParaRPr lang="es-MX" dirty="0"/>
          </a:p>
        </p:txBody>
      </p:sp>
    </p:spTree>
    <p:extLst>
      <p:ext uri="{BB962C8B-B14F-4D97-AF65-F5344CB8AC3E}">
        <p14:creationId xmlns:p14="http://schemas.microsoft.com/office/powerpoint/2010/main" val="1231148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1CBA3A-984C-47CE-B706-258019A62F0E}"/>
              </a:ext>
            </a:extLst>
          </p:cNvPr>
          <p:cNvSpPr>
            <a:spLocks noGrp="1"/>
          </p:cNvSpPr>
          <p:nvPr>
            <p:ph type="title"/>
          </p:nvPr>
        </p:nvSpPr>
        <p:spPr/>
        <p:txBody>
          <a:bodyPr/>
          <a:lstStyle/>
          <a:p>
            <a:r>
              <a:rPr lang="es-MX" dirty="0"/>
              <a:t>Ámbito de aplicación de la ley eléctrica (LGSE)</a:t>
            </a:r>
          </a:p>
        </p:txBody>
      </p:sp>
      <p:sp>
        <p:nvSpPr>
          <p:cNvPr id="3" name="Marcador de contenido 2">
            <a:extLst>
              <a:ext uri="{FF2B5EF4-FFF2-40B4-BE49-F238E27FC236}">
                <a16:creationId xmlns:a16="http://schemas.microsoft.com/office/drawing/2014/main" id="{0E2B1DBB-B395-49F6-B704-00A50B7E24EC}"/>
              </a:ext>
            </a:extLst>
          </p:cNvPr>
          <p:cNvSpPr>
            <a:spLocks noGrp="1"/>
          </p:cNvSpPr>
          <p:nvPr>
            <p:ph idx="1"/>
          </p:nvPr>
        </p:nvSpPr>
        <p:spPr/>
        <p:txBody>
          <a:bodyPr>
            <a:normAutofit fontScale="47500" lnSpcReduction="20000"/>
          </a:bodyPr>
          <a:lstStyle/>
          <a:p>
            <a:pPr algn="just"/>
            <a:r>
              <a:rPr lang="es-MX" dirty="0"/>
              <a:t>Art. 1: La producción, el transporte, la distribución, el régimen de concesiones y tarifas de la energía eléctrica y las funciones del Estado relacionadas con estas materias se regirán por la presente ley.</a:t>
            </a:r>
          </a:p>
          <a:p>
            <a:pPr algn="just"/>
            <a:r>
              <a:rPr lang="es-MX" dirty="0"/>
              <a:t>El art. 2 desarrolla las materias comprendidas por la LGSE.</a:t>
            </a:r>
          </a:p>
          <a:p>
            <a:pPr lvl="1" algn="just"/>
            <a:r>
              <a:rPr lang="es-MX" dirty="0"/>
              <a:t>1. Concesiones eléctricas (C.E.) para establecer:</a:t>
            </a:r>
          </a:p>
          <a:p>
            <a:pPr lvl="2" algn="just"/>
            <a:r>
              <a:rPr lang="es-MX" dirty="0"/>
              <a:t>a) centrales hidro + DDA terrestres (C. de Aguas)</a:t>
            </a:r>
          </a:p>
          <a:p>
            <a:pPr lvl="2" algn="just"/>
            <a:r>
              <a:rPr lang="es-MX" dirty="0"/>
              <a:t>b) subestaciones eléctricas (S/E)</a:t>
            </a:r>
          </a:p>
          <a:p>
            <a:pPr lvl="2" algn="just"/>
            <a:r>
              <a:rPr lang="es-MX" dirty="0"/>
              <a:t>c) líneas de transporte</a:t>
            </a:r>
          </a:p>
          <a:p>
            <a:pPr lvl="1" algn="just"/>
            <a:r>
              <a:rPr lang="es-MX" dirty="0"/>
              <a:t>2. C.E. para establecer, operar y explotar:</a:t>
            </a:r>
          </a:p>
          <a:p>
            <a:pPr lvl="2" algn="just"/>
            <a:r>
              <a:rPr lang="es-MX" dirty="0" err="1"/>
              <a:t>Instalacs</a:t>
            </a:r>
            <a:r>
              <a:rPr lang="es-MX" dirty="0"/>
              <a:t>. eléctricas (IE) de SPED </a:t>
            </a:r>
          </a:p>
          <a:p>
            <a:pPr lvl="1" algn="just"/>
            <a:r>
              <a:rPr lang="es-MX" dirty="0"/>
              <a:t>3. Permisos eléctricos:</a:t>
            </a:r>
          </a:p>
          <a:p>
            <a:pPr lvl="2" algn="just"/>
            <a:r>
              <a:rPr lang="es-MX" dirty="0"/>
              <a:t>Para uso/cruce de BNUP por líneas no sujetas a concesión</a:t>
            </a:r>
          </a:p>
          <a:p>
            <a:pPr lvl="1" algn="just"/>
            <a:r>
              <a:rPr lang="es-MX" dirty="0"/>
              <a:t>4. Servidumbres eléctricas:</a:t>
            </a:r>
          </a:p>
          <a:p>
            <a:pPr lvl="2" algn="just"/>
            <a:r>
              <a:rPr lang="es-MX" dirty="0"/>
              <a:t>a) Sobre heredades, para IE y obras anexas concesionadas de los </a:t>
            </a:r>
            <a:r>
              <a:rPr lang="es-MX" dirty="0" err="1"/>
              <a:t>nros</a:t>
            </a:r>
            <a:r>
              <a:rPr lang="es-MX" dirty="0"/>
              <a:t>. 1 y 2 previos.</a:t>
            </a:r>
          </a:p>
          <a:p>
            <a:pPr lvl="2" algn="just"/>
            <a:r>
              <a:rPr lang="es-MX" dirty="0"/>
              <a:t>b) Sobre BNUP y heredades (caso letra a), para postación y alumbrado público municipal. </a:t>
            </a:r>
          </a:p>
          <a:p>
            <a:pPr lvl="1" algn="just"/>
            <a:r>
              <a:rPr lang="es-MX" dirty="0"/>
              <a:t>5. Régimen de precios de energía:</a:t>
            </a:r>
          </a:p>
          <a:p>
            <a:pPr lvl="2" algn="just"/>
            <a:r>
              <a:rPr lang="es-MX" dirty="0"/>
              <a:t>Por ventas</a:t>
            </a:r>
          </a:p>
          <a:p>
            <a:pPr lvl="2" algn="just"/>
            <a:r>
              <a:rPr lang="es-MX" dirty="0"/>
              <a:t>Por transporte</a:t>
            </a:r>
          </a:p>
          <a:p>
            <a:pPr lvl="2" algn="just"/>
            <a:r>
              <a:rPr lang="es-MX" dirty="0"/>
              <a:t>Servicios asociados al suministro (servicios complementarios) (indicativo de SPED)</a:t>
            </a:r>
          </a:p>
          <a:p>
            <a:pPr lvl="2" algn="just"/>
            <a:r>
              <a:rPr lang="es-MX" dirty="0"/>
              <a:t>Servicios prestados en calidad de concesionario de servicio público (indicativo de SPET)</a:t>
            </a:r>
          </a:p>
          <a:p>
            <a:pPr lvl="1" algn="just"/>
            <a:r>
              <a:rPr lang="es-MX" dirty="0"/>
              <a:t>6. Condiciones de seguridad de instalaciones eléctricas (generales, de toda naturaleza); y de calidad y seguridad de los medidores (de consumo y transferencia de energía)</a:t>
            </a:r>
          </a:p>
          <a:p>
            <a:pPr lvl="1" algn="just"/>
            <a:r>
              <a:rPr lang="es-MX" dirty="0"/>
              <a:t>7. Relaciones de empresas con el Estado, Municipalidades, otras entidades de servicio eléctrico y los particulares.</a:t>
            </a:r>
          </a:p>
        </p:txBody>
      </p:sp>
      <p:sp>
        <p:nvSpPr>
          <p:cNvPr id="4" name="Marcador de texto 3">
            <a:extLst>
              <a:ext uri="{FF2B5EF4-FFF2-40B4-BE49-F238E27FC236}">
                <a16:creationId xmlns:a16="http://schemas.microsoft.com/office/drawing/2014/main" id="{3809967F-202B-4E85-A853-0287641671A8}"/>
              </a:ext>
            </a:extLst>
          </p:cNvPr>
          <p:cNvSpPr>
            <a:spLocks noGrp="1"/>
          </p:cNvSpPr>
          <p:nvPr>
            <p:ph type="body" sz="half" idx="2"/>
          </p:nvPr>
        </p:nvSpPr>
        <p:spPr/>
        <p:txBody>
          <a:bodyPr/>
          <a:lstStyle/>
          <a:p>
            <a:r>
              <a:rPr lang="es-MX" dirty="0"/>
              <a:t>DFL 4/20018, Economía, D.O. 05.02.2007</a:t>
            </a:r>
          </a:p>
          <a:p>
            <a:r>
              <a:rPr lang="es-MX" dirty="0"/>
              <a:t>Última </a:t>
            </a:r>
            <a:r>
              <a:rPr lang="es-MX" dirty="0" err="1"/>
              <a:t>modif</a:t>
            </a:r>
            <a:r>
              <a:rPr lang="es-MX" dirty="0"/>
              <a:t>.: 21.12.2019 Ley 21.194</a:t>
            </a:r>
          </a:p>
          <a:p>
            <a:r>
              <a:rPr lang="es-MX" dirty="0"/>
              <a:t>Art. 1 Ámbito de aplicación general.</a:t>
            </a:r>
          </a:p>
          <a:p>
            <a:r>
              <a:rPr lang="es-MX" dirty="0"/>
              <a:t>Art. 2 Desarrollo particular</a:t>
            </a:r>
          </a:p>
          <a:p>
            <a:endParaRPr lang="es-MX" dirty="0"/>
          </a:p>
        </p:txBody>
      </p:sp>
    </p:spTree>
    <p:extLst>
      <p:ext uri="{BB962C8B-B14F-4D97-AF65-F5344CB8AC3E}">
        <p14:creationId xmlns:p14="http://schemas.microsoft.com/office/powerpoint/2010/main" val="24209492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3889641-3F99-44CB-A431-13E3AF0ED767}"/>
              </a:ext>
            </a:extLst>
          </p:cNvPr>
          <p:cNvSpPr>
            <a:spLocks noGrp="1"/>
          </p:cNvSpPr>
          <p:nvPr>
            <p:ph type="title"/>
          </p:nvPr>
        </p:nvSpPr>
        <p:spPr/>
        <p:txBody>
          <a:bodyPr/>
          <a:lstStyle/>
          <a:p>
            <a:r>
              <a:rPr lang="es-MX" dirty="0"/>
              <a:t>Ámbito de aplicación de la ley eléctrica (LGSE)</a:t>
            </a:r>
          </a:p>
        </p:txBody>
      </p:sp>
      <p:sp>
        <p:nvSpPr>
          <p:cNvPr id="3" name="Marcador de contenido 2">
            <a:extLst>
              <a:ext uri="{FF2B5EF4-FFF2-40B4-BE49-F238E27FC236}">
                <a16:creationId xmlns:a16="http://schemas.microsoft.com/office/drawing/2014/main" id="{39604C66-84FC-4E35-9F36-DAD69BFFEEF0}"/>
              </a:ext>
            </a:extLst>
          </p:cNvPr>
          <p:cNvSpPr>
            <a:spLocks noGrp="1"/>
          </p:cNvSpPr>
          <p:nvPr>
            <p:ph idx="1"/>
          </p:nvPr>
        </p:nvSpPr>
        <p:spPr/>
        <p:txBody>
          <a:bodyPr>
            <a:normAutofit fontScale="85000" lnSpcReduction="20000"/>
          </a:bodyPr>
          <a:lstStyle/>
          <a:p>
            <a:pPr algn="just"/>
            <a:r>
              <a:rPr lang="es-MX" dirty="0"/>
              <a:t>Art. 3 No están sometidas a las concesiones del art. 2 (1 y 2):</a:t>
            </a:r>
          </a:p>
          <a:p>
            <a:pPr lvl="1" algn="just"/>
            <a:r>
              <a:rPr lang="es-MX" dirty="0"/>
              <a:t>Las centrales generadoras distintas de las hidráulicas (de la letra a del Nro. 1 del art. 2).</a:t>
            </a:r>
          </a:p>
          <a:p>
            <a:pPr lvl="2" algn="just"/>
            <a:r>
              <a:rPr lang="es-MX" dirty="0"/>
              <a:t>El sol sale para todos</a:t>
            </a:r>
          </a:p>
          <a:p>
            <a:pPr lvl="2" algn="just"/>
            <a:r>
              <a:rPr lang="es-MX" dirty="0"/>
              <a:t>El viento sopla donde quiere</a:t>
            </a:r>
          </a:p>
          <a:p>
            <a:pPr lvl="2" algn="just"/>
            <a:r>
              <a:rPr lang="es-MX" dirty="0"/>
              <a:t>Pero el agua…</a:t>
            </a:r>
          </a:p>
          <a:p>
            <a:pPr lvl="1" algn="just"/>
            <a:r>
              <a:rPr lang="es-MX" dirty="0"/>
              <a:t>Las líneas de distribución que no sean de SPED.</a:t>
            </a:r>
          </a:p>
          <a:p>
            <a:pPr lvl="1" algn="just"/>
            <a:r>
              <a:rPr lang="es-MX" dirty="0"/>
              <a:t>Las líneas de distribución destinadas al alumbrado público (que es de resorte de las Municipalidades por sí o mediante contratos con terceros, incluidas las distribuidoras concesionarias de SPED).</a:t>
            </a:r>
          </a:p>
          <a:p>
            <a:pPr lvl="2" algn="just"/>
            <a:r>
              <a:rPr lang="es-MX" dirty="0"/>
              <a:t>Sobre los contratos, vid arts. 132 inc. 2 (</a:t>
            </a:r>
            <a:r>
              <a:rPr lang="es-MX" dirty="0" err="1"/>
              <a:t>ctto</a:t>
            </a:r>
            <a:r>
              <a:rPr lang="es-MX" dirty="0"/>
              <a:t>. Tipo de suministro) y 134 inc. 2 (formalidades)</a:t>
            </a:r>
          </a:p>
          <a:p>
            <a:pPr algn="just"/>
            <a:r>
              <a:rPr lang="es-MX" dirty="0"/>
              <a:t>Art. 6 No están sometidas a la LGSE las concesiones de ferrocarriles eléctricos.</a:t>
            </a:r>
          </a:p>
        </p:txBody>
      </p:sp>
      <p:sp>
        <p:nvSpPr>
          <p:cNvPr id="4" name="Marcador de texto 3">
            <a:extLst>
              <a:ext uri="{FF2B5EF4-FFF2-40B4-BE49-F238E27FC236}">
                <a16:creationId xmlns:a16="http://schemas.microsoft.com/office/drawing/2014/main" id="{AB0DFD9A-5EF4-4C80-9A3E-86FB2CFF3737}"/>
              </a:ext>
            </a:extLst>
          </p:cNvPr>
          <p:cNvSpPr>
            <a:spLocks noGrp="1"/>
          </p:cNvSpPr>
          <p:nvPr>
            <p:ph type="body" sz="half" idx="2"/>
          </p:nvPr>
        </p:nvSpPr>
        <p:spPr/>
        <p:txBody>
          <a:bodyPr/>
          <a:lstStyle/>
          <a:p>
            <a:r>
              <a:rPr lang="es-MX" dirty="0"/>
              <a:t>Arts. 3 y 6 Excepciones a concesiones eléctricas</a:t>
            </a:r>
          </a:p>
        </p:txBody>
      </p:sp>
    </p:spTree>
    <p:extLst>
      <p:ext uri="{BB962C8B-B14F-4D97-AF65-F5344CB8AC3E}">
        <p14:creationId xmlns:p14="http://schemas.microsoft.com/office/powerpoint/2010/main" val="5199467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46097F-CA1D-43CA-9688-362B45639DC1}"/>
              </a:ext>
            </a:extLst>
          </p:cNvPr>
          <p:cNvSpPr>
            <a:spLocks noGrp="1"/>
          </p:cNvSpPr>
          <p:nvPr>
            <p:ph type="title"/>
          </p:nvPr>
        </p:nvSpPr>
        <p:spPr/>
        <p:txBody>
          <a:bodyPr>
            <a:normAutofit/>
          </a:bodyPr>
          <a:lstStyle/>
          <a:p>
            <a:r>
              <a:rPr lang="es-MX" dirty="0"/>
              <a:t>Ámbito de aplicación de la ley eléctrica (LGSE)</a:t>
            </a:r>
          </a:p>
        </p:txBody>
      </p:sp>
      <p:sp>
        <p:nvSpPr>
          <p:cNvPr id="3" name="Marcador de contenido 2">
            <a:extLst>
              <a:ext uri="{FF2B5EF4-FFF2-40B4-BE49-F238E27FC236}">
                <a16:creationId xmlns:a16="http://schemas.microsoft.com/office/drawing/2014/main" id="{F53BF311-DDD5-468C-A537-A0C13C704CCB}"/>
              </a:ext>
            </a:extLst>
          </p:cNvPr>
          <p:cNvSpPr>
            <a:spLocks noGrp="1"/>
          </p:cNvSpPr>
          <p:nvPr>
            <p:ph idx="1"/>
          </p:nvPr>
        </p:nvSpPr>
        <p:spPr/>
        <p:txBody>
          <a:bodyPr/>
          <a:lstStyle/>
          <a:p>
            <a:pPr algn="just"/>
            <a:r>
              <a:rPr lang="es-MX" dirty="0"/>
              <a:t>Art. 9 La aplicación de la LGSE corresponde a la SEC, sin perjuicio de las atribuciones de la CNE, Municipalidades y MINEN.</a:t>
            </a:r>
          </a:p>
          <a:p>
            <a:pPr algn="just"/>
            <a:r>
              <a:rPr lang="es-MX" dirty="0"/>
              <a:t>Art. 10 Los reglamentos que se dicten en virtud de la LGSE indicarán los pliegos de Normas Técnicas (que debe dictar la SEC previa aprobación de la CNE). Los que podrán ser modificados periódicamente de acuerdo al progreso en la materia.</a:t>
            </a:r>
          </a:p>
        </p:txBody>
      </p:sp>
      <p:sp>
        <p:nvSpPr>
          <p:cNvPr id="4" name="Marcador de texto 3">
            <a:extLst>
              <a:ext uri="{FF2B5EF4-FFF2-40B4-BE49-F238E27FC236}">
                <a16:creationId xmlns:a16="http://schemas.microsoft.com/office/drawing/2014/main" id="{981AA03A-F07E-4DAB-A6D5-C30CC025503C}"/>
              </a:ext>
            </a:extLst>
          </p:cNvPr>
          <p:cNvSpPr>
            <a:spLocks noGrp="1"/>
          </p:cNvSpPr>
          <p:nvPr>
            <p:ph type="body" sz="half" idx="2"/>
          </p:nvPr>
        </p:nvSpPr>
        <p:spPr/>
        <p:txBody>
          <a:bodyPr/>
          <a:lstStyle/>
          <a:p>
            <a:r>
              <a:rPr lang="es-MX" dirty="0"/>
              <a:t>Art. 9 Autoridad(es) a cargo</a:t>
            </a:r>
          </a:p>
          <a:p>
            <a:r>
              <a:rPr lang="es-MX" dirty="0"/>
              <a:t>Art. 10 Aterrizaje normativo técnico</a:t>
            </a:r>
          </a:p>
          <a:p>
            <a:endParaRPr lang="es-MX" dirty="0"/>
          </a:p>
        </p:txBody>
      </p:sp>
    </p:spTree>
    <p:extLst>
      <p:ext uri="{BB962C8B-B14F-4D97-AF65-F5344CB8AC3E}">
        <p14:creationId xmlns:p14="http://schemas.microsoft.com/office/powerpoint/2010/main" val="14574960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A1F035-FAD0-41E4-A056-C3709CE17F3B}"/>
              </a:ext>
            </a:extLst>
          </p:cNvPr>
          <p:cNvSpPr>
            <a:spLocks noGrp="1"/>
          </p:cNvSpPr>
          <p:nvPr>
            <p:ph type="title"/>
          </p:nvPr>
        </p:nvSpPr>
        <p:spPr/>
        <p:txBody>
          <a:bodyPr/>
          <a:lstStyle/>
          <a:p>
            <a:r>
              <a:rPr lang="es-MX" dirty="0"/>
              <a:t>El sistema eléctrico y los servicios públicos</a:t>
            </a:r>
          </a:p>
        </p:txBody>
      </p:sp>
      <p:sp>
        <p:nvSpPr>
          <p:cNvPr id="3" name="Marcador de contenido 2">
            <a:extLst>
              <a:ext uri="{FF2B5EF4-FFF2-40B4-BE49-F238E27FC236}">
                <a16:creationId xmlns:a16="http://schemas.microsoft.com/office/drawing/2014/main" id="{8B0F3221-6B56-4398-A531-8C3645CEAA9F}"/>
              </a:ext>
            </a:extLst>
          </p:cNvPr>
          <p:cNvSpPr>
            <a:spLocks noGrp="1"/>
          </p:cNvSpPr>
          <p:nvPr>
            <p:ph idx="1"/>
          </p:nvPr>
        </p:nvSpPr>
        <p:spPr/>
        <p:txBody>
          <a:bodyPr>
            <a:normAutofit fontScale="40000" lnSpcReduction="20000"/>
          </a:bodyPr>
          <a:lstStyle/>
          <a:p>
            <a:pPr algn="just"/>
            <a:r>
              <a:rPr lang="es-MX" dirty="0"/>
              <a:t>Servicio público eléctrico (SPE). ¿Qué es?</a:t>
            </a:r>
          </a:p>
          <a:p>
            <a:pPr lvl="1" algn="just"/>
            <a:r>
              <a:rPr lang="es-MX" dirty="0"/>
              <a:t>Es servicio, una prestación “inmaterial” (suministro/transporte)</a:t>
            </a:r>
          </a:p>
          <a:p>
            <a:pPr lvl="1" algn="just"/>
            <a:r>
              <a:rPr lang="es-MX" dirty="0"/>
              <a:t>Es público, porque lo presta el Estado (no los privados) y es el responsable de la disponibilidad (del servicio, del suministro). El Estado, sin embargo, puede emplear a los privados para prestarlo.</a:t>
            </a:r>
          </a:p>
          <a:p>
            <a:pPr lvl="1" algn="just"/>
            <a:r>
              <a:rPr lang="es-MX" dirty="0"/>
              <a:t>Es eléctrico, referido a “lo eléctrico”.</a:t>
            </a:r>
          </a:p>
          <a:p>
            <a:pPr algn="just"/>
            <a:r>
              <a:rPr lang="es-MX" dirty="0"/>
              <a:t>El SPE tiene definición legal: art. 7 LGSE.</a:t>
            </a:r>
          </a:p>
          <a:p>
            <a:pPr lvl="1" algn="just"/>
            <a:r>
              <a:rPr lang="es-MX" dirty="0"/>
              <a:t>Es servicio público eléctrico el suministro…</a:t>
            </a:r>
          </a:p>
          <a:p>
            <a:pPr lvl="2" algn="just"/>
            <a:r>
              <a:rPr lang="es-MX" dirty="0"/>
              <a:t>De una concesionaria de distribución (del art. 2 Nro. 2) </a:t>
            </a:r>
          </a:p>
          <a:p>
            <a:pPr lvl="3" algn="just"/>
            <a:r>
              <a:rPr lang="es-MX" dirty="0"/>
              <a:t>a usuarios finales en su zona de concesión, o bien…</a:t>
            </a:r>
          </a:p>
          <a:p>
            <a:pPr lvl="3" algn="just"/>
            <a:r>
              <a:rPr lang="es-MX" dirty="0"/>
              <a:t>A usuarios fuera de ella conectados a aquella con líneas propias o de terceros (se entiende, de media/baja tensión de suministro). Vid art. 225 letra j) define “línea de distribución de servicio público”.</a:t>
            </a:r>
          </a:p>
          <a:p>
            <a:pPr lvl="1" algn="just"/>
            <a:r>
              <a:rPr lang="es-MX" dirty="0"/>
              <a:t>Es, también, servicio público eléctrico el transporte de electricidad, por</a:t>
            </a:r>
          </a:p>
          <a:p>
            <a:pPr lvl="2" algn="just"/>
            <a:r>
              <a:rPr lang="es-MX" dirty="0"/>
              <a:t>Sistema de transmisión nacional (STN)</a:t>
            </a:r>
          </a:p>
          <a:p>
            <a:pPr lvl="2" algn="just"/>
            <a:r>
              <a:rPr lang="es-MX" dirty="0"/>
              <a:t>ST Zonal (STZ)</a:t>
            </a:r>
          </a:p>
          <a:p>
            <a:pPr lvl="2" algn="just"/>
            <a:r>
              <a:rPr lang="es-MX" dirty="0"/>
              <a:t>ST para Polos de Desarrollo (STPD)</a:t>
            </a:r>
          </a:p>
          <a:p>
            <a:pPr lvl="2" algn="just"/>
            <a:r>
              <a:rPr lang="es-MX" dirty="0"/>
              <a:t>ST Internacional interconectado de interés público (STIIIPU)</a:t>
            </a:r>
          </a:p>
          <a:p>
            <a:pPr algn="just"/>
            <a:r>
              <a:rPr lang="es-MX" dirty="0"/>
              <a:t>El SPE puede ser de dos tipos:</a:t>
            </a:r>
          </a:p>
          <a:p>
            <a:pPr lvl="1" algn="just"/>
            <a:r>
              <a:rPr lang="es-MX" dirty="0"/>
              <a:t>Servicio Público Eléctrico de Transporte (SPET), y</a:t>
            </a:r>
          </a:p>
          <a:p>
            <a:pPr lvl="1" algn="just"/>
            <a:r>
              <a:rPr lang="es-MX" dirty="0"/>
              <a:t>Servicio Público Eléctrico de Distribución (SPED).</a:t>
            </a:r>
          </a:p>
          <a:p>
            <a:pPr algn="just"/>
            <a:r>
              <a:rPr lang="es-MX" dirty="0"/>
              <a:t>La G de electricidad no es SPE.</a:t>
            </a:r>
          </a:p>
          <a:p>
            <a:pPr algn="just"/>
            <a:r>
              <a:rPr lang="es-MX" dirty="0"/>
              <a:t>El alumbrado público tampoco es SPE, vid. Art. 7 inc. 2 (argumento de texto, hace la diferencia). Es, más bien, un </a:t>
            </a:r>
            <a:r>
              <a:rPr lang="es-MX"/>
              <a:t>ST Dedicado.</a:t>
            </a:r>
            <a:endParaRPr lang="es-MX" dirty="0"/>
          </a:p>
          <a:p>
            <a:pPr algn="just"/>
            <a:r>
              <a:rPr lang="es-MX" dirty="0"/>
              <a:t>No todo T es SPET. No lo son:</a:t>
            </a:r>
          </a:p>
          <a:p>
            <a:pPr algn="just"/>
            <a:r>
              <a:rPr lang="es-MX" dirty="0"/>
              <a:t>ST Dedicados</a:t>
            </a:r>
          </a:p>
          <a:p>
            <a:pPr algn="just"/>
            <a:r>
              <a:rPr lang="es-MX" dirty="0"/>
              <a:t>ST Internacional interconectado de interés privado (</a:t>
            </a:r>
            <a:r>
              <a:rPr lang="es-MX" dirty="0" err="1"/>
              <a:t>STIIIPriv</a:t>
            </a:r>
            <a:r>
              <a:rPr lang="es-MX" dirty="0"/>
              <a:t>)</a:t>
            </a:r>
          </a:p>
        </p:txBody>
      </p:sp>
      <p:sp>
        <p:nvSpPr>
          <p:cNvPr id="4" name="Marcador de texto 3">
            <a:extLst>
              <a:ext uri="{FF2B5EF4-FFF2-40B4-BE49-F238E27FC236}">
                <a16:creationId xmlns:a16="http://schemas.microsoft.com/office/drawing/2014/main" id="{DAB8BA19-E864-4B5D-9BB7-DABD9EC382A0}"/>
              </a:ext>
            </a:extLst>
          </p:cNvPr>
          <p:cNvSpPr>
            <a:spLocks noGrp="1"/>
          </p:cNvSpPr>
          <p:nvPr>
            <p:ph type="body" sz="half" idx="2"/>
          </p:nvPr>
        </p:nvSpPr>
        <p:spPr/>
        <p:txBody>
          <a:bodyPr>
            <a:normAutofit fontScale="77500" lnSpcReduction="20000"/>
          </a:bodyPr>
          <a:lstStyle/>
          <a:p>
            <a:pPr algn="just"/>
            <a:r>
              <a:rPr lang="es-MX" dirty="0"/>
              <a:t>Vimos la importancia de la distinción entre mercancía (G) y servicio (T y D) para el enfoque regulatorio.</a:t>
            </a:r>
          </a:p>
          <a:p>
            <a:pPr algn="just"/>
            <a:r>
              <a:rPr lang="es-MX" dirty="0"/>
              <a:t>Vimos también el Sistema Eléctrico, su definición, subsistemas (mercados) y características de cada uno (actividad, bien transado, </a:t>
            </a:r>
            <a:r>
              <a:rPr lang="es-MX" dirty="0" err="1"/>
              <a:t>det</a:t>
            </a:r>
            <a:r>
              <a:rPr lang="es-MX" dirty="0"/>
              <a:t>. de precio y enfoque regulatorio de cada uno: escaso en G; pero intenso en T y D). </a:t>
            </a:r>
          </a:p>
          <a:p>
            <a:pPr algn="just"/>
            <a:r>
              <a:rPr lang="es-MX" dirty="0"/>
              <a:t>Al ver el CEN tratamos de la interconexión de los subsistemas G+T+D</a:t>
            </a:r>
          </a:p>
          <a:p>
            <a:pPr algn="just"/>
            <a:r>
              <a:rPr lang="es-MX" dirty="0"/>
              <a:t>Analizaremos aquí qué es SPE, art. 7.</a:t>
            </a:r>
          </a:p>
          <a:p>
            <a:pPr algn="just"/>
            <a:r>
              <a:rPr lang="es-MX" dirty="0"/>
              <a:t>Qué no es SPE, art. 8</a:t>
            </a:r>
          </a:p>
          <a:p>
            <a:pPr algn="just"/>
            <a:r>
              <a:rPr lang="es-MX" dirty="0"/>
              <a:t>Los tipos de servicio público eléctrico: de transmisión (SPET) y de distribución (SPED)</a:t>
            </a:r>
          </a:p>
          <a:p>
            <a:endParaRPr lang="es-MX" dirty="0"/>
          </a:p>
        </p:txBody>
      </p:sp>
    </p:spTree>
    <p:extLst>
      <p:ext uri="{BB962C8B-B14F-4D97-AF65-F5344CB8AC3E}">
        <p14:creationId xmlns:p14="http://schemas.microsoft.com/office/powerpoint/2010/main" val="37323125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35AE7A-C1D4-45E5-93A8-EBAFED31F39F}"/>
              </a:ext>
            </a:extLst>
          </p:cNvPr>
          <p:cNvSpPr>
            <a:spLocks noGrp="1"/>
          </p:cNvSpPr>
          <p:nvPr>
            <p:ph type="title"/>
          </p:nvPr>
        </p:nvSpPr>
        <p:spPr/>
        <p:txBody>
          <a:bodyPr/>
          <a:lstStyle/>
          <a:p>
            <a:r>
              <a:rPr lang="es-MX" dirty="0"/>
              <a:t>Qué es un mercado</a:t>
            </a:r>
          </a:p>
        </p:txBody>
      </p:sp>
      <p:sp>
        <p:nvSpPr>
          <p:cNvPr id="3" name="Marcador de contenido 2">
            <a:extLst>
              <a:ext uri="{FF2B5EF4-FFF2-40B4-BE49-F238E27FC236}">
                <a16:creationId xmlns:a16="http://schemas.microsoft.com/office/drawing/2014/main" id="{DE201C41-55C9-4ECB-AC42-256D8FCEFB06}"/>
              </a:ext>
            </a:extLst>
          </p:cNvPr>
          <p:cNvSpPr>
            <a:spLocks noGrp="1"/>
          </p:cNvSpPr>
          <p:nvPr>
            <p:ph idx="1"/>
          </p:nvPr>
        </p:nvSpPr>
        <p:spPr/>
        <p:txBody>
          <a:bodyPr>
            <a:normAutofit fontScale="92500" lnSpcReduction="20000"/>
          </a:bodyPr>
          <a:lstStyle/>
          <a:p>
            <a:pPr algn="just"/>
            <a:r>
              <a:rPr lang="es-MX" dirty="0"/>
              <a:t>Clásicamente, es un lugar. Hoy, puede ser virtual.</a:t>
            </a:r>
          </a:p>
          <a:p>
            <a:pPr algn="just"/>
            <a:r>
              <a:rPr lang="es-MX" dirty="0"/>
              <a:t>Donde se intercambian bienes y servicios económicos.</a:t>
            </a:r>
          </a:p>
          <a:p>
            <a:pPr algn="just"/>
            <a:r>
              <a:rPr lang="es-MX" dirty="0"/>
              <a:t>En cantidad (Q) y precio ($) negociable.</a:t>
            </a:r>
          </a:p>
          <a:p>
            <a:pPr algn="just"/>
            <a:r>
              <a:rPr lang="es-MX" dirty="0"/>
              <a:t>Los mercados pueden ser de varios tipos, estructuras y concentraciones.</a:t>
            </a:r>
          </a:p>
          <a:p>
            <a:pPr algn="just"/>
            <a:r>
              <a:rPr lang="es-MX" dirty="0"/>
              <a:t>Para analizarlos importa determinar el “mercado relevante”. </a:t>
            </a:r>
          </a:p>
          <a:p>
            <a:pPr algn="just"/>
            <a:r>
              <a:rPr lang="es-MX" dirty="0"/>
              <a:t>La relevancia del mercado la determina la coincidencia sustancial entre la oferta y la demanda. Lo ofrecido y lo demandado debe ser una misma cosa, el mismo bien económico. Si no hay coincidencia, en el hecho, no hay “mercado”.</a:t>
            </a:r>
          </a:p>
        </p:txBody>
      </p:sp>
      <p:sp>
        <p:nvSpPr>
          <p:cNvPr id="4" name="Marcador de texto 3">
            <a:extLst>
              <a:ext uri="{FF2B5EF4-FFF2-40B4-BE49-F238E27FC236}">
                <a16:creationId xmlns:a16="http://schemas.microsoft.com/office/drawing/2014/main" id="{E8E6DEFC-908E-4DFC-919C-22BECF7B0ACB}"/>
              </a:ext>
            </a:extLst>
          </p:cNvPr>
          <p:cNvSpPr>
            <a:spLocks noGrp="1"/>
          </p:cNvSpPr>
          <p:nvPr>
            <p:ph type="body" sz="half" idx="2"/>
          </p:nvPr>
        </p:nvSpPr>
        <p:spPr/>
        <p:txBody>
          <a:bodyPr/>
          <a:lstStyle/>
          <a:p>
            <a:r>
              <a:rPr lang="es-MX" dirty="0"/>
              <a:t>El mercado es una forma de asignación de bienes (y servicios) económicos.</a:t>
            </a:r>
          </a:p>
          <a:p>
            <a:r>
              <a:rPr lang="es-MX" dirty="0"/>
              <a:t>Pero no es la única forma de asignarlos.</a:t>
            </a:r>
          </a:p>
          <a:p>
            <a:r>
              <a:rPr lang="es-MX" dirty="0"/>
              <a:t>Y, en su análisis, no todos los mercados son “relevantes”.</a:t>
            </a:r>
          </a:p>
          <a:p>
            <a:r>
              <a:rPr lang="es-MX" dirty="0"/>
              <a:t>Instituciones jurídico-económicas facilitadores de los mercados: derecho de propiedad, autonomía de la voluntad y el dinero.</a:t>
            </a:r>
          </a:p>
          <a:p>
            <a:endParaRPr lang="es-MX" dirty="0"/>
          </a:p>
        </p:txBody>
      </p:sp>
    </p:spTree>
    <p:extLst>
      <p:ext uri="{BB962C8B-B14F-4D97-AF65-F5344CB8AC3E}">
        <p14:creationId xmlns:p14="http://schemas.microsoft.com/office/powerpoint/2010/main" val="2693740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0EEEC0-56C1-42EB-8311-D4F1AFCF8314}"/>
              </a:ext>
            </a:extLst>
          </p:cNvPr>
          <p:cNvSpPr>
            <a:spLocks noGrp="1"/>
          </p:cNvSpPr>
          <p:nvPr>
            <p:ph type="title"/>
          </p:nvPr>
        </p:nvSpPr>
        <p:spPr/>
        <p:txBody>
          <a:bodyPr/>
          <a:lstStyle/>
          <a:p>
            <a:r>
              <a:rPr lang="es-MX" dirty="0"/>
              <a:t>Quiénes acuden al mercado</a:t>
            </a:r>
          </a:p>
        </p:txBody>
      </p:sp>
      <p:sp>
        <p:nvSpPr>
          <p:cNvPr id="3" name="Marcador de contenido 2">
            <a:extLst>
              <a:ext uri="{FF2B5EF4-FFF2-40B4-BE49-F238E27FC236}">
                <a16:creationId xmlns:a16="http://schemas.microsoft.com/office/drawing/2014/main" id="{ED8C5CE9-47A5-4F82-A764-02444DCF7E40}"/>
              </a:ext>
            </a:extLst>
          </p:cNvPr>
          <p:cNvSpPr>
            <a:spLocks noGrp="1"/>
          </p:cNvSpPr>
          <p:nvPr>
            <p:ph idx="1"/>
          </p:nvPr>
        </p:nvSpPr>
        <p:spPr>
          <a:xfrm>
            <a:off x="5156200" y="1295904"/>
            <a:ext cx="5891209" cy="4820281"/>
          </a:xfrm>
        </p:spPr>
        <p:txBody>
          <a:bodyPr>
            <a:normAutofit fontScale="92500" lnSpcReduction="20000"/>
          </a:bodyPr>
          <a:lstStyle/>
          <a:p>
            <a:pPr algn="just"/>
            <a:r>
              <a:rPr lang="es-MX" dirty="0"/>
              <a:t>Al mercado acuden agentes (individuos, empresas, intermediarios, operadores, facilitadores, obstaculizadores, burócratas, gobiernos, </a:t>
            </a:r>
            <a:r>
              <a:rPr lang="es-MX" dirty="0" err="1"/>
              <a:t>etc</a:t>
            </a:r>
            <a:r>
              <a:rPr lang="es-MX" dirty="0"/>
              <a:t>). </a:t>
            </a:r>
          </a:p>
          <a:p>
            <a:pPr algn="just"/>
            <a:r>
              <a:rPr lang="es-MX" dirty="0"/>
              <a:t>Cada uno detenta, posee, controla, domina o es titular de un factor productivo (tierra, capital, trabajo, habilidades empresariales, tecnología) o de un bien o servicio que otro requiere (de acuerdo a sus planes de compra/venta, cantidad y precio). </a:t>
            </a:r>
          </a:p>
          <a:p>
            <a:pPr algn="just"/>
            <a:r>
              <a:rPr lang="es-MX" dirty="0"/>
              <a:t>Pero también acuden </a:t>
            </a:r>
            <a:r>
              <a:rPr lang="es-MX" dirty="0" err="1"/>
              <a:t>supervigilantes</a:t>
            </a:r>
            <a:r>
              <a:rPr lang="es-MX" dirty="0"/>
              <a:t>, a quienes llamaremos autoridades (MINEN, CNE y SEC), con poder (basado normalmente en el Derecho).</a:t>
            </a:r>
          </a:p>
          <a:p>
            <a:endParaRPr lang="es-MX" dirty="0"/>
          </a:p>
          <a:p>
            <a:endParaRPr lang="es-MX" dirty="0"/>
          </a:p>
        </p:txBody>
      </p:sp>
      <p:sp>
        <p:nvSpPr>
          <p:cNvPr id="4" name="Marcador de texto 3">
            <a:extLst>
              <a:ext uri="{FF2B5EF4-FFF2-40B4-BE49-F238E27FC236}">
                <a16:creationId xmlns:a16="http://schemas.microsoft.com/office/drawing/2014/main" id="{DC22C578-E42F-4707-B4F2-ED28726DA342}"/>
              </a:ext>
            </a:extLst>
          </p:cNvPr>
          <p:cNvSpPr>
            <a:spLocks noGrp="1"/>
          </p:cNvSpPr>
          <p:nvPr>
            <p:ph type="body" sz="half" idx="2"/>
          </p:nvPr>
        </p:nvSpPr>
        <p:spPr/>
        <p:txBody>
          <a:bodyPr/>
          <a:lstStyle/>
          <a:p>
            <a:r>
              <a:rPr lang="es-MX" dirty="0"/>
              <a:t>Los agentes del mercado (consumidores, productores… y el Estado)</a:t>
            </a:r>
          </a:p>
        </p:txBody>
      </p:sp>
    </p:spTree>
    <p:extLst>
      <p:ext uri="{BB962C8B-B14F-4D97-AF65-F5344CB8AC3E}">
        <p14:creationId xmlns:p14="http://schemas.microsoft.com/office/powerpoint/2010/main" val="2268394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76C658-21EB-44F5-9551-41C4953E47AA}"/>
              </a:ext>
            </a:extLst>
          </p:cNvPr>
          <p:cNvSpPr>
            <a:spLocks noGrp="1"/>
          </p:cNvSpPr>
          <p:nvPr>
            <p:ph type="title"/>
          </p:nvPr>
        </p:nvSpPr>
        <p:spPr/>
        <p:txBody>
          <a:bodyPr/>
          <a:lstStyle/>
          <a:p>
            <a:r>
              <a:rPr lang="es-MX" dirty="0"/>
              <a:t>Qué se transa en un mercado</a:t>
            </a:r>
          </a:p>
        </p:txBody>
      </p:sp>
      <p:sp>
        <p:nvSpPr>
          <p:cNvPr id="3" name="Marcador de contenido 2">
            <a:extLst>
              <a:ext uri="{FF2B5EF4-FFF2-40B4-BE49-F238E27FC236}">
                <a16:creationId xmlns:a16="http://schemas.microsoft.com/office/drawing/2014/main" id="{54BBD31F-B3A8-4DDA-A7BC-65C20D2C3A96}"/>
              </a:ext>
            </a:extLst>
          </p:cNvPr>
          <p:cNvSpPr>
            <a:spLocks noGrp="1"/>
          </p:cNvSpPr>
          <p:nvPr>
            <p:ph idx="1"/>
          </p:nvPr>
        </p:nvSpPr>
        <p:spPr/>
        <p:txBody>
          <a:bodyPr>
            <a:normAutofit fontScale="85000" lnSpcReduction="20000"/>
          </a:bodyPr>
          <a:lstStyle/>
          <a:p>
            <a:r>
              <a:rPr lang="es-MX" dirty="0"/>
              <a:t>Se transan bienes y servicios económicos.</a:t>
            </a:r>
          </a:p>
          <a:p>
            <a:r>
              <a:rPr lang="es-MX" dirty="0"/>
              <a:t>Concepto de bien económico. O bienes escasos (por oposición a los bienes libres), son aquellos bienes -materiales e inmateriales- que poseen un valor económico (de satisfacer necesidades humanas), que son susceptibles de ser evaluados en términos monetarios y que se adquieren en el mercado pero pagando un precio (o efectuando una contraprestación) por ellos.</a:t>
            </a:r>
          </a:p>
          <a:p>
            <a:r>
              <a:rPr lang="es-MX" dirty="0"/>
              <a:t>Tipos de bienes económicos (privados, públicos, bienes mixtos (externalidades) y monopolios naturales.</a:t>
            </a:r>
          </a:p>
          <a:p>
            <a:r>
              <a:rPr lang="es-MX" dirty="0"/>
              <a:t>Bienes normales (o inferiores) y bienes superiores.</a:t>
            </a:r>
          </a:p>
          <a:p>
            <a:r>
              <a:rPr lang="es-MX" dirty="0"/>
              <a:t>Bienes independientes y bienes relacionados (bienes sustitutos y complementarios).</a:t>
            </a:r>
          </a:p>
          <a:p>
            <a:endParaRPr lang="es-MX" dirty="0"/>
          </a:p>
        </p:txBody>
      </p:sp>
      <p:sp>
        <p:nvSpPr>
          <p:cNvPr id="4" name="Marcador de texto 3">
            <a:extLst>
              <a:ext uri="{FF2B5EF4-FFF2-40B4-BE49-F238E27FC236}">
                <a16:creationId xmlns:a16="http://schemas.microsoft.com/office/drawing/2014/main" id="{8FA13DE8-94B1-4849-81B9-D1B778AB36EA}"/>
              </a:ext>
            </a:extLst>
          </p:cNvPr>
          <p:cNvSpPr>
            <a:spLocks noGrp="1"/>
          </p:cNvSpPr>
          <p:nvPr>
            <p:ph type="body" sz="half" idx="2"/>
          </p:nvPr>
        </p:nvSpPr>
        <p:spPr/>
        <p:txBody>
          <a:bodyPr/>
          <a:lstStyle/>
          <a:p>
            <a:r>
              <a:rPr lang="es-MX" dirty="0"/>
              <a:t>Transacción = intercambio = flujo</a:t>
            </a:r>
          </a:p>
          <a:p>
            <a:r>
              <a:rPr lang="es-MX" dirty="0"/>
              <a:t>Interesa el mercado relevante de la energía</a:t>
            </a:r>
          </a:p>
          <a:p>
            <a:r>
              <a:rPr lang="es-MX" dirty="0"/>
              <a:t>¿Qué tipo de bien económico es la electricidad?</a:t>
            </a:r>
          </a:p>
          <a:p>
            <a:r>
              <a:rPr lang="es-MX" dirty="0"/>
              <a:t>¿Qué es la electricidad? Energía y potencia.</a:t>
            </a:r>
          </a:p>
        </p:txBody>
      </p:sp>
    </p:spTree>
    <p:extLst>
      <p:ext uri="{BB962C8B-B14F-4D97-AF65-F5344CB8AC3E}">
        <p14:creationId xmlns:p14="http://schemas.microsoft.com/office/powerpoint/2010/main" val="2804396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15D61D-1FE2-4471-8092-13B7BE7649BE}"/>
              </a:ext>
            </a:extLst>
          </p:cNvPr>
          <p:cNvSpPr>
            <a:spLocks noGrp="1"/>
          </p:cNvSpPr>
          <p:nvPr>
            <p:ph type="title"/>
          </p:nvPr>
        </p:nvSpPr>
        <p:spPr/>
        <p:txBody>
          <a:bodyPr/>
          <a:lstStyle/>
          <a:p>
            <a:r>
              <a:rPr lang="es-MX" dirty="0"/>
              <a:t>Cuánto (Q)</a:t>
            </a:r>
            <a:br>
              <a:rPr lang="es-MX" dirty="0"/>
            </a:br>
            <a:r>
              <a:rPr lang="es-MX" dirty="0"/>
              <a:t>y a cuánto ($)</a:t>
            </a:r>
          </a:p>
        </p:txBody>
      </p:sp>
      <p:sp>
        <p:nvSpPr>
          <p:cNvPr id="3" name="Marcador de contenido 2">
            <a:extLst>
              <a:ext uri="{FF2B5EF4-FFF2-40B4-BE49-F238E27FC236}">
                <a16:creationId xmlns:a16="http://schemas.microsoft.com/office/drawing/2014/main" id="{88AEE609-F924-4A0B-B381-89057E0680B4}"/>
              </a:ext>
            </a:extLst>
          </p:cNvPr>
          <p:cNvSpPr>
            <a:spLocks noGrp="1"/>
          </p:cNvSpPr>
          <p:nvPr>
            <p:ph idx="1"/>
          </p:nvPr>
        </p:nvSpPr>
        <p:spPr/>
        <p:txBody>
          <a:bodyPr/>
          <a:lstStyle/>
          <a:p>
            <a:r>
              <a:rPr lang="es-MX" dirty="0"/>
              <a:t>Los planes de comprar una </a:t>
            </a:r>
            <a:r>
              <a:rPr lang="es-MX" dirty="0" err="1"/>
              <a:t>Qx</a:t>
            </a:r>
            <a:r>
              <a:rPr lang="es-MX" dirty="0"/>
              <a:t> + capacidad adquisitiva = Demanda (D)</a:t>
            </a:r>
          </a:p>
          <a:p>
            <a:r>
              <a:rPr lang="es-MX" dirty="0"/>
              <a:t>Los planes de vender una </a:t>
            </a:r>
            <a:r>
              <a:rPr lang="es-MX" dirty="0" err="1"/>
              <a:t>Qx</a:t>
            </a:r>
            <a:r>
              <a:rPr lang="es-MX" dirty="0"/>
              <a:t> + disponibilidad de x (producción propia o subcontratada) = Oferta (S)</a:t>
            </a:r>
          </a:p>
          <a:p>
            <a:r>
              <a:rPr lang="es-MX" dirty="0"/>
              <a:t>Intersección de Oferta y Demanda = precio de equilibrio ($e)</a:t>
            </a:r>
          </a:p>
          <a:p>
            <a:r>
              <a:rPr lang="es-MX" dirty="0"/>
              <a:t>Supuestos: mercado (de estructura/concentración) competitiva.</a:t>
            </a:r>
          </a:p>
        </p:txBody>
      </p:sp>
      <p:sp>
        <p:nvSpPr>
          <p:cNvPr id="4" name="Marcador de texto 3">
            <a:extLst>
              <a:ext uri="{FF2B5EF4-FFF2-40B4-BE49-F238E27FC236}">
                <a16:creationId xmlns:a16="http://schemas.microsoft.com/office/drawing/2014/main" id="{C76C9271-79FE-4A99-9655-073F3014DF27}"/>
              </a:ext>
            </a:extLst>
          </p:cNvPr>
          <p:cNvSpPr>
            <a:spLocks noGrp="1"/>
          </p:cNvSpPr>
          <p:nvPr>
            <p:ph type="body" sz="half" idx="2"/>
          </p:nvPr>
        </p:nvSpPr>
        <p:spPr/>
        <p:txBody>
          <a:bodyPr/>
          <a:lstStyle/>
          <a:p>
            <a:r>
              <a:rPr lang="es-MX" dirty="0"/>
              <a:t>Cantidad (Q)</a:t>
            </a:r>
          </a:p>
          <a:p>
            <a:r>
              <a:rPr lang="es-MX" dirty="0"/>
              <a:t>Precio ($)</a:t>
            </a:r>
          </a:p>
          <a:p>
            <a:r>
              <a:rPr lang="es-MX" dirty="0"/>
              <a:t>La importancia del dinero (como facilitador del flujo, intercambio)</a:t>
            </a:r>
          </a:p>
          <a:p>
            <a:r>
              <a:rPr lang="es-MX" dirty="0"/>
              <a:t>Diagrama del precio de equilibrio y excedente total (excedente del consumidor + excedente del productor)</a:t>
            </a:r>
          </a:p>
          <a:p>
            <a:r>
              <a:rPr lang="es-MX" dirty="0"/>
              <a:t>Los tipos de mercado (competitivos y no competitivos)</a:t>
            </a:r>
          </a:p>
        </p:txBody>
      </p:sp>
    </p:spTree>
    <p:extLst>
      <p:ext uri="{BB962C8B-B14F-4D97-AF65-F5344CB8AC3E}">
        <p14:creationId xmlns:p14="http://schemas.microsoft.com/office/powerpoint/2010/main" val="120691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1AB63B-5C20-4548-805B-7729AFA54869}"/>
              </a:ext>
            </a:extLst>
          </p:cNvPr>
          <p:cNvSpPr>
            <a:spLocks noGrp="1"/>
          </p:cNvSpPr>
          <p:nvPr>
            <p:ph type="title"/>
          </p:nvPr>
        </p:nvSpPr>
        <p:spPr/>
        <p:txBody>
          <a:bodyPr/>
          <a:lstStyle/>
          <a:p>
            <a:r>
              <a:rPr lang="es-MX" dirty="0"/>
              <a:t>objetivos</a:t>
            </a:r>
          </a:p>
        </p:txBody>
      </p:sp>
      <p:sp>
        <p:nvSpPr>
          <p:cNvPr id="3" name="Marcador de contenido 2">
            <a:extLst>
              <a:ext uri="{FF2B5EF4-FFF2-40B4-BE49-F238E27FC236}">
                <a16:creationId xmlns:a16="http://schemas.microsoft.com/office/drawing/2014/main" id="{90ECD493-5E6C-4CAA-A21F-41E30D44CF36}"/>
              </a:ext>
            </a:extLst>
          </p:cNvPr>
          <p:cNvSpPr>
            <a:spLocks noGrp="1"/>
          </p:cNvSpPr>
          <p:nvPr>
            <p:ph idx="1"/>
          </p:nvPr>
        </p:nvSpPr>
        <p:spPr/>
        <p:txBody>
          <a:bodyPr>
            <a:normAutofit fontScale="70000" lnSpcReduction="20000"/>
          </a:bodyPr>
          <a:lstStyle/>
          <a:p>
            <a:pPr marL="0" indent="0">
              <a:buNone/>
            </a:pPr>
            <a:r>
              <a:rPr lang="es-MX" dirty="0"/>
              <a:t>Objetivos específicos:</a:t>
            </a:r>
          </a:p>
          <a:p>
            <a:pPr marL="0" indent="0">
              <a:buNone/>
            </a:pPr>
            <a:r>
              <a:rPr lang="es-MX" dirty="0"/>
              <a:t>	a.	Dar cuenta de la justificación de un marco regulatorio especial para el mercado eléctrico y analizar críticamente la esfera de protección jurídica a sus intervinientes.</a:t>
            </a:r>
          </a:p>
          <a:p>
            <a:pPr marL="0" indent="0" algn="just">
              <a:buNone/>
            </a:pPr>
            <a:r>
              <a:rPr lang="es-MX" dirty="0"/>
              <a:t>	b.	Entender cómo (y por qué) se regula un mercado en concreto y la forma en que los instrumentos regulatorios se concilian con los principios y limitantes constitucionales.</a:t>
            </a:r>
          </a:p>
          <a:p>
            <a:pPr marL="0" indent="0" algn="just">
              <a:buNone/>
            </a:pPr>
            <a:r>
              <a:rPr lang="es-MX" dirty="0"/>
              <a:t>	c.	Conocer la industria eléctrica y la estructura orgánica del nuevo Sistema Eléctrico Nacional (SEN) y la función del Coordinador Eléctrico Nacional.</a:t>
            </a:r>
          </a:p>
          <a:p>
            <a:pPr marL="0" indent="0" algn="just">
              <a:buNone/>
            </a:pPr>
            <a:r>
              <a:rPr lang="es-MX" dirty="0"/>
              <a:t>	d.	Determinar el ámbito de aplicación de las reglas de generación, transmisión y distribución de energía eléctrica relativas a las transferencias de energía y potencia; así como el del régimen tarifario, de acuerdo con la Ley General de Servicios Eléctricos (DFL </a:t>
            </a:r>
            <a:r>
              <a:rPr lang="es-MX" dirty="0" err="1"/>
              <a:t>N°</a:t>
            </a:r>
            <a:r>
              <a:rPr lang="es-MX" dirty="0"/>
              <a:t> 4, 2006, Economía).</a:t>
            </a:r>
          </a:p>
        </p:txBody>
      </p:sp>
      <p:sp>
        <p:nvSpPr>
          <p:cNvPr id="4" name="Marcador de texto 3">
            <a:extLst>
              <a:ext uri="{FF2B5EF4-FFF2-40B4-BE49-F238E27FC236}">
                <a16:creationId xmlns:a16="http://schemas.microsoft.com/office/drawing/2014/main" id="{412EDFBA-9872-4D36-B11E-8559FBC82631}"/>
              </a:ext>
            </a:extLst>
          </p:cNvPr>
          <p:cNvSpPr>
            <a:spLocks noGrp="1"/>
          </p:cNvSpPr>
          <p:nvPr>
            <p:ph type="body" sz="half" idx="2"/>
          </p:nvPr>
        </p:nvSpPr>
        <p:spPr/>
        <p:txBody>
          <a:bodyPr/>
          <a:lstStyle/>
          <a:p>
            <a:pPr algn="just"/>
            <a:r>
              <a:rPr lang="es-MX" dirty="0"/>
              <a:t>Objetivo general: </a:t>
            </a:r>
          </a:p>
          <a:p>
            <a:pPr algn="just"/>
            <a:r>
              <a:rPr lang="es-MX" dirty="0"/>
              <a:t>El curso se orienta a introducir a los alumnos en el conocimiento del marco teórico y normativo básico de uno de los mercados regulados más importantes y dinámicos del país y ser capaces de comprender el esquema regulatorio de sus bienes y servicios.</a:t>
            </a:r>
          </a:p>
          <a:p>
            <a:endParaRPr lang="es-MX" dirty="0"/>
          </a:p>
        </p:txBody>
      </p:sp>
    </p:spTree>
    <p:extLst>
      <p:ext uri="{BB962C8B-B14F-4D97-AF65-F5344CB8AC3E}">
        <p14:creationId xmlns:p14="http://schemas.microsoft.com/office/powerpoint/2010/main" val="12666761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5CBA24-F6BD-49BF-B5C2-B7B2FBCB89B6}"/>
              </a:ext>
            </a:extLst>
          </p:cNvPr>
          <p:cNvSpPr>
            <a:spLocks noGrp="1"/>
          </p:cNvSpPr>
          <p:nvPr>
            <p:ph type="title"/>
          </p:nvPr>
        </p:nvSpPr>
        <p:spPr/>
        <p:txBody>
          <a:bodyPr/>
          <a:lstStyle/>
          <a:p>
            <a:r>
              <a:rPr lang="es-MX" dirty="0"/>
              <a:t>Regulación de un mercado</a:t>
            </a:r>
          </a:p>
        </p:txBody>
      </p:sp>
      <p:sp>
        <p:nvSpPr>
          <p:cNvPr id="3" name="Marcador de contenido 2">
            <a:extLst>
              <a:ext uri="{FF2B5EF4-FFF2-40B4-BE49-F238E27FC236}">
                <a16:creationId xmlns:a16="http://schemas.microsoft.com/office/drawing/2014/main" id="{C2AFFC45-970E-490D-92DA-3E9AD788ACD1}"/>
              </a:ext>
            </a:extLst>
          </p:cNvPr>
          <p:cNvSpPr>
            <a:spLocks noGrp="1"/>
          </p:cNvSpPr>
          <p:nvPr>
            <p:ph idx="1"/>
          </p:nvPr>
        </p:nvSpPr>
        <p:spPr/>
        <p:txBody>
          <a:bodyPr>
            <a:normAutofit/>
          </a:bodyPr>
          <a:lstStyle/>
          <a:p>
            <a:endParaRPr lang="es-MX" dirty="0"/>
          </a:p>
          <a:p>
            <a:r>
              <a:rPr lang="es-MX" dirty="0"/>
              <a:t>Mercado financiero: directo e indirecto.</a:t>
            </a:r>
          </a:p>
          <a:p>
            <a:r>
              <a:rPr lang="es-MX" dirty="0"/>
              <a:t>Inversión privada en infraestructura del transporte de uso público y promoción de los servicios de transporte aéreo.</a:t>
            </a:r>
          </a:p>
          <a:p>
            <a:r>
              <a:rPr lang="es-MX" dirty="0"/>
              <a:t>Telecomunicaciones.</a:t>
            </a:r>
          </a:p>
          <a:p>
            <a:r>
              <a:rPr lang="es-MX" dirty="0"/>
              <a:t>Servicios de saneamiento.</a:t>
            </a:r>
          </a:p>
          <a:p>
            <a:r>
              <a:rPr lang="es-MX" dirty="0"/>
              <a:t>Hidrocarburos y...</a:t>
            </a:r>
          </a:p>
          <a:p>
            <a:r>
              <a:rPr lang="es-MX" dirty="0"/>
              <a:t>Electricidad</a:t>
            </a:r>
          </a:p>
          <a:p>
            <a:endParaRPr lang="es-MX" dirty="0"/>
          </a:p>
          <a:p>
            <a:endParaRPr lang="es-MX" dirty="0"/>
          </a:p>
        </p:txBody>
      </p:sp>
      <p:sp>
        <p:nvSpPr>
          <p:cNvPr id="4" name="Marcador de texto 3">
            <a:extLst>
              <a:ext uri="{FF2B5EF4-FFF2-40B4-BE49-F238E27FC236}">
                <a16:creationId xmlns:a16="http://schemas.microsoft.com/office/drawing/2014/main" id="{6FD19AF9-685E-4527-AED4-AFA53888371E}"/>
              </a:ext>
            </a:extLst>
          </p:cNvPr>
          <p:cNvSpPr>
            <a:spLocks noGrp="1"/>
          </p:cNvSpPr>
          <p:nvPr>
            <p:ph type="body" sz="half" idx="2"/>
          </p:nvPr>
        </p:nvSpPr>
        <p:spPr/>
        <p:txBody>
          <a:bodyPr/>
          <a:lstStyle/>
          <a:p>
            <a:r>
              <a:rPr lang="es-MX" dirty="0"/>
              <a:t>Algunos sectores regulados</a:t>
            </a:r>
          </a:p>
        </p:txBody>
      </p:sp>
    </p:spTree>
    <p:extLst>
      <p:ext uri="{BB962C8B-B14F-4D97-AF65-F5344CB8AC3E}">
        <p14:creationId xmlns:p14="http://schemas.microsoft.com/office/powerpoint/2010/main" val="29806953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AB6190-1CCF-4471-B613-1D4EFFF63A21}"/>
              </a:ext>
            </a:extLst>
          </p:cNvPr>
          <p:cNvSpPr>
            <a:spLocks noGrp="1"/>
          </p:cNvSpPr>
          <p:nvPr>
            <p:ph type="title"/>
          </p:nvPr>
        </p:nvSpPr>
        <p:spPr/>
        <p:txBody>
          <a:bodyPr/>
          <a:lstStyle/>
          <a:p>
            <a:r>
              <a:rPr lang="es-MX" dirty="0"/>
              <a:t>Regulación de un mercado</a:t>
            </a:r>
          </a:p>
        </p:txBody>
      </p:sp>
      <p:sp>
        <p:nvSpPr>
          <p:cNvPr id="3" name="Marcador de contenido 2">
            <a:extLst>
              <a:ext uri="{FF2B5EF4-FFF2-40B4-BE49-F238E27FC236}">
                <a16:creationId xmlns:a16="http://schemas.microsoft.com/office/drawing/2014/main" id="{5E82ED3D-8872-4AFF-94F7-D95102D2A85E}"/>
              </a:ext>
            </a:extLst>
          </p:cNvPr>
          <p:cNvSpPr>
            <a:spLocks noGrp="1"/>
          </p:cNvSpPr>
          <p:nvPr>
            <p:ph idx="1"/>
          </p:nvPr>
        </p:nvSpPr>
        <p:spPr/>
        <p:txBody>
          <a:bodyPr>
            <a:normAutofit fontScale="85000" lnSpcReduction="10000"/>
          </a:bodyPr>
          <a:lstStyle/>
          <a:p>
            <a:r>
              <a:rPr lang="es-MX" dirty="0"/>
              <a:t>¿Por qué se requiere regular ciertos mercados?</a:t>
            </a:r>
          </a:p>
          <a:p>
            <a:r>
              <a:rPr lang="es-MX" dirty="0"/>
              <a:t>Fallas de los mercados (denominación impropia) =&gt; mercados no competitivos</a:t>
            </a:r>
          </a:p>
          <a:p>
            <a:r>
              <a:rPr lang="es-MX" dirty="0"/>
              <a:t>Estructura y concentración de los mercados</a:t>
            </a:r>
          </a:p>
          <a:p>
            <a:pPr lvl="1"/>
            <a:r>
              <a:rPr lang="es-MX" dirty="0"/>
              <a:t>Monopolios (un solo vendedor)</a:t>
            </a:r>
          </a:p>
          <a:p>
            <a:pPr lvl="1"/>
            <a:r>
              <a:rPr lang="es-MX" dirty="0"/>
              <a:t>Oligopolios (pocos vendedores)</a:t>
            </a:r>
          </a:p>
          <a:p>
            <a:pPr lvl="1"/>
            <a:r>
              <a:rPr lang="es-MX" dirty="0"/>
              <a:t>Monopsonio (un solo comprador)</a:t>
            </a:r>
          </a:p>
          <a:p>
            <a:pPr lvl="1"/>
            <a:r>
              <a:rPr lang="es-MX" dirty="0"/>
              <a:t>Oligopsonio (pocos compradores)</a:t>
            </a:r>
          </a:p>
          <a:p>
            <a:r>
              <a:rPr lang="es-MX" dirty="0"/>
              <a:t>Indicadores de concentración: 5 empresas y </a:t>
            </a:r>
            <a:r>
              <a:rPr lang="es-MX" dirty="0" err="1"/>
              <a:t>Herfindhal-Hirshmann</a:t>
            </a:r>
            <a:endParaRPr lang="es-MX" dirty="0"/>
          </a:p>
          <a:p>
            <a:r>
              <a:rPr lang="es-MX" dirty="0"/>
              <a:t>Efecto: El poder de mercado (el poder de manipular los precios… con una mano no invisible)</a:t>
            </a:r>
          </a:p>
          <a:p>
            <a:r>
              <a:rPr lang="es-MX" dirty="0"/>
              <a:t>Importancia del “mercado relevante”</a:t>
            </a:r>
          </a:p>
        </p:txBody>
      </p:sp>
      <p:sp>
        <p:nvSpPr>
          <p:cNvPr id="4" name="Marcador de texto 3">
            <a:extLst>
              <a:ext uri="{FF2B5EF4-FFF2-40B4-BE49-F238E27FC236}">
                <a16:creationId xmlns:a16="http://schemas.microsoft.com/office/drawing/2014/main" id="{9F20E980-F1EB-4307-9AEF-9CA2CE33A885}"/>
              </a:ext>
            </a:extLst>
          </p:cNvPr>
          <p:cNvSpPr>
            <a:spLocks noGrp="1"/>
          </p:cNvSpPr>
          <p:nvPr>
            <p:ph type="body" sz="half" idx="2"/>
          </p:nvPr>
        </p:nvSpPr>
        <p:spPr/>
        <p:txBody>
          <a:bodyPr/>
          <a:lstStyle/>
          <a:p>
            <a:r>
              <a:rPr lang="es-MX" dirty="0"/>
              <a:t>Fallas de los mercados</a:t>
            </a:r>
          </a:p>
          <a:p>
            <a:r>
              <a:rPr lang="es-MX" dirty="0"/>
              <a:t>El poder de mercado</a:t>
            </a:r>
          </a:p>
          <a:p>
            <a:r>
              <a:rPr lang="es-MX" dirty="0"/>
              <a:t>Estructura de los mercados</a:t>
            </a:r>
          </a:p>
          <a:p>
            <a:r>
              <a:rPr lang="es-MX" dirty="0"/>
              <a:t>El mercado relevante</a:t>
            </a:r>
          </a:p>
          <a:p>
            <a:r>
              <a:rPr lang="es-MX" dirty="0"/>
              <a:t>El vínculo con el Derecho</a:t>
            </a:r>
          </a:p>
        </p:txBody>
      </p:sp>
    </p:spTree>
    <p:extLst>
      <p:ext uri="{BB962C8B-B14F-4D97-AF65-F5344CB8AC3E}">
        <p14:creationId xmlns:p14="http://schemas.microsoft.com/office/powerpoint/2010/main" val="25396510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D1276D-E90E-4478-86AB-B8DEA642DEC9}"/>
              </a:ext>
            </a:extLst>
          </p:cNvPr>
          <p:cNvSpPr>
            <a:spLocks noGrp="1"/>
          </p:cNvSpPr>
          <p:nvPr>
            <p:ph type="title"/>
          </p:nvPr>
        </p:nvSpPr>
        <p:spPr/>
        <p:txBody>
          <a:bodyPr/>
          <a:lstStyle/>
          <a:p>
            <a:r>
              <a:rPr lang="es-MX" dirty="0"/>
              <a:t>Regulación de un mercado</a:t>
            </a:r>
          </a:p>
        </p:txBody>
      </p:sp>
      <p:sp>
        <p:nvSpPr>
          <p:cNvPr id="3" name="Marcador de contenido 2">
            <a:extLst>
              <a:ext uri="{FF2B5EF4-FFF2-40B4-BE49-F238E27FC236}">
                <a16:creationId xmlns:a16="http://schemas.microsoft.com/office/drawing/2014/main" id="{2B6577AA-2D5F-420F-A17F-0E127F766A97}"/>
              </a:ext>
            </a:extLst>
          </p:cNvPr>
          <p:cNvSpPr>
            <a:spLocks noGrp="1"/>
          </p:cNvSpPr>
          <p:nvPr>
            <p:ph idx="1"/>
          </p:nvPr>
        </p:nvSpPr>
        <p:spPr/>
        <p:txBody>
          <a:bodyPr>
            <a:normAutofit fontScale="55000" lnSpcReduction="20000"/>
          </a:bodyPr>
          <a:lstStyle/>
          <a:p>
            <a:r>
              <a:rPr lang="es-MX" dirty="0"/>
              <a:t>¿En qué consiste la regulación?</a:t>
            </a:r>
          </a:p>
          <a:p>
            <a:pPr lvl="1"/>
            <a:r>
              <a:rPr lang="es-MX" dirty="0"/>
              <a:t>R: La regulación consiste en reglas administradas por un organismo gubernamental, cuyo objetivo general es influir sobre la actividad económica (o, al menos, en tratar de superar las fallas de los mercados) mediante el uso de ciertos mecanismos o instrumentos regulatorios entre los cuales destacan: la fijación de precios, la determinación de estándares y de tipos de productos. (Michael Parkin).</a:t>
            </a:r>
          </a:p>
          <a:p>
            <a:r>
              <a:rPr lang="es-MX" dirty="0"/>
              <a:t>¿Cuáles son los objetivos específicos de la regulación?</a:t>
            </a:r>
          </a:p>
          <a:p>
            <a:pPr lvl="1"/>
            <a:r>
              <a:rPr lang="es-MX" dirty="0"/>
              <a:t>1. Eficiencia técnica o productiva (eficiencia). </a:t>
            </a:r>
          </a:p>
          <a:p>
            <a:pPr lvl="1"/>
            <a:r>
              <a:rPr lang="es-MX" dirty="0"/>
              <a:t>2. Eficiencia en la asignación de recursos (rentas). </a:t>
            </a:r>
          </a:p>
          <a:p>
            <a:pPr lvl="1"/>
            <a:r>
              <a:rPr lang="es-MX" dirty="0"/>
              <a:t>3. Variedad y calidad. </a:t>
            </a:r>
          </a:p>
          <a:p>
            <a:pPr lvl="1"/>
            <a:r>
              <a:rPr lang="es-MX" dirty="0"/>
              <a:t>4. Competencia. Modificar la estructura de la industria. </a:t>
            </a:r>
          </a:p>
          <a:p>
            <a:pPr lvl="1"/>
            <a:r>
              <a:rPr lang="es-MX" dirty="0"/>
              <a:t>5. Garantizar acceso al servicio (universalidad).</a:t>
            </a:r>
          </a:p>
          <a:p>
            <a:pPr lvl="1"/>
            <a:r>
              <a:rPr lang="es-MX" dirty="0"/>
              <a:t>6. Garantizar reglas equitativas a todos los competidores. </a:t>
            </a:r>
          </a:p>
          <a:p>
            <a:pPr lvl="1"/>
            <a:r>
              <a:rPr lang="es-MX" dirty="0"/>
              <a:t>7. Proteger los intereses de los usuarios. </a:t>
            </a:r>
          </a:p>
          <a:p>
            <a:pPr lvl="1"/>
            <a:r>
              <a:rPr lang="es-MX" dirty="0"/>
              <a:t>8. Supervisar las operaciones de empresas privatizadas o en monopolios públicos. </a:t>
            </a:r>
          </a:p>
          <a:p>
            <a:pPr lvl="1"/>
            <a:r>
              <a:rPr lang="es-MX" dirty="0"/>
              <a:t>9. Estimular la innovación. El regulador debe crear el ambiente para el crecimiento y el desarrollo del servicio.</a:t>
            </a:r>
          </a:p>
          <a:p>
            <a:r>
              <a:rPr lang="es-MX" dirty="0"/>
              <a:t>Crítica de la regulación.</a:t>
            </a:r>
          </a:p>
          <a:p>
            <a:pPr lvl="1"/>
            <a:r>
              <a:rPr lang="es-MX" dirty="0"/>
              <a:t>R: Susceptibilidad de captura del regulador, operadores políticos, uso de recursos públicos en actividades improductivos, corrupción, falta de transparencia, daño medio-ambiental. No cumple a cabalidad ninguno de sus objetivos específicos.</a:t>
            </a:r>
          </a:p>
          <a:p>
            <a:endParaRPr lang="es-MX" dirty="0"/>
          </a:p>
        </p:txBody>
      </p:sp>
      <p:sp>
        <p:nvSpPr>
          <p:cNvPr id="4" name="Marcador de texto 3">
            <a:extLst>
              <a:ext uri="{FF2B5EF4-FFF2-40B4-BE49-F238E27FC236}">
                <a16:creationId xmlns:a16="http://schemas.microsoft.com/office/drawing/2014/main" id="{54451366-4D12-4BAD-BDED-596B17938AA4}"/>
              </a:ext>
            </a:extLst>
          </p:cNvPr>
          <p:cNvSpPr>
            <a:spLocks noGrp="1"/>
          </p:cNvSpPr>
          <p:nvPr>
            <p:ph type="body" sz="half" idx="2"/>
          </p:nvPr>
        </p:nvSpPr>
        <p:spPr/>
        <p:txBody>
          <a:bodyPr/>
          <a:lstStyle/>
          <a:p>
            <a:r>
              <a:rPr lang="es-MX" dirty="0"/>
              <a:t>Objetivos de la regulación y crítica</a:t>
            </a:r>
          </a:p>
        </p:txBody>
      </p:sp>
    </p:spTree>
    <p:extLst>
      <p:ext uri="{BB962C8B-B14F-4D97-AF65-F5344CB8AC3E}">
        <p14:creationId xmlns:p14="http://schemas.microsoft.com/office/powerpoint/2010/main" val="23241962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96648C-413D-44AA-8A9B-A79E18C0A069}"/>
              </a:ext>
            </a:extLst>
          </p:cNvPr>
          <p:cNvSpPr>
            <a:spLocks noGrp="1"/>
          </p:cNvSpPr>
          <p:nvPr>
            <p:ph type="title"/>
          </p:nvPr>
        </p:nvSpPr>
        <p:spPr/>
        <p:txBody>
          <a:bodyPr/>
          <a:lstStyle/>
          <a:p>
            <a:r>
              <a:rPr lang="es-MX" dirty="0"/>
              <a:t>Regulación de un mercado - fallas</a:t>
            </a:r>
          </a:p>
        </p:txBody>
      </p:sp>
      <p:sp>
        <p:nvSpPr>
          <p:cNvPr id="3" name="Marcador de contenido 2">
            <a:extLst>
              <a:ext uri="{FF2B5EF4-FFF2-40B4-BE49-F238E27FC236}">
                <a16:creationId xmlns:a16="http://schemas.microsoft.com/office/drawing/2014/main" id="{498CB5FB-55D2-4B9E-A9BA-0DFAABE62A4F}"/>
              </a:ext>
            </a:extLst>
          </p:cNvPr>
          <p:cNvSpPr>
            <a:spLocks noGrp="1"/>
          </p:cNvSpPr>
          <p:nvPr>
            <p:ph idx="1"/>
          </p:nvPr>
        </p:nvSpPr>
        <p:spPr/>
        <p:txBody>
          <a:bodyPr>
            <a:normAutofit fontScale="92500" lnSpcReduction="10000"/>
          </a:bodyPr>
          <a:lstStyle/>
          <a:p>
            <a:r>
              <a:rPr lang="es-MX" dirty="0"/>
              <a:t>En una economía de libre mercado pueden surgir fallas de mercado. </a:t>
            </a:r>
          </a:p>
          <a:p>
            <a:r>
              <a:rPr lang="es-MX" dirty="0"/>
              <a:t>Chile presenta, en muchos sectores, rezagos regulatorios derivados de deficiencias técnicas en su diseño o debilidades institucionales en su aplicación que generan incertidumbre jurídica y una cancha dispareja para los participantes en los mercados.</a:t>
            </a:r>
          </a:p>
          <a:p>
            <a:r>
              <a:rPr lang="es-MX" dirty="0"/>
              <a:t>Éstas fallas justifican la intervención estatal, a través de sus distintos órganos reguladores.</a:t>
            </a:r>
          </a:p>
          <a:p>
            <a:pPr lvl="1"/>
            <a:r>
              <a:rPr lang="es-MX" dirty="0"/>
              <a:t>1.	Poder de mercado y monopolio natural.</a:t>
            </a:r>
          </a:p>
          <a:p>
            <a:pPr lvl="1"/>
            <a:r>
              <a:rPr lang="es-MX" dirty="0"/>
              <a:t>2.	Externalidades.</a:t>
            </a:r>
          </a:p>
          <a:p>
            <a:pPr lvl="1"/>
            <a:r>
              <a:rPr lang="es-MX" dirty="0"/>
              <a:t>3.	Información asimétrica (del consumidor).</a:t>
            </a:r>
          </a:p>
          <a:p>
            <a:endParaRPr lang="es-MX" dirty="0"/>
          </a:p>
        </p:txBody>
      </p:sp>
      <p:sp>
        <p:nvSpPr>
          <p:cNvPr id="4" name="Marcador de texto 3">
            <a:extLst>
              <a:ext uri="{FF2B5EF4-FFF2-40B4-BE49-F238E27FC236}">
                <a16:creationId xmlns:a16="http://schemas.microsoft.com/office/drawing/2014/main" id="{D5C18151-9771-4CC5-80C7-AA033683B267}"/>
              </a:ext>
            </a:extLst>
          </p:cNvPr>
          <p:cNvSpPr>
            <a:spLocks noGrp="1"/>
          </p:cNvSpPr>
          <p:nvPr>
            <p:ph type="body" sz="half" idx="2"/>
          </p:nvPr>
        </p:nvSpPr>
        <p:spPr/>
        <p:txBody>
          <a:bodyPr/>
          <a:lstStyle/>
          <a:p>
            <a:r>
              <a:rPr lang="es-MX" dirty="0"/>
              <a:t>Fallas de mercado</a:t>
            </a:r>
          </a:p>
        </p:txBody>
      </p:sp>
    </p:spTree>
    <p:extLst>
      <p:ext uri="{BB962C8B-B14F-4D97-AF65-F5344CB8AC3E}">
        <p14:creationId xmlns:p14="http://schemas.microsoft.com/office/powerpoint/2010/main" val="1971009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537C69-BB41-4D7D-9CAF-71EFB665C929}"/>
              </a:ext>
            </a:extLst>
          </p:cNvPr>
          <p:cNvSpPr>
            <a:spLocks noGrp="1"/>
          </p:cNvSpPr>
          <p:nvPr>
            <p:ph type="title"/>
          </p:nvPr>
        </p:nvSpPr>
        <p:spPr/>
        <p:txBody>
          <a:bodyPr/>
          <a:lstStyle/>
          <a:p>
            <a:r>
              <a:rPr lang="es-MX" dirty="0"/>
              <a:t>Reg. Merc.</a:t>
            </a:r>
            <a:br>
              <a:rPr lang="es-MX" dirty="0"/>
            </a:br>
            <a:r>
              <a:rPr lang="es-MX" dirty="0"/>
              <a:t>Falla i</a:t>
            </a:r>
          </a:p>
        </p:txBody>
      </p:sp>
      <p:sp>
        <p:nvSpPr>
          <p:cNvPr id="3" name="Marcador de contenido 2">
            <a:extLst>
              <a:ext uri="{FF2B5EF4-FFF2-40B4-BE49-F238E27FC236}">
                <a16:creationId xmlns:a16="http://schemas.microsoft.com/office/drawing/2014/main" id="{48C87E63-7ACB-4735-94D0-22B994E1BB43}"/>
              </a:ext>
            </a:extLst>
          </p:cNvPr>
          <p:cNvSpPr>
            <a:spLocks noGrp="1"/>
          </p:cNvSpPr>
          <p:nvPr>
            <p:ph idx="1"/>
          </p:nvPr>
        </p:nvSpPr>
        <p:spPr/>
        <p:txBody>
          <a:bodyPr>
            <a:normAutofit/>
          </a:bodyPr>
          <a:lstStyle/>
          <a:p>
            <a:r>
              <a:rPr lang="es-MX" dirty="0"/>
              <a:t>Un bien o servicio pueden ser producidos a menor costo por una sola empresa que por varias.</a:t>
            </a:r>
          </a:p>
          <a:p>
            <a:r>
              <a:rPr lang="es-MX" dirty="0"/>
              <a:t>Pero su posición de monopolio implicaría el ejercicio de poder de mercado y la consiguiente pérdida de eficiencia.</a:t>
            </a:r>
          </a:p>
          <a:p>
            <a:r>
              <a:rPr lang="es-MX" dirty="0"/>
              <a:t>La regulación se presenta como una medida para no renunciar a la eficiencia productiva (una única empresa) y evitar los abusos del monopolista no regulado.</a:t>
            </a:r>
          </a:p>
          <a:p>
            <a:endParaRPr lang="es-MX" dirty="0"/>
          </a:p>
        </p:txBody>
      </p:sp>
      <p:sp>
        <p:nvSpPr>
          <p:cNvPr id="4" name="Marcador de texto 3">
            <a:extLst>
              <a:ext uri="{FF2B5EF4-FFF2-40B4-BE49-F238E27FC236}">
                <a16:creationId xmlns:a16="http://schemas.microsoft.com/office/drawing/2014/main" id="{D14F5F7B-F754-4724-98F8-03BDE72243F7}"/>
              </a:ext>
            </a:extLst>
          </p:cNvPr>
          <p:cNvSpPr>
            <a:spLocks noGrp="1"/>
          </p:cNvSpPr>
          <p:nvPr>
            <p:ph type="body" sz="half" idx="2"/>
          </p:nvPr>
        </p:nvSpPr>
        <p:spPr/>
        <p:txBody>
          <a:bodyPr/>
          <a:lstStyle/>
          <a:p>
            <a:r>
              <a:rPr lang="es-MX" dirty="0"/>
              <a:t>Monopolio natural</a:t>
            </a:r>
          </a:p>
        </p:txBody>
      </p:sp>
    </p:spTree>
    <p:extLst>
      <p:ext uri="{BB962C8B-B14F-4D97-AF65-F5344CB8AC3E}">
        <p14:creationId xmlns:p14="http://schemas.microsoft.com/office/powerpoint/2010/main" val="24342966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3DB022-7031-4FA3-9CE2-29B5D4C80709}"/>
              </a:ext>
            </a:extLst>
          </p:cNvPr>
          <p:cNvSpPr>
            <a:spLocks noGrp="1"/>
          </p:cNvSpPr>
          <p:nvPr>
            <p:ph type="title"/>
          </p:nvPr>
        </p:nvSpPr>
        <p:spPr/>
        <p:txBody>
          <a:bodyPr/>
          <a:lstStyle/>
          <a:p>
            <a:r>
              <a:rPr lang="es-MX" dirty="0"/>
              <a:t>Reg. Merc.</a:t>
            </a:r>
            <a:br>
              <a:rPr lang="es-MX" dirty="0"/>
            </a:br>
            <a:r>
              <a:rPr lang="es-MX" dirty="0"/>
              <a:t>falla II</a:t>
            </a:r>
          </a:p>
        </p:txBody>
      </p:sp>
      <p:sp>
        <p:nvSpPr>
          <p:cNvPr id="3" name="Marcador de contenido 2">
            <a:extLst>
              <a:ext uri="{FF2B5EF4-FFF2-40B4-BE49-F238E27FC236}">
                <a16:creationId xmlns:a16="http://schemas.microsoft.com/office/drawing/2014/main" id="{334C9058-9C49-4892-B184-E8DB8C883BDC}"/>
              </a:ext>
            </a:extLst>
          </p:cNvPr>
          <p:cNvSpPr>
            <a:spLocks noGrp="1"/>
          </p:cNvSpPr>
          <p:nvPr>
            <p:ph idx="1"/>
          </p:nvPr>
        </p:nvSpPr>
        <p:spPr/>
        <p:txBody>
          <a:bodyPr>
            <a:normAutofit/>
          </a:bodyPr>
          <a:lstStyle/>
          <a:p>
            <a:pPr algn="just"/>
            <a:r>
              <a:rPr lang="es-MX" dirty="0"/>
              <a:t>Relación de las externalidades con los bienes mixtos (privados en origen con efectos positivos o negativos sobre terceros distintos de quienes consumen o producen).</a:t>
            </a:r>
          </a:p>
          <a:p>
            <a:pPr algn="just"/>
            <a:r>
              <a:rPr lang="es-MX" dirty="0"/>
              <a:t>Externalidades negativas: Se </a:t>
            </a:r>
            <a:r>
              <a:rPr lang="es-MX" dirty="0" err="1"/>
              <a:t>sobre-produce</a:t>
            </a:r>
            <a:r>
              <a:rPr lang="es-MX" dirty="0"/>
              <a:t> si no se internalizan los costes que se imponen a terceros. Ejemplos: regulación de las tasas de emisión de los automóviles, impuestos sobre bienes complementarios como la gasolina.</a:t>
            </a:r>
          </a:p>
          <a:p>
            <a:pPr algn="just"/>
            <a:r>
              <a:rPr lang="es-MX" dirty="0"/>
              <a:t>Externalidades positivas</a:t>
            </a:r>
          </a:p>
          <a:p>
            <a:endParaRPr lang="es-MX" dirty="0"/>
          </a:p>
        </p:txBody>
      </p:sp>
      <p:sp>
        <p:nvSpPr>
          <p:cNvPr id="4" name="Marcador de texto 3">
            <a:extLst>
              <a:ext uri="{FF2B5EF4-FFF2-40B4-BE49-F238E27FC236}">
                <a16:creationId xmlns:a16="http://schemas.microsoft.com/office/drawing/2014/main" id="{0953FD95-2182-4A5C-B505-4BA82365F962}"/>
              </a:ext>
            </a:extLst>
          </p:cNvPr>
          <p:cNvSpPr>
            <a:spLocks noGrp="1"/>
          </p:cNvSpPr>
          <p:nvPr>
            <p:ph type="body" sz="half" idx="2"/>
          </p:nvPr>
        </p:nvSpPr>
        <p:spPr/>
        <p:txBody>
          <a:bodyPr/>
          <a:lstStyle/>
          <a:p>
            <a:r>
              <a:rPr lang="es-MX" dirty="0"/>
              <a:t>Externalidades</a:t>
            </a:r>
          </a:p>
        </p:txBody>
      </p:sp>
    </p:spTree>
    <p:extLst>
      <p:ext uri="{BB962C8B-B14F-4D97-AF65-F5344CB8AC3E}">
        <p14:creationId xmlns:p14="http://schemas.microsoft.com/office/powerpoint/2010/main" val="8497164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9B58AF-81DE-48E6-971A-805A4EED35C3}"/>
              </a:ext>
            </a:extLst>
          </p:cNvPr>
          <p:cNvSpPr>
            <a:spLocks noGrp="1"/>
          </p:cNvSpPr>
          <p:nvPr>
            <p:ph type="title"/>
          </p:nvPr>
        </p:nvSpPr>
        <p:spPr/>
        <p:txBody>
          <a:bodyPr/>
          <a:lstStyle/>
          <a:p>
            <a:r>
              <a:rPr lang="es-MX" dirty="0"/>
              <a:t>Reg. Merc.</a:t>
            </a:r>
            <a:br>
              <a:rPr lang="es-MX" dirty="0"/>
            </a:br>
            <a:r>
              <a:rPr lang="es-MX" dirty="0"/>
              <a:t>Falla III</a:t>
            </a:r>
          </a:p>
        </p:txBody>
      </p:sp>
      <p:sp>
        <p:nvSpPr>
          <p:cNvPr id="3" name="Marcador de contenido 2">
            <a:extLst>
              <a:ext uri="{FF2B5EF4-FFF2-40B4-BE49-F238E27FC236}">
                <a16:creationId xmlns:a16="http://schemas.microsoft.com/office/drawing/2014/main" id="{651D7DEB-20A3-4EB4-8DE8-39AD9F0E65E8}"/>
              </a:ext>
            </a:extLst>
          </p:cNvPr>
          <p:cNvSpPr>
            <a:spLocks noGrp="1"/>
          </p:cNvSpPr>
          <p:nvPr>
            <p:ph idx="1"/>
          </p:nvPr>
        </p:nvSpPr>
        <p:spPr/>
        <p:txBody>
          <a:bodyPr>
            <a:normAutofit/>
          </a:bodyPr>
          <a:lstStyle/>
          <a:p>
            <a:pPr algn="just"/>
            <a:r>
              <a:rPr lang="es-MX" dirty="0"/>
              <a:t>Los consumidores disponen de menor información sobre la calidad del bien que los vendedores. Algunos vendedores ofrecerán productos de menor calidad, perjudicando a los vendedores de productos de mayor calidad. </a:t>
            </a:r>
          </a:p>
          <a:p>
            <a:pPr algn="just"/>
            <a:r>
              <a:rPr lang="es-MX" dirty="0"/>
              <a:t>Los productos de mejor calidad serán expulsados.</a:t>
            </a:r>
          </a:p>
          <a:p>
            <a:endParaRPr lang="es-MX" dirty="0"/>
          </a:p>
        </p:txBody>
      </p:sp>
      <p:sp>
        <p:nvSpPr>
          <p:cNvPr id="4" name="Marcador de texto 3">
            <a:extLst>
              <a:ext uri="{FF2B5EF4-FFF2-40B4-BE49-F238E27FC236}">
                <a16:creationId xmlns:a16="http://schemas.microsoft.com/office/drawing/2014/main" id="{75FBDDE1-5F91-4B8E-8596-93F8FEE81EB5}"/>
              </a:ext>
            </a:extLst>
          </p:cNvPr>
          <p:cNvSpPr>
            <a:spLocks noGrp="1"/>
          </p:cNvSpPr>
          <p:nvPr>
            <p:ph type="body" sz="half" idx="2"/>
          </p:nvPr>
        </p:nvSpPr>
        <p:spPr/>
        <p:txBody>
          <a:bodyPr/>
          <a:lstStyle/>
          <a:p>
            <a:r>
              <a:rPr lang="es-MX" dirty="0"/>
              <a:t>Información asimétrica del consumidor</a:t>
            </a:r>
          </a:p>
        </p:txBody>
      </p:sp>
    </p:spTree>
    <p:extLst>
      <p:ext uri="{BB962C8B-B14F-4D97-AF65-F5344CB8AC3E}">
        <p14:creationId xmlns:p14="http://schemas.microsoft.com/office/powerpoint/2010/main" val="37569597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34BDD6-E6D6-4093-A331-6B78ED5F02E2}"/>
              </a:ext>
            </a:extLst>
          </p:cNvPr>
          <p:cNvSpPr>
            <a:spLocks noGrp="1"/>
          </p:cNvSpPr>
          <p:nvPr>
            <p:ph type="title"/>
          </p:nvPr>
        </p:nvSpPr>
        <p:spPr/>
        <p:txBody>
          <a:bodyPr/>
          <a:lstStyle/>
          <a:p>
            <a:r>
              <a:rPr lang="es-MX" dirty="0"/>
              <a:t>Regulación de un mercado</a:t>
            </a:r>
          </a:p>
        </p:txBody>
      </p:sp>
      <p:sp>
        <p:nvSpPr>
          <p:cNvPr id="3" name="Marcador de contenido 2">
            <a:extLst>
              <a:ext uri="{FF2B5EF4-FFF2-40B4-BE49-F238E27FC236}">
                <a16:creationId xmlns:a16="http://schemas.microsoft.com/office/drawing/2014/main" id="{2BD7E2F3-8FD1-44DE-AB2B-3E3F7C7EDB9E}"/>
              </a:ext>
            </a:extLst>
          </p:cNvPr>
          <p:cNvSpPr>
            <a:spLocks noGrp="1"/>
          </p:cNvSpPr>
          <p:nvPr>
            <p:ph idx="1"/>
          </p:nvPr>
        </p:nvSpPr>
        <p:spPr>
          <a:xfrm>
            <a:off x="5156200" y="1380682"/>
            <a:ext cx="5891209" cy="4410517"/>
          </a:xfrm>
        </p:spPr>
        <p:txBody>
          <a:bodyPr>
            <a:normAutofit fontScale="92500" lnSpcReduction="20000"/>
          </a:bodyPr>
          <a:lstStyle/>
          <a:p>
            <a:pPr algn="just"/>
            <a:r>
              <a:rPr lang="es-MX" dirty="0"/>
              <a:t>En esos casos, las fallas del mercado se convierten en un freno a la inversión, la innovación y, en última instancia, al desarrollo del país.</a:t>
            </a:r>
          </a:p>
          <a:p>
            <a:pPr algn="just"/>
            <a:r>
              <a:rPr lang="es-MX" dirty="0"/>
              <a:t>La sociedad y el gobierno están cada vez más conscientes de este problema, lo cual propicia reformas a los marcos regulatorios y a las instancias encargadas de aplicarlos. </a:t>
            </a:r>
          </a:p>
          <a:p>
            <a:pPr algn="just"/>
            <a:r>
              <a:rPr lang="es-MX" dirty="0"/>
              <a:t>Son cada vez más los sectores donde se están aprobando o analizando cambios estructurales para modernizar la regulación y alinearla con el interés común.</a:t>
            </a:r>
          </a:p>
          <a:p>
            <a:endParaRPr lang="es-MX" dirty="0"/>
          </a:p>
          <a:p>
            <a:endParaRPr lang="es-MX" dirty="0"/>
          </a:p>
        </p:txBody>
      </p:sp>
      <p:sp>
        <p:nvSpPr>
          <p:cNvPr id="4" name="Marcador de texto 3">
            <a:extLst>
              <a:ext uri="{FF2B5EF4-FFF2-40B4-BE49-F238E27FC236}">
                <a16:creationId xmlns:a16="http://schemas.microsoft.com/office/drawing/2014/main" id="{88068770-4367-4346-8F9C-A3D70DDA463D}"/>
              </a:ext>
            </a:extLst>
          </p:cNvPr>
          <p:cNvSpPr>
            <a:spLocks noGrp="1"/>
          </p:cNvSpPr>
          <p:nvPr>
            <p:ph type="body" sz="half" idx="2"/>
          </p:nvPr>
        </p:nvSpPr>
        <p:spPr/>
        <p:txBody>
          <a:bodyPr/>
          <a:lstStyle/>
          <a:p>
            <a:r>
              <a:rPr lang="es-MX" dirty="0"/>
              <a:t>Conclusión</a:t>
            </a:r>
          </a:p>
        </p:txBody>
      </p:sp>
    </p:spTree>
    <p:extLst>
      <p:ext uri="{BB962C8B-B14F-4D97-AF65-F5344CB8AC3E}">
        <p14:creationId xmlns:p14="http://schemas.microsoft.com/office/powerpoint/2010/main" val="13851678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FFF8D-C58E-4053-8147-ED62C94CBDF9}"/>
              </a:ext>
            </a:extLst>
          </p:cNvPr>
          <p:cNvSpPr>
            <a:spLocks noGrp="1"/>
          </p:cNvSpPr>
          <p:nvPr>
            <p:ph type="title"/>
          </p:nvPr>
        </p:nvSpPr>
        <p:spPr/>
        <p:txBody>
          <a:bodyPr/>
          <a:lstStyle/>
          <a:p>
            <a:r>
              <a:rPr lang="es-MX" dirty="0"/>
              <a:t>Mercado(s) eléctrico(s)</a:t>
            </a:r>
          </a:p>
        </p:txBody>
      </p:sp>
      <p:sp>
        <p:nvSpPr>
          <p:cNvPr id="3" name="Marcador de contenido 2">
            <a:extLst>
              <a:ext uri="{FF2B5EF4-FFF2-40B4-BE49-F238E27FC236}">
                <a16:creationId xmlns:a16="http://schemas.microsoft.com/office/drawing/2014/main" id="{253DEA25-3AF7-4E0A-ACB1-C310CCA4EA35}"/>
              </a:ext>
            </a:extLst>
          </p:cNvPr>
          <p:cNvSpPr>
            <a:spLocks noGrp="1"/>
          </p:cNvSpPr>
          <p:nvPr>
            <p:ph idx="1"/>
          </p:nvPr>
        </p:nvSpPr>
        <p:spPr>
          <a:xfrm>
            <a:off x="5156200" y="1090012"/>
            <a:ext cx="5891209" cy="4701187"/>
          </a:xfrm>
        </p:spPr>
        <p:txBody>
          <a:bodyPr>
            <a:normAutofit fontScale="55000" lnSpcReduction="20000"/>
          </a:bodyPr>
          <a:lstStyle/>
          <a:p>
            <a:pPr algn="just"/>
            <a:r>
              <a:rPr lang="es-MX" dirty="0"/>
              <a:t>Generación: Es la conversión de una fuente de energía primaria (por ejemplo, carbón, gas natural, o el viento) en electricidad.  Corresponde a todas las centrales que producen electricidad y que están encargadas de inyectar energía al sistema. Se trata de un mercado competitivo de generación, donde diversas empresas compiten en el suministro de electricidad a clientes libres y regulados. </a:t>
            </a:r>
          </a:p>
          <a:p>
            <a:pPr algn="just"/>
            <a:r>
              <a:rPr lang="es-MX" dirty="0"/>
              <a:t>Transmisión: Tendido eléctrico de alto voltaje, donde las centrales inyectan energía al sistema y se retiran los grandes consumos. Se trata de un mercado de competencia imperfecta, del tipo monopolio natural.</a:t>
            </a:r>
          </a:p>
          <a:p>
            <a:pPr algn="just"/>
            <a:r>
              <a:rPr lang="es-MX" dirty="0"/>
              <a:t>Distribución: Red de medio y bajo voltaje encargadas de entregar la energía a los consumidores residenciales, comercio e industria a partir de la energía entregada desde la sección de transmisión. Se pretende introducir más competencia.</a:t>
            </a:r>
          </a:p>
          <a:p>
            <a:pPr algn="just"/>
            <a:r>
              <a:rPr lang="es-MX" dirty="0"/>
              <a:t>Servicios complementarios.</a:t>
            </a:r>
          </a:p>
          <a:p>
            <a:pPr algn="just"/>
            <a:r>
              <a:rPr lang="es-MX" dirty="0"/>
              <a:t>El mercado eléctrico en Chile, desde el lado de la oferta de energía, está compuesto por tres sectores cuyas actividades hacen posible la disposición de la energía eléctrica en los distintos puntos del mercado. </a:t>
            </a:r>
          </a:p>
          <a:p>
            <a:pPr algn="just"/>
            <a:r>
              <a:rPr lang="es-MX" dirty="0"/>
              <a:t>La interconexión física de los componentes de cada uno de estos sectores configura un sistema eléctrico, ej.: Sistema Eléctrico Nacional (SEN).</a:t>
            </a:r>
          </a:p>
          <a:p>
            <a:pPr algn="just"/>
            <a:endParaRPr lang="es-MX" dirty="0"/>
          </a:p>
          <a:p>
            <a:endParaRPr lang="es-MX" dirty="0"/>
          </a:p>
        </p:txBody>
      </p:sp>
      <p:sp>
        <p:nvSpPr>
          <p:cNvPr id="4" name="Marcador de texto 3">
            <a:extLst>
              <a:ext uri="{FF2B5EF4-FFF2-40B4-BE49-F238E27FC236}">
                <a16:creationId xmlns:a16="http://schemas.microsoft.com/office/drawing/2014/main" id="{19E547E2-1130-4D3C-8C7D-6D3D32412A7A}"/>
              </a:ext>
            </a:extLst>
          </p:cNvPr>
          <p:cNvSpPr>
            <a:spLocks noGrp="1"/>
          </p:cNvSpPr>
          <p:nvPr>
            <p:ph type="body" sz="half" idx="2"/>
          </p:nvPr>
        </p:nvSpPr>
        <p:spPr/>
        <p:txBody>
          <a:bodyPr/>
          <a:lstStyle/>
          <a:p>
            <a:r>
              <a:rPr lang="es-MX" dirty="0"/>
              <a:t>Mercados eléctricos relevantes hoy</a:t>
            </a:r>
          </a:p>
          <a:p>
            <a:r>
              <a:rPr lang="es-MX" dirty="0"/>
              <a:t>Sistema eléctrico</a:t>
            </a:r>
          </a:p>
        </p:txBody>
      </p:sp>
    </p:spTree>
    <p:extLst>
      <p:ext uri="{BB962C8B-B14F-4D97-AF65-F5344CB8AC3E}">
        <p14:creationId xmlns:p14="http://schemas.microsoft.com/office/powerpoint/2010/main" val="29558487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EEED97-6C7D-453B-AEBD-C456FD4D0D69}"/>
              </a:ext>
            </a:extLst>
          </p:cNvPr>
          <p:cNvSpPr>
            <a:spLocks noGrp="1"/>
          </p:cNvSpPr>
          <p:nvPr>
            <p:ph type="title"/>
          </p:nvPr>
        </p:nvSpPr>
        <p:spPr/>
        <p:txBody>
          <a:bodyPr/>
          <a:lstStyle/>
          <a:p>
            <a:r>
              <a:rPr lang="es-MX" dirty="0"/>
              <a:t>Enfoque regulatorio</a:t>
            </a:r>
          </a:p>
        </p:txBody>
      </p:sp>
      <p:sp>
        <p:nvSpPr>
          <p:cNvPr id="3" name="Marcador de contenido 2">
            <a:extLst>
              <a:ext uri="{FF2B5EF4-FFF2-40B4-BE49-F238E27FC236}">
                <a16:creationId xmlns:a16="http://schemas.microsoft.com/office/drawing/2014/main" id="{1DDD2CDD-16E4-44A6-BA8E-E6A935F00DC0}"/>
              </a:ext>
            </a:extLst>
          </p:cNvPr>
          <p:cNvSpPr>
            <a:spLocks noGrp="1"/>
          </p:cNvSpPr>
          <p:nvPr>
            <p:ph idx="1"/>
          </p:nvPr>
        </p:nvSpPr>
        <p:spPr/>
        <p:txBody>
          <a:bodyPr>
            <a:normAutofit fontScale="55000" lnSpcReduction="20000"/>
          </a:bodyPr>
          <a:lstStyle/>
          <a:p>
            <a:pPr algn="just"/>
            <a:r>
              <a:rPr lang="es-MX" dirty="0"/>
              <a:t>Criterios de distinción: Una explicación sencilla entre ambas es que la mercancía se compra y el servicio se presta, el valor de la mercancía se ve, depende principalmente de la oferta-demanda en el mercado, lo cual podría ser similar para el caso de los servicios siempre que se den las condiciones para la libre competencia, es decir que el mercado no esté regulado.</a:t>
            </a:r>
          </a:p>
          <a:p>
            <a:pPr algn="just"/>
            <a:r>
              <a:rPr lang="es-MX" dirty="0"/>
              <a:t>¿Cómo se distingue una mercancía de un servicio?</a:t>
            </a:r>
          </a:p>
          <a:p>
            <a:pPr lvl="1" algn="just"/>
            <a:r>
              <a:rPr lang="es-MX" dirty="0"/>
              <a:t>Prevalencia de la naturaleza material o inmaterial del bien económico (de por sí escaso, susceptible de satisfacer necesidades humanas, apreciable en dinero, transable o comerciable), el verbo indiciario (comprar/vender vs prestar/rendir/dar/recibir). </a:t>
            </a:r>
          </a:p>
          <a:p>
            <a:pPr lvl="1" algn="just"/>
            <a:r>
              <a:rPr lang="es-MX" dirty="0"/>
              <a:t>No los diferencia la existencia de una contraprestación.</a:t>
            </a:r>
          </a:p>
          <a:p>
            <a:pPr lvl="1" algn="just"/>
            <a:r>
              <a:rPr lang="es-MX" dirty="0"/>
              <a:t>Desde mi perspectiva, la energía tiene los dos matices al mismo tiempo, no pudiéndose definir claramente sin riesgo de sesgar el concepto, y es que de acuerdo al concepto general de mercancía (en inglés, </a:t>
            </a:r>
            <a:r>
              <a:rPr lang="es-MX" dirty="0" err="1"/>
              <a:t>commodity</a:t>
            </a:r>
            <a:r>
              <a:rPr lang="es-MX" dirty="0"/>
              <a:t>) en economía es cualquier producto destinado a uso comercial (generalmente se hace énfasis en productos genéricos, básicos y sin mayor diferenciación entre sus variedades).</a:t>
            </a:r>
          </a:p>
          <a:p>
            <a:pPr algn="just"/>
            <a:r>
              <a:rPr lang="es-MX" dirty="0"/>
              <a:t>Definición de mercancía.</a:t>
            </a:r>
          </a:p>
          <a:p>
            <a:pPr lvl="1" algn="just"/>
            <a:r>
              <a:rPr lang="es-MX" dirty="0"/>
              <a:t>Defina mercancía (</a:t>
            </a:r>
            <a:r>
              <a:rPr lang="es-MX" dirty="0" err="1"/>
              <a:t>commodity</a:t>
            </a:r>
            <a:r>
              <a:rPr lang="es-MX" dirty="0"/>
              <a:t>). R: En economía es cualquier producto destinado a uso comercial (generalmente se hace énfasis en productos genéricos, básicos y sin mayor diferenciación entre sus variedades). Cuando existe libre competencia, el precio de las mercancías lo determina la intersección de la oferta y la demanda.</a:t>
            </a:r>
          </a:p>
          <a:p>
            <a:endParaRPr lang="es-MX" dirty="0"/>
          </a:p>
        </p:txBody>
      </p:sp>
      <p:sp>
        <p:nvSpPr>
          <p:cNvPr id="4" name="Marcador de texto 3">
            <a:extLst>
              <a:ext uri="{FF2B5EF4-FFF2-40B4-BE49-F238E27FC236}">
                <a16:creationId xmlns:a16="http://schemas.microsoft.com/office/drawing/2014/main" id="{3B0BAF5F-9EAD-43EA-8258-FB7E72E89FE6}"/>
              </a:ext>
            </a:extLst>
          </p:cNvPr>
          <p:cNvSpPr>
            <a:spLocks noGrp="1"/>
          </p:cNvSpPr>
          <p:nvPr>
            <p:ph type="body" sz="half" idx="2"/>
          </p:nvPr>
        </p:nvSpPr>
        <p:spPr/>
        <p:txBody>
          <a:bodyPr/>
          <a:lstStyle/>
          <a:p>
            <a:r>
              <a:rPr lang="es-MX" dirty="0"/>
              <a:t>O enfoque del Derecho Eléctrico</a:t>
            </a:r>
          </a:p>
          <a:p>
            <a:r>
              <a:rPr lang="es-MX" dirty="0"/>
              <a:t>Electricidad, ¿mercancía o servicio?</a:t>
            </a:r>
          </a:p>
          <a:p>
            <a:r>
              <a:rPr lang="es-MX" dirty="0"/>
              <a:t>Línea divisoria tenue</a:t>
            </a:r>
          </a:p>
          <a:p>
            <a:r>
              <a:rPr lang="es-MX" dirty="0"/>
              <a:t>Pero de ello depende el estado de vulnerabilidad del usuario final y la “pobreza energética”</a:t>
            </a:r>
          </a:p>
          <a:p>
            <a:r>
              <a:rPr lang="es-MX" dirty="0"/>
              <a:t>Definición de mercancía</a:t>
            </a:r>
          </a:p>
          <a:p>
            <a:endParaRPr lang="es-MX" dirty="0"/>
          </a:p>
        </p:txBody>
      </p:sp>
    </p:spTree>
    <p:extLst>
      <p:ext uri="{BB962C8B-B14F-4D97-AF65-F5344CB8AC3E}">
        <p14:creationId xmlns:p14="http://schemas.microsoft.com/office/powerpoint/2010/main" val="3932218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98C450-802D-4E7A-BEE9-475821E65233}"/>
              </a:ext>
            </a:extLst>
          </p:cNvPr>
          <p:cNvSpPr>
            <a:spLocks noGrp="1"/>
          </p:cNvSpPr>
          <p:nvPr>
            <p:ph type="title"/>
          </p:nvPr>
        </p:nvSpPr>
        <p:spPr/>
        <p:txBody>
          <a:bodyPr/>
          <a:lstStyle/>
          <a:p>
            <a:r>
              <a:rPr lang="es-MX" dirty="0"/>
              <a:t>contenidos</a:t>
            </a:r>
          </a:p>
        </p:txBody>
      </p:sp>
      <p:sp>
        <p:nvSpPr>
          <p:cNvPr id="3" name="Marcador de contenido 2">
            <a:extLst>
              <a:ext uri="{FF2B5EF4-FFF2-40B4-BE49-F238E27FC236}">
                <a16:creationId xmlns:a16="http://schemas.microsoft.com/office/drawing/2014/main" id="{B287D7A2-4699-43C8-AF53-D3D5D73FC6BB}"/>
              </a:ext>
            </a:extLst>
          </p:cNvPr>
          <p:cNvSpPr>
            <a:spLocks noGrp="1"/>
          </p:cNvSpPr>
          <p:nvPr>
            <p:ph idx="1"/>
          </p:nvPr>
        </p:nvSpPr>
        <p:spPr/>
        <p:txBody>
          <a:bodyPr/>
          <a:lstStyle/>
          <a:p>
            <a:r>
              <a:rPr lang="es-MX" dirty="0"/>
              <a:t>I. La electricidad y el </a:t>
            </a:r>
            <a:r>
              <a:rPr lang="es-MX" dirty="0" err="1"/>
              <a:t>Dercho</a:t>
            </a:r>
            <a:r>
              <a:rPr lang="es-MX" dirty="0"/>
              <a:t>.</a:t>
            </a:r>
          </a:p>
          <a:p>
            <a:r>
              <a:rPr lang="es-MX" dirty="0"/>
              <a:t>II. Mercado Eléctrico.</a:t>
            </a:r>
          </a:p>
          <a:p>
            <a:r>
              <a:rPr lang="es-MX" dirty="0"/>
              <a:t>III. El Sistema Eléctrico Nacional (SEN) y la operación coordinada del mercado eléctrico.</a:t>
            </a:r>
          </a:p>
          <a:p>
            <a:r>
              <a:rPr lang="es-MX" dirty="0"/>
              <a:t>IV. Tarificación eléctrica y función del Estado en la materia.</a:t>
            </a:r>
          </a:p>
        </p:txBody>
      </p:sp>
      <p:sp>
        <p:nvSpPr>
          <p:cNvPr id="4" name="Marcador de texto 3">
            <a:extLst>
              <a:ext uri="{FF2B5EF4-FFF2-40B4-BE49-F238E27FC236}">
                <a16:creationId xmlns:a16="http://schemas.microsoft.com/office/drawing/2014/main" id="{AA411A48-D864-4D31-83C5-B56462FBF5D3}"/>
              </a:ext>
            </a:extLst>
          </p:cNvPr>
          <p:cNvSpPr>
            <a:spLocks noGrp="1"/>
          </p:cNvSpPr>
          <p:nvPr>
            <p:ph type="body" sz="half" idx="2"/>
          </p:nvPr>
        </p:nvSpPr>
        <p:spPr/>
        <p:txBody>
          <a:bodyPr/>
          <a:lstStyle/>
          <a:p>
            <a:r>
              <a:rPr lang="es-MX" dirty="0"/>
              <a:t>Tres módulos principales, desarrollados en detalle en el programa.</a:t>
            </a:r>
          </a:p>
        </p:txBody>
      </p:sp>
    </p:spTree>
    <p:extLst>
      <p:ext uri="{BB962C8B-B14F-4D97-AF65-F5344CB8AC3E}">
        <p14:creationId xmlns:p14="http://schemas.microsoft.com/office/powerpoint/2010/main" val="172064006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7919D5-42EF-4102-B80A-E54E3B17D812}"/>
              </a:ext>
            </a:extLst>
          </p:cNvPr>
          <p:cNvSpPr>
            <a:spLocks noGrp="1"/>
          </p:cNvSpPr>
          <p:nvPr>
            <p:ph type="title"/>
          </p:nvPr>
        </p:nvSpPr>
        <p:spPr/>
        <p:txBody>
          <a:bodyPr/>
          <a:lstStyle/>
          <a:p>
            <a:r>
              <a:rPr lang="es-MX" dirty="0"/>
              <a:t>Enfoque regulatorio</a:t>
            </a:r>
          </a:p>
        </p:txBody>
      </p:sp>
      <p:sp>
        <p:nvSpPr>
          <p:cNvPr id="3" name="Marcador de contenido 2">
            <a:extLst>
              <a:ext uri="{FF2B5EF4-FFF2-40B4-BE49-F238E27FC236}">
                <a16:creationId xmlns:a16="http://schemas.microsoft.com/office/drawing/2014/main" id="{2881E11F-ECC8-4DA9-9A90-00582986CD07}"/>
              </a:ext>
            </a:extLst>
          </p:cNvPr>
          <p:cNvSpPr>
            <a:spLocks noGrp="1"/>
          </p:cNvSpPr>
          <p:nvPr>
            <p:ph idx="1"/>
          </p:nvPr>
        </p:nvSpPr>
        <p:spPr/>
        <p:txBody>
          <a:bodyPr>
            <a:normAutofit fontScale="62500" lnSpcReduction="20000"/>
          </a:bodyPr>
          <a:lstStyle/>
          <a:p>
            <a:pPr algn="just"/>
            <a:r>
              <a:rPr lang="es-MX" dirty="0"/>
              <a:t>Definición de servicio. </a:t>
            </a:r>
          </a:p>
          <a:p>
            <a:pPr algn="just"/>
            <a:r>
              <a:rPr lang="es-MX" dirty="0"/>
              <a:t>Concepto </a:t>
            </a:r>
            <a:r>
              <a:rPr lang="es-MX" u="sng" dirty="0"/>
              <a:t>económico</a:t>
            </a:r>
            <a:r>
              <a:rPr lang="es-MX" dirty="0"/>
              <a:t> de servicio (es un conjunto de actividades que buscan responder a las necesidades de la gente, entre estos pueden señalarse los servicios de: electricidad, agua potable, aseo, teléfono, telégrafo, correo transporte, educación, cibercafés, sanidad y asistencia social; es el equivalente a un bien no material).</a:t>
            </a:r>
          </a:p>
          <a:p>
            <a:pPr algn="just"/>
            <a:r>
              <a:rPr lang="es-MX" dirty="0"/>
              <a:t>¿Qué clase de servicios puede distinguirse desde el punto de vista </a:t>
            </a:r>
            <a:r>
              <a:rPr lang="es-MX" u="sng" dirty="0"/>
              <a:t>jurídico</a:t>
            </a:r>
            <a:r>
              <a:rPr lang="es-MX" dirty="0"/>
              <a:t>?.</a:t>
            </a:r>
          </a:p>
          <a:p>
            <a:pPr lvl="1" algn="just"/>
            <a:r>
              <a:rPr lang="es-MX" dirty="0"/>
              <a:t>Un servicio (privado) consiste más bien en una actividad inmaterial que no se compra, sino que se rinde o se presta con una contraprestación cuya disponibilidad (sí depende de la oferta y la demanda) y cuyo precio sí se alcanza o determina en condiciones de competencia libre o perfecta, sin necesidad de intervención regulatoria. Ej.: UBER. </a:t>
            </a:r>
          </a:p>
          <a:p>
            <a:pPr lvl="1" algn="just"/>
            <a:r>
              <a:rPr lang="es-MX" dirty="0"/>
              <a:t>Un servicio (público), por su parte, consiste más bien en una actividad inmaterial que no se compra, sino que se rinde o se presta con una contraprestación cuya disponibilidad (no depende de la oferta y la demanda) y cuyo precio no se alcanza o determina en condiciones de competencia libre o perfecta, sino de intervención regulatoria. Ej.: DISTRIBUCIÓN eléctrica.</a:t>
            </a:r>
          </a:p>
          <a:p>
            <a:pPr lvl="1" algn="just"/>
            <a:r>
              <a:rPr lang="es-MX" dirty="0"/>
              <a:t>http://www.eoi.es/blogs/embaen/2014/06/11/energia-%C2%BFmercancia-o-servicio/ (acceso 14.03.2018)</a:t>
            </a:r>
          </a:p>
        </p:txBody>
      </p:sp>
      <p:sp>
        <p:nvSpPr>
          <p:cNvPr id="4" name="Marcador de texto 3">
            <a:extLst>
              <a:ext uri="{FF2B5EF4-FFF2-40B4-BE49-F238E27FC236}">
                <a16:creationId xmlns:a16="http://schemas.microsoft.com/office/drawing/2014/main" id="{00FDF756-2239-4220-B8AA-3E422C144F0F}"/>
              </a:ext>
            </a:extLst>
          </p:cNvPr>
          <p:cNvSpPr>
            <a:spLocks noGrp="1"/>
          </p:cNvSpPr>
          <p:nvPr>
            <p:ph type="body" sz="half" idx="2"/>
          </p:nvPr>
        </p:nvSpPr>
        <p:spPr/>
        <p:txBody>
          <a:bodyPr/>
          <a:lstStyle/>
          <a:p>
            <a:r>
              <a:rPr lang="es-MX" dirty="0"/>
              <a:t>Definición de servicio</a:t>
            </a:r>
          </a:p>
        </p:txBody>
      </p:sp>
    </p:spTree>
    <p:extLst>
      <p:ext uri="{BB962C8B-B14F-4D97-AF65-F5344CB8AC3E}">
        <p14:creationId xmlns:p14="http://schemas.microsoft.com/office/powerpoint/2010/main" val="20235751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6DFFF8D-C58E-4053-8147-ED62C94CBDF9}"/>
              </a:ext>
            </a:extLst>
          </p:cNvPr>
          <p:cNvSpPr>
            <a:spLocks noGrp="1"/>
          </p:cNvSpPr>
          <p:nvPr>
            <p:ph type="title"/>
          </p:nvPr>
        </p:nvSpPr>
        <p:spPr>
          <a:xfrm>
            <a:off x="1146705" y="609601"/>
            <a:ext cx="3856037" cy="1988264"/>
          </a:xfrm>
        </p:spPr>
        <p:txBody>
          <a:bodyPr>
            <a:normAutofit fontScale="90000"/>
          </a:bodyPr>
          <a:lstStyle/>
          <a:p>
            <a:r>
              <a:rPr lang="es-MX" dirty="0"/>
              <a:t>Mercado(s) eléctrico(s) </a:t>
            </a:r>
            <a:br>
              <a:rPr lang="es-MX" dirty="0"/>
            </a:br>
            <a:r>
              <a:rPr lang="es-MX" dirty="0"/>
              <a:t>actuales (3)</a:t>
            </a:r>
            <a:br>
              <a:rPr lang="es-MX" dirty="0"/>
            </a:br>
            <a:r>
              <a:rPr lang="es-MX" dirty="0"/>
              <a:t>y </a:t>
            </a:r>
            <a:br>
              <a:rPr lang="es-MX" dirty="0"/>
            </a:br>
            <a:r>
              <a:rPr lang="es-MX" dirty="0"/>
              <a:t>sistema eléctrico</a:t>
            </a:r>
          </a:p>
        </p:txBody>
      </p:sp>
      <p:sp>
        <p:nvSpPr>
          <p:cNvPr id="3" name="Marcador de contenido 2">
            <a:extLst>
              <a:ext uri="{FF2B5EF4-FFF2-40B4-BE49-F238E27FC236}">
                <a16:creationId xmlns:a16="http://schemas.microsoft.com/office/drawing/2014/main" id="{253DEA25-3AF7-4E0A-ACB1-C310CCA4EA35}"/>
              </a:ext>
            </a:extLst>
          </p:cNvPr>
          <p:cNvSpPr>
            <a:spLocks noGrp="1"/>
          </p:cNvSpPr>
          <p:nvPr>
            <p:ph idx="1"/>
          </p:nvPr>
        </p:nvSpPr>
        <p:spPr>
          <a:xfrm>
            <a:off x="4257107" y="666119"/>
            <a:ext cx="7327311" cy="5849738"/>
          </a:xfrm>
        </p:spPr>
        <p:txBody>
          <a:bodyPr>
            <a:normAutofit fontScale="47500" lnSpcReduction="20000"/>
          </a:bodyPr>
          <a:lstStyle/>
          <a:p>
            <a:pPr algn="just"/>
            <a:r>
              <a:rPr lang="es-MX" dirty="0"/>
              <a:t>El mercado eléctrico en Chile, desde el lado de la oferta de energía, está compuesto por tres sectores cuyas actividades hacen posible la disposición de la energía eléctrica en los distintos puntos del mercado. </a:t>
            </a:r>
          </a:p>
          <a:p>
            <a:pPr lvl="1" algn="just"/>
            <a:r>
              <a:rPr lang="es-MX" dirty="0"/>
              <a:t>Generación: Es la conversión de una fuente de energía primaria (por ejemplo, carbón, gas natural, o el viento) en electricidad.  Corresponde a todas las centrales que producen electricidad y que están encargadas de inyectar energía al sistema. Se trata de un mercado competitivo de generación, donde diversas empresas compiten en el suministro de electricidad a clientes libres y regulados.</a:t>
            </a:r>
          </a:p>
          <a:p>
            <a:pPr lvl="2" algn="just"/>
            <a:r>
              <a:rPr lang="es-MX" dirty="0"/>
              <a:t>Agentes: Múltiples actores, ej.: ENEL Generación Chile S.A., COLBÚN S.A., GENER S.A., GUACOLDA S.A., etc.</a:t>
            </a:r>
          </a:p>
          <a:p>
            <a:pPr lvl="2" algn="just"/>
            <a:r>
              <a:rPr lang="es-MX" dirty="0"/>
              <a:t>Bienes transados (y valorizados): Energía y potencia. </a:t>
            </a:r>
            <a:r>
              <a:rPr lang="es-MX" dirty="0" err="1"/>
              <a:t>Nat</a:t>
            </a:r>
            <a:r>
              <a:rPr lang="es-MX" dirty="0"/>
              <a:t>. </a:t>
            </a:r>
            <a:r>
              <a:rPr lang="es-MX" dirty="0" err="1"/>
              <a:t>Jrdca</a:t>
            </a:r>
            <a:r>
              <a:rPr lang="es-MX" dirty="0"/>
              <a:t>.: BIEN PRIVADO.</a:t>
            </a:r>
          </a:p>
          <a:p>
            <a:pPr lvl="2" algn="just"/>
            <a:r>
              <a:rPr lang="es-MX" dirty="0"/>
              <a:t>Autoridades relevantes: Coordinador, CNE, SEC</a:t>
            </a:r>
          </a:p>
          <a:p>
            <a:pPr lvl="2" algn="just"/>
            <a:r>
              <a:rPr lang="es-MX" dirty="0"/>
              <a:t>Normativa sectorial: </a:t>
            </a:r>
            <a:r>
              <a:rPr lang="es-MX" dirty="0">
                <a:hlinkClick r:id="rId2"/>
              </a:rPr>
              <a:t>http://generadoras.cl/documentos/normativa-sectorial</a:t>
            </a:r>
            <a:endParaRPr lang="es-MX" dirty="0"/>
          </a:p>
          <a:p>
            <a:pPr lvl="1" algn="just"/>
            <a:r>
              <a:rPr lang="es-MX" dirty="0"/>
              <a:t>Transmisión: Tendido eléctrico de alto voltaje, donde las centrales inyectan energía al sistema y se retiran los grandes consumos. Se trata de un mercado de competencia imperfecta, del tipo monopolio natural.</a:t>
            </a:r>
          </a:p>
          <a:p>
            <a:pPr lvl="2" algn="just"/>
            <a:r>
              <a:rPr lang="es-MX" dirty="0"/>
              <a:t>Agentes: TRANSELEC S.A. </a:t>
            </a:r>
          </a:p>
          <a:p>
            <a:pPr lvl="2" algn="just"/>
            <a:r>
              <a:rPr lang="es-MX" dirty="0"/>
              <a:t>Bien transado (y valorizado): Transporte de electricidad (en alta tensión) </a:t>
            </a:r>
            <a:r>
              <a:rPr lang="es-MX" dirty="0" err="1"/>
              <a:t>Nat</a:t>
            </a:r>
            <a:r>
              <a:rPr lang="es-MX" dirty="0"/>
              <a:t>. </a:t>
            </a:r>
            <a:r>
              <a:rPr lang="es-MX" dirty="0" err="1"/>
              <a:t>Jrdca</a:t>
            </a:r>
            <a:r>
              <a:rPr lang="es-MX" dirty="0"/>
              <a:t>: SERVICIO PÚBLICO</a:t>
            </a:r>
          </a:p>
          <a:p>
            <a:pPr lvl="2" algn="just"/>
            <a:r>
              <a:rPr lang="es-MX" dirty="0"/>
              <a:t>Autoridades relevantes: Coordinador, CNE, SEC</a:t>
            </a:r>
          </a:p>
          <a:p>
            <a:pPr lvl="1" algn="just"/>
            <a:r>
              <a:rPr lang="es-MX" dirty="0"/>
              <a:t>Distribución: Red de medio y bajo voltaje encargadas de entregar la energía a los consumidores residenciales, comercio e industria a partir de la energía entregada desde la sección de transmisión. Se pretende introducir más competencia, con la Ley </a:t>
            </a:r>
            <a:r>
              <a:rPr lang="es-MX" dirty="0" err="1"/>
              <a:t>Nr</a:t>
            </a:r>
            <a:r>
              <a:rPr lang="es-MX" dirty="0"/>
              <a:t>. </a:t>
            </a:r>
            <a:r>
              <a:rPr lang="es-MX" dirty="0">
                <a:highlight>
                  <a:srgbClr val="FFFF00"/>
                </a:highlight>
              </a:rPr>
              <a:t>XXX</a:t>
            </a:r>
            <a:r>
              <a:rPr lang="es-MX" dirty="0"/>
              <a:t> de </a:t>
            </a:r>
          </a:p>
          <a:p>
            <a:pPr lvl="2" algn="just"/>
            <a:r>
              <a:rPr lang="es-MX" dirty="0"/>
              <a:t>Agentes: Múltiples actores, concesionarias de distribución, ej.: ENEL Distribución Chile S.A. En el futuro, también: comercializadores.</a:t>
            </a:r>
          </a:p>
          <a:p>
            <a:pPr lvl="2" algn="just"/>
            <a:r>
              <a:rPr lang="es-MX" dirty="0"/>
              <a:t>Bien transado (y valorizado): Transporte de electricidad (en media y baja tensión). </a:t>
            </a:r>
            <a:r>
              <a:rPr lang="es-MX" dirty="0" err="1"/>
              <a:t>Nat</a:t>
            </a:r>
            <a:r>
              <a:rPr lang="es-MX" dirty="0"/>
              <a:t>. </a:t>
            </a:r>
            <a:r>
              <a:rPr lang="es-MX" dirty="0" err="1"/>
              <a:t>Jrdca</a:t>
            </a:r>
            <a:r>
              <a:rPr lang="es-MX" dirty="0"/>
              <a:t>.: SERVICIO PÚBLICO.</a:t>
            </a:r>
          </a:p>
          <a:p>
            <a:pPr lvl="2" algn="just"/>
            <a:r>
              <a:rPr lang="es-MX" dirty="0"/>
              <a:t>Autoridades relevantes: Coordinador, CNE, SEC</a:t>
            </a:r>
          </a:p>
          <a:p>
            <a:pPr algn="just"/>
            <a:r>
              <a:rPr lang="es-MX" dirty="0"/>
              <a:t>Servicios complementarios.</a:t>
            </a:r>
          </a:p>
          <a:p>
            <a:pPr algn="just"/>
            <a:r>
              <a:rPr lang="es-MX" dirty="0"/>
              <a:t>La interconexión física de los componentes de cada uno de estos sectores configura un sistema eléctrico, ej.: Sistema Eléctrico Nacional (SEN). </a:t>
            </a:r>
          </a:p>
          <a:p>
            <a:pPr algn="just"/>
            <a:r>
              <a:rPr lang="es-MX" dirty="0"/>
              <a:t>Un sistema eléctrico se define como el conjunto de instalaciones, conductores y equipos necesarios para la generación, el transporte y la distribución de la energía eléctrica. Se divide en tres subsistemas principales: generación, transporte y distribución.</a:t>
            </a:r>
          </a:p>
          <a:p>
            <a:pPr algn="just"/>
            <a:endParaRPr lang="es-MX" dirty="0"/>
          </a:p>
          <a:p>
            <a:endParaRPr lang="es-MX" dirty="0"/>
          </a:p>
        </p:txBody>
      </p:sp>
      <p:sp>
        <p:nvSpPr>
          <p:cNvPr id="4" name="Marcador de texto 3">
            <a:extLst>
              <a:ext uri="{FF2B5EF4-FFF2-40B4-BE49-F238E27FC236}">
                <a16:creationId xmlns:a16="http://schemas.microsoft.com/office/drawing/2014/main" id="{19E547E2-1130-4D3C-8C7D-6D3D32412A7A}"/>
              </a:ext>
            </a:extLst>
          </p:cNvPr>
          <p:cNvSpPr>
            <a:spLocks noGrp="1"/>
          </p:cNvSpPr>
          <p:nvPr>
            <p:ph type="body" sz="half" idx="2"/>
          </p:nvPr>
        </p:nvSpPr>
        <p:spPr>
          <a:xfrm>
            <a:off x="1146705" y="2840090"/>
            <a:ext cx="3255737" cy="2951110"/>
          </a:xfrm>
        </p:spPr>
        <p:txBody>
          <a:bodyPr/>
          <a:lstStyle/>
          <a:p>
            <a:r>
              <a:rPr lang="es-MX" dirty="0"/>
              <a:t>Mercados eléctricos relevantes hoy</a:t>
            </a:r>
          </a:p>
          <a:p>
            <a:r>
              <a:rPr lang="es-MX" dirty="0"/>
              <a:t>Los objetos transados (y valorizados)</a:t>
            </a:r>
          </a:p>
          <a:p>
            <a:r>
              <a:rPr lang="es-MX" dirty="0"/>
              <a:t>Los agentes más relevantes del mercado</a:t>
            </a:r>
          </a:p>
          <a:p>
            <a:r>
              <a:rPr lang="es-MX" dirty="0"/>
              <a:t>Las autoridades relevantes</a:t>
            </a:r>
          </a:p>
          <a:p>
            <a:r>
              <a:rPr lang="es-MX" dirty="0"/>
              <a:t>Sistema eléctrico ( concepto + diagrama)</a:t>
            </a:r>
          </a:p>
        </p:txBody>
      </p:sp>
    </p:spTree>
    <p:extLst>
      <p:ext uri="{BB962C8B-B14F-4D97-AF65-F5344CB8AC3E}">
        <p14:creationId xmlns:p14="http://schemas.microsoft.com/office/powerpoint/2010/main" val="1716636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544EED-5592-4E09-95CF-8B6A2807C99B}"/>
              </a:ext>
            </a:extLst>
          </p:cNvPr>
          <p:cNvSpPr>
            <a:spLocks noGrp="1"/>
          </p:cNvSpPr>
          <p:nvPr>
            <p:ph type="title"/>
          </p:nvPr>
        </p:nvSpPr>
        <p:spPr/>
        <p:txBody>
          <a:bodyPr/>
          <a:lstStyle/>
          <a:p>
            <a:r>
              <a:rPr lang="es-MX" dirty="0"/>
              <a:t>Sistema eléctrico</a:t>
            </a:r>
          </a:p>
        </p:txBody>
      </p:sp>
      <p:pic>
        <p:nvPicPr>
          <p:cNvPr id="5" name="Marcador de contenido 4">
            <a:extLst>
              <a:ext uri="{FF2B5EF4-FFF2-40B4-BE49-F238E27FC236}">
                <a16:creationId xmlns:a16="http://schemas.microsoft.com/office/drawing/2014/main" id="{76AB5F40-A838-43C2-AFE2-B4B5CD254722}"/>
              </a:ext>
            </a:extLst>
          </p:cNvPr>
          <p:cNvPicPr>
            <a:picLocks noGrp="1" noChangeAspect="1"/>
          </p:cNvPicPr>
          <p:nvPr>
            <p:ph idx="1"/>
          </p:nvPr>
        </p:nvPicPr>
        <p:blipFill>
          <a:blip r:embed="rId2"/>
          <a:stretch>
            <a:fillRect/>
          </a:stretch>
        </p:blipFill>
        <p:spPr>
          <a:xfrm>
            <a:off x="4826337" y="1429543"/>
            <a:ext cx="6375903" cy="4504871"/>
          </a:xfrm>
          <a:prstGeom prst="rect">
            <a:avLst/>
          </a:prstGeom>
        </p:spPr>
      </p:pic>
      <p:sp>
        <p:nvSpPr>
          <p:cNvPr id="4" name="Marcador de texto 3">
            <a:extLst>
              <a:ext uri="{FF2B5EF4-FFF2-40B4-BE49-F238E27FC236}">
                <a16:creationId xmlns:a16="http://schemas.microsoft.com/office/drawing/2014/main" id="{48999C18-F8AF-44D7-A261-B9A7ACE36123}"/>
              </a:ext>
            </a:extLst>
          </p:cNvPr>
          <p:cNvSpPr>
            <a:spLocks noGrp="1"/>
          </p:cNvSpPr>
          <p:nvPr>
            <p:ph type="body" sz="half" idx="2"/>
          </p:nvPr>
        </p:nvSpPr>
        <p:spPr/>
        <p:txBody>
          <a:bodyPr>
            <a:normAutofit/>
          </a:bodyPr>
          <a:lstStyle/>
          <a:p>
            <a:r>
              <a:rPr lang="es-MX" dirty="0"/>
              <a:t>Diagrama básico de un sistema eléctrico.</a:t>
            </a:r>
          </a:p>
          <a:p>
            <a:r>
              <a:rPr lang="es-MX" dirty="0"/>
              <a:t>Principio de coordinación de la operación</a:t>
            </a:r>
          </a:p>
          <a:p>
            <a:r>
              <a:rPr lang="es-MX" dirty="0"/>
              <a:t>Tipos de sistemas, según su capacidad instalada: Ejemplo art. 147 LGSE (tarifas, distingue SE de más de 1.500 kW de capacidad instalada)</a:t>
            </a:r>
          </a:p>
          <a:p>
            <a:r>
              <a:rPr lang="es-MX" dirty="0"/>
              <a:t>	Sistemas grandes</a:t>
            </a:r>
          </a:p>
          <a:p>
            <a:r>
              <a:rPr lang="es-MX" dirty="0"/>
              <a:t>	Sistemas medianos</a:t>
            </a:r>
          </a:p>
          <a:p>
            <a:r>
              <a:rPr lang="es-MX" dirty="0"/>
              <a:t>	Sistemas pequeños</a:t>
            </a:r>
          </a:p>
        </p:txBody>
      </p:sp>
    </p:spTree>
    <p:extLst>
      <p:ext uri="{BB962C8B-B14F-4D97-AF65-F5344CB8AC3E}">
        <p14:creationId xmlns:p14="http://schemas.microsoft.com/office/powerpoint/2010/main" val="112959617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4DEE43-323F-4709-9089-F980DCEDD5AC}"/>
              </a:ext>
            </a:extLst>
          </p:cNvPr>
          <p:cNvSpPr>
            <a:spLocks noGrp="1"/>
          </p:cNvSpPr>
          <p:nvPr>
            <p:ph type="title"/>
          </p:nvPr>
        </p:nvSpPr>
        <p:spPr/>
        <p:txBody>
          <a:bodyPr/>
          <a:lstStyle/>
          <a:p>
            <a:r>
              <a:rPr lang="es-MX" dirty="0"/>
              <a:t>Sistema eléctrico</a:t>
            </a:r>
          </a:p>
        </p:txBody>
      </p:sp>
      <p:sp>
        <p:nvSpPr>
          <p:cNvPr id="3" name="Marcador de contenido 2">
            <a:extLst>
              <a:ext uri="{FF2B5EF4-FFF2-40B4-BE49-F238E27FC236}">
                <a16:creationId xmlns:a16="http://schemas.microsoft.com/office/drawing/2014/main" id="{F2EBFBF6-EEC2-4AD6-9BC9-0CFE943E15F4}"/>
              </a:ext>
            </a:extLst>
          </p:cNvPr>
          <p:cNvSpPr>
            <a:spLocks noGrp="1"/>
          </p:cNvSpPr>
          <p:nvPr>
            <p:ph idx="1"/>
          </p:nvPr>
        </p:nvSpPr>
        <p:spPr/>
        <p:txBody>
          <a:bodyPr/>
          <a:lstStyle/>
          <a:p>
            <a:pPr algn="just"/>
            <a:r>
              <a:rPr lang="es-MX" dirty="0"/>
              <a:t>Si circula o no electricidad: abierto (no circula) y cerrado (circula electricidad).</a:t>
            </a:r>
          </a:p>
          <a:p>
            <a:pPr algn="just"/>
            <a:r>
              <a:rPr lang="es-MX" dirty="0"/>
              <a:t>Por el tipo de señal: De corriente continua, de corriente alterna y mixtos.</a:t>
            </a:r>
          </a:p>
          <a:p>
            <a:pPr algn="just"/>
            <a:r>
              <a:rPr lang="es-MX" dirty="0"/>
              <a:t>Por el tipo de régimen: Periódico, Transitorio y Permanente.</a:t>
            </a:r>
          </a:p>
          <a:p>
            <a:pPr algn="just"/>
            <a:r>
              <a:rPr lang="es-MX" dirty="0"/>
              <a:t>Por el tipo de componentes: Eléctricos: Resistivos, inductivos, capacitivos y mixtos. Electrónicos: digitales, analógicos y mixtos.</a:t>
            </a:r>
          </a:p>
          <a:p>
            <a:pPr algn="just"/>
            <a:r>
              <a:rPr lang="es-MX" dirty="0"/>
              <a:t>Por su configuración, etc.</a:t>
            </a:r>
          </a:p>
        </p:txBody>
      </p:sp>
      <p:sp>
        <p:nvSpPr>
          <p:cNvPr id="4" name="Marcador de texto 3">
            <a:extLst>
              <a:ext uri="{FF2B5EF4-FFF2-40B4-BE49-F238E27FC236}">
                <a16:creationId xmlns:a16="http://schemas.microsoft.com/office/drawing/2014/main" id="{B449EDF5-CC22-4941-A033-3EF1E58F905C}"/>
              </a:ext>
            </a:extLst>
          </p:cNvPr>
          <p:cNvSpPr>
            <a:spLocks noGrp="1"/>
          </p:cNvSpPr>
          <p:nvPr>
            <p:ph type="body" sz="half" idx="2"/>
          </p:nvPr>
        </p:nvSpPr>
        <p:spPr/>
        <p:txBody>
          <a:bodyPr/>
          <a:lstStyle/>
          <a:p>
            <a:r>
              <a:rPr lang="es-MX" dirty="0"/>
              <a:t>Otras clasificaciones de SE (técnicas)</a:t>
            </a:r>
          </a:p>
        </p:txBody>
      </p:sp>
    </p:spTree>
    <p:extLst>
      <p:ext uri="{BB962C8B-B14F-4D97-AF65-F5344CB8AC3E}">
        <p14:creationId xmlns:p14="http://schemas.microsoft.com/office/powerpoint/2010/main" val="323156084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D3D092-3AB5-483A-BCE9-54980A9D82A7}"/>
              </a:ext>
            </a:extLst>
          </p:cNvPr>
          <p:cNvSpPr>
            <a:spLocks noGrp="1"/>
          </p:cNvSpPr>
          <p:nvPr>
            <p:ph type="title"/>
          </p:nvPr>
        </p:nvSpPr>
        <p:spPr/>
        <p:txBody>
          <a:bodyPr>
            <a:normAutofit fontScale="90000"/>
          </a:bodyPr>
          <a:lstStyle/>
          <a:p>
            <a:r>
              <a:rPr lang="es-MX" dirty="0"/>
              <a:t>Características generales de los sistemas eléctricos chilenos</a:t>
            </a:r>
          </a:p>
        </p:txBody>
      </p:sp>
      <p:sp>
        <p:nvSpPr>
          <p:cNvPr id="3" name="Marcador de contenido 2">
            <a:extLst>
              <a:ext uri="{FF2B5EF4-FFF2-40B4-BE49-F238E27FC236}">
                <a16:creationId xmlns:a16="http://schemas.microsoft.com/office/drawing/2014/main" id="{F22E568F-CE35-490C-902C-6D3105EC9F95}"/>
              </a:ext>
            </a:extLst>
          </p:cNvPr>
          <p:cNvSpPr>
            <a:spLocks noGrp="1"/>
          </p:cNvSpPr>
          <p:nvPr>
            <p:ph idx="1"/>
          </p:nvPr>
        </p:nvSpPr>
        <p:spPr>
          <a:xfrm>
            <a:off x="4705224" y="592666"/>
            <a:ext cx="6697526" cy="5584076"/>
          </a:xfrm>
        </p:spPr>
        <p:txBody>
          <a:bodyPr>
            <a:normAutofit fontScale="55000" lnSpcReduction="20000"/>
          </a:bodyPr>
          <a:lstStyle/>
          <a:p>
            <a:pPr algn="just"/>
            <a:r>
              <a:rPr lang="es-MX" dirty="0"/>
              <a:t>El mercado eléctrico chileno está compuesto por tres sistemas independientes.</a:t>
            </a:r>
          </a:p>
          <a:p>
            <a:pPr algn="just"/>
            <a:r>
              <a:rPr lang="es-MX" dirty="0"/>
              <a:t>Sistema Eléctrico Nacional (SEN): Compuesto por los antiguos Sistemas Interconectado Central (SIC) e Interconectado del Norte Grande (SING).</a:t>
            </a:r>
          </a:p>
          <a:p>
            <a:pPr lvl="1" algn="just"/>
            <a:r>
              <a:rPr lang="es-MX" dirty="0"/>
              <a:t>Capacidad instalada: se refiere a la potencia de generar energía en base a determinada tecnología.</a:t>
            </a:r>
          </a:p>
          <a:p>
            <a:pPr lvl="2" algn="just"/>
            <a:r>
              <a:rPr lang="es-MX" dirty="0"/>
              <a:t>A enero de 2022 cuenta con una capacidad instalada de 31.466 MW.</a:t>
            </a:r>
          </a:p>
          <a:p>
            <a:pPr lvl="2" algn="just"/>
            <a:r>
              <a:rPr lang="es-MX" dirty="0"/>
              <a:t>El 57,1% de la capacidad instalada corresponde a fuentes renovables (23,5% hidráulica; 19,8% solar; 11,7% eólico;  1,9% biomasa; y 0,2% geotérmica) </a:t>
            </a:r>
          </a:p>
          <a:p>
            <a:pPr lvl="2" algn="just"/>
            <a:r>
              <a:rPr lang="es-MX" dirty="0"/>
              <a:t>Mientras que el 42,9% corresponde a fuentes térmicas (16,1% carbón, 15,9% gas natural y 10,9% petróleo).</a:t>
            </a:r>
          </a:p>
          <a:p>
            <a:pPr lvl="1" algn="just"/>
            <a:r>
              <a:rPr lang="es-MX" dirty="0"/>
              <a:t>Generación de energía: se refiere a la energía eléctrica efectivamente generada a partir de determinada tecnología</a:t>
            </a:r>
          </a:p>
          <a:p>
            <a:pPr lvl="2" algn="just"/>
            <a:r>
              <a:rPr lang="es-MX" dirty="0"/>
              <a:t>El aumento de la generación renovable ha sido importante en los últimos años, llegando a un 44,8% de generación renovable en 2021. El mayor aumento lo han tenido las tecnologías solar fotovoltaicas y eólica, que han aumentado drásticamente pasando en conjunto de un 0,5% en 2011 a un 21,6% en 2021.</a:t>
            </a:r>
          </a:p>
          <a:p>
            <a:pPr lvl="2" algn="just"/>
            <a:r>
              <a:rPr lang="es-MX" dirty="0"/>
              <a:t>Estudios impulsados por Generadoras estiman que ya en 2030 el 75% de la generación podría ser renovable. Fuente: Estudio Análisis de largo plazo del SEN considerando ERV, PSR Moray, 2018.</a:t>
            </a:r>
          </a:p>
          <a:p>
            <a:pPr lvl="2" algn="just"/>
            <a:r>
              <a:rPr lang="es-MX" dirty="0"/>
              <a:t> Las ERV (Energía Renovable Variable) solar, FV y eólica dominarán la expansión de generación</a:t>
            </a:r>
          </a:p>
          <a:p>
            <a:pPr algn="just"/>
            <a:r>
              <a:rPr lang="es-MX" dirty="0"/>
              <a:t>Sistema de Aysén (SEA): sistema que produce electricidad para abastecer la Región de Aysén del General Carlos </a:t>
            </a:r>
            <a:r>
              <a:rPr lang="es-MX" dirty="0" err="1"/>
              <a:t>Ibañez</a:t>
            </a:r>
            <a:r>
              <a:rPr lang="es-MX" dirty="0"/>
              <a:t> del Campo. </a:t>
            </a:r>
          </a:p>
          <a:p>
            <a:pPr lvl="1" algn="just"/>
            <a:r>
              <a:rPr lang="es-MX" dirty="0"/>
              <a:t>A enero de 2022 posee una capacidad instalada neta de 66 MW, con un 61% </a:t>
            </a:r>
            <a:r>
              <a:rPr lang="es-MX" dirty="0" err="1"/>
              <a:t>diesel</a:t>
            </a:r>
            <a:r>
              <a:rPr lang="es-MX" dirty="0"/>
              <a:t>, 34% hidráulica y 5% eólica.</a:t>
            </a:r>
          </a:p>
          <a:p>
            <a:pPr algn="just"/>
            <a:r>
              <a:rPr lang="es-MX" dirty="0"/>
              <a:t>Sistema de Magallanes (SEM): sistema que produce electricidad para abastecer las Región de Magallanes y de la Antártica Chilena. </a:t>
            </a:r>
          </a:p>
          <a:p>
            <a:pPr lvl="1" algn="just"/>
            <a:r>
              <a:rPr lang="es-MX" dirty="0"/>
              <a:t>A Enero de 2022 posee una capacidad instalada neta de 116 MW, con un 84% gas natural, 14% diésel, y 2% eólica.</a:t>
            </a:r>
          </a:p>
        </p:txBody>
      </p:sp>
      <p:sp>
        <p:nvSpPr>
          <p:cNvPr id="4" name="Marcador de texto 3">
            <a:extLst>
              <a:ext uri="{FF2B5EF4-FFF2-40B4-BE49-F238E27FC236}">
                <a16:creationId xmlns:a16="http://schemas.microsoft.com/office/drawing/2014/main" id="{FA6A9D0A-C704-4845-9F8E-AA6FE89013CC}"/>
              </a:ext>
            </a:extLst>
          </p:cNvPr>
          <p:cNvSpPr>
            <a:spLocks noGrp="1"/>
          </p:cNvSpPr>
          <p:nvPr>
            <p:ph type="body" sz="half" idx="2"/>
          </p:nvPr>
        </p:nvSpPr>
        <p:spPr>
          <a:xfrm>
            <a:off x="1146706" y="2249486"/>
            <a:ext cx="3510074" cy="3541714"/>
          </a:xfrm>
        </p:spPr>
        <p:txBody>
          <a:bodyPr/>
          <a:lstStyle/>
          <a:p>
            <a:pPr algn="just"/>
            <a:r>
              <a:rPr lang="es-MX" dirty="0"/>
              <a:t>Tres sistemas: SEN, Aysén y Magallanes.</a:t>
            </a:r>
          </a:p>
          <a:p>
            <a:pPr algn="just"/>
            <a:r>
              <a:rPr lang="es-MX" dirty="0"/>
              <a:t>Matriz energética (SEN, a enero 2022): </a:t>
            </a:r>
          </a:p>
          <a:p>
            <a:pPr algn="just"/>
            <a:r>
              <a:rPr lang="es-MX" dirty="0"/>
              <a:t>	57,1% renovables, y</a:t>
            </a:r>
          </a:p>
          <a:p>
            <a:pPr algn="just"/>
            <a:r>
              <a:rPr lang="es-MX" dirty="0"/>
              <a:t>	42,9 térmica.</a:t>
            </a:r>
          </a:p>
          <a:p>
            <a:pPr algn="just"/>
            <a:r>
              <a:rPr lang="es-MX" dirty="0"/>
              <a:t>Instalaciones eléctricas sistémicas (todas)</a:t>
            </a:r>
          </a:p>
          <a:p>
            <a:pPr algn="just"/>
            <a:r>
              <a:rPr lang="es-MX" dirty="0"/>
              <a:t>Subgrupo relevante (para efecto de coordinación, según veremos): Instalaciones sistémicas eléctricas de control. Comunicación y monitoreo.</a:t>
            </a:r>
          </a:p>
        </p:txBody>
      </p:sp>
    </p:spTree>
    <p:extLst>
      <p:ext uri="{BB962C8B-B14F-4D97-AF65-F5344CB8AC3E}">
        <p14:creationId xmlns:p14="http://schemas.microsoft.com/office/powerpoint/2010/main" val="74691769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DA9BAE-782F-4502-B9D2-A1052204AB97}"/>
              </a:ext>
            </a:extLst>
          </p:cNvPr>
          <p:cNvSpPr>
            <a:spLocks noGrp="1"/>
          </p:cNvSpPr>
          <p:nvPr>
            <p:ph type="title"/>
          </p:nvPr>
        </p:nvSpPr>
        <p:spPr/>
        <p:txBody>
          <a:bodyPr/>
          <a:lstStyle/>
          <a:p>
            <a:r>
              <a:rPr lang="es-MX" dirty="0"/>
              <a:t>El sistema eléctrico nacional (SEN)</a:t>
            </a:r>
          </a:p>
        </p:txBody>
      </p:sp>
      <p:sp>
        <p:nvSpPr>
          <p:cNvPr id="3" name="Marcador de contenido 2">
            <a:extLst>
              <a:ext uri="{FF2B5EF4-FFF2-40B4-BE49-F238E27FC236}">
                <a16:creationId xmlns:a16="http://schemas.microsoft.com/office/drawing/2014/main" id="{C07CE07A-1D94-46CE-BB1A-33E6FFFD3707}"/>
              </a:ext>
            </a:extLst>
          </p:cNvPr>
          <p:cNvSpPr>
            <a:spLocks noGrp="1"/>
          </p:cNvSpPr>
          <p:nvPr>
            <p:ph idx="1"/>
          </p:nvPr>
        </p:nvSpPr>
        <p:spPr/>
        <p:txBody>
          <a:bodyPr>
            <a:normAutofit fontScale="62500" lnSpcReduction="20000"/>
          </a:bodyPr>
          <a:lstStyle/>
          <a:p>
            <a:pPr algn="just"/>
            <a:r>
              <a:rPr lang="es-MX" dirty="0"/>
              <a:t>El Sistema Eléctrico Nacional, nace en 2017.</a:t>
            </a:r>
          </a:p>
          <a:p>
            <a:pPr algn="just"/>
            <a:r>
              <a:rPr lang="es-MX" dirty="0"/>
              <a:t>De la interconexión de los ex sistemas SING y SIC.</a:t>
            </a:r>
          </a:p>
          <a:p>
            <a:pPr algn="just"/>
            <a:r>
              <a:rPr lang="es-MX" dirty="0"/>
              <a:t>Por las características de la geografía nacional, es un sistema único en cuanto a longitud, alcanzando los 3.100 km.</a:t>
            </a:r>
          </a:p>
          <a:p>
            <a:pPr algn="just"/>
            <a:r>
              <a:rPr lang="es-MX" dirty="0"/>
              <a:t>Abarca casi la totalidad del territorio nacional, desde la ciudad de Arica por el norte, hasta la Isla de Chiloé, en el sur.</a:t>
            </a:r>
          </a:p>
          <a:p>
            <a:pPr algn="just"/>
            <a:r>
              <a:rPr lang="es-MX" dirty="0"/>
              <a:t>39.574 km de Líneas (SEN, 2022, desde Arica a Chiloé)</a:t>
            </a:r>
          </a:p>
          <a:p>
            <a:pPr algn="just"/>
            <a:r>
              <a:rPr lang="es-MX" dirty="0"/>
              <a:t>20.714,5 GWh Producción Anual (marzo 2022)</a:t>
            </a:r>
          </a:p>
          <a:p>
            <a:pPr algn="just"/>
            <a:r>
              <a:rPr lang="es-MX" dirty="0"/>
              <a:t>661 empresas coordinadas (2022) entre G, T y D.</a:t>
            </a:r>
          </a:p>
          <a:p>
            <a:pPr algn="just"/>
            <a:r>
              <a:rPr lang="es-MX" dirty="0"/>
              <a:t>98,5% de cobertura de la población nacional (2022)</a:t>
            </a:r>
          </a:p>
          <a:p>
            <a:pPr algn="just"/>
            <a:r>
              <a:rPr lang="es-MX" dirty="0"/>
              <a:t>31.709,4 MW Potencia Instalada (marzo 2022)</a:t>
            </a:r>
          </a:p>
          <a:p>
            <a:pPr algn="just"/>
            <a:r>
              <a:rPr lang="es-MX" dirty="0"/>
              <a:t>7.106,9 GWh Producción anual de Energías Renovables No Convencionales (marzo 2022)</a:t>
            </a:r>
          </a:p>
          <a:p>
            <a:pPr algn="just"/>
            <a:r>
              <a:rPr lang="pt-BR" dirty="0"/>
              <a:t>11.905,5 MWh/h Demanda Máxima Horaria durante 2022</a:t>
            </a:r>
          </a:p>
          <a:p>
            <a:pPr algn="just"/>
            <a:r>
              <a:rPr lang="es-MX" dirty="0"/>
              <a:t>18.846,8 GWh Ventas a Clientes Finales a marzo 2022</a:t>
            </a:r>
          </a:p>
          <a:p>
            <a:pPr algn="just"/>
            <a:endParaRPr lang="es-MX" dirty="0"/>
          </a:p>
        </p:txBody>
      </p:sp>
      <p:sp>
        <p:nvSpPr>
          <p:cNvPr id="4" name="Marcador de texto 3">
            <a:extLst>
              <a:ext uri="{FF2B5EF4-FFF2-40B4-BE49-F238E27FC236}">
                <a16:creationId xmlns:a16="http://schemas.microsoft.com/office/drawing/2014/main" id="{24122665-91EF-4B59-BDFC-3AFB66192ED1}"/>
              </a:ext>
            </a:extLst>
          </p:cNvPr>
          <p:cNvSpPr>
            <a:spLocks noGrp="1"/>
          </p:cNvSpPr>
          <p:nvPr>
            <p:ph type="body" sz="half" idx="2"/>
          </p:nvPr>
        </p:nvSpPr>
        <p:spPr/>
        <p:txBody>
          <a:bodyPr/>
          <a:lstStyle/>
          <a:p>
            <a:r>
              <a:rPr lang="es-MX" dirty="0"/>
              <a:t>Concepto</a:t>
            </a:r>
          </a:p>
          <a:p>
            <a:r>
              <a:rPr lang="es-MX" dirty="0"/>
              <a:t>Características generales</a:t>
            </a:r>
          </a:p>
        </p:txBody>
      </p:sp>
    </p:spTree>
    <p:extLst>
      <p:ext uri="{BB962C8B-B14F-4D97-AF65-F5344CB8AC3E}">
        <p14:creationId xmlns:p14="http://schemas.microsoft.com/office/powerpoint/2010/main" val="364218521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6EEB5D-B69D-429D-86E4-C6F832935C59}"/>
              </a:ext>
            </a:extLst>
          </p:cNvPr>
          <p:cNvSpPr>
            <a:spLocks noGrp="1"/>
          </p:cNvSpPr>
          <p:nvPr>
            <p:ph type="title"/>
          </p:nvPr>
        </p:nvSpPr>
        <p:spPr>
          <a:xfrm>
            <a:off x="1141411" y="1419227"/>
            <a:ext cx="9906000" cy="1650978"/>
          </a:xfrm>
        </p:spPr>
        <p:txBody>
          <a:bodyPr/>
          <a:lstStyle/>
          <a:p>
            <a:r>
              <a:rPr lang="es-MX"/>
              <a:t>AGENTES DEL MERCADO ELÉCTRICO</a:t>
            </a:r>
            <a:endParaRPr lang="es-MX" dirty="0"/>
          </a:p>
        </p:txBody>
      </p:sp>
      <p:sp>
        <p:nvSpPr>
          <p:cNvPr id="3" name="Marcador de texto 2">
            <a:extLst>
              <a:ext uri="{FF2B5EF4-FFF2-40B4-BE49-F238E27FC236}">
                <a16:creationId xmlns:a16="http://schemas.microsoft.com/office/drawing/2014/main" id="{F3B5329B-4C4F-47D3-B640-E11110589681}"/>
              </a:ext>
            </a:extLst>
          </p:cNvPr>
          <p:cNvSpPr>
            <a:spLocks noGrp="1"/>
          </p:cNvSpPr>
          <p:nvPr>
            <p:ph type="body" idx="1"/>
          </p:nvPr>
        </p:nvSpPr>
        <p:spPr>
          <a:xfrm>
            <a:off x="1141411" y="3306374"/>
            <a:ext cx="9906000" cy="2492764"/>
          </a:xfrm>
        </p:spPr>
        <p:txBody>
          <a:bodyPr>
            <a:normAutofit/>
          </a:bodyPr>
          <a:lstStyle/>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s-MX" sz="100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rPr>
              <a:t>Agentes del mercado eléctrico:</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s-MX" sz="100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rPr>
              <a:t>	autoridades: SEC, CNE, MIN. ENERGÍA y Coordinador eléctrico nacional (CEN)</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kumimoji="0" lang="es-MX" sz="100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rPr>
              <a:t>	generadores (ENEL generación, AES, </a:t>
            </a:r>
            <a:r>
              <a:rPr kumimoji="0" lang="es-MX" sz="1000" b="0" i="0" u="none" strike="noStrike" kern="1200" cap="all" spc="0" normalizeH="0" baseline="0" noProof="0" dirty="0" err="1">
                <a:ln>
                  <a:noFill/>
                </a:ln>
                <a:solidFill>
                  <a:prstClr val="white">
                    <a:tint val="75000"/>
                  </a:prstClr>
                </a:solidFill>
                <a:effectLst/>
                <a:uLnTx/>
                <a:uFillTx/>
                <a:latin typeface="Tw Cen MT" panose="020B0602020104020603"/>
                <a:ea typeface="+mn-ea"/>
                <a:cs typeface="+mn-cs"/>
              </a:rPr>
              <a:t>COLBún</a:t>
            </a:r>
            <a:r>
              <a:rPr kumimoji="0" lang="es-MX" sz="100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rPr>
              <a:t>, ENGIE y otros relevantes), </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lang="es-MX" sz="1000" dirty="0">
                <a:solidFill>
                  <a:prstClr val="white">
                    <a:tint val="75000"/>
                  </a:prstClr>
                </a:solidFill>
                <a:latin typeface="Tw Cen MT" panose="020B0602020104020603"/>
              </a:rPr>
              <a:t>	</a:t>
            </a:r>
            <a:r>
              <a:rPr kumimoji="0" lang="es-MX" sz="100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rPr>
              <a:t>transmisores (TRANSELEC y otros), y </a:t>
            </a:r>
          </a:p>
          <a:p>
            <a:pPr marL="0" marR="0" lvl="0" indent="0" algn="l"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r>
              <a:rPr lang="es-MX" sz="1000" dirty="0">
                <a:solidFill>
                  <a:prstClr val="white">
                    <a:tint val="75000"/>
                  </a:prstClr>
                </a:solidFill>
                <a:latin typeface="Tw Cen MT" panose="020B0602020104020603"/>
              </a:rPr>
              <a:t>	</a:t>
            </a:r>
            <a:r>
              <a:rPr kumimoji="0" lang="es-MX" sz="100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rPr>
              <a:t>distribuidores (ENEL </a:t>
            </a:r>
            <a:r>
              <a:rPr kumimoji="0" lang="es-MX" sz="1000" b="0" i="0" u="none" strike="noStrike" kern="1200" cap="all" spc="0" normalizeH="0" baseline="0" noProof="0" dirty="0" err="1">
                <a:ln>
                  <a:noFill/>
                </a:ln>
                <a:solidFill>
                  <a:prstClr val="white">
                    <a:tint val="75000"/>
                  </a:prstClr>
                </a:solidFill>
                <a:effectLst/>
                <a:uLnTx/>
                <a:uFillTx/>
                <a:latin typeface="Tw Cen MT" panose="020B0602020104020603"/>
                <a:ea typeface="+mn-ea"/>
                <a:cs typeface="+mn-cs"/>
              </a:rPr>
              <a:t>DISTRIBUCIóN</a:t>
            </a:r>
            <a:r>
              <a:rPr kumimoji="0" lang="es-MX" sz="100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rPr>
              <a:t> y otros).</a:t>
            </a:r>
          </a:p>
          <a:p>
            <a:endParaRPr lang="es-MX" dirty="0"/>
          </a:p>
          <a:p>
            <a:endParaRPr lang="es-MX" dirty="0"/>
          </a:p>
        </p:txBody>
      </p:sp>
    </p:spTree>
    <p:extLst>
      <p:ext uri="{BB962C8B-B14F-4D97-AF65-F5344CB8AC3E}">
        <p14:creationId xmlns:p14="http://schemas.microsoft.com/office/powerpoint/2010/main" val="29413688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92EB7E-851F-408C-9500-0DB981F09D40}"/>
              </a:ext>
            </a:extLst>
          </p:cNvPr>
          <p:cNvSpPr>
            <a:spLocks noGrp="1"/>
          </p:cNvSpPr>
          <p:nvPr>
            <p:ph type="title"/>
          </p:nvPr>
        </p:nvSpPr>
        <p:spPr/>
        <p:txBody>
          <a:bodyPr/>
          <a:lstStyle/>
          <a:p>
            <a:r>
              <a:rPr lang="es-MX" dirty="0"/>
              <a:t>autoridades</a:t>
            </a:r>
          </a:p>
        </p:txBody>
      </p:sp>
      <p:sp>
        <p:nvSpPr>
          <p:cNvPr id="3" name="Marcador de contenido 2">
            <a:extLst>
              <a:ext uri="{FF2B5EF4-FFF2-40B4-BE49-F238E27FC236}">
                <a16:creationId xmlns:a16="http://schemas.microsoft.com/office/drawing/2014/main" id="{ED0004B5-13FD-4461-9D27-F98781D15539}"/>
              </a:ext>
            </a:extLst>
          </p:cNvPr>
          <p:cNvSpPr>
            <a:spLocks noGrp="1"/>
          </p:cNvSpPr>
          <p:nvPr>
            <p:ph idx="1"/>
          </p:nvPr>
        </p:nvSpPr>
        <p:spPr>
          <a:xfrm>
            <a:off x="4747613" y="592666"/>
            <a:ext cx="6299796" cy="5198534"/>
          </a:xfrm>
        </p:spPr>
        <p:txBody>
          <a:bodyPr>
            <a:normAutofit fontScale="70000" lnSpcReduction="20000"/>
          </a:bodyPr>
          <a:lstStyle/>
          <a:p>
            <a:pPr algn="just"/>
            <a:r>
              <a:rPr lang="es-MX" dirty="0"/>
              <a:t>La Superintendencia de Electricidad y Combustibles, (SEC), nace en 1904 bajo el mandato del Presidente G. Riesco, con el nombre de Inspección Técnica de Empresas y Servicios Eléctricos.</a:t>
            </a:r>
          </a:p>
          <a:p>
            <a:pPr algn="just"/>
            <a:r>
              <a:rPr lang="es-MX" dirty="0"/>
              <a:t>Desde aquel entonces, y con el correr de los años, la SEC ha ido evolucionando en sus funciones hasta convertirse en la principal agencia pública responsable de supervigilar el mercado de la energía.</a:t>
            </a:r>
          </a:p>
          <a:p>
            <a:pPr algn="just"/>
            <a:r>
              <a:rPr lang="es-MX" dirty="0"/>
              <a:t>81 años después, el 22 de Mayo de 1985, la Ley </a:t>
            </a:r>
            <a:r>
              <a:rPr lang="es-MX" dirty="0" err="1"/>
              <a:t>Nº</a:t>
            </a:r>
            <a:r>
              <a:rPr lang="es-MX" dirty="0"/>
              <a:t> 18.410 crea la SEC actual, determina sus funciones y su ámbito de competencia. Se trata de una institución que se relaciona con el Gobierno por intermedio del Ministerio de la Energía.</a:t>
            </a:r>
          </a:p>
          <a:p>
            <a:pPr algn="just"/>
            <a:r>
              <a:rPr lang="es-MX" dirty="0"/>
              <a:t>Misión: Vigilar que los ciudadanos cuenten con productos y servicios seguros y de calidad en los sistemas de electricidad y combustibles.</a:t>
            </a:r>
          </a:p>
          <a:p>
            <a:pPr algn="just"/>
            <a:r>
              <a:rPr lang="es-MX" dirty="0"/>
              <a:t>Impulsar los mercados energéticos hacia estándares más altos, a través del mejoramiento de la normativa y su fiscalización.</a:t>
            </a:r>
          </a:p>
        </p:txBody>
      </p:sp>
      <p:sp>
        <p:nvSpPr>
          <p:cNvPr id="4" name="Marcador de texto 3">
            <a:extLst>
              <a:ext uri="{FF2B5EF4-FFF2-40B4-BE49-F238E27FC236}">
                <a16:creationId xmlns:a16="http://schemas.microsoft.com/office/drawing/2014/main" id="{C890570A-18AF-47D8-8DC6-52288F8EC628}"/>
              </a:ext>
            </a:extLst>
          </p:cNvPr>
          <p:cNvSpPr>
            <a:spLocks noGrp="1"/>
          </p:cNvSpPr>
          <p:nvPr>
            <p:ph type="body" sz="half" idx="2"/>
          </p:nvPr>
        </p:nvSpPr>
        <p:spPr>
          <a:xfrm>
            <a:off x="1146706" y="2249486"/>
            <a:ext cx="3546408" cy="3541714"/>
          </a:xfrm>
        </p:spPr>
        <p:txBody>
          <a:bodyPr>
            <a:normAutofit lnSpcReduction="10000"/>
          </a:bodyPr>
          <a:lstStyle/>
          <a:p>
            <a:r>
              <a:rPr lang="es-MX" dirty="0"/>
              <a:t>Superintendencia de Electricidad y Combustibles (SEC)</a:t>
            </a:r>
          </a:p>
          <a:p>
            <a:r>
              <a:rPr lang="es-MX" dirty="0"/>
              <a:t>Leer más:</a:t>
            </a:r>
          </a:p>
          <a:p>
            <a:r>
              <a:rPr lang="es-MX" dirty="0"/>
              <a:t>Ley 18.410, crea la SEC.</a:t>
            </a:r>
          </a:p>
          <a:p>
            <a:r>
              <a:rPr lang="es-MX" dirty="0"/>
              <a:t>Ley 19.613, modifica la Ley 18.410 con el objeto de fortalecer el régimen de fiscalización del sector</a:t>
            </a:r>
          </a:p>
          <a:p>
            <a:r>
              <a:rPr lang="es-MX" dirty="0"/>
              <a:t>D.S. 174 (1986), de Economía, aprueba Reglamento Orgánico de la SEC</a:t>
            </a:r>
          </a:p>
          <a:p>
            <a:r>
              <a:rPr lang="es-MX" dirty="0">
                <a:hlinkClick r:id="rId2"/>
              </a:rPr>
              <a:t>https://www.sec.cl/</a:t>
            </a:r>
            <a:endParaRPr lang="es-MX" dirty="0"/>
          </a:p>
          <a:p>
            <a:endParaRPr lang="es-MX" dirty="0"/>
          </a:p>
        </p:txBody>
      </p:sp>
    </p:spTree>
    <p:extLst>
      <p:ext uri="{BB962C8B-B14F-4D97-AF65-F5344CB8AC3E}">
        <p14:creationId xmlns:p14="http://schemas.microsoft.com/office/powerpoint/2010/main" val="231053676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150441-2FB2-4E5F-B425-B1449C3E00B8}"/>
              </a:ext>
            </a:extLst>
          </p:cNvPr>
          <p:cNvSpPr>
            <a:spLocks noGrp="1"/>
          </p:cNvSpPr>
          <p:nvPr>
            <p:ph type="title"/>
          </p:nvPr>
        </p:nvSpPr>
        <p:spPr/>
        <p:txBody>
          <a:bodyPr/>
          <a:lstStyle/>
          <a:p>
            <a:r>
              <a:rPr lang="es-MX" dirty="0"/>
              <a:t>Autoridades</a:t>
            </a:r>
          </a:p>
        </p:txBody>
      </p:sp>
      <p:sp>
        <p:nvSpPr>
          <p:cNvPr id="3" name="Marcador de contenido 2">
            <a:extLst>
              <a:ext uri="{FF2B5EF4-FFF2-40B4-BE49-F238E27FC236}">
                <a16:creationId xmlns:a16="http://schemas.microsoft.com/office/drawing/2014/main" id="{623AB9A2-C49E-41E5-87F4-DC235F58B798}"/>
              </a:ext>
            </a:extLst>
          </p:cNvPr>
          <p:cNvSpPr>
            <a:spLocks noGrp="1"/>
          </p:cNvSpPr>
          <p:nvPr>
            <p:ph idx="1"/>
          </p:nvPr>
        </p:nvSpPr>
        <p:spPr/>
        <p:txBody>
          <a:bodyPr>
            <a:normAutofit fontScale="55000" lnSpcReduction="20000"/>
          </a:bodyPr>
          <a:lstStyle/>
          <a:p>
            <a:r>
              <a:rPr lang="es-MX" dirty="0"/>
              <a:t>La Comisión Nacional de Energía (CNE) es un organismo público y descentralizado, con patrimonio propio y plena capacidad para adquirir y ejercer derechos y obligaciones, que se relaciona con el Presidente de la República por intermedio del Ministerio de Energía.</a:t>
            </a:r>
          </a:p>
          <a:p>
            <a:r>
              <a:rPr lang="es-MX" dirty="0"/>
              <a:t>Su Ley Orgánica Institucional corresponde al Decreto de Ley </a:t>
            </a:r>
            <a:r>
              <a:rPr lang="es-MX" dirty="0" err="1"/>
              <a:t>Nº</a:t>
            </a:r>
            <a:r>
              <a:rPr lang="es-MX" dirty="0"/>
              <a:t> 2.224, de 1978, modificado por la Ley Núm. 20.402, de 2010 que crea el Ministerio de Energía.</a:t>
            </a:r>
          </a:p>
          <a:p>
            <a:r>
              <a:rPr lang="es-MX" dirty="0"/>
              <a:t>El objetivo de la Comisión Nacional de Energía, de acuerdo a la Ley, es:</a:t>
            </a:r>
          </a:p>
          <a:p>
            <a:pPr lvl="1"/>
            <a:r>
              <a:rPr lang="es-MX" dirty="0"/>
              <a:t>“La Comisión será un organismo técnico encargado de analizar precios, tarifas y normas técnicas a las que deben ceñirse las empresas de producción, generación, transporte y distribución de energía, con el objeto de disponer de un servicio suficiente, seguro y de calidad, compatible con la operación más económica”.</a:t>
            </a:r>
          </a:p>
          <a:p>
            <a:r>
              <a:rPr lang="es-MX" dirty="0"/>
              <a:t>Mientras que sus funciones son:</a:t>
            </a:r>
          </a:p>
          <a:p>
            <a:pPr lvl="1"/>
            <a:r>
              <a:rPr lang="es-MX" dirty="0"/>
              <a:t>Analizar técnicamente la estructura y nivel de los precios y tarifas de bienes y servicios energéticos, en los casos y forma que establece la ley.</a:t>
            </a:r>
          </a:p>
          <a:p>
            <a:pPr lvl="1"/>
            <a:r>
              <a:rPr lang="es-MX" dirty="0"/>
              <a:t>Fijar las normas técnicas y de calidad indispensables para el funcionamiento y la operación de las instalaciones energéticas, en los casos que señala la ley.</a:t>
            </a:r>
          </a:p>
          <a:p>
            <a:pPr lvl="1"/>
            <a:r>
              <a:rPr lang="es-MX" dirty="0"/>
              <a:t>Monitorear y proyectar el funcionamiento actual y esperado del sector energético, y proponer al Ministerio de Energía las normas legales y reglamentarias que se requieran, en las materias de su competencia.</a:t>
            </a:r>
          </a:p>
          <a:p>
            <a:pPr lvl="1"/>
            <a:r>
              <a:rPr lang="es-MX" dirty="0"/>
              <a:t>Asesorar al Gobierno, por intermedio del Ministerio de Energía, en todas aquellas materias vinculadas al sector energético para su mejor desarrollo.</a:t>
            </a:r>
          </a:p>
          <a:p>
            <a:r>
              <a:rPr lang="es-MX" dirty="0"/>
              <a:t>La administración de la Comisión corresponde al Secretario Ejecutivo, quien es el Jefe Superior del Servicio y tiene su representación legal, judicial y extrajudicial.</a:t>
            </a:r>
          </a:p>
        </p:txBody>
      </p:sp>
      <p:sp>
        <p:nvSpPr>
          <p:cNvPr id="4" name="Marcador de texto 3">
            <a:extLst>
              <a:ext uri="{FF2B5EF4-FFF2-40B4-BE49-F238E27FC236}">
                <a16:creationId xmlns:a16="http://schemas.microsoft.com/office/drawing/2014/main" id="{2F64005A-1480-4ED8-9479-73C5707D47A1}"/>
              </a:ext>
            </a:extLst>
          </p:cNvPr>
          <p:cNvSpPr>
            <a:spLocks noGrp="1"/>
          </p:cNvSpPr>
          <p:nvPr>
            <p:ph type="body" sz="half" idx="2"/>
          </p:nvPr>
        </p:nvSpPr>
        <p:spPr/>
        <p:txBody>
          <a:bodyPr/>
          <a:lstStyle/>
          <a:p>
            <a:r>
              <a:rPr lang="es-MX" dirty="0"/>
              <a:t>Comisión Nacional de Energía (CNE)</a:t>
            </a:r>
          </a:p>
          <a:p>
            <a:r>
              <a:rPr lang="es-MX" dirty="0"/>
              <a:t>Leer más:</a:t>
            </a:r>
          </a:p>
          <a:p>
            <a:r>
              <a:rPr lang="es-MX" dirty="0">
                <a:hlinkClick r:id="rId2"/>
              </a:rPr>
              <a:t>https://www.cne.cl/</a:t>
            </a:r>
            <a:endParaRPr lang="es-MX" dirty="0"/>
          </a:p>
          <a:p>
            <a:endParaRPr lang="es-MX" dirty="0"/>
          </a:p>
        </p:txBody>
      </p:sp>
    </p:spTree>
    <p:extLst>
      <p:ext uri="{BB962C8B-B14F-4D97-AF65-F5344CB8AC3E}">
        <p14:creationId xmlns:p14="http://schemas.microsoft.com/office/powerpoint/2010/main" val="140063975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C88B51-F049-417E-8620-9C36D9E366AD}"/>
              </a:ext>
            </a:extLst>
          </p:cNvPr>
          <p:cNvSpPr>
            <a:spLocks noGrp="1"/>
          </p:cNvSpPr>
          <p:nvPr>
            <p:ph type="title"/>
          </p:nvPr>
        </p:nvSpPr>
        <p:spPr/>
        <p:txBody>
          <a:bodyPr/>
          <a:lstStyle/>
          <a:p>
            <a:r>
              <a:rPr lang="es-MX" dirty="0"/>
              <a:t>Autoridades</a:t>
            </a:r>
          </a:p>
        </p:txBody>
      </p:sp>
      <p:sp>
        <p:nvSpPr>
          <p:cNvPr id="3" name="Marcador de contenido 2">
            <a:extLst>
              <a:ext uri="{FF2B5EF4-FFF2-40B4-BE49-F238E27FC236}">
                <a16:creationId xmlns:a16="http://schemas.microsoft.com/office/drawing/2014/main" id="{45BDCFED-394E-4DC8-95E3-B3B88A226BA9}"/>
              </a:ext>
            </a:extLst>
          </p:cNvPr>
          <p:cNvSpPr>
            <a:spLocks noGrp="1"/>
          </p:cNvSpPr>
          <p:nvPr>
            <p:ph idx="1"/>
          </p:nvPr>
        </p:nvSpPr>
        <p:spPr/>
        <p:txBody>
          <a:bodyPr/>
          <a:lstStyle/>
          <a:p>
            <a:r>
              <a:rPr lang="es-MX" dirty="0"/>
              <a:t>“El Ministerio de Energía es la institución que elabora y coordina, de manera transparente y participativa, los distintos planes, políticas y normas para el desarrollo del sector energético del país, para asegurar que todos los chilenos… puedan acceder a la energía de forma segura y a precios razonables”.</a:t>
            </a:r>
          </a:p>
          <a:p>
            <a:endParaRPr lang="es-MX" dirty="0"/>
          </a:p>
        </p:txBody>
      </p:sp>
      <p:sp>
        <p:nvSpPr>
          <p:cNvPr id="4" name="Marcador de texto 3">
            <a:extLst>
              <a:ext uri="{FF2B5EF4-FFF2-40B4-BE49-F238E27FC236}">
                <a16:creationId xmlns:a16="http://schemas.microsoft.com/office/drawing/2014/main" id="{8199A869-3BBF-4E13-844C-620AE6EEA998}"/>
              </a:ext>
            </a:extLst>
          </p:cNvPr>
          <p:cNvSpPr>
            <a:spLocks noGrp="1"/>
          </p:cNvSpPr>
          <p:nvPr>
            <p:ph type="body" sz="half" idx="2"/>
          </p:nvPr>
        </p:nvSpPr>
        <p:spPr/>
        <p:txBody>
          <a:bodyPr/>
          <a:lstStyle/>
          <a:p>
            <a:r>
              <a:rPr lang="es-MX" dirty="0"/>
              <a:t>Ministerio de Energía (MINEN)</a:t>
            </a:r>
          </a:p>
          <a:p>
            <a:r>
              <a:rPr lang="es-MX" dirty="0"/>
              <a:t>Leer más:</a:t>
            </a:r>
          </a:p>
          <a:p>
            <a:r>
              <a:rPr lang="es-MX" dirty="0"/>
              <a:t>Ley N°20.402 que crea el Ministerio de Energía</a:t>
            </a:r>
          </a:p>
          <a:p>
            <a:r>
              <a:rPr lang="es-MX" dirty="0">
                <a:hlinkClick r:id="rId2"/>
              </a:rPr>
              <a:t>https://energia.gob.cl/</a:t>
            </a:r>
            <a:endParaRPr lang="es-MX" dirty="0"/>
          </a:p>
          <a:p>
            <a:endParaRPr lang="es-MX" dirty="0"/>
          </a:p>
        </p:txBody>
      </p:sp>
    </p:spTree>
    <p:extLst>
      <p:ext uri="{BB962C8B-B14F-4D97-AF65-F5344CB8AC3E}">
        <p14:creationId xmlns:p14="http://schemas.microsoft.com/office/powerpoint/2010/main" val="381769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5EC91F-7F7A-425D-B268-D95D567C5FC5}"/>
              </a:ext>
            </a:extLst>
          </p:cNvPr>
          <p:cNvSpPr>
            <a:spLocks noGrp="1"/>
          </p:cNvSpPr>
          <p:nvPr>
            <p:ph type="title"/>
          </p:nvPr>
        </p:nvSpPr>
        <p:spPr/>
        <p:txBody>
          <a:bodyPr/>
          <a:lstStyle/>
          <a:p>
            <a:r>
              <a:rPr lang="es-MX" dirty="0"/>
              <a:t>Bibliografía básica.</a:t>
            </a:r>
          </a:p>
        </p:txBody>
      </p:sp>
      <p:sp>
        <p:nvSpPr>
          <p:cNvPr id="3" name="Marcador de contenido 2">
            <a:extLst>
              <a:ext uri="{FF2B5EF4-FFF2-40B4-BE49-F238E27FC236}">
                <a16:creationId xmlns:a16="http://schemas.microsoft.com/office/drawing/2014/main" id="{7C03B39F-266C-4A13-9810-4465E98D52E2}"/>
              </a:ext>
            </a:extLst>
          </p:cNvPr>
          <p:cNvSpPr>
            <a:spLocks noGrp="1"/>
          </p:cNvSpPr>
          <p:nvPr>
            <p:ph idx="1"/>
          </p:nvPr>
        </p:nvSpPr>
        <p:spPr/>
        <p:txBody>
          <a:bodyPr>
            <a:normAutofit fontScale="85000" lnSpcReduction="20000"/>
          </a:bodyPr>
          <a:lstStyle/>
          <a:p>
            <a:r>
              <a:rPr lang="es-MX" dirty="0"/>
              <a:t>a. Constitución Política de la República.</a:t>
            </a:r>
          </a:p>
          <a:p>
            <a:r>
              <a:rPr lang="es-MX" dirty="0"/>
              <a:t>b. Decreto con Fuerza de Ley </a:t>
            </a:r>
            <a:r>
              <a:rPr lang="es-MX" dirty="0" err="1"/>
              <a:t>Nº</a:t>
            </a:r>
            <a:r>
              <a:rPr lang="es-MX" dirty="0"/>
              <a:t> 4/20.018, de 2006, del Ministerio de Economía, Fomento y Reconstrucción, que fija el texto refundido, coordinado y sistematizado del Decreto con Fuerza de Ley </a:t>
            </a:r>
            <a:r>
              <a:rPr lang="es-MX" dirty="0" err="1"/>
              <a:t>Nº</a:t>
            </a:r>
            <a:r>
              <a:rPr lang="es-MX" dirty="0"/>
              <a:t> 1, de 1982, del Ministerio de Minería, Ley General de Servicios Eléctricos (LGSE) (última modificación por Ley </a:t>
            </a:r>
            <a:r>
              <a:rPr lang="es-MX" dirty="0" err="1"/>
              <a:t>Nº</a:t>
            </a:r>
            <a:r>
              <a:rPr lang="es-MX" dirty="0"/>
              <a:t> 21.194, D.O. 21.12.19).</a:t>
            </a:r>
          </a:p>
          <a:p>
            <a:r>
              <a:rPr lang="es-MX" dirty="0"/>
              <a:t>c. Decreto Ley </a:t>
            </a:r>
            <a:r>
              <a:rPr lang="es-MX" dirty="0" err="1"/>
              <a:t>Nº</a:t>
            </a:r>
            <a:r>
              <a:rPr lang="es-MX" dirty="0"/>
              <a:t> 2.224, de 1978, que crea el Ministerio de Energía y la Comisión Nacional de Energía, modificado por Ley </a:t>
            </a:r>
            <a:r>
              <a:rPr lang="es-MX" dirty="0" err="1"/>
              <a:t>N°</a:t>
            </a:r>
            <a:r>
              <a:rPr lang="es-MX" dirty="0"/>
              <a:t> 20.402.</a:t>
            </a:r>
          </a:p>
          <a:p>
            <a:r>
              <a:rPr lang="es-MX" dirty="0"/>
              <a:t>d. Reglamento de la LGSE, Decreto Supremo </a:t>
            </a:r>
            <a:r>
              <a:rPr lang="es-MX" dirty="0" err="1"/>
              <a:t>N°</a:t>
            </a:r>
            <a:r>
              <a:rPr lang="es-MX" dirty="0"/>
              <a:t> 327, de 2007, de Minería.</a:t>
            </a:r>
          </a:p>
          <a:p>
            <a:r>
              <a:rPr lang="es-MX" dirty="0"/>
              <a:t>e. Materiales de lectura, vídeos y enlaces puestos a disposición a través de U-Cursos</a:t>
            </a:r>
          </a:p>
          <a:p>
            <a:endParaRPr lang="es-MX" dirty="0"/>
          </a:p>
        </p:txBody>
      </p:sp>
    </p:spTree>
    <p:extLst>
      <p:ext uri="{BB962C8B-B14F-4D97-AF65-F5344CB8AC3E}">
        <p14:creationId xmlns:p14="http://schemas.microsoft.com/office/powerpoint/2010/main" val="374601702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7E3882-93B4-4DC5-8A9C-395AD3D88313}"/>
              </a:ext>
            </a:extLst>
          </p:cNvPr>
          <p:cNvSpPr>
            <a:spLocks noGrp="1"/>
          </p:cNvSpPr>
          <p:nvPr>
            <p:ph type="title"/>
          </p:nvPr>
        </p:nvSpPr>
        <p:spPr/>
        <p:txBody>
          <a:bodyPr>
            <a:normAutofit fontScale="90000"/>
          </a:bodyPr>
          <a:lstStyle/>
          <a:p>
            <a:r>
              <a:rPr lang="es-MX" dirty="0"/>
              <a:t>Autoridades</a:t>
            </a:r>
            <a:br>
              <a:rPr lang="es-MX" dirty="0"/>
            </a:br>
            <a:r>
              <a:rPr lang="es-MX" dirty="0"/>
              <a:t>Coordinador Eléctrico Nacional </a:t>
            </a:r>
          </a:p>
        </p:txBody>
      </p:sp>
      <p:sp>
        <p:nvSpPr>
          <p:cNvPr id="3" name="Marcador de contenido 2">
            <a:extLst>
              <a:ext uri="{FF2B5EF4-FFF2-40B4-BE49-F238E27FC236}">
                <a16:creationId xmlns:a16="http://schemas.microsoft.com/office/drawing/2014/main" id="{AD710D63-D89F-4614-A9A3-500A5DCFC3FE}"/>
              </a:ext>
            </a:extLst>
          </p:cNvPr>
          <p:cNvSpPr>
            <a:spLocks noGrp="1"/>
          </p:cNvSpPr>
          <p:nvPr>
            <p:ph idx="1"/>
          </p:nvPr>
        </p:nvSpPr>
        <p:spPr>
          <a:xfrm>
            <a:off x="5156200" y="1211126"/>
            <a:ext cx="5891209" cy="4580074"/>
          </a:xfrm>
        </p:spPr>
        <p:txBody>
          <a:bodyPr>
            <a:normAutofit fontScale="55000" lnSpcReduction="20000"/>
          </a:bodyPr>
          <a:lstStyle/>
          <a:p>
            <a:pPr algn="just"/>
            <a:r>
              <a:rPr lang="es-MX" dirty="0"/>
              <a:t>De acuerdo al art. 72-1 LGSE la operación coordinada de las instalaciones eléctricas interconectadas debe efectuarse a través de un Coordinador; y según normas técnicas que determine la CNE, la ley y el reglamento.</a:t>
            </a:r>
          </a:p>
          <a:p>
            <a:pPr algn="just"/>
            <a:r>
              <a:rPr lang="es-MX" dirty="0"/>
              <a:t>Ese Coordinador es el Coordinador Independiente del Sistema Eléctrico Nacional.</a:t>
            </a:r>
          </a:p>
          <a:p>
            <a:pPr lvl="1" algn="just"/>
            <a:r>
              <a:rPr lang="es-MX" dirty="0"/>
              <a:t>Sucesor de los antiguos Centros de Despacho Económico de Carga (</a:t>
            </a:r>
            <a:r>
              <a:rPr lang="es-MX" dirty="0" err="1"/>
              <a:t>CDECs</a:t>
            </a:r>
            <a:r>
              <a:rPr lang="es-MX" dirty="0"/>
              <a:t>), creados en 1982.</a:t>
            </a:r>
          </a:p>
          <a:p>
            <a:pPr lvl="1" algn="just"/>
            <a:r>
              <a:rPr lang="es-MX" dirty="0"/>
              <a:t>Su misión es velar por la coordinación en la operación de las instalaciones eléctricas de los concesionarios de generación, transmisión y de distribución, que operan los diferentes sistemas interconectados.</a:t>
            </a:r>
          </a:p>
          <a:p>
            <a:pPr algn="just"/>
            <a:r>
              <a:rPr lang="es-MX" dirty="0"/>
              <a:t>Lo integra un Consejo Directivo (CD), un Director Ejecutivo (DE) y personal de apoyo.</a:t>
            </a:r>
          </a:p>
          <a:p>
            <a:pPr algn="just"/>
            <a:r>
              <a:rPr lang="es-MX" dirty="0"/>
              <a:t>Regulado en el Título VI BIS de la LGSE, añadido por la Ley </a:t>
            </a:r>
            <a:r>
              <a:rPr lang="es-MX" dirty="0" err="1"/>
              <a:t>N°</a:t>
            </a:r>
            <a:r>
              <a:rPr lang="es-MX" dirty="0"/>
              <a:t> 20.936 (D.O. 20.07.16), arts. 212-1 y siguientes.</a:t>
            </a:r>
          </a:p>
          <a:p>
            <a:pPr algn="just"/>
            <a:r>
              <a:rPr lang="es-MX" dirty="0"/>
              <a:t>Art. 212-3 inc. final. El Coordinador se rige por un Estatuto, determinado por el CD, que establece: </a:t>
            </a:r>
          </a:p>
          <a:p>
            <a:pPr marL="914400" lvl="1" indent="-457200" algn="just">
              <a:buAutoNum type="arabicPeriod"/>
            </a:pPr>
            <a:r>
              <a:rPr lang="es-MX" dirty="0"/>
              <a:t>Su estructura interna, </a:t>
            </a:r>
          </a:p>
          <a:p>
            <a:pPr marL="914400" lvl="1" indent="-457200" algn="just">
              <a:buAutoNum type="arabicPeriod"/>
            </a:pPr>
            <a:r>
              <a:rPr lang="es-MX" dirty="0"/>
              <a:t>El personal necesario e idóneo, y </a:t>
            </a:r>
          </a:p>
          <a:p>
            <a:pPr marL="914400" lvl="1" indent="-457200" algn="just">
              <a:buAutoNum type="arabicPeriod"/>
            </a:pPr>
            <a:r>
              <a:rPr lang="es-MX" dirty="0"/>
              <a:t>Las normas que aseguren su adecuado funcionamiento.</a:t>
            </a:r>
          </a:p>
          <a:p>
            <a:endParaRPr lang="es-MX" dirty="0"/>
          </a:p>
          <a:p>
            <a:endParaRPr lang="es-MX" dirty="0"/>
          </a:p>
        </p:txBody>
      </p:sp>
      <p:sp>
        <p:nvSpPr>
          <p:cNvPr id="4" name="Marcador de texto 3">
            <a:extLst>
              <a:ext uri="{FF2B5EF4-FFF2-40B4-BE49-F238E27FC236}">
                <a16:creationId xmlns:a16="http://schemas.microsoft.com/office/drawing/2014/main" id="{79552D9C-90C1-4C2B-A525-5FABD4526DA8}"/>
              </a:ext>
            </a:extLst>
          </p:cNvPr>
          <p:cNvSpPr>
            <a:spLocks noGrp="1"/>
          </p:cNvSpPr>
          <p:nvPr>
            <p:ph type="body" sz="half" idx="2"/>
          </p:nvPr>
        </p:nvSpPr>
        <p:spPr/>
        <p:txBody>
          <a:bodyPr/>
          <a:lstStyle/>
          <a:p>
            <a:r>
              <a:rPr lang="es-MX" dirty="0"/>
              <a:t>(CEN) cont.</a:t>
            </a:r>
          </a:p>
          <a:p>
            <a:r>
              <a:rPr lang="es-MX" dirty="0"/>
              <a:t>Contexto (art. 72 LGSE: operación interconectada del sistema eléctrico)</a:t>
            </a:r>
          </a:p>
          <a:p>
            <a:r>
              <a:rPr lang="nl-NL" dirty="0"/>
              <a:t>Leer más:</a:t>
            </a:r>
          </a:p>
          <a:p>
            <a:r>
              <a:rPr lang="nl-NL" dirty="0">
                <a:hlinkClick r:id="rId2"/>
              </a:rPr>
              <a:t>https://www.coordinador.cl/</a:t>
            </a:r>
            <a:endParaRPr lang="nl-NL" dirty="0"/>
          </a:p>
          <a:p>
            <a:endParaRPr lang="nl-NL" dirty="0"/>
          </a:p>
          <a:p>
            <a:endParaRPr lang="es-MX" dirty="0"/>
          </a:p>
        </p:txBody>
      </p:sp>
    </p:spTree>
    <p:extLst>
      <p:ext uri="{BB962C8B-B14F-4D97-AF65-F5344CB8AC3E}">
        <p14:creationId xmlns:p14="http://schemas.microsoft.com/office/powerpoint/2010/main" val="142779845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9BA57E-84E9-488F-9196-1BD02679CFB9}"/>
              </a:ext>
            </a:extLst>
          </p:cNvPr>
          <p:cNvSpPr>
            <a:spLocks noGrp="1"/>
          </p:cNvSpPr>
          <p:nvPr>
            <p:ph type="title"/>
          </p:nvPr>
        </p:nvSpPr>
        <p:spPr/>
        <p:txBody>
          <a:bodyPr>
            <a:normAutofit fontScale="90000"/>
          </a:bodyPr>
          <a:lstStyle/>
          <a:p>
            <a:r>
              <a:rPr lang="es-MX" dirty="0"/>
              <a:t>Autoridades</a:t>
            </a:r>
            <a:br>
              <a:rPr lang="es-MX" dirty="0"/>
            </a:br>
            <a:r>
              <a:rPr lang="es-MX" dirty="0"/>
              <a:t>Coordinador Eléctrico Nacional </a:t>
            </a:r>
          </a:p>
        </p:txBody>
      </p:sp>
      <p:sp>
        <p:nvSpPr>
          <p:cNvPr id="3" name="Marcador de contenido 2">
            <a:extLst>
              <a:ext uri="{FF2B5EF4-FFF2-40B4-BE49-F238E27FC236}">
                <a16:creationId xmlns:a16="http://schemas.microsoft.com/office/drawing/2014/main" id="{6F20A9E6-0E56-40EE-B35B-A85EBE66FAF7}"/>
              </a:ext>
            </a:extLst>
          </p:cNvPr>
          <p:cNvSpPr>
            <a:spLocks noGrp="1"/>
          </p:cNvSpPr>
          <p:nvPr>
            <p:ph idx="1"/>
          </p:nvPr>
        </p:nvSpPr>
        <p:spPr>
          <a:xfrm>
            <a:off x="4905060" y="592666"/>
            <a:ext cx="6142349" cy="5456908"/>
          </a:xfrm>
        </p:spPr>
        <p:txBody>
          <a:bodyPr>
            <a:normAutofit fontScale="70000" lnSpcReduction="20000"/>
          </a:bodyPr>
          <a:lstStyle/>
          <a:p>
            <a:pPr algn="just"/>
            <a:r>
              <a:rPr lang="es-MX" dirty="0"/>
              <a:t>Definición legal del CEN: Art. 212-1: “... organismo técnico e independiente encargado de la coordinación de la operación del conjunto de instalaciones del sistema eléctrico nacional que operen interconectadas entre sí”.</a:t>
            </a:r>
          </a:p>
          <a:p>
            <a:pPr lvl="1" algn="just"/>
            <a:r>
              <a:rPr lang="es-MX" dirty="0"/>
              <a:t>“…es una corporación autónoma de derecho público, sin fines de lucro, con patrimonio propio y de duración indefinida.”</a:t>
            </a:r>
          </a:p>
          <a:p>
            <a:pPr lvl="1" algn="just"/>
            <a:r>
              <a:rPr lang="es-MX" dirty="0"/>
              <a:t>“…domicilio… Santiago”</a:t>
            </a:r>
          </a:p>
          <a:p>
            <a:pPr lvl="1" algn="just"/>
            <a:r>
              <a:rPr lang="es-MX" dirty="0"/>
              <a:t>“…podrá celebrar todo tipo de actos y contratos con sujeción al derecho común.”</a:t>
            </a:r>
          </a:p>
          <a:p>
            <a:pPr lvl="1" algn="just"/>
            <a:r>
              <a:rPr lang="es-MX" dirty="0"/>
              <a:t>“…no forma parte de la Administración del Estado…”</a:t>
            </a:r>
          </a:p>
          <a:p>
            <a:pPr lvl="1" algn="just"/>
            <a:r>
              <a:rPr lang="es-MX" dirty="0"/>
              <a:t>“Su organización, composición, funciones y atribuciones se regirán por la presente ley y su reglamento.”</a:t>
            </a:r>
          </a:p>
          <a:p>
            <a:pPr algn="just"/>
            <a:r>
              <a:rPr lang="es-MX" dirty="0"/>
              <a:t>El Coordinador es una corporación autónoma de derecho público, sin fines de lucro, con patrimonio propio y de duración indefinida. </a:t>
            </a:r>
          </a:p>
          <a:p>
            <a:pPr algn="just"/>
            <a:r>
              <a:rPr lang="es-MX" dirty="0"/>
              <a:t>Su organización, composición, funciones y atribuciones se rigen según lo establecido en la Ley </a:t>
            </a:r>
            <a:r>
              <a:rPr lang="es-MX" dirty="0" err="1"/>
              <a:t>N°</a:t>
            </a:r>
            <a:r>
              <a:rPr lang="es-MX" dirty="0"/>
              <a:t> 20.936 y su Reglamento.</a:t>
            </a:r>
          </a:p>
        </p:txBody>
      </p:sp>
      <p:sp>
        <p:nvSpPr>
          <p:cNvPr id="4" name="Marcador de texto 3">
            <a:extLst>
              <a:ext uri="{FF2B5EF4-FFF2-40B4-BE49-F238E27FC236}">
                <a16:creationId xmlns:a16="http://schemas.microsoft.com/office/drawing/2014/main" id="{936121FD-6E89-47FE-92BB-8DCA58F3FD60}"/>
              </a:ext>
            </a:extLst>
          </p:cNvPr>
          <p:cNvSpPr>
            <a:spLocks noGrp="1"/>
          </p:cNvSpPr>
          <p:nvPr>
            <p:ph type="body" sz="half" idx="2"/>
          </p:nvPr>
        </p:nvSpPr>
        <p:spPr/>
        <p:txBody>
          <a:bodyPr/>
          <a:lstStyle/>
          <a:p>
            <a:r>
              <a:rPr lang="es-MX" dirty="0"/>
              <a:t>(CEN) cont.</a:t>
            </a:r>
          </a:p>
          <a:p>
            <a:r>
              <a:rPr lang="es-MX" dirty="0"/>
              <a:t>Definición legal.</a:t>
            </a:r>
          </a:p>
          <a:p>
            <a:r>
              <a:rPr lang="es-MX" dirty="0"/>
              <a:t>Naturaleza jurídica: Corporación autónoma de Derecho Público, de carácter técnico e independiente (no forma parte de la Administración del Estado).</a:t>
            </a:r>
          </a:p>
        </p:txBody>
      </p:sp>
    </p:spTree>
    <p:extLst>
      <p:ext uri="{BB962C8B-B14F-4D97-AF65-F5344CB8AC3E}">
        <p14:creationId xmlns:p14="http://schemas.microsoft.com/office/powerpoint/2010/main" val="123159037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64E837-2617-44E6-856A-3409AE68F3DC}"/>
              </a:ext>
            </a:extLst>
          </p:cNvPr>
          <p:cNvSpPr>
            <a:spLocks noGrp="1"/>
          </p:cNvSpPr>
          <p:nvPr>
            <p:ph type="title"/>
          </p:nvPr>
        </p:nvSpPr>
        <p:spPr/>
        <p:txBody>
          <a:bodyPr>
            <a:normAutofit fontScale="90000"/>
          </a:bodyPr>
          <a:lstStyle/>
          <a:p>
            <a:r>
              <a:rPr lang="es-MX" dirty="0"/>
              <a:t>Autoridades coordinador eléctrico nacional</a:t>
            </a:r>
          </a:p>
        </p:txBody>
      </p:sp>
      <p:sp>
        <p:nvSpPr>
          <p:cNvPr id="3" name="Marcador de contenido 2">
            <a:extLst>
              <a:ext uri="{FF2B5EF4-FFF2-40B4-BE49-F238E27FC236}">
                <a16:creationId xmlns:a16="http://schemas.microsoft.com/office/drawing/2014/main" id="{1CA4B8E0-1E0E-41A5-82E3-E4DCEB0AA412}"/>
              </a:ext>
            </a:extLst>
          </p:cNvPr>
          <p:cNvSpPr>
            <a:spLocks noGrp="1"/>
          </p:cNvSpPr>
          <p:nvPr>
            <p:ph idx="1"/>
          </p:nvPr>
        </p:nvSpPr>
        <p:spPr/>
        <p:txBody>
          <a:bodyPr>
            <a:normAutofit fontScale="62500" lnSpcReduction="20000"/>
          </a:bodyPr>
          <a:lstStyle/>
          <a:p>
            <a:pPr algn="just"/>
            <a:r>
              <a:rPr lang="es-MX" dirty="0"/>
              <a:t>El Coordinador no forma parte de la Administración del Estado, no siéndole aplicable las disposiciones generales o especiales, dictadas o que se dicten para el sector público, salvo expresa mención. </a:t>
            </a:r>
          </a:p>
          <a:p>
            <a:pPr algn="just"/>
            <a:r>
              <a:rPr lang="es-MX" dirty="0"/>
              <a:t>Así, los miembros del CD, el DE y el personal del Coordinador no son personal de la Administración del Estado; sino que se rigen por el Código del Trabajo.</a:t>
            </a:r>
          </a:p>
          <a:p>
            <a:pPr algn="just"/>
            <a:r>
              <a:rPr lang="es-MX" dirty="0"/>
              <a:t>No obstante, a los Consejeros, al Director Ejecutivo y a su personal se les extenderá la calificación de empleados públicos solo para efectos de aplicarles el Artículo 260 del Código Penal.</a:t>
            </a:r>
          </a:p>
          <a:p>
            <a:pPr lvl="1" algn="just"/>
            <a:r>
              <a:rPr lang="es-MX" dirty="0"/>
              <a:t>Art. 260 del Código Penal: “Para los efectos de este Título (Tít. V De los crímenes y simples delitos cometidos por empleados públicos en el desempeño de sus cargos) y del Párrafo IV del Título III (Tít. III. De los crímenes y simples delitos que afectan los derechos garantidos por la constitución. Párrafo § IV De la tortura, otros tratos crueles, inhumanos o degradantes, y de otros agravios inferidos por funcionarios públicos a los derechos garantidos por la Constitución), se reputa empleado todo el que desempeñe un cargo o función pública, sea en la Administración Central o en instituciones o empresas semifiscales, municipales, autónomas u organismos creados por el Estado o dependientes de él, aunque no sean de nombramiento del Jefe de la República ni reciban sueldo del Estado. No obstará a esta calificación el que el cargo sea de elección popular.”</a:t>
            </a:r>
          </a:p>
          <a:p>
            <a:endParaRPr lang="es-MX" dirty="0"/>
          </a:p>
        </p:txBody>
      </p:sp>
      <p:sp>
        <p:nvSpPr>
          <p:cNvPr id="4" name="Marcador de texto 3">
            <a:extLst>
              <a:ext uri="{FF2B5EF4-FFF2-40B4-BE49-F238E27FC236}">
                <a16:creationId xmlns:a16="http://schemas.microsoft.com/office/drawing/2014/main" id="{7DCAB542-205E-4E4F-BE4B-D64F44F69307}"/>
              </a:ext>
            </a:extLst>
          </p:cNvPr>
          <p:cNvSpPr>
            <a:spLocks noGrp="1"/>
          </p:cNvSpPr>
          <p:nvPr>
            <p:ph type="body" sz="half" idx="2"/>
          </p:nvPr>
        </p:nvSpPr>
        <p:spPr/>
        <p:txBody>
          <a:bodyPr/>
          <a:lstStyle/>
          <a:p>
            <a:r>
              <a:rPr lang="es-MX" dirty="0"/>
              <a:t>CEN (</a:t>
            </a:r>
            <a:r>
              <a:rPr lang="es-MX" dirty="0" err="1"/>
              <a:t>cont</a:t>
            </a:r>
            <a:r>
              <a:rPr lang="es-MX" dirty="0"/>
              <a:t>).</a:t>
            </a:r>
          </a:p>
          <a:p>
            <a:r>
              <a:rPr lang="es-MX" dirty="0"/>
              <a:t>Características</a:t>
            </a:r>
          </a:p>
        </p:txBody>
      </p:sp>
    </p:spTree>
    <p:extLst>
      <p:ext uri="{BB962C8B-B14F-4D97-AF65-F5344CB8AC3E}">
        <p14:creationId xmlns:p14="http://schemas.microsoft.com/office/powerpoint/2010/main" val="7997822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03D9EC-8BA4-4DE5-9F11-D4E0BBB42F74}"/>
              </a:ext>
            </a:extLst>
          </p:cNvPr>
          <p:cNvSpPr>
            <a:spLocks noGrp="1"/>
          </p:cNvSpPr>
          <p:nvPr>
            <p:ph type="title"/>
          </p:nvPr>
        </p:nvSpPr>
        <p:spPr/>
        <p:txBody>
          <a:bodyPr>
            <a:normAutofit fontScale="90000"/>
          </a:bodyPr>
          <a:lstStyle/>
          <a:p>
            <a:r>
              <a:rPr lang="es-MX" dirty="0"/>
              <a:t>Autoridades coordinador eléctrico nacional</a:t>
            </a:r>
          </a:p>
        </p:txBody>
      </p:sp>
      <p:sp>
        <p:nvSpPr>
          <p:cNvPr id="3" name="Marcador de contenido 2">
            <a:extLst>
              <a:ext uri="{FF2B5EF4-FFF2-40B4-BE49-F238E27FC236}">
                <a16:creationId xmlns:a16="http://schemas.microsoft.com/office/drawing/2014/main" id="{92CD0ADE-768D-4651-9309-688305C9084C}"/>
              </a:ext>
            </a:extLst>
          </p:cNvPr>
          <p:cNvSpPr>
            <a:spLocks noGrp="1"/>
          </p:cNvSpPr>
          <p:nvPr>
            <p:ph idx="1"/>
          </p:nvPr>
        </p:nvSpPr>
        <p:spPr/>
        <p:txBody>
          <a:bodyPr>
            <a:normAutofit fontScale="85000" lnSpcReduction="10000"/>
          </a:bodyPr>
          <a:lstStyle/>
          <a:p>
            <a:r>
              <a:rPr lang="es-MX" dirty="0"/>
              <a:t>Art. 212-3: “…a cargo de un Consejo Directivo” (en adelante, CD).</a:t>
            </a:r>
          </a:p>
          <a:p>
            <a:r>
              <a:rPr lang="es-MX" dirty="0"/>
              <a:t>5 miembros, uno de ellos elegido como Presidente del Consejo (cuyas facultades están en el inc. 2°: preside y convoca, comunica y vela); y un Vicepresidente designado por el Consejo.</a:t>
            </a:r>
          </a:p>
          <a:p>
            <a:r>
              <a:rPr lang="es-MX" dirty="0"/>
              <a:t>A quien corresponde “…la representación judicial y extrajudicial del organismo y para el cumplimiento de sus funciones,”</a:t>
            </a:r>
          </a:p>
          <a:p>
            <a:r>
              <a:rPr lang="es-MX" dirty="0"/>
              <a:t>…investido de todas las facultades de administración y disposición de toda clase de bienes.</a:t>
            </a:r>
          </a:p>
          <a:p>
            <a:r>
              <a:rPr lang="es-MX" dirty="0"/>
              <a:t>…revestido de la facultad de delegar sus funciones</a:t>
            </a:r>
          </a:p>
          <a:p>
            <a:endParaRPr lang="es-MX" dirty="0"/>
          </a:p>
        </p:txBody>
      </p:sp>
      <p:sp>
        <p:nvSpPr>
          <p:cNvPr id="4" name="Marcador de texto 3">
            <a:extLst>
              <a:ext uri="{FF2B5EF4-FFF2-40B4-BE49-F238E27FC236}">
                <a16:creationId xmlns:a16="http://schemas.microsoft.com/office/drawing/2014/main" id="{4CC5073C-38E8-43BF-B7C6-EC1A728FFCCF}"/>
              </a:ext>
            </a:extLst>
          </p:cNvPr>
          <p:cNvSpPr>
            <a:spLocks noGrp="1"/>
          </p:cNvSpPr>
          <p:nvPr>
            <p:ph type="body" sz="half" idx="2"/>
          </p:nvPr>
        </p:nvSpPr>
        <p:spPr/>
        <p:txBody>
          <a:bodyPr/>
          <a:lstStyle/>
          <a:p>
            <a:r>
              <a:rPr lang="es-MX" dirty="0"/>
              <a:t>CEN (cont.)</a:t>
            </a:r>
          </a:p>
          <a:p>
            <a:r>
              <a:rPr lang="es-MX" dirty="0"/>
              <a:t>Administración y dirección del CEN</a:t>
            </a:r>
          </a:p>
          <a:p>
            <a:r>
              <a:rPr lang="es-MX" dirty="0"/>
              <a:t>El Consejo Directivo (CD)</a:t>
            </a:r>
          </a:p>
        </p:txBody>
      </p:sp>
    </p:spTree>
    <p:extLst>
      <p:ext uri="{BB962C8B-B14F-4D97-AF65-F5344CB8AC3E}">
        <p14:creationId xmlns:p14="http://schemas.microsoft.com/office/powerpoint/2010/main" val="416289333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03D9EC-8BA4-4DE5-9F11-D4E0BBB42F74}"/>
              </a:ext>
            </a:extLst>
          </p:cNvPr>
          <p:cNvSpPr>
            <a:spLocks noGrp="1"/>
          </p:cNvSpPr>
          <p:nvPr>
            <p:ph type="title"/>
          </p:nvPr>
        </p:nvSpPr>
        <p:spPr/>
        <p:txBody>
          <a:bodyPr>
            <a:normAutofit fontScale="90000"/>
          </a:bodyPr>
          <a:lstStyle/>
          <a:p>
            <a:r>
              <a:rPr lang="es-MX" dirty="0"/>
              <a:t>Autoridades coordinador eléctrico nacional</a:t>
            </a:r>
          </a:p>
        </p:txBody>
      </p:sp>
      <p:sp>
        <p:nvSpPr>
          <p:cNvPr id="3" name="Marcador de contenido 2">
            <a:extLst>
              <a:ext uri="{FF2B5EF4-FFF2-40B4-BE49-F238E27FC236}">
                <a16:creationId xmlns:a16="http://schemas.microsoft.com/office/drawing/2014/main" id="{92CD0ADE-768D-4651-9309-688305C9084C}"/>
              </a:ext>
            </a:extLst>
          </p:cNvPr>
          <p:cNvSpPr>
            <a:spLocks noGrp="1"/>
          </p:cNvSpPr>
          <p:nvPr>
            <p:ph idx="1"/>
          </p:nvPr>
        </p:nvSpPr>
        <p:spPr/>
        <p:txBody>
          <a:bodyPr>
            <a:normAutofit fontScale="62500" lnSpcReduction="20000"/>
          </a:bodyPr>
          <a:lstStyle/>
          <a:p>
            <a:pPr algn="just"/>
            <a:r>
              <a:rPr lang="es-MX" dirty="0"/>
              <a:t>Art. 212-4. El CD tiene deberes: </a:t>
            </a:r>
          </a:p>
          <a:p>
            <a:pPr marL="0" indent="0" algn="just">
              <a:buNone/>
            </a:pPr>
            <a:r>
              <a:rPr lang="es-MX" dirty="0"/>
              <a:t>	1. Velar por el cumplimientos de las funciones del CO, 	</a:t>
            </a:r>
          </a:p>
          <a:p>
            <a:pPr marL="0" indent="0" algn="just">
              <a:buNone/>
            </a:pPr>
            <a:r>
              <a:rPr lang="es-MX" dirty="0"/>
              <a:t>	2. Velar por el cumplimiento de la normativa, 	</a:t>
            </a:r>
          </a:p>
          <a:p>
            <a:pPr marL="0" indent="0" algn="just">
              <a:buNone/>
            </a:pPr>
            <a:r>
              <a:rPr lang="es-MX" dirty="0"/>
              <a:t>	3. Informar a la SEC y a la CNE cualquier hecho que 	pueda constituir infracción a la normativa eléctrica 	vigente por parte de los coordinados, identificando al 	propietario de las instalaciones pertinentes.</a:t>
            </a:r>
          </a:p>
          <a:p>
            <a:pPr algn="just"/>
            <a:r>
              <a:rPr lang="es-MX" dirty="0"/>
              <a:t>Art. 212-5. Del CD, su procedimiento de nombramiento (separado, público y abierto; con intervención de </a:t>
            </a:r>
            <a:r>
              <a:rPr lang="es-MX" dirty="0" err="1"/>
              <a:t>headhunters</a:t>
            </a:r>
            <a:r>
              <a:rPr lang="es-MX" dirty="0"/>
              <a:t> más Comité Especial de Nominaciones), requisitos, duración y causales de cesación en el cargo, inhabilidades, sesiones y </a:t>
            </a:r>
            <a:r>
              <a:rPr lang="es-MX" dirty="0" err="1"/>
              <a:t>quora</a:t>
            </a:r>
            <a:r>
              <a:rPr lang="es-MX" dirty="0"/>
              <a:t>.</a:t>
            </a:r>
          </a:p>
          <a:p>
            <a:pPr algn="just"/>
            <a:r>
              <a:rPr lang="es-MX" dirty="0"/>
              <a:t>Sesiona con a lo menos cuatro de sus miembros.</a:t>
            </a:r>
          </a:p>
          <a:p>
            <a:pPr algn="just"/>
            <a:r>
              <a:rPr lang="es-MX" dirty="0"/>
              <a:t>Los acuerdos se adoptan por mayoría simple; </a:t>
            </a:r>
          </a:p>
          <a:p>
            <a:pPr marL="0" indent="0" algn="just">
              <a:buNone/>
            </a:pPr>
            <a:r>
              <a:rPr lang="es-MX"/>
              <a:t>	salvo </a:t>
            </a:r>
            <a:r>
              <a:rPr lang="es-MX" dirty="0"/>
              <a:t>que la ley o el reglamento exijan </a:t>
            </a:r>
            <a:r>
              <a:rPr lang="es-MX"/>
              <a:t>una mayoría </a:t>
            </a:r>
            <a:r>
              <a:rPr lang="es-MX" dirty="0"/>
              <a:t>especial. </a:t>
            </a:r>
          </a:p>
          <a:p>
            <a:pPr algn="just"/>
            <a:r>
              <a:rPr lang="es-MX" dirty="0"/>
              <a:t>El Presidente tiene voto dirimente.</a:t>
            </a:r>
          </a:p>
          <a:p>
            <a:endParaRPr lang="es-MX" dirty="0"/>
          </a:p>
        </p:txBody>
      </p:sp>
      <p:sp>
        <p:nvSpPr>
          <p:cNvPr id="4" name="Marcador de texto 3">
            <a:extLst>
              <a:ext uri="{FF2B5EF4-FFF2-40B4-BE49-F238E27FC236}">
                <a16:creationId xmlns:a16="http://schemas.microsoft.com/office/drawing/2014/main" id="{4CC5073C-38E8-43BF-B7C6-EC1A728FFCCF}"/>
              </a:ext>
            </a:extLst>
          </p:cNvPr>
          <p:cNvSpPr>
            <a:spLocks noGrp="1"/>
          </p:cNvSpPr>
          <p:nvPr>
            <p:ph type="body" sz="half" idx="2"/>
          </p:nvPr>
        </p:nvSpPr>
        <p:spPr/>
        <p:txBody>
          <a:bodyPr/>
          <a:lstStyle/>
          <a:p>
            <a:r>
              <a:rPr lang="es-MX" dirty="0"/>
              <a:t>CEN (cont.)</a:t>
            </a:r>
          </a:p>
          <a:p>
            <a:r>
              <a:rPr lang="es-MX" dirty="0"/>
              <a:t>Administración y dirección del CEN</a:t>
            </a:r>
          </a:p>
          <a:p>
            <a:r>
              <a:rPr lang="es-MX" dirty="0"/>
              <a:t>El Consejo Directivo (CD)</a:t>
            </a:r>
          </a:p>
        </p:txBody>
      </p:sp>
    </p:spTree>
    <p:extLst>
      <p:ext uri="{BB962C8B-B14F-4D97-AF65-F5344CB8AC3E}">
        <p14:creationId xmlns:p14="http://schemas.microsoft.com/office/powerpoint/2010/main" val="114475867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CB33D7-2DE7-4634-9565-8C17ECCF435E}"/>
              </a:ext>
            </a:extLst>
          </p:cNvPr>
          <p:cNvSpPr>
            <a:spLocks noGrp="1"/>
          </p:cNvSpPr>
          <p:nvPr>
            <p:ph type="title"/>
          </p:nvPr>
        </p:nvSpPr>
        <p:spPr/>
        <p:txBody>
          <a:bodyPr/>
          <a:lstStyle/>
          <a:p>
            <a:r>
              <a:rPr lang="es-MX" dirty="0"/>
              <a:t>Autoridades coordinador eléctrico</a:t>
            </a:r>
          </a:p>
        </p:txBody>
      </p:sp>
      <p:sp>
        <p:nvSpPr>
          <p:cNvPr id="3" name="Marcador de contenido 2">
            <a:extLst>
              <a:ext uri="{FF2B5EF4-FFF2-40B4-BE49-F238E27FC236}">
                <a16:creationId xmlns:a16="http://schemas.microsoft.com/office/drawing/2014/main" id="{445878BB-223C-46DD-BA04-982314366A0D}"/>
              </a:ext>
            </a:extLst>
          </p:cNvPr>
          <p:cNvSpPr>
            <a:spLocks noGrp="1"/>
          </p:cNvSpPr>
          <p:nvPr>
            <p:ph idx="1"/>
          </p:nvPr>
        </p:nvSpPr>
        <p:spPr/>
        <p:txBody>
          <a:bodyPr>
            <a:normAutofit fontScale="92500"/>
          </a:bodyPr>
          <a:lstStyle/>
          <a:p>
            <a:r>
              <a:rPr lang="es-MX" dirty="0"/>
              <a:t>Art. 212-3 inc. 4°: “El Coordinador contará con un Director Ejecutivo, que será designado y/o removido por el Consejo Directivo…” según el art. 212-8.</a:t>
            </a:r>
          </a:p>
          <a:p>
            <a:r>
              <a:rPr lang="es-MX" dirty="0"/>
              <a:t>Las funciones del DE son:</a:t>
            </a:r>
          </a:p>
          <a:p>
            <a:pPr marL="0" indent="0">
              <a:buNone/>
            </a:pPr>
            <a:r>
              <a:rPr lang="es-MX" dirty="0"/>
              <a:t>	1. Ejecutar acuerdos y directrices del CD.</a:t>
            </a:r>
          </a:p>
          <a:p>
            <a:pPr marL="0" indent="0">
              <a:buNone/>
            </a:pPr>
            <a:r>
              <a:rPr lang="es-MX" dirty="0"/>
              <a:t>	2. La gestión de funcionamiento técnico y 	administrativo.</a:t>
            </a:r>
          </a:p>
          <a:p>
            <a:pPr marL="0" indent="0">
              <a:buNone/>
            </a:pPr>
            <a:r>
              <a:rPr lang="es-MX" dirty="0"/>
              <a:t>	3. Proponer estructura organizacional del 	Coordinador.</a:t>
            </a:r>
          </a:p>
          <a:p>
            <a:pPr marL="0" indent="0">
              <a:buNone/>
            </a:pPr>
            <a:r>
              <a:rPr lang="es-MX" dirty="0"/>
              <a:t>	4. Otras delegadas por el CD.</a:t>
            </a:r>
          </a:p>
          <a:p>
            <a:endParaRPr lang="es-MX" dirty="0"/>
          </a:p>
        </p:txBody>
      </p:sp>
      <p:sp>
        <p:nvSpPr>
          <p:cNvPr id="4" name="Marcador de texto 3">
            <a:extLst>
              <a:ext uri="{FF2B5EF4-FFF2-40B4-BE49-F238E27FC236}">
                <a16:creationId xmlns:a16="http://schemas.microsoft.com/office/drawing/2014/main" id="{91C8EC55-34A5-4FE0-AB30-F48984E521CE}"/>
              </a:ext>
            </a:extLst>
          </p:cNvPr>
          <p:cNvSpPr>
            <a:spLocks noGrp="1"/>
          </p:cNvSpPr>
          <p:nvPr>
            <p:ph type="body" sz="half" idx="2"/>
          </p:nvPr>
        </p:nvSpPr>
        <p:spPr/>
        <p:txBody>
          <a:bodyPr/>
          <a:lstStyle/>
          <a:p>
            <a:r>
              <a:rPr lang="es-MX" dirty="0"/>
              <a:t>CEN (cont.)</a:t>
            </a:r>
          </a:p>
          <a:p>
            <a:r>
              <a:rPr lang="es-MX" dirty="0"/>
              <a:t>Administración y dirección del CEN.</a:t>
            </a:r>
          </a:p>
          <a:p>
            <a:r>
              <a:rPr lang="es-MX" dirty="0"/>
              <a:t>El Director Ejecutivo (DE)</a:t>
            </a:r>
          </a:p>
        </p:txBody>
      </p:sp>
    </p:spTree>
    <p:extLst>
      <p:ext uri="{BB962C8B-B14F-4D97-AF65-F5344CB8AC3E}">
        <p14:creationId xmlns:p14="http://schemas.microsoft.com/office/powerpoint/2010/main" val="256680884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D45D57-6F94-4C03-8EC3-8B0AC69B05B7}"/>
              </a:ext>
            </a:extLst>
          </p:cNvPr>
          <p:cNvSpPr>
            <a:spLocks noGrp="1"/>
          </p:cNvSpPr>
          <p:nvPr>
            <p:ph type="title"/>
          </p:nvPr>
        </p:nvSpPr>
        <p:spPr/>
        <p:txBody>
          <a:bodyPr>
            <a:normAutofit fontScale="90000"/>
          </a:bodyPr>
          <a:lstStyle/>
          <a:p>
            <a:r>
              <a:rPr lang="es-MX" dirty="0"/>
              <a:t>Autoridades</a:t>
            </a:r>
            <a:br>
              <a:rPr lang="es-MX" dirty="0"/>
            </a:br>
            <a:r>
              <a:rPr lang="es-MX" dirty="0"/>
              <a:t>coordinador eléctrico nacional</a:t>
            </a:r>
          </a:p>
        </p:txBody>
      </p:sp>
      <p:sp>
        <p:nvSpPr>
          <p:cNvPr id="3" name="Marcador de contenido 2">
            <a:extLst>
              <a:ext uri="{FF2B5EF4-FFF2-40B4-BE49-F238E27FC236}">
                <a16:creationId xmlns:a16="http://schemas.microsoft.com/office/drawing/2014/main" id="{741A4190-1705-4831-80EB-35412E91E56F}"/>
              </a:ext>
            </a:extLst>
          </p:cNvPr>
          <p:cNvSpPr>
            <a:spLocks noGrp="1"/>
          </p:cNvSpPr>
          <p:nvPr>
            <p:ph idx="1"/>
          </p:nvPr>
        </p:nvSpPr>
        <p:spPr/>
        <p:txBody>
          <a:bodyPr>
            <a:normAutofit fontScale="85000" lnSpcReduction="20000"/>
          </a:bodyPr>
          <a:lstStyle/>
          <a:p>
            <a:pPr algn="just"/>
            <a:r>
              <a:rPr lang="es-MX" dirty="0"/>
              <a:t>Art. 212-2: Transparencia y publicidad de la información, que debe ser actualizada, completa, de fácil identificación y acceso expedito.</a:t>
            </a:r>
          </a:p>
          <a:p>
            <a:pPr algn="just"/>
            <a:r>
              <a:rPr lang="es-MX" dirty="0"/>
              <a:t>¿Cómo?. A través de la página web (con las características ya referidas); o proporcionarla a través de requerimiento.</a:t>
            </a:r>
          </a:p>
          <a:p>
            <a:pPr algn="just"/>
            <a:r>
              <a:rPr lang="es-MX" dirty="0"/>
              <a:t>Excepción: Casos legales o constitucionales de secreto o reserva de la información; o que su publicidad afecte el cumplimiento debido de las funciones del Coordinador o derechos de las personas (vida privada o derechos de carácter comercial o económico).</a:t>
            </a:r>
          </a:p>
          <a:p>
            <a:pPr algn="just"/>
            <a:r>
              <a:rPr lang="es-MX" dirty="0"/>
              <a:t>Rige también lo dispuesto en los artículos 8, 47 y 48 de la Ley </a:t>
            </a:r>
            <a:r>
              <a:rPr lang="es-MX" dirty="0" err="1"/>
              <a:t>N°</a:t>
            </a:r>
            <a:r>
              <a:rPr lang="es-MX" dirty="0"/>
              <a:t> 20.285 sobre acceso a la información pública.</a:t>
            </a:r>
          </a:p>
          <a:p>
            <a:endParaRPr lang="es-MX" dirty="0"/>
          </a:p>
        </p:txBody>
      </p:sp>
      <p:sp>
        <p:nvSpPr>
          <p:cNvPr id="4" name="Marcador de texto 3">
            <a:extLst>
              <a:ext uri="{FF2B5EF4-FFF2-40B4-BE49-F238E27FC236}">
                <a16:creationId xmlns:a16="http://schemas.microsoft.com/office/drawing/2014/main" id="{730DD5B9-1E64-4A74-958C-B14964BF5D7D}"/>
              </a:ext>
            </a:extLst>
          </p:cNvPr>
          <p:cNvSpPr>
            <a:spLocks noGrp="1"/>
          </p:cNvSpPr>
          <p:nvPr>
            <p:ph type="body" sz="half" idx="2"/>
          </p:nvPr>
        </p:nvSpPr>
        <p:spPr/>
        <p:txBody>
          <a:bodyPr/>
          <a:lstStyle/>
          <a:p>
            <a:r>
              <a:rPr lang="es-MX" dirty="0"/>
              <a:t>Principios aplicables a la actividad del CEN.</a:t>
            </a:r>
          </a:p>
          <a:p>
            <a:r>
              <a:rPr lang="es-MX" dirty="0"/>
              <a:t>	Transparencia de la información.</a:t>
            </a:r>
          </a:p>
          <a:p>
            <a:r>
              <a:rPr lang="es-MX" dirty="0"/>
              <a:t>	Publicidad de la información.</a:t>
            </a:r>
          </a:p>
        </p:txBody>
      </p:sp>
    </p:spTree>
    <p:extLst>
      <p:ext uri="{BB962C8B-B14F-4D97-AF65-F5344CB8AC3E}">
        <p14:creationId xmlns:p14="http://schemas.microsoft.com/office/powerpoint/2010/main" val="390910166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4A7717-F21D-4BCA-AA15-1B57F8965720}"/>
              </a:ext>
            </a:extLst>
          </p:cNvPr>
          <p:cNvSpPr>
            <a:spLocks noGrp="1"/>
          </p:cNvSpPr>
          <p:nvPr>
            <p:ph type="title"/>
          </p:nvPr>
        </p:nvSpPr>
        <p:spPr/>
        <p:txBody>
          <a:bodyPr>
            <a:normAutofit fontScale="90000"/>
          </a:bodyPr>
          <a:lstStyle/>
          <a:p>
            <a:r>
              <a:rPr lang="es-MX" dirty="0"/>
              <a:t>Autoridades</a:t>
            </a:r>
            <a:br>
              <a:rPr lang="es-MX" dirty="0"/>
            </a:br>
            <a:r>
              <a:rPr lang="es-MX" dirty="0"/>
              <a:t>coordinador eléctrico nacional</a:t>
            </a:r>
          </a:p>
        </p:txBody>
      </p:sp>
      <p:sp>
        <p:nvSpPr>
          <p:cNvPr id="3" name="Marcador de contenido 2">
            <a:extLst>
              <a:ext uri="{FF2B5EF4-FFF2-40B4-BE49-F238E27FC236}">
                <a16:creationId xmlns:a16="http://schemas.microsoft.com/office/drawing/2014/main" id="{55D873B5-0A9A-4FD2-99BA-F038DB37627D}"/>
              </a:ext>
            </a:extLst>
          </p:cNvPr>
          <p:cNvSpPr>
            <a:spLocks noGrp="1"/>
          </p:cNvSpPr>
          <p:nvPr>
            <p:ph idx="1"/>
          </p:nvPr>
        </p:nvSpPr>
        <p:spPr>
          <a:xfrm>
            <a:off x="5156200" y="920456"/>
            <a:ext cx="6252605" cy="4870744"/>
          </a:xfrm>
        </p:spPr>
        <p:txBody>
          <a:bodyPr>
            <a:normAutofit fontScale="47500" lnSpcReduction="20000"/>
          </a:bodyPr>
          <a:lstStyle/>
          <a:p>
            <a:r>
              <a:rPr lang="es-MX" dirty="0"/>
              <a:t>Para efectos de velar por el cumplimiento de esta obligación se considerará al Director Ejecutivo (DE) como jefe superior del Servicio (art. 212-2 inc. 4°). Y le son aplicables los arts. 8, 47 y 48 de la Ley N°20.285 sobre Acceso a la Información Pública.</a:t>
            </a:r>
          </a:p>
          <a:p>
            <a:r>
              <a:rPr lang="es-MX" dirty="0"/>
              <a:t>La obligación impone al CEN: </a:t>
            </a:r>
          </a:p>
          <a:p>
            <a:pPr marL="457200" lvl="1" indent="0">
              <a:buNone/>
            </a:pPr>
            <a:r>
              <a:rPr lang="es-MX" dirty="0"/>
              <a:t>1. mantener un sitio web con información completa, fácilmente identificable, de acceso expedito (inc. 2°) permanente, disponible al público, y actualizada una vez al mes (inc. 1°).</a:t>
            </a:r>
          </a:p>
          <a:p>
            <a:pPr lvl="2"/>
            <a:r>
              <a:rPr lang="es-MX" dirty="0"/>
              <a:t>La información debe versar sobre:</a:t>
            </a:r>
          </a:p>
          <a:p>
            <a:pPr marL="914400" lvl="2" indent="0">
              <a:buNone/>
            </a:pPr>
            <a:r>
              <a:rPr lang="es-MX" dirty="0"/>
              <a:t>	a. Marco normativo.</a:t>
            </a:r>
          </a:p>
          <a:p>
            <a:pPr marL="914400" lvl="2" indent="0">
              <a:buNone/>
            </a:pPr>
            <a:r>
              <a:rPr lang="es-MX" dirty="0"/>
              <a:t>	b. Estructura orgánica y organización interna.</a:t>
            </a:r>
          </a:p>
          <a:p>
            <a:pPr marL="914400" lvl="2" indent="0">
              <a:buNone/>
            </a:pPr>
            <a:r>
              <a:rPr lang="es-MX" dirty="0"/>
              <a:t>	c. Funciones y competencias de unidades u órganos.</a:t>
            </a:r>
          </a:p>
          <a:p>
            <a:pPr marL="914400" lvl="2" indent="0">
              <a:buNone/>
            </a:pPr>
            <a:r>
              <a:rPr lang="es-MX" dirty="0"/>
              <a:t>	d. Estados financieros y memorias anuales.</a:t>
            </a:r>
          </a:p>
          <a:p>
            <a:pPr marL="914400" lvl="2" indent="0">
              <a:buNone/>
            </a:pPr>
            <a:r>
              <a:rPr lang="es-MX" dirty="0"/>
              <a:t>	e. Composición del Consejo Directivo</a:t>
            </a:r>
          </a:p>
          <a:p>
            <a:pPr marL="914400" lvl="2" indent="0">
              <a:buNone/>
            </a:pPr>
            <a:r>
              <a:rPr lang="es-MX" dirty="0"/>
              <a:t>	f. Información consolidada del personal.</a:t>
            </a:r>
          </a:p>
          <a:p>
            <a:pPr marL="914400" lvl="2" indent="0">
              <a:buNone/>
            </a:pPr>
            <a:r>
              <a:rPr lang="es-MX" dirty="0"/>
              <a:t>	g. Remuneraciones y estipendios anuales percibidos por CD, DE, 		desglosados.</a:t>
            </a:r>
          </a:p>
          <a:p>
            <a:pPr marL="914400" lvl="2" indent="0">
              <a:buNone/>
            </a:pPr>
            <a:r>
              <a:rPr lang="es-MX" dirty="0"/>
              <a:t>	h. Cuenta pública anual de cumplimiento de objetivos de gestión. </a:t>
            </a:r>
          </a:p>
          <a:p>
            <a:pPr marL="457200" lvl="1" indent="0">
              <a:buNone/>
            </a:pPr>
            <a:r>
              <a:rPr lang="es-MX" dirty="0"/>
              <a:t>2. Proporcionar toda la información que se le solicite.</a:t>
            </a:r>
          </a:p>
          <a:p>
            <a:pPr marL="457200" lvl="1" indent="0">
              <a:buNone/>
            </a:pPr>
            <a:r>
              <a:rPr lang="es-MX" dirty="0"/>
              <a:t>	Salvo las excepciones legales (inc. 3°). Éstas últimas son: </a:t>
            </a:r>
          </a:p>
          <a:p>
            <a:pPr marL="457200" lvl="1" indent="0">
              <a:buNone/>
            </a:pPr>
            <a:r>
              <a:rPr lang="es-MX" dirty="0"/>
              <a:t>		a) causales legales y/o constitucionales de secreto o reserva, </a:t>
            </a:r>
          </a:p>
          <a:p>
            <a:pPr marL="457200" lvl="1" indent="0">
              <a:buNone/>
            </a:pPr>
            <a:r>
              <a:rPr lang="es-MX" dirty="0"/>
              <a:t>		b) afectación del cumplimiento debido de las obligaciones del Coordinador, y </a:t>
            </a:r>
          </a:p>
          <a:p>
            <a:pPr marL="457200" lvl="1" indent="0">
              <a:buNone/>
            </a:pPr>
            <a:r>
              <a:rPr lang="es-MX" dirty="0"/>
              <a:t>		c) afectación de derechos de las personas, especialmente del ámbito de su vida 		privada o derechos de carácter comercial o económico.</a:t>
            </a:r>
          </a:p>
        </p:txBody>
      </p:sp>
      <p:sp>
        <p:nvSpPr>
          <p:cNvPr id="4" name="Marcador de texto 3">
            <a:extLst>
              <a:ext uri="{FF2B5EF4-FFF2-40B4-BE49-F238E27FC236}">
                <a16:creationId xmlns:a16="http://schemas.microsoft.com/office/drawing/2014/main" id="{D2E22036-49FB-4C7D-823B-67A40857072D}"/>
              </a:ext>
            </a:extLst>
          </p:cNvPr>
          <p:cNvSpPr>
            <a:spLocks noGrp="1"/>
          </p:cNvSpPr>
          <p:nvPr>
            <p:ph type="body" sz="half" idx="2"/>
          </p:nvPr>
        </p:nvSpPr>
        <p:spPr/>
        <p:txBody>
          <a:bodyPr/>
          <a:lstStyle/>
          <a:p>
            <a:pPr algn="just"/>
            <a:r>
              <a:rPr lang="es-MX" dirty="0"/>
              <a:t>Principios aplicables a la actividad del CEN.</a:t>
            </a:r>
          </a:p>
          <a:p>
            <a:pPr algn="just"/>
            <a:r>
              <a:rPr lang="es-MX" dirty="0"/>
              <a:t>	Transparencia de la información.</a:t>
            </a:r>
          </a:p>
          <a:p>
            <a:pPr algn="just"/>
            <a:r>
              <a:rPr lang="es-MX" dirty="0"/>
              <a:t>	Publicidad de la información.</a:t>
            </a:r>
          </a:p>
          <a:p>
            <a:pPr algn="just"/>
            <a:r>
              <a:rPr lang="es-MX" dirty="0"/>
              <a:t>Art. 212-2: Establece la obligación de transparencia y publicidad de la información.</a:t>
            </a:r>
          </a:p>
          <a:p>
            <a:endParaRPr lang="es-MX" dirty="0"/>
          </a:p>
        </p:txBody>
      </p:sp>
    </p:spTree>
    <p:extLst>
      <p:ext uri="{BB962C8B-B14F-4D97-AF65-F5344CB8AC3E}">
        <p14:creationId xmlns:p14="http://schemas.microsoft.com/office/powerpoint/2010/main" val="73048378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B64BB6-1CC4-47A9-902E-BD54C7DDA6FA}"/>
              </a:ext>
            </a:extLst>
          </p:cNvPr>
          <p:cNvSpPr>
            <a:spLocks noGrp="1"/>
          </p:cNvSpPr>
          <p:nvPr>
            <p:ph type="title"/>
          </p:nvPr>
        </p:nvSpPr>
        <p:spPr>
          <a:xfrm>
            <a:off x="1146706" y="609601"/>
            <a:ext cx="3631186" cy="1639884"/>
          </a:xfrm>
        </p:spPr>
        <p:txBody>
          <a:bodyPr>
            <a:normAutofit fontScale="90000"/>
          </a:bodyPr>
          <a:lstStyle/>
          <a:p>
            <a:r>
              <a:rPr lang="es-MX" dirty="0"/>
              <a:t>Autoridades</a:t>
            </a:r>
            <a:br>
              <a:rPr lang="es-MX" dirty="0"/>
            </a:br>
            <a:r>
              <a:rPr lang="es-MX" dirty="0"/>
              <a:t>Coordinador Eléctrico Nacional </a:t>
            </a:r>
          </a:p>
        </p:txBody>
      </p:sp>
      <p:sp>
        <p:nvSpPr>
          <p:cNvPr id="3" name="Marcador de contenido 2">
            <a:extLst>
              <a:ext uri="{FF2B5EF4-FFF2-40B4-BE49-F238E27FC236}">
                <a16:creationId xmlns:a16="http://schemas.microsoft.com/office/drawing/2014/main" id="{3C046F8D-1DA5-480C-98E5-8D970218F92A}"/>
              </a:ext>
            </a:extLst>
          </p:cNvPr>
          <p:cNvSpPr>
            <a:spLocks noGrp="1"/>
          </p:cNvSpPr>
          <p:nvPr>
            <p:ph idx="1"/>
          </p:nvPr>
        </p:nvSpPr>
        <p:spPr>
          <a:xfrm>
            <a:off x="4481165" y="592665"/>
            <a:ext cx="7157753" cy="5655733"/>
          </a:xfrm>
        </p:spPr>
        <p:txBody>
          <a:bodyPr>
            <a:normAutofit fontScale="70000" lnSpcReduction="20000"/>
          </a:bodyPr>
          <a:lstStyle/>
          <a:p>
            <a:pPr algn="just"/>
            <a:r>
              <a:rPr lang="es-MX" dirty="0"/>
              <a:t>Son Coordinados todos quienes tienen la obligación de sujetarse a la coordinación del Coordinador Eléctrico Nacional. </a:t>
            </a:r>
          </a:p>
          <a:p>
            <a:pPr algn="just"/>
            <a:r>
              <a:rPr lang="es-MX" dirty="0"/>
              <a:t>Los coordinados están en el art. 72-2 </a:t>
            </a:r>
            <a:r>
              <a:rPr lang="es-MX" dirty="0" err="1"/>
              <a:t>incs</a:t>
            </a:r>
            <a:r>
              <a:rPr lang="es-MX" dirty="0"/>
              <a:t>. 1° y 2°. </a:t>
            </a:r>
          </a:p>
          <a:p>
            <a:pPr algn="just"/>
            <a:r>
              <a:rPr lang="es-MX" dirty="0"/>
              <a:t>Ellos son:</a:t>
            </a:r>
          </a:p>
          <a:p>
            <a:pPr marL="457200" lvl="1" indent="0" algn="just">
              <a:buNone/>
            </a:pPr>
            <a:r>
              <a:rPr lang="es-MX" dirty="0"/>
              <a:t>1.	Propietarios, </a:t>
            </a:r>
          </a:p>
          <a:p>
            <a:pPr marL="914400" lvl="1" indent="-457200" algn="just">
              <a:buAutoNum type="arabicPeriod" startAt="2"/>
            </a:pPr>
            <a:r>
              <a:rPr lang="es-MX" dirty="0"/>
              <a:t>arrendatarios,</a:t>
            </a:r>
          </a:p>
          <a:p>
            <a:pPr marL="914400" lvl="1" indent="-457200" algn="just">
              <a:buAutoNum type="arabicPeriod" startAt="2"/>
            </a:pPr>
            <a:r>
              <a:rPr lang="es-MX" dirty="0"/>
              <a:t>usufructuarios </a:t>
            </a:r>
          </a:p>
          <a:p>
            <a:pPr marL="914400" lvl="1" indent="-457200" algn="just">
              <a:buAutoNum type="arabicPeriod" startAt="2"/>
            </a:pPr>
            <a:r>
              <a:rPr lang="es-MX" dirty="0"/>
              <a:t>u operadores a cualquier título </a:t>
            </a:r>
          </a:p>
          <a:p>
            <a:pPr algn="just"/>
            <a:r>
              <a:rPr lang="es-MX" dirty="0"/>
              <a:t>De:</a:t>
            </a:r>
          </a:p>
          <a:p>
            <a:pPr marL="914400" lvl="1" indent="-457200" algn="just">
              <a:buAutoNum type="arabicPeriod"/>
            </a:pPr>
            <a:r>
              <a:rPr lang="es-MX" dirty="0"/>
              <a:t>centrales generadoras,</a:t>
            </a:r>
          </a:p>
          <a:p>
            <a:pPr marL="914400" lvl="1" indent="-457200" algn="just">
              <a:buAutoNum type="arabicPeriod"/>
            </a:pPr>
            <a:r>
              <a:rPr lang="es-MX" dirty="0"/>
              <a:t>sistemas de transporte,</a:t>
            </a:r>
          </a:p>
          <a:p>
            <a:pPr marL="914400" lvl="1" indent="-457200" algn="just">
              <a:buAutoNum type="arabicPeriod"/>
            </a:pPr>
            <a:r>
              <a:rPr lang="es-MX" dirty="0"/>
              <a:t>instalaciones para la prestación de servicios complementarios,</a:t>
            </a:r>
          </a:p>
          <a:p>
            <a:pPr marL="914400" lvl="1" indent="-457200" algn="just">
              <a:buAutoNum type="arabicPeriod"/>
            </a:pPr>
            <a:r>
              <a:rPr lang="es-MX" dirty="0"/>
              <a:t>sistemas de almacenamiento de energía,</a:t>
            </a:r>
          </a:p>
          <a:p>
            <a:pPr marL="914400" lvl="1" indent="-457200" algn="just">
              <a:buAutoNum type="arabicPeriod"/>
            </a:pPr>
            <a:r>
              <a:rPr lang="es-MX" dirty="0"/>
              <a:t>instalaciones de distribución e </a:t>
            </a:r>
          </a:p>
          <a:p>
            <a:pPr marL="914400" lvl="1" indent="-457200" algn="just">
              <a:buAutoNum type="arabicPeriod"/>
            </a:pPr>
            <a:r>
              <a:rPr lang="es-MX" dirty="0"/>
              <a:t>instalaciones de clientes libres</a:t>
            </a:r>
          </a:p>
          <a:p>
            <a:pPr marL="914400" lvl="1" indent="-457200" algn="just">
              <a:buAutoNum type="arabicPeriod"/>
            </a:pPr>
            <a:r>
              <a:rPr lang="es-MX" dirty="0"/>
              <a:t>así como pequeños medios de generación, del art. 72-2 de la LGSE.</a:t>
            </a:r>
          </a:p>
          <a:p>
            <a:pPr algn="just"/>
            <a:r>
              <a:rPr lang="es-MX" dirty="0"/>
              <a:t>interconectados al sistema.</a:t>
            </a:r>
          </a:p>
          <a:p>
            <a:pPr algn="just"/>
            <a:endParaRPr lang="es-MX" dirty="0"/>
          </a:p>
          <a:p>
            <a:pPr algn="just"/>
            <a:endParaRPr lang="es-MX" dirty="0"/>
          </a:p>
        </p:txBody>
      </p:sp>
      <p:sp>
        <p:nvSpPr>
          <p:cNvPr id="4" name="Marcador de texto 3">
            <a:extLst>
              <a:ext uri="{FF2B5EF4-FFF2-40B4-BE49-F238E27FC236}">
                <a16:creationId xmlns:a16="http://schemas.microsoft.com/office/drawing/2014/main" id="{472437A3-B75A-4993-A571-4B023C4261A5}"/>
              </a:ext>
            </a:extLst>
          </p:cNvPr>
          <p:cNvSpPr>
            <a:spLocks noGrp="1"/>
          </p:cNvSpPr>
          <p:nvPr>
            <p:ph type="body" sz="half" idx="2"/>
          </p:nvPr>
        </p:nvSpPr>
        <p:spPr>
          <a:xfrm>
            <a:off x="1146706" y="2249486"/>
            <a:ext cx="3080124" cy="3541714"/>
          </a:xfrm>
        </p:spPr>
        <p:txBody>
          <a:bodyPr/>
          <a:lstStyle/>
          <a:p>
            <a:r>
              <a:rPr lang="es-MX" dirty="0"/>
              <a:t>(CEN) cont.</a:t>
            </a:r>
          </a:p>
          <a:p>
            <a:r>
              <a:rPr lang="es-MX" dirty="0"/>
              <a:t>Los coordinados</a:t>
            </a:r>
          </a:p>
          <a:p>
            <a:endParaRPr lang="es-MX" dirty="0"/>
          </a:p>
        </p:txBody>
      </p:sp>
    </p:spTree>
    <p:extLst>
      <p:ext uri="{BB962C8B-B14F-4D97-AF65-F5344CB8AC3E}">
        <p14:creationId xmlns:p14="http://schemas.microsoft.com/office/powerpoint/2010/main" val="169443273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B64BB6-1CC4-47A9-902E-BD54C7DDA6FA}"/>
              </a:ext>
            </a:extLst>
          </p:cNvPr>
          <p:cNvSpPr>
            <a:spLocks noGrp="1"/>
          </p:cNvSpPr>
          <p:nvPr>
            <p:ph type="title"/>
          </p:nvPr>
        </p:nvSpPr>
        <p:spPr>
          <a:xfrm>
            <a:off x="1146706" y="609601"/>
            <a:ext cx="3631186" cy="1639884"/>
          </a:xfrm>
        </p:spPr>
        <p:txBody>
          <a:bodyPr>
            <a:normAutofit fontScale="90000"/>
          </a:bodyPr>
          <a:lstStyle/>
          <a:p>
            <a:r>
              <a:rPr lang="es-MX" dirty="0"/>
              <a:t>Autoridades</a:t>
            </a:r>
            <a:br>
              <a:rPr lang="es-MX" dirty="0"/>
            </a:br>
            <a:r>
              <a:rPr lang="es-MX" dirty="0"/>
              <a:t>Coordinador Eléctrico Nacional </a:t>
            </a:r>
          </a:p>
        </p:txBody>
      </p:sp>
      <p:sp>
        <p:nvSpPr>
          <p:cNvPr id="3" name="Marcador de contenido 2">
            <a:extLst>
              <a:ext uri="{FF2B5EF4-FFF2-40B4-BE49-F238E27FC236}">
                <a16:creationId xmlns:a16="http://schemas.microsoft.com/office/drawing/2014/main" id="{3C046F8D-1DA5-480C-98E5-8D970218F92A}"/>
              </a:ext>
            </a:extLst>
          </p:cNvPr>
          <p:cNvSpPr>
            <a:spLocks noGrp="1"/>
          </p:cNvSpPr>
          <p:nvPr>
            <p:ph idx="1"/>
          </p:nvPr>
        </p:nvSpPr>
        <p:spPr>
          <a:xfrm>
            <a:off x="4481165" y="592665"/>
            <a:ext cx="7157753" cy="5655733"/>
          </a:xfrm>
        </p:spPr>
        <p:txBody>
          <a:bodyPr>
            <a:normAutofit fontScale="47500" lnSpcReduction="20000"/>
          </a:bodyPr>
          <a:lstStyle/>
          <a:p>
            <a:pPr marL="0" indent="0" algn="just">
              <a:buNone/>
            </a:pPr>
            <a:r>
              <a:rPr lang="es-MX" dirty="0"/>
              <a:t>Los coordinados.</a:t>
            </a:r>
          </a:p>
          <a:p>
            <a:pPr algn="just"/>
            <a:r>
              <a:rPr lang="es-MX" dirty="0"/>
              <a:t>Son Coordinados todos quienes tienen la obligación de sujetarse a la coordinación del Coordinador Eléctrico Nacional. </a:t>
            </a:r>
          </a:p>
          <a:p>
            <a:pPr algn="just"/>
            <a:r>
              <a:rPr lang="es-MX" dirty="0"/>
              <a:t>Vale decir, propietarios, arrendatarios, usufructuarios o quien opere, a cualquier título, centrales generadoras, sistemas de transporte, instalaciones para la prestación de servicios complementarios, sistemas de almacenamiento de energía, instalaciones de distribución e instalaciones de clientes libres que se interconecten al sistema eléctrico, así como los pequeños medios de generación, a que se refiere el Artículo 72-2 de la Ley General de Servicios Eléctricos.</a:t>
            </a:r>
          </a:p>
          <a:p>
            <a:pPr marL="0" indent="0" algn="just">
              <a:buNone/>
            </a:pPr>
            <a:r>
              <a:rPr lang="es-MX" dirty="0"/>
              <a:t>Funciones del CEN:</a:t>
            </a:r>
          </a:p>
          <a:p>
            <a:pPr algn="just"/>
            <a:r>
              <a:rPr lang="es-MX" dirty="0"/>
              <a:t>El CEN es un organismo </a:t>
            </a:r>
            <a:r>
              <a:rPr lang="es-MX" dirty="0" err="1"/>
              <a:t>técnico</a:t>
            </a:r>
            <a:r>
              <a:rPr lang="es-MX" dirty="0"/>
              <a:t> e independiente, encargado de la </a:t>
            </a:r>
            <a:r>
              <a:rPr lang="es-MX" dirty="0" err="1"/>
              <a:t>coordinación</a:t>
            </a:r>
            <a:r>
              <a:rPr lang="es-MX" dirty="0"/>
              <a:t> de la </a:t>
            </a:r>
            <a:r>
              <a:rPr lang="es-MX" dirty="0" err="1"/>
              <a:t>operación</a:t>
            </a:r>
            <a:r>
              <a:rPr lang="es-MX" dirty="0"/>
              <a:t> del conjunto de instalaciones del Sistema </a:t>
            </a:r>
            <a:r>
              <a:rPr lang="es-MX" dirty="0" err="1"/>
              <a:t>Eléctrico</a:t>
            </a:r>
            <a:r>
              <a:rPr lang="es-MX" dirty="0"/>
              <a:t> Nacional (SEN) que operen interconectadas entre sí.</a:t>
            </a:r>
          </a:p>
          <a:p>
            <a:pPr algn="just"/>
            <a:r>
              <a:rPr lang="es-MX" dirty="0"/>
              <a:t>Coordinar la operación del conjunto de instalaciones del Sistema Eléctrico Nacional (SEN) que operen interconectadas entre sí, de acuerdo a las normas técnicas que determinen la Comisión Nacional de Energía (CNE), la ley (LGSE) y la reglamentación pertinente.</a:t>
            </a:r>
          </a:p>
          <a:p>
            <a:pPr algn="just"/>
            <a:r>
              <a:rPr lang="es-MX" dirty="0"/>
              <a:t>Para lo cual sólo podrá operar directamente las instalaciones sistémicas de control, comunicación y monitoreo necesarias para la coordinación.</a:t>
            </a:r>
          </a:p>
          <a:p>
            <a:pPr algn="just"/>
            <a:r>
              <a:rPr lang="es-MX" dirty="0"/>
              <a:t>Realizar la </a:t>
            </a:r>
            <a:r>
              <a:rPr lang="es-MX" dirty="0" err="1"/>
              <a:t>programación</a:t>
            </a:r>
            <a:r>
              <a:rPr lang="es-MX" dirty="0"/>
              <a:t> de la </a:t>
            </a:r>
            <a:r>
              <a:rPr lang="es-MX" dirty="0" err="1"/>
              <a:t>operación</a:t>
            </a:r>
            <a:r>
              <a:rPr lang="es-MX" dirty="0"/>
              <a:t> de los sistemas medianos en que exista </a:t>
            </a:r>
            <a:r>
              <a:rPr lang="es-MX" dirty="0" err="1"/>
              <a:t>más</a:t>
            </a:r>
            <a:r>
              <a:rPr lang="es-MX" dirty="0"/>
              <a:t> de una empresa generadora, conforme a la Ley, el reglamento y las normas </a:t>
            </a:r>
            <a:r>
              <a:rPr lang="es-MX" dirty="0" err="1"/>
              <a:t>técnicas</a:t>
            </a:r>
            <a:r>
              <a:rPr lang="es-MX" dirty="0"/>
              <a:t>.</a:t>
            </a:r>
          </a:p>
          <a:p>
            <a:pPr algn="just"/>
            <a:r>
              <a:rPr lang="es-MX" dirty="0"/>
              <a:t>Requerir a los Coordinados la entrega y </a:t>
            </a:r>
            <a:r>
              <a:rPr lang="es-MX" dirty="0" err="1"/>
              <a:t>actualización</a:t>
            </a:r>
            <a:r>
              <a:rPr lang="es-MX" dirty="0"/>
              <a:t> en forma oportuna, cabal, completa y veraz de toda la </a:t>
            </a:r>
            <a:r>
              <a:rPr lang="es-MX" dirty="0" err="1"/>
              <a:t>información</a:t>
            </a:r>
            <a:r>
              <a:rPr lang="es-MX" dirty="0"/>
              <a:t> que considere necesaria para el cumplimiento de sus funciones, </a:t>
            </a:r>
            <a:r>
              <a:rPr lang="es-MX" dirty="0" err="1"/>
              <a:t>asi</a:t>
            </a:r>
            <a:r>
              <a:rPr lang="es-MX" dirty="0"/>
              <a:t>́ como realizar </a:t>
            </a:r>
            <a:r>
              <a:rPr lang="es-MX" dirty="0" err="1"/>
              <a:t>auditorías</a:t>
            </a:r>
            <a:r>
              <a:rPr lang="es-MX" dirty="0"/>
              <a:t> a dicha </a:t>
            </a:r>
            <a:r>
              <a:rPr lang="es-MX" dirty="0" err="1"/>
              <a:t>información</a:t>
            </a:r>
            <a:r>
              <a:rPr lang="es-MX" dirty="0"/>
              <a:t>.</a:t>
            </a:r>
          </a:p>
          <a:p>
            <a:pPr algn="just"/>
            <a:r>
              <a:rPr lang="es-MX" dirty="0"/>
              <a:t>Formular los programas de operación y mantenimiento para el cumplimiento de sus funciones.</a:t>
            </a:r>
          </a:p>
          <a:p>
            <a:pPr algn="just"/>
            <a:r>
              <a:rPr lang="es-MX" dirty="0"/>
              <a:t>Emitir las instrucciones necesarias para el cumplimiento de los fines de la operación coordinada.</a:t>
            </a:r>
          </a:p>
          <a:p>
            <a:pPr algn="just"/>
            <a:r>
              <a:rPr lang="es-MX" dirty="0"/>
              <a:t>Exigir a los Coordinados el cumplimiento de la normativa técnica, en particular de los estándares contenidos en ella y los requerimientos técnicos que el Coordinador instruya, incluyendo la provisión de los servicios complementarios definidos por la Comisión.</a:t>
            </a:r>
          </a:p>
        </p:txBody>
      </p:sp>
      <p:sp>
        <p:nvSpPr>
          <p:cNvPr id="4" name="Marcador de texto 3">
            <a:extLst>
              <a:ext uri="{FF2B5EF4-FFF2-40B4-BE49-F238E27FC236}">
                <a16:creationId xmlns:a16="http://schemas.microsoft.com/office/drawing/2014/main" id="{472437A3-B75A-4993-A571-4B023C4261A5}"/>
              </a:ext>
            </a:extLst>
          </p:cNvPr>
          <p:cNvSpPr>
            <a:spLocks noGrp="1"/>
          </p:cNvSpPr>
          <p:nvPr>
            <p:ph type="body" sz="half" idx="2"/>
          </p:nvPr>
        </p:nvSpPr>
        <p:spPr>
          <a:xfrm>
            <a:off x="1146706" y="2249486"/>
            <a:ext cx="3080124" cy="3541714"/>
          </a:xfrm>
        </p:spPr>
        <p:txBody>
          <a:bodyPr/>
          <a:lstStyle/>
          <a:p>
            <a:r>
              <a:rPr lang="es-MX" dirty="0"/>
              <a:t>(CEN) cont.</a:t>
            </a:r>
          </a:p>
          <a:p>
            <a:r>
              <a:rPr lang="es-MX" dirty="0"/>
              <a:t>Funciones del CEN</a:t>
            </a:r>
          </a:p>
          <a:p>
            <a:r>
              <a:rPr lang="es-MX" dirty="0"/>
              <a:t>	La coordinación de la 	operación</a:t>
            </a:r>
          </a:p>
          <a:p>
            <a:endParaRPr lang="es-MX" dirty="0"/>
          </a:p>
          <a:p>
            <a:endParaRPr lang="es-MX" dirty="0"/>
          </a:p>
        </p:txBody>
      </p:sp>
    </p:spTree>
    <p:extLst>
      <p:ext uri="{BB962C8B-B14F-4D97-AF65-F5344CB8AC3E}">
        <p14:creationId xmlns:p14="http://schemas.microsoft.com/office/powerpoint/2010/main" val="3305522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C122C4-C76B-47AB-8005-891323A3E0CB}"/>
              </a:ext>
            </a:extLst>
          </p:cNvPr>
          <p:cNvSpPr>
            <a:spLocks noGrp="1"/>
          </p:cNvSpPr>
          <p:nvPr>
            <p:ph type="ctrTitle"/>
          </p:nvPr>
        </p:nvSpPr>
        <p:spPr>
          <a:xfrm>
            <a:off x="1876424" y="1122363"/>
            <a:ext cx="8866262" cy="1590559"/>
          </a:xfrm>
        </p:spPr>
        <p:txBody>
          <a:bodyPr/>
          <a:lstStyle/>
          <a:p>
            <a:r>
              <a:rPr lang="es-MX" dirty="0"/>
              <a:t>Sección I. la electricidad y el derecho</a:t>
            </a:r>
          </a:p>
        </p:txBody>
      </p:sp>
      <p:sp>
        <p:nvSpPr>
          <p:cNvPr id="4" name="Subtítulo 3">
            <a:extLst>
              <a:ext uri="{FF2B5EF4-FFF2-40B4-BE49-F238E27FC236}">
                <a16:creationId xmlns:a16="http://schemas.microsoft.com/office/drawing/2014/main" id="{960F1017-D9E3-41CD-BCEA-068446D3C4CB}"/>
              </a:ext>
            </a:extLst>
          </p:cNvPr>
          <p:cNvSpPr>
            <a:spLocks noGrp="1"/>
          </p:cNvSpPr>
          <p:nvPr>
            <p:ph type="subTitle" idx="1"/>
          </p:nvPr>
        </p:nvSpPr>
        <p:spPr>
          <a:xfrm>
            <a:off x="1876424" y="2803756"/>
            <a:ext cx="8791575" cy="3100482"/>
          </a:xfrm>
        </p:spPr>
        <p:txBody>
          <a:bodyPr>
            <a:normAutofit fontScale="85000" lnSpcReduction="20000"/>
          </a:bodyPr>
          <a:lstStyle/>
          <a:p>
            <a:pPr marL="342900" indent="-342900">
              <a:buFont typeface="Wingdings" panose="05000000000000000000" pitchFamily="2" charset="2"/>
              <a:buChar char="q"/>
            </a:pPr>
            <a:r>
              <a:rPr lang="es-MX" dirty="0"/>
              <a:t>Proto-historia.</a:t>
            </a:r>
          </a:p>
          <a:p>
            <a:pPr marL="342900" indent="-342900">
              <a:buFont typeface="Wingdings" panose="05000000000000000000" pitchFamily="2" charset="2"/>
              <a:buChar char="q"/>
            </a:pPr>
            <a:r>
              <a:rPr lang="es-MX" dirty="0"/>
              <a:t>historia.</a:t>
            </a:r>
          </a:p>
          <a:p>
            <a:pPr marL="342900" indent="-342900">
              <a:buFont typeface="Wingdings" panose="05000000000000000000" pitchFamily="2" charset="2"/>
              <a:buChar char="q"/>
            </a:pPr>
            <a:r>
              <a:rPr lang="es-MX" dirty="0"/>
              <a:t>Concepto.</a:t>
            </a:r>
          </a:p>
          <a:p>
            <a:pPr marL="342900" indent="-342900">
              <a:buFont typeface="Wingdings" panose="05000000000000000000" pitchFamily="2" charset="2"/>
              <a:buChar char="q"/>
            </a:pPr>
            <a:r>
              <a:rPr lang="es-MX" dirty="0"/>
              <a:t>Manifestaciones y características.</a:t>
            </a:r>
          </a:p>
          <a:p>
            <a:pPr marL="342900" indent="-342900">
              <a:buFont typeface="Wingdings" panose="05000000000000000000" pitchFamily="2" charset="2"/>
              <a:buChar char="q"/>
            </a:pPr>
            <a:r>
              <a:rPr lang="es-MX" dirty="0"/>
              <a:t>Propiedades, magnitudes.</a:t>
            </a:r>
          </a:p>
          <a:p>
            <a:pPr marL="342900" indent="-342900">
              <a:buFont typeface="Wingdings" panose="05000000000000000000" pitchFamily="2" charset="2"/>
              <a:buChar char="q"/>
            </a:pPr>
            <a:r>
              <a:rPr lang="es-MX" dirty="0"/>
              <a:t>Potencia y energía, ejemplos.</a:t>
            </a:r>
          </a:p>
          <a:p>
            <a:pPr marL="342900" indent="-342900">
              <a:buFont typeface="Wingdings" panose="05000000000000000000" pitchFamily="2" charset="2"/>
              <a:buChar char="q"/>
            </a:pPr>
            <a:r>
              <a:rPr lang="es-MX" dirty="0"/>
              <a:t>¿es la electricidad insustituible?</a:t>
            </a:r>
          </a:p>
          <a:p>
            <a:pPr marL="342900" indent="-342900">
              <a:buFont typeface="Wingdings" panose="05000000000000000000" pitchFamily="2" charset="2"/>
              <a:buChar char="q"/>
            </a:pPr>
            <a:r>
              <a:rPr lang="es-MX" dirty="0"/>
              <a:t>La electricidad y el derecho. El derecho eléctrico.</a:t>
            </a:r>
          </a:p>
        </p:txBody>
      </p:sp>
    </p:spTree>
    <p:extLst>
      <p:ext uri="{BB962C8B-B14F-4D97-AF65-F5344CB8AC3E}">
        <p14:creationId xmlns:p14="http://schemas.microsoft.com/office/powerpoint/2010/main" val="369280425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AEFF4C-C757-4597-BD31-01B0295A9C8E}"/>
              </a:ext>
            </a:extLst>
          </p:cNvPr>
          <p:cNvSpPr>
            <a:spLocks noGrp="1"/>
          </p:cNvSpPr>
          <p:nvPr>
            <p:ph type="title"/>
          </p:nvPr>
        </p:nvSpPr>
        <p:spPr/>
        <p:txBody>
          <a:bodyPr/>
          <a:lstStyle/>
          <a:p>
            <a:r>
              <a:rPr lang="es-MX" dirty="0"/>
              <a:t>autoridades</a:t>
            </a:r>
          </a:p>
        </p:txBody>
      </p:sp>
      <p:sp>
        <p:nvSpPr>
          <p:cNvPr id="3" name="Marcador de contenido 2">
            <a:extLst>
              <a:ext uri="{FF2B5EF4-FFF2-40B4-BE49-F238E27FC236}">
                <a16:creationId xmlns:a16="http://schemas.microsoft.com/office/drawing/2014/main" id="{992011C1-9453-4604-B4BA-7011527872B3}"/>
              </a:ext>
            </a:extLst>
          </p:cNvPr>
          <p:cNvSpPr>
            <a:spLocks noGrp="1"/>
          </p:cNvSpPr>
          <p:nvPr>
            <p:ph idx="1"/>
          </p:nvPr>
        </p:nvSpPr>
        <p:spPr/>
        <p:txBody>
          <a:bodyPr>
            <a:normAutofit fontScale="47500" lnSpcReduction="20000"/>
          </a:bodyPr>
          <a:lstStyle/>
          <a:p>
            <a:pPr marL="0" indent="0">
              <a:buNone/>
            </a:pPr>
            <a:r>
              <a:rPr lang="es-MX" dirty="0"/>
              <a:t>Funciones del CEN (cont.)</a:t>
            </a:r>
          </a:p>
          <a:p>
            <a:r>
              <a:rPr lang="es-MX" dirty="0"/>
              <a:t>Elaborar el informe de servicios complementarios y demás funciones relativas a dichos servicios, en conformidad con la Ley.</a:t>
            </a:r>
          </a:p>
          <a:p>
            <a:r>
              <a:rPr lang="es-MX" dirty="0"/>
              <a:t>Solicitar a los Coordinados la realización de ensayos a sus instalaciones o la certificación de la información proporcionada o de sus procesos, de modo que se verifique que el funcionamiento de sus instalaciones o aquellas operadas por él, no afecten la operación coordinada del sistema eléctrico.</a:t>
            </a:r>
          </a:p>
          <a:p>
            <a:r>
              <a:rPr lang="es-MX" dirty="0"/>
              <a:t>Definir la realización de auditorías e inspecciones periódicas de las instalaciones.</a:t>
            </a:r>
          </a:p>
          <a:p>
            <a:r>
              <a:rPr lang="es-MX" dirty="0"/>
              <a:t>Definir los Procedimientos Internos necesarios para su funcionamiento.</a:t>
            </a:r>
          </a:p>
          <a:p>
            <a:r>
              <a:rPr lang="es-MX" dirty="0"/>
              <a:t>Coordinar y determinar las transferencias económicas entre Coordinados, así como adoptar las medidas pertinentes que tiendan a garantizar la continuidad en la cadena de pagos de las transferencias económicas sujetas a su coordinación, informando en tiempo y forma a la SEC cualquier conducta que ponga en riesgo la continuidad de dicha cadena.</a:t>
            </a:r>
          </a:p>
          <a:p>
            <a:r>
              <a:rPr lang="es-MX" dirty="0"/>
              <a:t>Autorizar la conexión a los sistemas de transmisión por parte de terceros, verificando el cumplimiento de los requisitos y exigencias a la que ésta deberá sujetarse, e instruyendo las medidas necesarias para asegurarla dentro de los plazos definidos en la respectiva autorización, determinar fundadamente la capacidad técnica disponible de los sistemas de transmisión dedicados y autorizar el uso de dicha capacidad.</a:t>
            </a:r>
          </a:p>
          <a:p>
            <a:r>
              <a:rPr lang="es-MX" dirty="0"/>
              <a:t>Implementar sistemas de información pública que contengan las principales características técnicas y económicas de las instalaciones sujetas a coordinación, y verificar la completitud, calidad, exactitud y oportunidad de la información publicada en los respectivos sistemas de información.</a:t>
            </a:r>
          </a:p>
        </p:txBody>
      </p:sp>
      <p:sp>
        <p:nvSpPr>
          <p:cNvPr id="4" name="Marcador de texto 3">
            <a:extLst>
              <a:ext uri="{FF2B5EF4-FFF2-40B4-BE49-F238E27FC236}">
                <a16:creationId xmlns:a16="http://schemas.microsoft.com/office/drawing/2014/main" id="{DD6E36EE-1DE2-4039-B2CC-520B4A269266}"/>
              </a:ext>
            </a:extLst>
          </p:cNvPr>
          <p:cNvSpPr>
            <a:spLocks noGrp="1"/>
          </p:cNvSpPr>
          <p:nvPr>
            <p:ph type="body" sz="half" idx="2"/>
          </p:nvPr>
        </p:nvSpPr>
        <p:spPr/>
        <p:txBody>
          <a:bodyPr/>
          <a:lstStyle/>
          <a:p>
            <a:r>
              <a:rPr lang="es-MX" dirty="0"/>
              <a:t>Coordinador Eléctrico Nacional (CEN)</a:t>
            </a:r>
          </a:p>
          <a:p>
            <a:r>
              <a:rPr lang="es-MX" dirty="0"/>
              <a:t>Funciones del CEN</a:t>
            </a:r>
          </a:p>
        </p:txBody>
      </p:sp>
    </p:spTree>
    <p:extLst>
      <p:ext uri="{BB962C8B-B14F-4D97-AF65-F5344CB8AC3E}">
        <p14:creationId xmlns:p14="http://schemas.microsoft.com/office/powerpoint/2010/main" val="244708110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AEFF4C-C757-4597-BD31-01B0295A9C8E}"/>
              </a:ext>
            </a:extLst>
          </p:cNvPr>
          <p:cNvSpPr>
            <a:spLocks noGrp="1"/>
          </p:cNvSpPr>
          <p:nvPr>
            <p:ph type="title"/>
          </p:nvPr>
        </p:nvSpPr>
        <p:spPr/>
        <p:txBody>
          <a:bodyPr/>
          <a:lstStyle/>
          <a:p>
            <a:r>
              <a:rPr lang="es-MX" dirty="0"/>
              <a:t>autoridades</a:t>
            </a:r>
          </a:p>
        </p:txBody>
      </p:sp>
      <p:sp>
        <p:nvSpPr>
          <p:cNvPr id="3" name="Marcador de contenido 2">
            <a:extLst>
              <a:ext uri="{FF2B5EF4-FFF2-40B4-BE49-F238E27FC236}">
                <a16:creationId xmlns:a16="http://schemas.microsoft.com/office/drawing/2014/main" id="{992011C1-9453-4604-B4BA-7011527872B3}"/>
              </a:ext>
            </a:extLst>
          </p:cNvPr>
          <p:cNvSpPr>
            <a:spLocks noGrp="1"/>
          </p:cNvSpPr>
          <p:nvPr>
            <p:ph idx="1"/>
          </p:nvPr>
        </p:nvSpPr>
        <p:spPr/>
        <p:txBody>
          <a:bodyPr>
            <a:normAutofit fontScale="47500" lnSpcReduction="20000"/>
          </a:bodyPr>
          <a:lstStyle/>
          <a:p>
            <a:pPr marL="0" indent="0">
              <a:buNone/>
            </a:pPr>
            <a:r>
              <a:rPr lang="es-MX" dirty="0"/>
              <a:t>Funciones del CEN (cont.)</a:t>
            </a:r>
          </a:p>
          <a:p>
            <a:r>
              <a:rPr lang="es-MX" dirty="0"/>
              <a:t>Monitorear permanentemente las condiciones de competencia existentes en el mercado eléctrico con el objetivo de garantizar los principios de la coordinación del sistema eléctrico, y, en caso de detectar indicios de actuaciones que pudieran llegar a ser constitutivas de atentados contra la libre competencia en conformidad con la ley, ponerlas en conocimiento de la Fiscalía Nacional Económica o de las autoridades que corresponda.</a:t>
            </a:r>
          </a:p>
          <a:p>
            <a:r>
              <a:rPr lang="es-MX" dirty="0"/>
              <a:t>Ser responsable de la coordinación de la operación técnica y económica de los sistemas de interconexión internacional, debiendo preservar la seguridad y calidad de servicio en el sistema eléctrico nacional, y asegurar la utilización óptima de los recursos energéticos del sistema en el territorio nacional, debiendo sujetarse a las disposiciones establecidas en el decreto supremo pertinente del Ministerio.</a:t>
            </a:r>
          </a:p>
          <a:p>
            <a:r>
              <a:rPr lang="es-MX" dirty="0"/>
              <a:t>Realizar y coordinar investigación, desarrollo e innovación en materia energética con el objetivo de mejorar la operación y coordinación del sistema eléctrico.</a:t>
            </a:r>
          </a:p>
          <a:p>
            <a:r>
              <a:rPr lang="es-MX" dirty="0"/>
              <a:t>Elaborar reportes periódicos, al menos anuales, del desempeño del sistema eléctrico, con indicadores de corto, mediano y largo plazo, y comunicar dichos reportes a la Comisión y a la SEC.</a:t>
            </a:r>
          </a:p>
          <a:p>
            <a:r>
              <a:rPr lang="es-MX" dirty="0"/>
              <a:t>Comunicar a la SEC las instalaciones sujetas a coordinación cuyo desempeño se encuentre fuera de los estándares establecidos en la normativa técnica a que hace referencia la Ley.</a:t>
            </a:r>
          </a:p>
          <a:p>
            <a:r>
              <a:rPr lang="es-MX" dirty="0"/>
              <a:t>Solicitar a la Comisión la elaboración o modificación de normas técnicas.</a:t>
            </a:r>
          </a:p>
          <a:p>
            <a:r>
              <a:rPr lang="es-MX" dirty="0"/>
              <a:t>Elaborar los Informes de Estudio de Análisis de Falla, de acuerdo con los formatos que al respecto defina la SEC, el cálculo de las compensaciones por indisponibilidad de suministro a usuarios finales y las demás funciones a que alude la Ley en el caso de una falla que provoque indisponibilidad de suministro.</a:t>
            </a:r>
          </a:p>
          <a:p>
            <a:r>
              <a:rPr lang="es-MX" dirty="0"/>
              <a:t>Elaborar anualmente una propuesta de expansión para los distintos segmentos de la transmisión.</a:t>
            </a:r>
          </a:p>
        </p:txBody>
      </p:sp>
      <p:sp>
        <p:nvSpPr>
          <p:cNvPr id="4" name="Marcador de texto 3">
            <a:extLst>
              <a:ext uri="{FF2B5EF4-FFF2-40B4-BE49-F238E27FC236}">
                <a16:creationId xmlns:a16="http://schemas.microsoft.com/office/drawing/2014/main" id="{DD6E36EE-1DE2-4039-B2CC-520B4A269266}"/>
              </a:ext>
            </a:extLst>
          </p:cNvPr>
          <p:cNvSpPr>
            <a:spLocks noGrp="1"/>
          </p:cNvSpPr>
          <p:nvPr>
            <p:ph type="body" sz="half" idx="2"/>
          </p:nvPr>
        </p:nvSpPr>
        <p:spPr/>
        <p:txBody>
          <a:bodyPr/>
          <a:lstStyle/>
          <a:p>
            <a:r>
              <a:rPr lang="es-MX" dirty="0"/>
              <a:t>Coordinador Eléctrico Nacional (CEN)</a:t>
            </a:r>
          </a:p>
          <a:p>
            <a:r>
              <a:rPr lang="es-MX" dirty="0"/>
              <a:t>Funciones del CEN</a:t>
            </a:r>
          </a:p>
        </p:txBody>
      </p:sp>
    </p:spTree>
    <p:extLst>
      <p:ext uri="{BB962C8B-B14F-4D97-AF65-F5344CB8AC3E}">
        <p14:creationId xmlns:p14="http://schemas.microsoft.com/office/powerpoint/2010/main" val="111580937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AEFF4C-C757-4597-BD31-01B0295A9C8E}"/>
              </a:ext>
            </a:extLst>
          </p:cNvPr>
          <p:cNvSpPr>
            <a:spLocks noGrp="1"/>
          </p:cNvSpPr>
          <p:nvPr>
            <p:ph type="title"/>
          </p:nvPr>
        </p:nvSpPr>
        <p:spPr/>
        <p:txBody>
          <a:bodyPr/>
          <a:lstStyle/>
          <a:p>
            <a:r>
              <a:rPr lang="es-MX" dirty="0"/>
              <a:t>autoridades</a:t>
            </a:r>
          </a:p>
        </p:txBody>
      </p:sp>
      <p:sp>
        <p:nvSpPr>
          <p:cNvPr id="3" name="Marcador de contenido 2">
            <a:extLst>
              <a:ext uri="{FF2B5EF4-FFF2-40B4-BE49-F238E27FC236}">
                <a16:creationId xmlns:a16="http://schemas.microsoft.com/office/drawing/2014/main" id="{992011C1-9453-4604-B4BA-7011527872B3}"/>
              </a:ext>
            </a:extLst>
          </p:cNvPr>
          <p:cNvSpPr>
            <a:spLocks noGrp="1"/>
          </p:cNvSpPr>
          <p:nvPr>
            <p:ph idx="1"/>
          </p:nvPr>
        </p:nvSpPr>
        <p:spPr/>
        <p:txBody>
          <a:bodyPr>
            <a:normAutofit fontScale="70000" lnSpcReduction="20000"/>
          </a:bodyPr>
          <a:lstStyle/>
          <a:p>
            <a:pPr marL="0" indent="0">
              <a:buNone/>
            </a:pPr>
            <a:r>
              <a:rPr lang="es-MX" dirty="0"/>
              <a:t>Funciones del CEN (cont.)</a:t>
            </a:r>
          </a:p>
          <a:p>
            <a:r>
              <a:rPr lang="es-MX" dirty="0"/>
              <a:t>Elaborar las Bases de Licitación para obras nuevas y expansiones del sistema de transmisión nacional y zonal, y efectuar los correspondientes procesos de licitación.</a:t>
            </a:r>
          </a:p>
          <a:p>
            <a:r>
              <a:rPr lang="es-MX" dirty="0"/>
              <a:t>Informar sobre los impactos de las propuestas de la Comisión sobre expansión de la interconexión internacional de servicio público e informar sobre todo proyecto de interconexión internacional de interés privado nuevo o que corresponda a la ampliación de uno ya existente.</a:t>
            </a:r>
          </a:p>
          <a:p>
            <a:r>
              <a:rPr lang="es-MX" dirty="0"/>
              <a:t>Reasignar la componente de ingresos tarifarios por retraso o indisponibilidad de entrada en operación de instalaciones de transmisión.</a:t>
            </a:r>
          </a:p>
          <a:p>
            <a:r>
              <a:rPr lang="es-MX" dirty="0"/>
              <a:t>Realizar todos los cálculos necesarios para la repartición de los ingresos facturados por concepto de cargo semestral por uso e ingresos tarifarios reales.</a:t>
            </a:r>
          </a:p>
          <a:p>
            <a:r>
              <a:rPr lang="es-MX" dirty="0"/>
              <a:t>Prestar apoyo administrativo al Comité de Nominaciones para su debido funcionamiento.</a:t>
            </a:r>
          </a:p>
        </p:txBody>
      </p:sp>
      <p:sp>
        <p:nvSpPr>
          <p:cNvPr id="4" name="Marcador de texto 3">
            <a:extLst>
              <a:ext uri="{FF2B5EF4-FFF2-40B4-BE49-F238E27FC236}">
                <a16:creationId xmlns:a16="http://schemas.microsoft.com/office/drawing/2014/main" id="{DD6E36EE-1DE2-4039-B2CC-520B4A269266}"/>
              </a:ext>
            </a:extLst>
          </p:cNvPr>
          <p:cNvSpPr>
            <a:spLocks noGrp="1"/>
          </p:cNvSpPr>
          <p:nvPr>
            <p:ph type="body" sz="half" idx="2"/>
          </p:nvPr>
        </p:nvSpPr>
        <p:spPr/>
        <p:txBody>
          <a:bodyPr/>
          <a:lstStyle/>
          <a:p>
            <a:r>
              <a:rPr lang="es-MX" dirty="0"/>
              <a:t>Coordinador Eléctrico Nacional (CEN)</a:t>
            </a:r>
          </a:p>
          <a:p>
            <a:r>
              <a:rPr lang="es-MX" dirty="0"/>
              <a:t>Funciones del CEN</a:t>
            </a:r>
          </a:p>
        </p:txBody>
      </p:sp>
    </p:spTree>
    <p:extLst>
      <p:ext uri="{BB962C8B-B14F-4D97-AF65-F5344CB8AC3E}">
        <p14:creationId xmlns:p14="http://schemas.microsoft.com/office/powerpoint/2010/main" val="163234600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AC8AD1-0A28-4686-8ED8-8877DF02D33C}"/>
              </a:ext>
            </a:extLst>
          </p:cNvPr>
          <p:cNvSpPr>
            <a:spLocks noGrp="1"/>
          </p:cNvSpPr>
          <p:nvPr>
            <p:ph type="title"/>
          </p:nvPr>
        </p:nvSpPr>
        <p:spPr/>
        <p:txBody>
          <a:bodyPr/>
          <a:lstStyle/>
          <a:p>
            <a:r>
              <a:rPr lang="es-MX" dirty="0"/>
              <a:t>generadores</a:t>
            </a:r>
          </a:p>
        </p:txBody>
      </p:sp>
      <p:sp>
        <p:nvSpPr>
          <p:cNvPr id="3" name="Marcador de contenido 2">
            <a:extLst>
              <a:ext uri="{FF2B5EF4-FFF2-40B4-BE49-F238E27FC236}">
                <a16:creationId xmlns:a16="http://schemas.microsoft.com/office/drawing/2014/main" id="{E9CBA1DC-2599-4E72-95B8-A12B86A1EED1}"/>
              </a:ext>
            </a:extLst>
          </p:cNvPr>
          <p:cNvSpPr>
            <a:spLocks noGrp="1"/>
          </p:cNvSpPr>
          <p:nvPr>
            <p:ph idx="1"/>
          </p:nvPr>
        </p:nvSpPr>
        <p:spPr>
          <a:xfrm>
            <a:off x="5156200" y="1096068"/>
            <a:ext cx="5891209" cy="5262343"/>
          </a:xfrm>
        </p:spPr>
        <p:txBody>
          <a:bodyPr>
            <a:normAutofit fontScale="92500" lnSpcReduction="10000"/>
          </a:bodyPr>
          <a:lstStyle/>
          <a:p>
            <a:r>
              <a:rPr lang="es-MX" dirty="0"/>
              <a:t>Estas actividades son desarrolladas por completo por empresas privadas, las que realizan las inversiones necesarias dentro de la normativa específica que rige para el sector. </a:t>
            </a:r>
          </a:p>
          <a:p>
            <a:r>
              <a:rPr lang="es-MX" dirty="0"/>
              <a:t>Así, la generación lo hace bajo reglas de libre competencia.</a:t>
            </a:r>
          </a:p>
          <a:p>
            <a:r>
              <a:rPr lang="es-MX" dirty="0"/>
              <a:t>Algunos: ENEL Chile,  AES Chile, COLBÚN, ENGIE, Cerro Dominador, </a:t>
            </a:r>
            <a:r>
              <a:rPr lang="es-MX" dirty="0" err="1"/>
              <a:t>Pacific</a:t>
            </a:r>
            <a:r>
              <a:rPr lang="es-MX" dirty="0"/>
              <a:t> </a:t>
            </a:r>
            <a:r>
              <a:rPr lang="es-MX" dirty="0" err="1"/>
              <a:t>Hydro</a:t>
            </a:r>
            <a:r>
              <a:rPr lang="es-MX" dirty="0"/>
              <a:t>, </a:t>
            </a:r>
            <a:r>
              <a:rPr lang="es-MX" dirty="0" err="1"/>
              <a:t>Statkraft</a:t>
            </a:r>
            <a:r>
              <a:rPr lang="es-MX" dirty="0"/>
              <a:t>, etc.</a:t>
            </a:r>
          </a:p>
          <a:p>
            <a:r>
              <a:rPr lang="es-MX" dirty="0"/>
              <a:t>Proyección: Capacidad instalada solar y eólica crecería entre 8.800 y 16.000 MW a 2030. En 2030 energía solar pasaría a ser la principal fuente de generación eléctrica de Chile.</a:t>
            </a:r>
          </a:p>
          <a:p>
            <a:endParaRPr lang="es-MX" dirty="0"/>
          </a:p>
          <a:p>
            <a:endParaRPr lang="es-MX" dirty="0"/>
          </a:p>
        </p:txBody>
      </p:sp>
      <p:sp>
        <p:nvSpPr>
          <p:cNvPr id="4" name="Marcador de texto 3">
            <a:extLst>
              <a:ext uri="{FF2B5EF4-FFF2-40B4-BE49-F238E27FC236}">
                <a16:creationId xmlns:a16="http://schemas.microsoft.com/office/drawing/2014/main" id="{693A4277-D63E-4843-B9CF-A59CD5AE9A2D}"/>
              </a:ext>
            </a:extLst>
          </p:cNvPr>
          <p:cNvSpPr>
            <a:spLocks noGrp="1"/>
          </p:cNvSpPr>
          <p:nvPr>
            <p:ph type="body" sz="half" idx="2"/>
          </p:nvPr>
        </p:nvSpPr>
        <p:spPr/>
        <p:txBody>
          <a:bodyPr/>
          <a:lstStyle/>
          <a:p>
            <a:r>
              <a:rPr lang="es-MX" dirty="0"/>
              <a:t>Generación: Sector que tiene como función la producción de la energía eléctrica a través de distintas tecnologías tales como la hidroeléctrica, termoeléctrica, eólica, solar, entre otras.</a:t>
            </a:r>
          </a:p>
          <a:p>
            <a:endParaRPr lang="es-MX" dirty="0"/>
          </a:p>
        </p:txBody>
      </p:sp>
    </p:spTree>
    <p:extLst>
      <p:ext uri="{BB962C8B-B14F-4D97-AF65-F5344CB8AC3E}">
        <p14:creationId xmlns:p14="http://schemas.microsoft.com/office/powerpoint/2010/main" val="148117151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A54C85-10B2-4C9F-B298-517AE933311A}"/>
              </a:ext>
            </a:extLst>
          </p:cNvPr>
          <p:cNvSpPr>
            <a:spLocks noGrp="1"/>
          </p:cNvSpPr>
          <p:nvPr>
            <p:ph type="title"/>
          </p:nvPr>
        </p:nvSpPr>
        <p:spPr>
          <a:xfrm>
            <a:off x="1146705" y="609601"/>
            <a:ext cx="3856037" cy="2406102"/>
          </a:xfrm>
        </p:spPr>
        <p:txBody>
          <a:bodyPr>
            <a:normAutofit/>
          </a:bodyPr>
          <a:lstStyle/>
          <a:p>
            <a:r>
              <a:rPr lang="es-MX" dirty="0"/>
              <a:t>Enel generación chile S.A. </a:t>
            </a:r>
            <a:br>
              <a:rPr lang="es-MX" dirty="0"/>
            </a:br>
            <a:r>
              <a:rPr lang="es-MX" dirty="0"/>
              <a:t>y </a:t>
            </a:r>
            <a:br>
              <a:rPr lang="es-MX" dirty="0"/>
            </a:br>
            <a:r>
              <a:rPr lang="es-MX" dirty="0"/>
              <a:t>Enel </a:t>
            </a:r>
            <a:r>
              <a:rPr lang="es-MX" dirty="0" err="1"/>
              <a:t>green</a:t>
            </a:r>
            <a:r>
              <a:rPr lang="es-MX" dirty="0"/>
              <a:t> </a:t>
            </a:r>
            <a:r>
              <a:rPr lang="es-MX" dirty="0" err="1"/>
              <a:t>power</a:t>
            </a:r>
            <a:r>
              <a:rPr lang="es-MX" dirty="0"/>
              <a:t> chile S.A.</a:t>
            </a:r>
          </a:p>
        </p:txBody>
      </p:sp>
      <p:sp>
        <p:nvSpPr>
          <p:cNvPr id="3" name="Marcador de contenido 2">
            <a:extLst>
              <a:ext uri="{FF2B5EF4-FFF2-40B4-BE49-F238E27FC236}">
                <a16:creationId xmlns:a16="http://schemas.microsoft.com/office/drawing/2014/main" id="{DA6E90FF-F51A-4AD3-9988-F6D7D74E0A60}"/>
              </a:ext>
            </a:extLst>
          </p:cNvPr>
          <p:cNvSpPr>
            <a:spLocks noGrp="1"/>
          </p:cNvSpPr>
          <p:nvPr>
            <p:ph idx="1"/>
          </p:nvPr>
        </p:nvSpPr>
        <p:spPr/>
        <p:txBody>
          <a:bodyPr>
            <a:normAutofit fontScale="70000" lnSpcReduction="20000"/>
          </a:bodyPr>
          <a:lstStyle/>
          <a:p>
            <a:pPr algn="just"/>
            <a:r>
              <a:rPr lang="es-MX" dirty="0"/>
              <a:t>Enel Generación Chile (ex Endesa Chile) se constituyó como Empresa Nacional de Electricidad S.A en 1943. </a:t>
            </a:r>
          </a:p>
          <a:p>
            <a:pPr lvl="1" algn="just"/>
            <a:r>
              <a:rPr lang="es-MX" dirty="0"/>
              <a:t>En 2016, en Junta Extraordinarias de Accionistas, se acordó el cambio de nombre y razón a Enel Generación Chile S.A. .</a:t>
            </a:r>
          </a:p>
          <a:p>
            <a:pPr lvl="1" algn="just"/>
            <a:r>
              <a:rPr lang="es-MX" dirty="0"/>
              <a:t>Enel Generación Chile es una compañía líder del sector eléctrico chileno y una de las principales sociedades eléctricas en los mercados en los que opera. </a:t>
            </a:r>
          </a:p>
          <a:p>
            <a:pPr lvl="1" algn="just"/>
            <a:r>
              <a:rPr lang="es-MX" dirty="0"/>
              <a:t>Enel Generación Chile cotiza en la Bolsa de Santiago, donde es parte de las 42 empresas que componen el IPSA, y también registra operaciones en la Bolsa de Nueva York (New York Stock Exchange).</a:t>
            </a:r>
          </a:p>
          <a:p>
            <a:pPr algn="just"/>
            <a:r>
              <a:rPr lang="es-MX" dirty="0"/>
              <a:t>Enel Green </a:t>
            </a:r>
            <a:r>
              <a:rPr lang="es-MX" dirty="0" err="1"/>
              <a:t>Power</a:t>
            </a:r>
            <a:r>
              <a:rPr lang="es-MX" dirty="0"/>
              <a:t> es la compañía que desarrolla y gestiona la generación de fuentes renovables del grupo Enel alrededor del mundo. Opera en Europa, Norte y Sudamérica, Asia y África. </a:t>
            </a:r>
          </a:p>
          <a:p>
            <a:pPr algn="just"/>
            <a:r>
              <a:rPr lang="es-MX" dirty="0"/>
              <a:t>Enel Green </a:t>
            </a:r>
            <a:r>
              <a:rPr lang="es-MX" dirty="0" err="1"/>
              <a:t>Power</a:t>
            </a:r>
            <a:r>
              <a:rPr lang="es-MX" dirty="0"/>
              <a:t> Chile (EGPC) opera un portfolio de plantas de energía eólica, solar fotovoltaica e hidroeléctrica.</a:t>
            </a:r>
          </a:p>
          <a:p>
            <a:pPr algn="just"/>
            <a:r>
              <a:rPr lang="es-MX" dirty="0"/>
              <a:t>Además, EGPC opera Cerro Pabellón, la primera planta de generación geotérmica de </a:t>
            </a:r>
            <a:r>
              <a:rPr lang="es-MX" dirty="0" err="1"/>
              <a:t>Sudaméria</a:t>
            </a:r>
            <a:r>
              <a:rPr lang="es-MX" dirty="0"/>
              <a:t>.</a:t>
            </a:r>
          </a:p>
        </p:txBody>
      </p:sp>
      <p:sp>
        <p:nvSpPr>
          <p:cNvPr id="4" name="Marcador de texto 3">
            <a:extLst>
              <a:ext uri="{FF2B5EF4-FFF2-40B4-BE49-F238E27FC236}">
                <a16:creationId xmlns:a16="http://schemas.microsoft.com/office/drawing/2014/main" id="{AF0B845C-961A-439D-A0D3-6F061A527189}"/>
              </a:ext>
            </a:extLst>
          </p:cNvPr>
          <p:cNvSpPr>
            <a:spLocks noGrp="1"/>
          </p:cNvSpPr>
          <p:nvPr>
            <p:ph type="body" sz="half" idx="2"/>
          </p:nvPr>
        </p:nvSpPr>
        <p:spPr>
          <a:xfrm>
            <a:off x="1146705" y="3161038"/>
            <a:ext cx="3856037" cy="2630162"/>
          </a:xfrm>
        </p:spPr>
        <p:txBody>
          <a:bodyPr/>
          <a:lstStyle/>
          <a:p>
            <a:r>
              <a:rPr lang="es-MX" dirty="0"/>
              <a:t>Leer más:</a:t>
            </a:r>
          </a:p>
          <a:p>
            <a:r>
              <a:rPr lang="es-MX" dirty="0">
                <a:hlinkClick r:id="rId2"/>
              </a:rPr>
              <a:t>http://www.enelchile.cl/</a:t>
            </a:r>
            <a:endParaRPr lang="es-MX" dirty="0"/>
          </a:p>
          <a:p>
            <a:endParaRPr lang="es-MX" dirty="0"/>
          </a:p>
        </p:txBody>
      </p:sp>
    </p:spTree>
    <p:extLst>
      <p:ext uri="{BB962C8B-B14F-4D97-AF65-F5344CB8AC3E}">
        <p14:creationId xmlns:p14="http://schemas.microsoft.com/office/powerpoint/2010/main" val="143821564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A9AF4F-FB63-4686-98D8-D74ECE66E27A}"/>
              </a:ext>
            </a:extLst>
          </p:cNvPr>
          <p:cNvSpPr>
            <a:spLocks noGrp="1"/>
          </p:cNvSpPr>
          <p:nvPr>
            <p:ph type="title"/>
          </p:nvPr>
        </p:nvSpPr>
        <p:spPr/>
        <p:txBody>
          <a:bodyPr/>
          <a:lstStyle/>
          <a:p>
            <a:r>
              <a:rPr lang="es-MX" dirty="0"/>
              <a:t>AES Chile S.A.</a:t>
            </a:r>
          </a:p>
        </p:txBody>
      </p:sp>
      <p:sp>
        <p:nvSpPr>
          <p:cNvPr id="3" name="Marcador de contenido 2">
            <a:extLst>
              <a:ext uri="{FF2B5EF4-FFF2-40B4-BE49-F238E27FC236}">
                <a16:creationId xmlns:a16="http://schemas.microsoft.com/office/drawing/2014/main" id="{B00A675E-1401-44D4-BF27-8254881D2626}"/>
              </a:ext>
            </a:extLst>
          </p:cNvPr>
          <p:cNvSpPr>
            <a:spLocks noGrp="1"/>
          </p:cNvSpPr>
          <p:nvPr>
            <p:ph idx="1"/>
          </p:nvPr>
        </p:nvSpPr>
        <p:spPr/>
        <p:txBody>
          <a:bodyPr/>
          <a:lstStyle/>
          <a:p>
            <a:pPr algn="just"/>
            <a:r>
              <a:rPr lang="es-MX" dirty="0"/>
              <a:t>AES Chile es la segunda empresa generadora más importante de Chile.</a:t>
            </a:r>
          </a:p>
          <a:p>
            <a:pPr algn="just"/>
            <a:r>
              <a:rPr lang="es-MX" dirty="0"/>
              <a:t>En términos de capacidad instalada, con 3.512 MW en operación a diciembre de 2020, incluyendo coligadas y filiales en el extranjero. </a:t>
            </a:r>
          </a:p>
          <a:p>
            <a:pPr algn="just"/>
            <a:r>
              <a:rPr lang="es-MX" dirty="0"/>
              <a:t>Es una empresa que aprovecha sus plataformas de electricidad y conocimiento para proporcionar soluciones energéticas y de infraestructura en los mercados que opera: Chile, Argentina y Colombia. </a:t>
            </a:r>
          </a:p>
        </p:txBody>
      </p:sp>
      <p:sp>
        <p:nvSpPr>
          <p:cNvPr id="4" name="Marcador de texto 3">
            <a:extLst>
              <a:ext uri="{FF2B5EF4-FFF2-40B4-BE49-F238E27FC236}">
                <a16:creationId xmlns:a16="http://schemas.microsoft.com/office/drawing/2014/main" id="{49540B40-5A99-4A31-9C07-F0AFA3F47BBF}"/>
              </a:ext>
            </a:extLst>
          </p:cNvPr>
          <p:cNvSpPr>
            <a:spLocks noGrp="1"/>
          </p:cNvSpPr>
          <p:nvPr>
            <p:ph type="body" sz="half" idx="2"/>
          </p:nvPr>
        </p:nvSpPr>
        <p:spPr/>
        <p:txBody>
          <a:bodyPr/>
          <a:lstStyle/>
          <a:p>
            <a:r>
              <a:rPr lang="es-MX" dirty="0"/>
              <a:t>Leer más:</a:t>
            </a:r>
          </a:p>
          <a:p>
            <a:r>
              <a:rPr lang="es-MX" dirty="0">
                <a:hlinkClick r:id="rId2"/>
              </a:rPr>
              <a:t>https://www.aeschile.com/es</a:t>
            </a:r>
            <a:endParaRPr lang="es-MX" dirty="0"/>
          </a:p>
          <a:p>
            <a:endParaRPr lang="es-MX" dirty="0"/>
          </a:p>
        </p:txBody>
      </p:sp>
    </p:spTree>
    <p:extLst>
      <p:ext uri="{BB962C8B-B14F-4D97-AF65-F5344CB8AC3E}">
        <p14:creationId xmlns:p14="http://schemas.microsoft.com/office/powerpoint/2010/main" val="336663832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62D8B0-03C7-4F11-931E-930E7BA91BED}"/>
              </a:ext>
            </a:extLst>
          </p:cNvPr>
          <p:cNvSpPr>
            <a:spLocks noGrp="1"/>
          </p:cNvSpPr>
          <p:nvPr>
            <p:ph type="title"/>
          </p:nvPr>
        </p:nvSpPr>
        <p:spPr/>
        <p:txBody>
          <a:bodyPr/>
          <a:lstStyle/>
          <a:p>
            <a:r>
              <a:rPr lang="es-MX" dirty="0"/>
              <a:t>Colbún S.A.</a:t>
            </a:r>
          </a:p>
        </p:txBody>
      </p:sp>
      <p:sp>
        <p:nvSpPr>
          <p:cNvPr id="3" name="Marcador de contenido 2">
            <a:extLst>
              <a:ext uri="{FF2B5EF4-FFF2-40B4-BE49-F238E27FC236}">
                <a16:creationId xmlns:a16="http://schemas.microsoft.com/office/drawing/2014/main" id="{B1B976BB-8C48-4303-8D4F-A298925E64BF}"/>
              </a:ext>
            </a:extLst>
          </p:cNvPr>
          <p:cNvSpPr>
            <a:spLocks noGrp="1"/>
          </p:cNvSpPr>
          <p:nvPr>
            <p:ph idx="1"/>
          </p:nvPr>
        </p:nvSpPr>
        <p:spPr/>
        <p:txBody>
          <a:bodyPr>
            <a:normAutofit fontScale="92500"/>
          </a:bodyPr>
          <a:lstStyle/>
          <a:p>
            <a:r>
              <a:rPr lang="es-MX" dirty="0"/>
              <a:t>Colbún S.A. es una empresa de origen chileno dedicada a la generación de energía eléctrica. </a:t>
            </a:r>
          </a:p>
          <a:p>
            <a:r>
              <a:rPr lang="es-MX" dirty="0"/>
              <a:t>Cuenta con centrales de generación en Chile y  Perú, a través de las cuales posee una capacidad instalada total de 3.342 MW a diciembre de 2018. </a:t>
            </a:r>
          </a:p>
          <a:p>
            <a:r>
              <a:rPr lang="es-MX" dirty="0"/>
              <a:t>Con un porfolio de activos que se distribuye en forma balanceada entre generación hidráulica y térmica.</a:t>
            </a:r>
          </a:p>
          <a:p>
            <a:r>
              <a:rPr lang="es-MX" dirty="0"/>
              <a:t>La compañía tiene más de 1.000 trabajadores.</a:t>
            </a:r>
          </a:p>
        </p:txBody>
      </p:sp>
      <p:sp>
        <p:nvSpPr>
          <p:cNvPr id="4" name="Marcador de texto 3">
            <a:extLst>
              <a:ext uri="{FF2B5EF4-FFF2-40B4-BE49-F238E27FC236}">
                <a16:creationId xmlns:a16="http://schemas.microsoft.com/office/drawing/2014/main" id="{DEBE6268-BA9C-4FAE-9635-1301283637E0}"/>
              </a:ext>
            </a:extLst>
          </p:cNvPr>
          <p:cNvSpPr>
            <a:spLocks noGrp="1"/>
          </p:cNvSpPr>
          <p:nvPr>
            <p:ph type="body" sz="half" idx="2"/>
          </p:nvPr>
        </p:nvSpPr>
        <p:spPr/>
        <p:txBody>
          <a:bodyPr/>
          <a:lstStyle/>
          <a:p>
            <a:r>
              <a:rPr lang="es-MX" dirty="0"/>
              <a:t>Leer más:</a:t>
            </a:r>
          </a:p>
          <a:p>
            <a:r>
              <a:rPr lang="es-MX" dirty="0">
                <a:hlinkClick r:id="rId2"/>
              </a:rPr>
              <a:t>http://www.colbun.cl/</a:t>
            </a:r>
            <a:endParaRPr lang="es-MX" dirty="0"/>
          </a:p>
          <a:p>
            <a:endParaRPr lang="es-MX" dirty="0"/>
          </a:p>
        </p:txBody>
      </p:sp>
    </p:spTree>
    <p:extLst>
      <p:ext uri="{BB962C8B-B14F-4D97-AF65-F5344CB8AC3E}">
        <p14:creationId xmlns:p14="http://schemas.microsoft.com/office/powerpoint/2010/main" val="126737462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ECF82A-76A9-4A63-BCCD-E74D99E16798}"/>
              </a:ext>
            </a:extLst>
          </p:cNvPr>
          <p:cNvSpPr>
            <a:spLocks noGrp="1"/>
          </p:cNvSpPr>
          <p:nvPr>
            <p:ph type="title"/>
          </p:nvPr>
        </p:nvSpPr>
        <p:spPr/>
        <p:txBody>
          <a:bodyPr/>
          <a:lstStyle/>
          <a:p>
            <a:r>
              <a:rPr lang="es-MX" dirty="0" err="1"/>
              <a:t>Engie</a:t>
            </a:r>
            <a:r>
              <a:rPr lang="es-MX" dirty="0"/>
              <a:t> energía chile</a:t>
            </a:r>
          </a:p>
        </p:txBody>
      </p:sp>
      <p:sp>
        <p:nvSpPr>
          <p:cNvPr id="3" name="Marcador de contenido 2">
            <a:extLst>
              <a:ext uri="{FF2B5EF4-FFF2-40B4-BE49-F238E27FC236}">
                <a16:creationId xmlns:a16="http://schemas.microsoft.com/office/drawing/2014/main" id="{775DC36F-42C1-4FA6-88E0-3105FD4CA19F}"/>
              </a:ext>
            </a:extLst>
          </p:cNvPr>
          <p:cNvSpPr>
            <a:spLocks noGrp="1"/>
          </p:cNvSpPr>
          <p:nvPr>
            <p:ph idx="1"/>
          </p:nvPr>
        </p:nvSpPr>
        <p:spPr/>
        <p:txBody>
          <a:bodyPr>
            <a:normAutofit fontScale="62500" lnSpcReduction="20000"/>
          </a:bodyPr>
          <a:lstStyle/>
          <a:p>
            <a:pPr algn="just"/>
            <a:r>
              <a:rPr lang="es-MX" dirty="0"/>
              <a:t>ENGIE Energía Chile (EECL) es una empresa con presencia en los mercados de generación, transmisión, transporte de gas e infraestructura portuaria. </a:t>
            </a:r>
          </a:p>
          <a:p>
            <a:pPr algn="just"/>
            <a:r>
              <a:rPr lang="es-MX" dirty="0"/>
              <a:t>Actualmente EECL es uno de los generadores de electricidad más importante de Chile (cuarto a nivel nacional) con cerca de 2.200 MW de capacidad instalada. </a:t>
            </a:r>
          </a:p>
          <a:p>
            <a:pPr algn="just"/>
            <a:r>
              <a:rPr lang="es-MX" dirty="0"/>
              <a:t>Cuenta también con una destacada participación en el sector de transmisión, con casi 3.000 km de líneas en operación, considerando entre ellos la línea TEN de 600 km, que en 2017 permitió al país contar con un único sistema eléctrico. </a:t>
            </a:r>
          </a:p>
          <a:p>
            <a:pPr algn="just"/>
            <a:r>
              <a:rPr lang="es-MX" dirty="0"/>
              <a:t>En 2021 EECL anunció un plan de transformación en su operación en el país, comprometiendo la salida total del carbón para el año 2025 (-1.500 MW) y el desarrollo de 2.000 MW renovables totales en los próximos años.</a:t>
            </a:r>
          </a:p>
          <a:p>
            <a:pPr algn="just"/>
            <a:r>
              <a:rPr lang="es-MX" dirty="0"/>
              <a:t>La compañía es una subsidiaria del grupo ENGIE, el mayor productor independiente de energía del mundo.</a:t>
            </a:r>
          </a:p>
          <a:p>
            <a:pPr lvl="1" algn="just"/>
            <a:r>
              <a:rPr lang="es-MX" dirty="0"/>
              <a:t>Su propósito es acelerar la transición hacia una economía carbono neutral, ofreciendo generación eléctrica baja en emisiones de carbono, energías renovables y soluciones eficientes e inteligentes para las personas, empresas y ciudades.</a:t>
            </a:r>
          </a:p>
        </p:txBody>
      </p:sp>
      <p:sp>
        <p:nvSpPr>
          <p:cNvPr id="4" name="Marcador de texto 3">
            <a:extLst>
              <a:ext uri="{FF2B5EF4-FFF2-40B4-BE49-F238E27FC236}">
                <a16:creationId xmlns:a16="http://schemas.microsoft.com/office/drawing/2014/main" id="{A09F6ED4-5D3D-4322-A5CB-7C54AFE8C414}"/>
              </a:ext>
            </a:extLst>
          </p:cNvPr>
          <p:cNvSpPr>
            <a:spLocks noGrp="1"/>
          </p:cNvSpPr>
          <p:nvPr>
            <p:ph type="body" sz="half" idx="2"/>
          </p:nvPr>
        </p:nvSpPr>
        <p:spPr/>
        <p:txBody>
          <a:bodyPr/>
          <a:lstStyle/>
          <a:p>
            <a:r>
              <a:rPr lang="es-MX" dirty="0"/>
              <a:t>Leer más:</a:t>
            </a:r>
          </a:p>
          <a:p>
            <a:r>
              <a:rPr lang="es-MX" dirty="0">
                <a:hlinkClick r:id="rId2"/>
              </a:rPr>
              <a:t>https://www.engie.cl/</a:t>
            </a:r>
            <a:endParaRPr lang="es-MX" dirty="0"/>
          </a:p>
          <a:p>
            <a:endParaRPr lang="es-MX" dirty="0"/>
          </a:p>
        </p:txBody>
      </p:sp>
    </p:spTree>
    <p:extLst>
      <p:ext uri="{BB962C8B-B14F-4D97-AF65-F5344CB8AC3E}">
        <p14:creationId xmlns:p14="http://schemas.microsoft.com/office/powerpoint/2010/main" val="409133416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9F7AA1-8864-40C9-984A-9967D0E3AC2A}"/>
              </a:ext>
            </a:extLst>
          </p:cNvPr>
          <p:cNvSpPr>
            <a:spLocks noGrp="1"/>
          </p:cNvSpPr>
          <p:nvPr>
            <p:ph type="title"/>
          </p:nvPr>
        </p:nvSpPr>
        <p:spPr/>
        <p:txBody>
          <a:bodyPr/>
          <a:lstStyle/>
          <a:p>
            <a:r>
              <a:rPr lang="es-MX" dirty="0"/>
              <a:t>Cerro Dominador</a:t>
            </a:r>
            <a:br>
              <a:rPr lang="es-MX" dirty="0"/>
            </a:br>
            <a:endParaRPr lang="es-MX" dirty="0"/>
          </a:p>
        </p:txBody>
      </p:sp>
      <p:sp>
        <p:nvSpPr>
          <p:cNvPr id="3" name="Marcador de contenido 2">
            <a:extLst>
              <a:ext uri="{FF2B5EF4-FFF2-40B4-BE49-F238E27FC236}">
                <a16:creationId xmlns:a16="http://schemas.microsoft.com/office/drawing/2014/main" id="{3990251B-824D-4047-BBC0-B6D5E2454E0A}"/>
              </a:ext>
            </a:extLst>
          </p:cNvPr>
          <p:cNvSpPr>
            <a:spLocks noGrp="1"/>
          </p:cNvSpPr>
          <p:nvPr>
            <p:ph idx="1"/>
          </p:nvPr>
        </p:nvSpPr>
        <p:spPr/>
        <p:txBody>
          <a:bodyPr>
            <a:normAutofit fontScale="77500" lnSpcReduction="20000"/>
          </a:bodyPr>
          <a:lstStyle/>
          <a:p>
            <a:endParaRPr lang="es-MX" dirty="0"/>
          </a:p>
          <a:p>
            <a:r>
              <a:rPr lang="es-MX" dirty="0"/>
              <a:t>Una compañía propietaria del complejo Solar Cerro Dominador.</a:t>
            </a:r>
          </a:p>
          <a:p>
            <a:r>
              <a:rPr lang="es-MX" dirty="0"/>
              <a:t>La compañía, propiedad de fondos administrados por EIG Global Energy </a:t>
            </a:r>
            <a:r>
              <a:rPr lang="es-MX" dirty="0" err="1"/>
              <a:t>Partners</a:t>
            </a:r>
            <a:r>
              <a:rPr lang="es-MX" dirty="0"/>
              <a:t>, busca contribuir a la transformación de la matriz energética desarrollando proyectos de energía renovable y de manera sostenible.</a:t>
            </a:r>
          </a:p>
          <a:p>
            <a:r>
              <a:rPr lang="es-MX" dirty="0"/>
              <a:t>Posee 110 MW de capacidad instalada, combinando una planta fotovoltaica más una </a:t>
            </a:r>
            <a:r>
              <a:rPr lang="es-MX" dirty="0" err="1"/>
              <a:t>termosolar</a:t>
            </a:r>
            <a:r>
              <a:rPr lang="es-MX" dirty="0"/>
              <a:t>. </a:t>
            </a:r>
          </a:p>
          <a:p>
            <a:pPr lvl="1"/>
            <a:r>
              <a:rPr lang="es-MX" dirty="0"/>
              <a:t>La planta fotovoltaica, con una potencia instalada de 100 MW, consta de 392.000 paneles que capta la energía del sol para transmitirla directamente a la red.</a:t>
            </a:r>
          </a:p>
          <a:p>
            <a:pPr lvl="1"/>
            <a:r>
              <a:rPr lang="es-MX" dirty="0"/>
              <a:t>La planta </a:t>
            </a:r>
            <a:r>
              <a:rPr lang="es-MX" dirty="0" err="1"/>
              <a:t>termosolar</a:t>
            </a:r>
            <a:r>
              <a:rPr lang="es-MX" dirty="0"/>
              <a:t> tiene 10.600 heliostatos con una superficie total para el campo solar de más de 700 hectáreas.</a:t>
            </a:r>
          </a:p>
        </p:txBody>
      </p:sp>
      <p:sp>
        <p:nvSpPr>
          <p:cNvPr id="4" name="Marcador de texto 3">
            <a:extLst>
              <a:ext uri="{FF2B5EF4-FFF2-40B4-BE49-F238E27FC236}">
                <a16:creationId xmlns:a16="http://schemas.microsoft.com/office/drawing/2014/main" id="{352D57FD-80C6-4339-B110-035FBDADC27C}"/>
              </a:ext>
            </a:extLst>
          </p:cNvPr>
          <p:cNvSpPr>
            <a:spLocks noGrp="1"/>
          </p:cNvSpPr>
          <p:nvPr>
            <p:ph type="body" sz="half" idx="2"/>
          </p:nvPr>
        </p:nvSpPr>
        <p:spPr/>
        <p:txBody>
          <a:bodyPr/>
          <a:lstStyle/>
          <a:p>
            <a:r>
              <a:rPr lang="es-MX" dirty="0"/>
              <a:t>Leer más:</a:t>
            </a:r>
          </a:p>
          <a:p>
            <a:r>
              <a:rPr lang="es-MX" dirty="0">
                <a:hlinkClick r:id="rId2"/>
              </a:rPr>
              <a:t>http://www.cerrodominador.com/</a:t>
            </a:r>
            <a:endParaRPr lang="es-MX" dirty="0"/>
          </a:p>
          <a:p>
            <a:endParaRPr lang="es-MX" dirty="0"/>
          </a:p>
        </p:txBody>
      </p:sp>
    </p:spTree>
    <p:extLst>
      <p:ext uri="{BB962C8B-B14F-4D97-AF65-F5344CB8AC3E}">
        <p14:creationId xmlns:p14="http://schemas.microsoft.com/office/powerpoint/2010/main" val="276355833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F83C6E-D6AD-49BC-AA3C-A6357F519A5F}"/>
              </a:ext>
            </a:extLst>
          </p:cNvPr>
          <p:cNvSpPr>
            <a:spLocks noGrp="1"/>
          </p:cNvSpPr>
          <p:nvPr>
            <p:ph type="title"/>
          </p:nvPr>
        </p:nvSpPr>
        <p:spPr/>
        <p:txBody>
          <a:bodyPr/>
          <a:lstStyle/>
          <a:p>
            <a:r>
              <a:rPr lang="es-MX" dirty="0"/>
              <a:t>Redes eléctricas de transporte (T y D)</a:t>
            </a:r>
          </a:p>
        </p:txBody>
      </p:sp>
      <p:sp>
        <p:nvSpPr>
          <p:cNvPr id="3" name="Marcador de contenido 2">
            <a:extLst>
              <a:ext uri="{FF2B5EF4-FFF2-40B4-BE49-F238E27FC236}">
                <a16:creationId xmlns:a16="http://schemas.microsoft.com/office/drawing/2014/main" id="{D0419E5E-B579-4FC6-BD98-642E8AE0416F}"/>
              </a:ext>
            </a:extLst>
          </p:cNvPr>
          <p:cNvSpPr>
            <a:spLocks noGrp="1"/>
          </p:cNvSpPr>
          <p:nvPr>
            <p:ph idx="1"/>
          </p:nvPr>
        </p:nvSpPr>
        <p:spPr>
          <a:xfrm>
            <a:off x="4941394" y="956789"/>
            <a:ext cx="6449244" cy="5589345"/>
          </a:xfrm>
        </p:spPr>
        <p:txBody>
          <a:bodyPr>
            <a:normAutofit fontScale="55000" lnSpcReduction="20000"/>
          </a:bodyPr>
          <a:lstStyle/>
          <a:p>
            <a:pPr marL="228600" marR="0" lvl="0" indent="-228600" algn="just" defTabSz="914400" rtl="0" eaLnBrk="1" fontAlgn="auto" latinLnBrk="0" hangingPunct="1">
              <a:lnSpc>
                <a:spcPct val="120000"/>
              </a:lnSpc>
              <a:spcBef>
                <a:spcPts val="1000"/>
              </a:spcBef>
              <a:spcAft>
                <a:spcPts val="0"/>
              </a:spcAft>
              <a:buClrTx/>
              <a:buSzPct val="125000"/>
              <a:buFont typeface="Arial" panose="020B0604020202020204" pitchFamily="34" charset="0"/>
              <a:buChar char="•"/>
              <a:tabLst/>
              <a:defRPr/>
            </a:pPr>
            <a:r>
              <a:rPr kumimoji="0" lang="es-MX" sz="2000" b="0" i="0" u="none" strike="noStrike" kern="1200" cap="none" spc="0" normalizeH="0" baseline="0" noProof="0" dirty="0">
                <a:ln>
                  <a:noFill/>
                </a:ln>
                <a:solidFill>
                  <a:prstClr val="white"/>
                </a:solidFill>
                <a:effectLst/>
                <a:uLnTx/>
                <a:uFillTx/>
                <a:latin typeface="Tw Cen MT" panose="020B0602020104020603"/>
                <a:ea typeface="+mn-ea"/>
                <a:cs typeface="+mn-cs"/>
              </a:rPr>
              <a:t>Los tipos de estructura de las redes eléctricas pueden ser:</a:t>
            </a:r>
          </a:p>
          <a:p>
            <a:pPr marL="0" marR="0" lvl="0" indent="0" algn="just" defTabSz="914400" rtl="0" eaLnBrk="1" fontAlgn="auto" latinLnBrk="0" hangingPunct="1">
              <a:lnSpc>
                <a:spcPct val="120000"/>
              </a:lnSpc>
              <a:spcBef>
                <a:spcPts val="1000"/>
              </a:spcBef>
              <a:spcAft>
                <a:spcPts val="0"/>
              </a:spcAft>
              <a:buClrTx/>
              <a:buSzPct val="125000"/>
              <a:buNone/>
              <a:tabLst/>
              <a:defRPr/>
            </a:pPr>
            <a:r>
              <a:rPr kumimoji="0" lang="es-MX" sz="2000" b="0" i="0" u="none" strike="noStrike" kern="1200" cap="none" spc="0" normalizeH="0" baseline="0" noProof="0" dirty="0">
                <a:ln>
                  <a:noFill/>
                </a:ln>
                <a:solidFill>
                  <a:prstClr val="white"/>
                </a:solidFill>
                <a:effectLst/>
                <a:uLnTx/>
                <a:uFillTx/>
                <a:latin typeface="Tw Cen MT" panose="020B0602020104020603"/>
                <a:ea typeface="+mn-ea"/>
                <a:cs typeface="+mn-cs"/>
              </a:rPr>
              <a:t>	• Abiertas o radiales (como en los hospitales, sistemas pequeños de distribución).</a:t>
            </a:r>
          </a:p>
          <a:p>
            <a:pPr marL="0" marR="0" lvl="0" indent="0" algn="just" defTabSz="914400" rtl="0" eaLnBrk="1" fontAlgn="auto" latinLnBrk="0" hangingPunct="1">
              <a:lnSpc>
                <a:spcPct val="120000"/>
              </a:lnSpc>
              <a:spcBef>
                <a:spcPts val="1000"/>
              </a:spcBef>
              <a:spcAft>
                <a:spcPts val="0"/>
              </a:spcAft>
              <a:buClrTx/>
              <a:buSzPct val="125000"/>
              <a:buNone/>
              <a:tabLst/>
              <a:defRPr/>
            </a:pPr>
            <a:r>
              <a:rPr kumimoji="0" lang="es-MX" sz="2000" b="0" i="0" u="none" strike="noStrike" kern="1200" cap="none" spc="0" normalizeH="0" baseline="0" noProof="0" dirty="0">
                <a:ln>
                  <a:noFill/>
                </a:ln>
                <a:solidFill>
                  <a:prstClr val="white"/>
                </a:solidFill>
                <a:effectLst/>
                <a:uLnTx/>
                <a:uFillTx/>
                <a:latin typeface="Tw Cen MT" panose="020B0602020104020603"/>
                <a:ea typeface="+mn-ea"/>
                <a:cs typeface="+mn-cs"/>
              </a:rPr>
              <a:t>	• Cerradas, en anillo o mallas (como en las ciudades, en zonas grandes de distribución, alta 	densidad de carga de la zona, gran número y ubicación de los puntos de concentración de 	carga, con exigencia de requisitos de calidad y seguridad de suministro, flexibilidad y costo).</a:t>
            </a:r>
          </a:p>
          <a:p>
            <a:pPr algn="just"/>
            <a:r>
              <a:rPr lang="es-MX" dirty="0"/>
              <a:t>Para aumentar la capacidad de transporte de potencia (conducir grandes volúmenes de electricidad) es necesario elevar la tensión (alta tensión, AT) pues, para una misma potencia, a mayor tensión, menor será la corriente eléctrica y más pequeña será la sección del conductor que emplee.</a:t>
            </a:r>
          </a:p>
          <a:p>
            <a:pPr lvl="1" algn="just"/>
            <a:r>
              <a:rPr lang="es-MX" dirty="0"/>
              <a:t>Las redes de AT suelen ser aéreas.</a:t>
            </a:r>
          </a:p>
          <a:p>
            <a:pPr algn="just"/>
            <a:r>
              <a:rPr lang="es-MX" dirty="0"/>
              <a:t>La distribución en cambio se suele realizar en media tensión (MT o también referido en la LGSE, art. 225 letra o) “alta tensión de distribución”, al definir la S/E de distribución primaria).</a:t>
            </a:r>
          </a:p>
          <a:p>
            <a:pPr algn="just"/>
            <a:r>
              <a:rPr lang="es-MX" dirty="0"/>
              <a:t>Las redes de distribución se conectan a las redes de transporte de AT en subestaciones mediante transformadores que reducen la tensión. Algunas redes de distribución en MT todavía requieren reducir la tensión para su suministro al consumidor final (a nivel BT), lo que se hace mediante centros de transformación (de MT a BT; los que, en terminología de la LGSE equivaldrían a S/E de distribución secundaria o de baja tensión de distribución).</a:t>
            </a:r>
          </a:p>
          <a:p>
            <a:pPr lvl="1" algn="just"/>
            <a:r>
              <a:rPr lang="es-MX" dirty="0"/>
              <a:t>Las redes de distribución suelen ser aéreas (en zonas rurales) o subterráneas (en zonas muy pobladas). </a:t>
            </a:r>
          </a:p>
          <a:p>
            <a:pPr algn="just"/>
            <a:r>
              <a:rPr lang="es-MX" dirty="0"/>
              <a:t>El suministro al usuario final se hace en baja tensión, con redes de suministro fundamentalmente subterráneas o aéreas aisladas (zonas rurales). Ello, por razones de seguridad a los usuarios (menor tensión) y ahorro en aislamiento de las instalaciones consumidores (viviendas, fábricas, etc.).</a:t>
            </a:r>
          </a:p>
          <a:p>
            <a:endParaRPr lang="es-MX" dirty="0"/>
          </a:p>
          <a:p>
            <a:endParaRPr lang="es-MX" dirty="0"/>
          </a:p>
        </p:txBody>
      </p:sp>
      <p:sp>
        <p:nvSpPr>
          <p:cNvPr id="4" name="Marcador de texto 3">
            <a:extLst>
              <a:ext uri="{FF2B5EF4-FFF2-40B4-BE49-F238E27FC236}">
                <a16:creationId xmlns:a16="http://schemas.microsoft.com/office/drawing/2014/main" id="{19599DB7-C287-4FB9-9280-7BA86026E454}"/>
              </a:ext>
            </a:extLst>
          </p:cNvPr>
          <p:cNvSpPr>
            <a:spLocks noGrp="1"/>
          </p:cNvSpPr>
          <p:nvPr>
            <p:ph type="body" sz="half" idx="2"/>
          </p:nvPr>
        </p:nvSpPr>
        <p:spPr/>
        <p:txBody>
          <a:bodyPr/>
          <a:lstStyle/>
          <a:p>
            <a:r>
              <a:rPr lang="es-MX" dirty="0"/>
              <a:t>Estructura de las redes de transporte, explicación técnica válida para las redes de transmisión y distribución)</a:t>
            </a:r>
          </a:p>
          <a:p>
            <a:r>
              <a:rPr lang="es-MX" dirty="0"/>
              <a:t>Transporte en Alta (AT), Media (MT) y Baja tensión (BT) o voltaje.</a:t>
            </a:r>
          </a:p>
        </p:txBody>
      </p:sp>
    </p:spTree>
    <p:extLst>
      <p:ext uri="{BB962C8B-B14F-4D97-AF65-F5344CB8AC3E}">
        <p14:creationId xmlns:p14="http://schemas.microsoft.com/office/powerpoint/2010/main" val="2845069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AB3515-C315-4C18-95B4-1232EC8E8FA1}"/>
              </a:ext>
            </a:extLst>
          </p:cNvPr>
          <p:cNvSpPr>
            <a:spLocks noGrp="1"/>
          </p:cNvSpPr>
          <p:nvPr>
            <p:ph type="title"/>
          </p:nvPr>
        </p:nvSpPr>
        <p:spPr/>
        <p:txBody>
          <a:bodyPr/>
          <a:lstStyle/>
          <a:p>
            <a:r>
              <a:rPr lang="es-MX" dirty="0"/>
              <a:t>LA electricidad</a:t>
            </a:r>
          </a:p>
        </p:txBody>
      </p:sp>
      <p:sp>
        <p:nvSpPr>
          <p:cNvPr id="3" name="Marcador de contenido 2">
            <a:extLst>
              <a:ext uri="{FF2B5EF4-FFF2-40B4-BE49-F238E27FC236}">
                <a16:creationId xmlns:a16="http://schemas.microsoft.com/office/drawing/2014/main" id="{72CECA8D-7453-4183-ACC2-99BE7DCD8297}"/>
              </a:ext>
            </a:extLst>
          </p:cNvPr>
          <p:cNvSpPr>
            <a:spLocks noGrp="1"/>
          </p:cNvSpPr>
          <p:nvPr>
            <p:ph idx="1"/>
          </p:nvPr>
        </p:nvSpPr>
        <p:spPr>
          <a:xfrm>
            <a:off x="4808170" y="1211126"/>
            <a:ext cx="6239240" cy="4953504"/>
          </a:xfrm>
        </p:spPr>
        <p:txBody>
          <a:bodyPr>
            <a:normAutofit fontScale="70000" lnSpcReduction="20000"/>
          </a:bodyPr>
          <a:lstStyle/>
          <a:p>
            <a:pPr algn="just"/>
            <a:r>
              <a:rPr lang="es-MX" dirty="0"/>
              <a:t>Érase una vez… hace 13,7 mil millones de años. </a:t>
            </a:r>
          </a:p>
          <a:p>
            <a:pPr algn="just"/>
            <a:r>
              <a:rPr lang="es-MX" dirty="0"/>
              <a:t>Teorías cosmológicas (origen del universo)… </a:t>
            </a:r>
            <a:r>
              <a:rPr lang="es-MX" dirty="0" err="1"/>
              <a:t>ready-state</a:t>
            </a:r>
            <a:r>
              <a:rPr lang="es-MX" dirty="0"/>
              <a:t>, </a:t>
            </a:r>
            <a:r>
              <a:rPr lang="es-MX" dirty="0" err="1"/>
              <a:t>ekpyrotic</a:t>
            </a:r>
            <a:r>
              <a:rPr lang="es-MX" dirty="0"/>
              <a:t>, </a:t>
            </a:r>
            <a:r>
              <a:rPr lang="es-MX" dirty="0" err="1"/>
              <a:t>big</a:t>
            </a:r>
            <a:r>
              <a:rPr lang="es-MX" dirty="0"/>
              <a:t> </a:t>
            </a:r>
            <a:r>
              <a:rPr lang="es-MX" dirty="0" err="1"/>
              <a:t>bounce</a:t>
            </a:r>
            <a:r>
              <a:rPr lang="es-MX" dirty="0"/>
              <a:t>, cosmología de plasma, Big </a:t>
            </a:r>
            <a:r>
              <a:rPr lang="es-MX" dirty="0" err="1"/>
              <a:t>Bang</a:t>
            </a:r>
            <a:r>
              <a:rPr lang="es-MX" dirty="0"/>
              <a:t> </a:t>
            </a:r>
          </a:p>
          <a:p>
            <a:pPr algn="just"/>
            <a:r>
              <a:rPr lang="es-MX" dirty="0"/>
              <a:t>Teoría del Big </a:t>
            </a:r>
            <a:r>
              <a:rPr lang="es-MX" dirty="0" err="1"/>
              <a:t>Bang</a:t>
            </a:r>
            <a:endParaRPr lang="es-MX" dirty="0"/>
          </a:p>
          <a:p>
            <a:pPr lvl="1" algn="just"/>
            <a:r>
              <a:rPr lang="es-MX" dirty="0"/>
              <a:t>Pre Big </a:t>
            </a:r>
            <a:r>
              <a:rPr lang="es-MX" dirty="0" err="1"/>
              <a:t>Bang</a:t>
            </a:r>
            <a:r>
              <a:rPr lang="es-MX" dirty="0"/>
              <a:t> (T=0): Singularidad: un punto ínfimo (con cero volumen, densidad infinita y extremadamente caliente); o bien, una fuerza originaria unificada (de materia, energía, espacio y tiempo)</a:t>
            </a:r>
          </a:p>
          <a:p>
            <a:pPr lvl="1" algn="just"/>
            <a:r>
              <a:rPr lang="es-MX" dirty="0"/>
              <a:t>Post Big </a:t>
            </a:r>
            <a:r>
              <a:rPr lang="es-MX" dirty="0" err="1"/>
              <a:t>Bang</a:t>
            </a:r>
            <a:r>
              <a:rPr lang="es-MX" dirty="0"/>
              <a:t> (T=1x10-43seg): Nace el universo, una “ex singularidad en expansión” (R. Plaza)</a:t>
            </a:r>
          </a:p>
          <a:p>
            <a:pPr lvl="1" algn="just"/>
            <a:r>
              <a:rPr lang="es-MX" dirty="0"/>
              <a:t>T=1x10-35seg. Materia (M) y Energía (E) se separan.</a:t>
            </a:r>
          </a:p>
          <a:p>
            <a:pPr lvl="1" algn="just"/>
            <a:r>
              <a:rPr lang="es-MX" dirty="0"/>
              <a:t>T=1x10-11seg. Aparece la llamada Cosmología de Partículas. División entre las fuerzas de electromagnetismo y nuclear débil. Es objeto de estudio de la Física Cuántica o física de partículas </a:t>
            </a:r>
            <a:r>
              <a:rPr lang="es-MX" dirty="0" err="1"/>
              <a:t>sub-atómicas</a:t>
            </a:r>
            <a:endParaRPr lang="es-MX" dirty="0"/>
          </a:p>
          <a:p>
            <a:pPr lvl="1" algn="just"/>
            <a:r>
              <a:rPr lang="es-MX" dirty="0"/>
              <a:t>T=1x10-1seg. (0,01 segundo). Aparece la Cosmología Estándar. El U comienza a enfriarse, se expande y las partículas </a:t>
            </a:r>
            <a:r>
              <a:rPr lang="es-MX" dirty="0" err="1"/>
              <a:t>sub-atómicas</a:t>
            </a:r>
            <a:r>
              <a:rPr lang="es-MX" dirty="0"/>
              <a:t> comienzan a juntarse (protones y neutrones).</a:t>
            </a:r>
          </a:p>
          <a:p>
            <a:pPr lvl="1" algn="just"/>
            <a:r>
              <a:rPr lang="es-MX" dirty="0"/>
              <a:t>T=1 </a:t>
            </a:r>
            <a:r>
              <a:rPr lang="es-MX" dirty="0" err="1"/>
              <a:t>seg</a:t>
            </a:r>
            <a:r>
              <a:rPr lang="es-MX" dirty="0"/>
              <a:t>. El U se hace cada vez más frío y menos denso. Comienza la núcleo-síntesis (núcleos de elementos)</a:t>
            </a:r>
          </a:p>
          <a:p>
            <a:pPr lvl="1"/>
            <a:endParaRPr lang="es-MX" dirty="0"/>
          </a:p>
          <a:p>
            <a:pPr lvl="1"/>
            <a:endParaRPr lang="es-MX" dirty="0"/>
          </a:p>
        </p:txBody>
      </p:sp>
      <p:sp>
        <p:nvSpPr>
          <p:cNvPr id="4" name="Marcador de texto 3">
            <a:extLst>
              <a:ext uri="{FF2B5EF4-FFF2-40B4-BE49-F238E27FC236}">
                <a16:creationId xmlns:a16="http://schemas.microsoft.com/office/drawing/2014/main" id="{D68185BD-B6B3-4257-90AA-0AA8912C667C}"/>
              </a:ext>
            </a:extLst>
          </p:cNvPr>
          <p:cNvSpPr>
            <a:spLocks noGrp="1"/>
          </p:cNvSpPr>
          <p:nvPr>
            <p:ph type="body" sz="half" idx="2"/>
          </p:nvPr>
        </p:nvSpPr>
        <p:spPr/>
        <p:txBody>
          <a:bodyPr/>
          <a:lstStyle/>
          <a:p>
            <a:r>
              <a:rPr lang="es-MX" dirty="0"/>
              <a:t>Proto-historia</a:t>
            </a:r>
          </a:p>
        </p:txBody>
      </p:sp>
    </p:spTree>
    <p:extLst>
      <p:ext uri="{BB962C8B-B14F-4D97-AF65-F5344CB8AC3E}">
        <p14:creationId xmlns:p14="http://schemas.microsoft.com/office/powerpoint/2010/main" val="61391576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DECC3C-31C3-49CB-AB78-1A9406018C5F}"/>
              </a:ext>
            </a:extLst>
          </p:cNvPr>
          <p:cNvSpPr>
            <a:spLocks noGrp="1"/>
          </p:cNvSpPr>
          <p:nvPr>
            <p:ph type="title"/>
          </p:nvPr>
        </p:nvSpPr>
        <p:spPr/>
        <p:txBody>
          <a:bodyPr/>
          <a:lstStyle/>
          <a:p>
            <a:r>
              <a:rPr lang="es-MX" dirty="0"/>
              <a:t>transmisores</a:t>
            </a:r>
          </a:p>
        </p:txBody>
      </p:sp>
      <p:sp>
        <p:nvSpPr>
          <p:cNvPr id="3" name="Marcador de contenido 2">
            <a:extLst>
              <a:ext uri="{FF2B5EF4-FFF2-40B4-BE49-F238E27FC236}">
                <a16:creationId xmlns:a16="http://schemas.microsoft.com/office/drawing/2014/main" id="{E6146818-A0A8-4C7B-8DF3-65DEA0FAD9C0}"/>
              </a:ext>
            </a:extLst>
          </p:cNvPr>
          <p:cNvSpPr>
            <a:spLocks noGrp="1"/>
          </p:cNvSpPr>
          <p:nvPr>
            <p:ph idx="1"/>
          </p:nvPr>
        </p:nvSpPr>
        <p:spPr>
          <a:xfrm>
            <a:off x="5156200" y="1217180"/>
            <a:ext cx="5891209" cy="4574019"/>
          </a:xfrm>
        </p:spPr>
        <p:txBody>
          <a:bodyPr>
            <a:normAutofit fontScale="47500" lnSpcReduction="20000"/>
          </a:bodyPr>
          <a:lstStyle/>
          <a:p>
            <a:pPr algn="just"/>
            <a:r>
              <a:rPr lang="es-MX" dirty="0"/>
              <a:t>La energía –en grandes volúmenes- es transportada a través de líneas de transmisión de alta tensión, desde las fuentes de generación hacia las ciudades y usuarios industriales y mineros. </a:t>
            </a:r>
          </a:p>
          <a:p>
            <a:pPr algn="just"/>
            <a:r>
              <a:rPr lang="es-MX" dirty="0"/>
              <a:t>Allí es recibida por las subestaciones, donde es convertida a baja tensión para su distribución a usuario final.</a:t>
            </a:r>
          </a:p>
          <a:p>
            <a:pPr algn="just"/>
            <a:r>
              <a:rPr lang="es-MX" dirty="0"/>
              <a:t>Esta actividad es desarrollada por completo por empresas privadas, las que realizan las inversiones necesarias dentro de la normativa específica que rige para este sector; que, en este caso por tratarse de un monopolio (natural) y un “servicio público” (la mayor parte de las veces), es un esquema regulado.</a:t>
            </a:r>
          </a:p>
          <a:p>
            <a:pPr algn="just"/>
            <a:r>
              <a:rPr lang="es-MX" dirty="0"/>
              <a:t>Los transmisores pueden o no ser concesionarios de servicio público eléctrico de transmisión (SPET).</a:t>
            </a:r>
          </a:p>
          <a:p>
            <a:pPr algn="just"/>
            <a:r>
              <a:rPr lang="es-MX" dirty="0"/>
              <a:t>Ejemplo: HQI </a:t>
            </a:r>
            <a:r>
              <a:rPr lang="es-MX" dirty="0" err="1"/>
              <a:t>Transelec</a:t>
            </a:r>
            <a:r>
              <a:rPr lang="es-MX" dirty="0"/>
              <a:t> S.A.</a:t>
            </a:r>
          </a:p>
          <a:p>
            <a:pPr algn="just"/>
            <a:r>
              <a:rPr lang="es-MX" dirty="0"/>
              <a:t>Principio de Acceso Abierto: Acceso Abierto garantizado por la LGSE a las empresas que requieran conectar sus proyectos a instalaciones que forman parte del Sistema Eléctrico Nacional (SEN), ya sea a subestaciones o líneas de transmisión existentes, así como también las conexiones de los proyectos relacionados a los Planes de Expansión decretados.</a:t>
            </a:r>
          </a:p>
          <a:p>
            <a:pPr algn="just"/>
            <a:r>
              <a:rPr lang="es-MX" dirty="0"/>
              <a:t>El proceso de conexión de Acceso Abierto se rige por la LGSE, específicamente, los Artículos 79 y 80. </a:t>
            </a:r>
          </a:p>
          <a:p>
            <a:pPr algn="just"/>
            <a:r>
              <a:rPr lang="es-MX" dirty="0"/>
              <a:t>Los términos y condiciones de aplicación de esos artículos se encuentran estipulados en la Resolución Exenta N°154 y sus modificaciones, dictada por la Comisión Nacional de Energía.</a:t>
            </a:r>
          </a:p>
          <a:p>
            <a:pPr algn="just"/>
            <a:r>
              <a:rPr lang="es-MX" dirty="0"/>
              <a:t>Según esas reglamentaciones toda la coordinación necesaria para las solicitudes de accesos abierto deberá efectuarse a través del Coordinador Eléctrico Nacional (CEN).</a:t>
            </a:r>
          </a:p>
        </p:txBody>
      </p:sp>
      <p:sp>
        <p:nvSpPr>
          <p:cNvPr id="4" name="Marcador de texto 3">
            <a:extLst>
              <a:ext uri="{FF2B5EF4-FFF2-40B4-BE49-F238E27FC236}">
                <a16:creationId xmlns:a16="http://schemas.microsoft.com/office/drawing/2014/main" id="{32F78C9A-C2BD-44AC-8818-D7171BD5E3F7}"/>
              </a:ext>
            </a:extLst>
          </p:cNvPr>
          <p:cNvSpPr>
            <a:spLocks noGrp="1"/>
          </p:cNvSpPr>
          <p:nvPr>
            <p:ph type="body" sz="half" idx="2"/>
          </p:nvPr>
        </p:nvSpPr>
        <p:spPr/>
        <p:txBody>
          <a:bodyPr/>
          <a:lstStyle/>
          <a:p>
            <a:r>
              <a:rPr lang="es-MX" dirty="0"/>
              <a:t>Transmisión: Sector que tiene como función la transmisión/transporte, en niveles altos de voltaje, de la energía producida a todos los puntos del sistema eléctrico.</a:t>
            </a:r>
          </a:p>
          <a:p>
            <a:r>
              <a:rPr lang="es-MX" dirty="0"/>
              <a:t>Principio de acceso abierto (</a:t>
            </a:r>
            <a:r>
              <a:rPr lang="es-MX" dirty="0" err="1"/>
              <a:t>intro</a:t>
            </a:r>
            <a:r>
              <a:rPr lang="es-MX" dirty="0"/>
              <a:t>)</a:t>
            </a:r>
          </a:p>
          <a:p>
            <a:endParaRPr lang="es-MX" dirty="0"/>
          </a:p>
        </p:txBody>
      </p:sp>
    </p:spTree>
    <p:extLst>
      <p:ext uri="{BB962C8B-B14F-4D97-AF65-F5344CB8AC3E}">
        <p14:creationId xmlns:p14="http://schemas.microsoft.com/office/powerpoint/2010/main" val="214103914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D44722-19B4-482D-B9E5-A6017432168D}"/>
              </a:ext>
            </a:extLst>
          </p:cNvPr>
          <p:cNvSpPr>
            <a:spLocks noGrp="1"/>
          </p:cNvSpPr>
          <p:nvPr>
            <p:ph type="title"/>
          </p:nvPr>
        </p:nvSpPr>
        <p:spPr/>
        <p:txBody>
          <a:bodyPr/>
          <a:lstStyle/>
          <a:p>
            <a:r>
              <a:rPr lang="es-MX" dirty="0" err="1"/>
              <a:t>Hqi</a:t>
            </a:r>
            <a:r>
              <a:rPr lang="es-MX" dirty="0"/>
              <a:t> </a:t>
            </a:r>
            <a:r>
              <a:rPr lang="es-MX" dirty="0" err="1"/>
              <a:t>transelec</a:t>
            </a:r>
            <a:r>
              <a:rPr lang="es-MX" dirty="0"/>
              <a:t> S.A.</a:t>
            </a:r>
          </a:p>
        </p:txBody>
      </p:sp>
      <p:sp>
        <p:nvSpPr>
          <p:cNvPr id="3" name="Marcador de contenido 2">
            <a:extLst>
              <a:ext uri="{FF2B5EF4-FFF2-40B4-BE49-F238E27FC236}">
                <a16:creationId xmlns:a16="http://schemas.microsoft.com/office/drawing/2014/main" id="{7A2776D1-9279-4718-BF27-4420CB1A412E}"/>
              </a:ext>
            </a:extLst>
          </p:cNvPr>
          <p:cNvSpPr>
            <a:spLocks noGrp="1"/>
          </p:cNvSpPr>
          <p:nvPr>
            <p:ph idx="1"/>
          </p:nvPr>
        </p:nvSpPr>
        <p:spPr/>
        <p:txBody>
          <a:bodyPr>
            <a:normAutofit fontScale="62500" lnSpcReduction="20000"/>
          </a:bodyPr>
          <a:lstStyle/>
          <a:p>
            <a:pPr algn="just"/>
            <a:r>
              <a:rPr lang="es-MX" dirty="0"/>
              <a:t>El origen de la compañía se remonta a 1943, año en que la CORFO crea la Empresa Nacional de Electricidad (ENDESA).</a:t>
            </a:r>
          </a:p>
          <a:p>
            <a:pPr algn="just"/>
            <a:r>
              <a:rPr lang="es-MX" dirty="0"/>
              <a:t>Hoy, TRANSELEC es propiedad de un consorcio integrado por los fondos canadienses Canadian </a:t>
            </a:r>
            <a:r>
              <a:rPr lang="es-MX" dirty="0" err="1"/>
              <a:t>Pension</a:t>
            </a:r>
            <a:r>
              <a:rPr lang="es-MX" dirty="0"/>
              <a:t> Plan </a:t>
            </a:r>
            <a:r>
              <a:rPr lang="es-MX" dirty="0" err="1"/>
              <a:t>Investment</a:t>
            </a:r>
            <a:r>
              <a:rPr lang="es-MX" dirty="0"/>
              <a:t> </a:t>
            </a:r>
            <a:r>
              <a:rPr lang="es-MX" dirty="0" err="1"/>
              <a:t>Board</a:t>
            </a:r>
            <a:r>
              <a:rPr lang="es-MX" dirty="0"/>
              <a:t> (CPP), British Columbia </a:t>
            </a:r>
            <a:r>
              <a:rPr lang="es-MX" dirty="0" err="1"/>
              <a:t>Investment</a:t>
            </a:r>
            <a:r>
              <a:rPr lang="es-MX" dirty="0"/>
              <a:t> Management Corp. (</a:t>
            </a:r>
            <a:r>
              <a:rPr lang="es-MX" dirty="0" err="1"/>
              <a:t>bcIMC</a:t>
            </a:r>
            <a:r>
              <a:rPr lang="es-MX" dirty="0"/>
              <a:t>) y </a:t>
            </a:r>
            <a:r>
              <a:rPr lang="es-MX" dirty="0" err="1"/>
              <a:t>Public</a:t>
            </a:r>
            <a:r>
              <a:rPr lang="es-MX" dirty="0"/>
              <a:t> Sector </a:t>
            </a:r>
            <a:r>
              <a:rPr lang="es-MX" dirty="0" err="1"/>
              <a:t>Pension</a:t>
            </a:r>
            <a:r>
              <a:rPr lang="es-MX" dirty="0"/>
              <a:t> </a:t>
            </a:r>
            <a:r>
              <a:rPr lang="es-MX" dirty="0" err="1"/>
              <a:t>Investment</a:t>
            </a:r>
            <a:r>
              <a:rPr lang="es-MX" dirty="0"/>
              <a:t> </a:t>
            </a:r>
            <a:r>
              <a:rPr lang="es-MX" dirty="0" err="1"/>
              <a:t>Board</a:t>
            </a:r>
            <a:r>
              <a:rPr lang="es-MX" dirty="0"/>
              <a:t> (PSP), y la empresa China </a:t>
            </a:r>
            <a:r>
              <a:rPr lang="es-MX" dirty="0" err="1"/>
              <a:t>Southern</a:t>
            </a:r>
            <a:r>
              <a:rPr lang="es-MX" dirty="0"/>
              <a:t> </a:t>
            </a:r>
            <a:r>
              <a:rPr lang="es-MX" dirty="0" err="1"/>
              <a:t>Power</a:t>
            </a:r>
            <a:r>
              <a:rPr lang="es-MX" dirty="0"/>
              <a:t> </a:t>
            </a:r>
            <a:r>
              <a:rPr lang="es-MX" dirty="0" err="1"/>
              <a:t>Grid</a:t>
            </a:r>
            <a:r>
              <a:rPr lang="es-MX" dirty="0"/>
              <a:t> International (CSGI).</a:t>
            </a:r>
          </a:p>
          <a:p>
            <a:pPr algn="just"/>
            <a:r>
              <a:rPr lang="es-MX" dirty="0" err="1"/>
              <a:t>Transelec</a:t>
            </a:r>
            <a:r>
              <a:rPr lang="es-MX" dirty="0"/>
              <a:t> es el principal proveedor de sistemas de alta tensión del país.</a:t>
            </a:r>
          </a:p>
          <a:p>
            <a:pPr algn="just"/>
            <a:r>
              <a:rPr lang="es-MX" dirty="0"/>
              <a:t>Casi 10.000 kilómetros de líneas</a:t>
            </a:r>
          </a:p>
          <a:p>
            <a:pPr algn="just"/>
            <a:r>
              <a:rPr lang="es-MX" dirty="0"/>
              <a:t>Más de 63 subestaciones de 500 kV y 220 kV.</a:t>
            </a:r>
          </a:p>
          <a:p>
            <a:pPr algn="just"/>
            <a:r>
              <a:rPr lang="es-MX" dirty="0"/>
              <a:t>Abarca desde la Región de Arica y Parinacota hasta la Región de Los Lagos.</a:t>
            </a:r>
          </a:p>
          <a:p>
            <a:pPr algn="just"/>
            <a:r>
              <a:rPr lang="es-MX" dirty="0"/>
              <a:t>Es la principal empresa de transmisión de energía eléctrica en Chile y transporta la energía que ilumina al 98% de la población que habita entre Arica y Chiloé, con un 84,9% de participación del Sistema Eléctrico Nacional (SEN).</a:t>
            </a:r>
          </a:p>
          <a:p>
            <a:endParaRPr lang="es-MX" dirty="0"/>
          </a:p>
        </p:txBody>
      </p:sp>
      <p:sp>
        <p:nvSpPr>
          <p:cNvPr id="4" name="Marcador de texto 3">
            <a:extLst>
              <a:ext uri="{FF2B5EF4-FFF2-40B4-BE49-F238E27FC236}">
                <a16:creationId xmlns:a16="http://schemas.microsoft.com/office/drawing/2014/main" id="{F83D4AE4-5971-41E7-AABA-4333BCA545D9}"/>
              </a:ext>
            </a:extLst>
          </p:cNvPr>
          <p:cNvSpPr>
            <a:spLocks noGrp="1"/>
          </p:cNvSpPr>
          <p:nvPr>
            <p:ph type="body" sz="half" idx="2"/>
          </p:nvPr>
        </p:nvSpPr>
        <p:spPr/>
        <p:txBody>
          <a:bodyPr/>
          <a:lstStyle/>
          <a:p>
            <a:r>
              <a:rPr lang="es-MX" dirty="0"/>
              <a:t>Leer más:</a:t>
            </a:r>
          </a:p>
          <a:p>
            <a:r>
              <a:rPr lang="es-MX" dirty="0">
                <a:hlinkClick r:id="rId2"/>
              </a:rPr>
              <a:t>https://www.transelec.cl/</a:t>
            </a:r>
            <a:endParaRPr lang="es-MX" dirty="0"/>
          </a:p>
          <a:p>
            <a:endParaRPr lang="es-MX" dirty="0"/>
          </a:p>
        </p:txBody>
      </p:sp>
    </p:spTree>
    <p:extLst>
      <p:ext uri="{BB962C8B-B14F-4D97-AF65-F5344CB8AC3E}">
        <p14:creationId xmlns:p14="http://schemas.microsoft.com/office/powerpoint/2010/main" val="268623505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9921A7-F234-40F4-9B78-1CBB50FCB322}"/>
              </a:ext>
            </a:extLst>
          </p:cNvPr>
          <p:cNvSpPr>
            <a:spLocks noGrp="1"/>
          </p:cNvSpPr>
          <p:nvPr>
            <p:ph type="title"/>
          </p:nvPr>
        </p:nvSpPr>
        <p:spPr/>
        <p:txBody>
          <a:bodyPr/>
          <a:lstStyle/>
          <a:p>
            <a:r>
              <a:rPr lang="es-MX" dirty="0"/>
              <a:t>distribuidores</a:t>
            </a:r>
          </a:p>
        </p:txBody>
      </p:sp>
      <p:sp>
        <p:nvSpPr>
          <p:cNvPr id="3" name="Marcador de contenido 2">
            <a:extLst>
              <a:ext uri="{FF2B5EF4-FFF2-40B4-BE49-F238E27FC236}">
                <a16:creationId xmlns:a16="http://schemas.microsoft.com/office/drawing/2014/main" id="{CF2431CA-EFE5-434B-BC99-936736F08C83}"/>
              </a:ext>
            </a:extLst>
          </p:cNvPr>
          <p:cNvSpPr>
            <a:spLocks noGrp="1"/>
          </p:cNvSpPr>
          <p:nvPr>
            <p:ph idx="1"/>
          </p:nvPr>
        </p:nvSpPr>
        <p:spPr/>
        <p:txBody>
          <a:bodyPr>
            <a:normAutofit/>
          </a:bodyPr>
          <a:lstStyle/>
          <a:p>
            <a:pPr algn="just"/>
            <a:r>
              <a:rPr lang="es-MX" dirty="0"/>
              <a:t>La distribución es desarrollada por completo por empresas privadas, las que realizan las inversiones necesarias dentro de la normativa específica que rige para este sector; que, en este caso por tratarse de un monopolio (natural) y un “servicio público” (más el “alumbrado público”, según veremos) se trata, asimismo, de un esquema regulado.</a:t>
            </a:r>
          </a:p>
          <a:p>
            <a:pPr algn="just"/>
            <a:r>
              <a:rPr kumimoji="0" lang="es-MX" sz="2400" b="0" i="0" u="none" strike="noStrike" kern="1200" cap="none" spc="0" normalizeH="0" baseline="0" noProof="0" dirty="0">
                <a:ln>
                  <a:noFill/>
                </a:ln>
                <a:solidFill>
                  <a:prstClr val="white"/>
                </a:solidFill>
                <a:effectLst/>
                <a:uLnTx/>
                <a:uFillTx/>
                <a:latin typeface="Tw Cen MT" panose="020B0602020104020603"/>
                <a:ea typeface="+mn-ea"/>
                <a:cs typeface="+mn-cs"/>
              </a:rPr>
              <a:t>Los distribuidores pueden o no ser concesionarios de servicio público eléctrico de distribución (SPED).</a:t>
            </a:r>
            <a:endParaRPr lang="es-MX" dirty="0"/>
          </a:p>
          <a:p>
            <a:pPr marL="0" indent="0">
              <a:buNone/>
            </a:pPr>
            <a:endParaRPr lang="es-MX" dirty="0"/>
          </a:p>
          <a:p>
            <a:endParaRPr lang="es-MX" dirty="0"/>
          </a:p>
        </p:txBody>
      </p:sp>
      <p:sp>
        <p:nvSpPr>
          <p:cNvPr id="4" name="Marcador de texto 3">
            <a:extLst>
              <a:ext uri="{FF2B5EF4-FFF2-40B4-BE49-F238E27FC236}">
                <a16:creationId xmlns:a16="http://schemas.microsoft.com/office/drawing/2014/main" id="{3CC2AE57-E448-453A-B931-984BF9270C41}"/>
              </a:ext>
            </a:extLst>
          </p:cNvPr>
          <p:cNvSpPr>
            <a:spLocks noGrp="1"/>
          </p:cNvSpPr>
          <p:nvPr>
            <p:ph type="body" sz="half" idx="2"/>
          </p:nvPr>
        </p:nvSpPr>
        <p:spPr/>
        <p:txBody>
          <a:bodyPr/>
          <a:lstStyle/>
          <a:p>
            <a:pPr algn="just"/>
            <a:r>
              <a:rPr lang="es-MX" dirty="0"/>
              <a:t>Distribución: Sector que tiene como función el distribuir, en niveles de voltaje más reducidos que los de transmisión (en media y baja tensión) la energía desde un punto determinado del sistema eléctrico a los consumidores regulados que este sector atiende.</a:t>
            </a:r>
          </a:p>
          <a:p>
            <a:endParaRPr lang="es-MX" dirty="0"/>
          </a:p>
        </p:txBody>
      </p:sp>
    </p:spTree>
    <p:extLst>
      <p:ext uri="{BB962C8B-B14F-4D97-AF65-F5344CB8AC3E}">
        <p14:creationId xmlns:p14="http://schemas.microsoft.com/office/powerpoint/2010/main" val="1154990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373DD3-1D88-4780-AC34-73224C2429FE}"/>
              </a:ext>
            </a:extLst>
          </p:cNvPr>
          <p:cNvSpPr>
            <a:spLocks noGrp="1"/>
          </p:cNvSpPr>
          <p:nvPr>
            <p:ph type="title"/>
          </p:nvPr>
        </p:nvSpPr>
        <p:spPr/>
        <p:txBody>
          <a:bodyPr/>
          <a:lstStyle/>
          <a:p>
            <a:r>
              <a:rPr lang="es-MX" dirty="0"/>
              <a:t>Enel distribución chile s.a.</a:t>
            </a:r>
          </a:p>
        </p:txBody>
      </p:sp>
      <p:sp>
        <p:nvSpPr>
          <p:cNvPr id="3" name="Marcador de contenido 2">
            <a:extLst>
              <a:ext uri="{FF2B5EF4-FFF2-40B4-BE49-F238E27FC236}">
                <a16:creationId xmlns:a16="http://schemas.microsoft.com/office/drawing/2014/main" id="{63B9FFFD-4299-474E-9D3C-D3EF92E1D7B4}"/>
              </a:ext>
            </a:extLst>
          </p:cNvPr>
          <p:cNvSpPr>
            <a:spLocks noGrp="1"/>
          </p:cNvSpPr>
          <p:nvPr>
            <p:ph idx="1"/>
          </p:nvPr>
        </p:nvSpPr>
        <p:spPr/>
        <p:txBody>
          <a:bodyPr>
            <a:normAutofit fontScale="70000" lnSpcReduction="20000"/>
          </a:bodyPr>
          <a:lstStyle/>
          <a:p>
            <a:pPr algn="just"/>
            <a:r>
              <a:rPr lang="es-MX" dirty="0"/>
              <a:t>Enel Distribución es parte del Grupo Enel, multinacional de energía presente en más de 30 países. </a:t>
            </a:r>
          </a:p>
          <a:p>
            <a:pPr algn="just"/>
            <a:r>
              <a:rPr lang="es-MX" dirty="0"/>
              <a:t>Enel Distribución nació en diciembre de 2016, luego de que en octubre de ese año las juntas extraordinarias de accionistas de Enersis Chile, Endesa Chile y Chilectra aprobaran el cambio de nombre de las tres empresas por Enel Chile, Enel Generación Chile y Enel Distribución Chile, respectivamente.</a:t>
            </a:r>
          </a:p>
          <a:p>
            <a:pPr algn="just"/>
            <a:r>
              <a:rPr lang="es-MX" dirty="0"/>
              <a:t>Es la principal distribuidora de energía eléctrica de Chile y representa el 44% del total de las ventas de las distribuidoras a nivel nacional. </a:t>
            </a:r>
          </a:p>
          <a:p>
            <a:pPr algn="just"/>
            <a:r>
              <a:rPr lang="es-MX" dirty="0"/>
              <a:t>Su zona de concesión es la Región Metropolitana.</a:t>
            </a:r>
          </a:p>
          <a:p>
            <a:pPr algn="just"/>
            <a:r>
              <a:rPr lang="es-MX" dirty="0"/>
              <a:t>La compañía suministra energía a más de 2 millones de clientes, que están repartidos en 33 comunas de la Región Metropolitana.</a:t>
            </a:r>
          </a:p>
          <a:p>
            <a:pPr algn="just"/>
            <a:r>
              <a:rPr lang="es-MX" dirty="0"/>
              <a:t>Clientes regulados: 2.008.018 (2020).</a:t>
            </a:r>
          </a:p>
          <a:p>
            <a:pPr algn="just"/>
            <a:r>
              <a:rPr lang="es-MX" dirty="0"/>
              <a:t>Otros distribuidores: </a:t>
            </a:r>
            <a:r>
              <a:rPr lang="es-MX" dirty="0" err="1"/>
              <a:t>Chilquinta</a:t>
            </a:r>
            <a:r>
              <a:rPr lang="es-MX" dirty="0"/>
              <a:t> S.A., SAESA S.A., CGE S.A., etc.</a:t>
            </a:r>
          </a:p>
          <a:p>
            <a:endParaRPr lang="es-MX" dirty="0"/>
          </a:p>
          <a:p>
            <a:endParaRPr lang="es-MX" dirty="0"/>
          </a:p>
        </p:txBody>
      </p:sp>
      <p:sp>
        <p:nvSpPr>
          <p:cNvPr id="4" name="Marcador de texto 3">
            <a:extLst>
              <a:ext uri="{FF2B5EF4-FFF2-40B4-BE49-F238E27FC236}">
                <a16:creationId xmlns:a16="http://schemas.microsoft.com/office/drawing/2014/main" id="{B93FB083-B430-46D9-BC8A-ABBBBB2332B8}"/>
              </a:ext>
            </a:extLst>
          </p:cNvPr>
          <p:cNvSpPr>
            <a:spLocks noGrp="1"/>
          </p:cNvSpPr>
          <p:nvPr>
            <p:ph type="body" sz="half" idx="2"/>
          </p:nvPr>
        </p:nvSpPr>
        <p:spPr/>
        <p:txBody>
          <a:bodyPr/>
          <a:lstStyle/>
          <a:p>
            <a:r>
              <a:rPr lang="es-MX" dirty="0"/>
              <a:t>Leer más:</a:t>
            </a:r>
          </a:p>
          <a:p>
            <a:r>
              <a:rPr lang="es-MX" dirty="0">
                <a:hlinkClick r:id="rId2"/>
              </a:rPr>
              <a:t>www.enel.cl</a:t>
            </a:r>
            <a:endParaRPr lang="es-MX" dirty="0"/>
          </a:p>
          <a:p>
            <a:r>
              <a:rPr lang="es-MX" dirty="0"/>
              <a:t>Fuente: Emol.com - </a:t>
            </a:r>
            <a:r>
              <a:rPr lang="es-MX" dirty="0">
                <a:hlinkClick r:id="rId3"/>
              </a:rPr>
              <a:t>http://www.emol.com/noticias/Economia/2017/07/17/867139/la-historia-de-enel-distribucion-en-chile.html</a:t>
            </a:r>
            <a:endParaRPr lang="es-MX" dirty="0"/>
          </a:p>
          <a:p>
            <a:r>
              <a:rPr lang="es-MX" dirty="0">
                <a:hlinkClick r:id="rId4"/>
              </a:rPr>
              <a:t>https://www.electricas.cl/asociados/</a:t>
            </a:r>
            <a:endParaRPr lang="es-MX" dirty="0"/>
          </a:p>
          <a:p>
            <a:endParaRPr lang="es-MX" dirty="0"/>
          </a:p>
          <a:p>
            <a:endParaRPr lang="es-MX" dirty="0"/>
          </a:p>
          <a:p>
            <a:endParaRPr lang="es-MX" dirty="0"/>
          </a:p>
        </p:txBody>
      </p:sp>
    </p:spTree>
    <p:extLst>
      <p:ext uri="{BB962C8B-B14F-4D97-AF65-F5344CB8AC3E}">
        <p14:creationId xmlns:p14="http://schemas.microsoft.com/office/powerpoint/2010/main" val="22359984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4FFA083-E2AD-4871-A651-0FECD2008565}"/>
              </a:ext>
            </a:extLst>
          </p:cNvPr>
          <p:cNvSpPr>
            <a:spLocks noGrp="1"/>
          </p:cNvSpPr>
          <p:nvPr>
            <p:ph type="title"/>
          </p:nvPr>
        </p:nvSpPr>
        <p:spPr/>
        <p:txBody>
          <a:bodyPr/>
          <a:lstStyle/>
          <a:p>
            <a:r>
              <a:rPr lang="es-MX" dirty="0" err="1"/>
              <a:t>Cge</a:t>
            </a:r>
            <a:r>
              <a:rPr lang="es-MX" dirty="0"/>
              <a:t> distribución s.a.</a:t>
            </a:r>
          </a:p>
        </p:txBody>
      </p:sp>
      <p:sp>
        <p:nvSpPr>
          <p:cNvPr id="3" name="Marcador de contenido 2">
            <a:extLst>
              <a:ext uri="{FF2B5EF4-FFF2-40B4-BE49-F238E27FC236}">
                <a16:creationId xmlns:a16="http://schemas.microsoft.com/office/drawing/2014/main" id="{7E3066F4-E717-4F28-86C9-C4BFC1A7C1D2}"/>
              </a:ext>
            </a:extLst>
          </p:cNvPr>
          <p:cNvSpPr>
            <a:spLocks noGrp="1"/>
          </p:cNvSpPr>
          <p:nvPr>
            <p:ph idx="1"/>
          </p:nvPr>
        </p:nvSpPr>
        <p:spPr/>
        <p:txBody>
          <a:bodyPr>
            <a:normAutofit fontScale="70000" lnSpcReduction="20000"/>
          </a:bodyPr>
          <a:lstStyle/>
          <a:p>
            <a:pPr algn="just"/>
            <a:r>
              <a:rPr lang="es-MX" dirty="0"/>
              <a:t>Compañía fundada en 1905, bajo el nombre de Compañía General de Electricidad Industrial S.A, hoy conocida por sus siglas CGE. </a:t>
            </a:r>
          </a:p>
          <a:p>
            <a:pPr algn="just"/>
            <a:r>
              <a:rPr lang="es-MX" dirty="0"/>
              <a:t>Desde 2014 CGE está incorporada a </a:t>
            </a:r>
            <a:r>
              <a:rPr lang="es-MX" dirty="0" err="1"/>
              <a:t>Naturgy</a:t>
            </a:r>
            <a:r>
              <a:rPr lang="es-MX" dirty="0"/>
              <a:t> (ex Gas Natural Fenosa), grupo multinacional presente en más de 30 países, pionera en integración del gas y la electricidad. </a:t>
            </a:r>
          </a:p>
          <a:p>
            <a:pPr algn="just"/>
            <a:r>
              <a:rPr lang="es-MX" dirty="0"/>
              <a:t>CGE participa en el negocio de distribución de energía eléctrica directamente y por medio de su subsidiaria EDELMAG (Magallanes).</a:t>
            </a:r>
          </a:p>
          <a:p>
            <a:pPr algn="just"/>
            <a:r>
              <a:rPr lang="es-MX" dirty="0"/>
              <a:t>En conjunto abastecen a más de 3 millones de clientes entre la Región de Arica y Parinacota y la Región de la Araucanía, incluyendo parte de la Región Metropolitana, y la Región de Magallanes.</a:t>
            </a:r>
          </a:p>
          <a:p>
            <a:pPr algn="just"/>
            <a:r>
              <a:rPr lang="es-MX" dirty="0"/>
              <a:t>Regiones de concesión: XV, I, II, IV, V, RM, VI, VII, VIII, IX y XII.</a:t>
            </a:r>
          </a:p>
          <a:p>
            <a:pPr algn="just"/>
            <a:r>
              <a:rPr lang="es-MX" dirty="0"/>
              <a:t>Clientes regulados: 3.066.920 (2020).</a:t>
            </a:r>
          </a:p>
        </p:txBody>
      </p:sp>
      <p:sp>
        <p:nvSpPr>
          <p:cNvPr id="4" name="Marcador de texto 3">
            <a:extLst>
              <a:ext uri="{FF2B5EF4-FFF2-40B4-BE49-F238E27FC236}">
                <a16:creationId xmlns:a16="http://schemas.microsoft.com/office/drawing/2014/main" id="{C2DE95C2-A7A7-43A5-9D06-6CD4CE9325B2}"/>
              </a:ext>
            </a:extLst>
          </p:cNvPr>
          <p:cNvSpPr>
            <a:spLocks noGrp="1"/>
          </p:cNvSpPr>
          <p:nvPr>
            <p:ph type="body" sz="half" idx="2"/>
          </p:nvPr>
        </p:nvSpPr>
        <p:spPr/>
        <p:txBody>
          <a:bodyPr/>
          <a:lstStyle/>
          <a:p>
            <a:r>
              <a:rPr lang="es-MX" dirty="0"/>
              <a:t>Leer más:</a:t>
            </a:r>
          </a:p>
          <a:p>
            <a:r>
              <a:rPr lang="es-MX" dirty="0">
                <a:hlinkClick r:id="rId2"/>
              </a:rPr>
              <a:t>www.cge.cl</a:t>
            </a:r>
            <a:endParaRPr lang="es-MX" dirty="0"/>
          </a:p>
          <a:p>
            <a:endParaRPr lang="es-MX" dirty="0"/>
          </a:p>
        </p:txBody>
      </p:sp>
    </p:spTree>
    <p:extLst>
      <p:ext uri="{BB962C8B-B14F-4D97-AF65-F5344CB8AC3E}">
        <p14:creationId xmlns:p14="http://schemas.microsoft.com/office/powerpoint/2010/main" val="325329851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32FB48-7F66-4B17-B96F-903FB2F15262}"/>
              </a:ext>
            </a:extLst>
          </p:cNvPr>
          <p:cNvSpPr>
            <a:spLocks noGrp="1"/>
          </p:cNvSpPr>
          <p:nvPr>
            <p:ph type="title"/>
          </p:nvPr>
        </p:nvSpPr>
        <p:spPr/>
        <p:txBody>
          <a:bodyPr/>
          <a:lstStyle/>
          <a:p>
            <a:r>
              <a:rPr lang="es-MX" dirty="0" err="1"/>
              <a:t>Chilquinta</a:t>
            </a:r>
            <a:r>
              <a:rPr lang="es-MX" dirty="0"/>
              <a:t> distribución S.a.</a:t>
            </a:r>
          </a:p>
        </p:txBody>
      </p:sp>
      <p:sp>
        <p:nvSpPr>
          <p:cNvPr id="3" name="Marcador de contenido 2">
            <a:extLst>
              <a:ext uri="{FF2B5EF4-FFF2-40B4-BE49-F238E27FC236}">
                <a16:creationId xmlns:a16="http://schemas.microsoft.com/office/drawing/2014/main" id="{7B1B5686-03B5-4133-8E9F-981078AEF8AB}"/>
              </a:ext>
            </a:extLst>
          </p:cNvPr>
          <p:cNvSpPr>
            <a:spLocks noGrp="1"/>
          </p:cNvSpPr>
          <p:nvPr>
            <p:ph idx="1"/>
          </p:nvPr>
        </p:nvSpPr>
        <p:spPr/>
        <p:txBody>
          <a:bodyPr>
            <a:normAutofit fontScale="70000" lnSpcReduction="20000"/>
          </a:bodyPr>
          <a:lstStyle/>
          <a:p>
            <a:pPr algn="just"/>
            <a:r>
              <a:rPr lang="es-MX" dirty="0" err="1"/>
              <a:t>Chilquinta</a:t>
            </a:r>
            <a:r>
              <a:rPr lang="es-MX" dirty="0"/>
              <a:t> Energía fue creada en 1921 bajo el alero de la Compañía Chilena de Electricidad Ltda. </a:t>
            </a:r>
          </a:p>
          <a:p>
            <a:pPr algn="just"/>
            <a:r>
              <a:rPr lang="es-MX" dirty="0"/>
              <a:t>En 2020 fue adquirida por </a:t>
            </a:r>
            <a:r>
              <a:rPr lang="es-MX" dirty="0" err="1"/>
              <a:t>State</a:t>
            </a:r>
            <a:r>
              <a:rPr lang="es-MX" dirty="0"/>
              <a:t> </a:t>
            </a:r>
            <a:r>
              <a:rPr lang="es-MX" dirty="0" err="1"/>
              <a:t>Grid</a:t>
            </a:r>
            <a:r>
              <a:rPr lang="es-MX" dirty="0"/>
              <a:t> International </a:t>
            </a:r>
            <a:r>
              <a:rPr lang="es-MX" dirty="0" err="1"/>
              <a:t>Development</a:t>
            </a:r>
            <a:r>
              <a:rPr lang="es-MX" dirty="0"/>
              <a:t>, perteneciente a la </a:t>
            </a:r>
            <a:r>
              <a:rPr lang="es-MX" dirty="0" err="1"/>
              <a:t>State</a:t>
            </a:r>
            <a:r>
              <a:rPr lang="es-MX" dirty="0"/>
              <a:t> </a:t>
            </a:r>
            <a:r>
              <a:rPr lang="es-MX" dirty="0" err="1"/>
              <a:t>Grid</a:t>
            </a:r>
            <a:r>
              <a:rPr lang="es-MX" dirty="0"/>
              <a:t> </a:t>
            </a:r>
            <a:r>
              <a:rPr lang="es-MX" dirty="0" err="1"/>
              <a:t>Corporation</a:t>
            </a:r>
            <a:r>
              <a:rPr lang="es-MX" dirty="0"/>
              <a:t> </a:t>
            </a:r>
            <a:r>
              <a:rPr lang="es-MX" dirty="0" err="1"/>
              <a:t>of</a:t>
            </a:r>
            <a:r>
              <a:rPr lang="es-MX" dirty="0"/>
              <a:t> China, la empresa de servicios de energía más grande del mundo.  </a:t>
            </a:r>
          </a:p>
          <a:p>
            <a:pPr algn="just"/>
            <a:r>
              <a:rPr lang="es-MX" dirty="0"/>
              <a:t>Su área de operación comprende más de 11.496 km² en la Región de Valparaíso, abasteciendo a las provincias de Valparaíso, Marga </a:t>
            </a:r>
            <a:r>
              <a:rPr lang="es-MX" dirty="0" err="1"/>
              <a:t>Marga</a:t>
            </a:r>
            <a:r>
              <a:rPr lang="es-MX" dirty="0"/>
              <a:t>, Quillota, San Felipe, Los Andes y San Antonio. </a:t>
            </a:r>
          </a:p>
          <a:p>
            <a:pPr algn="just"/>
            <a:r>
              <a:rPr lang="es-MX" dirty="0"/>
              <a:t>Por otra parte, a través de sus filiales, Compañía Eléctrica del Litoral, Energía de Casablanca, </a:t>
            </a:r>
            <a:r>
              <a:rPr lang="es-MX" dirty="0" err="1"/>
              <a:t>Luzlinares</a:t>
            </a:r>
            <a:r>
              <a:rPr lang="es-MX" dirty="0"/>
              <a:t> y </a:t>
            </a:r>
            <a:r>
              <a:rPr lang="es-MX" dirty="0" err="1"/>
              <a:t>Luzparral</a:t>
            </a:r>
            <a:r>
              <a:rPr lang="es-MX" dirty="0"/>
              <a:t>, distribuye energía eléctrica en las Regiones de Valparaíso, del Maule y del Bío-Bío.</a:t>
            </a:r>
          </a:p>
          <a:p>
            <a:pPr algn="just"/>
            <a:r>
              <a:rPr lang="es-MX" dirty="0"/>
              <a:t>Regiones de concesión: V, VII y VIII.</a:t>
            </a:r>
          </a:p>
          <a:p>
            <a:pPr algn="just"/>
            <a:r>
              <a:rPr lang="es-MX" dirty="0"/>
              <a:t>Clientes regulados: 758.739 (2020).</a:t>
            </a:r>
          </a:p>
        </p:txBody>
      </p:sp>
      <p:sp>
        <p:nvSpPr>
          <p:cNvPr id="4" name="Marcador de texto 3">
            <a:extLst>
              <a:ext uri="{FF2B5EF4-FFF2-40B4-BE49-F238E27FC236}">
                <a16:creationId xmlns:a16="http://schemas.microsoft.com/office/drawing/2014/main" id="{9939AC5A-C305-4307-A5A1-D7851D3CEC85}"/>
              </a:ext>
            </a:extLst>
          </p:cNvPr>
          <p:cNvSpPr>
            <a:spLocks noGrp="1"/>
          </p:cNvSpPr>
          <p:nvPr>
            <p:ph type="body" sz="half" idx="2"/>
          </p:nvPr>
        </p:nvSpPr>
        <p:spPr/>
        <p:txBody>
          <a:bodyPr/>
          <a:lstStyle/>
          <a:p>
            <a:r>
              <a:rPr lang="es-MX" dirty="0"/>
              <a:t>Leer más:</a:t>
            </a:r>
          </a:p>
          <a:p>
            <a:r>
              <a:rPr lang="es-MX" dirty="0">
                <a:hlinkClick r:id="rId2"/>
              </a:rPr>
              <a:t>www.chilquinta.cl</a:t>
            </a:r>
            <a:endParaRPr lang="es-MX" dirty="0"/>
          </a:p>
          <a:p>
            <a:endParaRPr lang="es-MX" dirty="0"/>
          </a:p>
          <a:p>
            <a:endParaRPr lang="es-MX" dirty="0"/>
          </a:p>
        </p:txBody>
      </p:sp>
    </p:spTree>
    <p:extLst>
      <p:ext uri="{BB962C8B-B14F-4D97-AF65-F5344CB8AC3E}">
        <p14:creationId xmlns:p14="http://schemas.microsoft.com/office/powerpoint/2010/main" val="302238071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C0D81F-78E2-4FE6-B6C8-B80E585C1FED}"/>
              </a:ext>
            </a:extLst>
          </p:cNvPr>
          <p:cNvSpPr>
            <a:spLocks noGrp="1"/>
          </p:cNvSpPr>
          <p:nvPr>
            <p:ph type="title"/>
          </p:nvPr>
        </p:nvSpPr>
        <p:spPr/>
        <p:txBody>
          <a:bodyPr/>
          <a:lstStyle/>
          <a:p>
            <a:r>
              <a:rPr lang="es-MX" dirty="0" err="1"/>
              <a:t>saesa</a:t>
            </a:r>
            <a:endParaRPr lang="es-MX" dirty="0"/>
          </a:p>
        </p:txBody>
      </p:sp>
      <p:sp>
        <p:nvSpPr>
          <p:cNvPr id="3" name="Marcador de contenido 2">
            <a:extLst>
              <a:ext uri="{FF2B5EF4-FFF2-40B4-BE49-F238E27FC236}">
                <a16:creationId xmlns:a16="http://schemas.microsoft.com/office/drawing/2014/main" id="{DB8450CC-5F06-4187-A3E2-905E22F8EA83}"/>
              </a:ext>
            </a:extLst>
          </p:cNvPr>
          <p:cNvSpPr>
            <a:spLocks noGrp="1"/>
          </p:cNvSpPr>
          <p:nvPr>
            <p:ph idx="1"/>
          </p:nvPr>
        </p:nvSpPr>
        <p:spPr/>
        <p:txBody>
          <a:bodyPr>
            <a:normAutofit fontScale="92500"/>
          </a:bodyPr>
          <a:lstStyle/>
          <a:p>
            <a:pPr algn="just"/>
            <a:r>
              <a:rPr lang="es-MX" dirty="0"/>
              <a:t>Nace en 1926 con la creación de la Sociedad Austral de Electricidad S.A., la primera que comienza suministrando energía a diversas ciudades de las regiones de Bío </a:t>
            </a:r>
            <a:r>
              <a:rPr lang="es-MX" dirty="0" err="1"/>
              <a:t>Bío</a:t>
            </a:r>
            <a:r>
              <a:rPr lang="es-MX" dirty="0"/>
              <a:t>  y Los Lagos. </a:t>
            </a:r>
          </a:p>
          <a:p>
            <a:pPr algn="just"/>
            <a:r>
              <a:rPr lang="es-MX" dirty="0"/>
              <a:t>En la industria de la distribución eléctrica, el GRUPO SAESA está conformado por las empresas </a:t>
            </a:r>
            <a:r>
              <a:rPr lang="es-MX" dirty="0" err="1"/>
              <a:t>Edelaysén</a:t>
            </a:r>
            <a:r>
              <a:rPr lang="es-MX" dirty="0"/>
              <a:t>, </a:t>
            </a:r>
            <a:r>
              <a:rPr lang="es-MX" dirty="0" err="1"/>
              <a:t>Frontel</a:t>
            </a:r>
            <a:r>
              <a:rPr lang="es-MX" dirty="0"/>
              <a:t>, Luz Osorno y </a:t>
            </a:r>
            <a:r>
              <a:rPr lang="es-MX" dirty="0" err="1"/>
              <a:t>Saesa</a:t>
            </a:r>
            <a:r>
              <a:rPr lang="es-MX" dirty="0"/>
              <a:t>. </a:t>
            </a:r>
          </a:p>
          <a:p>
            <a:pPr algn="just"/>
            <a:r>
              <a:rPr lang="es-MX" dirty="0" err="1"/>
              <a:t>Reegiones</a:t>
            </a:r>
            <a:r>
              <a:rPr lang="es-MX" dirty="0"/>
              <a:t> de concesión: VIII, XVI, IX, X, XI y XIV.</a:t>
            </a:r>
          </a:p>
          <a:p>
            <a:pPr algn="just"/>
            <a:r>
              <a:rPr lang="es-MX" dirty="0"/>
              <a:t>Clientes regulados: 921.560 (2020).</a:t>
            </a:r>
          </a:p>
        </p:txBody>
      </p:sp>
      <p:sp>
        <p:nvSpPr>
          <p:cNvPr id="4" name="Marcador de texto 3">
            <a:extLst>
              <a:ext uri="{FF2B5EF4-FFF2-40B4-BE49-F238E27FC236}">
                <a16:creationId xmlns:a16="http://schemas.microsoft.com/office/drawing/2014/main" id="{C58D99D4-8292-4C37-A5D1-FDFA0A556C5B}"/>
              </a:ext>
            </a:extLst>
          </p:cNvPr>
          <p:cNvSpPr>
            <a:spLocks noGrp="1"/>
          </p:cNvSpPr>
          <p:nvPr>
            <p:ph type="body" sz="half" idx="2"/>
          </p:nvPr>
        </p:nvSpPr>
        <p:spPr/>
        <p:txBody>
          <a:bodyPr/>
          <a:lstStyle/>
          <a:p>
            <a:r>
              <a:rPr lang="es-MX" dirty="0"/>
              <a:t>Leer más:</a:t>
            </a:r>
          </a:p>
          <a:p>
            <a:r>
              <a:rPr lang="es-MX" dirty="0">
                <a:hlinkClick r:id="rId2"/>
              </a:rPr>
              <a:t>www.gruposaesa.cl</a:t>
            </a:r>
            <a:endParaRPr lang="es-MX" dirty="0"/>
          </a:p>
          <a:p>
            <a:endParaRPr lang="es-MX" dirty="0"/>
          </a:p>
          <a:p>
            <a:endParaRPr lang="es-MX" dirty="0"/>
          </a:p>
        </p:txBody>
      </p:sp>
    </p:spTree>
    <p:extLst>
      <p:ext uri="{BB962C8B-B14F-4D97-AF65-F5344CB8AC3E}">
        <p14:creationId xmlns:p14="http://schemas.microsoft.com/office/powerpoint/2010/main" val="859387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9537AF-4392-4915-A6A6-F3323EAA64D4}"/>
              </a:ext>
            </a:extLst>
          </p:cNvPr>
          <p:cNvSpPr>
            <a:spLocks noGrp="1"/>
          </p:cNvSpPr>
          <p:nvPr>
            <p:ph type="title"/>
          </p:nvPr>
        </p:nvSpPr>
        <p:spPr/>
        <p:txBody>
          <a:bodyPr/>
          <a:lstStyle/>
          <a:p>
            <a:r>
              <a:rPr lang="es-MX" dirty="0"/>
              <a:t>LA electricidad</a:t>
            </a:r>
          </a:p>
        </p:txBody>
      </p:sp>
      <p:sp>
        <p:nvSpPr>
          <p:cNvPr id="3" name="Marcador de contenido 2">
            <a:extLst>
              <a:ext uri="{FF2B5EF4-FFF2-40B4-BE49-F238E27FC236}">
                <a16:creationId xmlns:a16="http://schemas.microsoft.com/office/drawing/2014/main" id="{32555AC0-0451-4904-B5E3-F3682E19F5BF}"/>
              </a:ext>
            </a:extLst>
          </p:cNvPr>
          <p:cNvSpPr>
            <a:spLocks noGrp="1"/>
          </p:cNvSpPr>
          <p:nvPr>
            <p:ph idx="1"/>
          </p:nvPr>
        </p:nvSpPr>
        <p:spPr>
          <a:xfrm>
            <a:off x="4517500" y="1247460"/>
            <a:ext cx="6951862" cy="5328952"/>
          </a:xfrm>
        </p:spPr>
        <p:txBody>
          <a:bodyPr>
            <a:normAutofit fontScale="55000" lnSpcReduction="20000"/>
          </a:bodyPr>
          <a:lstStyle/>
          <a:p>
            <a:pPr algn="just"/>
            <a:r>
              <a:rPr lang="es-MX" dirty="0"/>
              <a:t>Implicancias teoría BB:</a:t>
            </a:r>
          </a:p>
          <a:p>
            <a:pPr lvl="1" algn="just"/>
            <a:r>
              <a:rPr lang="es-MX" dirty="0"/>
              <a:t>Universo se expande</a:t>
            </a:r>
          </a:p>
          <a:p>
            <a:pPr lvl="1" algn="just"/>
            <a:r>
              <a:rPr lang="es-MX" dirty="0"/>
              <a:t>U se enfría</a:t>
            </a:r>
          </a:p>
          <a:p>
            <a:pPr lvl="1" algn="just"/>
            <a:r>
              <a:rPr lang="es-MX" dirty="0"/>
              <a:t>U se hace menos denso</a:t>
            </a:r>
          </a:p>
          <a:p>
            <a:pPr lvl="1" algn="just"/>
            <a:r>
              <a:rPr lang="es-MX" dirty="0"/>
              <a:t>Las leyes de la física clásica pierden validez mientras más cerca de T=0</a:t>
            </a:r>
          </a:p>
          <a:p>
            <a:pPr lvl="1" algn="just"/>
            <a:r>
              <a:rPr lang="es-MX" dirty="0"/>
              <a:t>Teorías derivadas de la del BB: Teoría de las cuerdas</a:t>
            </a:r>
            <a:r>
              <a:rPr lang="es-MX"/>
              <a:t>, etc.</a:t>
            </a:r>
            <a:endParaRPr lang="es-MX" dirty="0"/>
          </a:p>
          <a:p>
            <a:pPr algn="just"/>
            <a:r>
              <a:rPr lang="es-MX" dirty="0"/>
              <a:t>Surgen 4 fuerzas básicas o interacciones fundamentales conocidas del universo (según la cosmología/física de partículas):</a:t>
            </a:r>
          </a:p>
          <a:p>
            <a:pPr lvl="1" algn="just"/>
            <a:r>
              <a:rPr lang="es-MX" dirty="0"/>
              <a:t>Electromagnetismo. Fuerte y de largo alcance. James Clerk Maxwell. Interacción (electromagnética) entre carga y campo eléctrico. La carga eléctrica es la propiedad de la fuerza electromagnética y su portador se denomina fotón (carga). El protón y el electrón son partículas con carga eléctrica (fotónicas). Los neutrones no poseen carga, ni producen ni absorben fotones, es decir, son insensibles a la fuerza electromagnética. La fuerza electromagnética es una fuerza de largo alcance.</a:t>
            </a:r>
          </a:p>
          <a:p>
            <a:pPr lvl="1" algn="just"/>
            <a:r>
              <a:rPr lang="es-MX" dirty="0"/>
              <a:t>Gravedad. Es una fuerza débil pero de largo alcance. Leyes de gravitación enunciadas por Newton</a:t>
            </a:r>
          </a:p>
          <a:p>
            <a:pPr lvl="1" algn="just"/>
            <a:r>
              <a:rPr lang="es-MX" dirty="0"/>
              <a:t>Fuerza nuclear fuerte. Fuerte y de corto alcance. Lord Ernest Rutherford (1871-1937), físico y químico neozelandés, quien se dedicó al estudio de las partículas radiactivas. Fuerza de corto alcance que mantiene unido a los nucleones (protones y neutrones) que coexisten en el núcleo atómico (venciendo la repulsión electromagnética entre protones que poseen carga eléctrica del mismo signo: positiva).</a:t>
            </a:r>
          </a:p>
          <a:p>
            <a:pPr lvl="1" algn="just"/>
            <a:r>
              <a:rPr lang="es-MX" dirty="0"/>
              <a:t>Fuerza nuclear débil. Interacción débil que no sólo puede generar atracción/repulsión (como la fuerza electromagnética); sino que, también, producir el cambio de identidad de las partículas involucradas, es decir, una reacción de partículas subatómicas. Fuerza débil y de corto alcance. También Rutherford. Degeneración beta. Radioactividad</a:t>
            </a:r>
          </a:p>
          <a:p>
            <a:endParaRPr lang="es-MX" dirty="0"/>
          </a:p>
          <a:p>
            <a:endParaRPr lang="es-MX" dirty="0"/>
          </a:p>
          <a:p>
            <a:endParaRPr lang="es-MX" dirty="0"/>
          </a:p>
        </p:txBody>
      </p:sp>
      <p:sp>
        <p:nvSpPr>
          <p:cNvPr id="4" name="Marcador de texto 3">
            <a:extLst>
              <a:ext uri="{FF2B5EF4-FFF2-40B4-BE49-F238E27FC236}">
                <a16:creationId xmlns:a16="http://schemas.microsoft.com/office/drawing/2014/main" id="{9AD6D93B-8CBB-4F5A-9C03-F3BB6E32FC2C}"/>
              </a:ext>
            </a:extLst>
          </p:cNvPr>
          <p:cNvSpPr>
            <a:spLocks noGrp="1"/>
          </p:cNvSpPr>
          <p:nvPr>
            <p:ph type="body" sz="half" idx="2"/>
          </p:nvPr>
        </p:nvSpPr>
        <p:spPr/>
        <p:txBody>
          <a:bodyPr/>
          <a:lstStyle/>
          <a:p>
            <a:r>
              <a:rPr lang="es-MX" dirty="0"/>
              <a:t>Proto-historia</a:t>
            </a:r>
          </a:p>
        </p:txBody>
      </p:sp>
    </p:spTree>
    <p:extLst>
      <p:ext uri="{BB962C8B-B14F-4D97-AF65-F5344CB8AC3E}">
        <p14:creationId xmlns:p14="http://schemas.microsoft.com/office/powerpoint/2010/main" val="21578519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TM04033919[[fn=Circuito]]</Template>
  <TotalTime>1322</TotalTime>
  <Words>15641</Words>
  <Application>Microsoft Office PowerPoint</Application>
  <PresentationFormat>Panorámica</PresentationFormat>
  <Paragraphs>880</Paragraphs>
  <Slides>86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86</vt:i4>
      </vt:variant>
    </vt:vector>
  </HeadingPairs>
  <TitlesOfParts>
    <vt:vector size="90" baseType="lpstr">
      <vt:lpstr>Arial</vt:lpstr>
      <vt:lpstr>Tw Cen MT</vt:lpstr>
      <vt:lpstr>Wingdings</vt:lpstr>
      <vt:lpstr>Circuito</vt:lpstr>
      <vt:lpstr>Derecho ambiental, de los recursos naturales y la sustentabilidad</vt:lpstr>
      <vt:lpstr>Unidad derecho eléctrico</vt:lpstr>
      <vt:lpstr>Unidad de derecho eléctrico</vt:lpstr>
      <vt:lpstr>objetivos</vt:lpstr>
      <vt:lpstr>contenidos</vt:lpstr>
      <vt:lpstr>Bibliografía básica.</vt:lpstr>
      <vt:lpstr>Sección I. la electricidad y el derecho</vt:lpstr>
      <vt:lpstr>LA electricidad</vt:lpstr>
      <vt:lpstr>LA electricidad</vt:lpstr>
      <vt:lpstr>LA electricidad</vt:lpstr>
      <vt:lpstr>LA electricidad</vt:lpstr>
      <vt:lpstr>LA electricidad</vt:lpstr>
      <vt:lpstr>LA electricidad</vt:lpstr>
      <vt:lpstr>la electricidad</vt:lpstr>
      <vt:lpstr>la electricidad</vt:lpstr>
      <vt:lpstr>la electricidad</vt:lpstr>
      <vt:lpstr>la electricidad</vt:lpstr>
      <vt:lpstr>LA electricidad</vt:lpstr>
      <vt:lpstr>Relación con el derecho</vt:lpstr>
      <vt:lpstr>Relación con el derecho</vt:lpstr>
      <vt:lpstr>Energía y subsector eléctrico</vt:lpstr>
      <vt:lpstr>Marco normativo del sector energía</vt:lpstr>
      <vt:lpstr>Mapa normativo sector energía</vt:lpstr>
      <vt:lpstr>Sección II. mercado eléctrico</vt:lpstr>
      <vt:lpstr>Mercados eléctricos históricos</vt:lpstr>
      <vt:lpstr>Mercados eléctricos históricos</vt:lpstr>
      <vt:lpstr>Mercados eléctricos históricos</vt:lpstr>
      <vt:lpstr>Mercados y derecho eléctrico</vt:lpstr>
      <vt:lpstr>Mercados y derecho eléctrico</vt:lpstr>
      <vt:lpstr>Mercado y derecho eléctrico</vt:lpstr>
      <vt:lpstr>La ley general de servicios eléctricos (lgse).</vt:lpstr>
      <vt:lpstr>Ámbito de aplicación de la ley eléctrica (LGSE)</vt:lpstr>
      <vt:lpstr>Ámbito de aplicación de la ley eléctrica (LGSE)</vt:lpstr>
      <vt:lpstr>Ámbito de aplicación de la ley eléctrica (LGSE)</vt:lpstr>
      <vt:lpstr>El sistema eléctrico y los servicios públicos</vt:lpstr>
      <vt:lpstr>Qué es un mercado</vt:lpstr>
      <vt:lpstr>Quiénes acuden al mercado</vt:lpstr>
      <vt:lpstr>Qué se transa en un mercado</vt:lpstr>
      <vt:lpstr>Cuánto (Q) y a cuánto ($)</vt:lpstr>
      <vt:lpstr>Regulación de un mercado</vt:lpstr>
      <vt:lpstr>Regulación de un mercado</vt:lpstr>
      <vt:lpstr>Regulación de un mercado</vt:lpstr>
      <vt:lpstr>Regulación de un mercado - fallas</vt:lpstr>
      <vt:lpstr>Reg. Merc. Falla i</vt:lpstr>
      <vt:lpstr>Reg. Merc. falla II</vt:lpstr>
      <vt:lpstr>Reg. Merc. Falla III</vt:lpstr>
      <vt:lpstr>Regulación de un mercado</vt:lpstr>
      <vt:lpstr>Mercado(s) eléctrico(s)</vt:lpstr>
      <vt:lpstr>Enfoque regulatorio</vt:lpstr>
      <vt:lpstr>Enfoque regulatorio</vt:lpstr>
      <vt:lpstr>Mercado(s) eléctrico(s)  actuales (3) y  sistema eléctrico</vt:lpstr>
      <vt:lpstr>Sistema eléctrico</vt:lpstr>
      <vt:lpstr>Sistema eléctrico</vt:lpstr>
      <vt:lpstr>Características generales de los sistemas eléctricos chilenos</vt:lpstr>
      <vt:lpstr>El sistema eléctrico nacional (SEN)</vt:lpstr>
      <vt:lpstr>AGENTES DEL MERCADO ELÉCTRICO</vt:lpstr>
      <vt:lpstr>autoridades</vt:lpstr>
      <vt:lpstr>Autoridades</vt:lpstr>
      <vt:lpstr>Autoridades</vt:lpstr>
      <vt:lpstr>Autoridades Coordinador Eléctrico Nacional </vt:lpstr>
      <vt:lpstr>Autoridades Coordinador Eléctrico Nacional </vt:lpstr>
      <vt:lpstr>Autoridades coordinador eléctrico nacional</vt:lpstr>
      <vt:lpstr>Autoridades coordinador eléctrico nacional</vt:lpstr>
      <vt:lpstr>Autoridades coordinador eléctrico nacional</vt:lpstr>
      <vt:lpstr>Autoridades coordinador eléctrico</vt:lpstr>
      <vt:lpstr>Autoridades coordinador eléctrico nacional</vt:lpstr>
      <vt:lpstr>Autoridades coordinador eléctrico nacional</vt:lpstr>
      <vt:lpstr>Autoridades Coordinador Eléctrico Nacional </vt:lpstr>
      <vt:lpstr>Autoridades Coordinador Eléctrico Nacional </vt:lpstr>
      <vt:lpstr>autoridades</vt:lpstr>
      <vt:lpstr>autoridades</vt:lpstr>
      <vt:lpstr>autoridades</vt:lpstr>
      <vt:lpstr>generadores</vt:lpstr>
      <vt:lpstr>Enel generación chile S.A.  y  Enel green power chile S.A.</vt:lpstr>
      <vt:lpstr>AES Chile S.A.</vt:lpstr>
      <vt:lpstr>Colbún S.A.</vt:lpstr>
      <vt:lpstr>Engie energía chile</vt:lpstr>
      <vt:lpstr>Cerro Dominador </vt:lpstr>
      <vt:lpstr>Redes eléctricas de transporte (T y D)</vt:lpstr>
      <vt:lpstr>transmisores</vt:lpstr>
      <vt:lpstr>Hqi transelec S.A.</vt:lpstr>
      <vt:lpstr>distribuidores</vt:lpstr>
      <vt:lpstr>Enel distribución chile s.a.</vt:lpstr>
      <vt:lpstr>Cge distribución s.a.</vt:lpstr>
      <vt:lpstr>Chilquinta distribución S.a.</vt:lpstr>
      <vt:lpstr>saesa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Mercado y derecho eléctrico</dc:title>
  <dc:creator>Rafael Plaza</dc:creator>
  <cp:lastModifiedBy>Rafael Plaza</cp:lastModifiedBy>
  <cp:revision>2</cp:revision>
  <dcterms:created xsi:type="dcterms:W3CDTF">2022-04-13T20:16:19Z</dcterms:created>
  <dcterms:modified xsi:type="dcterms:W3CDTF">2024-05-08T16:47:14Z</dcterms:modified>
</cp:coreProperties>
</file>