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4" r:id="rId2"/>
    <p:sldId id="304" r:id="rId3"/>
    <p:sldId id="305" r:id="rId4"/>
    <p:sldId id="306" r:id="rId5"/>
    <p:sldId id="307" r:id="rId6"/>
    <p:sldId id="308" r:id="rId7"/>
    <p:sldId id="309" r:id="rId8"/>
    <p:sldId id="310" r:id="rId9"/>
    <p:sldId id="311" r:id="rId10"/>
    <p:sldId id="285" r:id="rId11"/>
    <p:sldId id="286"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287"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5C111-B17F-479E-AE74-2948394C8DA2}" v="12" dt="2024-03-20T15:32:03.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0" autoAdjust="0"/>
    <p:restoredTop sz="94660"/>
  </p:normalViewPr>
  <p:slideViewPr>
    <p:cSldViewPr snapToGrid="0">
      <p:cViewPr varScale="1">
        <p:scale>
          <a:sx n="80" d="100"/>
          <a:sy n="80" d="100"/>
        </p:scale>
        <p:origin x="5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2E95C111-B17F-479E-AE74-2948394C8DA2}"/>
    <pc:docChg chg="custSel addSld delSld modSld">
      <pc:chgData name="Rafael Plaza" userId="6d823b37fb43ba68" providerId="LiveId" clId="{2E95C111-B17F-479E-AE74-2948394C8DA2}" dt="2024-03-20T15:32:18.270" v="1245" actId="2696"/>
      <pc:docMkLst>
        <pc:docMk/>
      </pc:docMkLst>
      <pc:sldChg chg="modSp mod">
        <pc:chgData name="Rafael Plaza" userId="6d823b37fb43ba68" providerId="LiveId" clId="{2E95C111-B17F-479E-AE74-2948394C8DA2}" dt="2024-03-20T15:32:13.957" v="1244" actId="20577"/>
        <pc:sldMkLst>
          <pc:docMk/>
          <pc:sldMk cId="603259568" sldId="287"/>
        </pc:sldMkLst>
        <pc:spChg chg="mod">
          <ac:chgData name="Rafael Plaza" userId="6d823b37fb43ba68" providerId="LiveId" clId="{2E95C111-B17F-479E-AE74-2948394C8DA2}" dt="2024-03-20T15:32:13.957" v="1244" actId="20577"/>
          <ac:spMkLst>
            <pc:docMk/>
            <pc:sldMk cId="603259568" sldId="287"/>
            <ac:spMk id="3" creationId="{00000000-0000-0000-0000-000000000000}"/>
          </ac:spMkLst>
        </pc:spChg>
      </pc:sldChg>
      <pc:sldChg chg="modSp mod">
        <pc:chgData name="Rafael Plaza" userId="6d823b37fb43ba68" providerId="LiveId" clId="{2E95C111-B17F-479E-AE74-2948394C8DA2}" dt="2024-03-20T12:53:30.984" v="979" actId="20577"/>
        <pc:sldMkLst>
          <pc:docMk/>
          <pc:sldMk cId="2808645468" sldId="288"/>
        </pc:sldMkLst>
        <pc:spChg chg="mod">
          <ac:chgData name="Rafael Plaza" userId="6d823b37fb43ba68" providerId="LiveId" clId="{2E95C111-B17F-479E-AE74-2948394C8DA2}" dt="2024-03-20T12:53:30.984" v="979" actId="20577"/>
          <ac:spMkLst>
            <pc:docMk/>
            <pc:sldMk cId="2808645468" sldId="288"/>
            <ac:spMk id="3" creationId="{00000000-0000-0000-0000-000000000000}"/>
          </ac:spMkLst>
        </pc:spChg>
      </pc:sldChg>
      <pc:sldChg chg="modSp mod">
        <pc:chgData name="Rafael Plaza" userId="6d823b37fb43ba68" providerId="LiveId" clId="{2E95C111-B17F-479E-AE74-2948394C8DA2}" dt="2024-03-20T12:36:40.117" v="775" actId="20577"/>
        <pc:sldMkLst>
          <pc:docMk/>
          <pc:sldMk cId="4016555323" sldId="289"/>
        </pc:sldMkLst>
        <pc:spChg chg="mod">
          <ac:chgData name="Rafael Plaza" userId="6d823b37fb43ba68" providerId="LiveId" clId="{2E95C111-B17F-479E-AE74-2948394C8DA2}" dt="2024-03-20T12:36:40.117" v="775" actId="20577"/>
          <ac:spMkLst>
            <pc:docMk/>
            <pc:sldMk cId="4016555323" sldId="289"/>
            <ac:spMk id="2" creationId="{00000000-0000-0000-0000-000000000000}"/>
          </ac:spMkLst>
        </pc:spChg>
      </pc:sldChg>
      <pc:sldChg chg="modSp new del mod">
        <pc:chgData name="Rafael Plaza" userId="6d823b37fb43ba68" providerId="LiveId" clId="{2E95C111-B17F-479E-AE74-2948394C8DA2}" dt="2024-03-20T15:32:18.270" v="1245" actId="2696"/>
        <pc:sldMkLst>
          <pc:docMk/>
          <pc:sldMk cId="1313289384" sldId="303"/>
        </pc:sldMkLst>
        <pc:spChg chg="mod">
          <ac:chgData name="Rafael Plaza" userId="6d823b37fb43ba68" providerId="LiveId" clId="{2E95C111-B17F-479E-AE74-2948394C8DA2}" dt="2024-03-20T12:04:06.603" v="11" actId="20577"/>
          <ac:spMkLst>
            <pc:docMk/>
            <pc:sldMk cId="1313289384" sldId="303"/>
            <ac:spMk id="2" creationId="{920F14A7-2680-B059-724B-94E0CF5CF194}"/>
          </ac:spMkLst>
        </pc:spChg>
        <pc:spChg chg="mod">
          <ac:chgData name="Rafael Plaza" userId="6d823b37fb43ba68" providerId="LiveId" clId="{2E95C111-B17F-479E-AE74-2948394C8DA2}" dt="2024-03-20T15:31:58.313" v="1239" actId="21"/>
          <ac:spMkLst>
            <pc:docMk/>
            <pc:sldMk cId="1313289384" sldId="303"/>
            <ac:spMk id="3" creationId="{274DA5D6-63D4-0D80-B909-93EE41251455}"/>
          </ac:spMkLst>
        </pc:spChg>
      </pc:sldChg>
      <pc:sldChg chg="add del">
        <pc:chgData name="Rafael Plaza" userId="6d823b37fb43ba68" providerId="LiveId" clId="{2E95C111-B17F-479E-AE74-2948394C8DA2}" dt="2024-03-20T12:04:35.442" v="14"/>
        <pc:sldMkLst>
          <pc:docMk/>
          <pc:sldMk cId="993949375" sldId="304"/>
        </pc:sldMkLst>
      </pc:sldChg>
      <pc:sldChg chg="modSp new mod">
        <pc:chgData name="Rafael Plaza" userId="6d823b37fb43ba68" providerId="LiveId" clId="{2E95C111-B17F-479E-AE74-2948394C8DA2}" dt="2024-03-20T12:28:08.948" v="474" actId="27636"/>
        <pc:sldMkLst>
          <pc:docMk/>
          <pc:sldMk cId="2247832488" sldId="304"/>
        </pc:sldMkLst>
        <pc:spChg chg="mod">
          <ac:chgData name="Rafael Plaza" userId="6d823b37fb43ba68" providerId="LiveId" clId="{2E95C111-B17F-479E-AE74-2948394C8DA2}" dt="2024-03-20T12:19:22.992" v="53" actId="20577"/>
          <ac:spMkLst>
            <pc:docMk/>
            <pc:sldMk cId="2247832488" sldId="304"/>
            <ac:spMk id="2" creationId="{95B12F9B-4476-BE2D-2DE3-19033480A891}"/>
          </ac:spMkLst>
        </pc:spChg>
        <pc:spChg chg="mod">
          <ac:chgData name="Rafael Plaza" userId="6d823b37fb43ba68" providerId="LiveId" clId="{2E95C111-B17F-479E-AE74-2948394C8DA2}" dt="2024-03-20T12:28:08.948" v="474" actId="27636"/>
          <ac:spMkLst>
            <pc:docMk/>
            <pc:sldMk cId="2247832488" sldId="304"/>
            <ac:spMk id="3" creationId="{35FD929A-B08C-BE9C-0AC7-0E7394CF9462}"/>
          </ac:spMkLst>
        </pc:spChg>
      </pc:sldChg>
      <pc:sldChg chg="add del">
        <pc:chgData name="Rafael Plaza" userId="6d823b37fb43ba68" providerId="LiveId" clId="{2E95C111-B17F-479E-AE74-2948394C8DA2}" dt="2024-03-20T12:04:53.392" v="16"/>
        <pc:sldMkLst>
          <pc:docMk/>
          <pc:sldMk cId="3723893168" sldId="304"/>
        </pc:sldMkLst>
      </pc:sldChg>
      <pc:sldChg chg="add del">
        <pc:chgData name="Rafael Plaza" userId="6d823b37fb43ba68" providerId="LiveId" clId="{2E95C111-B17F-479E-AE74-2948394C8DA2}" dt="2024-03-20T12:04:53.392" v="16"/>
        <pc:sldMkLst>
          <pc:docMk/>
          <pc:sldMk cId="759293353" sldId="305"/>
        </pc:sldMkLst>
      </pc:sldChg>
      <pc:sldChg chg="add del">
        <pc:chgData name="Rafael Plaza" userId="6d823b37fb43ba68" providerId="LiveId" clId="{2E95C111-B17F-479E-AE74-2948394C8DA2}" dt="2024-03-20T12:04:35.442" v="14"/>
        <pc:sldMkLst>
          <pc:docMk/>
          <pc:sldMk cId="1581614314" sldId="305"/>
        </pc:sldMkLst>
      </pc:sldChg>
      <pc:sldChg chg="modSp new mod">
        <pc:chgData name="Rafael Plaza" userId="6d823b37fb43ba68" providerId="LiveId" clId="{2E95C111-B17F-479E-AE74-2948394C8DA2}" dt="2024-03-20T12:30:37.756" v="579" actId="1076"/>
        <pc:sldMkLst>
          <pc:docMk/>
          <pc:sldMk cId="1654060979" sldId="305"/>
        </pc:sldMkLst>
        <pc:spChg chg="mod">
          <ac:chgData name="Rafael Plaza" userId="6d823b37fb43ba68" providerId="LiveId" clId="{2E95C111-B17F-479E-AE74-2948394C8DA2}" dt="2024-03-20T12:27:56.010" v="470" actId="20577"/>
          <ac:spMkLst>
            <pc:docMk/>
            <pc:sldMk cId="1654060979" sldId="305"/>
            <ac:spMk id="2" creationId="{A2FF42E3-8319-B785-B84D-A67E2EA2C856}"/>
          </ac:spMkLst>
        </pc:spChg>
        <pc:spChg chg="mod">
          <ac:chgData name="Rafael Plaza" userId="6d823b37fb43ba68" providerId="LiveId" clId="{2E95C111-B17F-479E-AE74-2948394C8DA2}" dt="2024-03-20T12:30:37.756" v="579" actId="1076"/>
          <ac:spMkLst>
            <pc:docMk/>
            <pc:sldMk cId="1654060979" sldId="305"/>
            <ac:spMk id="3" creationId="{2292C179-2F0F-2283-A094-4328734547FE}"/>
          </ac:spMkLst>
        </pc:spChg>
      </pc:sldChg>
      <pc:sldChg chg="add del">
        <pc:chgData name="Rafael Plaza" userId="6d823b37fb43ba68" providerId="LiveId" clId="{2E95C111-B17F-479E-AE74-2948394C8DA2}" dt="2024-03-20T12:04:35.442" v="14"/>
        <pc:sldMkLst>
          <pc:docMk/>
          <pc:sldMk cId="177002923" sldId="306"/>
        </pc:sldMkLst>
      </pc:sldChg>
      <pc:sldChg chg="add del">
        <pc:chgData name="Rafael Plaza" userId="6d823b37fb43ba68" providerId="LiveId" clId="{2E95C111-B17F-479E-AE74-2948394C8DA2}" dt="2024-03-20T12:04:53.392" v="16"/>
        <pc:sldMkLst>
          <pc:docMk/>
          <pc:sldMk cId="2276736984" sldId="306"/>
        </pc:sldMkLst>
      </pc:sldChg>
      <pc:sldChg chg="modSp new mod">
        <pc:chgData name="Rafael Plaza" userId="6d823b37fb43ba68" providerId="LiveId" clId="{2E95C111-B17F-479E-AE74-2948394C8DA2}" dt="2024-03-20T12:35:13.256" v="705" actId="20577"/>
        <pc:sldMkLst>
          <pc:docMk/>
          <pc:sldMk cId="3572768210" sldId="306"/>
        </pc:sldMkLst>
        <pc:spChg chg="mod">
          <ac:chgData name="Rafael Plaza" userId="6d823b37fb43ba68" providerId="LiveId" clId="{2E95C111-B17F-479E-AE74-2948394C8DA2}" dt="2024-03-20T12:31:55.253" v="619" actId="20577"/>
          <ac:spMkLst>
            <pc:docMk/>
            <pc:sldMk cId="3572768210" sldId="306"/>
            <ac:spMk id="2" creationId="{E49572C3-7C51-040F-9991-85E4762E1A66}"/>
          </ac:spMkLst>
        </pc:spChg>
        <pc:spChg chg="mod">
          <ac:chgData name="Rafael Plaza" userId="6d823b37fb43ba68" providerId="LiveId" clId="{2E95C111-B17F-479E-AE74-2948394C8DA2}" dt="2024-03-20T12:35:13.256" v="705" actId="20577"/>
          <ac:spMkLst>
            <pc:docMk/>
            <pc:sldMk cId="3572768210" sldId="306"/>
            <ac:spMk id="3" creationId="{B37200B9-41CC-D179-DE5B-48EA8AD8285D}"/>
          </ac:spMkLst>
        </pc:spChg>
      </pc:sldChg>
      <pc:sldChg chg="add del">
        <pc:chgData name="Rafael Plaza" userId="6d823b37fb43ba68" providerId="LiveId" clId="{2E95C111-B17F-479E-AE74-2948394C8DA2}" dt="2024-03-20T12:04:35.442" v="14"/>
        <pc:sldMkLst>
          <pc:docMk/>
          <pc:sldMk cId="781233742" sldId="307"/>
        </pc:sldMkLst>
      </pc:sldChg>
      <pc:sldChg chg="addSp delSp modSp new mod">
        <pc:chgData name="Rafael Plaza" userId="6d823b37fb43ba68" providerId="LiveId" clId="{2E95C111-B17F-479E-AE74-2948394C8DA2}" dt="2024-03-20T12:43:23.161" v="827" actId="14100"/>
        <pc:sldMkLst>
          <pc:docMk/>
          <pc:sldMk cId="840239329" sldId="307"/>
        </pc:sldMkLst>
        <pc:spChg chg="mod">
          <ac:chgData name="Rafael Plaza" userId="6d823b37fb43ba68" providerId="LiveId" clId="{2E95C111-B17F-479E-AE74-2948394C8DA2}" dt="2024-03-20T12:42:33.117" v="824" actId="20577"/>
          <ac:spMkLst>
            <pc:docMk/>
            <pc:sldMk cId="840239329" sldId="307"/>
            <ac:spMk id="2" creationId="{7ECA4CCC-C375-62B5-A98A-F842A3957895}"/>
          </ac:spMkLst>
        </pc:spChg>
        <pc:spChg chg="del">
          <ac:chgData name="Rafael Plaza" userId="6d823b37fb43ba68" providerId="LiveId" clId="{2E95C111-B17F-479E-AE74-2948394C8DA2}" dt="2024-03-20T12:43:11.670" v="825" actId="931"/>
          <ac:spMkLst>
            <pc:docMk/>
            <pc:sldMk cId="840239329" sldId="307"/>
            <ac:spMk id="3" creationId="{EBA48A71-2527-8C50-DCF2-C581B36D6003}"/>
          </ac:spMkLst>
        </pc:spChg>
        <pc:picChg chg="add mod">
          <ac:chgData name="Rafael Plaza" userId="6d823b37fb43ba68" providerId="LiveId" clId="{2E95C111-B17F-479E-AE74-2948394C8DA2}" dt="2024-03-20T12:43:23.161" v="827" actId="14100"/>
          <ac:picMkLst>
            <pc:docMk/>
            <pc:sldMk cId="840239329" sldId="307"/>
            <ac:picMk id="5" creationId="{D734A7DD-8F2A-A8B5-C97D-29BC216EF422}"/>
          </ac:picMkLst>
        </pc:picChg>
      </pc:sldChg>
      <pc:sldChg chg="add del">
        <pc:chgData name="Rafael Plaza" userId="6d823b37fb43ba68" providerId="LiveId" clId="{2E95C111-B17F-479E-AE74-2948394C8DA2}" dt="2024-03-20T12:04:53.392" v="16"/>
        <pc:sldMkLst>
          <pc:docMk/>
          <pc:sldMk cId="2981470035" sldId="307"/>
        </pc:sldMkLst>
      </pc:sldChg>
      <pc:sldChg chg="add del">
        <pc:chgData name="Rafael Plaza" userId="6d823b37fb43ba68" providerId="LiveId" clId="{2E95C111-B17F-479E-AE74-2948394C8DA2}" dt="2024-03-20T12:04:35.442" v="14"/>
        <pc:sldMkLst>
          <pc:docMk/>
          <pc:sldMk cId="195700345" sldId="308"/>
        </pc:sldMkLst>
      </pc:sldChg>
      <pc:sldChg chg="add del">
        <pc:chgData name="Rafael Plaza" userId="6d823b37fb43ba68" providerId="LiveId" clId="{2E95C111-B17F-479E-AE74-2948394C8DA2}" dt="2024-03-20T12:04:53.392" v="16"/>
        <pc:sldMkLst>
          <pc:docMk/>
          <pc:sldMk cId="1597791179" sldId="308"/>
        </pc:sldMkLst>
      </pc:sldChg>
      <pc:sldChg chg="addSp delSp modSp new mod">
        <pc:chgData name="Rafael Plaza" userId="6d823b37fb43ba68" providerId="LiveId" clId="{2E95C111-B17F-479E-AE74-2948394C8DA2}" dt="2024-03-20T12:47:03.471" v="864" actId="14100"/>
        <pc:sldMkLst>
          <pc:docMk/>
          <pc:sldMk cId="2891534291" sldId="308"/>
        </pc:sldMkLst>
        <pc:spChg chg="mod">
          <ac:chgData name="Rafael Plaza" userId="6d823b37fb43ba68" providerId="LiveId" clId="{2E95C111-B17F-479E-AE74-2948394C8DA2}" dt="2024-03-20T12:46:33.547" v="861" actId="20577"/>
          <ac:spMkLst>
            <pc:docMk/>
            <pc:sldMk cId="2891534291" sldId="308"/>
            <ac:spMk id="2" creationId="{A15C7519-8D35-A1A9-E226-8D8350220F6E}"/>
          </ac:spMkLst>
        </pc:spChg>
        <pc:spChg chg="del">
          <ac:chgData name="Rafael Plaza" userId="6d823b37fb43ba68" providerId="LiveId" clId="{2E95C111-B17F-479E-AE74-2948394C8DA2}" dt="2024-03-20T12:46:52.206" v="862" actId="931"/>
          <ac:spMkLst>
            <pc:docMk/>
            <pc:sldMk cId="2891534291" sldId="308"/>
            <ac:spMk id="3" creationId="{E7CFC055-1674-EC50-BE73-A1C805DDDC61}"/>
          </ac:spMkLst>
        </pc:spChg>
        <pc:picChg chg="add mod">
          <ac:chgData name="Rafael Plaza" userId="6d823b37fb43ba68" providerId="LiveId" clId="{2E95C111-B17F-479E-AE74-2948394C8DA2}" dt="2024-03-20T12:47:03.471" v="864" actId="14100"/>
          <ac:picMkLst>
            <pc:docMk/>
            <pc:sldMk cId="2891534291" sldId="308"/>
            <ac:picMk id="5" creationId="{3FC44688-02D0-FD34-8C5B-E0A3B200676B}"/>
          </ac:picMkLst>
        </pc:picChg>
      </pc:sldChg>
      <pc:sldChg chg="addSp delSp modSp new mod">
        <pc:chgData name="Rafael Plaza" userId="6d823b37fb43ba68" providerId="LiveId" clId="{2E95C111-B17F-479E-AE74-2948394C8DA2}" dt="2024-03-20T12:48:07.668" v="906" actId="14100"/>
        <pc:sldMkLst>
          <pc:docMk/>
          <pc:sldMk cId="301229876" sldId="309"/>
        </pc:sldMkLst>
        <pc:spChg chg="mod">
          <ac:chgData name="Rafael Plaza" userId="6d823b37fb43ba68" providerId="LiveId" clId="{2E95C111-B17F-479E-AE74-2948394C8DA2}" dt="2024-03-20T12:47:22.545" v="901" actId="20577"/>
          <ac:spMkLst>
            <pc:docMk/>
            <pc:sldMk cId="301229876" sldId="309"/>
            <ac:spMk id="2" creationId="{DE4F684E-4B1C-A95C-8557-F61EEE6764D0}"/>
          </ac:spMkLst>
        </pc:spChg>
        <pc:spChg chg="del">
          <ac:chgData name="Rafael Plaza" userId="6d823b37fb43ba68" providerId="LiveId" clId="{2E95C111-B17F-479E-AE74-2948394C8DA2}" dt="2024-03-20T12:47:49.830" v="902" actId="931"/>
          <ac:spMkLst>
            <pc:docMk/>
            <pc:sldMk cId="301229876" sldId="309"/>
            <ac:spMk id="3" creationId="{2D719774-9552-DECA-35AA-919400523B18}"/>
          </ac:spMkLst>
        </pc:spChg>
        <pc:picChg chg="add mod">
          <ac:chgData name="Rafael Plaza" userId="6d823b37fb43ba68" providerId="LiveId" clId="{2E95C111-B17F-479E-AE74-2948394C8DA2}" dt="2024-03-20T12:48:07.668" v="906" actId="14100"/>
          <ac:picMkLst>
            <pc:docMk/>
            <pc:sldMk cId="301229876" sldId="309"/>
            <ac:picMk id="5" creationId="{A6A83123-2A30-5DBA-B2FC-C26FFD735560}"/>
          </ac:picMkLst>
        </pc:picChg>
      </pc:sldChg>
      <pc:sldChg chg="add del">
        <pc:chgData name="Rafael Plaza" userId="6d823b37fb43ba68" providerId="LiveId" clId="{2E95C111-B17F-479E-AE74-2948394C8DA2}" dt="2024-03-20T12:04:35.442" v="14"/>
        <pc:sldMkLst>
          <pc:docMk/>
          <pc:sldMk cId="692352389" sldId="309"/>
        </pc:sldMkLst>
      </pc:sldChg>
      <pc:sldChg chg="add del">
        <pc:chgData name="Rafael Plaza" userId="6d823b37fb43ba68" providerId="LiveId" clId="{2E95C111-B17F-479E-AE74-2948394C8DA2}" dt="2024-03-20T12:04:53.392" v="16"/>
        <pc:sldMkLst>
          <pc:docMk/>
          <pc:sldMk cId="1115997089" sldId="309"/>
        </pc:sldMkLst>
      </pc:sldChg>
      <pc:sldChg chg="add del">
        <pc:chgData name="Rafael Plaza" userId="6d823b37fb43ba68" providerId="LiveId" clId="{2E95C111-B17F-479E-AE74-2948394C8DA2}" dt="2024-03-20T12:04:53.392" v="16"/>
        <pc:sldMkLst>
          <pc:docMk/>
          <pc:sldMk cId="68412389" sldId="310"/>
        </pc:sldMkLst>
      </pc:sldChg>
      <pc:sldChg chg="modSp new mod">
        <pc:chgData name="Rafael Plaza" userId="6d823b37fb43ba68" providerId="LiveId" clId="{2E95C111-B17F-479E-AE74-2948394C8DA2}" dt="2024-03-20T13:00:54.327" v="1039"/>
        <pc:sldMkLst>
          <pc:docMk/>
          <pc:sldMk cId="3358639997" sldId="310"/>
        </pc:sldMkLst>
        <pc:spChg chg="mod">
          <ac:chgData name="Rafael Plaza" userId="6d823b37fb43ba68" providerId="LiveId" clId="{2E95C111-B17F-479E-AE74-2948394C8DA2}" dt="2024-03-20T13:00:08.895" v="1028" actId="20577"/>
          <ac:spMkLst>
            <pc:docMk/>
            <pc:sldMk cId="3358639997" sldId="310"/>
            <ac:spMk id="2" creationId="{3EA74D7D-07DB-7D6C-1412-99540AED968F}"/>
          </ac:spMkLst>
        </pc:spChg>
        <pc:spChg chg="mod">
          <ac:chgData name="Rafael Plaza" userId="6d823b37fb43ba68" providerId="LiveId" clId="{2E95C111-B17F-479E-AE74-2948394C8DA2}" dt="2024-03-20T13:00:54.327" v="1039"/>
          <ac:spMkLst>
            <pc:docMk/>
            <pc:sldMk cId="3358639997" sldId="310"/>
            <ac:spMk id="3" creationId="{FA1D92DD-6867-4C22-57FC-8E83486474B1}"/>
          </ac:spMkLst>
        </pc:spChg>
      </pc:sldChg>
      <pc:sldChg chg="add del">
        <pc:chgData name="Rafael Plaza" userId="6d823b37fb43ba68" providerId="LiveId" clId="{2E95C111-B17F-479E-AE74-2948394C8DA2}" dt="2024-03-20T12:04:35.442" v="14"/>
        <pc:sldMkLst>
          <pc:docMk/>
          <pc:sldMk cId="3716913111" sldId="310"/>
        </pc:sldMkLst>
      </pc:sldChg>
      <pc:sldChg chg="add del">
        <pc:chgData name="Rafael Plaza" userId="6d823b37fb43ba68" providerId="LiveId" clId="{2E95C111-B17F-479E-AE74-2948394C8DA2}" dt="2024-03-20T12:04:35.442" v="14"/>
        <pc:sldMkLst>
          <pc:docMk/>
          <pc:sldMk cId="2025396088" sldId="311"/>
        </pc:sldMkLst>
      </pc:sldChg>
      <pc:sldChg chg="addSp delSp modSp new mod modClrScheme chgLayout">
        <pc:chgData name="Rafael Plaza" userId="6d823b37fb43ba68" providerId="LiveId" clId="{2E95C111-B17F-479E-AE74-2948394C8DA2}" dt="2024-03-20T15:28:12.293" v="1186" actId="123"/>
        <pc:sldMkLst>
          <pc:docMk/>
          <pc:sldMk cId="2200355374" sldId="311"/>
        </pc:sldMkLst>
        <pc:spChg chg="mod ord">
          <ac:chgData name="Rafael Plaza" userId="6d823b37fb43ba68" providerId="LiveId" clId="{2E95C111-B17F-479E-AE74-2948394C8DA2}" dt="2024-03-20T13:44:23.785" v="1129" actId="700"/>
          <ac:spMkLst>
            <pc:docMk/>
            <pc:sldMk cId="2200355374" sldId="311"/>
            <ac:spMk id="2" creationId="{8BD8BC6F-6117-7816-9D60-AA5B7A2B7794}"/>
          </ac:spMkLst>
        </pc:spChg>
        <pc:spChg chg="mod ord">
          <ac:chgData name="Rafael Plaza" userId="6d823b37fb43ba68" providerId="LiveId" clId="{2E95C111-B17F-479E-AE74-2948394C8DA2}" dt="2024-03-20T15:28:12.293" v="1186" actId="123"/>
          <ac:spMkLst>
            <pc:docMk/>
            <pc:sldMk cId="2200355374" sldId="311"/>
            <ac:spMk id="3" creationId="{858BDD71-ABC4-4CBD-8C61-8192FC31FF8E}"/>
          </ac:spMkLst>
        </pc:spChg>
        <pc:spChg chg="add del mod ord">
          <ac:chgData name="Rafael Plaza" userId="6d823b37fb43ba68" providerId="LiveId" clId="{2E95C111-B17F-479E-AE74-2948394C8DA2}" dt="2024-03-20T13:47:08.883" v="1144"/>
          <ac:spMkLst>
            <pc:docMk/>
            <pc:sldMk cId="2200355374" sldId="311"/>
            <ac:spMk id="4" creationId="{3C0C3FF0-957F-DE9C-5C5A-558114DEB46C}"/>
          </ac:spMkLst>
        </pc:spChg>
        <pc:picChg chg="add mod">
          <ac:chgData name="Rafael Plaza" userId="6d823b37fb43ba68" providerId="LiveId" clId="{2E95C111-B17F-479E-AE74-2948394C8DA2}" dt="2024-03-20T13:47:26.723" v="1147" actId="1076"/>
          <ac:picMkLst>
            <pc:docMk/>
            <pc:sldMk cId="2200355374" sldId="311"/>
            <ac:picMk id="5" creationId="{5BBCB844-A7DC-36BD-67A5-23845156C113}"/>
          </ac:picMkLst>
        </pc:picChg>
      </pc:sldChg>
      <pc:sldChg chg="add del">
        <pc:chgData name="Rafael Plaza" userId="6d823b37fb43ba68" providerId="LiveId" clId="{2E95C111-B17F-479E-AE74-2948394C8DA2}" dt="2024-03-20T12:04:53.392" v="16"/>
        <pc:sldMkLst>
          <pc:docMk/>
          <pc:sldMk cId="4109283816" sldId="311"/>
        </pc:sldMkLst>
      </pc:sldChg>
      <pc:sldChg chg="add del">
        <pc:chgData name="Rafael Plaza" userId="6d823b37fb43ba68" providerId="LiveId" clId="{2E95C111-B17F-479E-AE74-2948394C8DA2}" dt="2024-03-20T12:04:35.442" v="14"/>
        <pc:sldMkLst>
          <pc:docMk/>
          <pc:sldMk cId="3434602286" sldId="312"/>
        </pc:sldMkLst>
      </pc:sldChg>
      <pc:sldChg chg="add del">
        <pc:chgData name="Rafael Plaza" userId="6d823b37fb43ba68" providerId="LiveId" clId="{2E95C111-B17F-479E-AE74-2948394C8DA2}" dt="2024-03-20T12:04:53.392" v="16"/>
        <pc:sldMkLst>
          <pc:docMk/>
          <pc:sldMk cId="3608253275" sldId="312"/>
        </pc:sldMkLst>
      </pc:sldChg>
      <pc:sldChg chg="add del">
        <pc:chgData name="Rafael Plaza" userId="6d823b37fb43ba68" providerId="LiveId" clId="{2E95C111-B17F-479E-AE74-2948394C8DA2}" dt="2024-03-20T12:04:35.442" v="14"/>
        <pc:sldMkLst>
          <pc:docMk/>
          <pc:sldMk cId="190885691" sldId="313"/>
        </pc:sldMkLst>
      </pc:sldChg>
      <pc:sldChg chg="add del">
        <pc:chgData name="Rafael Plaza" userId="6d823b37fb43ba68" providerId="LiveId" clId="{2E95C111-B17F-479E-AE74-2948394C8DA2}" dt="2024-03-20T12:04:53.392" v="16"/>
        <pc:sldMkLst>
          <pc:docMk/>
          <pc:sldMk cId="1747934355" sldId="313"/>
        </pc:sldMkLst>
      </pc:sldChg>
      <pc:sldChg chg="add del">
        <pc:chgData name="Rafael Plaza" userId="6d823b37fb43ba68" providerId="LiveId" clId="{2E95C111-B17F-479E-AE74-2948394C8DA2}" dt="2024-03-20T12:04:35.442" v="14"/>
        <pc:sldMkLst>
          <pc:docMk/>
          <pc:sldMk cId="2650177123" sldId="314"/>
        </pc:sldMkLst>
      </pc:sldChg>
      <pc:sldChg chg="add del">
        <pc:chgData name="Rafael Plaza" userId="6d823b37fb43ba68" providerId="LiveId" clId="{2E95C111-B17F-479E-AE74-2948394C8DA2}" dt="2024-03-20T12:04:53.392" v="16"/>
        <pc:sldMkLst>
          <pc:docMk/>
          <pc:sldMk cId="4130961264" sldId="314"/>
        </pc:sldMkLst>
      </pc:sldChg>
      <pc:sldChg chg="add del">
        <pc:chgData name="Rafael Plaza" userId="6d823b37fb43ba68" providerId="LiveId" clId="{2E95C111-B17F-479E-AE74-2948394C8DA2}" dt="2024-03-20T12:04:53.392" v="16"/>
        <pc:sldMkLst>
          <pc:docMk/>
          <pc:sldMk cId="1590952106" sldId="315"/>
        </pc:sldMkLst>
      </pc:sldChg>
      <pc:sldChg chg="add del">
        <pc:chgData name="Rafael Plaza" userId="6d823b37fb43ba68" providerId="LiveId" clId="{2E95C111-B17F-479E-AE74-2948394C8DA2}" dt="2024-03-20T12:04:35.442" v="14"/>
        <pc:sldMkLst>
          <pc:docMk/>
          <pc:sldMk cId="3157563215" sldId="315"/>
        </pc:sldMkLst>
      </pc:sldChg>
      <pc:sldChg chg="add del">
        <pc:chgData name="Rafael Plaza" userId="6d823b37fb43ba68" providerId="LiveId" clId="{2E95C111-B17F-479E-AE74-2948394C8DA2}" dt="2024-03-20T12:04:53.392" v="16"/>
        <pc:sldMkLst>
          <pc:docMk/>
          <pc:sldMk cId="1490949926" sldId="316"/>
        </pc:sldMkLst>
      </pc:sldChg>
      <pc:sldChg chg="add del">
        <pc:chgData name="Rafael Plaza" userId="6d823b37fb43ba68" providerId="LiveId" clId="{2E95C111-B17F-479E-AE74-2948394C8DA2}" dt="2024-03-20T12:04:35.442" v="14"/>
        <pc:sldMkLst>
          <pc:docMk/>
          <pc:sldMk cId="2793748514" sldId="316"/>
        </pc:sldMkLst>
      </pc:sldChg>
      <pc:sldChg chg="add del">
        <pc:chgData name="Rafael Plaza" userId="6d823b37fb43ba68" providerId="LiveId" clId="{2E95C111-B17F-479E-AE74-2948394C8DA2}" dt="2024-03-20T12:04:53.392" v="16"/>
        <pc:sldMkLst>
          <pc:docMk/>
          <pc:sldMk cId="2616824587" sldId="317"/>
        </pc:sldMkLst>
      </pc:sldChg>
      <pc:sldChg chg="add del">
        <pc:chgData name="Rafael Plaza" userId="6d823b37fb43ba68" providerId="LiveId" clId="{2E95C111-B17F-479E-AE74-2948394C8DA2}" dt="2024-03-20T12:04:35.442" v="14"/>
        <pc:sldMkLst>
          <pc:docMk/>
          <pc:sldMk cId="3369838626" sldId="317"/>
        </pc:sldMkLst>
      </pc:sldChg>
      <pc:sldChg chg="add del">
        <pc:chgData name="Rafael Plaza" userId="6d823b37fb43ba68" providerId="LiveId" clId="{2E95C111-B17F-479E-AE74-2948394C8DA2}" dt="2024-03-20T12:04:35.442" v="14"/>
        <pc:sldMkLst>
          <pc:docMk/>
          <pc:sldMk cId="2712492255" sldId="318"/>
        </pc:sldMkLst>
      </pc:sldChg>
      <pc:sldChg chg="add del">
        <pc:chgData name="Rafael Plaza" userId="6d823b37fb43ba68" providerId="LiveId" clId="{2E95C111-B17F-479E-AE74-2948394C8DA2}" dt="2024-03-20T12:04:53.392" v="16"/>
        <pc:sldMkLst>
          <pc:docMk/>
          <pc:sldMk cId="3799660917" sldId="318"/>
        </pc:sldMkLst>
      </pc:sldChg>
      <pc:sldChg chg="add del">
        <pc:chgData name="Rafael Plaza" userId="6d823b37fb43ba68" providerId="LiveId" clId="{2E95C111-B17F-479E-AE74-2948394C8DA2}" dt="2024-03-20T12:04:35.442" v="14"/>
        <pc:sldMkLst>
          <pc:docMk/>
          <pc:sldMk cId="881723336" sldId="319"/>
        </pc:sldMkLst>
      </pc:sldChg>
      <pc:sldChg chg="add del">
        <pc:chgData name="Rafael Plaza" userId="6d823b37fb43ba68" providerId="LiveId" clId="{2E95C111-B17F-479E-AE74-2948394C8DA2}" dt="2024-03-20T12:04:53.392" v="16"/>
        <pc:sldMkLst>
          <pc:docMk/>
          <pc:sldMk cId="3900746383" sldId="319"/>
        </pc:sldMkLst>
      </pc:sldChg>
      <pc:sldChg chg="add del">
        <pc:chgData name="Rafael Plaza" userId="6d823b37fb43ba68" providerId="LiveId" clId="{2E95C111-B17F-479E-AE74-2948394C8DA2}" dt="2024-03-20T12:04:53.392" v="16"/>
        <pc:sldMkLst>
          <pc:docMk/>
          <pc:sldMk cId="1914278157" sldId="320"/>
        </pc:sldMkLst>
      </pc:sldChg>
      <pc:sldChg chg="add del">
        <pc:chgData name="Rafael Plaza" userId="6d823b37fb43ba68" providerId="LiveId" clId="{2E95C111-B17F-479E-AE74-2948394C8DA2}" dt="2024-03-20T12:04:35.442" v="14"/>
        <pc:sldMkLst>
          <pc:docMk/>
          <pc:sldMk cId="2824283737" sldId="320"/>
        </pc:sldMkLst>
      </pc:sldChg>
      <pc:sldChg chg="add del">
        <pc:chgData name="Rafael Plaza" userId="6d823b37fb43ba68" providerId="LiveId" clId="{2E95C111-B17F-479E-AE74-2948394C8DA2}" dt="2024-03-20T12:04:53.392" v="16"/>
        <pc:sldMkLst>
          <pc:docMk/>
          <pc:sldMk cId="1243053039" sldId="321"/>
        </pc:sldMkLst>
      </pc:sldChg>
      <pc:sldChg chg="add del">
        <pc:chgData name="Rafael Plaza" userId="6d823b37fb43ba68" providerId="LiveId" clId="{2E95C111-B17F-479E-AE74-2948394C8DA2}" dt="2024-03-20T12:04:35.442" v="14"/>
        <pc:sldMkLst>
          <pc:docMk/>
          <pc:sldMk cId="1294380465" sldId="321"/>
        </pc:sldMkLst>
      </pc:sldChg>
      <pc:sldChg chg="add del">
        <pc:chgData name="Rafael Plaza" userId="6d823b37fb43ba68" providerId="LiveId" clId="{2E95C111-B17F-479E-AE74-2948394C8DA2}" dt="2024-03-20T12:04:53.392" v="16"/>
        <pc:sldMkLst>
          <pc:docMk/>
          <pc:sldMk cId="44438386" sldId="322"/>
        </pc:sldMkLst>
      </pc:sldChg>
      <pc:sldChg chg="add del">
        <pc:chgData name="Rafael Plaza" userId="6d823b37fb43ba68" providerId="LiveId" clId="{2E95C111-B17F-479E-AE74-2948394C8DA2}" dt="2024-03-20T12:04:35.442" v="14"/>
        <pc:sldMkLst>
          <pc:docMk/>
          <pc:sldMk cId="68233989" sldId="322"/>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412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77893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32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6817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246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65186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86810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26261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5872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131824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66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3/20/2024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968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ma.gob.cl/biodiversidad/servicio-de-biodiversidad-y-areas-protegida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Clase 4. biodiversidad</a:t>
            </a:r>
          </a:p>
        </p:txBody>
      </p:sp>
      <p:pic>
        <p:nvPicPr>
          <p:cNvPr id="4" name="Marcador de contenido 3"/>
          <p:cNvPicPr>
            <a:picLocks noGrp="1" noChangeAspect="1"/>
          </p:cNvPicPr>
          <p:nvPr>
            <p:ph idx="1"/>
          </p:nvPr>
        </p:nvPicPr>
        <p:blipFill>
          <a:blip r:embed="rId2"/>
          <a:stretch>
            <a:fillRect/>
          </a:stretch>
        </p:blipFill>
        <p:spPr>
          <a:xfrm>
            <a:off x="2308313" y="2286000"/>
            <a:ext cx="7151511" cy="4022725"/>
          </a:xfrm>
          <a:prstGeom prst="rect">
            <a:avLst/>
          </a:prstGeom>
        </p:spPr>
      </p:pic>
    </p:spTree>
    <p:extLst>
      <p:ext uri="{BB962C8B-B14F-4D97-AF65-F5344CB8AC3E}">
        <p14:creationId xmlns:p14="http://schemas.microsoft.com/office/powerpoint/2010/main" val="390544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Concepto de biodiversidad</a:t>
            </a:r>
          </a:p>
        </p:txBody>
      </p:sp>
      <p:sp>
        <p:nvSpPr>
          <p:cNvPr id="3" name="Marcador de contenido 2"/>
          <p:cNvSpPr>
            <a:spLocks noGrp="1"/>
          </p:cNvSpPr>
          <p:nvPr>
            <p:ph idx="1"/>
          </p:nvPr>
        </p:nvSpPr>
        <p:spPr/>
        <p:txBody>
          <a:bodyPr>
            <a:normAutofit lnSpcReduction="10000"/>
          </a:bodyPr>
          <a:lstStyle/>
          <a:p>
            <a:pPr>
              <a:buFont typeface="Arial" panose="020B0604020202020204" pitchFamily="34" charset="0"/>
              <a:buChar char="•"/>
            </a:pPr>
            <a:r>
              <a:rPr lang="es-ES" dirty="0"/>
              <a:t> </a:t>
            </a:r>
            <a:r>
              <a:rPr lang="es-CL" dirty="0"/>
              <a:t>Concepto acuñado en 1985, en el Foro Nacional sobre la Diversidad Biológica de Estados Unidos. Edward O. Wilson, entomólogo de Harvard tituló la publicación de los resultados del foro en 1988 como “biodiversidad”.</a:t>
            </a:r>
          </a:p>
          <a:p>
            <a:pPr>
              <a:buFont typeface="Arial" panose="020B0604020202020204" pitchFamily="34" charset="0"/>
              <a:buChar char="•"/>
            </a:pPr>
            <a:r>
              <a:rPr lang="es-CL" dirty="0"/>
              <a:t> La biodiversidad o diversidad biológica es la variedad de la vida. </a:t>
            </a:r>
          </a:p>
          <a:p>
            <a:pPr>
              <a:buFont typeface="Arial" panose="020B0604020202020204" pitchFamily="34" charset="0"/>
              <a:buChar char="•"/>
            </a:pPr>
            <a:r>
              <a:rPr lang="es-CL" dirty="0"/>
              <a:t> Este reciente concepto incluye varios niveles de la organización biológica. </a:t>
            </a:r>
          </a:p>
          <a:p>
            <a:pPr>
              <a:buFont typeface="Arial" panose="020B0604020202020204" pitchFamily="34" charset="0"/>
              <a:buChar char="•"/>
            </a:pPr>
            <a:r>
              <a:rPr lang="es-CL" dirty="0"/>
              <a:t> Abarca a la diversidad de especies de plantas, animales, hongos y microorganismos que viven en un espacio determinado, a su variabilidad genética, a los ecosistemas de los cuales forman parte estas especies y a los paisajes o regiones en donde se ubican los ecosistemas. </a:t>
            </a:r>
          </a:p>
          <a:p>
            <a:pPr>
              <a:buFont typeface="Arial" panose="020B0604020202020204" pitchFamily="34" charset="0"/>
              <a:buChar char="•"/>
            </a:pPr>
            <a:r>
              <a:rPr lang="es-CL" dirty="0"/>
              <a:t> También incluye los procesos ecológicos y evolutivos que se dan a nivel de genes, especies, ecosistemas y paisajes.</a:t>
            </a:r>
            <a:endParaRPr lang="es-ES" dirty="0"/>
          </a:p>
        </p:txBody>
      </p:sp>
    </p:spTree>
    <p:extLst>
      <p:ext uri="{BB962C8B-B14F-4D97-AF65-F5344CB8AC3E}">
        <p14:creationId xmlns:p14="http://schemas.microsoft.com/office/powerpoint/2010/main" val="1765215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Atributos de la biodiversidad</a:t>
            </a:r>
          </a:p>
        </p:txBody>
      </p:sp>
      <p:sp>
        <p:nvSpPr>
          <p:cNvPr id="3" name="Marcador de contenido 2"/>
          <p:cNvSpPr>
            <a:spLocks noGrp="1"/>
          </p:cNvSpPr>
          <p:nvPr>
            <p:ph sz="half" idx="1"/>
          </p:nvPr>
        </p:nvSpPr>
        <p:spPr/>
        <p:txBody>
          <a:bodyPr>
            <a:normAutofit fontScale="85000" lnSpcReduction="20000"/>
          </a:bodyPr>
          <a:lstStyle/>
          <a:p>
            <a:pPr algn="just">
              <a:buFont typeface="Arial" panose="020B0604020202020204" pitchFamily="34" charset="0"/>
              <a:buChar char="•"/>
            </a:pPr>
            <a:r>
              <a:rPr lang="es-ES" dirty="0"/>
              <a:t> </a:t>
            </a:r>
            <a:r>
              <a:rPr lang="es-CL" dirty="0"/>
              <a:t>En cada uno de los niveles, desde genes hasta paisaje o región, podemos reconocer tres atributos: composición, estructura y función.</a:t>
            </a:r>
          </a:p>
          <a:p>
            <a:pPr algn="just">
              <a:buFont typeface="Arial" panose="020B0604020202020204" pitchFamily="34" charset="0"/>
              <a:buChar char="•"/>
            </a:pPr>
            <a:r>
              <a:rPr lang="es-CL" dirty="0"/>
              <a:t> La composición es la identidad y variedad de los elementos (incluye qué especies están presentes y cuántas hay). </a:t>
            </a:r>
          </a:p>
          <a:p>
            <a:pPr algn="just">
              <a:buFont typeface="Arial" panose="020B0604020202020204" pitchFamily="34" charset="0"/>
              <a:buChar char="•"/>
            </a:pPr>
            <a:r>
              <a:rPr lang="es-CL" dirty="0"/>
              <a:t> La estructura es la organización física o el patrón del sistema (incluye abundancia relativa de las especies, abundancia relativa de los ecosistemas, grado de conectividad, etc.), y </a:t>
            </a:r>
          </a:p>
          <a:p>
            <a:pPr algn="just">
              <a:buFont typeface="Arial" panose="020B0604020202020204" pitchFamily="34" charset="0"/>
              <a:buChar char="•"/>
            </a:pPr>
            <a:r>
              <a:rPr lang="es-CL" dirty="0"/>
              <a:t> La función son los procesos ecológicos y evolutivos (incluye a la depredación, competencia, parasitismo, dispersión, polinización, simbiosis, ciclo de nutrientes, perturbaciones naturales, etc.).</a:t>
            </a:r>
            <a:endParaRPr lang="es-ES" dirty="0"/>
          </a:p>
        </p:txBody>
      </p:sp>
      <p:pic>
        <p:nvPicPr>
          <p:cNvPr id="5" name="Marcador de contenido 4"/>
          <p:cNvPicPr>
            <a:picLocks noGrp="1" noChangeAspect="1"/>
          </p:cNvPicPr>
          <p:nvPr>
            <p:ph sz="half" idx="2"/>
          </p:nvPr>
        </p:nvPicPr>
        <p:blipFill>
          <a:blip r:embed="rId2"/>
          <a:stretch>
            <a:fillRect/>
          </a:stretch>
        </p:blipFill>
        <p:spPr>
          <a:xfrm>
            <a:off x="5989638" y="2496065"/>
            <a:ext cx="4653648" cy="2907957"/>
          </a:xfrm>
          <a:prstGeom prst="rect">
            <a:avLst/>
          </a:prstGeom>
        </p:spPr>
      </p:pic>
    </p:spTree>
    <p:extLst>
      <p:ext uri="{BB962C8B-B14F-4D97-AF65-F5344CB8AC3E}">
        <p14:creationId xmlns:p14="http://schemas.microsoft.com/office/powerpoint/2010/main" val="1635542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Servicio de biodiversidad y áreas protegidas</a:t>
            </a:r>
          </a:p>
        </p:txBody>
      </p:sp>
      <p:sp>
        <p:nvSpPr>
          <p:cNvPr id="3" name="Marcador de contenido 2"/>
          <p:cNvSpPr>
            <a:spLocks noGrp="1"/>
          </p:cNvSpPr>
          <p:nvPr>
            <p:ph sz="half" idx="1"/>
          </p:nvPr>
        </p:nvSpPr>
        <p:spPr/>
        <p:txBody>
          <a:bodyPr>
            <a:normAutofit fontScale="40000" lnSpcReduction="20000"/>
          </a:bodyPr>
          <a:lstStyle/>
          <a:p>
            <a:pPr algn="just">
              <a:buFont typeface="Arial" panose="020B0604020202020204" pitchFamily="34" charset="0"/>
              <a:buChar char="•"/>
            </a:pPr>
            <a:r>
              <a:rPr lang="es-CL" dirty="0"/>
              <a:t>En septiembre de 2023, y luego de 13 años de tramitación en el Congreso, se aprobó la creación del Servicio de Biodiversidad y Áreas Protegidas (SBAP) de Chile, Ley 21.600 (D.O. </a:t>
            </a:r>
            <a:r>
              <a:rPr lang="es-CL"/>
              <a:t>06.09.2023) MMA</a:t>
            </a:r>
            <a:r>
              <a:rPr lang="es-CL" dirty="0"/>
              <a:t>.</a:t>
            </a:r>
          </a:p>
          <a:p>
            <a:pPr algn="just">
              <a:buFont typeface="Arial" panose="020B0604020202020204" pitchFamily="34" charset="0"/>
              <a:buChar char="•"/>
            </a:pPr>
            <a:r>
              <a:rPr lang="es-CL" dirty="0"/>
              <a:t>Un servicio público, dependiente del Ministerio del Medio Ambiente, que se encargará de la conservación de la biodiversidad y cuyo principal instrumento será la administración de un sistema nacional de áreas protegidas.</a:t>
            </a:r>
          </a:p>
          <a:p>
            <a:pPr algn="just">
              <a:buFont typeface="Arial" panose="020B0604020202020204" pitchFamily="34" charset="0"/>
              <a:buChar char="•"/>
            </a:pPr>
            <a:r>
              <a:rPr lang="es-CL" dirty="0"/>
              <a:t>Esta nueva figura institucional tiene una base que se sustenta en cuatro pilares:</a:t>
            </a:r>
          </a:p>
          <a:p>
            <a:pPr lvl="1" algn="just">
              <a:buFont typeface="Arial" panose="020B0604020202020204" pitchFamily="34" charset="0"/>
              <a:buChar char="•"/>
            </a:pPr>
            <a:r>
              <a:rPr lang="es-CL" dirty="0"/>
              <a:t>1 .- Contar con un servicio que lidere la conservación de la biodiversidad en Chile. Que integre dichas atribuciones y responsabilidad en un solo Servicio y coordine a los distintos actores en torno a su gestión sectorial, que tenga una mirada integrada de todo Chile, a lo largo de todos sus ecosistemas, tanto marinos como terrestres, dentro y fuera de áreas protegidas, y que su único foco esté en la protección de la naturaleza.</a:t>
            </a:r>
          </a:p>
          <a:p>
            <a:pPr lvl="1" algn="just">
              <a:buFont typeface="Arial" panose="020B0604020202020204" pitchFamily="34" charset="0"/>
              <a:buChar char="•"/>
            </a:pPr>
            <a:r>
              <a:rPr lang="es-CL" dirty="0"/>
              <a:t>2.- Crear un único Sistema Nacional de Áreas Protegidas (SNAP), integrado por todas las áreas protegidas existentes en Chile, que permita fortalecer el principal instrumento de conservación del país, tanto marino como terrestre, público o privado. Actualmente las áreas protegidas se encuentran dispersas en cinco ministerios distintos:</a:t>
            </a:r>
          </a:p>
          <a:p>
            <a:pPr lvl="2" algn="just">
              <a:buFont typeface="Arial" panose="020B0604020202020204" pitchFamily="34" charset="0"/>
              <a:buChar char="•"/>
            </a:pPr>
            <a:r>
              <a:rPr lang="es-CL" dirty="0"/>
              <a:t>el Ministerio de Agricultura administra áreas protegidas a través de </a:t>
            </a:r>
            <a:r>
              <a:rPr lang="es-CL" dirty="0" err="1"/>
              <a:t>Conaf</a:t>
            </a:r>
            <a:r>
              <a:rPr lang="es-CL" dirty="0"/>
              <a:t>.</a:t>
            </a:r>
          </a:p>
          <a:p>
            <a:pPr lvl="2" algn="just">
              <a:buFont typeface="Arial" panose="020B0604020202020204" pitchFamily="34" charset="0"/>
              <a:buChar char="•"/>
            </a:pPr>
            <a:r>
              <a:rPr lang="es-CL" dirty="0"/>
              <a:t>el Ministerio de Economía administra los parques y reservas marinas a través de la Subsecretaría de Pesca y el Servicio Nacional de Pesca.</a:t>
            </a:r>
          </a:p>
          <a:p>
            <a:pPr lvl="2" algn="just">
              <a:buFont typeface="Arial" panose="020B0604020202020204" pitchFamily="34" charset="0"/>
              <a:buChar char="•"/>
            </a:pPr>
            <a:r>
              <a:rPr lang="es-CL" dirty="0"/>
              <a:t>el Ministerio de las Culturas gestiona los santuarios de la naturaleza a través del Consejo de Monumentos Nacionales.</a:t>
            </a:r>
          </a:p>
          <a:p>
            <a:pPr lvl="2" algn="just">
              <a:buFont typeface="Arial" panose="020B0604020202020204" pitchFamily="34" charset="0"/>
              <a:buChar char="•"/>
            </a:pPr>
            <a:r>
              <a:rPr lang="es-CL" dirty="0"/>
              <a:t>el Ministerio de Bienes Nacionales administra los bienes nacionales protegidos.</a:t>
            </a:r>
          </a:p>
          <a:p>
            <a:pPr lvl="2" algn="just">
              <a:buFont typeface="Arial" panose="020B0604020202020204" pitchFamily="34" charset="0"/>
              <a:buChar char="•"/>
            </a:pPr>
            <a:r>
              <a:rPr lang="es-CL" dirty="0"/>
              <a:t>El Ministerio del Medio Ambiente administra las áreas marinas costero-protegidas de múltiples usos, custodia los santuarios de la naturaleza y supervigila todo el sistema.</a:t>
            </a:r>
          </a:p>
          <a:p>
            <a:pPr lvl="1" algn="just">
              <a:buFont typeface="Arial" panose="020B0604020202020204" pitchFamily="34" charset="0"/>
              <a:buChar char="•"/>
            </a:pPr>
            <a:r>
              <a:rPr lang="es-CL" dirty="0"/>
              <a:t>3.- Asegurar que el Servicio promueva e incentive la conservación de la naturaleza también fuera de las áreas protegidas, incluyendo la creación de una serie de instrumentos que permitirán hacer frente a las principales amenazas que hoy enfrenta nuestra flora y fauna, como la gestión de especies exóticas invasoras.</a:t>
            </a:r>
          </a:p>
          <a:p>
            <a:pPr lvl="1" algn="just">
              <a:buFont typeface="Arial" panose="020B0604020202020204" pitchFamily="34" charset="0"/>
              <a:buChar char="•"/>
            </a:pPr>
            <a:r>
              <a:rPr lang="es-CL" dirty="0"/>
              <a:t>4 .- Fortalecimiento de la normativa y aumento de financiamiento fiscal directo del Estado de casi un 58%.</a:t>
            </a:r>
            <a:r>
              <a:rPr lang="es-ES" dirty="0"/>
              <a:t> </a:t>
            </a:r>
            <a:r>
              <a:rPr lang="es-CL" dirty="0"/>
              <a:t>Dota al Servicio de recursos humanos y financieros adecuados para el cumplimiento de su mandato y de instrumentos económicos que sean capaces de cubrir las brechas históricas de financiamiento en las áreas protegidas del país y la protección del patrimonio natural del país.</a:t>
            </a:r>
            <a:endParaRPr lang="es-ES" dirty="0"/>
          </a:p>
          <a:p>
            <a:pPr algn="just">
              <a:buFont typeface="Arial" panose="020B0604020202020204" pitchFamily="34" charset="0"/>
              <a:buChar char="•"/>
            </a:pPr>
            <a:endParaRPr lang="es-CL" dirty="0"/>
          </a:p>
          <a:p>
            <a:pPr algn="just">
              <a:buFont typeface="Arial" panose="020B0604020202020204" pitchFamily="34" charset="0"/>
              <a:buChar char="•"/>
            </a:pPr>
            <a:endParaRPr lang="es-ES" dirty="0"/>
          </a:p>
        </p:txBody>
      </p:sp>
      <p:pic>
        <p:nvPicPr>
          <p:cNvPr id="8" name="Marcador de contenido 7"/>
          <p:cNvPicPr>
            <a:picLocks noGrp="1" noChangeAspect="1"/>
          </p:cNvPicPr>
          <p:nvPr>
            <p:ph sz="half" idx="2"/>
          </p:nvPr>
        </p:nvPicPr>
        <p:blipFill>
          <a:blip r:embed="rId2"/>
          <a:stretch>
            <a:fillRect/>
          </a:stretch>
        </p:blipFill>
        <p:spPr>
          <a:xfrm>
            <a:off x="6547477" y="1530273"/>
            <a:ext cx="2678901" cy="4779087"/>
          </a:xfrm>
          <a:prstGeom prst="rect">
            <a:avLst/>
          </a:prstGeom>
        </p:spPr>
      </p:pic>
    </p:spTree>
    <p:extLst>
      <p:ext uri="{BB962C8B-B14F-4D97-AF65-F5344CB8AC3E}">
        <p14:creationId xmlns:p14="http://schemas.microsoft.com/office/powerpoint/2010/main" val="280864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Objetivo + servicio de biodiversidad y </a:t>
            </a:r>
            <a:r>
              <a:rPr lang="es-ES" dirty="0" err="1"/>
              <a:t>ap</a:t>
            </a:r>
            <a:endParaRPr lang="es-ES" dirty="0"/>
          </a:p>
        </p:txBody>
      </p:sp>
      <p:sp>
        <p:nvSpPr>
          <p:cNvPr id="3" name="Marcador de contenido 2"/>
          <p:cNvSpPr>
            <a:spLocks noGrp="1"/>
          </p:cNvSpPr>
          <p:nvPr>
            <p:ph idx="1"/>
          </p:nvPr>
        </p:nvSpPr>
        <p:spPr/>
        <p:txBody>
          <a:bodyPr>
            <a:normAutofit lnSpcReduction="10000"/>
          </a:bodyPr>
          <a:lstStyle/>
          <a:p>
            <a:pPr>
              <a:buFont typeface="Arial" panose="020B0604020202020204" pitchFamily="34" charset="0"/>
              <a:buChar char="•"/>
            </a:pPr>
            <a:r>
              <a:rPr lang="es-CL" dirty="0"/>
              <a:t>¿Qué objetivo tiene la ley?</a:t>
            </a:r>
          </a:p>
          <a:p>
            <a:pPr lvl="1">
              <a:buFont typeface="Arial" panose="020B0604020202020204" pitchFamily="34" charset="0"/>
              <a:buChar char="•"/>
            </a:pPr>
            <a:r>
              <a:rPr lang="es-CL" dirty="0"/>
              <a:t>Tiene por objeto la conservación de la diversidad biológica y la protección del patrimonio natural del país, a través de la preservación, restauración y uso sustentable de genes (unidad biológica fundamental de las especies), las especies mismas y los ecosistemas.</a:t>
            </a:r>
          </a:p>
          <a:p>
            <a:pPr lvl="1">
              <a:buFont typeface="Arial" panose="020B0604020202020204" pitchFamily="34" charset="0"/>
              <a:buChar char="•"/>
            </a:pPr>
            <a:r>
              <a:rPr lang="es-CL" dirty="0"/>
              <a:t>La ley crea un único Sistema Nacional de Áreas Protegidas (SNAP).</a:t>
            </a:r>
          </a:p>
          <a:p>
            <a:pPr>
              <a:buFont typeface="Arial" panose="020B0604020202020204" pitchFamily="34" charset="0"/>
              <a:buChar char="•"/>
            </a:pPr>
            <a:endParaRPr lang="es-CL" dirty="0"/>
          </a:p>
          <a:p>
            <a:pPr>
              <a:buFont typeface="Arial" panose="020B0604020202020204" pitchFamily="34" charset="0"/>
              <a:buChar char="•"/>
            </a:pPr>
            <a:r>
              <a:rPr lang="es-CL" dirty="0"/>
              <a:t>¿Qué es el Servicio de Biodiversidad y Áreas Protegidas?</a:t>
            </a:r>
          </a:p>
          <a:p>
            <a:pPr lvl="1">
              <a:buFont typeface="Arial" panose="020B0604020202020204" pitchFamily="34" charset="0"/>
              <a:buChar char="•"/>
            </a:pPr>
            <a:r>
              <a:rPr lang="es-CL" dirty="0"/>
              <a:t>Es una entidad cuyo objeto será la conservación de la biodiversidad del país. El Servicio será funcionalmente descentralizado, es decir, contará con personalidad jurídica y patrimonio propio, pero estará sujeto a la </a:t>
            </a:r>
            <a:r>
              <a:rPr lang="es-CL" dirty="0" err="1"/>
              <a:t>supervigilancia</a:t>
            </a:r>
            <a:r>
              <a:rPr lang="es-CL" dirty="0"/>
              <a:t> del Presidente de la República a través del Ministerio del Medio Ambiente.</a:t>
            </a:r>
          </a:p>
          <a:p>
            <a:pPr lvl="1">
              <a:buFont typeface="Arial" panose="020B0604020202020204" pitchFamily="34" charset="0"/>
              <a:buChar char="•"/>
            </a:pPr>
            <a:r>
              <a:rPr lang="es-CL" dirty="0"/>
              <a:t>Se desconcentrará territorialmente a través de direcciones regionales y, en caso de ser necesario, de oficinas provinciales o locales. El Servicio será parte del Sistema de Alta Dirección Pública, que opera en los concursos para el nombramiento de sus autoridades.</a:t>
            </a:r>
            <a:endParaRPr lang="es-ES" dirty="0"/>
          </a:p>
        </p:txBody>
      </p:sp>
    </p:spTree>
    <p:extLst>
      <p:ext uri="{BB962C8B-B14F-4D97-AF65-F5344CB8AC3E}">
        <p14:creationId xmlns:p14="http://schemas.microsoft.com/office/powerpoint/2010/main" val="4016555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Funciones y atribuciones</a:t>
            </a:r>
          </a:p>
        </p:txBody>
      </p:sp>
      <p:sp>
        <p:nvSpPr>
          <p:cNvPr id="3" name="Marcador de contenido 2"/>
          <p:cNvSpPr>
            <a:spLocks noGrp="1"/>
          </p:cNvSpPr>
          <p:nvPr>
            <p:ph idx="1"/>
          </p:nvPr>
        </p:nvSpPr>
        <p:spPr/>
        <p:txBody>
          <a:bodyPr>
            <a:normAutofit fontScale="55000" lnSpcReduction="20000"/>
          </a:bodyPr>
          <a:lstStyle/>
          <a:p>
            <a:r>
              <a:rPr lang="es-CL" dirty="0"/>
              <a:t>Serán funciones y atribuciones del Servicio:</a:t>
            </a:r>
          </a:p>
          <a:p>
            <a:pPr marL="457200" indent="-457200">
              <a:buFont typeface="+mj-lt"/>
              <a:buAutoNum type="alphaLcParenR"/>
            </a:pPr>
            <a:r>
              <a:rPr lang="es-CL" dirty="0"/>
              <a:t>Ejecutar planes y programas dictados en conformidad con la Ley sobre Bases Generales de Medio Ambiente.</a:t>
            </a:r>
          </a:p>
          <a:p>
            <a:pPr marL="457200" indent="-457200">
              <a:buFont typeface="+mj-lt"/>
              <a:buAutoNum type="alphaLcParenR"/>
            </a:pPr>
            <a:r>
              <a:rPr lang="es-CL" dirty="0"/>
              <a:t>Gestionar el Sistema Nacional de Áreas Protegidas, administrar las áreas protegidas del Estado y supervisar la administración de las áreas protegidas privadas.</a:t>
            </a:r>
          </a:p>
          <a:p>
            <a:pPr marL="457200" indent="-457200">
              <a:buFont typeface="+mj-lt"/>
              <a:buAutoNum type="alphaLcParenR"/>
            </a:pPr>
            <a:r>
              <a:rPr lang="es-CL" dirty="0"/>
              <a:t>Promover, coordinar, implementar, elaborar y realizar estudios y programas de investigación conducentes, entre otros, a conocer la biodiversidad y su estado, los servicios </a:t>
            </a:r>
            <a:r>
              <a:rPr lang="es-CL" dirty="0" err="1"/>
              <a:t>ecosistémicos</a:t>
            </a:r>
            <a:r>
              <a:rPr lang="es-CL" dirty="0"/>
              <a:t> que provee (beneficios para las personas y la naturaleza), las amenazas que la afectan, su vulnerabilidad al cambio climático y las acciones prioritarias para su conservación.</a:t>
            </a:r>
          </a:p>
          <a:p>
            <a:pPr marL="457200" indent="-457200">
              <a:buFont typeface="+mj-lt"/>
              <a:buAutoNum type="alphaLcParenR"/>
            </a:pPr>
            <a:r>
              <a:rPr lang="es-CL" dirty="0"/>
              <a:t>Promover, diseñar e implementar redes de monitoreo de la biodiversidad y administrar un sistema de información de la biodiversidad.</a:t>
            </a:r>
          </a:p>
          <a:p>
            <a:pPr marL="457200" indent="-457200">
              <a:buFont typeface="+mj-lt"/>
              <a:buAutoNum type="alphaLcParenR"/>
            </a:pPr>
            <a:r>
              <a:rPr lang="es-CL" dirty="0"/>
              <a:t>Elaborar, ejecutar y coordinar la implementación, así como velar y fiscalizar el cumplimiento de los planes de recuperación, conservación y gestión de especies; los planes de prevención, control y erradicación de especies exóticas invasoras; los planes de manejo para la conservación; y los planes de restauración ecológica. Proteger y promover la conservación de los polinizadores nativos (como las abejas).</a:t>
            </a:r>
          </a:p>
          <a:p>
            <a:pPr marL="457200" indent="-457200">
              <a:buFont typeface="+mj-lt"/>
              <a:buAutoNum type="alphaLcParenR"/>
            </a:pPr>
            <a:r>
              <a:rPr lang="es-CL" dirty="0"/>
              <a:t>Apoyar técnicamente, y coordinar la conservación de especies fuera de sus hábitats y genes con bancos de germoplasma (reproductores de plantas, como semillas, estacas, rebrotes, etc.), jardines botánicos, conservatorios botánicos y centros de reproducción de fauna nativa, entre otros, a fin de contribuir con la gestión para la conservación de la biodiversidad.</a:t>
            </a:r>
          </a:p>
          <a:p>
            <a:pPr marL="457200" indent="-457200">
              <a:buFont typeface="+mj-lt"/>
              <a:buAutoNum type="alphaLcParenR"/>
            </a:pPr>
            <a:r>
              <a:rPr lang="es-CL" dirty="0"/>
              <a:t>Proponer al Servicio Agrícola y Ganadero criterios para el uso e internación de plaguicidas, fertilizantes y sustancias químicas, a fin de resguardar la biodiversidad.</a:t>
            </a:r>
            <a:endParaRPr lang="es-ES" dirty="0"/>
          </a:p>
        </p:txBody>
      </p:sp>
    </p:spTree>
    <p:extLst>
      <p:ext uri="{BB962C8B-B14F-4D97-AF65-F5344CB8AC3E}">
        <p14:creationId xmlns:p14="http://schemas.microsoft.com/office/powerpoint/2010/main" val="1117876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Funciones y atribuciones</a:t>
            </a:r>
          </a:p>
        </p:txBody>
      </p:sp>
      <p:sp>
        <p:nvSpPr>
          <p:cNvPr id="3" name="Marcador de contenido 2"/>
          <p:cNvSpPr>
            <a:spLocks noGrp="1"/>
          </p:cNvSpPr>
          <p:nvPr>
            <p:ph idx="1"/>
          </p:nvPr>
        </p:nvSpPr>
        <p:spPr/>
        <p:txBody>
          <a:bodyPr>
            <a:normAutofit fontScale="70000" lnSpcReduction="20000"/>
          </a:bodyPr>
          <a:lstStyle/>
          <a:p>
            <a:r>
              <a:rPr lang="es-CL" dirty="0"/>
              <a:t>h) Promover, apoyar y ejecutar acciones de educación, sensibilización, información, capacitación y comunicación sobre el valor de la biodiversidad, sus amenazas y su relación con el cambio climático.</a:t>
            </a:r>
          </a:p>
          <a:p>
            <a:r>
              <a:rPr lang="es-CL" dirty="0"/>
              <a:t>i) Pronunciarse sobre los impactos de los proyectos o actividades sobre la biodiversidad, incluyendo las condiciones o medidas para mitigar, restaurar o compensar esos impactos, en el marco del sistema de evaluación de impacto ambiental.</a:t>
            </a:r>
          </a:p>
          <a:p>
            <a:r>
              <a:rPr lang="es-CL" dirty="0"/>
              <a:t>j)Administrar el Fondo Nacional de la Biodiversidad.</a:t>
            </a:r>
          </a:p>
          <a:p>
            <a:r>
              <a:rPr lang="es-CL" dirty="0"/>
              <a:t>k) Otorgar o reconocer certificados a actividades, prácticas o sitios, por su contribución a la conservación de la biodiversidad y la provisión de servicios </a:t>
            </a:r>
            <a:r>
              <a:rPr lang="es-CL" dirty="0" err="1"/>
              <a:t>ecosistémicos</a:t>
            </a:r>
            <a:r>
              <a:rPr lang="es-CL" dirty="0"/>
              <a:t> (beneficios de los ecosistemas a la sociedad).</a:t>
            </a:r>
          </a:p>
          <a:p>
            <a:r>
              <a:rPr lang="es-CL" dirty="0"/>
              <a:t>l) Aplicar y fiscalizar normas sobre protección, rescate, rehabilitación, reinserción, observación y monitoreo de fauna nativa terrestre y acuática de especies nativas de mamíferos, anfibios, reptiles y aves, sin perjuicio de las normas sobre descarte y captura incidental contenidas en la ley General de Pesca y Acuicultura (pesca involuntaria de especies y su devolución al agua) y sin perjuicio de las normas establecidas en la Ley sobre Caza.</a:t>
            </a:r>
          </a:p>
          <a:p>
            <a:r>
              <a:rPr lang="es-CL" dirty="0"/>
              <a:t>ll) Fiscalizar la aplicación de la ley General de Pesca y Acuicultura, sus reglamentos y las medidas de administración pesquera en las áreas protegidas.</a:t>
            </a:r>
          </a:p>
          <a:p>
            <a:r>
              <a:rPr lang="es-CL" dirty="0"/>
              <a:t>m) Participar en la definición de criterios para el otorgamiento de autorizaciones de repoblación o siembra de especies hidrobiológicas (especies acuáticas, como por ejemplo, peces, crustáceos, moluscos o algas); pronunciarse respecto de la identificación de las áreas susceptibles de ser declaradas preferenciales; fiscalizar la aplicación de la Ley sobre Pesca Recreativa, todas ellas en las áreas protegidas.</a:t>
            </a:r>
            <a:endParaRPr lang="es-ES" dirty="0"/>
          </a:p>
        </p:txBody>
      </p:sp>
    </p:spTree>
    <p:extLst>
      <p:ext uri="{BB962C8B-B14F-4D97-AF65-F5344CB8AC3E}">
        <p14:creationId xmlns:p14="http://schemas.microsoft.com/office/powerpoint/2010/main" val="688919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Funciones y atribuciones</a:t>
            </a:r>
          </a:p>
        </p:txBody>
      </p:sp>
      <p:sp>
        <p:nvSpPr>
          <p:cNvPr id="3" name="Marcador de contenido 2"/>
          <p:cNvSpPr>
            <a:spLocks noGrp="1"/>
          </p:cNvSpPr>
          <p:nvPr>
            <p:ph idx="1"/>
          </p:nvPr>
        </p:nvSpPr>
        <p:spPr/>
        <p:txBody>
          <a:bodyPr>
            <a:normAutofit fontScale="92500" lnSpcReduction="10000"/>
          </a:bodyPr>
          <a:lstStyle/>
          <a:p>
            <a:r>
              <a:rPr lang="es-CL" dirty="0"/>
              <a:t>o) Autorizar la caza o captura en áreas que forman parte del Sistema Nacional de Áreas Protegidas y fiscalizar el cumplimiento de la Ley sobre Caza en tales áreas.</a:t>
            </a:r>
          </a:p>
          <a:p>
            <a:r>
              <a:rPr lang="es-CL" dirty="0"/>
              <a:t>p) Fiscalizar el cumplimiento de la Ley sobre Recuperación del Bosque Nativo y Fomento Forestal en las áreas que forman parte del Sistema Nacional de Áreas Protegidas.</a:t>
            </a:r>
          </a:p>
          <a:p>
            <a:r>
              <a:rPr lang="es-CL" dirty="0"/>
              <a:t>q) Realizar publicaciones científicas o de divulgación, pudiendo recibir los recursos que se obtengan de su venta.</a:t>
            </a:r>
          </a:p>
          <a:p>
            <a:r>
              <a:rPr lang="es-CL" dirty="0"/>
              <a:t>r) Celebrar convenios con organismos e instituciones públicas y privadas, para colaborar en materias de su competencia.</a:t>
            </a:r>
          </a:p>
          <a:p>
            <a:r>
              <a:rPr lang="es-CL" dirty="0"/>
              <a:t>s) Integrar y participar en la formación y constitución de personas jurídicas de derecho privado, sin fines de lucro, a que se refiere el Código Civil, cuya finalidad fundamental sea la conservación de la biodiversidad.</a:t>
            </a:r>
          </a:p>
          <a:p>
            <a:r>
              <a:rPr lang="es-CL" dirty="0"/>
              <a:t>t) Las demás que establezcan las leyes.</a:t>
            </a:r>
            <a:endParaRPr lang="es-ES" dirty="0"/>
          </a:p>
        </p:txBody>
      </p:sp>
    </p:spTree>
    <p:extLst>
      <p:ext uri="{BB962C8B-B14F-4D97-AF65-F5344CB8AC3E}">
        <p14:creationId xmlns:p14="http://schemas.microsoft.com/office/powerpoint/2010/main" val="99007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Organización del servicio</a:t>
            </a:r>
          </a:p>
        </p:txBody>
      </p:sp>
      <p:sp>
        <p:nvSpPr>
          <p:cNvPr id="3" name="Marcador de contenido 2"/>
          <p:cNvSpPr>
            <a:spLocks noGrp="1"/>
          </p:cNvSpPr>
          <p:nvPr>
            <p:ph idx="1"/>
          </p:nvPr>
        </p:nvSpPr>
        <p:spPr/>
        <p:txBody>
          <a:bodyPr>
            <a:normAutofit fontScale="92500" lnSpcReduction="10000"/>
          </a:bodyPr>
          <a:lstStyle/>
          <a:p>
            <a:r>
              <a:rPr lang="es-CL" dirty="0"/>
              <a:t>¿Cómo se organiza el Servicio?</a:t>
            </a:r>
          </a:p>
          <a:p>
            <a:pPr algn="just">
              <a:buFont typeface="Arial" panose="020B0604020202020204" pitchFamily="34" charset="0"/>
              <a:buChar char="•"/>
            </a:pPr>
            <a:r>
              <a:rPr lang="es-CL" dirty="0"/>
              <a:t>La administración y dirección superior del Servicio estará a cargo de un director o directora nacional, quien ejercerá la jefatura superior del servicio y tendrá su representación legal. Será designado mediante el Sistema de Alta Dirección Pública.</a:t>
            </a:r>
          </a:p>
          <a:p>
            <a:pPr algn="just">
              <a:buFont typeface="Arial" panose="020B0604020202020204" pitchFamily="34" charset="0"/>
              <a:buChar char="•"/>
            </a:pPr>
            <a:r>
              <a:rPr lang="es-CL" dirty="0"/>
              <a:t>Habrá direcciones regionales y un Comité Científico, organismo asesor y de consulta en las materias científicas y técnicas necesarias para el adecuado ejercicio de las funciones y atribuciones del Servicio. Al menos seis de sus integrantes deberán desempeñarse en regiones distintas a la Metropolitana de Santiago, para lo que se deberá tener en consideración la representación de las distintas zonas geográficas del país, incluyendo las zonas extremas y los territorios especiales.</a:t>
            </a:r>
          </a:p>
          <a:p>
            <a:pPr algn="just">
              <a:buFont typeface="Arial" panose="020B0604020202020204" pitchFamily="34" charset="0"/>
              <a:buChar char="•"/>
            </a:pPr>
            <a:r>
              <a:rPr lang="es-CL" dirty="0"/>
              <a:t>El Servicio estará facultado para diseñar, implementar y dar seguimiento a la aplicación de los instrumentos de conservación de la biodiversidad tanto dentro como fuera de las áreas protegidas.</a:t>
            </a:r>
            <a:endParaRPr lang="es-ES" dirty="0"/>
          </a:p>
        </p:txBody>
      </p:sp>
    </p:spTree>
    <p:extLst>
      <p:ext uri="{BB962C8B-B14F-4D97-AF65-F5344CB8AC3E}">
        <p14:creationId xmlns:p14="http://schemas.microsoft.com/office/powerpoint/2010/main" val="25050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Sistema de información de la biodiversidad</a:t>
            </a:r>
          </a:p>
        </p:txBody>
      </p:sp>
      <p:sp>
        <p:nvSpPr>
          <p:cNvPr id="3" name="Marcador de contenido 2"/>
          <p:cNvSpPr>
            <a:spLocks noGrp="1"/>
          </p:cNvSpPr>
          <p:nvPr>
            <p:ph idx="1"/>
          </p:nvPr>
        </p:nvSpPr>
        <p:spPr/>
        <p:txBody>
          <a:bodyPr/>
          <a:lstStyle/>
          <a:p>
            <a:pPr marL="0" indent="0" algn="just">
              <a:buNone/>
            </a:pPr>
            <a:r>
              <a:rPr lang="es-CL" dirty="0"/>
              <a:t>¿Qué es el Sistema de Información de la Biodiversidad?</a:t>
            </a:r>
          </a:p>
          <a:p>
            <a:pPr algn="just">
              <a:buFont typeface="Arial" panose="020B0604020202020204" pitchFamily="34" charset="0"/>
              <a:buChar char="•"/>
            </a:pPr>
            <a:r>
              <a:rPr lang="es-CL" dirty="0"/>
              <a:t>El Servicio elaborará y administrará un sistema de información de la biodiversidad, el que almacenará y manejará datos de observación.</a:t>
            </a:r>
          </a:p>
          <a:p>
            <a:pPr algn="just">
              <a:buFont typeface="Arial" panose="020B0604020202020204" pitchFamily="34" charset="0"/>
              <a:buChar char="•"/>
            </a:pPr>
            <a:r>
              <a:rPr lang="es-CL" dirty="0"/>
              <a:t>El Servicio definirá e implementará uno o más programas de monitoreo de los ecosistemas terrestres y acuáticos, marinos y continentales, así como de las especies y su variabilidad genética. Asimismo, podrá requerir a otros órganos de la Administración del Estado la información necesaria para elaborar y mantener el Sistema de Información de la Biodiversidad.</a:t>
            </a:r>
          </a:p>
          <a:p>
            <a:pPr algn="just">
              <a:buFont typeface="Arial" panose="020B0604020202020204" pitchFamily="34" charset="0"/>
              <a:buChar char="•"/>
            </a:pPr>
            <a:r>
              <a:rPr lang="es-CL" dirty="0"/>
              <a:t>Un reglamento dictado por el Ministerio del Medio Ambiente establecerá las categorías y el procedimiento para clasificar los ecosistemas según estado de conservación, y deberá incluir una o más categorías de amenaza.</a:t>
            </a:r>
            <a:endParaRPr lang="es-ES" dirty="0"/>
          </a:p>
        </p:txBody>
      </p:sp>
    </p:spTree>
    <p:extLst>
      <p:ext uri="{BB962C8B-B14F-4D97-AF65-F5344CB8AC3E}">
        <p14:creationId xmlns:p14="http://schemas.microsoft.com/office/powerpoint/2010/main" val="98148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Planes de manejo y planes de restauración</a:t>
            </a:r>
          </a:p>
        </p:txBody>
      </p:sp>
      <p:sp>
        <p:nvSpPr>
          <p:cNvPr id="3" name="Marcador de contenido 2"/>
          <p:cNvSpPr>
            <a:spLocks noGrp="1"/>
          </p:cNvSpPr>
          <p:nvPr>
            <p:ph idx="1"/>
          </p:nvPr>
        </p:nvSpPr>
        <p:spPr/>
        <p:txBody>
          <a:bodyPr>
            <a:normAutofit fontScale="77500" lnSpcReduction="20000"/>
          </a:bodyPr>
          <a:lstStyle/>
          <a:p>
            <a:pPr algn="just"/>
            <a:r>
              <a:rPr lang="es-CL" dirty="0"/>
              <a:t>¿Qué son los planes de manejo para la conservación de ecosistemas amenazados?</a:t>
            </a:r>
          </a:p>
          <a:p>
            <a:pPr algn="just">
              <a:buFont typeface="Arial" panose="020B0604020202020204" pitchFamily="34" charset="0"/>
              <a:buChar char="•"/>
            </a:pPr>
            <a:r>
              <a:rPr lang="es-CL" dirty="0"/>
              <a:t>Es un instrumento de gestión.</a:t>
            </a:r>
          </a:p>
          <a:p>
            <a:pPr algn="just">
              <a:buFont typeface="Arial" panose="020B0604020202020204" pitchFamily="34" charset="0"/>
              <a:buChar char="•"/>
            </a:pPr>
            <a:r>
              <a:rPr lang="es-CL" dirty="0"/>
              <a:t>El Servicio elaborará planes de manejo para ecosistemas amenazados o parte de ellos.</a:t>
            </a:r>
          </a:p>
          <a:p>
            <a:pPr algn="just">
              <a:buFont typeface="Arial" panose="020B0604020202020204" pitchFamily="34" charset="0"/>
              <a:buChar char="•"/>
            </a:pPr>
            <a:r>
              <a:rPr lang="es-CL" dirty="0"/>
              <a:t>El Servicio, mediante resolución, podrá declarar áreas determinadas como áreas degradadas, a fin de recuperar su estructura, composición y funciones.</a:t>
            </a:r>
          </a:p>
          <a:p>
            <a:pPr algn="just"/>
            <a:endParaRPr lang="es-CL" dirty="0"/>
          </a:p>
          <a:p>
            <a:pPr algn="just"/>
            <a:r>
              <a:rPr lang="es-CL" dirty="0"/>
              <a:t>¿Qué son los planes de restauración ecológica?</a:t>
            </a:r>
          </a:p>
          <a:p>
            <a:pPr algn="just">
              <a:buFont typeface="Arial" panose="020B0604020202020204" pitchFamily="34" charset="0"/>
              <a:buChar char="•"/>
            </a:pPr>
            <a:r>
              <a:rPr lang="es-CL" dirty="0"/>
              <a:t>Es un instrumento de gestión.</a:t>
            </a:r>
          </a:p>
          <a:p>
            <a:pPr algn="just">
              <a:buFont typeface="Arial" panose="020B0604020202020204" pitchFamily="34" charset="0"/>
              <a:buChar char="•"/>
            </a:pPr>
            <a:r>
              <a:rPr lang="es-CL" dirty="0"/>
              <a:t>Los planes de restauración ecológica contendrán las medidas o acciones que se llevarán a cabo para restaurar, definirán las metas y objetivos de restauración; la ubicación de los ecosistemas que serán objeto de la restauración; sus componentes degradados; las amenazas causantes de la degradación y las exigencias para eliminarlas o limitarlas; el plazo estimado para su implementación, y el diseño del monitoreo y medidas de seguimiento. Deberá incluir indicadores de efectividad de las medidas o acciones, y una estimación de los costos asociados, en un marco de manejo adaptativo.</a:t>
            </a:r>
            <a:endParaRPr lang="es-ES" dirty="0"/>
          </a:p>
        </p:txBody>
      </p:sp>
    </p:spTree>
    <p:extLst>
      <p:ext uri="{BB962C8B-B14F-4D97-AF65-F5344CB8AC3E}">
        <p14:creationId xmlns:p14="http://schemas.microsoft.com/office/powerpoint/2010/main" val="64392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B12F9B-4476-BE2D-2DE3-19033480A891}"/>
              </a:ext>
            </a:extLst>
          </p:cNvPr>
          <p:cNvSpPr>
            <a:spLocks noGrp="1"/>
          </p:cNvSpPr>
          <p:nvPr>
            <p:ph type="title"/>
          </p:nvPr>
        </p:nvSpPr>
        <p:spPr/>
        <p:txBody>
          <a:bodyPr/>
          <a:lstStyle/>
          <a:p>
            <a:r>
              <a:rPr lang="es-MX" dirty="0"/>
              <a:t>Antecedentes</a:t>
            </a:r>
          </a:p>
        </p:txBody>
      </p:sp>
      <p:sp>
        <p:nvSpPr>
          <p:cNvPr id="3" name="Marcador de contenido 2">
            <a:extLst>
              <a:ext uri="{FF2B5EF4-FFF2-40B4-BE49-F238E27FC236}">
                <a16:creationId xmlns:a16="http://schemas.microsoft.com/office/drawing/2014/main" id="{35FD929A-B08C-BE9C-0AC7-0E7394CF9462}"/>
              </a:ext>
            </a:extLst>
          </p:cNvPr>
          <p:cNvSpPr>
            <a:spLocks noGrp="1"/>
          </p:cNvSpPr>
          <p:nvPr>
            <p:ph idx="1"/>
          </p:nvPr>
        </p:nvSpPr>
        <p:spPr/>
        <p:txBody>
          <a:bodyPr>
            <a:normAutofit/>
          </a:bodyPr>
          <a:lstStyle/>
          <a:p>
            <a:pPr>
              <a:buFont typeface="Arial" panose="020B0604020202020204" pitchFamily="34" charset="0"/>
              <a:buChar char="•"/>
            </a:pPr>
            <a:r>
              <a:rPr lang="es-MX" dirty="0"/>
              <a:t> Conferencia Mundial sobre el Medio Humano (conocida como conferencia de Estocolmo, de 1972). Antecedente: Accidente petrolero Torrey </a:t>
            </a:r>
            <a:r>
              <a:rPr lang="es-MX" dirty="0" err="1"/>
              <a:t>Canion</a:t>
            </a:r>
            <a:r>
              <a:rPr lang="es-MX" dirty="0"/>
              <a:t>, en 1967. Reacción ONU por Resolución de la Asamblea General 2398 (XXIII) de 3 de Diciembre de 1968, que la convocó. Esta conferencia supuso la surgencia del Derecho Internacional del Medio Ambiente.</a:t>
            </a:r>
          </a:p>
          <a:p>
            <a:pPr>
              <a:buFont typeface="Arial" panose="020B0604020202020204" pitchFamily="34" charset="0"/>
              <a:buChar char="•"/>
            </a:pPr>
            <a:r>
              <a:rPr lang="es-MX" dirty="0"/>
              <a:t>La Convención Marco de las Naciones Unidas sobre el Cambio Climático (CMNUUC) es un instrumento jurídico internacional adoptado en junio de 1992 con el objetivo último de estabilizar las concentraciones de gases de efecto invernadero en la atmósfera que dan como resultado el calentamiento global.</a:t>
            </a:r>
          </a:p>
          <a:p>
            <a:pPr>
              <a:buFont typeface="Arial" panose="020B0604020202020204" pitchFamily="34" charset="0"/>
              <a:buChar char="•"/>
            </a:pPr>
            <a:r>
              <a:rPr lang="es-MX" dirty="0"/>
              <a:t> El Convenio sobre la Diversidad Biológica.</a:t>
            </a:r>
          </a:p>
        </p:txBody>
      </p:sp>
    </p:spTree>
    <p:extLst>
      <p:ext uri="{BB962C8B-B14F-4D97-AF65-F5344CB8AC3E}">
        <p14:creationId xmlns:p14="http://schemas.microsoft.com/office/powerpoint/2010/main" val="224783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reconocimiento de paisajes de conservación</a:t>
            </a:r>
            <a:endParaRPr lang="es-ES" dirty="0"/>
          </a:p>
        </p:txBody>
      </p:sp>
      <p:sp>
        <p:nvSpPr>
          <p:cNvPr id="3" name="Marcador de contenido 2"/>
          <p:cNvSpPr>
            <a:spLocks noGrp="1"/>
          </p:cNvSpPr>
          <p:nvPr>
            <p:ph idx="1"/>
          </p:nvPr>
        </p:nvSpPr>
        <p:spPr/>
        <p:txBody>
          <a:bodyPr/>
          <a:lstStyle/>
          <a:p>
            <a:pPr algn="just"/>
            <a:r>
              <a:rPr lang="es-CL" dirty="0"/>
              <a:t>¿Cómo se gestiona el reconocimiento de paisajes de conservación?</a:t>
            </a:r>
          </a:p>
          <a:p>
            <a:pPr algn="just">
              <a:buFont typeface="Arial" panose="020B0604020202020204" pitchFamily="34" charset="0"/>
              <a:buChar char="•"/>
            </a:pPr>
            <a:r>
              <a:rPr lang="es-CL" dirty="0"/>
              <a:t>Las municipalidades, de manera individual o asociada, podrán solicitar al Servicio el reconocimiento de un paisaje de conservación. Para ello deberán acompañar un informe técnico que dé cuenta de los valores naturales, culturales y paisajísticos asociados, la forma de gestión y las cartas de consentimiento de quienes adscriban al paisaje de conservación.</a:t>
            </a:r>
            <a:endParaRPr lang="es-ES" dirty="0"/>
          </a:p>
        </p:txBody>
      </p:sp>
    </p:spTree>
    <p:extLst>
      <p:ext uri="{BB962C8B-B14F-4D97-AF65-F5344CB8AC3E}">
        <p14:creationId xmlns:p14="http://schemas.microsoft.com/office/powerpoint/2010/main" val="1645705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Fondo Nacional de la Biodiversidad</a:t>
            </a:r>
            <a:endParaRPr lang="es-ES" dirty="0"/>
          </a:p>
        </p:txBody>
      </p:sp>
      <p:sp>
        <p:nvSpPr>
          <p:cNvPr id="3" name="Marcador de contenido 2"/>
          <p:cNvSpPr>
            <a:spLocks noGrp="1"/>
          </p:cNvSpPr>
          <p:nvPr>
            <p:ph idx="1"/>
          </p:nvPr>
        </p:nvSpPr>
        <p:spPr/>
        <p:txBody>
          <a:bodyPr/>
          <a:lstStyle/>
          <a:p>
            <a:pPr algn="just"/>
            <a:r>
              <a:rPr lang="es-CL" dirty="0"/>
              <a:t>¿Qué es el Fondo Nacional de la Biodiversidad?</a:t>
            </a:r>
          </a:p>
          <a:p>
            <a:pPr algn="just">
              <a:buFont typeface="Arial" panose="020B0604020202020204" pitchFamily="34" charset="0"/>
              <a:buChar char="•"/>
            </a:pPr>
            <a:r>
              <a:rPr lang="es-CL" dirty="0"/>
              <a:t>El Fondo Nacional de la Biodiversidad está destinado a financiar proyectos de conservación, principalmente fuera de las áreas protegidas del Estado, tales como actividades de investigación, capacitación, monitoreo, restauración, control de amenazas, acciones de conservación de especies fuera de sus hábitats y ecosistemas, prácticas productivas sustentables, entre otras actividades de gestión privada para la conservación de la biodiversidad y la mantención o recuperación de servicios </a:t>
            </a:r>
            <a:r>
              <a:rPr lang="es-CL" dirty="0" err="1"/>
              <a:t>ecosistémicos</a:t>
            </a:r>
            <a:r>
              <a:rPr lang="es-CL" dirty="0"/>
              <a:t>.</a:t>
            </a:r>
            <a:endParaRPr lang="es-ES" dirty="0"/>
          </a:p>
        </p:txBody>
      </p:sp>
    </p:spTree>
    <p:extLst>
      <p:ext uri="{BB962C8B-B14F-4D97-AF65-F5344CB8AC3E}">
        <p14:creationId xmlns:p14="http://schemas.microsoft.com/office/powerpoint/2010/main" val="408492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Sistema Nacional de Áreas Protegidas</a:t>
            </a:r>
          </a:p>
        </p:txBody>
      </p:sp>
      <p:sp>
        <p:nvSpPr>
          <p:cNvPr id="3" name="Marcador de contenido 2"/>
          <p:cNvSpPr>
            <a:spLocks noGrp="1"/>
          </p:cNvSpPr>
          <p:nvPr>
            <p:ph idx="1"/>
          </p:nvPr>
        </p:nvSpPr>
        <p:spPr/>
        <p:txBody>
          <a:bodyPr/>
          <a:lstStyle/>
          <a:p>
            <a:pPr algn="just"/>
            <a:r>
              <a:rPr lang="es-CL" dirty="0"/>
              <a:t>¿Qué es el Sistema Nacional de Áreas Protegidas?</a:t>
            </a:r>
          </a:p>
          <a:p>
            <a:pPr algn="just">
              <a:buFont typeface="Arial" panose="020B0604020202020204" pitchFamily="34" charset="0"/>
              <a:buChar char="•"/>
            </a:pPr>
            <a:r>
              <a:rPr lang="es-CL" dirty="0"/>
              <a:t>Es un sistema constituido por el conjunto de áreas protegidas, del Estado y privadas, terrestres y acuáticas, marinas, continentales y de islas. El Servicio gestionará el Sistema de manera eficaz, integral y equitativa, bajo diversas categorías de protección. Considerará mecanismos de participación ciudadana, así como estrategias e instrumentos de gestión y de financiamiento, para contribuir al cumplimiento de los objetivos de conservación de la biodiversidad y del patrimonio natural y cultural del país vinculado a ésta.</a:t>
            </a:r>
            <a:endParaRPr lang="es-ES" dirty="0"/>
          </a:p>
        </p:txBody>
      </p:sp>
    </p:spTree>
    <p:extLst>
      <p:ext uri="{BB962C8B-B14F-4D97-AF65-F5344CB8AC3E}">
        <p14:creationId xmlns:p14="http://schemas.microsoft.com/office/powerpoint/2010/main" val="1266026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áreas protegidas </a:t>
            </a:r>
          </a:p>
        </p:txBody>
      </p:sp>
      <p:sp>
        <p:nvSpPr>
          <p:cNvPr id="3" name="Marcador de contenido 2"/>
          <p:cNvSpPr>
            <a:spLocks noGrp="1"/>
          </p:cNvSpPr>
          <p:nvPr>
            <p:ph idx="1"/>
          </p:nvPr>
        </p:nvSpPr>
        <p:spPr/>
        <p:txBody>
          <a:bodyPr>
            <a:normAutofit fontScale="92500"/>
          </a:bodyPr>
          <a:lstStyle/>
          <a:p>
            <a:pPr algn="just"/>
            <a:r>
              <a:rPr lang="es-CL" dirty="0"/>
              <a:t>¿Se consideran concesiones y permisos en áreas protegidas del Estado?</a:t>
            </a:r>
          </a:p>
          <a:p>
            <a:pPr algn="just">
              <a:buFont typeface="Arial" panose="020B0604020202020204" pitchFamily="34" charset="0"/>
              <a:buChar char="•"/>
            </a:pPr>
            <a:r>
              <a:rPr lang="es-CL" dirty="0"/>
              <a:t>El Servicio podrá otorgar concesiones en áreas protegidas situadas en bienes fiscales solo para actividades de investigación científica, educación o turismo que requieran la instalación de infraestructura y tengan una duración mayor a un año. Habrá un Comité Técnico, de carácter consultivo, para apoyar el proceso de otorgamiento de concesiones.</a:t>
            </a:r>
          </a:p>
          <a:p>
            <a:pPr algn="just"/>
            <a:endParaRPr lang="es-CL" dirty="0"/>
          </a:p>
          <a:p>
            <a:pPr algn="just"/>
            <a:r>
              <a:rPr lang="es-CL" dirty="0"/>
              <a:t>¿Se consideran áreas protegidas privadas?</a:t>
            </a:r>
          </a:p>
          <a:p>
            <a:pPr algn="just">
              <a:buFont typeface="Arial" panose="020B0604020202020204" pitchFamily="34" charset="0"/>
              <a:buChar char="•"/>
            </a:pPr>
            <a:r>
              <a:rPr lang="es-CL" dirty="0"/>
              <a:t>Las áreas protegidas privadas formarán parte del Sistema Nacional de Áreas Protegidas. Su creación se realizará a través de un decreto supremo que dictará el Ministerio del Medio Ambiente, previo análisis de fondo de los antecedentes recibidos.</a:t>
            </a:r>
            <a:endParaRPr lang="es-ES" dirty="0"/>
          </a:p>
        </p:txBody>
      </p:sp>
    </p:spTree>
    <p:extLst>
      <p:ext uri="{BB962C8B-B14F-4D97-AF65-F5344CB8AC3E}">
        <p14:creationId xmlns:p14="http://schemas.microsoft.com/office/powerpoint/2010/main" val="208118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Fiscalización y sanción</a:t>
            </a:r>
          </a:p>
        </p:txBody>
      </p:sp>
      <p:sp>
        <p:nvSpPr>
          <p:cNvPr id="3" name="Marcador de contenido 2"/>
          <p:cNvSpPr>
            <a:spLocks noGrp="1"/>
          </p:cNvSpPr>
          <p:nvPr>
            <p:ph idx="1"/>
          </p:nvPr>
        </p:nvSpPr>
        <p:spPr/>
        <p:txBody>
          <a:bodyPr>
            <a:normAutofit fontScale="62500" lnSpcReduction="20000"/>
          </a:bodyPr>
          <a:lstStyle/>
          <a:p>
            <a:pPr algn="just"/>
            <a:r>
              <a:rPr lang="es-CL" dirty="0"/>
              <a:t>¿Cómo se hará la fiscalización?</a:t>
            </a:r>
          </a:p>
          <a:p>
            <a:pPr algn="just">
              <a:buFont typeface="Arial" panose="020B0604020202020204" pitchFamily="34" charset="0"/>
              <a:buChar char="•"/>
            </a:pPr>
            <a:r>
              <a:rPr lang="es-CL" dirty="0"/>
              <a:t>El Servicio fiscalizará el cumplimiento de los planes de manejo de las áreas protegidas, de las obligaciones de los propietarios y administradores de las áreas protegidas privadas, de las obligaciones establecidas en los contratos de concesión, de los permisos otorgados en las áreas protegidas y, en general, de todas las actividades que se desarrollen en ellas.</a:t>
            </a:r>
          </a:p>
          <a:p>
            <a:pPr algn="just"/>
            <a:r>
              <a:rPr lang="es-CL" dirty="0"/>
              <a:t>¿Qué infracciones se establecen?</a:t>
            </a:r>
          </a:p>
          <a:p>
            <a:pPr algn="just">
              <a:buFont typeface="Arial" panose="020B0604020202020204" pitchFamily="34" charset="0"/>
              <a:buChar char="•"/>
            </a:pPr>
            <a:r>
              <a:rPr lang="es-CL" dirty="0"/>
              <a:t>Las infracciones se considerarán gravísimas, graves o leves.</a:t>
            </a:r>
          </a:p>
          <a:p>
            <a:pPr algn="just">
              <a:buFont typeface="Arial" panose="020B0604020202020204" pitchFamily="34" charset="0"/>
              <a:buChar char="•"/>
            </a:pPr>
            <a:r>
              <a:rPr lang="es-CL" dirty="0"/>
              <a:t>Constituirán infracciones gravísimas, los hechos, actos u omisiones que:</a:t>
            </a:r>
          </a:p>
          <a:p>
            <a:pPr lvl="1" algn="just">
              <a:buFont typeface="Arial" panose="020B0604020202020204" pitchFamily="34" charset="0"/>
              <a:buChar char="•"/>
            </a:pPr>
            <a:r>
              <a:rPr lang="es-CL" dirty="0"/>
              <a:t>Hayan causado daño ambiental, que no se pueda de reponer;</a:t>
            </a:r>
          </a:p>
          <a:p>
            <a:pPr lvl="1" algn="just">
              <a:buFont typeface="Arial" panose="020B0604020202020204" pitchFamily="34" charset="0"/>
              <a:buChar char="•"/>
            </a:pPr>
            <a:r>
              <a:rPr lang="es-CL" dirty="0"/>
              <a:t>Hayan afectado gravemente los servicios </a:t>
            </a:r>
            <a:r>
              <a:rPr lang="es-CL" dirty="0" err="1"/>
              <a:t>ecosistémicos</a:t>
            </a:r>
            <a:r>
              <a:rPr lang="es-CL" dirty="0"/>
              <a:t>, o</a:t>
            </a:r>
          </a:p>
          <a:p>
            <a:pPr lvl="1" algn="just">
              <a:buFont typeface="Arial" panose="020B0604020202020204" pitchFamily="34" charset="0"/>
              <a:buChar char="•"/>
            </a:pPr>
            <a:r>
              <a:rPr lang="es-CL" dirty="0"/>
              <a:t>Impidan u obstaculicen deliberadamente el cumplimiento de determinado plan de manejo.</a:t>
            </a:r>
          </a:p>
          <a:p>
            <a:pPr algn="just">
              <a:buFont typeface="Arial" panose="020B0604020202020204" pitchFamily="34" charset="0"/>
              <a:buChar char="•"/>
            </a:pPr>
            <a:r>
              <a:rPr lang="es-CL" dirty="0"/>
              <a:t>Constituirán infracciones graves, los hechos, actos u omisiones que:</a:t>
            </a:r>
          </a:p>
          <a:p>
            <a:pPr lvl="1" algn="just">
              <a:buFont typeface="Arial" panose="020B0604020202020204" pitchFamily="34" charset="0"/>
              <a:buChar char="•"/>
            </a:pPr>
            <a:r>
              <a:rPr lang="es-CL" dirty="0"/>
              <a:t>Hayan causado daño ambiental, susceptible de reponer en sus propiedades básicas;</a:t>
            </a:r>
          </a:p>
          <a:p>
            <a:pPr lvl="1" algn="just">
              <a:buFont typeface="Arial" panose="020B0604020202020204" pitchFamily="34" charset="0"/>
              <a:buChar char="•"/>
            </a:pPr>
            <a:r>
              <a:rPr lang="es-CL" dirty="0"/>
              <a:t>Hayan afectado el área, sin comprometer gravemente los servicios </a:t>
            </a:r>
            <a:r>
              <a:rPr lang="es-CL" dirty="0" err="1"/>
              <a:t>ecosistémicos</a:t>
            </a:r>
            <a:r>
              <a:rPr lang="es-CL" dirty="0"/>
              <a:t> que ésta provee, o</a:t>
            </a:r>
          </a:p>
          <a:p>
            <a:pPr lvl="1" algn="just">
              <a:buFont typeface="Arial" panose="020B0604020202020204" pitchFamily="34" charset="0"/>
              <a:buChar char="•"/>
            </a:pPr>
            <a:r>
              <a:rPr lang="es-CL" dirty="0"/>
              <a:t>Afecten negativamente el cumplimiento del plan de manejo de un área protegida.</a:t>
            </a:r>
          </a:p>
          <a:p>
            <a:pPr algn="just">
              <a:buFont typeface="Arial" panose="020B0604020202020204" pitchFamily="34" charset="0"/>
              <a:buChar char="•"/>
            </a:pPr>
            <a:r>
              <a:rPr lang="es-CL" dirty="0"/>
              <a:t>Constituirán infracciones leves, los hechos, actos, u omisiones que contravengan cualquier precepto o medida obligatoria y que no constituyan infracción gravísima o grave.</a:t>
            </a:r>
            <a:endParaRPr lang="es-ES" dirty="0"/>
          </a:p>
        </p:txBody>
      </p:sp>
    </p:spTree>
    <p:extLst>
      <p:ext uri="{BB962C8B-B14F-4D97-AF65-F5344CB8AC3E}">
        <p14:creationId xmlns:p14="http://schemas.microsoft.com/office/powerpoint/2010/main" val="159898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Prescripción y sanciones</a:t>
            </a:r>
          </a:p>
        </p:txBody>
      </p:sp>
      <p:sp>
        <p:nvSpPr>
          <p:cNvPr id="3" name="Marcador de contenido 2"/>
          <p:cNvSpPr>
            <a:spLocks noGrp="1"/>
          </p:cNvSpPr>
          <p:nvPr>
            <p:ph idx="1"/>
          </p:nvPr>
        </p:nvSpPr>
        <p:spPr/>
        <p:txBody>
          <a:bodyPr>
            <a:normAutofit fontScale="55000" lnSpcReduction="20000"/>
          </a:bodyPr>
          <a:lstStyle/>
          <a:p>
            <a:r>
              <a:rPr lang="es-CL" dirty="0"/>
              <a:t>¿Cuándo prescriben las infracciones?</a:t>
            </a:r>
          </a:p>
          <a:p>
            <a:pPr>
              <a:buFont typeface="Arial" panose="020B0604020202020204" pitchFamily="34" charset="0"/>
              <a:buChar char="•"/>
            </a:pPr>
            <a:r>
              <a:rPr lang="es-CL" dirty="0"/>
              <a:t>Prescribirán a los tres años contados desde su comisión o desde la manifestación evidente de sus efectos, en el caso de las infracciones que hayan causado daño ambiental. En ambos casos, el plazo se interrumpirá con la notificación de la formulación de cargos por los hechos constitutivos de las infracciones.</a:t>
            </a:r>
          </a:p>
          <a:p>
            <a:r>
              <a:rPr lang="es-CL" dirty="0"/>
              <a:t>¿Qué sanciones se aplicarán?</a:t>
            </a:r>
          </a:p>
          <a:p>
            <a:pPr>
              <a:buFont typeface="Arial" panose="020B0604020202020204" pitchFamily="34" charset="0"/>
              <a:buChar char="•"/>
            </a:pPr>
            <a:r>
              <a:rPr lang="es-CL" dirty="0"/>
              <a:t>En el caso de las infracciones gravísimas:</a:t>
            </a:r>
          </a:p>
          <a:p>
            <a:pPr lvl="1">
              <a:buFont typeface="Arial" panose="020B0604020202020204" pitchFamily="34" charset="0"/>
              <a:buChar char="•"/>
            </a:pPr>
            <a:r>
              <a:rPr lang="es-CL" dirty="0"/>
              <a:t>Multa de hasta 15 mil unidades tributarias mensuales.</a:t>
            </a:r>
          </a:p>
          <a:p>
            <a:pPr lvl="1">
              <a:buFont typeface="Arial" panose="020B0604020202020204" pitchFamily="34" charset="0"/>
              <a:buChar char="•"/>
            </a:pPr>
            <a:r>
              <a:rPr lang="es-CL" dirty="0"/>
              <a:t>Restitución total de los beneficios obtenidos como área protegida privada.</a:t>
            </a:r>
          </a:p>
          <a:p>
            <a:pPr lvl="1">
              <a:buFont typeface="Arial" panose="020B0604020202020204" pitchFamily="34" charset="0"/>
              <a:buChar char="•"/>
            </a:pPr>
            <a:r>
              <a:rPr lang="es-CL" dirty="0"/>
              <a:t>Extinción o caducidad de la concesión o permiso, según corresponda, sin derecho a indemnización alguna.</a:t>
            </a:r>
          </a:p>
          <a:p>
            <a:pPr lvl="1">
              <a:buFont typeface="Arial" panose="020B0604020202020204" pitchFamily="34" charset="0"/>
              <a:buChar char="•"/>
            </a:pPr>
            <a:r>
              <a:rPr lang="es-CL" dirty="0"/>
              <a:t>Prohibición temporal de ingreso a las áreas protegidas, entre cinco y quince años.</a:t>
            </a:r>
          </a:p>
          <a:p>
            <a:pPr>
              <a:buFont typeface="Arial" panose="020B0604020202020204" pitchFamily="34" charset="0"/>
              <a:buChar char="•"/>
            </a:pPr>
            <a:r>
              <a:rPr lang="es-CL" dirty="0"/>
              <a:t>En el caso de las infracciones graves:</a:t>
            </a:r>
          </a:p>
          <a:p>
            <a:pPr lvl="1">
              <a:buFont typeface="Arial" panose="020B0604020202020204" pitchFamily="34" charset="0"/>
              <a:buChar char="•"/>
            </a:pPr>
            <a:r>
              <a:rPr lang="es-CL" dirty="0"/>
              <a:t>Multa de hasta 10 mil unidades tributarias mensuales.</a:t>
            </a:r>
          </a:p>
          <a:p>
            <a:pPr lvl="1">
              <a:buFont typeface="Arial" panose="020B0604020202020204" pitchFamily="34" charset="0"/>
              <a:buChar char="•"/>
            </a:pPr>
            <a:r>
              <a:rPr lang="es-CL" dirty="0"/>
              <a:t>Restitución parcial de los beneficios obtenidos como área protegida privada.</a:t>
            </a:r>
          </a:p>
          <a:p>
            <a:pPr lvl="1">
              <a:buFont typeface="Arial" panose="020B0604020202020204" pitchFamily="34" charset="0"/>
              <a:buChar char="•"/>
            </a:pPr>
            <a:r>
              <a:rPr lang="es-CL" dirty="0"/>
              <a:t>Suspensión de la concesión o permiso, que no podrá superar la mitad del tiempo otorgado al efecto.</a:t>
            </a:r>
          </a:p>
          <a:p>
            <a:pPr lvl="1">
              <a:buFont typeface="Arial" panose="020B0604020202020204" pitchFamily="34" charset="0"/>
              <a:buChar char="•"/>
            </a:pPr>
            <a:r>
              <a:rPr lang="es-CL" dirty="0"/>
              <a:t>Prohibición temporal de ingreso a las áreas protegidas, entre 5 y 10 años.</a:t>
            </a:r>
          </a:p>
          <a:p>
            <a:pPr>
              <a:buFont typeface="Arial" panose="020B0604020202020204" pitchFamily="34" charset="0"/>
              <a:buChar char="•"/>
            </a:pPr>
            <a:r>
              <a:rPr lang="es-CL" dirty="0"/>
              <a:t>En el caso de las infracciones leves:</a:t>
            </a:r>
          </a:p>
          <a:p>
            <a:pPr lvl="1">
              <a:buFont typeface="Arial" panose="020B0604020202020204" pitchFamily="34" charset="0"/>
              <a:buChar char="•"/>
            </a:pPr>
            <a:r>
              <a:rPr lang="es-CL" dirty="0"/>
              <a:t>Multa de hasta mil unidades tributarias mensuales.</a:t>
            </a:r>
          </a:p>
          <a:p>
            <a:pPr lvl="1">
              <a:buFont typeface="Arial" panose="020B0604020202020204" pitchFamily="34" charset="0"/>
              <a:buChar char="•"/>
            </a:pPr>
            <a:r>
              <a:rPr lang="es-CL" dirty="0"/>
              <a:t>Prestación de servicios en beneficio de un área protegida, si el infractor consiente en ello.</a:t>
            </a:r>
            <a:endParaRPr lang="es-ES" dirty="0"/>
          </a:p>
        </p:txBody>
      </p:sp>
    </p:spTree>
    <p:extLst>
      <p:ext uri="{BB962C8B-B14F-4D97-AF65-F5344CB8AC3E}">
        <p14:creationId xmlns:p14="http://schemas.microsoft.com/office/powerpoint/2010/main" val="78124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Traspaso de personal </a:t>
            </a:r>
            <a:r>
              <a:rPr lang="es-ES" dirty="0" err="1"/>
              <a:t>conaf</a:t>
            </a:r>
            <a:endParaRPr lang="es-ES" dirty="0"/>
          </a:p>
        </p:txBody>
      </p:sp>
      <p:sp>
        <p:nvSpPr>
          <p:cNvPr id="3" name="Marcador de contenido 2"/>
          <p:cNvSpPr>
            <a:spLocks noGrp="1"/>
          </p:cNvSpPr>
          <p:nvPr>
            <p:ph idx="1"/>
          </p:nvPr>
        </p:nvSpPr>
        <p:spPr/>
        <p:txBody>
          <a:bodyPr/>
          <a:lstStyle/>
          <a:p>
            <a:pPr algn="just"/>
            <a:r>
              <a:rPr lang="es-CL" dirty="0"/>
              <a:t>¿Qué pasará con el personal de </a:t>
            </a:r>
            <a:r>
              <a:rPr lang="es-CL" dirty="0" err="1"/>
              <a:t>Conaf</a:t>
            </a:r>
            <a:r>
              <a:rPr lang="es-CL" dirty="0"/>
              <a:t> que trabaja en la administración y gestión de áreas protegidas?</a:t>
            </a:r>
          </a:p>
          <a:p>
            <a:pPr algn="just">
              <a:buFont typeface="Arial" panose="020B0604020202020204" pitchFamily="34" charset="0"/>
              <a:buChar char="•"/>
            </a:pPr>
            <a:r>
              <a:rPr lang="es-CL" dirty="0"/>
              <a:t>El Presidente de la República en el plazo de un año establecerá las normas necesarias para traspasar al servicio a esas personas.</a:t>
            </a:r>
            <a:endParaRPr lang="es-ES" dirty="0"/>
          </a:p>
        </p:txBody>
      </p:sp>
      <p:pic>
        <p:nvPicPr>
          <p:cNvPr id="4" name="Imagen 3"/>
          <p:cNvPicPr>
            <a:picLocks noChangeAspect="1"/>
          </p:cNvPicPr>
          <p:nvPr/>
        </p:nvPicPr>
        <p:blipFill>
          <a:blip r:embed="rId2"/>
          <a:stretch>
            <a:fillRect/>
          </a:stretch>
        </p:blipFill>
        <p:spPr>
          <a:xfrm>
            <a:off x="8236551" y="3946182"/>
            <a:ext cx="1847850" cy="1733550"/>
          </a:xfrm>
          <a:prstGeom prst="rect">
            <a:avLst/>
          </a:prstGeom>
        </p:spPr>
      </p:pic>
    </p:spTree>
    <p:extLst>
      <p:ext uri="{BB962C8B-B14F-4D97-AF65-F5344CB8AC3E}">
        <p14:creationId xmlns:p14="http://schemas.microsoft.com/office/powerpoint/2010/main" val="105708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referencias</a:t>
            </a:r>
          </a:p>
        </p:txBody>
      </p:sp>
      <p:sp>
        <p:nvSpPr>
          <p:cNvPr id="3" name="Marcador de contenido 2"/>
          <p:cNvSpPr>
            <a:spLocks noGrp="1"/>
          </p:cNvSpPr>
          <p:nvPr>
            <p:ph idx="1"/>
          </p:nvPr>
        </p:nvSpPr>
        <p:spPr/>
        <p:txBody>
          <a:bodyPr>
            <a:normAutofit fontScale="85000" lnSpcReduction="20000"/>
          </a:bodyPr>
          <a:lstStyle/>
          <a:p>
            <a:pPr algn="just">
              <a:buFont typeface="Arial" panose="020B0604020202020204" pitchFamily="34" charset="0"/>
              <a:buChar char="•"/>
            </a:pPr>
            <a:r>
              <a:rPr lang="es-ES" dirty="0"/>
              <a:t>Brooks, T. M., R.A. </a:t>
            </a:r>
            <a:r>
              <a:rPr lang="es-ES" dirty="0" err="1"/>
              <a:t>Mittermeier</a:t>
            </a:r>
            <a:r>
              <a:rPr lang="es-ES" dirty="0"/>
              <a:t>, G.A.B. da Fonseca, J. </a:t>
            </a:r>
            <a:r>
              <a:rPr lang="es-ES" dirty="0" err="1"/>
              <a:t>Gerlach</a:t>
            </a:r>
            <a:r>
              <a:rPr lang="es-ES" dirty="0"/>
              <a:t>, M. </a:t>
            </a:r>
            <a:r>
              <a:rPr lang="es-ES" dirty="0" err="1"/>
              <a:t>Hoffmann</a:t>
            </a:r>
            <a:r>
              <a:rPr lang="es-ES" dirty="0"/>
              <a:t>, J.F: </a:t>
            </a:r>
            <a:r>
              <a:rPr lang="es-ES" dirty="0" err="1"/>
              <a:t>Lamoreux</a:t>
            </a:r>
            <a:r>
              <a:rPr lang="es-ES" dirty="0"/>
              <a:t>, C.G. </a:t>
            </a:r>
            <a:r>
              <a:rPr lang="es-ES" dirty="0" err="1"/>
              <a:t>Mittermeier</a:t>
            </a:r>
            <a:r>
              <a:rPr lang="es-ES" dirty="0"/>
              <a:t>, J.D. </a:t>
            </a:r>
            <a:r>
              <a:rPr lang="es-ES" dirty="0" err="1"/>
              <a:t>Pilgrim</a:t>
            </a:r>
            <a:r>
              <a:rPr lang="es-ES" dirty="0"/>
              <a:t>, J. D. and A.S.L. </a:t>
            </a:r>
            <a:r>
              <a:rPr lang="es-ES" dirty="0" err="1"/>
              <a:t>Rodrigues</a:t>
            </a:r>
            <a:r>
              <a:rPr lang="es-ES" dirty="0"/>
              <a:t>. 2006. Global </a:t>
            </a:r>
            <a:r>
              <a:rPr lang="es-ES" dirty="0" err="1"/>
              <a:t>Biodiversity</a:t>
            </a:r>
            <a:r>
              <a:rPr lang="es-ES" dirty="0"/>
              <a:t> </a:t>
            </a:r>
            <a:r>
              <a:rPr lang="es-ES" dirty="0" err="1"/>
              <a:t>Conservation</a:t>
            </a:r>
            <a:r>
              <a:rPr lang="es-ES" dirty="0"/>
              <a:t> </a:t>
            </a:r>
            <a:r>
              <a:rPr lang="es-ES" dirty="0" err="1"/>
              <a:t>Priorities</a:t>
            </a:r>
            <a:r>
              <a:rPr lang="es-ES" dirty="0"/>
              <a:t>. </a:t>
            </a:r>
            <a:r>
              <a:rPr lang="es-ES" dirty="0" err="1"/>
              <a:t>Science</a:t>
            </a:r>
            <a:r>
              <a:rPr lang="es-ES" dirty="0"/>
              <a:t> 313 (5783), 58.</a:t>
            </a:r>
          </a:p>
          <a:p>
            <a:pPr algn="just">
              <a:buFont typeface="Arial" panose="020B0604020202020204" pitchFamily="34" charset="0"/>
              <a:buChar char="•"/>
            </a:pPr>
            <a:r>
              <a:rPr lang="es-ES" dirty="0"/>
              <a:t>Grupo de Países </a:t>
            </a:r>
            <a:r>
              <a:rPr lang="es-ES" dirty="0" err="1"/>
              <a:t>Megadiversos</a:t>
            </a:r>
            <a:r>
              <a:rPr lang="es-ES" dirty="0"/>
              <a:t> Afines. Ambiente, silvicultura y pesquerías. República de Sudáfrica.</a:t>
            </a:r>
          </a:p>
          <a:p>
            <a:pPr algn="just">
              <a:buFont typeface="Arial" panose="020B0604020202020204" pitchFamily="34" charset="0"/>
              <a:buChar char="•"/>
            </a:pPr>
            <a:r>
              <a:rPr lang="es-ES" dirty="0" err="1"/>
              <a:t>Mittermeier</a:t>
            </a:r>
            <a:r>
              <a:rPr lang="es-ES" dirty="0"/>
              <a:t>, R.A., W.R. Turner, F.W. </a:t>
            </a:r>
            <a:r>
              <a:rPr lang="es-ES" dirty="0" err="1"/>
              <a:t>Larsen</a:t>
            </a:r>
            <a:r>
              <a:rPr lang="es-ES" dirty="0"/>
              <a:t>, T.M. Brooks and C. </a:t>
            </a:r>
            <a:r>
              <a:rPr lang="es-ES" dirty="0" err="1"/>
              <a:t>Gascon</a:t>
            </a:r>
            <a:r>
              <a:rPr lang="es-ES" dirty="0"/>
              <a:t>. 2011. Global </a:t>
            </a:r>
            <a:r>
              <a:rPr lang="es-ES" dirty="0" err="1"/>
              <a:t>biodiversity</a:t>
            </a:r>
            <a:r>
              <a:rPr lang="es-ES" dirty="0"/>
              <a:t> </a:t>
            </a:r>
            <a:r>
              <a:rPr lang="es-ES" dirty="0" err="1"/>
              <a:t>conservation</a:t>
            </a:r>
            <a:r>
              <a:rPr lang="es-ES" dirty="0"/>
              <a:t>: </a:t>
            </a:r>
            <a:r>
              <a:rPr lang="es-ES" dirty="0" err="1"/>
              <a:t>the</a:t>
            </a:r>
            <a:r>
              <a:rPr lang="es-ES" dirty="0"/>
              <a:t> </a:t>
            </a:r>
            <a:r>
              <a:rPr lang="es-ES" dirty="0" err="1"/>
              <a:t>critical</a:t>
            </a:r>
            <a:r>
              <a:rPr lang="es-ES" dirty="0"/>
              <a:t> role of </a:t>
            </a:r>
            <a:r>
              <a:rPr lang="es-ES" dirty="0" err="1"/>
              <a:t>hotspots</a:t>
            </a:r>
            <a:r>
              <a:rPr lang="es-ES" dirty="0"/>
              <a:t>. In: </a:t>
            </a:r>
            <a:r>
              <a:rPr lang="es-ES" dirty="0" err="1"/>
              <a:t>Zachos</a:t>
            </a:r>
            <a:r>
              <a:rPr lang="es-ES" dirty="0"/>
              <a:t> F.E., and J.C. </a:t>
            </a:r>
            <a:r>
              <a:rPr lang="es-ES" dirty="0" err="1"/>
              <a:t>Habel</a:t>
            </a:r>
            <a:r>
              <a:rPr lang="es-ES" dirty="0"/>
              <a:t> (</a:t>
            </a:r>
            <a:r>
              <a:rPr lang="es-ES" dirty="0" err="1"/>
              <a:t>eds</a:t>
            </a:r>
            <a:r>
              <a:rPr lang="es-ES" dirty="0"/>
              <a:t>). </a:t>
            </a:r>
            <a:r>
              <a:rPr lang="es-ES" dirty="0" err="1"/>
              <a:t>Biodiversity</a:t>
            </a:r>
            <a:r>
              <a:rPr lang="es-ES" dirty="0"/>
              <a:t> </a:t>
            </a:r>
            <a:r>
              <a:rPr lang="es-ES" dirty="0" err="1"/>
              <a:t>hotspots</a:t>
            </a:r>
            <a:r>
              <a:rPr lang="es-ES" dirty="0"/>
              <a:t>: </a:t>
            </a:r>
            <a:r>
              <a:rPr lang="es-ES" dirty="0" err="1"/>
              <a:t>distribution</a:t>
            </a:r>
            <a:r>
              <a:rPr lang="es-ES" dirty="0"/>
              <a:t> and </a:t>
            </a:r>
            <a:r>
              <a:rPr lang="es-ES" dirty="0" err="1"/>
              <a:t>protection</a:t>
            </a:r>
            <a:r>
              <a:rPr lang="es-ES" dirty="0"/>
              <a:t> of </a:t>
            </a:r>
            <a:r>
              <a:rPr lang="es-ES" dirty="0" err="1"/>
              <a:t>conservation</a:t>
            </a:r>
            <a:r>
              <a:rPr lang="es-ES" dirty="0"/>
              <a:t> </a:t>
            </a:r>
            <a:r>
              <a:rPr lang="es-ES" dirty="0" err="1"/>
              <a:t>priority</a:t>
            </a:r>
            <a:r>
              <a:rPr lang="es-ES" dirty="0"/>
              <a:t> </a:t>
            </a:r>
            <a:r>
              <a:rPr lang="es-ES" dirty="0" err="1"/>
              <a:t>areas</a:t>
            </a:r>
            <a:r>
              <a:rPr lang="es-ES" dirty="0"/>
              <a:t>. </a:t>
            </a:r>
            <a:r>
              <a:rPr lang="es-ES" dirty="0" err="1"/>
              <a:t>Springer</a:t>
            </a:r>
            <a:r>
              <a:rPr lang="es-ES" dirty="0"/>
              <a:t>, Heidelberg.</a:t>
            </a:r>
          </a:p>
          <a:p>
            <a:pPr algn="just">
              <a:buFont typeface="Arial" panose="020B0604020202020204" pitchFamily="34" charset="0"/>
              <a:buChar char="•"/>
            </a:pPr>
            <a:r>
              <a:rPr lang="es-ES" dirty="0"/>
              <a:t>Biblioteca del Congreso Nacional. Servicio de Biodiversidad y Áreas Protegidas. En: www.bcn.cl</a:t>
            </a:r>
          </a:p>
          <a:p>
            <a:pPr algn="just">
              <a:buFont typeface="Arial" panose="020B0604020202020204" pitchFamily="34" charset="0"/>
              <a:buChar char="•"/>
            </a:pPr>
            <a:r>
              <a:rPr lang="es-CL" dirty="0"/>
              <a:t>Ley Nro. 21.600 (D.O. 06.09.2023) Ministerio del Medio Ambiente. Crea el Servicio de Biodiversidad y Áreas Protegidas (SBAP) y el Sistema Nacional de Áreas Protegidas (SNAP).</a:t>
            </a:r>
          </a:p>
          <a:p>
            <a:pPr algn="just">
              <a:buFont typeface="Arial" panose="020B0604020202020204" pitchFamily="34" charset="0"/>
              <a:buChar char="•"/>
            </a:pPr>
            <a:r>
              <a:rPr lang="es-CL" dirty="0"/>
              <a:t> SBAP. En: </a:t>
            </a:r>
            <a:r>
              <a:rPr lang="es-CL" dirty="0">
                <a:hlinkClick r:id="rId2"/>
              </a:rPr>
              <a:t>https://mma.gob.cl/biodiversidad/servicio-de-biodiversidad-y-areas-protegidas/</a:t>
            </a:r>
            <a:endParaRPr lang="es-CL" dirty="0"/>
          </a:p>
          <a:p>
            <a:pPr algn="just">
              <a:buFont typeface="Arial" panose="020B0604020202020204" pitchFamily="34" charset="0"/>
              <a:buChar char="•"/>
            </a:pPr>
            <a:r>
              <a:rPr lang="es-MX" dirty="0"/>
              <a:t> ¿Qué queremos de la COP 15 del Convenio de Diversidad Biológica? (2019). En:  https://www.youtube.com/watch?v=im7vXRLUq-w</a:t>
            </a:r>
          </a:p>
        </p:txBody>
      </p:sp>
    </p:spTree>
    <p:extLst>
      <p:ext uri="{BB962C8B-B14F-4D97-AF65-F5344CB8AC3E}">
        <p14:creationId xmlns:p14="http://schemas.microsoft.com/office/powerpoint/2010/main" val="60325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F42E3-8319-B785-B84D-A67E2EA2C856}"/>
              </a:ext>
            </a:extLst>
          </p:cNvPr>
          <p:cNvSpPr>
            <a:spLocks noGrp="1"/>
          </p:cNvSpPr>
          <p:nvPr>
            <p:ph type="title"/>
          </p:nvPr>
        </p:nvSpPr>
        <p:spPr/>
        <p:txBody>
          <a:bodyPr/>
          <a:lstStyle/>
          <a:p>
            <a:r>
              <a:rPr lang="es-MX" dirty="0"/>
              <a:t>El convenio sobre diversidad biológica</a:t>
            </a:r>
          </a:p>
        </p:txBody>
      </p:sp>
      <p:sp>
        <p:nvSpPr>
          <p:cNvPr id="3" name="Marcador de contenido 2">
            <a:extLst>
              <a:ext uri="{FF2B5EF4-FFF2-40B4-BE49-F238E27FC236}">
                <a16:creationId xmlns:a16="http://schemas.microsoft.com/office/drawing/2014/main" id="{2292C179-2F0F-2283-A094-4328734547FE}"/>
              </a:ext>
            </a:extLst>
          </p:cNvPr>
          <p:cNvSpPr>
            <a:spLocks noGrp="1"/>
          </p:cNvSpPr>
          <p:nvPr>
            <p:ph idx="1"/>
          </p:nvPr>
        </p:nvSpPr>
        <p:spPr>
          <a:xfrm>
            <a:off x="1095846" y="1969247"/>
            <a:ext cx="9720073" cy="4023360"/>
          </a:xfrm>
        </p:spPr>
        <p:txBody>
          <a:bodyPr>
            <a:normAutofit fontScale="85000" lnSpcReduction="20000"/>
          </a:bodyPr>
          <a:lstStyle/>
          <a:p>
            <a:pPr algn="just">
              <a:buFont typeface="Arial" panose="020B0604020202020204" pitchFamily="34" charset="0"/>
              <a:buChar char="•"/>
            </a:pPr>
            <a:r>
              <a:rPr lang="es-MX" dirty="0"/>
              <a:t>La conservación de la diversidad biológica es interés común de toda la humanidad.</a:t>
            </a:r>
          </a:p>
          <a:p>
            <a:pPr algn="just">
              <a:buFont typeface="Arial" panose="020B0604020202020204" pitchFamily="34" charset="0"/>
              <a:buChar char="•"/>
            </a:pPr>
            <a:r>
              <a:rPr lang="es-MX" dirty="0"/>
              <a:t>El Convenio sobre la Diversidad Biológica es el instrumento internacional, ratificado por 196 países.</a:t>
            </a:r>
          </a:p>
          <a:p>
            <a:pPr algn="just">
              <a:buFont typeface="Arial" panose="020B0604020202020204" pitchFamily="34" charset="0"/>
              <a:buChar char="•"/>
            </a:pPr>
            <a:r>
              <a:rPr lang="es-MX" dirty="0"/>
              <a:t>Tiene como finalidad específica "la conservación de la diversidad biológica, la utilización sostenible de sus componentes y la participación justa y equitativa en los beneficios que se deriven de la utilización de los recursos genéticos".</a:t>
            </a:r>
          </a:p>
          <a:p>
            <a:pPr algn="just">
              <a:buFont typeface="Arial" panose="020B0604020202020204" pitchFamily="34" charset="0"/>
              <a:buChar char="•"/>
            </a:pPr>
            <a:r>
              <a:rPr lang="es-MX" dirty="0"/>
              <a:t>Su objetivo general es promover medidas que conduzcan a un futuro sostenible.</a:t>
            </a:r>
          </a:p>
          <a:p>
            <a:pPr algn="just">
              <a:buFont typeface="Arial" panose="020B0604020202020204" pitchFamily="34" charset="0"/>
              <a:buChar char="•"/>
            </a:pPr>
            <a:r>
              <a:rPr lang="es-MX" dirty="0"/>
              <a:t>El Convenio cubre la diversidad biológica a todos los niveles: ecosistemas, especies y recursos genéticos.</a:t>
            </a:r>
          </a:p>
          <a:p>
            <a:pPr algn="just">
              <a:buFont typeface="Arial" panose="020B0604020202020204" pitchFamily="34" charset="0"/>
              <a:buChar char="•"/>
            </a:pPr>
            <a:r>
              <a:rPr lang="es-MX" dirty="0"/>
              <a:t>También cubre la biotecnología, entre otras cosas, a través del Protocolo de Cartagena sobre Seguridad de la Biotecnología. </a:t>
            </a:r>
          </a:p>
          <a:p>
            <a:pPr algn="just">
              <a:buFont typeface="Arial" panose="020B0604020202020204" pitchFamily="34" charset="0"/>
              <a:buChar char="•"/>
            </a:pPr>
            <a:r>
              <a:rPr lang="es-MX" dirty="0"/>
              <a:t>De hecho, cubre todos los posibles dominios que están directa o indirectamente relacionados con la diversidad biológica y su papel en el desarrollo, desde la ciencia, la política y la educación, a la agricultura, los negocios y la cultura, entre otros.</a:t>
            </a:r>
          </a:p>
        </p:txBody>
      </p:sp>
    </p:spTree>
    <p:extLst>
      <p:ext uri="{BB962C8B-B14F-4D97-AF65-F5344CB8AC3E}">
        <p14:creationId xmlns:p14="http://schemas.microsoft.com/office/powerpoint/2010/main" val="165406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572C3-7C51-040F-9991-85E4762E1A66}"/>
              </a:ext>
            </a:extLst>
          </p:cNvPr>
          <p:cNvSpPr>
            <a:spLocks noGrp="1"/>
          </p:cNvSpPr>
          <p:nvPr>
            <p:ph type="title"/>
          </p:nvPr>
        </p:nvSpPr>
        <p:spPr/>
        <p:txBody>
          <a:bodyPr/>
          <a:lstStyle/>
          <a:p>
            <a:r>
              <a:rPr lang="es-MX" dirty="0"/>
              <a:t>El convenio sobre diversidad biológica</a:t>
            </a:r>
          </a:p>
        </p:txBody>
      </p:sp>
      <p:sp>
        <p:nvSpPr>
          <p:cNvPr id="3" name="Marcador de contenido 2">
            <a:extLst>
              <a:ext uri="{FF2B5EF4-FFF2-40B4-BE49-F238E27FC236}">
                <a16:creationId xmlns:a16="http://schemas.microsoft.com/office/drawing/2014/main" id="{B37200B9-41CC-D179-DE5B-48EA8AD8285D}"/>
              </a:ext>
            </a:extLst>
          </p:cNvPr>
          <p:cNvSpPr>
            <a:spLocks noGrp="1"/>
          </p:cNvSpPr>
          <p:nvPr>
            <p:ph idx="1"/>
          </p:nvPr>
        </p:nvSpPr>
        <p:spPr/>
        <p:txBody>
          <a:bodyPr>
            <a:normAutofit fontScale="92500" lnSpcReduction="10000"/>
          </a:bodyPr>
          <a:lstStyle/>
          <a:p>
            <a:pPr algn="just">
              <a:buFont typeface="Arial" panose="020B0604020202020204" pitchFamily="34" charset="0"/>
              <a:buChar char="•"/>
            </a:pPr>
            <a:r>
              <a:rPr lang="es-MX" dirty="0"/>
              <a:t>La Convención quedó abierta a la firma el 5 de junio de 1992 en la Conferencia de las Naciones Unidas sobre el Medio Ambiente y el Desarrollo (la "Cumbre de la Tierra" de Río). Permaneció abierto a la firma hasta el 4 de junio de 1993, momento en el que había recibido 168 firmas. El Convenio entró en vigor el 29 de diciembre de 1993, 90 días después de la trigésima ratificación.</a:t>
            </a:r>
          </a:p>
          <a:p>
            <a:pPr algn="just">
              <a:buFont typeface="Arial" panose="020B0604020202020204" pitchFamily="34" charset="0"/>
              <a:buChar char="•"/>
            </a:pPr>
            <a:r>
              <a:rPr lang="es-MX" dirty="0"/>
              <a:t>El órgano rector del CDB es la Conferencia de las Partes (COP). </a:t>
            </a:r>
          </a:p>
          <a:p>
            <a:pPr lvl="1" algn="just">
              <a:buFont typeface="Arial" panose="020B0604020202020204" pitchFamily="34" charset="0"/>
              <a:buChar char="•"/>
            </a:pPr>
            <a:r>
              <a:rPr lang="es-MX" dirty="0"/>
              <a:t>Es la autoridad suprema de todas las Partes que han ratificado el tratado.</a:t>
            </a:r>
          </a:p>
          <a:p>
            <a:pPr lvl="1" algn="just">
              <a:buFont typeface="Arial" panose="020B0604020202020204" pitchFamily="34" charset="0"/>
              <a:buChar char="•"/>
            </a:pPr>
            <a:r>
              <a:rPr lang="es-MX" dirty="0"/>
              <a:t>Se reúne cada dos años para examinar el progreso, fijar prioridades y adoptar planes de trabajo.</a:t>
            </a:r>
          </a:p>
          <a:p>
            <a:pPr algn="just">
              <a:buFont typeface="Arial" panose="020B0604020202020204" pitchFamily="34" charset="0"/>
              <a:buChar char="•"/>
            </a:pPr>
            <a:r>
              <a:rPr lang="es-MX" dirty="0"/>
              <a:t>La Secretaría del Convenio sobre la Diversidad Biológica (SCDB) tiene su sede en Montreal, Canadá.</a:t>
            </a:r>
          </a:p>
          <a:p>
            <a:pPr lvl="1" algn="just">
              <a:buFont typeface="Arial" panose="020B0604020202020204" pitchFamily="34" charset="0"/>
              <a:buChar char="•"/>
            </a:pPr>
            <a:r>
              <a:rPr lang="es-MX" dirty="0"/>
              <a:t>Su principal función es ayudar a las Partes a aplicar el CDB y sus programas de trabajo, organizar reuniones, redactar borradores de documentos, coordinar la labor del Convenio con la de otras organizaciones internacionales, así como recopilar y difundir información.</a:t>
            </a:r>
          </a:p>
          <a:p>
            <a:pPr lvl="1" algn="just">
              <a:buFont typeface="Arial" panose="020B0604020202020204" pitchFamily="34" charset="0"/>
              <a:buChar char="•"/>
            </a:pPr>
            <a:r>
              <a:rPr lang="es-MX" dirty="0"/>
              <a:t> El Secretario Ejecutivo es el órgano director de la Secretaría.</a:t>
            </a:r>
          </a:p>
        </p:txBody>
      </p:sp>
    </p:spTree>
    <p:extLst>
      <p:ext uri="{BB962C8B-B14F-4D97-AF65-F5344CB8AC3E}">
        <p14:creationId xmlns:p14="http://schemas.microsoft.com/office/powerpoint/2010/main" val="357276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A4CCC-C375-62B5-A98A-F842A3957895}"/>
              </a:ext>
            </a:extLst>
          </p:cNvPr>
          <p:cNvSpPr>
            <a:spLocks noGrp="1"/>
          </p:cNvSpPr>
          <p:nvPr>
            <p:ph type="title"/>
          </p:nvPr>
        </p:nvSpPr>
        <p:spPr/>
        <p:txBody>
          <a:bodyPr/>
          <a:lstStyle/>
          <a:p>
            <a:r>
              <a:rPr lang="es-MX" dirty="0"/>
              <a:t>Convenio diversidad biológica</a:t>
            </a:r>
          </a:p>
        </p:txBody>
      </p:sp>
      <p:pic>
        <p:nvPicPr>
          <p:cNvPr id="5" name="Marcador de contenido 4">
            <a:extLst>
              <a:ext uri="{FF2B5EF4-FFF2-40B4-BE49-F238E27FC236}">
                <a16:creationId xmlns:a16="http://schemas.microsoft.com/office/drawing/2014/main" id="{D734A7DD-8F2A-A8B5-C97D-29BC216EF4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267" y="2084832"/>
            <a:ext cx="10630792" cy="3555565"/>
          </a:xfrm>
        </p:spPr>
      </p:pic>
    </p:spTree>
    <p:extLst>
      <p:ext uri="{BB962C8B-B14F-4D97-AF65-F5344CB8AC3E}">
        <p14:creationId xmlns:p14="http://schemas.microsoft.com/office/powerpoint/2010/main" val="84023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C7519-8D35-A1A9-E226-8D8350220F6E}"/>
              </a:ext>
            </a:extLst>
          </p:cNvPr>
          <p:cNvSpPr>
            <a:spLocks noGrp="1"/>
          </p:cNvSpPr>
          <p:nvPr>
            <p:ph type="title"/>
          </p:nvPr>
        </p:nvSpPr>
        <p:spPr/>
        <p:txBody>
          <a:bodyPr/>
          <a:lstStyle/>
          <a:p>
            <a:r>
              <a:rPr lang="es-MX" dirty="0"/>
              <a:t>Convenio diversidad biológica</a:t>
            </a:r>
          </a:p>
        </p:txBody>
      </p:sp>
      <p:pic>
        <p:nvPicPr>
          <p:cNvPr id="5" name="Marcador de contenido 4">
            <a:extLst>
              <a:ext uri="{FF2B5EF4-FFF2-40B4-BE49-F238E27FC236}">
                <a16:creationId xmlns:a16="http://schemas.microsoft.com/office/drawing/2014/main" id="{3FC44688-02D0-FD34-8C5B-E0A3B20067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175435"/>
            <a:ext cx="9774646" cy="3507825"/>
          </a:xfrm>
        </p:spPr>
      </p:pic>
    </p:spTree>
    <p:extLst>
      <p:ext uri="{BB962C8B-B14F-4D97-AF65-F5344CB8AC3E}">
        <p14:creationId xmlns:p14="http://schemas.microsoft.com/office/powerpoint/2010/main" val="2891534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4F684E-4B1C-A95C-8557-F61EEE6764D0}"/>
              </a:ext>
            </a:extLst>
          </p:cNvPr>
          <p:cNvSpPr>
            <a:spLocks noGrp="1"/>
          </p:cNvSpPr>
          <p:nvPr>
            <p:ph type="title"/>
          </p:nvPr>
        </p:nvSpPr>
        <p:spPr/>
        <p:txBody>
          <a:bodyPr/>
          <a:lstStyle/>
          <a:p>
            <a:r>
              <a:rPr lang="es-MX" dirty="0"/>
              <a:t>Convenio diversidad biológica</a:t>
            </a:r>
          </a:p>
        </p:txBody>
      </p:sp>
      <p:pic>
        <p:nvPicPr>
          <p:cNvPr id="5" name="Marcador de contenido 4">
            <a:extLst>
              <a:ext uri="{FF2B5EF4-FFF2-40B4-BE49-F238E27FC236}">
                <a16:creationId xmlns:a16="http://schemas.microsoft.com/office/drawing/2014/main" id="{A6A83123-2A30-5DBA-B2FC-C26FFD7355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2682" y="2084832"/>
            <a:ext cx="10183905" cy="3188851"/>
          </a:xfrm>
        </p:spPr>
      </p:pic>
    </p:spTree>
    <p:extLst>
      <p:ext uri="{BB962C8B-B14F-4D97-AF65-F5344CB8AC3E}">
        <p14:creationId xmlns:p14="http://schemas.microsoft.com/office/powerpoint/2010/main" val="30122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74D7D-07DB-7D6C-1412-99540AED968F}"/>
              </a:ext>
            </a:extLst>
          </p:cNvPr>
          <p:cNvSpPr>
            <a:spLocks noGrp="1"/>
          </p:cNvSpPr>
          <p:nvPr>
            <p:ph type="title"/>
          </p:nvPr>
        </p:nvSpPr>
        <p:spPr/>
        <p:txBody>
          <a:bodyPr/>
          <a:lstStyle/>
          <a:p>
            <a:r>
              <a:rPr lang="es-MX" dirty="0"/>
              <a:t>Metas Aichi 2030+ indicadores </a:t>
            </a:r>
            <a:r>
              <a:rPr lang="es-MX" dirty="0" err="1"/>
              <a:t>smart</a:t>
            </a:r>
            <a:endParaRPr lang="es-MX" dirty="0"/>
          </a:p>
        </p:txBody>
      </p:sp>
      <p:sp>
        <p:nvSpPr>
          <p:cNvPr id="3" name="Marcador de contenido 2">
            <a:extLst>
              <a:ext uri="{FF2B5EF4-FFF2-40B4-BE49-F238E27FC236}">
                <a16:creationId xmlns:a16="http://schemas.microsoft.com/office/drawing/2014/main" id="{FA1D92DD-6867-4C22-57FC-8E83486474B1}"/>
              </a:ext>
            </a:extLst>
          </p:cNvPr>
          <p:cNvSpPr>
            <a:spLocks noGrp="1"/>
          </p:cNvSpPr>
          <p:nvPr>
            <p:ph idx="1"/>
          </p:nvPr>
        </p:nvSpPr>
        <p:spPr/>
        <p:txBody>
          <a:bodyPr/>
          <a:lstStyle/>
          <a:p>
            <a:pPr>
              <a:buFont typeface="Arial" panose="020B0604020202020204" pitchFamily="34" charset="0"/>
              <a:buChar char="•"/>
            </a:pPr>
            <a:r>
              <a:rPr lang="es-MX" dirty="0"/>
              <a:t> Las metas Aichi hacen referencia al cumplimiento del Plan Estratégico para la Diversidad Biológica 2011-2030; el cual tiene el propósito de detener la pérdida de la naturaleza, así como el soporte vital de todas las formas de vida en el planeta, y particularmente de la nuestra.</a:t>
            </a:r>
          </a:p>
          <a:p>
            <a:pPr>
              <a:buFont typeface="Arial" panose="020B0604020202020204" pitchFamily="34" charset="0"/>
              <a:buChar char="•"/>
            </a:pPr>
            <a:r>
              <a:rPr lang="es-MX" dirty="0"/>
              <a:t> SMART es una metodología para definir objetivos. Se trata de un acrónimo del inglés a través del cuál se explican las características básicas de los objetivos SMART. Éstos deben ser Específicos (</a:t>
            </a:r>
            <a:r>
              <a:rPr lang="es-MX" dirty="0" err="1"/>
              <a:t>Specific</a:t>
            </a:r>
            <a:r>
              <a:rPr lang="es-MX" dirty="0"/>
              <a:t>), </a:t>
            </a:r>
            <a:r>
              <a:rPr lang="es-MX" dirty="0" err="1"/>
              <a:t>measurable</a:t>
            </a:r>
            <a:r>
              <a:rPr lang="es-MX" dirty="0"/>
              <a:t> (Medibles), alcanzables (</a:t>
            </a:r>
            <a:r>
              <a:rPr lang="es-MX" dirty="0" err="1"/>
              <a:t>Achievable</a:t>
            </a:r>
            <a:r>
              <a:rPr lang="es-MX" dirty="0"/>
              <a:t>), realistas (</a:t>
            </a:r>
            <a:r>
              <a:rPr lang="es-MX" dirty="0" err="1"/>
              <a:t>Realistic</a:t>
            </a:r>
            <a:r>
              <a:rPr lang="es-MX" dirty="0"/>
              <a:t>) y de duración limitada (Time-</a:t>
            </a:r>
            <a:r>
              <a:rPr lang="es-MX" dirty="0" err="1"/>
              <a:t>bound</a:t>
            </a:r>
            <a:r>
              <a:rPr lang="es-MX" dirty="0"/>
              <a:t>).</a:t>
            </a:r>
          </a:p>
        </p:txBody>
      </p:sp>
    </p:spTree>
    <p:extLst>
      <p:ext uri="{BB962C8B-B14F-4D97-AF65-F5344CB8AC3E}">
        <p14:creationId xmlns:p14="http://schemas.microsoft.com/office/powerpoint/2010/main" val="335863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8BC6F-6117-7816-9D60-AA5B7A2B7794}"/>
              </a:ext>
            </a:extLst>
          </p:cNvPr>
          <p:cNvSpPr>
            <a:spLocks noGrp="1"/>
          </p:cNvSpPr>
          <p:nvPr>
            <p:ph type="title"/>
          </p:nvPr>
        </p:nvSpPr>
        <p:spPr/>
        <p:txBody>
          <a:bodyPr/>
          <a:lstStyle/>
          <a:p>
            <a:r>
              <a:rPr lang="es-MX" dirty="0"/>
              <a:t>Taxonomía</a:t>
            </a:r>
          </a:p>
        </p:txBody>
      </p:sp>
      <p:sp>
        <p:nvSpPr>
          <p:cNvPr id="3" name="Marcador de contenido 2">
            <a:extLst>
              <a:ext uri="{FF2B5EF4-FFF2-40B4-BE49-F238E27FC236}">
                <a16:creationId xmlns:a16="http://schemas.microsoft.com/office/drawing/2014/main" id="{858BDD71-ABC4-4CBD-8C61-8192FC31FF8E}"/>
              </a:ext>
            </a:extLst>
          </p:cNvPr>
          <p:cNvSpPr>
            <a:spLocks noGrp="1"/>
          </p:cNvSpPr>
          <p:nvPr>
            <p:ph sz="half" idx="1"/>
          </p:nvPr>
        </p:nvSpPr>
        <p:spPr/>
        <p:txBody>
          <a:bodyPr>
            <a:normAutofit fontScale="77500" lnSpcReduction="20000"/>
          </a:bodyPr>
          <a:lstStyle/>
          <a:p>
            <a:pPr algn="just">
              <a:buFont typeface="Arial" panose="020B0604020202020204" pitchFamily="34" charset="0"/>
              <a:buChar char="•"/>
            </a:pPr>
            <a:r>
              <a:rPr lang="es-MX" dirty="0"/>
              <a:t> Etimología: Del griego τα</a:t>
            </a:r>
            <a:r>
              <a:rPr lang="es-MX" dirty="0" err="1"/>
              <a:t>ξις</a:t>
            </a:r>
            <a:r>
              <a:rPr lang="es-MX" dirty="0"/>
              <a:t>, taxis, ‘ordenamiento‘, y </a:t>
            </a:r>
            <a:r>
              <a:rPr lang="es-MX" dirty="0" err="1"/>
              <a:t>νομος</a:t>
            </a:r>
            <a:r>
              <a:rPr lang="es-MX" dirty="0"/>
              <a:t>, nomos, ‘norma’ o ‘regla’.</a:t>
            </a:r>
          </a:p>
          <a:p>
            <a:pPr algn="just">
              <a:buFont typeface="Arial" panose="020B0604020202020204" pitchFamily="34" charset="0"/>
              <a:buChar char="•"/>
            </a:pPr>
            <a:r>
              <a:rPr lang="es-MX" dirty="0"/>
              <a:t> 23 de mayo se cumplieron 300 años del natalicio de Cari Linné (Linneo), naturalista sueco, padre de la taxonomía moderna, autor de la nomenclatura binomial de especies.</a:t>
            </a:r>
          </a:p>
          <a:p>
            <a:pPr algn="just">
              <a:buFont typeface="Arial" panose="020B0604020202020204" pitchFamily="34" charset="0"/>
              <a:buChar char="•"/>
            </a:pPr>
            <a:r>
              <a:rPr lang="es-MX" dirty="0"/>
              <a:t> Se trata de la ciencia de la clasificación que se aplica en la biología para la ordenación sistemática y jerarquizada de los grupos de animales y de vegetales. El árbol </a:t>
            </a:r>
            <a:r>
              <a:rPr lang="es-MX" dirty="0" err="1"/>
              <a:t>filogenetico</a:t>
            </a:r>
            <a:r>
              <a:rPr lang="es-MX" dirty="0"/>
              <a:t> (de la vida).</a:t>
            </a:r>
          </a:p>
          <a:p>
            <a:pPr algn="just">
              <a:buFont typeface="Arial" panose="020B0604020202020204" pitchFamily="34" charset="0"/>
              <a:buChar char="•"/>
            </a:pPr>
            <a:r>
              <a:rPr lang="es-MX" dirty="0"/>
              <a:t> Son siete las categorías taxonómicas principales definidas en el Sistema de Información de la Naturaleza: Reino, Filo, Clase, Orden, Familia, Género, Especie. </a:t>
            </a:r>
          </a:p>
          <a:p>
            <a:pPr algn="just">
              <a:buFont typeface="Arial" panose="020B0604020202020204" pitchFamily="34" charset="0"/>
              <a:buChar char="•"/>
            </a:pPr>
            <a:r>
              <a:rPr lang="es-MX" dirty="0"/>
              <a:t> Y se añade un único rango más por debajo de especie denominado “taxones </a:t>
            </a:r>
            <a:r>
              <a:rPr lang="es-MX" dirty="0" err="1"/>
              <a:t>infraespecíficos</a:t>
            </a:r>
            <a:r>
              <a:rPr lang="es-MX" dirty="0"/>
              <a:t>” que engloba subespecies, variedades, etc.</a:t>
            </a:r>
          </a:p>
        </p:txBody>
      </p:sp>
      <p:pic>
        <p:nvPicPr>
          <p:cNvPr id="5" name="Marcador de contenido 4">
            <a:extLst>
              <a:ext uri="{FF2B5EF4-FFF2-40B4-BE49-F238E27FC236}">
                <a16:creationId xmlns:a16="http://schemas.microsoft.com/office/drawing/2014/main" id="{5BBCB844-A7DC-36BD-67A5-23845156C113}"/>
              </a:ext>
            </a:extLst>
          </p:cNvPr>
          <p:cNvPicPr>
            <a:picLocks noGrp="1" noChangeAspect="1"/>
          </p:cNvPicPr>
          <p:nvPr>
            <p:ph sz="half" idx="2"/>
          </p:nvPr>
        </p:nvPicPr>
        <p:blipFill>
          <a:blip r:embed="rId2"/>
          <a:stretch>
            <a:fillRect/>
          </a:stretch>
        </p:blipFill>
        <p:spPr>
          <a:xfrm>
            <a:off x="6224084" y="1995185"/>
            <a:ext cx="4520116" cy="4211926"/>
          </a:xfrm>
          <a:prstGeom prst="rect">
            <a:avLst/>
          </a:prstGeom>
        </p:spPr>
      </p:pic>
    </p:spTree>
    <p:extLst>
      <p:ext uri="{BB962C8B-B14F-4D97-AF65-F5344CB8AC3E}">
        <p14:creationId xmlns:p14="http://schemas.microsoft.com/office/powerpoint/2010/main" val="2200355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otalTime>204</TotalTime>
  <Words>4001</Words>
  <Application>Microsoft Office PowerPoint</Application>
  <PresentationFormat>Panorámica</PresentationFormat>
  <Paragraphs>165</Paragraphs>
  <Slides>27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27</vt:i4>
      </vt:variant>
    </vt:vector>
  </HeadingPairs>
  <TitlesOfParts>
    <vt:vector size="32" baseType="lpstr">
      <vt:lpstr>Arial</vt:lpstr>
      <vt:lpstr>Tw Cen MT</vt:lpstr>
      <vt:lpstr>Tw Cen MT Condensed</vt:lpstr>
      <vt:lpstr>Wingdings 3</vt:lpstr>
      <vt:lpstr>Integral</vt:lpstr>
      <vt:lpstr>Clase 4. biodiversidad</vt:lpstr>
      <vt:lpstr>Antecedentes</vt:lpstr>
      <vt:lpstr>El convenio sobre diversidad biológica</vt:lpstr>
      <vt:lpstr>El convenio sobre diversidad biológica</vt:lpstr>
      <vt:lpstr>Convenio diversidad biológica</vt:lpstr>
      <vt:lpstr>Convenio diversidad biológica</vt:lpstr>
      <vt:lpstr>Convenio diversidad biológica</vt:lpstr>
      <vt:lpstr>Metas Aichi 2030+ indicadores smart</vt:lpstr>
      <vt:lpstr>Taxonomía</vt:lpstr>
      <vt:lpstr>Concepto de biodiversidad</vt:lpstr>
      <vt:lpstr>Atributos de la biodiversidad</vt:lpstr>
      <vt:lpstr>Servicio de biodiversidad y áreas protegidas</vt:lpstr>
      <vt:lpstr>Objetivo + servicio de biodiversidad y ap</vt:lpstr>
      <vt:lpstr>Funciones y atribuciones</vt:lpstr>
      <vt:lpstr>Funciones y atribuciones</vt:lpstr>
      <vt:lpstr>Funciones y atribuciones</vt:lpstr>
      <vt:lpstr>Organización del servicio</vt:lpstr>
      <vt:lpstr>Sistema de información de la biodiversidad</vt:lpstr>
      <vt:lpstr>Planes de manejo y planes de restauración</vt:lpstr>
      <vt:lpstr>reconocimiento de paisajes de conservación</vt:lpstr>
      <vt:lpstr>Fondo Nacional de la Biodiversidad</vt:lpstr>
      <vt:lpstr>el Sistema Nacional de Áreas Protegidas</vt:lpstr>
      <vt:lpstr>áreas protegidas </vt:lpstr>
      <vt:lpstr>Fiscalización y sanción</vt:lpstr>
      <vt:lpstr>Prescripción y sanciones</vt:lpstr>
      <vt:lpstr>Traspaso de personal conaf</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4. biodiversidad</dc:title>
  <dc:creator>Rafael Plaza</dc:creator>
  <cp:lastModifiedBy>Rafael Plaza</cp:lastModifiedBy>
  <cp:revision>1</cp:revision>
  <dcterms:created xsi:type="dcterms:W3CDTF">2024-03-20T12:02:27Z</dcterms:created>
  <dcterms:modified xsi:type="dcterms:W3CDTF">2024-03-20T15:32:28Z</dcterms:modified>
</cp:coreProperties>
</file>