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0" autoAdjust="0"/>
    <p:restoredTop sz="94660"/>
  </p:normalViewPr>
  <p:slideViewPr>
    <p:cSldViewPr snapToGrid="0">
      <p:cViewPr varScale="1">
        <p:scale>
          <a:sx n="76" d="100"/>
          <a:sy n="76" d="100"/>
        </p:scale>
        <p:origin x="219"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4/4/2024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ea.gob.cl/sea/organigram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8191B5-3328-2DDF-92D6-D36BB90DFEEA}"/>
              </a:ext>
            </a:extLst>
          </p:cNvPr>
          <p:cNvSpPr>
            <a:spLocks noGrp="1"/>
          </p:cNvSpPr>
          <p:nvPr>
            <p:ph type="ctrTitle"/>
          </p:nvPr>
        </p:nvSpPr>
        <p:spPr/>
        <p:txBody>
          <a:bodyPr/>
          <a:lstStyle/>
          <a:p>
            <a:r>
              <a:rPr lang="es-MX" dirty="0"/>
              <a:t>Derecho ambiental</a:t>
            </a:r>
            <a:br>
              <a:rPr lang="es-MX" dirty="0"/>
            </a:br>
            <a:r>
              <a:rPr lang="es-MX" dirty="0"/>
              <a:t>clase 10</a:t>
            </a:r>
          </a:p>
        </p:txBody>
      </p:sp>
      <p:sp>
        <p:nvSpPr>
          <p:cNvPr id="3" name="Subtítulo 2">
            <a:extLst>
              <a:ext uri="{FF2B5EF4-FFF2-40B4-BE49-F238E27FC236}">
                <a16:creationId xmlns:a16="http://schemas.microsoft.com/office/drawing/2014/main" id="{C8CBE679-99EA-5900-91A1-2D7FD8678C77}"/>
              </a:ext>
            </a:extLst>
          </p:cNvPr>
          <p:cNvSpPr>
            <a:spLocks noGrp="1"/>
          </p:cNvSpPr>
          <p:nvPr>
            <p:ph type="subTitle" idx="1"/>
          </p:nvPr>
        </p:nvSpPr>
        <p:spPr/>
        <p:txBody>
          <a:bodyPr/>
          <a:lstStyle/>
          <a:p>
            <a:r>
              <a:rPr lang="es-MX" dirty="0" err="1"/>
              <a:t>Sementre</a:t>
            </a:r>
            <a:r>
              <a:rPr lang="es-MX" dirty="0"/>
              <a:t> I – 2024</a:t>
            </a:r>
          </a:p>
          <a:p>
            <a:r>
              <a:rPr lang="es-MX" dirty="0"/>
              <a:t>Rafael M. Plaza R. </a:t>
            </a:r>
          </a:p>
        </p:txBody>
      </p:sp>
    </p:spTree>
    <p:extLst>
      <p:ext uri="{BB962C8B-B14F-4D97-AF65-F5344CB8AC3E}">
        <p14:creationId xmlns:p14="http://schemas.microsoft.com/office/powerpoint/2010/main" val="115711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B44BB-20CC-A1D9-FE64-8741B9C3C845}"/>
              </a:ext>
            </a:extLst>
          </p:cNvPr>
          <p:cNvSpPr>
            <a:spLocks noGrp="1"/>
          </p:cNvSpPr>
          <p:nvPr>
            <p:ph type="title"/>
          </p:nvPr>
        </p:nvSpPr>
        <p:spPr/>
        <p:txBody>
          <a:bodyPr/>
          <a:lstStyle/>
          <a:p>
            <a:r>
              <a:rPr lang="es-MX" dirty="0"/>
              <a:t>Área de trabajo: biodiversidad</a:t>
            </a:r>
          </a:p>
        </p:txBody>
      </p:sp>
      <p:pic>
        <p:nvPicPr>
          <p:cNvPr id="5" name="Marcador de contenido 4">
            <a:extLst>
              <a:ext uri="{FF2B5EF4-FFF2-40B4-BE49-F238E27FC236}">
                <a16:creationId xmlns:a16="http://schemas.microsoft.com/office/drawing/2014/main" id="{29730BAE-D332-5477-C5E8-7BBD465FFCAB}"/>
              </a:ext>
            </a:extLst>
          </p:cNvPr>
          <p:cNvPicPr>
            <a:picLocks noGrp="1" noChangeAspect="1"/>
          </p:cNvPicPr>
          <p:nvPr>
            <p:ph idx="1"/>
          </p:nvPr>
        </p:nvPicPr>
        <p:blipFill>
          <a:blip r:embed="rId2"/>
          <a:stretch>
            <a:fillRect/>
          </a:stretch>
        </p:blipFill>
        <p:spPr>
          <a:xfrm>
            <a:off x="1030964" y="1904474"/>
            <a:ext cx="10626771" cy="4404251"/>
          </a:xfrm>
        </p:spPr>
      </p:pic>
    </p:spTree>
    <p:extLst>
      <p:ext uri="{BB962C8B-B14F-4D97-AF65-F5344CB8AC3E}">
        <p14:creationId xmlns:p14="http://schemas.microsoft.com/office/powerpoint/2010/main" val="109918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6BADEB-0ED2-6DE5-AF10-9DA14E80EA44}"/>
              </a:ext>
            </a:extLst>
          </p:cNvPr>
          <p:cNvSpPr>
            <a:spLocks noGrp="1"/>
          </p:cNvSpPr>
          <p:nvPr>
            <p:ph type="title"/>
          </p:nvPr>
        </p:nvSpPr>
        <p:spPr/>
        <p:txBody>
          <a:bodyPr/>
          <a:lstStyle/>
          <a:p>
            <a:r>
              <a:rPr lang="es-MX" dirty="0"/>
              <a:t>Servicio de evaluación ambiental (SEA)</a:t>
            </a:r>
          </a:p>
        </p:txBody>
      </p:sp>
      <p:sp>
        <p:nvSpPr>
          <p:cNvPr id="3" name="Marcador de texto 2">
            <a:extLst>
              <a:ext uri="{FF2B5EF4-FFF2-40B4-BE49-F238E27FC236}">
                <a16:creationId xmlns:a16="http://schemas.microsoft.com/office/drawing/2014/main" id="{089C65B4-40C2-27DF-ECFC-0AFE1AF0AB68}"/>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60712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ADF0E1-74D1-EAC8-A1B3-D2BCAA953CE3}"/>
              </a:ext>
            </a:extLst>
          </p:cNvPr>
          <p:cNvSpPr>
            <a:spLocks noGrp="1"/>
          </p:cNvSpPr>
          <p:nvPr>
            <p:ph type="title"/>
          </p:nvPr>
        </p:nvSpPr>
        <p:spPr/>
        <p:txBody>
          <a:bodyPr/>
          <a:lstStyle/>
          <a:p>
            <a:r>
              <a:rPr lang="es-MX" dirty="0"/>
              <a:t>¿Qué es el SEA?, ¿cuáles son sus funciones?</a:t>
            </a:r>
          </a:p>
        </p:txBody>
      </p:sp>
      <p:sp>
        <p:nvSpPr>
          <p:cNvPr id="3" name="Marcador de contenido 2">
            <a:extLst>
              <a:ext uri="{FF2B5EF4-FFF2-40B4-BE49-F238E27FC236}">
                <a16:creationId xmlns:a16="http://schemas.microsoft.com/office/drawing/2014/main" id="{662650CA-EDE7-6D9E-4620-29F9D39096CF}"/>
              </a:ext>
            </a:extLst>
          </p:cNvPr>
          <p:cNvSpPr>
            <a:spLocks noGrp="1"/>
          </p:cNvSpPr>
          <p:nvPr>
            <p:ph idx="1"/>
          </p:nvPr>
        </p:nvSpPr>
        <p:spPr/>
        <p:txBody>
          <a:bodyPr>
            <a:normAutofit fontScale="92500" lnSpcReduction="10000"/>
          </a:bodyPr>
          <a:lstStyle/>
          <a:p>
            <a:pPr algn="just">
              <a:buFont typeface="Wingdings" panose="05000000000000000000" pitchFamily="2" charset="2"/>
              <a:buChar char="§"/>
            </a:pPr>
            <a:r>
              <a:rPr lang="es-MX" dirty="0"/>
              <a:t>El Servicio de Evaluación Ambiental (SEA) es un organismo público chileno, funcionalmente descentralizado, con personalidad jurídica y patrimonio propio creado en 2010 luego de la reforma a la Ley sobre Bases Generales del Medio Ambiente.</a:t>
            </a:r>
          </a:p>
          <a:p>
            <a:pPr algn="just">
              <a:buFont typeface="Wingdings" panose="05000000000000000000" pitchFamily="2" charset="2"/>
              <a:buChar char="§"/>
            </a:pPr>
            <a:r>
              <a:rPr lang="es-MX" dirty="0"/>
              <a:t>Las funciones principales del SEA son administrar el Sistema de Evaluación de Impacto Ambiental (SEIA) así como coordinar a los organismos del Estado involucrados en el mismo, ejerciendo la rectoría técnica exclusiva y excluyente en la evaluación de impacto ambiental. Además, al SEA le corresponde promover y facilitar la participación ciudadana en la evaluación de proyectos.</a:t>
            </a:r>
          </a:p>
          <a:p>
            <a:pPr algn="just">
              <a:buFont typeface="Wingdings" panose="05000000000000000000" pitchFamily="2" charset="2"/>
              <a:buChar char="§"/>
            </a:pPr>
            <a:r>
              <a:rPr lang="es-MX" dirty="0"/>
              <a:t>El SEA tiene la función exclusiva de uniformar los criterios, requisitos, condiciones, antecedentes, certificados, trámites, exigencias técnicas y procedimientos de carácter ambiental que establezcan los ministerios y demás organismos del Estado competentes, mediante el establecimiento, entre otros, de guías trámite.</a:t>
            </a:r>
          </a:p>
          <a:p>
            <a:pPr algn="just">
              <a:buFont typeface="Wingdings" panose="05000000000000000000" pitchFamily="2" charset="2"/>
              <a:buChar char="§"/>
            </a:pPr>
            <a:r>
              <a:rPr lang="es-MX" dirty="0"/>
              <a:t>También efectúa capacitaciones y charlas abiertas y gratuitas (educación ambiental).</a:t>
            </a:r>
          </a:p>
        </p:txBody>
      </p:sp>
    </p:spTree>
    <p:extLst>
      <p:ext uri="{BB962C8B-B14F-4D97-AF65-F5344CB8AC3E}">
        <p14:creationId xmlns:p14="http://schemas.microsoft.com/office/powerpoint/2010/main" val="2650528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2B389-A31D-CA7A-238E-8EEDD5C4EAEB}"/>
              </a:ext>
            </a:extLst>
          </p:cNvPr>
          <p:cNvSpPr>
            <a:spLocks noGrp="1"/>
          </p:cNvSpPr>
          <p:nvPr>
            <p:ph type="title"/>
          </p:nvPr>
        </p:nvSpPr>
        <p:spPr/>
        <p:txBody>
          <a:bodyPr/>
          <a:lstStyle/>
          <a:p>
            <a:r>
              <a:rPr lang="es-MX" dirty="0"/>
              <a:t>misión</a:t>
            </a:r>
          </a:p>
        </p:txBody>
      </p:sp>
      <p:sp>
        <p:nvSpPr>
          <p:cNvPr id="3" name="Marcador de contenido 2">
            <a:extLst>
              <a:ext uri="{FF2B5EF4-FFF2-40B4-BE49-F238E27FC236}">
                <a16:creationId xmlns:a16="http://schemas.microsoft.com/office/drawing/2014/main" id="{E10237A9-AA02-4359-134C-E59EEA544892}"/>
              </a:ext>
            </a:extLst>
          </p:cNvPr>
          <p:cNvSpPr>
            <a:spLocks noGrp="1"/>
          </p:cNvSpPr>
          <p:nvPr>
            <p:ph idx="1"/>
          </p:nvPr>
        </p:nvSpPr>
        <p:spPr/>
        <p:txBody>
          <a:bodyPr/>
          <a:lstStyle/>
          <a:p>
            <a:pPr algn="just">
              <a:buFont typeface="Wingdings" panose="05000000000000000000" pitchFamily="2" charset="2"/>
              <a:buChar char="§"/>
            </a:pPr>
            <a:r>
              <a:rPr lang="es-MX" dirty="0"/>
              <a:t>Contribuir al desarrollo sustentable, la preservación y conservación de los recursos naturales y la calidad de vida de los habitantes del país, </a:t>
            </a:r>
          </a:p>
          <a:p>
            <a:pPr algn="just">
              <a:buFont typeface="Wingdings" panose="05000000000000000000" pitchFamily="2" charset="2"/>
              <a:buChar char="§"/>
            </a:pPr>
            <a:r>
              <a:rPr lang="es-MX" dirty="0"/>
              <a:t>por medio de la administración del Sistema de Evaluación de Impacto Ambiental (SEIA), </a:t>
            </a:r>
          </a:p>
          <a:p>
            <a:pPr algn="just">
              <a:buFont typeface="Wingdings" panose="05000000000000000000" pitchFamily="2" charset="2"/>
              <a:buChar char="§"/>
            </a:pPr>
            <a:r>
              <a:rPr lang="es-MX" dirty="0"/>
              <a:t>asegurando una gestión técnica de excelencia en el proceso de calificación ambiental, apegada a la normativa, considerando la unificación de criterios para dar confianza y certeza a todos los actores del SEIA; </a:t>
            </a:r>
          </a:p>
          <a:p>
            <a:pPr algn="just">
              <a:buFont typeface="Wingdings" panose="05000000000000000000" pitchFamily="2" charset="2"/>
              <a:buChar char="§"/>
            </a:pPr>
            <a:r>
              <a:rPr lang="es-MX" dirty="0"/>
              <a:t>con una implementación plena y efectiva de los derechos de acceso a la información, a la participación y a la justicia en asuntos ambientales, cumpliendo con el deber del Servicio de facilitar y promover la participación ciudadana.</a:t>
            </a:r>
          </a:p>
        </p:txBody>
      </p:sp>
    </p:spTree>
    <p:extLst>
      <p:ext uri="{BB962C8B-B14F-4D97-AF65-F5344CB8AC3E}">
        <p14:creationId xmlns:p14="http://schemas.microsoft.com/office/powerpoint/2010/main" val="4086756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B64CC5-8358-1039-F7A1-1E9A3EB22CDA}"/>
              </a:ext>
            </a:extLst>
          </p:cNvPr>
          <p:cNvSpPr>
            <a:spLocks noGrp="1"/>
          </p:cNvSpPr>
          <p:nvPr>
            <p:ph type="title"/>
          </p:nvPr>
        </p:nvSpPr>
        <p:spPr/>
        <p:txBody>
          <a:bodyPr/>
          <a:lstStyle/>
          <a:p>
            <a:r>
              <a:rPr lang="es-MX" dirty="0"/>
              <a:t>objetivos</a:t>
            </a:r>
          </a:p>
        </p:txBody>
      </p:sp>
      <p:sp>
        <p:nvSpPr>
          <p:cNvPr id="3" name="Marcador de contenido 2">
            <a:extLst>
              <a:ext uri="{FF2B5EF4-FFF2-40B4-BE49-F238E27FC236}">
                <a16:creationId xmlns:a16="http://schemas.microsoft.com/office/drawing/2014/main" id="{C8534645-1470-B96E-30AF-3B0E17F7BC02}"/>
              </a:ext>
            </a:extLst>
          </p:cNvPr>
          <p:cNvSpPr>
            <a:spLocks noGrp="1"/>
          </p:cNvSpPr>
          <p:nvPr>
            <p:ph idx="1"/>
          </p:nvPr>
        </p:nvSpPr>
        <p:spPr/>
        <p:txBody>
          <a:bodyPr>
            <a:normAutofit fontScale="85000" lnSpcReduction="20000"/>
          </a:bodyPr>
          <a:lstStyle/>
          <a:p>
            <a:pPr algn="just">
              <a:buFont typeface="Wingdings" panose="05000000000000000000" pitchFamily="2" charset="2"/>
              <a:buChar char="§"/>
            </a:pPr>
            <a:r>
              <a:rPr lang="es-MX" dirty="0"/>
              <a:t>Consolidar un sistema de evaluación ambiental de excelencia, a través de la implementación de herramientas tanto tecnológicas como administrativas, facilitando el uso de éstas a los organismos que se desempeñan en el Sistema de Evaluación de Impacto Ambiental.</a:t>
            </a:r>
          </a:p>
          <a:p>
            <a:pPr algn="just">
              <a:buFont typeface="Wingdings" panose="05000000000000000000" pitchFamily="2" charset="2"/>
              <a:buChar char="§"/>
            </a:pPr>
            <a:r>
              <a:rPr lang="es-MX" dirty="0"/>
              <a:t>Implementar progresivamente el Acuerdo de Escazú a través de los instrumentos disponibles, para lograr asegurar plena y efectivamente los derechos de acceso a la información, la participación y la justicia en asuntos ambientales.</a:t>
            </a:r>
          </a:p>
          <a:p>
            <a:pPr lvl="1" algn="just">
              <a:buFont typeface="Wingdings" panose="05000000000000000000" pitchFamily="2" charset="2"/>
              <a:buChar char="§"/>
            </a:pPr>
            <a:r>
              <a:rPr lang="es-MX" dirty="0"/>
              <a:t>Ello implica promover y facilitar los procesos de participación ciudadana y procedimientos que involucren a pueblos originarios, en el marco de la implementación del Acuerdo de Escazú, con un enfoque multicultural y con perspectiva de género, considerando la variación de las características socioculturales de la población producto de la crisis climática, a través del perfeccionamiento de las instancias vinculadas a la evaluación de impacto ambiental.</a:t>
            </a:r>
          </a:p>
          <a:p>
            <a:pPr algn="just">
              <a:buFont typeface="Wingdings" panose="05000000000000000000" pitchFamily="2" charset="2"/>
              <a:buChar char="§"/>
            </a:pPr>
            <a:r>
              <a:rPr lang="es-MX" dirty="0"/>
              <a:t>Incorporar la variable de cambio climático en el proceso de evaluación ambiental, asegurando el cumplimiento de la normativa vigente y fortaleciendo el desarrollo de competencias técnicas ambientales en los Servicios Públicos con competencia ambiental, así como en consultores, titulares y ciudadanía que participan de los procesos de evaluación de proyectos que se presentan al Sistema de Evaluación de Impacto Ambiental, a través de la generación de conocimiento y de capacitaciones incluyendo la variable de cambio climático.</a:t>
            </a:r>
          </a:p>
        </p:txBody>
      </p:sp>
    </p:spTree>
    <p:extLst>
      <p:ext uri="{BB962C8B-B14F-4D97-AF65-F5344CB8AC3E}">
        <p14:creationId xmlns:p14="http://schemas.microsoft.com/office/powerpoint/2010/main" val="615431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46DAB-6EDC-7B7F-2BBC-04C140E92CF1}"/>
              </a:ext>
            </a:extLst>
          </p:cNvPr>
          <p:cNvSpPr>
            <a:spLocks noGrp="1"/>
          </p:cNvSpPr>
          <p:nvPr>
            <p:ph type="title"/>
          </p:nvPr>
        </p:nvSpPr>
        <p:spPr/>
        <p:txBody>
          <a:bodyPr/>
          <a:lstStyle/>
          <a:p>
            <a:r>
              <a:rPr lang="es-MX" dirty="0"/>
              <a:t>organigrama</a:t>
            </a:r>
          </a:p>
        </p:txBody>
      </p:sp>
      <p:sp>
        <p:nvSpPr>
          <p:cNvPr id="3" name="Marcador de contenido 2">
            <a:extLst>
              <a:ext uri="{FF2B5EF4-FFF2-40B4-BE49-F238E27FC236}">
                <a16:creationId xmlns:a16="http://schemas.microsoft.com/office/drawing/2014/main" id="{2E0FD0A0-5803-BE78-6285-BA7C2F0C4FBE}"/>
              </a:ext>
            </a:extLst>
          </p:cNvPr>
          <p:cNvSpPr>
            <a:spLocks noGrp="1"/>
          </p:cNvSpPr>
          <p:nvPr>
            <p:ph idx="1"/>
          </p:nvPr>
        </p:nvSpPr>
        <p:spPr/>
        <p:txBody>
          <a:bodyPr/>
          <a:lstStyle/>
          <a:p>
            <a:pPr>
              <a:buFont typeface="Wingdings" panose="05000000000000000000" pitchFamily="2" charset="2"/>
              <a:buChar char="§"/>
            </a:pPr>
            <a:r>
              <a:rPr lang="es-MX" dirty="0">
                <a:hlinkClick r:id="rId2"/>
              </a:rPr>
              <a:t>https://www.sea.gob.cl/sea/organigrama</a:t>
            </a:r>
            <a:endParaRPr lang="es-MX" dirty="0"/>
          </a:p>
          <a:p>
            <a:pPr marL="0" indent="0">
              <a:buNone/>
            </a:pPr>
            <a:endParaRPr lang="es-MX" dirty="0"/>
          </a:p>
        </p:txBody>
      </p:sp>
    </p:spTree>
    <p:extLst>
      <p:ext uri="{BB962C8B-B14F-4D97-AF65-F5344CB8AC3E}">
        <p14:creationId xmlns:p14="http://schemas.microsoft.com/office/powerpoint/2010/main" val="195212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69B4352A-A33A-60F8-C005-DF306BA2A47D}"/>
              </a:ext>
            </a:extLst>
          </p:cNvPr>
          <p:cNvPicPr>
            <a:picLocks noGrp="1" noChangeAspect="1"/>
          </p:cNvPicPr>
          <p:nvPr>
            <p:ph idx="4294967295"/>
          </p:nvPr>
        </p:nvPicPr>
        <p:blipFill>
          <a:blip r:embed="rId2"/>
          <a:stretch>
            <a:fillRect/>
          </a:stretch>
        </p:blipFill>
        <p:spPr>
          <a:xfrm>
            <a:off x="920706" y="678299"/>
            <a:ext cx="8816077" cy="5788081"/>
          </a:xfrm>
        </p:spPr>
      </p:pic>
    </p:spTree>
    <p:extLst>
      <p:ext uri="{BB962C8B-B14F-4D97-AF65-F5344CB8AC3E}">
        <p14:creationId xmlns:p14="http://schemas.microsoft.com/office/powerpoint/2010/main" val="2204066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95478E-5FC0-485A-601C-A7BC2A35943C}"/>
              </a:ext>
            </a:extLst>
          </p:cNvPr>
          <p:cNvSpPr>
            <a:spLocks noGrp="1"/>
          </p:cNvSpPr>
          <p:nvPr>
            <p:ph type="title"/>
          </p:nvPr>
        </p:nvSpPr>
        <p:spPr/>
        <p:txBody>
          <a:bodyPr/>
          <a:lstStyle/>
          <a:p>
            <a:r>
              <a:rPr lang="es-MX" dirty="0"/>
              <a:t>Diferencias entre </a:t>
            </a:r>
            <a:r>
              <a:rPr lang="es-MX" dirty="0" err="1"/>
              <a:t>eia</a:t>
            </a:r>
            <a:r>
              <a:rPr lang="es-MX" dirty="0"/>
              <a:t> y </a:t>
            </a:r>
            <a:r>
              <a:rPr lang="es-MX" dirty="0" err="1"/>
              <a:t>dia</a:t>
            </a:r>
            <a:endParaRPr lang="es-MX" dirty="0"/>
          </a:p>
        </p:txBody>
      </p:sp>
      <p:pic>
        <p:nvPicPr>
          <p:cNvPr id="5" name="Marcador de contenido 4">
            <a:extLst>
              <a:ext uri="{FF2B5EF4-FFF2-40B4-BE49-F238E27FC236}">
                <a16:creationId xmlns:a16="http://schemas.microsoft.com/office/drawing/2014/main" id="{852ECB30-C979-8C32-200E-C5D9C8986DB5}"/>
              </a:ext>
            </a:extLst>
          </p:cNvPr>
          <p:cNvPicPr>
            <a:picLocks noGrp="1" noChangeAspect="1"/>
          </p:cNvPicPr>
          <p:nvPr>
            <p:ph idx="1"/>
          </p:nvPr>
        </p:nvPicPr>
        <p:blipFill>
          <a:blip r:embed="rId2"/>
          <a:stretch>
            <a:fillRect/>
          </a:stretch>
        </p:blipFill>
        <p:spPr>
          <a:xfrm>
            <a:off x="1024128" y="1702684"/>
            <a:ext cx="9311745" cy="4988328"/>
          </a:xfrm>
        </p:spPr>
      </p:pic>
    </p:spTree>
    <p:extLst>
      <p:ext uri="{BB962C8B-B14F-4D97-AF65-F5344CB8AC3E}">
        <p14:creationId xmlns:p14="http://schemas.microsoft.com/office/powerpoint/2010/main" val="808545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D9E59-34DE-E981-A4C7-7680B5D04CFD}"/>
              </a:ext>
            </a:extLst>
          </p:cNvPr>
          <p:cNvSpPr>
            <a:spLocks noGrp="1"/>
          </p:cNvSpPr>
          <p:nvPr>
            <p:ph type="title"/>
          </p:nvPr>
        </p:nvSpPr>
        <p:spPr/>
        <p:txBody>
          <a:bodyPr/>
          <a:lstStyle/>
          <a:p>
            <a:r>
              <a:rPr lang="es-MX" dirty="0"/>
              <a:t>Contenidos comunes a </a:t>
            </a:r>
            <a:r>
              <a:rPr lang="es-MX" dirty="0" err="1"/>
              <a:t>eia</a:t>
            </a:r>
            <a:r>
              <a:rPr lang="es-MX" dirty="0"/>
              <a:t> y </a:t>
            </a:r>
            <a:r>
              <a:rPr lang="es-MX" dirty="0" err="1"/>
              <a:t>dia</a:t>
            </a:r>
            <a:endParaRPr lang="es-MX" dirty="0"/>
          </a:p>
        </p:txBody>
      </p:sp>
      <p:pic>
        <p:nvPicPr>
          <p:cNvPr id="5" name="Marcador de contenido 4">
            <a:extLst>
              <a:ext uri="{FF2B5EF4-FFF2-40B4-BE49-F238E27FC236}">
                <a16:creationId xmlns:a16="http://schemas.microsoft.com/office/drawing/2014/main" id="{2128543E-9A6C-8354-74DD-038475A5BA44}"/>
              </a:ext>
            </a:extLst>
          </p:cNvPr>
          <p:cNvPicPr>
            <a:picLocks noGrp="1" noChangeAspect="1"/>
          </p:cNvPicPr>
          <p:nvPr>
            <p:ph idx="1"/>
          </p:nvPr>
        </p:nvPicPr>
        <p:blipFill>
          <a:blip r:embed="rId2"/>
          <a:stretch>
            <a:fillRect/>
          </a:stretch>
        </p:blipFill>
        <p:spPr>
          <a:xfrm>
            <a:off x="1100771" y="1688835"/>
            <a:ext cx="8692768" cy="4830672"/>
          </a:xfrm>
        </p:spPr>
      </p:pic>
    </p:spTree>
    <p:extLst>
      <p:ext uri="{BB962C8B-B14F-4D97-AF65-F5344CB8AC3E}">
        <p14:creationId xmlns:p14="http://schemas.microsoft.com/office/powerpoint/2010/main" val="760970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6DB27-2A63-24CA-12E6-9C77CFD08030}"/>
              </a:ext>
            </a:extLst>
          </p:cNvPr>
          <p:cNvSpPr>
            <a:spLocks noGrp="1"/>
          </p:cNvSpPr>
          <p:nvPr>
            <p:ph type="title"/>
          </p:nvPr>
        </p:nvSpPr>
        <p:spPr>
          <a:xfrm>
            <a:off x="1024128" y="585216"/>
            <a:ext cx="9720072" cy="587738"/>
          </a:xfrm>
        </p:spPr>
        <p:txBody>
          <a:bodyPr>
            <a:normAutofit fontScale="90000"/>
          </a:bodyPr>
          <a:lstStyle/>
          <a:p>
            <a:r>
              <a:rPr lang="es-MX" dirty="0"/>
              <a:t>Contenidos mínimos de </a:t>
            </a:r>
            <a:r>
              <a:rPr lang="es-MX" dirty="0" err="1"/>
              <a:t>eia</a:t>
            </a:r>
            <a:r>
              <a:rPr lang="es-MX" dirty="0"/>
              <a:t> y </a:t>
            </a:r>
            <a:r>
              <a:rPr lang="es-MX" dirty="0" err="1"/>
              <a:t>dia</a:t>
            </a:r>
            <a:endParaRPr lang="es-MX" dirty="0"/>
          </a:p>
        </p:txBody>
      </p:sp>
      <p:pic>
        <p:nvPicPr>
          <p:cNvPr id="5" name="Marcador de contenido 4">
            <a:extLst>
              <a:ext uri="{FF2B5EF4-FFF2-40B4-BE49-F238E27FC236}">
                <a16:creationId xmlns:a16="http://schemas.microsoft.com/office/drawing/2014/main" id="{0CCABBC5-783D-37CD-5C3A-6B19BF05ADA1}"/>
              </a:ext>
            </a:extLst>
          </p:cNvPr>
          <p:cNvPicPr>
            <a:picLocks noGrp="1" noChangeAspect="1"/>
          </p:cNvPicPr>
          <p:nvPr>
            <p:ph idx="1"/>
          </p:nvPr>
        </p:nvPicPr>
        <p:blipFill>
          <a:blip r:embed="rId2"/>
          <a:stretch>
            <a:fillRect/>
          </a:stretch>
        </p:blipFill>
        <p:spPr>
          <a:xfrm>
            <a:off x="1103587" y="1122714"/>
            <a:ext cx="8891751" cy="5522990"/>
          </a:xfrm>
        </p:spPr>
      </p:pic>
    </p:spTree>
    <p:extLst>
      <p:ext uri="{BB962C8B-B14F-4D97-AF65-F5344CB8AC3E}">
        <p14:creationId xmlns:p14="http://schemas.microsoft.com/office/powerpoint/2010/main" val="25999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E9D300-956C-C204-6EDC-B3EAD84D1622}"/>
              </a:ext>
            </a:extLst>
          </p:cNvPr>
          <p:cNvSpPr>
            <a:spLocks noGrp="1"/>
          </p:cNvSpPr>
          <p:nvPr>
            <p:ph type="title"/>
          </p:nvPr>
        </p:nvSpPr>
        <p:spPr/>
        <p:txBody>
          <a:bodyPr/>
          <a:lstStyle/>
          <a:p>
            <a:r>
              <a:rPr lang="es-MX" dirty="0"/>
              <a:t>Ministerio del medio ambiente</a:t>
            </a:r>
          </a:p>
        </p:txBody>
      </p:sp>
      <p:sp>
        <p:nvSpPr>
          <p:cNvPr id="3" name="Marcador de texto 2">
            <a:extLst>
              <a:ext uri="{FF2B5EF4-FFF2-40B4-BE49-F238E27FC236}">
                <a16:creationId xmlns:a16="http://schemas.microsoft.com/office/drawing/2014/main" id="{4CFC6D44-7C89-76E9-9975-3F6BC78BFAF5}"/>
              </a:ext>
            </a:extLst>
          </p:cNvPr>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703643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3F6A1-D152-F9BA-1293-FDE1334530E0}"/>
              </a:ext>
            </a:extLst>
          </p:cNvPr>
          <p:cNvSpPr>
            <a:spLocks noGrp="1"/>
          </p:cNvSpPr>
          <p:nvPr>
            <p:ph type="title"/>
          </p:nvPr>
        </p:nvSpPr>
        <p:spPr/>
        <p:txBody>
          <a:bodyPr/>
          <a:lstStyle/>
          <a:p>
            <a:r>
              <a:rPr lang="es-MX" dirty="0" err="1"/>
              <a:t>Eia</a:t>
            </a:r>
            <a:r>
              <a:rPr lang="es-MX" dirty="0"/>
              <a:t>. Diagrama de flujo</a:t>
            </a:r>
          </a:p>
        </p:txBody>
      </p:sp>
      <p:pic>
        <p:nvPicPr>
          <p:cNvPr id="5" name="Marcador de contenido 4">
            <a:extLst>
              <a:ext uri="{FF2B5EF4-FFF2-40B4-BE49-F238E27FC236}">
                <a16:creationId xmlns:a16="http://schemas.microsoft.com/office/drawing/2014/main" id="{E4467C32-83EB-7AF6-6D4F-496E144D2939}"/>
              </a:ext>
            </a:extLst>
          </p:cNvPr>
          <p:cNvPicPr>
            <a:picLocks noGrp="1" noChangeAspect="1"/>
          </p:cNvPicPr>
          <p:nvPr>
            <p:ph idx="1"/>
          </p:nvPr>
        </p:nvPicPr>
        <p:blipFill>
          <a:blip r:embed="rId2"/>
          <a:stretch>
            <a:fillRect/>
          </a:stretch>
        </p:blipFill>
        <p:spPr>
          <a:xfrm>
            <a:off x="1116199" y="1537516"/>
            <a:ext cx="9162918" cy="5064683"/>
          </a:xfrm>
        </p:spPr>
      </p:pic>
    </p:spTree>
    <p:extLst>
      <p:ext uri="{BB962C8B-B14F-4D97-AF65-F5344CB8AC3E}">
        <p14:creationId xmlns:p14="http://schemas.microsoft.com/office/powerpoint/2010/main" val="128391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5E200-F358-519B-D0B2-7004102A87E0}"/>
              </a:ext>
            </a:extLst>
          </p:cNvPr>
          <p:cNvSpPr>
            <a:spLocks noGrp="1"/>
          </p:cNvSpPr>
          <p:nvPr>
            <p:ph type="title"/>
          </p:nvPr>
        </p:nvSpPr>
        <p:spPr/>
        <p:txBody>
          <a:bodyPr/>
          <a:lstStyle/>
          <a:p>
            <a:r>
              <a:rPr lang="es-MX" dirty="0"/>
              <a:t>Dia. Diagrama de flujo</a:t>
            </a:r>
          </a:p>
        </p:txBody>
      </p:sp>
      <p:pic>
        <p:nvPicPr>
          <p:cNvPr id="5" name="Marcador de contenido 4">
            <a:extLst>
              <a:ext uri="{FF2B5EF4-FFF2-40B4-BE49-F238E27FC236}">
                <a16:creationId xmlns:a16="http://schemas.microsoft.com/office/drawing/2014/main" id="{BBA22DBB-19FB-4910-894E-9904A5D455B3}"/>
              </a:ext>
            </a:extLst>
          </p:cNvPr>
          <p:cNvPicPr>
            <a:picLocks noGrp="1" noChangeAspect="1"/>
          </p:cNvPicPr>
          <p:nvPr>
            <p:ph idx="1"/>
          </p:nvPr>
        </p:nvPicPr>
        <p:blipFill>
          <a:blip r:embed="rId2"/>
          <a:stretch>
            <a:fillRect/>
          </a:stretch>
        </p:blipFill>
        <p:spPr>
          <a:xfrm>
            <a:off x="1122504" y="1512549"/>
            <a:ext cx="9484536" cy="5163573"/>
          </a:xfrm>
        </p:spPr>
      </p:pic>
    </p:spTree>
    <p:extLst>
      <p:ext uri="{BB962C8B-B14F-4D97-AF65-F5344CB8AC3E}">
        <p14:creationId xmlns:p14="http://schemas.microsoft.com/office/powerpoint/2010/main" val="3380093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EE1DF-6E3A-DB46-C7B5-F06D4DA49EA9}"/>
              </a:ext>
            </a:extLst>
          </p:cNvPr>
          <p:cNvSpPr>
            <a:spLocks noGrp="1"/>
          </p:cNvSpPr>
          <p:nvPr>
            <p:ph type="title"/>
          </p:nvPr>
        </p:nvSpPr>
        <p:spPr/>
        <p:txBody>
          <a:bodyPr/>
          <a:lstStyle/>
          <a:p>
            <a:r>
              <a:rPr lang="es-MX" dirty="0"/>
              <a:t>Superintendencia del medio ambiente (SMA)</a:t>
            </a:r>
          </a:p>
        </p:txBody>
      </p:sp>
      <p:sp>
        <p:nvSpPr>
          <p:cNvPr id="3" name="Marcador de texto 2">
            <a:extLst>
              <a:ext uri="{FF2B5EF4-FFF2-40B4-BE49-F238E27FC236}">
                <a16:creationId xmlns:a16="http://schemas.microsoft.com/office/drawing/2014/main" id="{52818D4A-8F83-CBED-CE5E-B9E680AA7D71}"/>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2409292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6C399B-BDA8-3F8D-C282-5992B3A0BA22}"/>
              </a:ext>
            </a:extLst>
          </p:cNvPr>
          <p:cNvSpPr>
            <a:spLocks noGrp="1"/>
          </p:cNvSpPr>
          <p:nvPr>
            <p:ph type="title"/>
          </p:nvPr>
        </p:nvSpPr>
        <p:spPr/>
        <p:txBody>
          <a:bodyPr/>
          <a:lstStyle/>
          <a:p>
            <a:r>
              <a:rPr lang="es-MX" dirty="0"/>
              <a:t>¿Qué es la SMA?</a:t>
            </a:r>
          </a:p>
        </p:txBody>
      </p:sp>
      <p:sp>
        <p:nvSpPr>
          <p:cNvPr id="3" name="Marcador de contenido 2">
            <a:extLst>
              <a:ext uri="{FF2B5EF4-FFF2-40B4-BE49-F238E27FC236}">
                <a16:creationId xmlns:a16="http://schemas.microsoft.com/office/drawing/2014/main" id="{49EED8E1-DDC1-6E77-30D5-D67E9D6B4A94}"/>
              </a:ext>
            </a:extLst>
          </p:cNvPr>
          <p:cNvSpPr>
            <a:spLocks noGrp="1"/>
          </p:cNvSpPr>
          <p:nvPr>
            <p:ph idx="1"/>
          </p:nvPr>
        </p:nvSpPr>
        <p:spPr/>
        <p:txBody>
          <a:bodyPr>
            <a:normAutofit/>
          </a:bodyPr>
          <a:lstStyle/>
          <a:p>
            <a:pPr algn="just">
              <a:buFont typeface="Wingdings" panose="05000000000000000000" pitchFamily="2" charset="2"/>
              <a:buChar char="§"/>
            </a:pPr>
            <a:r>
              <a:rPr lang="es-MX" dirty="0"/>
              <a:t>La Superintendencia del Medio Ambiente (SMA) es un servicio público descentralizado, con personalidad jurídica y patrimonio propio, sometido a la supervigilancia del Presidente de la República a través del Ministerio del Medio Ambiente, y cuyos cargos directivos son provistos de acuerdo al sistema de Alta Dirección Pública. Se creó en virtud de la Ley </a:t>
            </a:r>
            <a:r>
              <a:rPr lang="es-MX" dirty="0" err="1"/>
              <a:t>Nº</a:t>
            </a:r>
            <a:r>
              <a:rPr lang="es-MX" dirty="0"/>
              <a:t> 20.417.</a:t>
            </a:r>
          </a:p>
          <a:p>
            <a:pPr algn="just">
              <a:buFont typeface="Wingdings" panose="05000000000000000000" pitchFamily="2" charset="2"/>
              <a:buChar char="§"/>
            </a:pPr>
            <a:r>
              <a:rPr lang="es-MX" dirty="0"/>
              <a:t>La SMA inició sus actividades con la entrada en vigencia de su planta de personal, fijada mediante D.F.L. </a:t>
            </a:r>
            <a:r>
              <a:rPr lang="es-MX" dirty="0" err="1"/>
              <a:t>N°</a:t>
            </a:r>
            <a:r>
              <a:rPr lang="es-MX" dirty="0"/>
              <a:t> 3, de 2010, del Ministerio Secretaría General de la Presidencia, publicado en el Diario Oficial en septiembre de 2010. Sus facultades fiscalizadoras y sancionadoras se implementaron el 28 de diciembre de 2012, día en que se constituyó el Tribunal Ambiental con sede en Santiago.</a:t>
            </a:r>
          </a:p>
        </p:txBody>
      </p:sp>
    </p:spTree>
    <p:extLst>
      <p:ext uri="{BB962C8B-B14F-4D97-AF65-F5344CB8AC3E}">
        <p14:creationId xmlns:p14="http://schemas.microsoft.com/office/powerpoint/2010/main" val="3470620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6B2B4D-A366-243F-41CB-457D40CBE3C4}"/>
              </a:ext>
            </a:extLst>
          </p:cNvPr>
          <p:cNvSpPr>
            <a:spLocks noGrp="1"/>
          </p:cNvSpPr>
          <p:nvPr>
            <p:ph type="title"/>
          </p:nvPr>
        </p:nvSpPr>
        <p:spPr/>
        <p:txBody>
          <a:bodyPr/>
          <a:lstStyle/>
          <a:p>
            <a:r>
              <a:rPr lang="es-MX" dirty="0"/>
              <a:t>¿cuáles son sus funciones?</a:t>
            </a:r>
          </a:p>
        </p:txBody>
      </p:sp>
      <p:sp>
        <p:nvSpPr>
          <p:cNvPr id="3" name="Marcador de contenido 2">
            <a:extLst>
              <a:ext uri="{FF2B5EF4-FFF2-40B4-BE49-F238E27FC236}">
                <a16:creationId xmlns:a16="http://schemas.microsoft.com/office/drawing/2014/main" id="{F21DE598-F4C8-25D2-3F5D-2482E456D3DC}"/>
              </a:ext>
            </a:extLst>
          </p:cNvPr>
          <p:cNvSpPr>
            <a:spLocks noGrp="1"/>
          </p:cNvSpPr>
          <p:nvPr>
            <p:ph idx="1"/>
          </p:nvPr>
        </p:nvSpPr>
        <p:spPr/>
        <p:txBody>
          <a:bodyPr>
            <a:normAutofit fontScale="77500" lnSpcReduction="20000"/>
          </a:bodyPr>
          <a:lstStyle/>
          <a:p>
            <a:pPr algn="just">
              <a:buFont typeface="Wingdings" panose="05000000000000000000" pitchFamily="2" charset="2"/>
              <a:buChar char="§"/>
            </a:pPr>
            <a:r>
              <a:rPr lang="es-MX" dirty="0"/>
              <a:t>A la SMA le corresponde de forma exclusiva ejecutar, organizar y coordinar el seguimiento y fiscalización de las Resoluciones de Calificación Ambiental, de las medidas de los Planes de Prevención y/o de Descontaminación Ambiental, del contenido de las Normas de Calidad Ambiental y Normas de Emisión, y de los Planes de Manejo, cuando corresponda, y de todos aquellos otros instrumentos de carácter ambiental que establezca la ley.</a:t>
            </a:r>
          </a:p>
          <a:p>
            <a:pPr algn="just">
              <a:buFont typeface="Wingdings" panose="05000000000000000000" pitchFamily="2" charset="2"/>
              <a:buChar char="§"/>
            </a:pPr>
            <a:r>
              <a:rPr lang="es-MX" dirty="0"/>
              <a:t>Para llevar a cabo dichas funciones, la Superintendencia podrá desarrollar esta labor mediante tres modalidades de fiscalización. En primer lugar, mediante una modalidad directa, a través de sus propios funcionarios; en segundo lugar, a través de los organismos sectoriales, pudiendo encomendarles determinadas labores de fiscalización sobre la base de los programas y subprogramas que se definirán en conjunto para tal efecto; y, finalmente, mediante terceros debidamente acreditados y autorizados por la Superintendencia.</a:t>
            </a:r>
          </a:p>
          <a:p>
            <a:pPr algn="just">
              <a:buFont typeface="Wingdings" panose="05000000000000000000" pitchFamily="2" charset="2"/>
              <a:buChar char="§"/>
            </a:pPr>
            <a:r>
              <a:rPr lang="es-MX" dirty="0"/>
              <a:t>Asimismo, la SMA posee la rectoría técnica de la actividad de fiscalización ambiental, por cuanto deberá establecer los criterios de fiscalización que deberán adoptar todos los organismos que cumplan funciones de fiscalización ambiental para efectos de llevar a cabo sus labores.</a:t>
            </a:r>
          </a:p>
          <a:p>
            <a:pPr algn="just">
              <a:buFont typeface="Wingdings" panose="05000000000000000000" pitchFamily="2" charset="2"/>
              <a:buChar char="§"/>
            </a:pPr>
            <a:r>
              <a:rPr lang="es-MX" dirty="0"/>
              <a:t>En el contexto de la institucionalidad ambiental actual en Chile, la Superintendencia del Medio Ambiente cumple un rol fiscalizador y de sanción sobre los instrumentos de gestión ambiental vigentes en el país (Ley 19.300): Resoluciones de Calificación (RCA), Normas de Emisión, Normas de Calidad y Planes de Prevención y/o de Descontaminación Ambiental, entre otros.</a:t>
            </a:r>
          </a:p>
        </p:txBody>
      </p:sp>
    </p:spTree>
    <p:extLst>
      <p:ext uri="{BB962C8B-B14F-4D97-AF65-F5344CB8AC3E}">
        <p14:creationId xmlns:p14="http://schemas.microsoft.com/office/powerpoint/2010/main" val="67514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62B9087-0B43-80F5-D886-6F6F8400C3D4}"/>
              </a:ext>
            </a:extLst>
          </p:cNvPr>
          <p:cNvSpPr>
            <a:spLocks noGrp="1"/>
          </p:cNvSpPr>
          <p:nvPr>
            <p:ph type="title"/>
          </p:nvPr>
        </p:nvSpPr>
        <p:spPr/>
        <p:txBody>
          <a:bodyPr/>
          <a:lstStyle/>
          <a:p>
            <a:r>
              <a:rPr lang="es-MX" dirty="0"/>
              <a:t>La superintendente de medio ambiente</a:t>
            </a:r>
          </a:p>
        </p:txBody>
      </p:sp>
      <p:sp>
        <p:nvSpPr>
          <p:cNvPr id="5" name="Marcador de contenido 4">
            <a:extLst>
              <a:ext uri="{FF2B5EF4-FFF2-40B4-BE49-F238E27FC236}">
                <a16:creationId xmlns:a16="http://schemas.microsoft.com/office/drawing/2014/main" id="{412D902C-AC64-7D6E-152B-87F76BA5762E}"/>
              </a:ext>
            </a:extLst>
          </p:cNvPr>
          <p:cNvSpPr>
            <a:spLocks noGrp="1"/>
          </p:cNvSpPr>
          <p:nvPr>
            <p:ph sz="half" idx="1"/>
          </p:nvPr>
        </p:nvSpPr>
        <p:spPr/>
        <p:txBody>
          <a:bodyPr/>
          <a:lstStyle/>
          <a:p>
            <a:r>
              <a:rPr lang="es-MX" dirty="0"/>
              <a:t>Marie Claude </a:t>
            </a:r>
            <a:r>
              <a:rPr lang="es-MX" dirty="0" err="1"/>
              <a:t>Plumer</a:t>
            </a:r>
            <a:r>
              <a:rPr lang="es-MX" dirty="0"/>
              <a:t> Bodin, abogada de la Universidad de Chile.</a:t>
            </a:r>
          </a:p>
        </p:txBody>
      </p:sp>
      <p:pic>
        <p:nvPicPr>
          <p:cNvPr id="7" name="Marcador de contenido 6">
            <a:extLst>
              <a:ext uri="{FF2B5EF4-FFF2-40B4-BE49-F238E27FC236}">
                <a16:creationId xmlns:a16="http://schemas.microsoft.com/office/drawing/2014/main" id="{90D2AC60-CDCA-AF54-FD6D-7AF37B205163}"/>
              </a:ext>
            </a:extLst>
          </p:cNvPr>
          <p:cNvPicPr>
            <a:picLocks noGrp="1" noChangeAspect="1"/>
          </p:cNvPicPr>
          <p:nvPr>
            <p:ph sz="half" idx="2"/>
          </p:nvPr>
        </p:nvPicPr>
        <p:blipFill>
          <a:blip r:embed="rId2"/>
          <a:stretch>
            <a:fillRect/>
          </a:stretch>
        </p:blipFill>
        <p:spPr>
          <a:xfrm>
            <a:off x="4430294" y="3067660"/>
            <a:ext cx="6313906" cy="2841256"/>
          </a:xfrm>
          <a:prstGeom prst="rect">
            <a:avLst/>
          </a:prstGeom>
        </p:spPr>
      </p:pic>
    </p:spTree>
    <p:extLst>
      <p:ext uri="{BB962C8B-B14F-4D97-AF65-F5344CB8AC3E}">
        <p14:creationId xmlns:p14="http://schemas.microsoft.com/office/powerpoint/2010/main" val="3559632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424C29-600B-6156-1B4E-C354703B1C6C}"/>
              </a:ext>
            </a:extLst>
          </p:cNvPr>
          <p:cNvSpPr>
            <a:spLocks noGrp="1"/>
          </p:cNvSpPr>
          <p:nvPr>
            <p:ph type="title"/>
          </p:nvPr>
        </p:nvSpPr>
        <p:spPr/>
        <p:txBody>
          <a:bodyPr/>
          <a:lstStyle/>
          <a:p>
            <a:r>
              <a:rPr lang="es-MX" dirty="0"/>
              <a:t>organigrama</a:t>
            </a:r>
          </a:p>
        </p:txBody>
      </p:sp>
      <p:pic>
        <p:nvPicPr>
          <p:cNvPr id="5" name="Marcador de contenido 4">
            <a:extLst>
              <a:ext uri="{FF2B5EF4-FFF2-40B4-BE49-F238E27FC236}">
                <a16:creationId xmlns:a16="http://schemas.microsoft.com/office/drawing/2014/main" id="{68E2D3D8-15A3-CA98-F287-16946F2669B5}"/>
              </a:ext>
            </a:extLst>
          </p:cNvPr>
          <p:cNvPicPr>
            <a:picLocks noGrp="1" noChangeAspect="1"/>
          </p:cNvPicPr>
          <p:nvPr>
            <p:ph idx="1"/>
          </p:nvPr>
        </p:nvPicPr>
        <p:blipFill>
          <a:blip r:embed="rId2"/>
          <a:stretch>
            <a:fillRect/>
          </a:stretch>
        </p:blipFill>
        <p:spPr>
          <a:xfrm>
            <a:off x="4086423" y="1005455"/>
            <a:ext cx="7952126" cy="5617810"/>
          </a:xfrm>
        </p:spPr>
      </p:pic>
    </p:spTree>
    <p:extLst>
      <p:ext uri="{BB962C8B-B14F-4D97-AF65-F5344CB8AC3E}">
        <p14:creationId xmlns:p14="http://schemas.microsoft.com/office/powerpoint/2010/main" val="3699162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1EB1A-81B8-1836-8109-A9B4F82DB5D0}"/>
              </a:ext>
            </a:extLst>
          </p:cNvPr>
          <p:cNvSpPr>
            <a:spLocks noGrp="1"/>
          </p:cNvSpPr>
          <p:nvPr>
            <p:ph type="title"/>
          </p:nvPr>
        </p:nvSpPr>
        <p:spPr/>
        <p:txBody>
          <a:bodyPr/>
          <a:lstStyle/>
          <a:p>
            <a:r>
              <a:rPr lang="es-MX" dirty="0"/>
              <a:t>Sistema nacional de información de fiscalización ambiental (</a:t>
            </a:r>
            <a:r>
              <a:rPr lang="es-MX" dirty="0" err="1"/>
              <a:t>snifa</a:t>
            </a:r>
            <a:r>
              <a:rPr lang="es-MX" dirty="0"/>
              <a:t>)</a:t>
            </a:r>
          </a:p>
        </p:txBody>
      </p:sp>
      <p:pic>
        <p:nvPicPr>
          <p:cNvPr id="5" name="Marcador de contenido 4">
            <a:extLst>
              <a:ext uri="{FF2B5EF4-FFF2-40B4-BE49-F238E27FC236}">
                <a16:creationId xmlns:a16="http://schemas.microsoft.com/office/drawing/2014/main" id="{2203E051-DB69-BB45-4984-3294B47C270C}"/>
              </a:ext>
            </a:extLst>
          </p:cNvPr>
          <p:cNvPicPr>
            <a:picLocks noGrp="1" noChangeAspect="1"/>
          </p:cNvPicPr>
          <p:nvPr>
            <p:ph idx="1"/>
          </p:nvPr>
        </p:nvPicPr>
        <p:blipFill>
          <a:blip r:embed="rId2"/>
          <a:stretch>
            <a:fillRect/>
          </a:stretch>
        </p:blipFill>
        <p:spPr>
          <a:xfrm>
            <a:off x="1103587" y="1896979"/>
            <a:ext cx="9837681" cy="4753679"/>
          </a:xfrm>
        </p:spPr>
      </p:pic>
    </p:spTree>
    <p:extLst>
      <p:ext uri="{BB962C8B-B14F-4D97-AF65-F5344CB8AC3E}">
        <p14:creationId xmlns:p14="http://schemas.microsoft.com/office/powerpoint/2010/main" val="3060362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084A09-1B35-149B-BEF0-9638F8CBF143}"/>
              </a:ext>
            </a:extLst>
          </p:cNvPr>
          <p:cNvSpPr>
            <a:spLocks noGrp="1"/>
          </p:cNvSpPr>
          <p:nvPr>
            <p:ph type="title"/>
          </p:nvPr>
        </p:nvSpPr>
        <p:spPr/>
        <p:txBody>
          <a:bodyPr/>
          <a:lstStyle/>
          <a:p>
            <a:r>
              <a:rPr lang="es-MX" dirty="0"/>
              <a:t>Oficinas regionales de la </a:t>
            </a:r>
            <a:r>
              <a:rPr lang="es-MX" dirty="0" err="1"/>
              <a:t>sma</a:t>
            </a:r>
            <a:endParaRPr lang="es-MX" dirty="0"/>
          </a:p>
        </p:txBody>
      </p:sp>
      <p:pic>
        <p:nvPicPr>
          <p:cNvPr id="5" name="Marcador de contenido 4">
            <a:extLst>
              <a:ext uri="{FF2B5EF4-FFF2-40B4-BE49-F238E27FC236}">
                <a16:creationId xmlns:a16="http://schemas.microsoft.com/office/drawing/2014/main" id="{BA0B3F6A-5BE0-CAE7-7830-B05FADD22041}"/>
              </a:ext>
            </a:extLst>
          </p:cNvPr>
          <p:cNvPicPr>
            <a:picLocks noGrp="1" noChangeAspect="1"/>
          </p:cNvPicPr>
          <p:nvPr>
            <p:ph idx="1"/>
          </p:nvPr>
        </p:nvPicPr>
        <p:blipFill>
          <a:blip r:embed="rId2"/>
          <a:stretch>
            <a:fillRect/>
          </a:stretch>
        </p:blipFill>
        <p:spPr>
          <a:xfrm>
            <a:off x="1152752" y="1954924"/>
            <a:ext cx="8555473" cy="4170921"/>
          </a:xfrm>
        </p:spPr>
      </p:pic>
    </p:spTree>
    <p:extLst>
      <p:ext uri="{BB962C8B-B14F-4D97-AF65-F5344CB8AC3E}">
        <p14:creationId xmlns:p14="http://schemas.microsoft.com/office/powerpoint/2010/main" val="121772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3D5FAF-D3D3-7AA1-31A9-002965EF90EE}"/>
              </a:ext>
            </a:extLst>
          </p:cNvPr>
          <p:cNvSpPr>
            <a:spLocks noGrp="1"/>
          </p:cNvSpPr>
          <p:nvPr>
            <p:ph type="title"/>
          </p:nvPr>
        </p:nvSpPr>
        <p:spPr/>
        <p:txBody>
          <a:bodyPr/>
          <a:lstStyle/>
          <a:p>
            <a:r>
              <a:rPr lang="es-MX" dirty="0"/>
              <a:t>¿Qué es el MMA?, ¿cuáles son sus funciones?</a:t>
            </a:r>
          </a:p>
        </p:txBody>
      </p:sp>
      <p:sp>
        <p:nvSpPr>
          <p:cNvPr id="3" name="Marcador de contenido 2">
            <a:extLst>
              <a:ext uri="{FF2B5EF4-FFF2-40B4-BE49-F238E27FC236}">
                <a16:creationId xmlns:a16="http://schemas.microsoft.com/office/drawing/2014/main" id="{AAE3BE1E-E0BD-3902-4744-4D96EF6DDC5A}"/>
              </a:ext>
            </a:extLst>
          </p:cNvPr>
          <p:cNvSpPr>
            <a:spLocks noGrp="1"/>
          </p:cNvSpPr>
          <p:nvPr>
            <p:ph idx="1"/>
          </p:nvPr>
        </p:nvSpPr>
        <p:spPr/>
        <p:txBody>
          <a:bodyPr/>
          <a:lstStyle/>
          <a:p>
            <a:pPr>
              <a:buFont typeface="Wingdings" panose="05000000000000000000" pitchFamily="2" charset="2"/>
              <a:buChar char="§"/>
            </a:pPr>
            <a:r>
              <a:rPr lang="es-MX" dirty="0"/>
              <a:t>El Ministerio del Medio Ambiente de Chile, es el órgano del Estado encargado de colaborar con el presidente de la República en el diseño y aplicación de políticas, planes y programas en materia ambiental, así como en la protección y conservación de la diversidad biológica y de los recursos naturales renovables e hídricos, promoviendo el desarrollo sustentable, la integridad de la política ambiental y su regulación normativa.</a:t>
            </a:r>
          </a:p>
          <a:p>
            <a:pPr>
              <a:buFont typeface="Wingdings" panose="05000000000000000000" pitchFamily="2" charset="2"/>
              <a:buChar char="§"/>
            </a:pPr>
            <a:endParaRPr lang="es-MX" dirty="0"/>
          </a:p>
        </p:txBody>
      </p:sp>
    </p:spTree>
    <p:extLst>
      <p:ext uri="{BB962C8B-B14F-4D97-AF65-F5344CB8AC3E}">
        <p14:creationId xmlns:p14="http://schemas.microsoft.com/office/powerpoint/2010/main" val="209453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F0443B8-6739-A031-7970-C9DC811F8400}"/>
              </a:ext>
            </a:extLst>
          </p:cNvPr>
          <p:cNvSpPr>
            <a:spLocks noGrp="1"/>
          </p:cNvSpPr>
          <p:nvPr>
            <p:ph type="title"/>
          </p:nvPr>
        </p:nvSpPr>
        <p:spPr/>
        <p:txBody>
          <a:bodyPr/>
          <a:lstStyle/>
          <a:p>
            <a:r>
              <a:rPr lang="es-MX" dirty="0"/>
              <a:t>Misión y visión</a:t>
            </a:r>
          </a:p>
        </p:txBody>
      </p:sp>
      <p:sp>
        <p:nvSpPr>
          <p:cNvPr id="5" name="Marcador de texto 4">
            <a:extLst>
              <a:ext uri="{FF2B5EF4-FFF2-40B4-BE49-F238E27FC236}">
                <a16:creationId xmlns:a16="http://schemas.microsoft.com/office/drawing/2014/main" id="{26BCFBCE-0FB5-D8D2-66DE-5D344AE8969E}"/>
              </a:ext>
            </a:extLst>
          </p:cNvPr>
          <p:cNvSpPr>
            <a:spLocks noGrp="1"/>
          </p:cNvSpPr>
          <p:nvPr>
            <p:ph type="body" idx="1"/>
          </p:nvPr>
        </p:nvSpPr>
        <p:spPr/>
        <p:txBody>
          <a:bodyPr/>
          <a:lstStyle/>
          <a:p>
            <a:r>
              <a:rPr lang="es-MX" dirty="0"/>
              <a:t>MISIÓN</a:t>
            </a:r>
          </a:p>
        </p:txBody>
      </p:sp>
      <p:sp>
        <p:nvSpPr>
          <p:cNvPr id="6" name="Marcador de contenido 5">
            <a:extLst>
              <a:ext uri="{FF2B5EF4-FFF2-40B4-BE49-F238E27FC236}">
                <a16:creationId xmlns:a16="http://schemas.microsoft.com/office/drawing/2014/main" id="{EC29FACE-91F2-BC63-CC35-786313396637}"/>
              </a:ext>
            </a:extLst>
          </p:cNvPr>
          <p:cNvSpPr>
            <a:spLocks noGrp="1"/>
          </p:cNvSpPr>
          <p:nvPr>
            <p:ph sz="half" idx="2"/>
          </p:nvPr>
        </p:nvSpPr>
        <p:spPr/>
        <p:txBody>
          <a:bodyPr/>
          <a:lstStyle/>
          <a:p>
            <a:pPr>
              <a:buFont typeface="Wingdings" panose="05000000000000000000" pitchFamily="2" charset="2"/>
              <a:buChar char="§"/>
            </a:pPr>
            <a:r>
              <a:rPr lang="es-MX" dirty="0"/>
              <a:t>Instalar un nuevo modelo de desarrollo centrado en la protección del medioambiente y el bienestar de las personas, a partir de la implementación de procesos de Transición Socio Ecológica Justa y </a:t>
            </a:r>
          </a:p>
          <a:p>
            <a:pPr>
              <a:buFont typeface="Wingdings" panose="05000000000000000000" pitchFamily="2" charset="2"/>
              <a:buChar char="§"/>
            </a:pPr>
            <a:r>
              <a:rPr lang="es-MX" dirty="0"/>
              <a:t>La incorporación de un enfoque ecológico transversal en la gestión y ciclo de políticas públicas del Estado.</a:t>
            </a:r>
          </a:p>
        </p:txBody>
      </p:sp>
      <p:sp>
        <p:nvSpPr>
          <p:cNvPr id="7" name="Marcador de texto 6">
            <a:extLst>
              <a:ext uri="{FF2B5EF4-FFF2-40B4-BE49-F238E27FC236}">
                <a16:creationId xmlns:a16="http://schemas.microsoft.com/office/drawing/2014/main" id="{29A83CC2-7FED-B47F-526E-6A512BE23F9F}"/>
              </a:ext>
            </a:extLst>
          </p:cNvPr>
          <p:cNvSpPr>
            <a:spLocks noGrp="1"/>
          </p:cNvSpPr>
          <p:nvPr>
            <p:ph type="body" sz="quarter" idx="3"/>
          </p:nvPr>
        </p:nvSpPr>
        <p:spPr/>
        <p:txBody>
          <a:bodyPr/>
          <a:lstStyle/>
          <a:p>
            <a:r>
              <a:rPr lang="es-MX" dirty="0"/>
              <a:t>VISIÓN</a:t>
            </a:r>
          </a:p>
        </p:txBody>
      </p:sp>
      <p:sp>
        <p:nvSpPr>
          <p:cNvPr id="8" name="Marcador de contenido 7">
            <a:extLst>
              <a:ext uri="{FF2B5EF4-FFF2-40B4-BE49-F238E27FC236}">
                <a16:creationId xmlns:a16="http://schemas.microsoft.com/office/drawing/2014/main" id="{A4FE3853-9D40-29A4-41D2-A2AB92059325}"/>
              </a:ext>
            </a:extLst>
          </p:cNvPr>
          <p:cNvSpPr>
            <a:spLocks noGrp="1"/>
          </p:cNvSpPr>
          <p:nvPr>
            <p:ph sz="quarter" idx="4"/>
          </p:nvPr>
        </p:nvSpPr>
        <p:spPr/>
        <p:txBody>
          <a:bodyPr/>
          <a:lstStyle/>
          <a:p>
            <a:pPr>
              <a:buFont typeface="Wingdings" panose="05000000000000000000" pitchFamily="2" charset="2"/>
              <a:buChar char="§"/>
            </a:pPr>
            <a:r>
              <a:rPr lang="es-MX" dirty="0"/>
              <a:t>Alcanzar el desarrollo sustentable para el país con el objeto de mejorar la calidad de vida de los chilenos, tanto de esta generación como de futuras</a:t>
            </a:r>
          </a:p>
        </p:txBody>
      </p:sp>
    </p:spTree>
    <p:extLst>
      <p:ext uri="{BB962C8B-B14F-4D97-AF65-F5344CB8AC3E}">
        <p14:creationId xmlns:p14="http://schemas.microsoft.com/office/powerpoint/2010/main" val="376164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C5360D-0C63-1A54-61C5-D2C8061B122B}"/>
              </a:ext>
            </a:extLst>
          </p:cNvPr>
          <p:cNvSpPr>
            <a:spLocks noGrp="1"/>
          </p:cNvSpPr>
          <p:nvPr>
            <p:ph type="title"/>
          </p:nvPr>
        </p:nvSpPr>
        <p:spPr/>
        <p:txBody>
          <a:bodyPr/>
          <a:lstStyle/>
          <a:p>
            <a:r>
              <a:rPr lang="es-MX" dirty="0" err="1"/>
              <a:t>OBjetivos</a:t>
            </a:r>
            <a:endParaRPr lang="es-MX" dirty="0"/>
          </a:p>
        </p:txBody>
      </p:sp>
      <p:sp>
        <p:nvSpPr>
          <p:cNvPr id="3" name="Marcador de contenido 2">
            <a:extLst>
              <a:ext uri="{FF2B5EF4-FFF2-40B4-BE49-F238E27FC236}">
                <a16:creationId xmlns:a16="http://schemas.microsoft.com/office/drawing/2014/main" id="{2001E209-9CE9-007A-D0C4-541D526E3F4C}"/>
              </a:ext>
            </a:extLst>
          </p:cNvPr>
          <p:cNvSpPr>
            <a:spLocks noGrp="1"/>
          </p:cNvSpPr>
          <p:nvPr>
            <p:ph idx="1"/>
          </p:nvPr>
        </p:nvSpPr>
        <p:spPr/>
        <p:txBody>
          <a:bodyPr>
            <a:normAutofit fontScale="77500" lnSpcReduction="20000"/>
          </a:bodyPr>
          <a:lstStyle/>
          <a:p>
            <a:pPr algn="just">
              <a:buFont typeface="Wingdings" panose="05000000000000000000" pitchFamily="2" charset="2"/>
              <a:buChar char="§"/>
            </a:pPr>
            <a:r>
              <a:rPr lang="es-MX" dirty="0"/>
              <a:t>Fortalecer la relevancia de la protección del medioambiente en los distintos Ministerios, posicionando a la Transición Socio Ecológica Justa como un concepto orientador en la toma de decisiones intersectoriales vinculadas al nuevo modelo de desarrollo.</a:t>
            </a:r>
          </a:p>
          <a:p>
            <a:pPr algn="just">
              <a:buFont typeface="Wingdings" panose="05000000000000000000" pitchFamily="2" charset="2"/>
              <a:buChar char="§"/>
            </a:pPr>
            <a:r>
              <a:rPr lang="es-MX" dirty="0"/>
              <a:t>Cumplir con el compromiso de ser un gobierno ecológico, mediante la implementación efectiva, proactiva y de carácter anticipatorio de política, leyes e instrumentos que permitan fortalecer la protección de los ecosistemas y la democracia ambiental.</a:t>
            </a:r>
          </a:p>
          <a:p>
            <a:pPr algn="just">
              <a:buFont typeface="Wingdings" panose="05000000000000000000" pitchFamily="2" charset="2"/>
              <a:buChar char="§"/>
            </a:pPr>
            <a:r>
              <a:rPr lang="es-MX" dirty="0"/>
              <a:t>Diseñar y fortalecer políticas, leyes, planes, normas y programas en los ámbitos de biodiversidad, recursos hídricos, atmosféricos, remediación, descontaminación, restauración y recuperación ambiental, con especial énfasis en las denominadas “zonas de sacrificio” y en el trabajo a nivel de cuencas.</a:t>
            </a:r>
          </a:p>
          <a:p>
            <a:pPr algn="just">
              <a:buFont typeface="Wingdings" panose="05000000000000000000" pitchFamily="2" charset="2"/>
              <a:buChar char="§"/>
            </a:pPr>
            <a:r>
              <a:rPr lang="es-MX" dirty="0"/>
              <a:t>Fortalecer las capacidades institucionales para la fiscalización efectiva del cumplimiento de la normativa ambiental y la protección de los ecosistemas.</a:t>
            </a:r>
          </a:p>
          <a:p>
            <a:pPr algn="just">
              <a:buFont typeface="Wingdings" panose="05000000000000000000" pitchFamily="2" charset="2"/>
              <a:buChar char="§"/>
            </a:pPr>
            <a:r>
              <a:rPr lang="es-MX" dirty="0"/>
              <a:t>Robustecer el Servicio de Evaluación Ambiental para que, resguardando una gestión técnica de calidad en el proceso de evaluación, incorpore la variable del cambio climático, elevando progresivamente los estándares de democracia ambiental de conformidad al Acuerdo de Escazú, consolidando un sistema de evaluación de impacto ambiental de excelencia, a la altura de la Transición Socio Ecológica Justa.</a:t>
            </a:r>
          </a:p>
        </p:txBody>
      </p:sp>
    </p:spTree>
    <p:extLst>
      <p:ext uri="{BB962C8B-B14F-4D97-AF65-F5344CB8AC3E}">
        <p14:creationId xmlns:p14="http://schemas.microsoft.com/office/powerpoint/2010/main" val="1628019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2C53A-3809-68BE-855B-9DF35E2C7B04}"/>
              </a:ext>
            </a:extLst>
          </p:cNvPr>
          <p:cNvSpPr>
            <a:spLocks noGrp="1"/>
          </p:cNvSpPr>
          <p:nvPr>
            <p:ph type="title"/>
          </p:nvPr>
        </p:nvSpPr>
        <p:spPr/>
        <p:txBody>
          <a:bodyPr/>
          <a:lstStyle/>
          <a:p>
            <a:r>
              <a:rPr lang="es-MX" dirty="0"/>
              <a:t>Valores</a:t>
            </a:r>
          </a:p>
        </p:txBody>
      </p:sp>
      <p:sp>
        <p:nvSpPr>
          <p:cNvPr id="3" name="Marcador de contenido 2">
            <a:extLst>
              <a:ext uri="{FF2B5EF4-FFF2-40B4-BE49-F238E27FC236}">
                <a16:creationId xmlns:a16="http://schemas.microsoft.com/office/drawing/2014/main" id="{65A014FB-BD54-F71B-9956-1388D503FEEA}"/>
              </a:ext>
            </a:extLst>
          </p:cNvPr>
          <p:cNvSpPr>
            <a:spLocks noGrp="1"/>
          </p:cNvSpPr>
          <p:nvPr>
            <p:ph idx="1"/>
          </p:nvPr>
        </p:nvSpPr>
        <p:spPr/>
        <p:txBody>
          <a:bodyPr>
            <a:normAutofit fontScale="70000" lnSpcReduction="20000"/>
          </a:bodyPr>
          <a:lstStyle/>
          <a:p>
            <a:pPr algn="just">
              <a:buFont typeface="Wingdings" panose="05000000000000000000" pitchFamily="2" charset="2"/>
              <a:buChar char="§"/>
            </a:pPr>
            <a:r>
              <a:rPr lang="es-MX" dirty="0"/>
              <a:t>Sustentabilidad: Somos responsables de crear conciencia para mantener un equilibrio entre la necesidad del ser humano de mejorar su situación física y emocional, y la conservación de los recursos naturales y ecosistemas que sustentarán nuestra sociedad. Estamos convencidos que la protección y cuidado del medio ambiente mejorará la calidad de vida de nuestras generaciones futuras.</a:t>
            </a:r>
          </a:p>
          <a:p>
            <a:pPr algn="just">
              <a:buFont typeface="Wingdings" panose="05000000000000000000" pitchFamily="2" charset="2"/>
              <a:buChar char="§"/>
            </a:pPr>
            <a:r>
              <a:rPr lang="es-MX" dirty="0"/>
              <a:t>Compromiso: Nos sentimos orgullosos de pertenecer a nuestra institución, aportando con trabajo, esmero, dedicación y eficiencia al logro de las metas y objetivos institucionales e identificados con la promoción de una sociedad comprometida con el cuidado del medio ambiente donde todos y todas podamos desarrollarnos en forma plena.</a:t>
            </a:r>
          </a:p>
          <a:p>
            <a:pPr algn="just">
              <a:buFont typeface="Wingdings" panose="05000000000000000000" pitchFamily="2" charset="2"/>
              <a:buChar char="§"/>
            </a:pPr>
            <a:r>
              <a:rPr lang="es-MX" dirty="0"/>
              <a:t>Profesionalismo: Realizamos nuestro trabajo con responsabilidad, dedicación, esmero y eficiencia, mantenemos una comunicación clara y fluida con nuestros compañeros y compañeras, jefaturas, colaboradores, proveedores e instituciones externas con el fin de lograr nuestras tareas, metas y objetivos.</a:t>
            </a:r>
          </a:p>
          <a:p>
            <a:pPr algn="just">
              <a:buFont typeface="Wingdings" panose="05000000000000000000" pitchFamily="2" charset="2"/>
              <a:buChar char="§"/>
            </a:pPr>
            <a:r>
              <a:rPr lang="es-MX" dirty="0"/>
              <a:t>Transparencia: Somos claros, oportunos y objetivos en la entrega de información que nos afecta como institución, utilizamos nuestros canales de comunicación en forma eficiente, respetamos y cautelamos la publicidad de los actos, resoluciones, procedimientos y documentación facilitando el acceso de los mismos a la ciudadanía.</a:t>
            </a:r>
          </a:p>
          <a:p>
            <a:pPr algn="just">
              <a:buFont typeface="Wingdings" panose="05000000000000000000" pitchFamily="2" charset="2"/>
              <a:buChar char="§"/>
            </a:pPr>
            <a:r>
              <a:rPr lang="es-MX" dirty="0"/>
              <a:t>Eficiencia: Somos competentes en el desarrollo de nuestro trabajo, preocupándonos por la calidad y entrega oportuna de las tareas encomendadas, para dar pleno cumplimiento a las metas y objetivos institucionales, con los recursos disponibles.</a:t>
            </a:r>
          </a:p>
          <a:p>
            <a:pPr algn="just">
              <a:buFont typeface="Wingdings" panose="05000000000000000000" pitchFamily="2" charset="2"/>
              <a:buChar char="§"/>
            </a:pPr>
            <a:r>
              <a:rPr lang="es-MX" dirty="0"/>
              <a:t>Probidad: Mantenemos una conducta intachable, honesta e íntegra, privilegiando el interés general por sobre el particular. Nuestras actuaciones se basan en estándares éticos, de calidad e imparcialidad en el ejercicio de nuestras funciones.</a:t>
            </a:r>
          </a:p>
        </p:txBody>
      </p:sp>
    </p:spTree>
    <p:extLst>
      <p:ext uri="{BB962C8B-B14F-4D97-AF65-F5344CB8AC3E}">
        <p14:creationId xmlns:p14="http://schemas.microsoft.com/office/powerpoint/2010/main" val="418637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3C5BB-6740-59BF-3583-AB99F5EAF604}"/>
              </a:ext>
            </a:extLst>
          </p:cNvPr>
          <p:cNvSpPr>
            <a:spLocks noGrp="1"/>
          </p:cNvSpPr>
          <p:nvPr>
            <p:ph type="title"/>
          </p:nvPr>
        </p:nvSpPr>
        <p:spPr/>
        <p:txBody>
          <a:bodyPr/>
          <a:lstStyle/>
          <a:p>
            <a:r>
              <a:rPr lang="es-MX" dirty="0"/>
              <a:t>organigrama</a:t>
            </a:r>
          </a:p>
        </p:txBody>
      </p:sp>
      <p:pic>
        <p:nvPicPr>
          <p:cNvPr id="5" name="Marcador de contenido 4">
            <a:extLst>
              <a:ext uri="{FF2B5EF4-FFF2-40B4-BE49-F238E27FC236}">
                <a16:creationId xmlns:a16="http://schemas.microsoft.com/office/drawing/2014/main" id="{5197D233-81A7-7363-CD82-A990D6FDBC83}"/>
              </a:ext>
            </a:extLst>
          </p:cNvPr>
          <p:cNvPicPr>
            <a:picLocks noGrp="1" noChangeAspect="1"/>
          </p:cNvPicPr>
          <p:nvPr>
            <p:ph idx="1"/>
          </p:nvPr>
        </p:nvPicPr>
        <p:blipFill>
          <a:blip r:embed="rId2"/>
          <a:stretch>
            <a:fillRect/>
          </a:stretch>
        </p:blipFill>
        <p:spPr>
          <a:xfrm>
            <a:off x="4067504" y="478183"/>
            <a:ext cx="7226286" cy="5901633"/>
          </a:xfrm>
        </p:spPr>
      </p:pic>
      <p:sp>
        <p:nvSpPr>
          <p:cNvPr id="7" name="CuadroTexto 6">
            <a:extLst>
              <a:ext uri="{FF2B5EF4-FFF2-40B4-BE49-F238E27FC236}">
                <a16:creationId xmlns:a16="http://schemas.microsoft.com/office/drawing/2014/main" id="{9EBC7C51-2D19-546C-A2C8-91BA2B18CC5E}"/>
              </a:ext>
            </a:extLst>
          </p:cNvPr>
          <p:cNvSpPr txBox="1"/>
          <p:nvPr/>
        </p:nvSpPr>
        <p:spPr>
          <a:xfrm>
            <a:off x="972733" y="3845237"/>
            <a:ext cx="6094948" cy="646331"/>
          </a:xfrm>
          <a:prstGeom prst="rect">
            <a:avLst/>
          </a:prstGeom>
          <a:noFill/>
        </p:spPr>
        <p:txBody>
          <a:bodyPr wrap="square">
            <a:spAutoFit/>
          </a:bodyPr>
          <a:lstStyle/>
          <a:p>
            <a:r>
              <a:rPr lang="es-MX" dirty="0"/>
              <a:t>https://mma.gob.cl/wp-content/uploads/2022/06/Organigrama-14-09-22.pdf</a:t>
            </a:r>
          </a:p>
        </p:txBody>
      </p:sp>
    </p:spTree>
    <p:extLst>
      <p:ext uri="{BB962C8B-B14F-4D97-AF65-F5344CB8AC3E}">
        <p14:creationId xmlns:p14="http://schemas.microsoft.com/office/powerpoint/2010/main" val="43115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CECFCD3-6447-D129-D846-9E9D08BFE08D}"/>
              </a:ext>
            </a:extLst>
          </p:cNvPr>
          <p:cNvPicPr>
            <a:picLocks noChangeAspect="1"/>
          </p:cNvPicPr>
          <p:nvPr/>
        </p:nvPicPr>
        <p:blipFill>
          <a:blip r:embed="rId2"/>
          <a:stretch>
            <a:fillRect/>
          </a:stretch>
        </p:blipFill>
        <p:spPr>
          <a:xfrm>
            <a:off x="249713" y="756744"/>
            <a:ext cx="11782256" cy="5385502"/>
          </a:xfrm>
          <a:prstGeom prst="rect">
            <a:avLst/>
          </a:prstGeom>
        </p:spPr>
      </p:pic>
    </p:spTree>
    <p:extLst>
      <p:ext uri="{BB962C8B-B14F-4D97-AF65-F5344CB8AC3E}">
        <p14:creationId xmlns:p14="http://schemas.microsoft.com/office/powerpoint/2010/main" val="356940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386468-F352-1748-7BC1-5974944E569A}"/>
              </a:ext>
            </a:extLst>
          </p:cNvPr>
          <p:cNvSpPr>
            <a:spLocks noGrp="1"/>
          </p:cNvSpPr>
          <p:nvPr>
            <p:ph type="title"/>
          </p:nvPr>
        </p:nvSpPr>
        <p:spPr/>
        <p:txBody>
          <a:bodyPr/>
          <a:lstStyle/>
          <a:p>
            <a:r>
              <a:rPr lang="es-MX" dirty="0"/>
              <a:t>Áreas de trabajo</a:t>
            </a:r>
          </a:p>
        </p:txBody>
      </p:sp>
      <p:pic>
        <p:nvPicPr>
          <p:cNvPr id="5" name="Marcador de contenido 4">
            <a:extLst>
              <a:ext uri="{FF2B5EF4-FFF2-40B4-BE49-F238E27FC236}">
                <a16:creationId xmlns:a16="http://schemas.microsoft.com/office/drawing/2014/main" id="{3571FA8E-8FB1-40EF-EB8B-8248E3F98873}"/>
              </a:ext>
            </a:extLst>
          </p:cNvPr>
          <p:cNvPicPr>
            <a:picLocks noGrp="1" noChangeAspect="1"/>
          </p:cNvPicPr>
          <p:nvPr>
            <p:ph idx="1"/>
          </p:nvPr>
        </p:nvPicPr>
        <p:blipFill>
          <a:blip r:embed="rId2"/>
          <a:stretch>
            <a:fillRect/>
          </a:stretch>
        </p:blipFill>
        <p:spPr>
          <a:xfrm>
            <a:off x="1024128" y="1922972"/>
            <a:ext cx="4443353" cy="4195749"/>
          </a:xfrm>
        </p:spPr>
      </p:pic>
    </p:spTree>
    <p:extLst>
      <p:ext uri="{BB962C8B-B14F-4D97-AF65-F5344CB8AC3E}">
        <p14:creationId xmlns:p14="http://schemas.microsoft.com/office/powerpoint/2010/main" val="2292939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69</TotalTime>
  <Words>1740</Words>
  <Application>Microsoft Office PowerPoint</Application>
  <PresentationFormat>Panorámica</PresentationFormat>
  <Paragraphs>66</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Tw Cen MT</vt:lpstr>
      <vt:lpstr>Tw Cen MT Condensed</vt:lpstr>
      <vt:lpstr>Wingdings</vt:lpstr>
      <vt:lpstr>Wingdings 3</vt:lpstr>
      <vt:lpstr>Integral</vt:lpstr>
      <vt:lpstr>Derecho ambiental clase 10</vt:lpstr>
      <vt:lpstr>Ministerio del medio ambiente</vt:lpstr>
      <vt:lpstr>¿Qué es el MMA?, ¿cuáles son sus funciones?</vt:lpstr>
      <vt:lpstr>Misión y visión</vt:lpstr>
      <vt:lpstr>OBjetivos</vt:lpstr>
      <vt:lpstr>Valores</vt:lpstr>
      <vt:lpstr>organigrama</vt:lpstr>
      <vt:lpstr>Presentación de PowerPoint</vt:lpstr>
      <vt:lpstr>Áreas de trabajo</vt:lpstr>
      <vt:lpstr>Área de trabajo: biodiversidad</vt:lpstr>
      <vt:lpstr>Servicio de evaluación ambiental (SEA)</vt:lpstr>
      <vt:lpstr>¿Qué es el SEA?, ¿cuáles son sus funciones?</vt:lpstr>
      <vt:lpstr>misión</vt:lpstr>
      <vt:lpstr>objetivos</vt:lpstr>
      <vt:lpstr>organigrama</vt:lpstr>
      <vt:lpstr>Presentación de PowerPoint</vt:lpstr>
      <vt:lpstr>Diferencias entre eia y dia</vt:lpstr>
      <vt:lpstr>Contenidos comunes a eia y dia</vt:lpstr>
      <vt:lpstr>Contenidos mínimos de eia y dia</vt:lpstr>
      <vt:lpstr>Eia. Diagrama de flujo</vt:lpstr>
      <vt:lpstr>Dia. Diagrama de flujo</vt:lpstr>
      <vt:lpstr>Superintendencia del medio ambiente (SMA)</vt:lpstr>
      <vt:lpstr>¿Qué es la SMA?</vt:lpstr>
      <vt:lpstr>¿cuáles son sus funciones?</vt:lpstr>
      <vt:lpstr>La superintendente de medio ambiente</vt:lpstr>
      <vt:lpstr>organigrama</vt:lpstr>
      <vt:lpstr>Sistema nacional de información de fiscalización ambiental (snifa)</vt:lpstr>
      <vt:lpstr>Oficinas regionales de la sma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 ambiental clase 10</dc:title>
  <dc:creator>Rafael Plaza</dc:creator>
  <cp:lastModifiedBy>Rafael Plaza</cp:lastModifiedBy>
  <cp:revision>1</cp:revision>
  <dcterms:created xsi:type="dcterms:W3CDTF">2024-04-04T23:58:04Z</dcterms:created>
  <dcterms:modified xsi:type="dcterms:W3CDTF">2024-04-05T01:07:50Z</dcterms:modified>
</cp:coreProperties>
</file>