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11" r:id="rId2"/>
    <p:sldId id="357" r:id="rId3"/>
    <p:sldId id="390" r:id="rId4"/>
    <p:sldId id="391" r:id="rId5"/>
    <p:sldId id="397" r:id="rId6"/>
    <p:sldId id="398" r:id="rId7"/>
    <p:sldId id="399" r:id="rId8"/>
    <p:sldId id="400" r:id="rId9"/>
    <p:sldId id="401" r:id="rId10"/>
    <p:sldId id="402" r:id="rId11"/>
    <p:sldId id="403" r:id="rId12"/>
    <p:sldId id="404" r:id="rId13"/>
    <p:sldId id="405" r:id="rId14"/>
    <p:sldId id="406" r:id="rId15"/>
    <p:sldId id="410" r:id="rId16"/>
    <p:sldId id="407" r:id="rId17"/>
    <p:sldId id="408" r:id="rId18"/>
    <p:sldId id="409" r:id="rId19"/>
    <p:sldId id="392" r:id="rId20"/>
    <p:sldId id="393" r:id="rId21"/>
    <p:sldId id="394" r:id="rId22"/>
    <p:sldId id="396" r:id="rId23"/>
    <p:sldId id="395" r:id="rId2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DADE9C-229F-4EAD-A201-32CEB0A933B2}" v="2" dt="2024-05-18T23:02:52.6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fael Plaza" userId="6d823b37fb43ba68" providerId="LiveId" clId="{9ADADE9C-229F-4EAD-A201-32CEB0A933B2}"/>
    <pc:docChg chg="undo custSel delSld modSld delMainMaster">
      <pc:chgData name="Rafael Plaza" userId="6d823b37fb43ba68" providerId="LiveId" clId="{9ADADE9C-229F-4EAD-A201-32CEB0A933B2}" dt="2024-05-18T23:03:30.107" v="209" actId="2696"/>
      <pc:docMkLst>
        <pc:docMk/>
      </pc:docMkLst>
      <pc:sldChg chg="del">
        <pc:chgData name="Rafael Plaza" userId="6d823b37fb43ba68" providerId="LiveId" clId="{9ADADE9C-229F-4EAD-A201-32CEB0A933B2}" dt="2024-05-18T23:03:30.107" v="209" actId="2696"/>
        <pc:sldMkLst>
          <pc:docMk/>
          <pc:sldMk cId="1784812159" sldId="256"/>
        </pc:sldMkLst>
      </pc:sldChg>
      <pc:sldChg chg="modSp mod">
        <pc:chgData name="Rafael Plaza" userId="6d823b37fb43ba68" providerId="LiveId" clId="{9ADADE9C-229F-4EAD-A201-32CEB0A933B2}" dt="2024-05-18T23:03:23.285" v="208" actId="20577"/>
        <pc:sldMkLst>
          <pc:docMk/>
          <pc:sldMk cId="1450381156" sldId="357"/>
        </pc:sldMkLst>
        <pc:spChg chg="mod">
          <ac:chgData name="Rafael Plaza" userId="6d823b37fb43ba68" providerId="LiveId" clId="{9ADADE9C-229F-4EAD-A201-32CEB0A933B2}" dt="2024-05-18T23:03:23.285" v="208" actId="20577"/>
          <ac:spMkLst>
            <pc:docMk/>
            <pc:sldMk cId="1450381156" sldId="357"/>
            <ac:spMk id="2" creationId="{F0503DE1-D62C-0466-782E-5635658C4038}"/>
          </ac:spMkLst>
        </pc:spChg>
      </pc:sldChg>
      <pc:sldChg chg="addSp delSp modSp mod modClrScheme chgLayout">
        <pc:chgData name="Rafael Plaza" userId="6d823b37fb43ba68" providerId="LiveId" clId="{9ADADE9C-229F-4EAD-A201-32CEB0A933B2}" dt="2024-05-18T23:01:41.538" v="131" actId="20577"/>
        <pc:sldMkLst>
          <pc:docMk/>
          <pc:sldMk cId="1645537129" sldId="396"/>
        </pc:sldMkLst>
        <pc:spChg chg="mod ord">
          <ac:chgData name="Rafael Plaza" userId="6d823b37fb43ba68" providerId="LiveId" clId="{9ADADE9C-229F-4EAD-A201-32CEB0A933B2}" dt="2024-05-18T23:01:41.538" v="131" actId="20577"/>
          <ac:spMkLst>
            <pc:docMk/>
            <pc:sldMk cId="1645537129" sldId="396"/>
            <ac:spMk id="2" creationId="{90F1C492-8BF1-9180-0D3A-387D54F32840}"/>
          </ac:spMkLst>
        </pc:spChg>
        <pc:spChg chg="add del">
          <ac:chgData name="Rafael Plaza" userId="6d823b37fb43ba68" providerId="LiveId" clId="{9ADADE9C-229F-4EAD-A201-32CEB0A933B2}" dt="2024-05-18T23:00:05.869" v="2" actId="700"/>
          <ac:spMkLst>
            <pc:docMk/>
            <pc:sldMk cId="1645537129" sldId="396"/>
            <ac:spMk id="3" creationId="{D0D14978-C905-5701-9991-531C003050EB}"/>
          </ac:spMkLst>
        </pc:spChg>
        <pc:spChg chg="mod ord">
          <ac:chgData name="Rafael Plaza" userId="6d823b37fb43ba68" providerId="LiveId" clId="{9ADADE9C-229F-4EAD-A201-32CEB0A933B2}" dt="2024-05-18T23:01:09.067" v="121" actId="20577"/>
          <ac:spMkLst>
            <pc:docMk/>
            <pc:sldMk cId="1645537129" sldId="396"/>
            <ac:spMk id="4" creationId="{345EF28F-77E8-8AF8-2424-735CFD38F59F}"/>
          </ac:spMkLst>
        </pc:spChg>
      </pc:sldChg>
      <pc:sldMasterChg chg="del delSldLayout">
        <pc:chgData name="Rafael Plaza" userId="6d823b37fb43ba68" providerId="LiveId" clId="{9ADADE9C-229F-4EAD-A201-32CEB0A933B2}" dt="2024-05-18T23:03:30.107" v="209" actId="2696"/>
        <pc:sldMasterMkLst>
          <pc:docMk/>
          <pc:sldMasterMk cId="2416165364" sldId="2147483648"/>
        </pc:sldMasterMkLst>
        <pc:sldLayoutChg chg="del">
          <pc:chgData name="Rafael Plaza" userId="6d823b37fb43ba68" providerId="LiveId" clId="{9ADADE9C-229F-4EAD-A201-32CEB0A933B2}" dt="2024-05-18T23:03:30.107" v="209" actId="2696"/>
          <pc:sldLayoutMkLst>
            <pc:docMk/>
            <pc:sldMasterMk cId="2416165364" sldId="2147483648"/>
            <pc:sldLayoutMk cId="1492001734" sldId="2147483649"/>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3803677455" sldId="2147483650"/>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2889456354" sldId="2147483651"/>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3552622543" sldId="2147483652"/>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889218414" sldId="2147483653"/>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1114176050" sldId="2147483654"/>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3126673359" sldId="2147483655"/>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374257886" sldId="2147483656"/>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210336642" sldId="2147483657"/>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1999250706" sldId="2147483658"/>
          </pc:sldLayoutMkLst>
        </pc:sldLayoutChg>
        <pc:sldLayoutChg chg="del">
          <pc:chgData name="Rafael Plaza" userId="6d823b37fb43ba68" providerId="LiveId" clId="{9ADADE9C-229F-4EAD-A201-32CEB0A933B2}" dt="2024-05-18T23:03:30.107" v="209" actId="2696"/>
          <pc:sldLayoutMkLst>
            <pc:docMk/>
            <pc:sldMasterMk cId="2416165364" sldId="2147483648"/>
            <pc:sldLayoutMk cId="3850144738" sldId="2147483659"/>
          </pc:sldLayoutMkLst>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004467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158401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5443215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5374910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62984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5959368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790156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190649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187136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66895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870501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4358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4273562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655715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425718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99552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467670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extLst>
      <p:ext uri="{BB962C8B-B14F-4D97-AF65-F5344CB8AC3E}">
        <p14:creationId xmlns:p14="http://schemas.microsoft.com/office/powerpoint/2010/main" val="331247954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2D39C64-7E3B-46C6-9237-065F37CD1B02}"/>
              </a:ext>
            </a:extLst>
          </p:cNvPr>
          <p:cNvSpPr>
            <a:spLocks noGrp="1"/>
          </p:cNvSpPr>
          <p:nvPr>
            <p:ph type="ctrTitle"/>
          </p:nvPr>
        </p:nvSpPr>
        <p:spPr/>
        <p:txBody>
          <a:bodyPr>
            <a:normAutofit/>
          </a:bodyPr>
          <a:lstStyle/>
          <a:p>
            <a:r>
              <a:rPr lang="es-MX" dirty="0"/>
              <a:t>Derecho ambiental, de los recursos naturales y la sustentabilidad</a:t>
            </a:r>
          </a:p>
        </p:txBody>
      </p:sp>
      <p:sp>
        <p:nvSpPr>
          <p:cNvPr id="3" name="Subtítulo 2">
            <a:extLst>
              <a:ext uri="{FF2B5EF4-FFF2-40B4-BE49-F238E27FC236}">
                <a16:creationId xmlns:a16="http://schemas.microsoft.com/office/drawing/2014/main" id="{EE274AC3-5EDF-4BE6-A8D7-691822CB955E}"/>
              </a:ext>
            </a:extLst>
          </p:cNvPr>
          <p:cNvSpPr>
            <a:spLocks noGrp="1"/>
          </p:cNvSpPr>
          <p:nvPr>
            <p:ph type="subTitle" idx="1"/>
          </p:nvPr>
        </p:nvSpPr>
        <p:spPr>
          <a:xfrm>
            <a:off x="1876424" y="3602038"/>
            <a:ext cx="8791575" cy="1975196"/>
          </a:xfrm>
        </p:spPr>
        <p:txBody>
          <a:bodyPr>
            <a:normAutofit/>
          </a:bodyPr>
          <a:lstStyle/>
          <a:p>
            <a:r>
              <a:rPr lang="es-MX" dirty="0"/>
              <a:t>Facultad de derecho – u. de chile</a:t>
            </a:r>
          </a:p>
          <a:p>
            <a:r>
              <a:rPr lang="es-MX" dirty="0"/>
              <a:t>Prof. Rafael M. Plaza</a:t>
            </a:r>
          </a:p>
          <a:p>
            <a:r>
              <a:rPr lang="es-MX" dirty="0"/>
              <a:t>I semestre, 2024 </a:t>
            </a:r>
          </a:p>
        </p:txBody>
      </p:sp>
    </p:spTree>
    <p:extLst>
      <p:ext uri="{BB962C8B-B14F-4D97-AF65-F5344CB8AC3E}">
        <p14:creationId xmlns:p14="http://schemas.microsoft.com/office/powerpoint/2010/main" val="137980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647528-7A22-B754-84DB-209473A334EE}"/>
              </a:ext>
            </a:extLst>
          </p:cNvPr>
          <p:cNvSpPr>
            <a:spLocks noGrp="1"/>
          </p:cNvSpPr>
          <p:nvPr>
            <p:ph type="title"/>
          </p:nvPr>
        </p:nvSpPr>
        <p:spPr/>
        <p:txBody>
          <a:bodyPr/>
          <a:lstStyle/>
          <a:p>
            <a:r>
              <a:rPr lang="es-MX" dirty="0"/>
              <a:t>Régimen de acceso especial</a:t>
            </a:r>
            <a:br>
              <a:rPr lang="es-MX" dirty="0"/>
            </a:br>
            <a:r>
              <a:rPr lang="es-MX" dirty="0" err="1"/>
              <a:t>sist</a:t>
            </a:r>
            <a:r>
              <a:rPr lang="es-MX" dirty="0"/>
              <a:t>. dedicados</a:t>
            </a:r>
          </a:p>
        </p:txBody>
      </p:sp>
      <p:sp>
        <p:nvSpPr>
          <p:cNvPr id="3" name="Marcador de contenido 2">
            <a:extLst>
              <a:ext uri="{FF2B5EF4-FFF2-40B4-BE49-F238E27FC236}">
                <a16:creationId xmlns:a16="http://schemas.microsoft.com/office/drawing/2014/main" id="{15528DFA-1646-F3DA-46E1-ACCA09104198}"/>
              </a:ext>
            </a:extLst>
          </p:cNvPr>
          <p:cNvSpPr>
            <a:spLocks noGrp="1"/>
          </p:cNvSpPr>
          <p:nvPr>
            <p:ph idx="1"/>
          </p:nvPr>
        </p:nvSpPr>
        <p:spPr/>
        <p:txBody>
          <a:bodyPr>
            <a:normAutofit fontScale="55000" lnSpcReduction="20000"/>
          </a:bodyPr>
          <a:lstStyle/>
          <a:p>
            <a:r>
              <a:rPr lang="es-MX" dirty="0"/>
              <a:t>Oyendo previamente a las partes. </a:t>
            </a:r>
          </a:p>
          <a:p>
            <a:r>
              <a:rPr lang="es-MX" dirty="0"/>
              <a:t>El CEN determinará fundadamente la capacidad técnica disponible de los sistemas de transmisión dedicados</a:t>
            </a:r>
          </a:p>
          <a:p>
            <a:pPr lvl="1"/>
            <a:r>
              <a:rPr lang="es-MX" dirty="0"/>
              <a:t>sin considerar las congestiones de transmisión debido a limitaciones de capacidad de otros tramos de transmisión, </a:t>
            </a:r>
          </a:p>
          <a:p>
            <a:r>
              <a:rPr lang="es-MX" dirty="0"/>
              <a:t>Para estos efectos, el titular de las IETD deberá poner en conocimiento del CEN:</a:t>
            </a:r>
          </a:p>
          <a:p>
            <a:pPr lvl="1"/>
            <a:r>
              <a:rPr lang="es-MX" dirty="0"/>
              <a:t>los contratos de transporte existentes y </a:t>
            </a:r>
          </a:p>
          <a:p>
            <a:pPr lvl="1"/>
            <a:r>
              <a:rPr lang="es-MX" dirty="0"/>
              <a:t>los proyectos que impliquen el uso de la capacidad del sistema dedicado. </a:t>
            </a:r>
          </a:p>
          <a:p>
            <a:r>
              <a:rPr lang="es-MX" dirty="0"/>
              <a:t>Los titulares de IETD deberán remitir copia autorizada ante notario de los contratos de uso de las IETD a la CNE, el CEN y la SEC al quinto día de su celebración. </a:t>
            </a:r>
          </a:p>
          <a:p>
            <a:r>
              <a:rPr lang="es-MX" dirty="0"/>
              <a:t>La solicitud de uso de capacidad técnica disponible de IETD.</a:t>
            </a:r>
          </a:p>
          <a:p>
            <a:pPr lvl="1"/>
            <a:r>
              <a:rPr lang="es-MX" dirty="0"/>
              <a:t>Para hacer uso de la capacidad técnica de transmisión disponible, el o los interesados deberán presentar al CEN junto con la solicitud de uso de dicha capacidad, </a:t>
            </a:r>
          </a:p>
          <a:p>
            <a:pPr lvl="1"/>
            <a:r>
              <a:rPr lang="es-MX" dirty="0"/>
              <a:t>una garantía a beneficio del titular de las IETD respectivo, o un pago anticipado conforme lo acuerden las partes, que caucione o remunere la solicitud.</a:t>
            </a:r>
          </a:p>
          <a:p>
            <a:pPr lvl="1"/>
            <a:r>
              <a:rPr lang="es-MX" dirty="0"/>
              <a:t>Reglamento y NT respectiva fijan los plazos, órdenes de prelación, formatos, requisitos y procedimiento.</a:t>
            </a:r>
          </a:p>
          <a:p>
            <a:r>
              <a:rPr lang="es-MX" dirty="0"/>
              <a:t>A contar del momento que el CEN aprueba la solicitud de acceso respectiva, la capacidad técnica de transmisión solicitada por el interesado no será considerada por el CEN como capacidad técnica de transmisión disponible.</a:t>
            </a:r>
          </a:p>
        </p:txBody>
      </p:sp>
      <p:sp>
        <p:nvSpPr>
          <p:cNvPr id="4" name="Marcador de texto 3">
            <a:extLst>
              <a:ext uri="{FF2B5EF4-FFF2-40B4-BE49-F238E27FC236}">
                <a16:creationId xmlns:a16="http://schemas.microsoft.com/office/drawing/2014/main" id="{B4AF013E-02AF-AE0E-5F22-BBC4F5FF5F4C}"/>
              </a:ext>
            </a:extLst>
          </p:cNvPr>
          <p:cNvSpPr>
            <a:spLocks noGrp="1"/>
          </p:cNvSpPr>
          <p:nvPr>
            <p:ph type="body" sz="half" idx="2"/>
          </p:nvPr>
        </p:nvSpPr>
        <p:spPr/>
        <p:txBody>
          <a:bodyPr/>
          <a:lstStyle/>
          <a:p>
            <a:r>
              <a:rPr lang="es-MX" dirty="0"/>
              <a:t>Art. 80</a:t>
            </a:r>
          </a:p>
          <a:p>
            <a:r>
              <a:rPr lang="es-MX" dirty="0" err="1"/>
              <a:t>Det</a:t>
            </a:r>
            <a:r>
              <a:rPr lang="es-MX" dirty="0"/>
              <a:t>. de la </a:t>
            </a:r>
            <a:r>
              <a:rPr lang="es-MX" dirty="0" err="1"/>
              <a:t>capac</a:t>
            </a:r>
            <a:r>
              <a:rPr lang="es-MX" dirty="0"/>
              <a:t>. técnica disponible de transmisión en STD. Función del CEN.</a:t>
            </a:r>
          </a:p>
          <a:p>
            <a:r>
              <a:rPr lang="es-MX" dirty="0"/>
              <a:t>Obligaciones de información de antecedentes (</a:t>
            </a:r>
            <a:r>
              <a:rPr lang="es-MX" dirty="0" err="1"/>
              <a:t>cttos</a:t>
            </a:r>
            <a:r>
              <a:rPr lang="es-MX" dirty="0"/>
              <a:t> y proyectos)</a:t>
            </a:r>
          </a:p>
          <a:p>
            <a:r>
              <a:rPr lang="es-MX" dirty="0"/>
              <a:t>La solicitud de acceso (o uso de capacidad técnica disponible)</a:t>
            </a:r>
          </a:p>
          <a:p>
            <a:r>
              <a:rPr lang="es-MX" dirty="0"/>
              <a:t>Efecto de la aprobación por el CEN</a:t>
            </a:r>
          </a:p>
        </p:txBody>
      </p:sp>
    </p:spTree>
    <p:extLst>
      <p:ext uri="{BB962C8B-B14F-4D97-AF65-F5344CB8AC3E}">
        <p14:creationId xmlns:p14="http://schemas.microsoft.com/office/powerpoint/2010/main" val="659250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535A4F-D564-2253-9B83-0B123E167548}"/>
              </a:ext>
            </a:extLst>
          </p:cNvPr>
          <p:cNvSpPr>
            <a:spLocks noGrp="1"/>
          </p:cNvSpPr>
          <p:nvPr>
            <p:ph type="title"/>
          </p:nvPr>
        </p:nvSpPr>
        <p:spPr/>
        <p:txBody>
          <a:bodyPr/>
          <a:lstStyle/>
          <a:p>
            <a:r>
              <a:rPr lang="es-MX" dirty="0"/>
              <a:t>Régimen de acceso especial</a:t>
            </a:r>
            <a:br>
              <a:rPr lang="es-MX" dirty="0"/>
            </a:br>
            <a:r>
              <a:rPr lang="es-MX" dirty="0" err="1"/>
              <a:t>sist</a:t>
            </a:r>
            <a:r>
              <a:rPr lang="es-MX" dirty="0"/>
              <a:t>. dedicados</a:t>
            </a:r>
          </a:p>
        </p:txBody>
      </p:sp>
      <p:sp>
        <p:nvSpPr>
          <p:cNvPr id="3" name="Marcador de contenido 2">
            <a:extLst>
              <a:ext uri="{FF2B5EF4-FFF2-40B4-BE49-F238E27FC236}">
                <a16:creationId xmlns:a16="http://schemas.microsoft.com/office/drawing/2014/main" id="{483C00EF-FB31-BB20-ACC4-9AB2DEFD12BA}"/>
              </a:ext>
            </a:extLst>
          </p:cNvPr>
          <p:cNvSpPr>
            <a:spLocks noGrp="1"/>
          </p:cNvSpPr>
          <p:nvPr>
            <p:ph idx="1"/>
          </p:nvPr>
        </p:nvSpPr>
        <p:spPr/>
        <p:txBody>
          <a:bodyPr>
            <a:normAutofit fontScale="62500" lnSpcReduction="20000"/>
          </a:bodyPr>
          <a:lstStyle/>
          <a:p>
            <a:r>
              <a:rPr lang="es-MX" dirty="0"/>
              <a:t>Las instalaciones del solicitante deberán haber sido declaradas en construcción de conformidad lo señalado en el artículo 72°-17, dentro del plazo señalado por el CEN en su autorización.</a:t>
            </a:r>
          </a:p>
          <a:p>
            <a:pPr lvl="1"/>
            <a:r>
              <a:rPr lang="es-MX" dirty="0"/>
              <a:t>Transcurrido dicho plazo sin que las instalaciones hayan sido declaradas en construcción o dicha declaración se revocase conforme a lo señalado en el artículo 72°-17, caducará la referida aprobación, considerándose la respectiva capacidad técnica nuevamente como disponible. </a:t>
            </a:r>
          </a:p>
          <a:p>
            <a:r>
              <a:rPr lang="es-MX" dirty="0"/>
              <a:t>El uso de la capacidad autorizada por el Coordinador será transitoria mientras no se concreten los proyectos señalados o no se ejerzan los derechos de uso pactados contractualmente. </a:t>
            </a:r>
          </a:p>
          <a:p>
            <a:r>
              <a:rPr lang="es-MX" dirty="0"/>
              <a:t>Para ello, con una antelación no inferior a cuatro años, los titulares de IETD deberán dar aviso al CEN y a los interesados que hagan uso del acceso abierto, la concreción de los proyectos o el uso de los derechos señalados y demostrar fundadamente que se llevarán a cabo (según reglamento). </a:t>
            </a:r>
          </a:p>
          <a:p>
            <a:r>
              <a:rPr lang="es-MX" dirty="0"/>
              <a:t>El uso de la capacidad de los sistemas dedicados deberá ajustarse a los estándares de seguridad y calidad de servicio… lo que deberá ser determinado por el CEN.</a:t>
            </a:r>
          </a:p>
        </p:txBody>
      </p:sp>
      <p:sp>
        <p:nvSpPr>
          <p:cNvPr id="4" name="Marcador de texto 3">
            <a:extLst>
              <a:ext uri="{FF2B5EF4-FFF2-40B4-BE49-F238E27FC236}">
                <a16:creationId xmlns:a16="http://schemas.microsoft.com/office/drawing/2014/main" id="{33DA7DE2-1BD3-2727-BDBF-24D7144D254B}"/>
              </a:ext>
            </a:extLst>
          </p:cNvPr>
          <p:cNvSpPr>
            <a:spLocks noGrp="1"/>
          </p:cNvSpPr>
          <p:nvPr>
            <p:ph type="body" sz="half" idx="2"/>
          </p:nvPr>
        </p:nvSpPr>
        <p:spPr/>
        <p:txBody>
          <a:bodyPr/>
          <a:lstStyle/>
          <a:p>
            <a:r>
              <a:rPr lang="es-MX" dirty="0"/>
              <a:t>Art. 80 LGSE</a:t>
            </a:r>
          </a:p>
          <a:p>
            <a:r>
              <a:rPr lang="es-MX" dirty="0" err="1"/>
              <a:t>Nec</a:t>
            </a:r>
            <a:r>
              <a:rPr lang="es-MX" dirty="0"/>
              <a:t>. </a:t>
            </a:r>
            <a:r>
              <a:rPr lang="es-MX" dirty="0" err="1"/>
              <a:t>declarac</a:t>
            </a:r>
            <a:r>
              <a:rPr lang="es-MX" dirty="0"/>
              <a:t>. obras (del solicitante) en construcción</a:t>
            </a:r>
          </a:p>
          <a:p>
            <a:r>
              <a:rPr lang="es-MX" dirty="0"/>
              <a:t>Transitoriedad de la autorización de uso de CTD (capacidad técnica disponible) por el CEN.</a:t>
            </a:r>
          </a:p>
          <a:p>
            <a:r>
              <a:rPr lang="es-MX" dirty="0"/>
              <a:t> Uso de CTD sujeta a estándares y normativas</a:t>
            </a:r>
          </a:p>
        </p:txBody>
      </p:sp>
    </p:spTree>
    <p:extLst>
      <p:ext uri="{BB962C8B-B14F-4D97-AF65-F5344CB8AC3E}">
        <p14:creationId xmlns:p14="http://schemas.microsoft.com/office/powerpoint/2010/main" val="580950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1C8725-446E-4CFD-0FF4-F9448168EB28}"/>
              </a:ext>
            </a:extLst>
          </p:cNvPr>
          <p:cNvSpPr>
            <a:spLocks noGrp="1"/>
          </p:cNvSpPr>
          <p:nvPr>
            <p:ph type="title"/>
          </p:nvPr>
        </p:nvSpPr>
        <p:spPr/>
        <p:txBody>
          <a:bodyPr/>
          <a:lstStyle/>
          <a:p>
            <a:r>
              <a:rPr lang="es-MX" dirty="0"/>
              <a:t>Régimen de acceso especial</a:t>
            </a:r>
            <a:br>
              <a:rPr lang="es-MX" dirty="0"/>
            </a:br>
            <a:r>
              <a:rPr lang="es-MX" dirty="0" err="1"/>
              <a:t>sist</a:t>
            </a:r>
            <a:r>
              <a:rPr lang="es-MX" dirty="0"/>
              <a:t>. dedicados</a:t>
            </a:r>
          </a:p>
        </p:txBody>
      </p:sp>
      <p:sp>
        <p:nvSpPr>
          <p:cNvPr id="3" name="Marcador de contenido 2">
            <a:extLst>
              <a:ext uri="{FF2B5EF4-FFF2-40B4-BE49-F238E27FC236}">
                <a16:creationId xmlns:a16="http://schemas.microsoft.com/office/drawing/2014/main" id="{E0C007F6-501E-B3E2-2131-47AF3DA3B198}"/>
              </a:ext>
            </a:extLst>
          </p:cNvPr>
          <p:cNvSpPr>
            <a:spLocks noGrp="1"/>
          </p:cNvSpPr>
          <p:nvPr>
            <p:ph idx="1"/>
          </p:nvPr>
        </p:nvSpPr>
        <p:spPr/>
        <p:txBody>
          <a:bodyPr>
            <a:normAutofit fontScale="77500" lnSpcReduction="20000"/>
          </a:bodyPr>
          <a:lstStyle/>
          <a:p>
            <a:r>
              <a:rPr lang="es-MX" dirty="0"/>
              <a:t>Los titulares de IETD deberán permitir la conexión a sus instalaciones a quien cuente con la autorización del CEN, debiendo en su caso posibilitar:</a:t>
            </a:r>
          </a:p>
          <a:p>
            <a:pPr lvl="1"/>
            <a:r>
              <a:rPr lang="es-MX" dirty="0"/>
              <a:t>las adecuaciones, modificaciones y refuerzos que sean necesarios para dicha conexión. </a:t>
            </a:r>
          </a:p>
          <a:p>
            <a:r>
              <a:rPr lang="es-MX" dirty="0"/>
              <a:t>Los costos de estas obras, así como los estudios y análisis de ingeniería que correspondan, serán de cargo del solicitante, los que deberán ser consistentes con lo señalado en el inciso cuarto del artículo 79° (planificación de la transmisión) y reflejar precios de mercado en procesos abiertos y competitivos.</a:t>
            </a:r>
          </a:p>
          <a:p>
            <a:r>
              <a:rPr lang="es-MX" dirty="0"/>
              <a:t>Las </a:t>
            </a:r>
            <a:r>
              <a:rPr lang="es-MX" u="sng" dirty="0"/>
              <a:t>discrepancias</a:t>
            </a:r>
            <a:r>
              <a:rPr lang="es-MX" dirty="0"/>
              <a:t> que surjan </a:t>
            </a:r>
            <a:r>
              <a:rPr lang="es-MX" u="sng" dirty="0"/>
              <a:t>en la aplicación del régimen de acceso abierto en las IETD </a:t>
            </a:r>
            <a:r>
              <a:rPr lang="es-MX" dirty="0"/>
              <a:t>podrán ser presentadas y resueltas por el Panel de Expertos.</a:t>
            </a:r>
          </a:p>
          <a:p>
            <a:r>
              <a:rPr lang="es-MX" dirty="0"/>
              <a:t> Anualmente, el Coordinador deberá publicar en su sitio web la CTD de los STD.</a:t>
            </a:r>
          </a:p>
        </p:txBody>
      </p:sp>
      <p:sp>
        <p:nvSpPr>
          <p:cNvPr id="4" name="Marcador de texto 3">
            <a:extLst>
              <a:ext uri="{FF2B5EF4-FFF2-40B4-BE49-F238E27FC236}">
                <a16:creationId xmlns:a16="http://schemas.microsoft.com/office/drawing/2014/main" id="{D4D05CD9-2A74-F41D-C7F0-A78BEA1E2750}"/>
              </a:ext>
            </a:extLst>
          </p:cNvPr>
          <p:cNvSpPr>
            <a:spLocks noGrp="1"/>
          </p:cNvSpPr>
          <p:nvPr>
            <p:ph type="body" sz="half" idx="2"/>
          </p:nvPr>
        </p:nvSpPr>
        <p:spPr/>
        <p:txBody>
          <a:bodyPr/>
          <a:lstStyle/>
          <a:p>
            <a:r>
              <a:rPr lang="es-MX" dirty="0"/>
              <a:t>Art. 80 LGSE</a:t>
            </a:r>
          </a:p>
          <a:p>
            <a:r>
              <a:rPr lang="es-MX" dirty="0"/>
              <a:t>Obligación anexa: Hacer posible la conexión</a:t>
            </a:r>
          </a:p>
          <a:p>
            <a:r>
              <a:rPr lang="es-MX" dirty="0"/>
              <a:t>Costos de las obras de conexión (del solicitante) y consistencia de las mismas con la planificación de la transmisión.</a:t>
            </a:r>
          </a:p>
          <a:p>
            <a:r>
              <a:rPr lang="es-MX" dirty="0"/>
              <a:t>Discrepancias en el acceso abierto a STD son de resorte del Panel de Expertos (</a:t>
            </a:r>
            <a:r>
              <a:rPr lang="es-MX" dirty="0" err="1"/>
              <a:t>PEx</a:t>
            </a:r>
            <a:r>
              <a:rPr lang="es-MX" dirty="0"/>
              <a:t>). </a:t>
            </a:r>
          </a:p>
        </p:txBody>
      </p:sp>
    </p:spTree>
    <p:extLst>
      <p:ext uri="{BB962C8B-B14F-4D97-AF65-F5344CB8AC3E}">
        <p14:creationId xmlns:p14="http://schemas.microsoft.com/office/powerpoint/2010/main" val="3885943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61A3B3-3E3A-91E5-41CC-96481A9CBF74}"/>
              </a:ext>
            </a:extLst>
          </p:cNvPr>
          <p:cNvSpPr>
            <a:spLocks noGrp="1"/>
          </p:cNvSpPr>
          <p:nvPr>
            <p:ph type="title"/>
          </p:nvPr>
        </p:nvSpPr>
        <p:spPr>
          <a:xfrm>
            <a:off x="1146705" y="609600"/>
            <a:ext cx="3856037" cy="1964041"/>
          </a:xfrm>
        </p:spPr>
        <p:txBody>
          <a:bodyPr>
            <a:normAutofit fontScale="90000"/>
          </a:bodyPr>
          <a:lstStyle/>
          <a:p>
            <a:r>
              <a:rPr lang="es-MX" dirty="0"/>
              <a:t>Régimen de acceso especial </a:t>
            </a:r>
            <a:br>
              <a:rPr lang="es-MX" dirty="0"/>
            </a:br>
            <a:r>
              <a:rPr lang="es-MX" dirty="0"/>
              <a:t>Intercambio internacional de servicios eléctricos</a:t>
            </a:r>
          </a:p>
        </p:txBody>
      </p:sp>
      <p:sp>
        <p:nvSpPr>
          <p:cNvPr id="3" name="Marcador de contenido 2">
            <a:extLst>
              <a:ext uri="{FF2B5EF4-FFF2-40B4-BE49-F238E27FC236}">
                <a16:creationId xmlns:a16="http://schemas.microsoft.com/office/drawing/2014/main" id="{1AD8B36B-B774-0870-5782-72C557C2E8B6}"/>
              </a:ext>
            </a:extLst>
          </p:cNvPr>
          <p:cNvSpPr>
            <a:spLocks noGrp="1"/>
          </p:cNvSpPr>
          <p:nvPr>
            <p:ph idx="1"/>
          </p:nvPr>
        </p:nvSpPr>
        <p:spPr/>
        <p:txBody>
          <a:bodyPr>
            <a:normAutofit fontScale="47500" lnSpcReduction="20000"/>
          </a:bodyPr>
          <a:lstStyle/>
          <a:p>
            <a:r>
              <a:rPr lang="es-MX" dirty="0"/>
              <a:t>La exportación y la importación de energía y demás servicios eléctricos </a:t>
            </a:r>
          </a:p>
          <a:p>
            <a:r>
              <a:rPr lang="es-MX" dirty="0"/>
              <a:t>desde y hacia los sistemas eléctricos ubicados en territorio nacional, </a:t>
            </a:r>
          </a:p>
          <a:p>
            <a:r>
              <a:rPr lang="es-MX" dirty="0"/>
              <a:t>no se podrá efectuar sin previa autorización del Ministerio de Energía, la que deberá ser otorgada por decreto supremo, previo informe de la Superintendencia, de la Comisión y del Coordinador, según corresponda. </a:t>
            </a:r>
          </a:p>
          <a:p>
            <a:r>
              <a:rPr lang="es-MX" dirty="0"/>
              <a:t>El decreto supremo deberá definir:</a:t>
            </a:r>
          </a:p>
          <a:p>
            <a:r>
              <a:rPr lang="es-MX" dirty="0"/>
              <a:t>los aspectos regulatorios aplicables a la energía destinada al intercambio,</a:t>
            </a:r>
          </a:p>
          <a:p>
            <a:r>
              <a:rPr lang="es-MX" dirty="0"/>
              <a:t>establecer las condiciones generales (mínimas) de la operación, </a:t>
            </a:r>
          </a:p>
          <a:p>
            <a:pPr lvl="1"/>
            <a:r>
              <a:rPr lang="es-MX" dirty="0"/>
              <a:t>incluyendo al menos el plazo de duración y </a:t>
            </a:r>
          </a:p>
          <a:p>
            <a:pPr lvl="1"/>
            <a:r>
              <a:rPr lang="es-MX" dirty="0"/>
              <a:t>las condiciones específicas en que se autoriza la exportación o importación, </a:t>
            </a:r>
          </a:p>
          <a:p>
            <a:pPr lvl="1"/>
            <a:r>
              <a:rPr lang="es-MX" dirty="0"/>
              <a:t>tales como el modo de proceder a la exportación o importación de energía eléctrica,</a:t>
            </a:r>
          </a:p>
          <a:p>
            <a:pPr lvl="1"/>
            <a:r>
              <a:rPr lang="es-MX" dirty="0"/>
              <a:t>las condiciones bajo las que se puede suspender o interrumpir el intercambio de energía en caso de generar alguna amenaza o perturbación a la seguridad sistémica nacional, </a:t>
            </a:r>
          </a:p>
          <a:p>
            <a:pPr lvl="1"/>
            <a:r>
              <a:rPr lang="es-MX" u="sng" dirty="0"/>
              <a:t>el régimen de acceso </a:t>
            </a:r>
            <a:r>
              <a:rPr lang="es-MX" dirty="0"/>
              <a:t>a dichas instalaciones, y </a:t>
            </a:r>
          </a:p>
          <a:p>
            <a:pPr lvl="1"/>
            <a:r>
              <a:rPr lang="es-MX" dirty="0"/>
              <a:t>las causales de caducidad por eventuales incumplimientos de las condiciones de autorización o por un cambio relevante en las circunstancias bajo las que se otorga el permiso. </a:t>
            </a:r>
          </a:p>
          <a:p>
            <a:r>
              <a:rPr lang="es-MX" dirty="0"/>
              <a:t>Con todo, las condiciones de operación establecidas en el permiso de exportación o importación deberán </a:t>
            </a:r>
            <a:r>
              <a:rPr lang="es-MX" u="sng" dirty="0"/>
              <a:t>asegurar la operación más económica del conjunto </a:t>
            </a:r>
            <a:r>
              <a:rPr lang="es-MX" dirty="0"/>
              <a:t>de las instalaciones del sistema eléctrico y garantizar el cumplimiento de los estándares de seguridad y calidad del servicio eléctrico. </a:t>
            </a:r>
          </a:p>
          <a:p>
            <a:r>
              <a:rPr lang="es-MX" dirty="0"/>
              <a:t>El reglamento establecerá los requisitos, plazos y procedimientos a los que se deberá sujetar la respectiva solicitud de exportación o importación de energía eléctrica. </a:t>
            </a:r>
          </a:p>
        </p:txBody>
      </p:sp>
      <p:sp>
        <p:nvSpPr>
          <p:cNvPr id="4" name="Marcador de texto 3">
            <a:extLst>
              <a:ext uri="{FF2B5EF4-FFF2-40B4-BE49-F238E27FC236}">
                <a16:creationId xmlns:a16="http://schemas.microsoft.com/office/drawing/2014/main" id="{81652C90-C559-5FBB-8518-BA5168FFDF36}"/>
              </a:ext>
            </a:extLst>
          </p:cNvPr>
          <p:cNvSpPr>
            <a:spLocks noGrp="1"/>
          </p:cNvSpPr>
          <p:nvPr>
            <p:ph type="body" sz="half" idx="2"/>
          </p:nvPr>
        </p:nvSpPr>
        <p:spPr>
          <a:xfrm>
            <a:off x="1146705" y="2670532"/>
            <a:ext cx="3856037" cy="3120668"/>
          </a:xfrm>
        </p:spPr>
        <p:txBody>
          <a:bodyPr>
            <a:normAutofit fontScale="85000" lnSpcReduction="20000"/>
          </a:bodyPr>
          <a:lstStyle/>
          <a:p>
            <a:r>
              <a:rPr lang="es-MX" dirty="0"/>
              <a:t>Intercambio Internacional de Servicios Eléctricos, Art. 82</a:t>
            </a:r>
          </a:p>
          <a:p>
            <a:r>
              <a:rPr lang="es-MX" dirty="0"/>
              <a:t>Solicitud de exportación/importación de energía</a:t>
            </a:r>
          </a:p>
          <a:p>
            <a:r>
              <a:rPr lang="es-MX" dirty="0"/>
              <a:t>Procedimiento de permiso para </a:t>
            </a:r>
            <a:r>
              <a:rPr lang="es-MX" dirty="0" err="1"/>
              <a:t>exp</a:t>
            </a:r>
            <a:r>
              <a:rPr lang="es-MX" dirty="0"/>
              <a:t>/</a:t>
            </a:r>
            <a:r>
              <a:rPr lang="es-MX" dirty="0" err="1"/>
              <a:t>import</a:t>
            </a:r>
            <a:r>
              <a:rPr lang="es-MX" dirty="0"/>
              <a:t>.</a:t>
            </a:r>
          </a:p>
          <a:p>
            <a:r>
              <a:rPr lang="es-MX" dirty="0"/>
              <a:t>	Informe previo SEC, CEN y CNE</a:t>
            </a:r>
          </a:p>
          <a:p>
            <a:r>
              <a:rPr lang="es-MX" dirty="0"/>
              <a:t>	Por Decreto Supremo, MINEN</a:t>
            </a:r>
          </a:p>
          <a:p>
            <a:r>
              <a:rPr lang="es-MX" dirty="0"/>
              <a:t>	El D.S. debe contener aspectos 	regulatorios esenciales (mínimos) y 	asegurar la operación más 	económica del conjunto de IE y de 	seguridad y calidad de servicio</a:t>
            </a:r>
          </a:p>
          <a:p>
            <a:endParaRPr lang="es-MX" dirty="0"/>
          </a:p>
        </p:txBody>
      </p:sp>
    </p:spTree>
    <p:extLst>
      <p:ext uri="{BB962C8B-B14F-4D97-AF65-F5344CB8AC3E}">
        <p14:creationId xmlns:p14="http://schemas.microsoft.com/office/powerpoint/2010/main" val="3631725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167B9E-58AC-1569-402E-27F908A898FC}"/>
              </a:ext>
            </a:extLst>
          </p:cNvPr>
          <p:cNvSpPr>
            <a:spLocks noGrp="1"/>
          </p:cNvSpPr>
          <p:nvPr>
            <p:ph type="title"/>
          </p:nvPr>
        </p:nvSpPr>
        <p:spPr/>
        <p:txBody>
          <a:bodyPr/>
          <a:lstStyle/>
          <a:p>
            <a:r>
              <a:rPr lang="es-MX" dirty="0"/>
              <a:t>Planificación de transmisión largo plazo</a:t>
            </a:r>
          </a:p>
        </p:txBody>
      </p:sp>
      <p:sp>
        <p:nvSpPr>
          <p:cNvPr id="3" name="Marcador de contenido 2">
            <a:extLst>
              <a:ext uri="{FF2B5EF4-FFF2-40B4-BE49-F238E27FC236}">
                <a16:creationId xmlns:a16="http://schemas.microsoft.com/office/drawing/2014/main" id="{1498C676-BDEE-81CF-E54E-1D83F5EB6AD1}"/>
              </a:ext>
            </a:extLst>
          </p:cNvPr>
          <p:cNvSpPr>
            <a:spLocks noGrp="1"/>
          </p:cNvSpPr>
          <p:nvPr>
            <p:ph idx="1"/>
          </p:nvPr>
        </p:nvSpPr>
        <p:spPr/>
        <p:txBody>
          <a:bodyPr>
            <a:normAutofit fontScale="70000" lnSpcReduction="20000"/>
          </a:bodyPr>
          <a:lstStyle/>
          <a:p>
            <a:r>
              <a:rPr lang="es-MX" dirty="0"/>
              <a:t>Anualmente la CNE deberá llevar a cabo un proceso de planificación de la transmisión</a:t>
            </a:r>
          </a:p>
          <a:p>
            <a:r>
              <a:rPr lang="es-MX" dirty="0"/>
              <a:t>Deberá considerar, al menos, un horizonte de veinte años. </a:t>
            </a:r>
          </a:p>
          <a:p>
            <a:r>
              <a:rPr lang="es-MX" dirty="0"/>
              <a:t>La planificación de la transmisión (PLAT) abarcará las obras de expansión necesarias </a:t>
            </a:r>
          </a:p>
          <a:p>
            <a:pPr lvl="1"/>
            <a:r>
              <a:rPr lang="es-MX" dirty="0"/>
              <a:t>del sistema de transmisión nacional, </a:t>
            </a:r>
          </a:p>
          <a:p>
            <a:pPr lvl="1"/>
            <a:r>
              <a:rPr lang="es-MX" dirty="0"/>
              <a:t>de polos de desarrollo,</a:t>
            </a:r>
          </a:p>
          <a:p>
            <a:pPr lvl="1"/>
            <a:r>
              <a:rPr lang="es-MX" dirty="0"/>
              <a:t>zonal y </a:t>
            </a:r>
          </a:p>
          <a:p>
            <a:pPr lvl="1"/>
            <a:r>
              <a:rPr lang="es-MX" dirty="0"/>
              <a:t>dedicadas </a:t>
            </a:r>
          </a:p>
          <a:p>
            <a:pPr lvl="1"/>
            <a:r>
              <a:rPr lang="es-MX" dirty="0"/>
              <a:t>utilizadas por concesionarias de SPED </a:t>
            </a:r>
          </a:p>
          <a:p>
            <a:r>
              <a:rPr lang="es-MX" dirty="0"/>
              <a:t>para el suministro de usuarios sometidos a regulación de precios (concesionarias de SPED o un suministro -inyección- de polos de desarrollo, por ejemplo), </a:t>
            </a:r>
          </a:p>
          <a:p>
            <a:r>
              <a:rPr lang="es-MX" dirty="0"/>
              <a:t>o necesarias para entregar dicho suministro, según corresponda (los demás Sistemas de Transmisión).</a:t>
            </a:r>
          </a:p>
        </p:txBody>
      </p:sp>
      <p:sp>
        <p:nvSpPr>
          <p:cNvPr id="4" name="Marcador de texto 3">
            <a:extLst>
              <a:ext uri="{FF2B5EF4-FFF2-40B4-BE49-F238E27FC236}">
                <a16:creationId xmlns:a16="http://schemas.microsoft.com/office/drawing/2014/main" id="{40AF6FF3-A6CF-9CB6-6D1B-708D46732E9B}"/>
              </a:ext>
            </a:extLst>
          </p:cNvPr>
          <p:cNvSpPr>
            <a:spLocks noGrp="1"/>
          </p:cNvSpPr>
          <p:nvPr>
            <p:ph type="body" sz="half" idx="2"/>
          </p:nvPr>
        </p:nvSpPr>
        <p:spPr/>
        <p:txBody>
          <a:bodyPr/>
          <a:lstStyle/>
          <a:p>
            <a:r>
              <a:rPr lang="es-MX" dirty="0"/>
              <a:t>Planificación de la Transmisión (PLAT). Art. 87</a:t>
            </a:r>
          </a:p>
          <a:p>
            <a:r>
              <a:rPr lang="es-MX" dirty="0"/>
              <a:t>Plan de Expansión anual de la Transmisión (PEAT)</a:t>
            </a:r>
          </a:p>
          <a:p>
            <a:r>
              <a:rPr lang="es-MX" dirty="0"/>
              <a:t>Horizonte: 20 años</a:t>
            </a:r>
          </a:p>
          <a:p>
            <a:r>
              <a:rPr lang="es-MX" dirty="0"/>
              <a:t>Extensión de la PLAT: Obras de expansión necesarias (para el suministro) a través de los sistemas de transmisión.</a:t>
            </a:r>
          </a:p>
          <a:p>
            <a:endParaRPr lang="es-MX" dirty="0"/>
          </a:p>
        </p:txBody>
      </p:sp>
    </p:spTree>
    <p:extLst>
      <p:ext uri="{BB962C8B-B14F-4D97-AF65-F5344CB8AC3E}">
        <p14:creationId xmlns:p14="http://schemas.microsoft.com/office/powerpoint/2010/main" val="3545059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43AE11-BFAA-BB5C-FD1D-EB65D14EAA39}"/>
              </a:ext>
            </a:extLst>
          </p:cNvPr>
          <p:cNvSpPr>
            <a:spLocks noGrp="1"/>
          </p:cNvSpPr>
          <p:nvPr>
            <p:ph type="title"/>
          </p:nvPr>
        </p:nvSpPr>
        <p:spPr/>
        <p:txBody>
          <a:bodyPr/>
          <a:lstStyle/>
          <a:p>
            <a:r>
              <a:rPr lang="es-MX" dirty="0"/>
              <a:t>Planificación de transmisión</a:t>
            </a:r>
            <a:br>
              <a:rPr lang="es-MX" dirty="0"/>
            </a:br>
            <a:r>
              <a:rPr lang="es-MX" dirty="0"/>
              <a:t>de largo plazo</a:t>
            </a:r>
          </a:p>
        </p:txBody>
      </p:sp>
      <p:sp>
        <p:nvSpPr>
          <p:cNvPr id="3" name="Marcador de texto 2">
            <a:extLst>
              <a:ext uri="{FF2B5EF4-FFF2-40B4-BE49-F238E27FC236}">
                <a16:creationId xmlns:a16="http://schemas.microsoft.com/office/drawing/2014/main" id="{7D25307D-C422-3644-0F4A-3360BA000B3B}"/>
              </a:ext>
            </a:extLst>
          </p:cNvPr>
          <p:cNvSpPr>
            <a:spLocks noGrp="1"/>
          </p:cNvSpPr>
          <p:nvPr>
            <p:ph type="body" idx="1"/>
          </p:nvPr>
        </p:nvSpPr>
        <p:spPr/>
        <p:txBody>
          <a:bodyPr/>
          <a:lstStyle/>
          <a:p>
            <a:r>
              <a:rPr lang="es-MX" dirty="0"/>
              <a:t>Art. 87 </a:t>
            </a:r>
            <a:r>
              <a:rPr lang="es-MX" dirty="0" err="1"/>
              <a:t>lgse</a:t>
            </a:r>
            <a:endParaRPr lang="es-MX" dirty="0"/>
          </a:p>
        </p:txBody>
      </p:sp>
    </p:spTree>
    <p:extLst>
      <p:ext uri="{BB962C8B-B14F-4D97-AF65-F5344CB8AC3E}">
        <p14:creationId xmlns:p14="http://schemas.microsoft.com/office/powerpoint/2010/main" val="1153719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149EE5-3996-B4AE-3608-19D7D79BDF64}"/>
              </a:ext>
            </a:extLst>
          </p:cNvPr>
          <p:cNvSpPr>
            <a:spLocks noGrp="1"/>
          </p:cNvSpPr>
          <p:nvPr>
            <p:ph type="title"/>
          </p:nvPr>
        </p:nvSpPr>
        <p:spPr/>
        <p:txBody>
          <a:bodyPr/>
          <a:lstStyle/>
          <a:p>
            <a:r>
              <a:rPr lang="es-MX" dirty="0"/>
              <a:t>Planificación de transmisión de largo plazo</a:t>
            </a:r>
          </a:p>
        </p:txBody>
      </p:sp>
      <p:sp>
        <p:nvSpPr>
          <p:cNvPr id="3" name="Marcador de contenido 2">
            <a:extLst>
              <a:ext uri="{FF2B5EF4-FFF2-40B4-BE49-F238E27FC236}">
                <a16:creationId xmlns:a16="http://schemas.microsoft.com/office/drawing/2014/main" id="{59DDF48C-3640-97AC-6955-998DE8718BD3}"/>
              </a:ext>
            </a:extLst>
          </p:cNvPr>
          <p:cNvSpPr>
            <a:spLocks noGrp="1"/>
          </p:cNvSpPr>
          <p:nvPr>
            <p:ph idx="1"/>
          </p:nvPr>
        </p:nvSpPr>
        <p:spPr>
          <a:xfrm>
            <a:off x="4565944" y="242225"/>
            <a:ext cx="6945807" cy="6006173"/>
          </a:xfrm>
        </p:spPr>
        <p:txBody>
          <a:bodyPr>
            <a:normAutofit fontScale="55000" lnSpcReduction="20000"/>
          </a:bodyPr>
          <a:lstStyle/>
          <a:p>
            <a:r>
              <a:rPr lang="es-MX" dirty="0"/>
              <a:t>En este proceso (PLAT) se deberá considerar (obligatoriamente):</a:t>
            </a:r>
          </a:p>
          <a:p>
            <a:pPr lvl="1"/>
            <a:r>
              <a:rPr lang="es-MX" dirty="0"/>
              <a:t>la planificación energética de largo plazo que desarrolle el Ministerio de Energía (art. 83) y </a:t>
            </a:r>
          </a:p>
          <a:p>
            <a:pPr lvl="1"/>
            <a:r>
              <a:rPr lang="es-MX" dirty="0"/>
              <a:t>los objetivos de:</a:t>
            </a:r>
          </a:p>
          <a:p>
            <a:pPr lvl="2"/>
            <a:r>
              <a:rPr lang="es-MX" dirty="0"/>
              <a:t>eficiencia económica, </a:t>
            </a:r>
          </a:p>
          <a:p>
            <a:pPr lvl="2"/>
            <a:r>
              <a:rPr lang="es-MX" dirty="0"/>
              <a:t>competencia, </a:t>
            </a:r>
          </a:p>
          <a:p>
            <a:pPr lvl="2"/>
            <a:r>
              <a:rPr lang="es-MX" dirty="0"/>
              <a:t>seguridad, y </a:t>
            </a:r>
          </a:p>
          <a:p>
            <a:pPr lvl="2"/>
            <a:r>
              <a:rPr lang="es-MX" dirty="0"/>
              <a:t>diversificación que establece la ley para el sistema eléctrico. </a:t>
            </a:r>
          </a:p>
          <a:p>
            <a:pPr lvl="1"/>
            <a:r>
              <a:rPr lang="es-MX" sz="2400" dirty="0"/>
              <a:t>Por tanto, la PLAT deberá realizarse considerando: </a:t>
            </a:r>
          </a:p>
          <a:p>
            <a:pPr lvl="2"/>
            <a:r>
              <a:rPr lang="es-MX" dirty="0"/>
              <a:t>a) La minimización de los riesgos en el abastecimiento, considerando eventualidades, tales como aumento de costos o indisponibilidad de combustibles, atraso o indisponibilidad de infraestructura energética, desastres naturales o condiciones hidrológicas extremas; </a:t>
            </a:r>
          </a:p>
          <a:p>
            <a:pPr lvl="2"/>
            <a:r>
              <a:rPr lang="es-MX" dirty="0"/>
              <a:t>b) La creación de condiciones que promuevan la oferta y faciliten la competencia, propendiendo al mercado eléctrico común para el abastecimiento de la demanda a mínimo costo con el fin último de abastecer los suministros a mínimo precio; </a:t>
            </a:r>
          </a:p>
          <a:p>
            <a:pPr lvl="2"/>
            <a:r>
              <a:rPr lang="es-MX" dirty="0"/>
              <a:t>c) Instalaciones que resulten económicamente eficientes y necesarias para el desarrollo del sistema eléctrico, en los distintos escenarios energéticos que defina el Ministerio en conformidad a lo señalado en el artículo 86°, y </a:t>
            </a:r>
          </a:p>
          <a:p>
            <a:pPr lvl="2"/>
            <a:r>
              <a:rPr lang="es-MX" dirty="0"/>
              <a:t>d) La posible modificación de instalaciones de transmisión existentes que permitan realizar las expansiones necesarias del sistema de una manera eficiente.</a:t>
            </a:r>
          </a:p>
          <a:p>
            <a:pPr lvl="1"/>
            <a:r>
              <a:rPr lang="es-MX" sz="2300" dirty="0"/>
              <a:t>Holguras y redundancias necesarias.</a:t>
            </a:r>
          </a:p>
          <a:p>
            <a:pPr lvl="1"/>
            <a:r>
              <a:rPr lang="es-MX" sz="2300" dirty="0" err="1"/>
              <a:t>Info</a:t>
            </a:r>
            <a:r>
              <a:rPr lang="es-MX" sz="2300" dirty="0"/>
              <a:t> sobre criterios y variables ambientales y territoriales disponible, como los objetivos de eficiencia energética del MINEN y otros organismos sectoriales.</a:t>
            </a:r>
          </a:p>
          <a:p>
            <a:pPr lvl="1"/>
            <a:r>
              <a:rPr lang="es-MX" sz="2300" dirty="0"/>
              <a:t>Participación ciudadana, en términos del art. 90</a:t>
            </a:r>
          </a:p>
          <a:p>
            <a:pPr lvl="1"/>
            <a:r>
              <a:rPr lang="es-MX" sz="2300" dirty="0"/>
              <a:t>Tasa de actualización: Tasa Social de Descuento del Ministerio de Desarrollo Social para proyectos de inversión de la ley 20.530 (creó el Ministerio de Desarrollo Social y Familia y modificó cuerpos legales), Ministerio de Planificación.</a:t>
            </a:r>
          </a:p>
          <a:p>
            <a:r>
              <a:rPr lang="es-MX" dirty="0"/>
              <a:t>La PLAT podrá considerar (facultativamente) (art. 87 inc. 6):</a:t>
            </a:r>
          </a:p>
          <a:p>
            <a:pPr lvl="1"/>
            <a:r>
              <a:rPr lang="es-MX" dirty="0"/>
              <a:t>La expansión de IETD. Normas especiales. Resorte a Panel de Expertos (</a:t>
            </a:r>
            <a:r>
              <a:rPr lang="es-MX" dirty="0" err="1"/>
              <a:t>PEx</a:t>
            </a:r>
            <a:r>
              <a:rPr lang="es-MX" dirty="0"/>
              <a:t>).</a:t>
            </a:r>
          </a:p>
        </p:txBody>
      </p:sp>
      <p:sp>
        <p:nvSpPr>
          <p:cNvPr id="4" name="Marcador de texto 3">
            <a:extLst>
              <a:ext uri="{FF2B5EF4-FFF2-40B4-BE49-F238E27FC236}">
                <a16:creationId xmlns:a16="http://schemas.microsoft.com/office/drawing/2014/main" id="{7DC707CF-D7C3-65E4-54D1-F73D49512E89}"/>
              </a:ext>
            </a:extLst>
          </p:cNvPr>
          <p:cNvSpPr>
            <a:spLocks noGrp="1"/>
          </p:cNvSpPr>
          <p:nvPr>
            <p:ph type="body" sz="half" idx="2"/>
          </p:nvPr>
        </p:nvSpPr>
        <p:spPr/>
        <p:txBody>
          <a:bodyPr/>
          <a:lstStyle/>
          <a:p>
            <a:r>
              <a:rPr lang="es-MX" dirty="0"/>
              <a:t>Art. 87 LGSE</a:t>
            </a:r>
          </a:p>
          <a:p>
            <a:r>
              <a:rPr lang="es-MX" dirty="0"/>
              <a:t>Consideraciones obligatorias de la PLAT</a:t>
            </a:r>
          </a:p>
          <a:p>
            <a:r>
              <a:rPr lang="es-MX" dirty="0"/>
              <a:t>	PLAE (art. 83)</a:t>
            </a:r>
          </a:p>
          <a:p>
            <a:r>
              <a:rPr lang="es-MX" dirty="0"/>
              <a:t>	Objetivos (de operación 	económica, competencia, 	seguridad y diversificación)</a:t>
            </a:r>
          </a:p>
          <a:p>
            <a:r>
              <a:rPr lang="es-MX" dirty="0"/>
              <a:t>Consideraciones facultativas de la PLAT</a:t>
            </a:r>
          </a:p>
        </p:txBody>
      </p:sp>
    </p:spTree>
    <p:extLst>
      <p:ext uri="{BB962C8B-B14F-4D97-AF65-F5344CB8AC3E}">
        <p14:creationId xmlns:p14="http://schemas.microsoft.com/office/powerpoint/2010/main" val="2681625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A6F0F3-95CB-227B-303A-C52AFDD6329E}"/>
              </a:ext>
            </a:extLst>
          </p:cNvPr>
          <p:cNvSpPr>
            <a:spLocks noGrp="1"/>
          </p:cNvSpPr>
          <p:nvPr>
            <p:ph type="title"/>
          </p:nvPr>
        </p:nvSpPr>
        <p:spPr/>
        <p:txBody>
          <a:bodyPr/>
          <a:lstStyle/>
          <a:p>
            <a:r>
              <a:rPr lang="es-MX" dirty="0"/>
              <a:t>Planificación de transmisión de largo plazo</a:t>
            </a:r>
          </a:p>
        </p:txBody>
      </p:sp>
      <p:sp>
        <p:nvSpPr>
          <p:cNvPr id="3" name="Marcador de contenido 2">
            <a:extLst>
              <a:ext uri="{FF2B5EF4-FFF2-40B4-BE49-F238E27FC236}">
                <a16:creationId xmlns:a16="http://schemas.microsoft.com/office/drawing/2014/main" id="{E470D4C1-9FA6-D0DA-3BB2-C1640B0925EC}"/>
              </a:ext>
            </a:extLst>
          </p:cNvPr>
          <p:cNvSpPr>
            <a:spLocks noGrp="1"/>
          </p:cNvSpPr>
          <p:nvPr>
            <p:ph idx="1"/>
          </p:nvPr>
        </p:nvSpPr>
        <p:spPr/>
        <p:txBody>
          <a:bodyPr>
            <a:normAutofit fontScale="92500" lnSpcReduction="20000"/>
          </a:bodyPr>
          <a:lstStyle/>
          <a:p>
            <a:r>
              <a:rPr lang="es-MX" dirty="0"/>
              <a:t>Caso de: no materialización de capacidad de producción de uno o más polos de desarrollo.</a:t>
            </a:r>
          </a:p>
          <a:p>
            <a:r>
              <a:rPr lang="es-MX" dirty="0"/>
              <a:t>Por causa de: problemas de coordinación entre dos dueños de proyectos de generación, de entidades no relacionadas (Ley 18.045, de Mercado de Valores).</a:t>
            </a:r>
          </a:p>
          <a:p>
            <a:r>
              <a:rPr lang="es-MX" dirty="0"/>
              <a:t>CNE podrá considerar en el PEAT, como “soluciones de transmisión”:</a:t>
            </a:r>
          </a:p>
          <a:p>
            <a:pPr lvl="1"/>
            <a:r>
              <a:rPr lang="es-MX" dirty="0"/>
              <a:t>Sistemas de transmisión para polos de desarrollo (STPD).</a:t>
            </a:r>
          </a:p>
          <a:p>
            <a:pPr lvl="1"/>
            <a:r>
              <a:rPr lang="es-MX" dirty="0"/>
              <a:t>Líneas de transmisión y subestaciones dedicadas (STD)</a:t>
            </a:r>
          </a:p>
          <a:p>
            <a:pPr lvl="1"/>
            <a:r>
              <a:rPr lang="es-MX" dirty="0"/>
              <a:t>Cumplir requisitos determinados (de las soluciones): letras a, b, c y d del inc. final del art. 88.</a:t>
            </a:r>
          </a:p>
        </p:txBody>
      </p:sp>
      <p:sp>
        <p:nvSpPr>
          <p:cNvPr id="4" name="Marcador de texto 3">
            <a:extLst>
              <a:ext uri="{FF2B5EF4-FFF2-40B4-BE49-F238E27FC236}">
                <a16:creationId xmlns:a16="http://schemas.microsoft.com/office/drawing/2014/main" id="{8A50476E-5034-D0F0-A7B3-45D668F93187}"/>
              </a:ext>
            </a:extLst>
          </p:cNvPr>
          <p:cNvSpPr>
            <a:spLocks noGrp="1"/>
          </p:cNvSpPr>
          <p:nvPr>
            <p:ph type="body" sz="half" idx="2"/>
          </p:nvPr>
        </p:nvSpPr>
        <p:spPr/>
        <p:txBody>
          <a:bodyPr/>
          <a:lstStyle/>
          <a:p>
            <a:r>
              <a:rPr lang="es-MX" dirty="0"/>
              <a:t>Incorporación al Plan de Expansión Anual de la Transmisión (PEAT-PLAT), de STPD, art. 88 </a:t>
            </a:r>
          </a:p>
        </p:txBody>
      </p:sp>
    </p:spTree>
    <p:extLst>
      <p:ext uri="{BB962C8B-B14F-4D97-AF65-F5344CB8AC3E}">
        <p14:creationId xmlns:p14="http://schemas.microsoft.com/office/powerpoint/2010/main" val="284732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72B30C-8ADD-D4C3-9149-12507C1F2A1E}"/>
              </a:ext>
            </a:extLst>
          </p:cNvPr>
          <p:cNvSpPr>
            <a:spLocks noGrp="1"/>
          </p:cNvSpPr>
          <p:nvPr>
            <p:ph type="title"/>
          </p:nvPr>
        </p:nvSpPr>
        <p:spPr/>
        <p:txBody>
          <a:bodyPr/>
          <a:lstStyle/>
          <a:p>
            <a:r>
              <a:rPr lang="es-MX" dirty="0"/>
              <a:t>Planificación de transmisión de largo plazo</a:t>
            </a:r>
          </a:p>
        </p:txBody>
      </p:sp>
      <p:sp>
        <p:nvSpPr>
          <p:cNvPr id="3" name="Marcador de contenido 2">
            <a:extLst>
              <a:ext uri="{FF2B5EF4-FFF2-40B4-BE49-F238E27FC236}">
                <a16:creationId xmlns:a16="http://schemas.microsoft.com/office/drawing/2014/main" id="{5B91CE52-B426-9493-1E08-A89829AB7AE5}"/>
              </a:ext>
            </a:extLst>
          </p:cNvPr>
          <p:cNvSpPr>
            <a:spLocks noGrp="1"/>
          </p:cNvSpPr>
          <p:nvPr>
            <p:ph idx="1"/>
          </p:nvPr>
        </p:nvSpPr>
        <p:spPr/>
        <p:txBody>
          <a:bodyPr>
            <a:normAutofit lnSpcReduction="10000"/>
          </a:bodyPr>
          <a:lstStyle/>
          <a:p>
            <a:r>
              <a:rPr lang="es-MX" dirty="0"/>
              <a:t>Obras de ampliación de ST: Aquellas que aumentan la capacidad o la seguridad y calidad de servicio de las líneas y S/E eléctricas existentes.</a:t>
            </a:r>
          </a:p>
          <a:p>
            <a:r>
              <a:rPr lang="es-MX" dirty="0"/>
              <a:t>Obras nuevas son aquellas líneas y S/E eléctricas que no existen y son dispuestas para aumentar la capacidad o la seguridad y calidad de servicio del sistema eléctrico.</a:t>
            </a:r>
          </a:p>
          <a:p>
            <a:r>
              <a:rPr lang="es-MX" dirty="0"/>
              <a:t> Excepciones: No son obras de ampliación aquellas inversiones necesarias para mantener el desempeño de las instalaciones conforme a la normativa vigente.</a:t>
            </a:r>
          </a:p>
        </p:txBody>
      </p:sp>
      <p:sp>
        <p:nvSpPr>
          <p:cNvPr id="4" name="Marcador de texto 3">
            <a:extLst>
              <a:ext uri="{FF2B5EF4-FFF2-40B4-BE49-F238E27FC236}">
                <a16:creationId xmlns:a16="http://schemas.microsoft.com/office/drawing/2014/main" id="{274EA28A-CBC1-DF93-C887-03EC5D4BCBD0}"/>
              </a:ext>
            </a:extLst>
          </p:cNvPr>
          <p:cNvSpPr>
            <a:spLocks noGrp="1"/>
          </p:cNvSpPr>
          <p:nvPr>
            <p:ph type="body" sz="half" idx="2"/>
          </p:nvPr>
        </p:nvSpPr>
        <p:spPr/>
        <p:txBody>
          <a:bodyPr/>
          <a:lstStyle/>
          <a:p>
            <a:r>
              <a:rPr lang="es-MX" dirty="0"/>
              <a:t>Obras de expansión de los sistemas de transmisión. Art. 89. Son de dos tipos:</a:t>
            </a:r>
          </a:p>
          <a:p>
            <a:r>
              <a:rPr lang="es-MX" dirty="0"/>
              <a:t>	Obras nuevas y </a:t>
            </a:r>
          </a:p>
          <a:p>
            <a:r>
              <a:rPr lang="es-MX" dirty="0"/>
              <a:t>	Obras de ampliación de los 	sistemas de transmisión.</a:t>
            </a:r>
          </a:p>
          <a:p>
            <a:r>
              <a:rPr lang="es-MX" dirty="0"/>
              <a:t>Excepciones, art. 89 inc. 3.</a:t>
            </a:r>
          </a:p>
        </p:txBody>
      </p:sp>
    </p:spTree>
    <p:extLst>
      <p:ext uri="{BB962C8B-B14F-4D97-AF65-F5344CB8AC3E}">
        <p14:creationId xmlns:p14="http://schemas.microsoft.com/office/powerpoint/2010/main" val="969563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B246AC-BD68-D06C-2E38-E88F4F68AF3B}"/>
              </a:ext>
            </a:extLst>
          </p:cNvPr>
          <p:cNvSpPr>
            <a:spLocks noGrp="1"/>
          </p:cNvSpPr>
          <p:nvPr>
            <p:ph type="title"/>
          </p:nvPr>
        </p:nvSpPr>
        <p:spPr/>
        <p:txBody>
          <a:bodyPr>
            <a:normAutofit fontScale="90000"/>
          </a:bodyPr>
          <a:lstStyle/>
          <a:p>
            <a:r>
              <a:rPr lang="es-MX" dirty="0"/>
              <a:t>Planificación de transmisión de largo plazo.</a:t>
            </a:r>
            <a:br>
              <a:rPr lang="es-MX" dirty="0"/>
            </a:br>
            <a:r>
              <a:rPr lang="es-MX" dirty="0"/>
              <a:t>Participantes.</a:t>
            </a:r>
          </a:p>
        </p:txBody>
      </p:sp>
      <p:sp>
        <p:nvSpPr>
          <p:cNvPr id="3" name="Marcador de contenido 2">
            <a:extLst>
              <a:ext uri="{FF2B5EF4-FFF2-40B4-BE49-F238E27FC236}">
                <a16:creationId xmlns:a16="http://schemas.microsoft.com/office/drawing/2014/main" id="{19B490AD-7989-5216-0C8C-D42DFD26561B}"/>
              </a:ext>
            </a:extLst>
          </p:cNvPr>
          <p:cNvSpPr>
            <a:spLocks noGrp="1"/>
          </p:cNvSpPr>
          <p:nvPr>
            <p:ph idx="1"/>
          </p:nvPr>
        </p:nvSpPr>
        <p:spPr/>
        <p:txBody>
          <a:bodyPr/>
          <a:lstStyle/>
          <a:p>
            <a:r>
              <a:rPr lang="es-MX" dirty="0"/>
              <a:t>Art. 90 Registro de participación ciudadana.</a:t>
            </a:r>
          </a:p>
          <a:p>
            <a:r>
              <a:rPr lang="es-MX" dirty="0"/>
              <a:t>Define a “participantes”, “usuarios” e “instituciones autorizadas” (PUII).</a:t>
            </a:r>
          </a:p>
          <a:p>
            <a:r>
              <a:rPr lang="es-MX" dirty="0"/>
              <a:t>Llamado + </a:t>
            </a:r>
            <a:r>
              <a:rPr lang="es-MX" dirty="0" err="1"/>
              <a:t>info</a:t>
            </a:r>
            <a:r>
              <a:rPr lang="es-MX" dirty="0"/>
              <a:t> necesaria para su registro, sin discriminación.</a:t>
            </a:r>
          </a:p>
          <a:p>
            <a:r>
              <a:rPr lang="es-MX" dirty="0"/>
              <a:t>Notificaciones electrónicas.</a:t>
            </a:r>
          </a:p>
          <a:p>
            <a:endParaRPr lang="es-MX" dirty="0"/>
          </a:p>
          <a:p>
            <a:endParaRPr lang="es-MX" dirty="0"/>
          </a:p>
        </p:txBody>
      </p:sp>
      <p:sp>
        <p:nvSpPr>
          <p:cNvPr id="4" name="Marcador de texto 3">
            <a:extLst>
              <a:ext uri="{FF2B5EF4-FFF2-40B4-BE49-F238E27FC236}">
                <a16:creationId xmlns:a16="http://schemas.microsoft.com/office/drawing/2014/main" id="{E1943095-0A33-66B7-D6E5-C2DE8E197C79}"/>
              </a:ext>
            </a:extLst>
          </p:cNvPr>
          <p:cNvSpPr>
            <a:spLocks noGrp="1"/>
          </p:cNvSpPr>
          <p:nvPr>
            <p:ph type="body" sz="half" idx="2"/>
          </p:nvPr>
        </p:nvSpPr>
        <p:spPr/>
        <p:txBody>
          <a:bodyPr/>
          <a:lstStyle/>
          <a:p>
            <a:r>
              <a:rPr lang="es-MX" dirty="0"/>
              <a:t>Art. 90 y ss. LGSE + Reglamento</a:t>
            </a:r>
          </a:p>
          <a:p>
            <a:r>
              <a:rPr lang="es-MX" dirty="0"/>
              <a:t>Registro de participación ciudadana.</a:t>
            </a:r>
          </a:p>
          <a:p>
            <a:r>
              <a:rPr lang="es-MX" dirty="0"/>
              <a:t>Participantes del proceso PLAT (PUII).</a:t>
            </a:r>
          </a:p>
          <a:p>
            <a:r>
              <a:rPr lang="es-MX" dirty="0"/>
              <a:t>Forma de notificación</a:t>
            </a:r>
          </a:p>
          <a:p>
            <a:endParaRPr lang="es-MX" dirty="0"/>
          </a:p>
        </p:txBody>
      </p:sp>
    </p:spTree>
    <p:extLst>
      <p:ext uri="{BB962C8B-B14F-4D97-AF65-F5344CB8AC3E}">
        <p14:creationId xmlns:p14="http://schemas.microsoft.com/office/powerpoint/2010/main" val="2535558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503DE1-D62C-0466-782E-5635658C4038}"/>
              </a:ext>
            </a:extLst>
          </p:cNvPr>
          <p:cNvSpPr>
            <a:spLocks noGrp="1"/>
          </p:cNvSpPr>
          <p:nvPr>
            <p:ph type="title"/>
          </p:nvPr>
        </p:nvSpPr>
        <p:spPr>
          <a:xfrm>
            <a:off x="1141413" y="3675765"/>
            <a:ext cx="9905998" cy="1065792"/>
          </a:xfrm>
        </p:spPr>
        <p:txBody>
          <a:bodyPr>
            <a:normAutofit fontScale="90000"/>
          </a:bodyPr>
          <a:lstStyle/>
          <a:p>
            <a:r>
              <a:rPr lang="es-MX" dirty="0"/>
              <a:t>Unidad derecho eléctrico:</a:t>
            </a:r>
            <a:br>
              <a:rPr lang="es-MX" dirty="0"/>
            </a:br>
            <a:r>
              <a:rPr lang="es-MX" dirty="0"/>
              <a:t>régimen de acceso abierto y planificación de la transmisión de largo plazo.</a:t>
            </a:r>
          </a:p>
        </p:txBody>
      </p:sp>
    </p:spTree>
    <p:extLst>
      <p:ext uri="{BB962C8B-B14F-4D97-AF65-F5344CB8AC3E}">
        <p14:creationId xmlns:p14="http://schemas.microsoft.com/office/powerpoint/2010/main" val="145038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64A7F7-E10D-7EE9-D08C-08ED3D7B6337}"/>
              </a:ext>
            </a:extLst>
          </p:cNvPr>
          <p:cNvSpPr>
            <a:spLocks noGrp="1"/>
          </p:cNvSpPr>
          <p:nvPr>
            <p:ph type="title"/>
          </p:nvPr>
        </p:nvSpPr>
        <p:spPr/>
        <p:txBody>
          <a:bodyPr>
            <a:normAutofit fontScale="90000"/>
          </a:bodyPr>
          <a:lstStyle/>
          <a:p>
            <a:r>
              <a:rPr lang="es-MX" dirty="0"/>
              <a:t>Planificación de transmisión de largo plazo.</a:t>
            </a:r>
            <a:br>
              <a:rPr lang="es-MX" dirty="0"/>
            </a:br>
            <a:r>
              <a:rPr lang="es-MX" dirty="0"/>
              <a:t>Procedimiento.</a:t>
            </a:r>
          </a:p>
        </p:txBody>
      </p:sp>
      <p:sp>
        <p:nvSpPr>
          <p:cNvPr id="3" name="Marcador de contenido 2">
            <a:extLst>
              <a:ext uri="{FF2B5EF4-FFF2-40B4-BE49-F238E27FC236}">
                <a16:creationId xmlns:a16="http://schemas.microsoft.com/office/drawing/2014/main" id="{1DD23278-361C-84D5-26DC-0683099A66E6}"/>
              </a:ext>
            </a:extLst>
          </p:cNvPr>
          <p:cNvSpPr>
            <a:spLocks noGrp="1"/>
          </p:cNvSpPr>
          <p:nvPr>
            <p:ph idx="1"/>
          </p:nvPr>
        </p:nvSpPr>
        <p:spPr/>
        <p:txBody>
          <a:bodyPr>
            <a:normAutofit fontScale="62500" lnSpcReduction="20000"/>
          </a:bodyPr>
          <a:lstStyle/>
          <a:p>
            <a:r>
              <a:rPr lang="es-MX" dirty="0"/>
              <a:t>Antes del 15 de enero de cada año, propuesta de expansión de la transmisión (en todos sus segmentos) del CEN a la CNE, con las consideraciones del art. 87.</a:t>
            </a:r>
          </a:p>
          <a:p>
            <a:r>
              <a:rPr lang="es-MX" dirty="0"/>
              <a:t>CNE debe: 1. publicar la propuesta del CEN, y 2. convocar a presentar propuestas de proyectos de expansión de la transmisión.</a:t>
            </a:r>
          </a:p>
          <a:p>
            <a:r>
              <a:rPr lang="es-MX" dirty="0"/>
              <a:t>Luego, CNE debe evacuar un </a:t>
            </a:r>
            <a:r>
              <a:rPr lang="es-MX" u="sng" dirty="0"/>
              <a:t>Informe Técnico Preliminar</a:t>
            </a:r>
            <a:r>
              <a:rPr lang="es-MX" dirty="0"/>
              <a:t> con el Plan de Expansión Anual de la Transmisión (PLEXAT), lo publica en </a:t>
            </a:r>
            <a:r>
              <a:rPr lang="es-MX" dirty="0" err="1"/>
              <a:t>webpage</a:t>
            </a:r>
            <a:r>
              <a:rPr lang="es-MX" dirty="0"/>
              <a:t>, más término para observaciones.</a:t>
            </a:r>
          </a:p>
          <a:p>
            <a:r>
              <a:rPr lang="es-MX" dirty="0"/>
              <a:t>Expirado el plazo anterior, pronunciándose fundadamente sobre las observaciones, CNE debe emitir Informe Técnico Final (ITF) del PLEXAT, que publica en </a:t>
            </a:r>
            <a:r>
              <a:rPr lang="es-MX" dirty="0" err="1"/>
              <a:t>webpage</a:t>
            </a:r>
            <a:r>
              <a:rPr lang="es-MX" dirty="0"/>
              <a:t>.</a:t>
            </a:r>
          </a:p>
          <a:p>
            <a:r>
              <a:rPr lang="es-MX" dirty="0"/>
              <a:t>En 15 días siguientes, los PUII pueden presentar discrepancias al Panel de Expertos (</a:t>
            </a:r>
            <a:r>
              <a:rPr lang="es-MX" dirty="0" err="1"/>
              <a:t>PEx</a:t>
            </a:r>
            <a:r>
              <a:rPr lang="es-MX" dirty="0"/>
              <a:t>). Art. 91 inc. 7 determina lo que ha de entenderse discrepancia (dos casos, vinculados a la presentación o no de observaciones al informe técnico preliminar).</a:t>
            </a:r>
          </a:p>
          <a:p>
            <a:r>
              <a:rPr lang="es-MX" dirty="0"/>
              <a:t>Si no hubiere discrepancias, CNE debe remitir el ITF+PLEXAT al MINEN (eventualmente, también, con el ITF derivado de lo resuelto por el </a:t>
            </a:r>
            <a:r>
              <a:rPr lang="es-MX" dirty="0" err="1"/>
              <a:t>PEx</a:t>
            </a:r>
            <a:r>
              <a:rPr lang="es-MX" dirty="0"/>
              <a:t>).</a:t>
            </a:r>
          </a:p>
          <a:p>
            <a:r>
              <a:rPr lang="es-MX" dirty="0"/>
              <a:t>MINEN debe dictar el Decreto de Expansión de la Transmisión (DSEXT).  </a:t>
            </a:r>
          </a:p>
        </p:txBody>
      </p:sp>
      <p:sp>
        <p:nvSpPr>
          <p:cNvPr id="4" name="Marcador de texto 3">
            <a:extLst>
              <a:ext uri="{FF2B5EF4-FFF2-40B4-BE49-F238E27FC236}">
                <a16:creationId xmlns:a16="http://schemas.microsoft.com/office/drawing/2014/main" id="{54A8BBE8-C577-A986-CA09-34A61C03D158}"/>
              </a:ext>
            </a:extLst>
          </p:cNvPr>
          <p:cNvSpPr>
            <a:spLocks noGrp="1"/>
          </p:cNvSpPr>
          <p:nvPr>
            <p:ph type="body" sz="half" idx="2"/>
          </p:nvPr>
        </p:nvSpPr>
        <p:spPr/>
        <p:txBody>
          <a:bodyPr>
            <a:normAutofit/>
          </a:bodyPr>
          <a:lstStyle/>
          <a:p>
            <a:r>
              <a:rPr lang="es-MX" dirty="0"/>
              <a:t>Art. 91 LGSE.</a:t>
            </a:r>
          </a:p>
          <a:p>
            <a:r>
              <a:rPr lang="es-MX" dirty="0"/>
              <a:t>Resolución Ex. Núm. 623, de 10 de noviembre de 2017 de MINEN (CNE) (D.O. 17.11.2017), que modificó la Res. Ex. </a:t>
            </a:r>
            <a:r>
              <a:rPr lang="es-MX" dirty="0" err="1"/>
              <a:t>N°</a:t>
            </a:r>
            <a:r>
              <a:rPr lang="es-MX" dirty="0"/>
              <a:t> 18, de 2017, que estableció normas procedimentales estrictamente necesarias para el primer proceso de planificación anual de la transmisión a realizarse conforme a lo dispuesto en la Ley </a:t>
            </a:r>
            <a:r>
              <a:rPr lang="es-MX" dirty="0" err="1"/>
              <a:t>N°</a:t>
            </a:r>
            <a:r>
              <a:rPr lang="es-MX" dirty="0"/>
              <a:t> 20.936, correspondiente al año 2017.</a:t>
            </a:r>
          </a:p>
        </p:txBody>
      </p:sp>
    </p:spTree>
    <p:extLst>
      <p:ext uri="{BB962C8B-B14F-4D97-AF65-F5344CB8AC3E}">
        <p14:creationId xmlns:p14="http://schemas.microsoft.com/office/powerpoint/2010/main" val="3804785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50DB36-573A-4EF9-285D-5D2E98B0BC6B}"/>
              </a:ext>
            </a:extLst>
          </p:cNvPr>
          <p:cNvSpPr>
            <a:spLocks noGrp="1"/>
          </p:cNvSpPr>
          <p:nvPr>
            <p:ph type="title"/>
          </p:nvPr>
        </p:nvSpPr>
        <p:spPr>
          <a:xfrm>
            <a:off x="1146705" y="609600"/>
            <a:ext cx="3856037" cy="2624105"/>
          </a:xfrm>
        </p:spPr>
        <p:txBody>
          <a:bodyPr>
            <a:normAutofit fontScale="90000"/>
          </a:bodyPr>
          <a:lstStyle/>
          <a:p>
            <a:r>
              <a:rPr lang="es-MX" dirty="0"/>
              <a:t>Planificación de transmisión de largo plazo.</a:t>
            </a:r>
            <a:br>
              <a:rPr lang="es-MX" dirty="0"/>
            </a:br>
            <a:r>
              <a:rPr lang="es-MX" dirty="0"/>
              <a:t>Decreto de expansión de la transmisión (DEXT)</a:t>
            </a:r>
          </a:p>
        </p:txBody>
      </p:sp>
      <p:sp>
        <p:nvSpPr>
          <p:cNvPr id="3" name="Marcador de contenido 2">
            <a:extLst>
              <a:ext uri="{FF2B5EF4-FFF2-40B4-BE49-F238E27FC236}">
                <a16:creationId xmlns:a16="http://schemas.microsoft.com/office/drawing/2014/main" id="{A017A491-A02F-4892-7190-7D9E8248ACBF}"/>
              </a:ext>
            </a:extLst>
          </p:cNvPr>
          <p:cNvSpPr>
            <a:spLocks noGrp="1"/>
          </p:cNvSpPr>
          <p:nvPr>
            <p:ph idx="1"/>
          </p:nvPr>
        </p:nvSpPr>
        <p:spPr/>
        <p:txBody>
          <a:bodyPr>
            <a:normAutofit fontScale="70000" lnSpcReduction="20000"/>
          </a:bodyPr>
          <a:lstStyle/>
          <a:p>
            <a:r>
              <a:rPr lang="es-MX" dirty="0"/>
              <a:t>D.S. MINEN expedido por orden del Pres. Rep.</a:t>
            </a:r>
          </a:p>
          <a:p>
            <a:r>
              <a:rPr lang="es-MX" dirty="0"/>
              <a:t>Fija las obras de ampliación de los sistemas de transmisión.</a:t>
            </a:r>
          </a:p>
          <a:p>
            <a:r>
              <a:rPr lang="es-MX" dirty="0"/>
              <a:t>Se distinguen tres tipos de obras:</a:t>
            </a:r>
          </a:p>
          <a:p>
            <a:pPr lvl="1"/>
            <a:r>
              <a:rPr lang="es-MX" dirty="0"/>
              <a:t>Obras nuevas que deben iniciar proceso de licitación o “Estudio de Franja” en los 12 meses siguientes, son fijadas por MINEN por Decreto Exento. Y requieren la determinación de una “franja preliminar” según </a:t>
            </a:r>
            <a:r>
              <a:rPr lang="es-MX" dirty="0" err="1"/>
              <a:t>det</a:t>
            </a:r>
            <a:r>
              <a:rPr lang="es-MX" dirty="0"/>
              <a:t>. criterios (art. 92 inc. 3). El procedimiento para la </a:t>
            </a:r>
            <a:r>
              <a:rPr lang="es-MX" dirty="0" err="1"/>
              <a:t>det</a:t>
            </a:r>
            <a:r>
              <a:rPr lang="es-MX" dirty="0"/>
              <a:t>. de las franjas (“Estudio de Franjas”) está en el art. 93.</a:t>
            </a:r>
          </a:p>
          <a:p>
            <a:pPr lvl="1"/>
            <a:r>
              <a:rPr lang="es-MX" dirty="0"/>
              <a:t>Obras que no lo requieren.</a:t>
            </a:r>
          </a:p>
          <a:p>
            <a:r>
              <a:rPr lang="es-MX" dirty="0"/>
              <a:t>Excepciones al DEXT: art. 92 inc. 5 LGSE. Obras menores en STZ. La CNE califica su pertinencia en el proceso de valorización siguiente de acuerdo con </a:t>
            </a:r>
            <a:r>
              <a:rPr lang="es-MX" dirty="0" err="1"/>
              <a:t>det</a:t>
            </a:r>
            <a:r>
              <a:rPr lang="es-MX" dirty="0"/>
              <a:t>. criterios.</a:t>
            </a:r>
          </a:p>
          <a:p>
            <a:r>
              <a:rPr lang="es-MX" dirty="0"/>
              <a:t>Presunción de Derecho. Art. 92 inc. 4. Se entenderá que los obligados a ejecutar las obras de expansión tienen la calidad de concesionarios de servicios eléctricos, cuando ello sea requerido por otras leyes. Sin perjuicio de lo dispuesto por Ley 19.300 y 20.283 (Ley sobre recuperación del bosque nativo y fomento forestal).</a:t>
            </a:r>
          </a:p>
          <a:p>
            <a:endParaRPr lang="es-MX" dirty="0"/>
          </a:p>
        </p:txBody>
      </p:sp>
      <p:sp>
        <p:nvSpPr>
          <p:cNvPr id="4" name="Marcador de texto 3">
            <a:extLst>
              <a:ext uri="{FF2B5EF4-FFF2-40B4-BE49-F238E27FC236}">
                <a16:creationId xmlns:a16="http://schemas.microsoft.com/office/drawing/2014/main" id="{E52731EE-DEBF-DC4C-F21A-67ACC1871724}"/>
              </a:ext>
            </a:extLst>
          </p:cNvPr>
          <p:cNvSpPr>
            <a:spLocks noGrp="1"/>
          </p:cNvSpPr>
          <p:nvPr>
            <p:ph type="body" sz="half" idx="2"/>
          </p:nvPr>
        </p:nvSpPr>
        <p:spPr>
          <a:xfrm>
            <a:off x="1146705" y="3312428"/>
            <a:ext cx="3856037" cy="2478771"/>
          </a:xfrm>
        </p:spPr>
        <p:txBody>
          <a:bodyPr/>
          <a:lstStyle/>
          <a:p>
            <a:r>
              <a:rPr lang="es-MX" dirty="0"/>
              <a:t>Art. 92 LGSE</a:t>
            </a:r>
          </a:p>
        </p:txBody>
      </p:sp>
    </p:spTree>
    <p:extLst>
      <p:ext uri="{BB962C8B-B14F-4D97-AF65-F5344CB8AC3E}">
        <p14:creationId xmlns:p14="http://schemas.microsoft.com/office/powerpoint/2010/main" val="992536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F1C492-8BF1-9180-0D3A-387D54F32840}"/>
              </a:ext>
            </a:extLst>
          </p:cNvPr>
          <p:cNvSpPr>
            <a:spLocks noGrp="1"/>
          </p:cNvSpPr>
          <p:nvPr>
            <p:ph type="title"/>
          </p:nvPr>
        </p:nvSpPr>
        <p:spPr>
          <a:xfrm>
            <a:off x="1141411" y="1419226"/>
            <a:ext cx="10342192" cy="2852737"/>
          </a:xfrm>
        </p:spPr>
        <p:txBody>
          <a:bodyPr>
            <a:normAutofit/>
          </a:bodyPr>
          <a:lstStyle/>
          <a:p>
            <a:r>
              <a:rPr lang="es-MX" dirty="0"/>
              <a:t>Planificación de transmisión de largo plazo.</a:t>
            </a:r>
            <a:br>
              <a:rPr lang="es-MX" dirty="0"/>
            </a:br>
            <a:r>
              <a:rPr lang="es-MX" dirty="0"/>
              <a:t>Procedimiento para la determinación de franjas, art. 93 </a:t>
            </a:r>
            <a:r>
              <a:rPr lang="es-MX" dirty="0" err="1"/>
              <a:t>lgse</a:t>
            </a:r>
            <a:r>
              <a:rPr lang="es-MX" dirty="0"/>
              <a:t>.</a:t>
            </a:r>
            <a:br>
              <a:rPr lang="es-MX" dirty="0"/>
            </a:br>
            <a:endParaRPr lang="es-MX" dirty="0"/>
          </a:p>
        </p:txBody>
      </p:sp>
      <p:sp>
        <p:nvSpPr>
          <p:cNvPr id="4" name="Marcador de texto 3">
            <a:extLst>
              <a:ext uri="{FF2B5EF4-FFF2-40B4-BE49-F238E27FC236}">
                <a16:creationId xmlns:a16="http://schemas.microsoft.com/office/drawing/2014/main" id="{345EF28F-77E8-8AF8-2424-735CFD38F59F}"/>
              </a:ext>
            </a:extLst>
          </p:cNvPr>
          <p:cNvSpPr>
            <a:spLocks noGrp="1"/>
          </p:cNvSpPr>
          <p:nvPr>
            <p:ph type="body" idx="1"/>
          </p:nvPr>
        </p:nvSpPr>
        <p:spPr/>
        <p:txBody>
          <a:bodyPr/>
          <a:lstStyle/>
          <a:p>
            <a:r>
              <a:rPr lang="es-MX" dirty="0"/>
              <a:t>Interacción derecho eléctrico y derecho ambiental – evaluación ambiental estratégica (EAE) y políticas públicas.</a:t>
            </a:r>
          </a:p>
        </p:txBody>
      </p:sp>
    </p:spTree>
    <p:extLst>
      <p:ext uri="{BB962C8B-B14F-4D97-AF65-F5344CB8AC3E}">
        <p14:creationId xmlns:p14="http://schemas.microsoft.com/office/powerpoint/2010/main" val="16455371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72E212-3473-2A85-18F5-AF6F4FCE5409}"/>
              </a:ext>
            </a:extLst>
          </p:cNvPr>
          <p:cNvSpPr>
            <a:spLocks noGrp="1"/>
          </p:cNvSpPr>
          <p:nvPr>
            <p:ph type="title"/>
          </p:nvPr>
        </p:nvSpPr>
        <p:spPr/>
        <p:txBody>
          <a:bodyPr>
            <a:normAutofit fontScale="90000"/>
          </a:bodyPr>
          <a:lstStyle/>
          <a:p>
            <a:r>
              <a:rPr lang="es-MX" dirty="0"/>
              <a:t>Planificación de transmisión de largo plazo.</a:t>
            </a:r>
            <a:br>
              <a:rPr lang="es-MX" dirty="0"/>
            </a:br>
            <a:endParaRPr lang="es-MX" dirty="0"/>
          </a:p>
        </p:txBody>
      </p:sp>
      <p:sp>
        <p:nvSpPr>
          <p:cNvPr id="3" name="Marcador de contenido 2">
            <a:extLst>
              <a:ext uri="{FF2B5EF4-FFF2-40B4-BE49-F238E27FC236}">
                <a16:creationId xmlns:a16="http://schemas.microsoft.com/office/drawing/2014/main" id="{51363FDD-4C8E-A890-450E-CF50A61F06CF}"/>
              </a:ext>
            </a:extLst>
          </p:cNvPr>
          <p:cNvSpPr>
            <a:spLocks noGrp="1"/>
          </p:cNvSpPr>
          <p:nvPr>
            <p:ph idx="1"/>
          </p:nvPr>
        </p:nvSpPr>
        <p:spPr/>
        <p:txBody>
          <a:bodyPr>
            <a:normAutofit fontScale="70000" lnSpcReduction="20000"/>
          </a:bodyPr>
          <a:lstStyle/>
          <a:p>
            <a:r>
              <a:rPr lang="es-MX" dirty="0"/>
              <a:t>Las obras nuevas contenidas en los respectivos decretos que fijan el plan de expansión para los doce meses siguientes, señalados en el artículo 92° serán adjudicadas a una empresa de transmisión que cumpla con las exigencias definidas en la presente ley y la demás normativa aplicable. </a:t>
            </a:r>
          </a:p>
          <a:p>
            <a:r>
              <a:rPr lang="es-MX" dirty="0"/>
              <a:t>La licitación se resolverá según el valor anual de la transmisión por tramo que oferten las empresas para cada proyecto</a:t>
            </a:r>
          </a:p>
          <a:p>
            <a:r>
              <a:rPr lang="es-MX" dirty="0"/>
              <a:t>Y sólo se considerarán de manera referencial el V.I. y C.O.M.A. definidos en el aludido decreto. </a:t>
            </a:r>
          </a:p>
          <a:p>
            <a:r>
              <a:rPr lang="es-MX" dirty="0"/>
              <a:t>El valor anual de la transmisión por tramo resultante de la licitación y su fórmula de indexación constituirá la remuneración de las obras nuevas</a:t>
            </a:r>
          </a:p>
          <a:p>
            <a:r>
              <a:rPr lang="es-MX" dirty="0"/>
              <a:t>Y se aplicará durante cinco períodos tarifarios a partir de su entrada en operación.</a:t>
            </a:r>
          </a:p>
          <a:p>
            <a:r>
              <a:rPr lang="es-MX"/>
              <a:t>Transcurridos </a:t>
            </a:r>
            <a:r>
              <a:rPr lang="es-MX" dirty="0"/>
              <a:t>los cuales las instalaciones y su valorización deberán ser revisadas y actualizadas en el proceso de tarificación de la transmisión correspondiente. </a:t>
            </a:r>
          </a:p>
        </p:txBody>
      </p:sp>
      <p:sp>
        <p:nvSpPr>
          <p:cNvPr id="4" name="Marcador de texto 3">
            <a:extLst>
              <a:ext uri="{FF2B5EF4-FFF2-40B4-BE49-F238E27FC236}">
                <a16:creationId xmlns:a16="http://schemas.microsoft.com/office/drawing/2014/main" id="{6642A3BB-74E0-F4F6-7BF9-382B082B26BA}"/>
              </a:ext>
            </a:extLst>
          </p:cNvPr>
          <p:cNvSpPr>
            <a:spLocks noGrp="1"/>
          </p:cNvSpPr>
          <p:nvPr>
            <p:ph type="body" sz="half" idx="2"/>
          </p:nvPr>
        </p:nvSpPr>
        <p:spPr/>
        <p:txBody>
          <a:bodyPr/>
          <a:lstStyle/>
          <a:p>
            <a:r>
              <a:rPr lang="es-MX" dirty="0"/>
              <a:t>Remuneración de las obras de expansión, art. 99</a:t>
            </a:r>
          </a:p>
        </p:txBody>
      </p:sp>
    </p:spTree>
    <p:extLst>
      <p:ext uri="{BB962C8B-B14F-4D97-AF65-F5344CB8AC3E}">
        <p14:creationId xmlns:p14="http://schemas.microsoft.com/office/powerpoint/2010/main" val="2491554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E57BE0-47DE-4954-D5D9-CE32A364495D}"/>
              </a:ext>
            </a:extLst>
          </p:cNvPr>
          <p:cNvSpPr>
            <a:spLocks noGrp="1"/>
          </p:cNvSpPr>
          <p:nvPr>
            <p:ph type="title"/>
          </p:nvPr>
        </p:nvSpPr>
        <p:spPr/>
        <p:txBody>
          <a:bodyPr/>
          <a:lstStyle/>
          <a:p>
            <a:r>
              <a:rPr lang="es-MX" dirty="0"/>
              <a:t>Régimen de acceso abierto</a:t>
            </a:r>
          </a:p>
        </p:txBody>
      </p:sp>
      <p:sp>
        <p:nvSpPr>
          <p:cNvPr id="3" name="Marcador de texto 2">
            <a:extLst>
              <a:ext uri="{FF2B5EF4-FFF2-40B4-BE49-F238E27FC236}">
                <a16:creationId xmlns:a16="http://schemas.microsoft.com/office/drawing/2014/main" id="{971D6185-F0F1-0717-D0B1-B9E0B2CDB9D9}"/>
              </a:ext>
            </a:extLst>
          </p:cNvPr>
          <p:cNvSpPr>
            <a:spLocks noGrp="1"/>
          </p:cNvSpPr>
          <p:nvPr>
            <p:ph type="body" idx="1"/>
          </p:nvPr>
        </p:nvSpPr>
        <p:spPr/>
        <p:txBody>
          <a:bodyPr/>
          <a:lstStyle/>
          <a:p>
            <a:r>
              <a:rPr lang="es-MX" dirty="0"/>
              <a:t>Arts. 79 y 80 </a:t>
            </a:r>
            <a:r>
              <a:rPr lang="es-MX" dirty="0" err="1"/>
              <a:t>lgse</a:t>
            </a:r>
            <a:r>
              <a:rPr lang="es-MX" dirty="0"/>
              <a:t>.</a:t>
            </a:r>
          </a:p>
        </p:txBody>
      </p:sp>
    </p:spTree>
    <p:extLst>
      <p:ext uri="{BB962C8B-B14F-4D97-AF65-F5344CB8AC3E}">
        <p14:creationId xmlns:p14="http://schemas.microsoft.com/office/powerpoint/2010/main" val="324796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6EEB5D-B69D-429D-86E4-C6F832935C59}"/>
              </a:ext>
            </a:extLst>
          </p:cNvPr>
          <p:cNvSpPr>
            <a:spLocks noGrp="1"/>
          </p:cNvSpPr>
          <p:nvPr>
            <p:ph type="title"/>
          </p:nvPr>
        </p:nvSpPr>
        <p:spPr>
          <a:xfrm>
            <a:off x="1141411" y="1419227"/>
            <a:ext cx="9906000" cy="996050"/>
          </a:xfrm>
        </p:spPr>
        <p:txBody>
          <a:bodyPr>
            <a:normAutofit fontScale="90000"/>
          </a:bodyPr>
          <a:lstStyle/>
          <a:p>
            <a:r>
              <a:rPr lang="es-MX" dirty="0"/>
              <a:t>Derecho ambiental, de los recursos naturales y de la sustentabilidad.</a:t>
            </a:r>
            <a:br>
              <a:rPr lang="es-MX" dirty="0"/>
            </a:br>
            <a:r>
              <a:rPr lang="es-MX" dirty="0"/>
              <a:t>Clase 17.05.24</a:t>
            </a:r>
          </a:p>
        </p:txBody>
      </p:sp>
      <p:sp>
        <p:nvSpPr>
          <p:cNvPr id="3" name="Marcador de texto 2">
            <a:extLst>
              <a:ext uri="{FF2B5EF4-FFF2-40B4-BE49-F238E27FC236}">
                <a16:creationId xmlns:a16="http://schemas.microsoft.com/office/drawing/2014/main" id="{F3B5329B-4C4F-47D3-B640-E11110589681}"/>
              </a:ext>
            </a:extLst>
          </p:cNvPr>
          <p:cNvSpPr>
            <a:spLocks noGrp="1"/>
          </p:cNvSpPr>
          <p:nvPr>
            <p:ph type="body" idx="1"/>
          </p:nvPr>
        </p:nvSpPr>
        <p:spPr>
          <a:xfrm>
            <a:off x="1141411" y="2837792"/>
            <a:ext cx="9906000" cy="2961345"/>
          </a:xfrm>
        </p:spPr>
        <p:txBody>
          <a:bodyPr>
            <a:normAutofit fontScale="92500" lnSpcReduction="20000"/>
          </a:bodyPr>
          <a:lstStyle/>
          <a:p>
            <a:pPr marL="171450" marR="0" lvl="0" indent="-171450" algn="l" defTabSz="914400" rtl="0" eaLnBrk="1" fontAlgn="auto" latinLnBrk="0" hangingPunct="1">
              <a:lnSpc>
                <a:spcPct val="120000"/>
              </a:lnSpc>
              <a:spcBef>
                <a:spcPts val="1000"/>
              </a:spcBef>
              <a:spcAft>
                <a:spcPts val="0"/>
              </a:spcAft>
              <a:buClrTx/>
              <a:buSzPct val="125000"/>
              <a:buFont typeface="Wingdings" panose="05000000000000000000" pitchFamily="2" charset="2"/>
              <a:buChar char="§"/>
              <a:tabLst/>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El principio de acceso abierto. Art. 79</a:t>
            </a:r>
          </a:p>
          <a:p>
            <a:pPr marL="628650" lvl="1" indent="-171450">
              <a:spcBef>
                <a:spcPts val="1000"/>
              </a:spcBef>
              <a:buFont typeface="Wingdings" panose="05000000000000000000" pitchFamily="2" charset="2"/>
              <a:buChar char="§"/>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régimen de acceso general y especiales (acceso a </a:t>
            </a:r>
            <a:r>
              <a:rPr lang="es-MX" sz="1600" dirty="0" err="1">
                <a:solidFill>
                  <a:schemeClr val="tx1"/>
                </a:solidFill>
                <a:latin typeface="Tw Cen MT" panose="020B0602020104020603"/>
              </a:rPr>
              <a:t>ie</a:t>
            </a:r>
            <a:r>
              <a:rPr lang="es-MX" sz="1600" dirty="0">
                <a:solidFill>
                  <a:schemeClr val="tx1"/>
                </a:solidFill>
                <a:latin typeface="Tw Cen MT" panose="020B0602020104020603"/>
              </a:rPr>
              <a:t> de </a:t>
            </a:r>
            <a:r>
              <a:rPr lang="es-MX" sz="1600" dirty="0" err="1">
                <a:solidFill>
                  <a:schemeClr val="tx1"/>
                </a:solidFill>
                <a:latin typeface="Tw Cen MT" panose="020B0602020104020603"/>
              </a:rPr>
              <a:t>std</a:t>
            </a:r>
            <a:r>
              <a:rPr lang="es-MX" sz="1600" dirty="0">
                <a:solidFill>
                  <a:schemeClr val="tx1"/>
                </a:solidFill>
                <a:latin typeface="Tw Cen MT" panose="020B0602020104020603"/>
              </a:rPr>
              <a:t> y de interconexión internacional) </a:t>
            </a:r>
          </a:p>
          <a:p>
            <a:pPr marL="628650" lvl="1" indent="-171450">
              <a:spcBef>
                <a:spcPts val="1000"/>
              </a:spcBef>
              <a:buFont typeface="Wingdings" panose="05000000000000000000" pitchFamily="2" charset="2"/>
              <a:buChar char="§"/>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Conexión/desconexión/energización y puesta en marcha de nuevas instalaciones.	</a:t>
            </a:r>
          </a:p>
          <a:p>
            <a:pPr marL="171450" marR="0" lvl="0" indent="-171450" algn="l" defTabSz="914400" rtl="0" eaLnBrk="1" fontAlgn="auto" latinLnBrk="0" hangingPunct="1">
              <a:lnSpc>
                <a:spcPct val="120000"/>
              </a:lnSpc>
              <a:spcBef>
                <a:spcPts val="1000"/>
              </a:spcBef>
              <a:spcAft>
                <a:spcPts val="0"/>
              </a:spcAft>
              <a:buClrTx/>
              <a:buSzPct val="125000"/>
              <a:buFont typeface="Wingdings" panose="05000000000000000000" pitchFamily="2" charset="2"/>
              <a:buChar char="§"/>
              <a:tabLst/>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Planificación energética de largo plazo. Art. 83</a:t>
            </a:r>
          </a:p>
          <a:p>
            <a:pPr marL="628650" lvl="1" indent="-171450">
              <a:spcBef>
                <a:spcPts val="1000"/>
              </a:spcBef>
              <a:buFont typeface="Wingdings" panose="05000000000000000000" pitchFamily="2" charset="2"/>
              <a:buChar char="§"/>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Expansión del Sistema de Transmisión (planificación de la transmisión). Art. 87</a:t>
            </a:r>
          </a:p>
          <a:p>
            <a:pPr marL="628650" lvl="1" indent="-171450">
              <a:spcBef>
                <a:spcPts val="1000"/>
              </a:spcBef>
              <a:buFont typeface="Wingdings" panose="05000000000000000000" pitchFamily="2" charset="2"/>
              <a:buChar char="§"/>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Licitaciones de obras de transmisión. Art. 95</a:t>
            </a:r>
          </a:p>
          <a:p>
            <a:pPr marL="171450" marR="0" lvl="0" indent="-171450" algn="l" defTabSz="914400" rtl="0" eaLnBrk="1" fontAlgn="auto" latinLnBrk="0" hangingPunct="1">
              <a:lnSpc>
                <a:spcPct val="120000"/>
              </a:lnSpc>
              <a:spcBef>
                <a:spcPts val="1000"/>
              </a:spcBef>
              <a:spcAft>
                <a:spcPts val="0"/>
              </a:spcAft>
              <a:buClrTx/>
              <a:buSzPct val="125000"/>
              <a:buFont typeface="Wingdings" panose="05000000000000000000" pitchFamily="2" charset="2"/>
              <a:buChar char="§"/>
              <a:tabLst/>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SPED – </a:t>
            </a:r>
            <a:r>
              <a:rPr kumimoji="0" lang="es-MX" sz="1600" b="0" i="0" u="none" strike="noStrike" kern="1200" cap="all" spc="0" normalizeH="0" baseline="0" noProof="0" dirty="0" err="1">
                <a:ln>
                  <a:noFill/>
                </a:ln>
                <a:solidFill>
                  <a:schemeClr val="tx1"/>
                </a:solidFill>
                <a:effectLst/>
                <a:uLnTx/>
                <a:uFillTx/>
                <a:latin typeface="Tw Cen MT" panose="020B0602020104020603"/>
                <a:ea typeface="+mn-ea"/>
                <a:cs typeface="+mn-cs"/>
              </a:rPr>
              <a:t>serv</a:t>
            </a: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 </a:t>
            </a:r>
            <a:r>
              <a:rPr kumimoji="0" lang="es-MX" sz="1600" b="0" i="0" u="none" strike="noStrike" kern="1200" cap="all" spc="0" normalizeH="0" baseline="0" noProof="0" dirty="0" err="1">
                <a:ln>
                  <a:noFill/>
                </a:ln>
                <a:solidFill>
                  <a:schemeClr val="tx1"/>
                </a:solidFill>
                <a:effectLst/>
                <a:uLnTx/>
                <a:uFillTx/>
                <a:latin typeface="Tw Cen MT" panose="020B0602020104020603"/>
                <a:ea typeface="+mn-ea"/>
                <a:cs typeface="+mn-cs"/>
              </a:rPr>
              <a:t>Públ</a:t>
            </a: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 </a:t>
            </a:r>
            <a:r>
              <a:rPr kumimoji="0" lang="es-MX" sz="1600" b="0" i="0" u="none" strike="noStrike" kern="1200" cap="all" spc="0" normalizeH="0" baseline="0" noProof="0" dirty="0" err="1">
                <a:ln>
                  <a:noFill/>
                </a:ln>
                <a:solidFill>
                  <a:schemeClr val="tx1"/>
                </a:solidFill>
                <a:effectLst/>
                <a:uLnTx/>
                <a:uFillTx/>
                <a:latin typeface="Tw Cen MT" panose="020B0602020104020603"/>
                <a:ea typeface="+mn-ea"/>
                <a:cs typeface="+mn-cs"/>
              </a:rPr>
              <a:t>Eléctr</a:t>
            </a: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 De distribución</a:t>
            </a:r>
          </a:p>
          <a:p>
            <a:pPr marL="171450" marR="0" lvl="0" indent="-171450" algn="l" defTabSz="914400" rtl="0" eaLnBrk="1" fontAlgn="auto" latinLnBrk="0" hangingPunct="1">
              <a:lnSpc>
                <a:spcPct val="120000"/>
              </a:lnSpc>
              <a:spcBef>
                <a:spcPts val="1000"/>
              </a:spcBef>
              <a:spcAft>
                <a:spcPts val="0"/>
              </a:spcAft>
              <a:buClrTx/>
              <a:buSzPct val="125000"/>
              <a:buFont typeface="Wingdings" panose="05000000000000000000" pitchFamily="2" charset="2"/>
              <a:buChar char="§"/>
              <a:tabLst/>
              <a:defRPr/>
            </a:pP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el alumbrado público (y diferencias con el </a:t>
            </a:r>
            <a:r>
              <a:rPr kumimoji="0" lang="es-MX" sz="1600" b="0" i="0" u="none" strike="noStrike" kern="1200" cap="all" spc="0" normalizeH="0" baseline="0" noProof="0" dirty="0" err="1">
                <a:ln>
                  <a:noFill/>
                </a:ln>
                <a:solidFill>
                  <a:schemeClr val="tx1"/>
                </a:solidFill>
                <a:effectLst/>
                <a:uLnTx/>
                <a:uFillTx/>
                <a:latin typeface="Tw Cen MT" panose="020B0602020104020603"/>
                <a:ea typeface="+mn-ea"/>
                <a:cs typeface="+mn-cs"/>
              </a:rPr>
              <a:t>sped</a:t>
            </a:r>
            <a:r>
              <a:rPr kumimoji="0" lang="es-MX" sz="1600" b="0" i="0" u="none" strike="noStrike" kern="1200" cap="all" spc="0" normalizeH="0" baseline="0" noProof="0" dirty="0">
                <a:ln>
                  <a:noFill/>
                </a:ln>
                <a:solidFill>
                  <a:schemeClr val="tx1"/>
                </a:solidFill>
                <a:effectLst/>
                <a:uLnTx/>
                <a:uFillTx/>
                <a:latin typeface="Tw Cen MT" panose="020B0602020104020603"/>
                <a:ea typeface="+mn-ea"/>
                <a:cs typeface="+mn-cs"/>
              </a:rPr>
              <a:t>).</a:t>
            </a:r>
            <a:endParaRPr kumimoji="0" lang="es-MX" sz="1600" b="0" i="0" u="none" strike="noStrike" kern="1200" cap="all" spc="0" normalizeH="0" baseline="0" noProof="0" dirty="0">
              <a:ln>
                <a:noFill/>
              </a:ln>
              <a:solidFill>
                <a:prstClr val="white">
                  <a:tint val="75000"/>
                </a:prstClr>
              </a:solidFill>
              <a:effectLst/>
              <a:uLnTx/>
              <a:uFillTx/>
              <a:latin typeface="Tw Cen MT" panose="020B0602020104020603"/>
              <a:ea typeface="+mn-ea"/>
              <a:cs typeface="+mn-cs"/>
            </a:endParaRPr>
          </a:p>
          <a:p>
            <a:endParaRPr lang="es-MX" dirty="0"/>
          </a:p>
          <a:p>
            <a:endParaRPr lang="es-MX" dirty="0"/>
          </a:p>
        </p:txBody>
      </p:sp>
    </p:spTree>
    <p:extLst>
      <p:ext uri="{BB962C8B-B14F-4D97-AF65-F5344CB8AC3E}">
        <p14:creationId xmlns:p14="http://schemas.microsoft.com/office/powerpoint/2010/main" val="305035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ED6BE1-A721-E175-792F-8C8BFB403A9F}"/>
              </a:ext>
            </a:extLst>
          </p:cNvPr>
          <p:cNvSpPr>
            <a:spLocks noGrp="1"/>
          </p:cNvSpPr>
          <p:nvPr>
            <p:ph type="title"/>
          </p:nvPr>
        </p:nvSpPr>
        <p:spPr/>
        <p:txBody>
          <a:bodyPr/>
          <a:lstStyle/>
          <a:p>
            <a:r>
              <a:rPr lang="es-MX" dirty="0"/>
              <a:t>Régimen de acceso abierto. Tipos.</a:t>
            </a:r>
          </a:p>
        </p:txBody>
      </p:sp>
      <p:sp>
        <p:nvSpPr>
          <p:cNvPr id="3" name="Marcador de contenido 2">
            <a:extLst>
              <a:ext uri="{FF2B5EF4-FFF2-40B4-BE49-F238E27FC236}">
                <a16:creationId xmlns:a16="http://schemas.microsoft.com/office/drawing/2014/main" id="{5F8E18EC-9AE3-BAE7-1276-8E1B6135CA1B}"/>
              </a:ext>
            </a:extLst>
          </p:cNvPr>
          <p:cNvSpPr>
            <a:spLocks noGrp="1"/>
          </p:cNvSpPr>
          <p:nvPr>
            <p:ph idx="1"/>
          </p:nvPr>
        </p:nvSpPr>
        <p:spPr/>
        <p:txBody>
          <a:bodyPr>
            <a:normAutofit fontScale="70000" lnSpcReduction="20000"/>
          </a:bodyPr>
          <a:lstStyle/>
          <a:p>
            <a:r>
              <a:rPr lang="es-MX" dirty="0"/>
              <a:t>¿Cuántos tipos de regímenes de acceso abierto existen?</a:t>
            </a:r>
          </a:p>
          <a:p>
            <a:pPr lvl="1"/>
            <a:r>
              <a:rPr lang="es-MX" dirty="0"/>
              <a:t>Dos tipos. </a:t>
            </a:r>
          </a:p>
          <a:p>
            <a:r>
              <a:rPr lang="es-MX" dirty="0"/>
              <a:t>El régimen de acceso abierto general del art. 79 LGSE (aplicable a los sistemas de transmisión STN, STZ y STPD; y, además, el transporte por SII de servicio público, que constituyen SPT).</a:t>
            </a:r>
          </a:p>
          <a:p>
            <a:r>
              <a:rPr lang="es-MX" dirty="0"/>
              <a:t>El régimen de acceso abierto especial del art. 80 LGSE (aplicable a los STD y SII de interés privado).</a:t>
            </a:r>
          </a:p>
          <a:p>
            <a:endParaRPr lang="es-MX" dirty="0"/>
          </a:p>
          <a:p>
            <a:r>
              <a:rPr lang="es-MX" dirty="0"/>
              <a:t>¿En qué se diferencian los regímenes de acceso abierto de los arts. 79 y 80 LGSE?.</a:t>
            </a:r>
          </a:p>
          <a:p>
            <a:pPr lvl="1"/>
            <a:r>
              <a:rPr lang="es-MX" dirty="0"/>
              <a:t>En los ST a los que se aplican.</a:t>
            </a:r>
          </a:p>
          <a:p>
            <a:pPr lvl="1"/>
            <a:r>
              <a:rPr lang="es-MX" dirty="0"/>
              <a:t>En que bajo el del art. 79 no se puede negar acceso por falta de capacidad técnica; y hay que crearla de manera permanente. </a:t>
            </a:r>
          </a:p>
          <a:p>
            <a:pPr lvl="1"/>
            <a:r>
              <a:rPr lang="es-MX" dirty="0"/>
              <a:t>Mientras que en el régimen del art. 80 se puede negar el acceso cuando no exista capacidad técnica disponible determinada por el Coordinador. No existe obligación de crearla; y el acceso conferido es/</a:t>
            </a:r>
            <a:r>
              <a:rPr lang="es-MX"/>
              <a:t>puede ser meramente </a:t>
            </a:r>
            <a:r>
              <a:rPr lang="es-MX" dirty="0"/>
              <a:t>transitorio.</a:t>
            </a:r>
          </a:p>
          <a:p>
            <a:endParaRPr lang="es-MX" dirty="0"/>
          </a:p>
        </p:txBody>
      </p:sp>
      <p:sp>
        <p:nvSpPr>
          <p:cNvPr id="4" name="Marcador de texto 3">
            <a:extLst>
              <a:ext uri="{FF2B5EF4-FFF2-40B4-BE49-F238E27FC236}">
                <a16:creationId xmlns:a16="http://schemas.microsoft.com/office/drawing/2014/main" id="{1CBF1AB7-4384-613F-E302-BE5E45C9B559}"/>
              </a:ext>
            </a:extLst>
          </p:cNvPr>
          <p:cNvSpPr>
            <a:spLocks noGrp="1"/>
          </p:cNvSpPr>
          <p:nvPr>
            <p:ph type="body" sz="half" idx="2"/>
          </p:nvPr>
        </p:nvSpPr>
        <p:spPr/>
        <p:txBody>
          <a:bodyPr/>
          <a:lstStyle/>
          <a:p>
            <a:r>
              <a:rPr lang="es-MX" dirty="0"/>
              <a:t>Art. 79 Régimen de acceso abierto general.</a:t>
            </a:r>
          </a:p>
          <a:p>
            <a:r>
              <a:rPr lang="es-MX" dirty="0"/>
              <a:t>Art. 80 Régimen de acceso abierto para STD y SII de interés privado.</a:t>
            </a:r>
          </a:p>
        </p:txBody>
      </p:sp>
    </p:spTree>
    <p:extLst>
      <p:ext uri="{BB962C8B-B14F-4D97-AF65-F5344CB8AC3E}">
        <p14:creationId xmlns:p14="http://schemas.microsoft.com/office/powerpoint/2010/main" val="567025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B222A4-8112-3D23-1355-A426F225C4BC}"/>
              </a:ext>
            </a:extLst>
          </p:cNvPr>
          <p:cNvSpPr>
            <a:spLocks noGrp="1"/>
          </p:cNvSpPr>
          <p:nvPr>
            <p:ph type="title"/>
          </p:nvPr>
        </p:nvSpPr>
        <p:spPr/>
        <p:txBody>
          <a:bodyPr/>
          <a:lstStyle/>
          <a:p>
            <a:r>
              <a:rPr lang="es-MX" dirty="0"/>
              <a:t>Régimen de acceso abierto Gral.</a:t>
            </a:r>
          </a:p>
        </p:txBody>
      </p:sp>
      <p:sp>
        <p:nvSpPr>
          <p:cNvPr id="3" name="Marcador de contenido 2">
            <a:extLst>
              <a:ext uri="{FF2B5EF4-FFF2-40B4-BE49-F238E27FC236}">
                <a16:creationId xmlns:a16="http://schemas.microsoft.com/office/drawing/2014/main" id="{A24AAEC2-8546-5C09-DDD7-09DAD9D33167}"/>
              </a:ext>
            </a:extLst>
          </p:cNvPr>
          <p:cNvSpPr>
            <a:spLocks noGrp="1"/>
          </p:cNvSpPr>
          <p:nvPr>
            <p:ph idx="1"/>
          </p:nvPr>
        </p:nvSpPr>
        <p:spPr/>
        <p:txBody>
          <a:bodyPr>
            <a:normAutofit fontScale="62500" lnSpcReduction="20000"/>
          </a:bodyPr>
          <a:lstStyle/>
          <a:p>
            <a:r>
              <a:rPr lang="es-MX" dirty="0"/>
              <a:t>Artículo 79°. Definición de Acceso Abierto.</a:t>
            </a:r>
          </a:p>
          <a:p>
            <a:pPr lvl="1"/>
            <a:r>
              <a:rPr lang="es-MX" dirty="0"/>
              <a:t>Las instalaciones de los sistemas de transmisión del sistema eléctrico están sometidas a un régimen de acceso abierto, </a:t>
            </a:r>
          </a:p>
          <a:p>
            <a:pPr lvl="1"/>
            <a:r>
              <a:rPr lang="es-MX" dirty="0"/>
              <a:t>pudiendo ser utilizadas por terceros </a:t>
            </a:r>
          </a:p>
          <a:p>
            <a:pPr lvl="1"/>
            <a:r>
              <a:rPr lang="es-MX" dirty="0"/>
              <a:t>bajo condiciones técnicas y económicas no discriminatorias entre todos los usuarios, </a:t>
            </a:r>
          </a:p>
          <a:p>
            <a:pPr lvl="1"/>
            <a:r>
              <a:rPr lang="es-MX" dirty="0"/>
              <a:t>a través del pago de la remuneración del sistema de transmisión que corresponda de acuerdo con las normas de este Título.</a:t>
            </a:r>
          </a:p>
          <a:p>
            <a:r>
              <a:rPr lang="es-MX" dirty="0"/>
              <a:t>No podrán negar el acceso al servicio de transporte o transmisión a nadie por motivos de capacidad técnica. O sea, se excluye la negativa (de dar acceso) por falta de capacidad técnica.</a:t>
            </a:r>
          </a:p>
          <a:p>
            <a:r>
              <a:rPr lang="es-MX" dirty="0"/>
              <a:t>Implicancias:</a:t>
            </a:r>
          </a:p>
          <a:p>
            <a:pPr lvl="1"/>
            <a:r>
              <a:rPr lang="es-MX" dirty="0"/>
              <a:t>Aquí, hay que crear la capacidad técnica, la cual es permanente.</a:t>
            </a:r>
          </a:p>
          <a:p>
            <a:pPr lvl="1"/>
            <a:r>
              <a:rPr lang="es-MX" dirty="0"/>
              <a:t>Se debe permitir la conexión sin discriminaciones</a:t>
            </a:r>
          </a:p>
          <a:p>
            <a:pPr lvl="1"/>
            <a:r>
              <a:rPr lang="es-MX" dirty="0"/>
              <a:t>Efectuar ampliaciones, adecuaciones, modificaciones y refuerzos necesarios</a:t>
            </a:r>
          </a:p>
          <a:p>
            <a:r>
              <a:rPr lang="es-MX" dirty="0"/>
              <a:t>Excepción: Los STD (art. 79 inc.2)</a:t>
            </a:r>
          </a:p>
          <a:p>
            <a:r>
              <a:rPr lang="es-MX" dirty="0"/>
              <a:t>Corresponde a la SEC la fiscalización del cumplimiento de las condiciones de acceso abierto (art. 79 inc. final)</a:t>
            </a:r>
          </a:p>
          <a:p>
            <a:endParaRPr lang="es-MX" dirty="0"/>
          </a:p>
        </p:txBody>
      </p:sp>
      <p:sp>
        <p:nvSpPr>
          <p:cNvPr id="4" name="Marcador de texto 3">
            <a:extLst>
              <a:ext uri="{FF2B5EF4-FFF2-40B4-BE49-F238E27FC236}">
                <a16:creationId xmlns:a16="http://schemas.microsoft.com/office/drawing/2014/main" id="{C86D6F9E-35CB-6167-0C4D-5BB09811EA18}"/>
              </a:ext>
            </a:extLst>
          </p:cNvPr>
          <p:cNvSpPr>
            <a:spLocks noGrp="1"/>
          </p:cNvSpPr>
          <p:nvPr>
            <p:ph type="body" sz="half" idx="2"/>
          </p:nvPr>
        </p:nvSpPr>
        <p:spPr/>
        <p:txBody>
          <a:bodyPr/>
          <a:lstStyle/>
          <a:p>
            <a:r>
              <a:rPr lang="es-MX" dirty="0"/>
              <a:t>Tít. III De los sistemas de transmisión eléctrica (en general, a la mayoría; menos a los STD).</a:t>
            </a:r>
          </a:p>
          <a:p>
            <a:r>
              <a:rPr lang="es-MX" dirty="0"/>
              <a:t>Definición legal de acceso abierto, art. 79.</a:t>
            </a:r>
          </a:p>
          <a:p>
            <a:endParaRPr lang="es-MX" dirty="0"/>
          </a:p>
        </p:txBody>
      </p:sp>
    </p:spTree>
    <p:extLst>
      <p:ext uri="{BB962C8B-B14F-4D97-AF65-F5344CB8AC3E}">
        <p14:creationId xmlns:p14="http://schemas.microsoft.com/office/powerpoint/2010/main" val="4201167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F0CB4F-6BDA-AA4A-2502-0029786A69A1}"/>
              </a:ext>
            </a:extLst>
          </p:cNvPr>
          <p:cNvSpPr>
            <a:spLocks noGrp="1"/>
          </p:cNvSpPr>
          <p:nvPr>
            <p:ph type="title"/>
          </p:nvPr>
        </p:nvSpPr>
        <p:spPr/>
        <p:txBody>
          <a:bodyPr/>
          <a:lstStyle/>
          <a:p>
            <a:r>
              <a:rPr lang="es-MX" dirty="0"/>
              <a:t>Régimen de acceso abierto Gral.</a:t>
            </a:r>
          </a:p>
        </p:txBody>
      </p:sp>
      <p:sp>
        <p:nvSpPr>
          <p:cNvPr id="3" name="Marcador de contenido 2">
            <a:extLst>
              <a:ext uri="{FF2B5EF4-FFF2-40B4-BE49-F238E27FC236}">
                <a16:creationId xmlns:a16="http://schemas.microsoft.com/office/drawing/2014/main" id="{78C5BB92-9D5A-9829-AA1B-80242B33C7B5}"/>
              </a:ext>
            </a:extLst>
          </p:cNvPr>
          <p:cNvSpPr>
            <a:spLocks noGrp="1"/>
          </p:cNvSpPr>
          <p:nvPr>
            <p:ph idx="1"/>
          </p:nvPr>
        </p:nvSpPr>
        <p:spPr/>
        <p:txBody>
          <a:bodyPr>
            <a:normAutofit fontScale="62500" lnSpcReduction="20000"/>
          </a:bodyPr>
          <a:lstStyle/>
          <a:p>
            <a:r>
              <a:rPr lang="es-MX" dirty="0"/>
              <a:t>El pp. de acceso abierto supone la conexión de las IE a los ST.</a:t>
            </a:r>
          </a:p>
          <a:p>
            <a:r>
              <a:rPr lang="es-MX" dirty="0"/>
              <a:t>La conexión requiere aprobación del CEN, art. 79 inc. 4.</a:t>
            </a:r>
          </a:p>
          <a:p>
            <a:pPr lvl="1"/>
            <a:r>
              <a:rPr lang="es-MX" dirty="0"/>
              <a:t>Verificación previa que la conexión cumple criterios de:</a:t>
            </a:r>
          </a:p>
          <a:p>
            <a:pPr lvl="2"/>
            <a:r>
              <a:rPr lang="es-MX" dirty="0"/>
              <a:t>Operación óptima, y </a:t>
            </a:r>
          </a:p>
          <a:p>
            <a:pPr lvl="2"/>
            <a:r>
              <a:rPr lang="es-MX" dirty="0"/>
              <a:t>Acceso abierto del sistema respectivo</a:t>
            </a:r>
          </a:p>
          <a:p>
            <a:pPr lvl="1"/>
            <a:r>
              <a:rPr lang="es-MX" dirty="0"/>
              <a:t>Proceso de conexión es de participación conjunta entre titulares de IET y el solicitante, en cuanto a formular observaciones y sugerencias.</a:t>
            </a:r>
          </a:p>
          <a:p>
            <a:pPr lvl="1"/>
            <a:r>
              <a:rPr lang="es-MX" dirty="0"/>
              <a:t>CEN debe pronunciarse fundadamente sobre aquellas; y resolver en un acto </a:t>
            </a:r>
            <a:r>
              <a:rPr lang="es-MX" dirty="0" err="1"/>
              <a:t>admin</a:t>
            </a:r>
            <a:r>
              <a:rPr lang="es-MX" dirty="0"/>
              <a:t>.: la autorización de conexión.</a:t>
            </a:r>
          </a:p>
          <a:p>
            <a:r>
              <a:rPr lang="es-MX" dirty="0"/>
              <a:t>La autorización de conexión CEN.</a:t>
            </a:r>
          </a:p>
          <a:p>
            <a:pPr lvl="1"/>
            <a:r>
              <a:rPr lang="es-MX" dirty="0"/>
              <a:t>Debe comunicarse</a:t>
            </a:r>
          </a:p>
          <a:p>
            <a:pPr lvl="1"/>
            <a:r>
              <a:rPr lang="es-MX" dirty="0"/>
              <a:t>Puede ser objeto de discrepancia ante el Panel de Expertos, vid art. 211</a:t>
            </a:r>
          </a:p>
          <a:p>
            <a:r>
              <a:rPr lang="es-MX" dirty="0"/>
              <a:t>Obligación de dar acceso y facilidades necesarias para que terceros ejecuten las obras de conexión.</a:t>
            </a:r>
          </a:p>
          <a:p>
            <a:r>
              <a:rPr lang="es-MX" dirty="0"/>
              <a:t>Los costos de conexión, estudios y análisis de ingeniería, o derechos de uso de instalaciones y requisitos técnicos y plazos los </a:t>
            </a:r>
            <a:r>
              <a:rPr lang="es-MX" dirty="0" err="1"/>
              <a:t>det</a:t>
            </a:r>
            <a:r>
              <a:rPr lang="es-MX" dirty="0"/>
              <a:t>. el CEN (Reglamento de conexión)</a:t>
            </a:r>
          </a:p>
          <a:p>
            <a:endParaRPr lang="es-MX" dirty="0"/>
          </a:p>
        </p:txBody>
      </p:sp>
      <p:sp>
        <p:nvSpPr>
          <p:cNvPr id="4" name="Marcador de texto 3">
            <a:extLst>
              <a:ext uri="{FF2B5EF4-FFF2-40B4-BE49-F238E27FC236}">
                <a16:creationId xmlns:a16="http://schemas.microsoft.com/office/drawing/2014/main" id="{02D858F8-D372-9A80-D198-735905B1697C}"/>
              </a:ext>
            </a:extLst>
          </p:cNvPr>
          <p:cNvSpPr>
            <a:spLocks noGrp="1"/>
          </p:cNvSpPr>
          <p:nvPr>
            <p:ph type="body" sz="half" idx="2"/>
          </p:nvPr>
        </p:nvSpPr>
        <p:spPr/>
        <p:txBody>
          <a:bodyPr/>
          <a:lstStyle/>
          <a:p>
            <a:r>
              <a:rPr lang="es-MX" dirty="0"/>
              <a:t>Art. 79 LGSE</a:t>
            </a:r>
          </a:p>
        </p:txBody>
      </p:sp>
    </p:spTree>
    <p:extLst>
      <p:ext uri="{BB962C8B-B14F-4D97-AF65-F5344CB8AC3E}">
        <p14:creationId xmlns:p14="http://schemas.microsoft.com/office/powerpoint/2010/main" val="980607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6A5850E-953B-A21E-1698-C5F84D22ACC1}"/>
              </a:ext>
            </a:extLst>
          </p:cNvPr>
          <p:cNvSpPr>
            <a:spLocks noGrp="1"/>
          </p:cNvSpPr>
          <p:nvPr>
            <p:ph type="title"/>
          </p:nvPr>
        </p:nvSpPr>
        <p:spPr/>
        <p:txBody>
          <a:bodyPr/>
          <a:lstStyle/>
          <a:p>
            <a:r>
              <a:rPr lang="es-MX" dirty="0"/>
              <a:t>Régimen de acceso abierto Gral. </a:t>
            </a:r>
          </a:p>
        </p:txBody>
      </p:sp>
      <p:sp>
        <p:nvSpPr>
          <p:cNvPr id="3" name="Marcador de contenido 2">
            <a:extLst>
              <a:ext uri="{FF2B5EF4-FFF2-40B4-BE49-F238E27FC236}">
                <a16:creationId xmlns:a16="http://schemas.microsoft.com/office/drawing/2014/main" id="{540500B8-4DFD-58C9-B184-CEE70BBEC31F}"/>
              </a:ext>
            </a:extLst>
          </p:cNvPr>
          <p:cNvSpPr>
            <a:spLocks noGrp="1"/>
          </p:cNvSpPr>
          <p:nvPr>
            <p:ph idx="1"/>
          </p:nvPr>
        </p:nvSpPr>
        <p:spPr/>
        <p:txBody>
          <a:bodyPr>
            <a:normAutofit/>
          </a:bodyPr>
          <a:lstStyle/>
          <a:p>
            <a:r>
              <a:rPr lang="es-MX" dirty="0"/>
              <a:t>Toda empresa eléctrica que inyecte energía y potencia al sistema eléctrico con plantas de generación propias o contratadas, así como toda empresa eléctrica que efectúe retiros de energía y potencia desde el sistema eléctrico para comercializarla con distribuidoras o con clientes finales, hace uso de los sistemas de transmisión respectivos para todos los efectos legales. </a:t>
            </a:r>
          </a:p>
        </p:txBody>
      </p:sp>
      <p:sp>
        <p:nvSpPr>
          <p:cNvPr id="4" name="Marcador de texto 3">
            <a:extLst>
              <a:ext uri="{FF2B5EF4-FFF2-40B4-BE49-F238E27FC236}">
                <a16:creationId xmlns:a16="http://schemas.microsoft.com/office/drawing/2014/main" id="{1F125498-6861-5DFB-A157-CD2301C02F37}"/>
              </a:ext>
            </a:extLst>
          </p:cNvPr>
          <p:cNvSpPr>
            <a:spLocks noGrp="1"/>
          </p:cNvSpPr>
          <p:nvPr>
            <p:ph type="body" sz="half" idx="2"/>
          </p:nvPr>
        </p:nvSpPr>
        <p:spPr/>
        <p:txBody>
          <a:bodyPr/>
          <a:lstStyle/>
          <a:p>
            <a:r>
              <a:rPr lang="es-MX" dirty="0"/>
              <a:t>Presunción de uso de los sistemas de transmisión (ST), Art. 81</a:t>
            </a:r>
          </a:p>
        </p:txBody>
      </p:sp>
    </p:spTree>
    <p:extLst>
      <p:ext uri="{BB962C8B-B14F-4D97-AF65-F5344CB8AC3E}">
        <p14:creationId xmlns:p14="http://schemas.microsoft.com/office/powerpoint/2010/main" val="1643653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1D0942-EEDC-5BAA-ED46-0C637556A376}"/>
              </a:ext>
            </a:extLst>
          </p:cNvPr>
          <p:cNvSpPr>
            <a:spLocks noGrp="1"/>
          </p:cNvSpPr>
          <p:nvPr>
            <p:ph type="title"/>
          </p:nvPr>
        </p:nvSpPr>
        <p:spPr/>
        <p:txBody>
          <a:bodyPr/>
          <a:lstStyle/>
          <a:p>
            <a:r>
              <a:rPr lang="es-MX" dirty="0"/>
              <a:t>Régimen de acceso abierto especial</a:t>
            </a:r>
            <a:br>
              <a:rPr lang="es-MX" dirty="0"/>
            </a:br>
            <a:r>
              <a:rPr lang="es-MX" dirty="0" err="1"/>
              <a:t>sist</a:t>
            </a:r>
            <a:r>
              <a:rPr lang="es-MX" dirty="0"/>
              <a:t>. Dedicados.</a:t>
            </a:r>
          </a:p>
        </p:txBody>
      </p:sp>
      <p:sp>
        <p:nvSpPr>
          <p:cNvPr id="3" name="Marcador de contenido 2">
            <a:extLst>
              <a:ext uri="{FF2B5EF4-FFF2-40B4-BE49-F238E27FC236}">
                <a16:creationId xmlns:a16="http://schemas.microsoft.com/office/drawing/2014/main" id="{53D2E346-103D-8269-87DD-F4020CF4D073}"/>
              </a:ext>
            </a:extLst>
          </p:cNvPr>
          <p:cNvSpPr>
            <a:spLocks noGrp="1"/>
          </p:cNvSpPr>
          <p:nvPr>
            <p:ph idx="1"/>
          </p:nvPr>
        </p:nvSpPr>
        <p:spPr/>
        <p:txBody>
          <a:bodyPr>
            <a:normAutofit fontScale="62500" lnSpcReduction="20000"/>
          </a:bodyPr>
          <a:lstStyle/>
          <a:p>
            <a:r>
              <a:rPr lang="es-MX" dirty="0"/>
              <a:t>Los propietarios, arrendatarios, usufructuarios o quienes exploten a cualquier título las instalaciones de sistemas dedicados </a:t>
            </a:r>
          </a:p>
          <a:p>
            <a:r>
              <a:rPr lang="es-MX" dirty="0"/>
              <a:t>no podrán negar el servicio a ningún interesado </a:t>
            </a:r>
          </a:p>
          <a:p>
            <a:r>
              <a:rPr lang="es-MX" u="sng" dirty="0"/>
              <a:t>cuando exista </a:t>
            </a:r>
            <a:r>
              <a:rPr lang="es-MX" dirty="0"/>
              <a:t>capacidad técnica disponible de transmisión,</a:t>
            </a:r>
          </a:p>
          <a:p>
            <a:pPr lvl="1"/>
            <a:r>
              <a:rPr lang="es-MX" dirty="0"/>
              <a:t>sin perjuicio de la capacidad contratada o de los proyectos propios que se hayan contemplado fehacientemente al momento de la solicitud de uso de capacidad técnica, conforme a las normas del presente artículo.</a:t>
            </a:r>
          </a:p>
          <a:p>
            <a:pPr lvl="1"/>
            <a:r>
              <a:rPr lang="es-MX" dirty="0"/>
              <a:t>Ergo, </a:t>
            </a:r>
            <a:r>
              <a:rPr lang="es-MX" u="sng" dirty="0"/>
              <a:t>cuando no exista </a:t>
            </a:r>
            <a:r>
              <a:rPr lang="es-MX" dirty="0"/>
              <a:t>capacidad técnica disponible de transmisión los titulares de IET sí podrán negar la conexión .</a:t>
            </a:r>
          </a:p>
          <a:p>
            <a:r>
              <a:rPr lang="es-MX" dirty="0"/>
              <a:t>Asimismo, en las mismas condiciones (existencia de </a:t>
            </a:r>
            <a:r>
              <a:rPr lang="es-MX" dirty="0" err="1"/>
              <a:t>capac</a:t>
            </a:r>
            <a:r>
              <a:rPr lang="es-MX" dirty="0"/>
              <a:t>. técnica disponible),  </a:t>
            </a:r>
          </a:p>
          <a:p>
            <a:r>
              <a:rPr lang="es-MX" dirty="0"/>
              <a:t>no podrán negar el acceso a concesionarias de SPED para el suministro de usuarios regulados, en consistencia con los precios regulados.</a:t>
            </a:r>
          </a:p>
          <a:p>
            <a:r>
              <a:rPr lang="es-MX" dirty="0"/>
              <a:t>Los que exploten a cualquier título las IETD (dedicada que corresponda), deberán informar al Coordinador todo cambio en el uso estimado de la capacidad técnica disponible. </a:t>
            </a:r>
          </a:p>
        </p:txBody>
      </p:sp>
      <p:sp>
        <p:nvSpPr>
          <p:cNvPr id="4" name="Marcador de texto 3">
            <a:extLst>
              <a:ext uri="{FF2B5EF4-FFF2-40B4-BE49-F238E27FC236}">
                <a16:creationId xmlns:a16="http://schemas.microsoft.com/office/drawing/2014/main" id="{263D1D8C-6DA8-A65F-1EE5-A3F5D554E4CE}"/>
              </a:ext>
            </a:extLst>
          </p:cNvPr>
          <p:cNvSpPr>
            <a:spLocks noGrp="1"/>
          </p:cNvSpPr>
          <p:nvPr>
            <p:ph type="body" sz="half" idx="2"/>
          </p:nvPr>
        </p:nvSpPr>
        <p:spPr/>
        <p:txBody>
          <a:bodyPr/>
          <a:lstStyle/>
          <a:p>
            <a:r>
              <a:rPr lang="es-MX" dirty="0"/>
              <a:t>Acceso Abierto en los Sistemas de Transmisión Dedicados, art. 80.</a:t>
            </a:r>
          </a:p>
          <a:p>
            <a:r>
              <a:rPr lang="es-MX" dirty="0"/>
              <a:t>Criterio: existencia o inexistencia de capacidad técnica disponible de transmisión.</a:t>
            </a:r>
          </a:p>
          <a:p>
            <a:r>
              <a:rPr lang="es-MX" dirty="0"/>
              <a:t>Válido para todo interesado (incluidos concesionarios de SPED para suministrar a clientes regulados).</a:t>
            </a:r>
          </a:p>
          <a:p>
            <a:r>
              <a:rPr lang="es-MX" dirty="0"/>
              <a:t>Obligación de comunicar al CEN los cambios de uso estimado de capacidad técnica</a:t>
            </a:r>
          </a:p>
          <a:p>
            <a:endParaRPr lang="es-MX" dirty="0"/>
          </a:p>
          <a:p>
            <a:endParaRPr lang="es-MX" dirty="0"/>
          </a:p>
        </p:txBody>
      </p:sp>
    </p:spTree>
    <p:extLst>
      <p:ext uri="{BB962C8B-B14F-4D97-AF65-F5344CB8AC3E}">
        <p14:creationId xmlns:p14="http://schemas.microsoft.com/office/powerpoint/2010/main" val="23651826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Circuito">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otalTime>5</TotalTime>
  <Words>3676</Words>
  <Application>Microsoft Office PowerPoint</Application>
  <PresentationFormat>Panorámica</PresentationFormat>
  <Paragraphs>227</Paragraphs>
  <Slides>23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23</vt:i4>
      </vt:variant>
    </vt:vector>
  </HeadingPairs>
  <TitlesOfParts>
    <vt:vector size="27" baseType="lpstr">
      <vt:lpstr>Arial</vt:lpstr>
      <vt:lpstr>Tw Cen MT</vt:lpstr>
      <vt:lpstr>Wingdings</vt:lpstr>
      <vt:lpstr>1_Circuito</vt:lpstr>
      <vt:lpstr>Derecho ambiental, de los recursos naturales y la sustentabilidad</vt:lpstr>
      <vt:lpstr>Unidad derecho eléctrico: régimen de acceso abierto y planificación de la transmisión de largo plazo.</vt:lpstr>
      <vt:lpstr>Régimen de acceso abierto</vt:lpstr>
      <vt:lpstr>Derecho ambiental, de los recursos naturales y de la sustentabilidad. Clase 17.05.24</vt:lpstr>
      <vt:lpstr>Régimen de acceso abierto. Tipos.</vt:lpstr>
      <vt:lpstr>Régimen de acceso abierto Gral.</vt:lpstr>
      <vt:lpstr>Régimen de acceso abierto Gral.</vt:lpstr>
      <vt:lpstr>Régimen de acceso abierto Gral. </vt:lpstr>
      <vt:lpstr>Régimen de acceso abierto especial sist. Dedicados.</vt:lpstr>
      <vt:lpstr>Régimen de acceso especial sist. dedicados</vt:lpstr>
      <vt:lpstr>Régimen de acceso especial sist. dedicados</vt:lpstr>
      <vt:lpstr>Régimen de acceso especial sist. dedicados</vt:lpstr>
      <vt:lpstr>Régimen de acceso especial  Intercambio internacional de servicios eléctricos</vt:lpstr>
      <vt:lpstr>Planificación de transmisión largo plazo</vt:lpstr>
      <vt:lpstr>Planificación de transmisión de largo plazo</vt:lpstr>
      <vt:lpstr>Planificación de transmisión de largo plazo</vt:lpstr>
      <vt:lpstr>Planificación de transmisión de largo plazo</vt:lpstr>
      <vt:lpstr>Planificación de transmisión de largo plazo</vt:lpstr>
      <vt:lpstr>Planificación de transmisión de largo plazo. Participantes.</vt:lpstr>
      <vt:lpstr>Planificación de transmisión de largo plazo. Procedimiento.</vt:lpstr>
      <vt:lpstr>Planificación de transmisión de largo plazo. Decreto de expansión de la transmisión (DEXT)</vt:lpstr>
      <vt:lpstr>Planificación de transmisión de largo plazo. Procedimiento para la determinación de franjas, art. 93 lgse. </vt:lpstr>
      <vt:lpstr>Planificación de transmisión de largo plazo.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Rafael Plaza</dc:creator>
  <cp:lastModifiedBy>Rafael Plaza</cp:lastModifiedBy>
  <cp:revision>1</cp:revision>
  <dcterms:created xsi:type="dcterms:W3CDTF">2024-05-18T22:58:21Z</dcterms:created>
  <dcterms:modified xsi:type="dcterms:W3CDTF">2024-05-18T23:03:30Z</dcterms:modified>
</cp:coreProperties>
</file>