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86" r:id="rId2"/>
    <p:sldId id="285" r:id="rId3"/>
    <p:sldId id="289" r:id="rId4"/>
    <p:sldId id="291" r:id="rId5"/>
    <p:sldId id="292" r:id="rId6"/>
    <p:sldId id="287" r:id="rId7"/>
    <p:sldId id="301" r:id="rId8"/>
    <p:sldId id="302" r:id="rId9"/>
    <p:sldId id="300" r:id="rId10"/>
    <p:sldId id="316" r:id="rId11"/>
    <p:sldId id="317" r:id="rId12"/>
    <p:sldId id="318" r:id="rId13"/>
    <p:sldId id="288" r:id="rId14"/>
    <p:sldId id="303" r:id="rId15"/>
    <p:sldId id="304" r:id="rId16"/>
    <p:sldId id="305" r:id="rId17"/>
    <p:sldId id="306" r:id="rId18"/>
    <p:sldId id="307" r:id="rId19"/>
    <p:sldId id="308" r:id="rId20"/>
    <p:sldId id="309" r:id="rId21"/>
    <p:sldId id="310" r:id="rId22"/>
    <p:sldId id="311" r:id="rId23"/>
    <p:sldId id="312" r:id="rId24"/>
    <p:sldId id="313" r:id="rId25"/>
    <p:sldId id="314" r:id="rId26"/>
    <p:sldId id="284" r:id="rId27"/>
  </p:sldIdLst>
  <p:sldSz cx="12192000" cy="6858000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90" autoAdjust="0"/>
    <p:restoredTop sz="94660"/>
  </p:normalViewPr>
  <p:slideViewPr>
    <p:cSldViewPr snapToGrid="0">
      <p:cViewPr varScale="1">
        <p:scale>
          <a:sx n="80" d="100"/>
          <a:sy n="80" d="100"/>
        </p:scale>
        <p:origin x="57" y="45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microsoft.com/office/2016/11/relationships/changesInfo" Target="changesInfos/changesInfo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afael Plaza" userId="6d823b37fb43ba68" providerId="LiveId" clId="{F58A9923-9BE8-445F-8BF7-C0B36291308E}"/>
    <pc:docChg chg="custSel delSld modSld sldOrd">
      <pc:chgData name="Rafael Plaza" userId="6d823b37fb43ba68" providerId="LiveId" clId="{F58A9923-9BE8-445F-8BF7-C0B36291308E}" dt="2024-03-27T14:07:10.079" v="5"/>
      <pc:docMkLst>
        <pc:docMk/>
      </pc:docMkLst>
      <pc:sldChg chg="modSp mod">
        <pc:chgData name="Rafael Plaza" userId="6d823b37fb43ba68" providerId="LiveId" clId="{F58A9923-9BE8-445F-8BF7-C0B36291308E}" dt="2024-03-27T14:07:00.252" v="1" actId="21"/>
        <pc:sldMkLst>
          <pc:docMk/>
          <pc:sldMk cId="2770326416" sldId="300"/>
        </pc:sldMkLst>
        <pc:spChg chg="mod">
          <ac:chgData name="Rafael Plaza" userId="6d823b37fb43ba68" providerId="LiveId" clId="{F58A9923-9BE8-445F-8BF7-C0B36291308E}" dt="2024-03-27T14:07:00.252" v="1" actId="21"/>
          <ac:spMkLst>
            <pc:docMk/>
            <pc:sldMk cId="2770326416" sldId="300"/>
            <ac:spMk id="3" creationId="{6B87020A-77E1-F285-24F0-19AA647E39B4}"/>
          </ac:spMkLst>
        </pc:spChg>
      </pc:sldChg>
      <pc:sldChg chg="modSp mod ord">
        <pc:chgData name="Rafael Plaza" userId="6d823b37fb43ba68" providerId="LiveId" clId="{F58A9923-9BE8-445F-8BF7-C0B36291308E}" dt="2024-03-27T14:07:10.079" v="5"/>
        <pc:sldMkLst>
          <pc:docMk/>
          <pc:sldMk cId="4131875563" sldId="302"/>
        </pc:sldMkLst>
        <pc:spChg chg="mod">
          <ac:chgData name="Rafael Plaza" userId="6d823b37fb43ba68" providerId="LiveId" clId="{F58A9923-9BE8-445F-8BF7-C0B36291308E}" dt="2024-03-27T14:07:06.565" v="3" actId="27636"/>
          <ac:spMkLst>
            <pc:docMk/>
            <pc:sldMk cId="4131875563" sldId="302"/>
            <ac:spMk id="3" creationId="{7C7A42A2-2F6D-3564-435D-307D4A14FDA3}"/>
          </ac:spMkLst>
        </pc:spChg>
      </pc:sldChg>
      <pc:sldChg chg="del">
        <pc:chgData name="Rafael Plaza" userId="6d823b37fb43ba68" providerId="LiveId" clId="{F58A9923-9BE8-445F-8BF7-C0B36291308E}" dt="2024-03-27T14:06:35.679" v="0" actId="2696"/>
        <pc:sldMkLst>
          <pc:docMk/>
          <pc:sldMk cId="2576311096" sldId="315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6AD6EE87-EBD5-4F12-A48A-63ACA297AC8F}" type="datetimeFigureOut">
              <a:rPr lang="en-US" dirty="0"/>
              <a:t>3/27/2024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‹Nº›</a:t>
            </a:fld>
            <a:endParaRPr lang="en-US" dirty="0"/>
          </a:p>
        </p:txBody>
      </p:sp>
      <p:cxnSp>
        <p:nvCxnSpPr>
          <p:cNvPr id="13" name="Straight Connector 12"/>
          <p:cNvCxnSpPr/>
          <p:nvPr/>
        </p:nvCxnSpPr>
        <p:spPr>
          <a:xfrm flipV="1">
            <a:off x="8386842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blipFill dpi="0" rotWithShape="1">
            <a:blip r:embed="rId2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-133350" ty="-6350" sx="50000" sy="5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2057513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73815-2707-4475-8F1A-B873CB631BB4}" type="datetimeFigureOut">
              <a:rPr lang="en-US" dirty="0"/>
              <a:t>3/27/2024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78216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762000"/>
            <a:ext cx="2628900" cy="5410200"/>
          </a:xfrm>
        </p:spPr>
        <p:txBody>
          <a:bodyPr vert="eaVert" lIns="45720" tIns="91440" rIns="45720" bIns="91440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1" y="762000"/>
            <a:ext cx="7581900" cy="5410200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4AFB99-0EAB-4182-AFF8-E214C82A68F6}" type="datetimeFigureOut">
              <a:rPr lang="en-US" dirty="0"/>
              <a:t>3/27/2024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‹Nº›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10058400" y="59263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630890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D3794B-289A-4A80-97D7-111025398D45}" type="datetimeFigureOut">
              <a:rPr lang="en-US" dirty="0"/>
              <a:t>3/27/2024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57853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61015F-7CC6-4D0A-9D87-873EA4C304CC}" type="datetimeFigureOut">
              <a:rPr lang="en-US" dirty="0"/>
              <a:t>3/27/2024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‹Nº›</a:t>
            </a:fld>
            <a:endParaRPr lang="en-US" dirty="0"/>
          </a:p>
        </p:txBody>
      </p:sp>
      <p:cxnSp>
        <p:nvCxnSpPr>
          <p:cNvPr id="12" name="Straight Connector 11"/>
          <p:cNvCxnSpPr/>
          <p:nvPr/>
        </p:nvCxnSpPr>
        <p:spPr>
          <a:xfrm flipV="1">
            <a:off x="8386842" y="5264106"/>
            <a:ext cx="0" cy="914400"/>
          </a:xfrm>
          <a:prstGeom prst="line">
            <a:avLst/>
          </a:prstGeom>
          <a:ln w="190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0" y="-1"/>
            <a:ext cx="12192000" cy="4572000"/>
          </a:xfrm>
          <a:prstGeom prst="rect">
            <a:avLst/>
          </a:prstGeom>
          <a:blipFill dpi="0" rotWithShape="1">
            <a:blip r:embed="rId2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rcRect/>
            <a:tile tx="-133350" ty="-6350" sx="50000" sy="5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277271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4127" y="2286000"/>
            <a:ext cx="4754880" cy="4023360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9320" y="2286000"/>
            <a:ext cx="4754880" cy="4023360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C6A301-0538-44EC-B09D-202E1042A48B}" type="datetimeFigureOut">
              <a:rPr lang="en-US" dirty="0"/>
              <a:t>3/27/2024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78879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300" b="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4128" y="2967788"/>
            <a:ext cx="4754880" cy="3341572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9088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300" b="0" kern="1200" cap="none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90888" y="2967788"/>
            <a:ext cx="4754880" cy="3341572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9574A-8875-45EF-8EA2-3CAA0F7ABC4C}" type="datetimeFigureOut">
              <a:rPr lang="en-US" dirty="0"/>
              <a:t>3/27/2024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54602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EF4D4C-5367-4C26-9E2B-D8088D7FCA81}" type="datetimeFigureOut">
              <a:rPr lang="en-US" dirty="0"/>
              <a:t>3/27/2024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28257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91E96-98B0-4413-9547-46F3504108EF}" type="datetimeFigureOut">
              <a:rPr lang="en-US" dirty="0"/>
              <a:t>3/27/2024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95050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24128" y="471509"/>
            <a:ext cx="438912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4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0" y="822960"/>
            <a:ext cx="5678424" cy="518464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128" y="2257506"/>
            <a:ext cx="438912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C68B11-C5A8-448C-8CE9-B1A273C79CFC}" type="datetimeFigureOut">
              <a:rPr lang="en-US" dirty="0"/>
              <a:t>3/27/2024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87506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16CA0-919D-4A49-9C8A-62FDFB3A5183}" type="datetimeFigureOut">
              <a:rPr lang="en-US" dirty="0"/>
              <a:t>3/27/2024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E5644-1E61-4311-A31E-84CB9C7AA8A9}" type="slidenum">
              <a:rPr lang="en-US" dirty="0"/>
              <a:t>‹Nº›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910727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286000"/>
            <a:ext cx="9720073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24129" y="6470704"/>
            <a:ext cx="21541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90298CD5-6C1E-4009-B41F-6DF62E31D3BE}" type="datetimeFigureOut">
              <a:rPr lang="en-US" dirty="0"/>
              <a:pPr/>
              <a:t>3/27/2024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932" y="6470704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3" y="6470704"/>
            <a:ext cx="97366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4FAB73BC-B049-4115-A692-8D63A059BFB8}" type="slidenum">
              <a:rPr lang="en-US" dirty="0"/>
              <a:pPr/>
              <a:t>‹Nº›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706214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50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bcn.cl/comparador/busqueda?q=medio%20ambiente&amp;nombre_topico=&amp;page=&amp;activas=1,6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1A11F6B-7DEB-BA4E-8673-05EF93B98EA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s-MX" dirty="0"/>
              <a:t>Clase 6</a:t>
            </a:r>
            <a:br>
              <a:rPr lang="es-MX" dirty="0"/>
            </a:br>
            <a:r>
              <a:rPr lang="es-MX" dirty="0"/>
              <a:t>aspectos constitucionales del derecho ambiental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57E0B9EE-3BCF-6176-2B12-01BFD986380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s-MX" dirty="0"/>
              <a:t>Semestre I – 2024</a:t>
            </a:r>
          </a:p>
          <a:p>
            <a:endParaRPr lang="es-MX" dirty="0"/>
          </a:p>
          <a:p>
            <a:r>
              <a:rPr lang="es-MX" dirty="0"/>
              <a:t>Rafael Plaza R. </a:t>
            </a:r>
          </a:p>
        </p:txBody>
      </p:sp>
    </p:spTree>
    <p:extLst>
      <p:ext uri="{BB962C8B-B14F-4D97-AF65-F5344CB8AC3E}">
        <p14:creationId xmlns:p14="http://schemas.microsoft.com/office/powerpoint/2010/main" val="60647392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0F04F5F-ED53-767E-3DAC-921536B78E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Convención constitucional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BD0BAE9D-DC5D-92EC-A56F-4290F4DDC907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s-MX" b="1" dirty="0"/>
              <a:t>Artículo 106</a:t>
            </a:r>
          </a:p>
          <a:p>
            <a:r>
              <a:rPr lang="es-MX" dirty="0"/>
              <a:t>La ley podrá establecer restricciones al ejercicio de determinados derechos para proteger el medioambiente y la naturaleza.</a:t>
            </a:r>
          </a:p>
        </p:txBody>
      </p:sp>
      <p:pic>
        <p:nvPicPr>
          <p:cNvPr id="5" name="Marcador de contenido 4">
            <a:extLst>
              <a:ext uri="{FF2B5EF4-FFF2-40B4-BE49-F238E27FC236}">
                <a16:creationId xmlns:a16="http://schemas.microsoft.com/office/drawing/2014/main" id="{3E271F40-11DE-1D7D-232F-AEA87A854212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5989638" y="2721723"/>
            <a:ext cx="4754562" cy="3151279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EE8C4E1E-4748-BAE8-4015-90D13F49488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6991" y="737616"/>
            <a:ext cx="3162300" cy="1447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081724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EE5496F-5C9D-5275-B8F1-DA0836ADD3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Convención constitucional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4D133B7-B2C7-4F5A-3D2C-56080A41A583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s-MX" b="1" dirty="0"/>
              <a:t>Artículo 107</a:t>
            </a:r>
          </a:p>
          <a:p>
            <a:r>
              <a:rPr lang="es-MX" dirty="0"/>
              <a:t>1. Toda persona tiene derecho de acceso responsable y universal a las montañas, riberas de ríos, mar, playas, lagos, lagunas y humedales.</a:t>
            </a:r>
          </a:p>
          <a:p>
            <a:r>
              <a:rPr lang="es-MX" dirty="0"/>
              <a:t>2. El ejercicio de este derecho, las obligaciones de los propietarios aledaños, el régimen de responsabilidad aplicable y el acceso a otros espacios naturales, serán establecidos por ley.</a:t>
            </a:r>
          </a:p>
        </p:txBody>
      </p:sp>
      <p:pic>
        <p:nvPicPr>
          <p:cNvPr id="5" name="Marcador de contenido 4">
            <a:extLst>
              <a:ext uri="{FF2B5EF4-FFF2-40B4-BE49-F238E27FC236}">
                <a16:creationId xmlns:a16="http://schemas.microsoft.com/office/drawing/2014/main" id="{6F208A7F-84A4-336E-8D1D-7D30F7BE05B4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5989638" y="2721723"/>
            <a:ext cx="4754562" cy="3151279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720B9F63-6FBD-F649-C74B-FB13B301912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81900" y="737616"/>
            <a:ext cx="3162300" cy="1447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030883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47714AE-90A1-CA0F-AB4C-988A2F08EC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Convención constitucional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5455559-4BCC-E947-3BEA-425FE34B8852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s-MX" b="1" dirty="0"/>
              <a:t>Artículo 108</a:t>
            </a:r>
          </a:p>
          <a:p>
            <a:r>
              <a:rPr lang="es-MX" dirty="0"/>
              <a:t>8. El Estado garantiza el acceso a la justicia ambiental.</a:t>
            </a:r>
          </a:p>
        </p:txBody>
      </p:sp>
      <p:pic>
        <p:nvPicPr>
          <p:cNvPr id="5" name="Marcador de contenido 4">
            <a:extLst>
              <a:ext uri="{FF2B5EF4-FFF2-40B4-BE49-F238E27FC236}">
                <a16:creationId xmlns:a16="http://schemas.microsoft.com/office/drawing/2014/main" id="{A497759F-E033-3063-6A89-9E5022BD2467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5989638" y="2721723"/>
            <a:ext cx="4754562" cy="3151279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13243D18-AE19-D5FA-0BAD-A296BD602DA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85156" y="792629"/>
            <a:ext cx="3162300" cy="1447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617151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ED8E73A-C32C-6C4B-9F17-0D238B3409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Proyecto consejo constitucional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7D4727C5-FD8F-4786-3D7A-C837FA83A1A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MX" dirty="0"/>
              <a:t>Lo que no fue… parte II</a:t>
            </a:r>
          </a:p>
        </p:txBody>
      </p:sp>
    </p:spTree>
    <p:extLst>
      <p:ext uri="{BB962C8B-B14F-4D97-AF65-F5344CB8AC3E}">
        <p14:creationId xmlns:p14="http://schemas.microsoft.com/office/powerpoint/2010/main" val="248860576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5BCB317-AFCF-2F99-A756-518153A9CD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Consejo constitucional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B30364B-B164-28D4-61C5-9913B915BF73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algn="just"/>
            <a:r>
              <a:rPr lang="es-MX" b="1" dirty="0"/>
              <a:t>Capítulo I. Fundamentos del Orden Constitucional</a:t>
            </a:r>
          </a:p>
          <a:p>
            <a:pPr algn="just"/>
            <a:r>
              <a:rPr lang="es-MX" b="1" dirty="0"/>
              <a:t>Artículo 10</a:t>
            </a:r>
          </a:p>
          <a:p>
            <a:pPr algn="just"/>
            <a:r>
              <a:rPr lang="es-MX" dirty="0"/>
              <a:t>Es deber del Estado la protección del medio ambiente, velando por el cuidado y conservación de la naturaleza, su biodiversidad y promoviendo la sustentabilidad y el desarrollo.</a:t>
            </a:r>
          </a:p>
        </p:txBody>
      </p:sp>
      <p:pic>
        <p:nvPicPr>
          <p:cNvPr id="5" name="Marcador de contenido 4">
            <a:extLst>
              <a:ext uri="{FF2B5EF4-FFF2-40B4-BE49-F238E27FC236}">
                <a16:creationId xmlns:a16="http://schemas.microsoft.com/office/drawing/2014/main" id="{0635249B-3E5A-3E23-F550-1585B2E46BF6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5892800" y="2151529"/>
            <a:ext cx="6036235" cy="4140618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2900AE2B-9261-749F-838D-6AFFF1A6EFC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83556" y="670381"/>
            <a:ext cx="3162300" cy="1447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578889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97FCB45-F50A-1DCA-69CD-D5B8413274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Consejo constitucional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35B03238-1BB5-1741-950A-2B7B54044695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pPr algn="just"/>
            <a:r>
              <a:rPr lang="es-MX" b="1" dirty="0"/>
              <a:t>Capítulo II. Derechos y Libertades Fundamentales, Garantías y Deberes Constitucionales</a:t>
            </a:r>
          </a:p>
          <a:p>
            <a:pPr algn="just"/>
            <a:r>
              <a:rPr lang="es-MX" b="1" dirty="0"/>
              <a:t>Artículo 16</a:t>
            </a:r>
            <a:endParaRPr lang="es-MX" dirty="0"/>
          </a:p>
          <a:p>
            <a:pPr algn="just"/>
            <a:r>
              <a:rPr lang="es-MX" dirty="0"/>
              <a:t>21. El derecho a vivir en un medio ambiente sano y libre de contaminación, que permita la sustentabilidad y el desarrollo. </a:t>
            </a:r>
          </a:p>
          <a:p>
            <a:pPr algn="just"/>
            <a:r>
              <a:rPr lang="es-MX" dirty="0"/>
              <a:t>a) Es deber del Estado velar por que este derecho no sea afectado y tutelar la preservación de la naturaleza y su biodiversidad.</a:t>
            </a:r>
          </a:p>
        </p:txBody>
      </p:sp>
      <p:pic>
        <p:nvPicPr>
          <p:cNvPr id="5" name="Marcador de contenido 4">
            <a:extLst>
              <a:ext uri="{FF2B5EF4-FFF2-40B4-BE49-F238E27FC236}">
                <a16:creationId xmlns:a16="http://schemas.microsoft.com/office/drawing/2014/main" id="{6F18EC01-B5F7-7E50-DFC8-9E93D3DCA5B8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412995" y="1918447"/>
            <a:ext cx="4331205" cy="4436760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F249523A-4EFC-1739-3DA5-5C62D37EC1C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15039" y="585216"/>
            <a:ext cx="3162300" cy="1447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202982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F39E48B-7124-8ED5-8268-0ADD4737EE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Consejo constitucional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80F0147A-734F-28E2-C971-8936DD64346D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algn="just"/>
            <a:r>
              <a:rPr lang="es-MX" b="1" dirty="0"/>
              <a:t>Capítulo II. Derechos y Libertades Fundamentales, Garantías y Deberes Constitucionales</a:t>
            </a:r>
          </a:p>
          <a:p>
            <a:pPr algn="just"/>
            <a:r>
              <a:rPr lang="es-MX" b="1" dirty="0"/>
              <a:t>Artículo 16</a:t>
            </a:r>
          </a:p>
          <a:p>
            <a:pPr algn="just"/>
            <a:r>
              <a:rPr lang="es-MX" dirty="0"/>
              <a:t>b) La ley podrá establecer restricciones específicas al ejercicio de determinados derechos o libertades para proteger el medio ambiente.</a:t>
            </a:r>
          </a:p>
        </p:txBody>
      </p:sp>
      <p:pic>
        <p:nvPicPr>
          <p:cNvPr id="5" name="Marcador de contenido 4">
            <a:extLst>
              <a:ext uri="{FF2B5EF4-FFF2-40B4-BE49-F238E27FC236}">
                <a16:creationId xmlns:a16="http://schemas.microsoft.com/office/drawing/2014/main" id="{F5903270-C4B7-7471-2388-E93644F169C9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836569" y="1972235"/>
            <a:ext cx="4811742" cy="4255247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064BA81B-82ED-CC36-141A-2EAFC093DC8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98286" y="737616"/>
            <a:ext cx="3162300" cy="1447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389236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3F42E5F-EDB2-2E96-8239-6D3C321D03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Consejo constitucional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33569D0E-EBEA-9541-2592-1A9C93249CB5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algn="just"/>
            <a:r>
              <a:rPr lang="es-MX" b="1" dirty="0"/>
              <a:t>Capítulo II. Derechos y Libertades Fundamentales, Garantías y Deberes Constitucionales</a:t>
            </a:r>
          </a:p>
          <a:p>
            <a:pPr algn="just"/>
            <a:r>
              <a:rPr lang="es-MX" b="1" dirty="0"/>
              <a:t>Artículo 16</a:t>
            </a:r>
          </a:p>
          <a:p>
            <a:pPr algn="just"/>
            <a:r>
              <a:rPr lang="es-MX" dirty="0"/>
              <a:t>d) Es deber del Estado promover el emprendimiento y la innovación en las actividades productivas, considerando la protección del medio ambiente, la sustentabilidad y el desarrollo.</a:t>
            </a:r>
          </a:p>
        </p:txBody>
      </p:sp>
      <p:pic>
        <p:nvPicPr>
          <p:cNvPr id="5" name="Marcador de contenido 4">
            <a:extLst>
              <a:ext uri="{FF2B5EF4-FFF2-40B4-BE49-F238E27FC236}">
                <a16:creationId xmlns:a16="http://schemas.microsoft.com/office/drawing/2014/main" id="{FCD8FA3B-688D-3A44-DE26-A276F03B2DF5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5982447" y="2285999"/>
            <a:ext cx="5976190" cy="3672541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857BCC35-B8F5-49B0-5615-0A2B1D928F5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36921" y="679076"/>
            <a:ext cx="3162300" cy="1447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43661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97186A6-0CC9-CB76-19A3-EB341B5788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Consejo constitucional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81F83AD-736F-9E92-D74C-98B5C23DDB7C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77500" lnSpcReduction="20000"/>
          </a:bodyPr>
          <a:lstStyle/>
          <a:p>
            <a:pPr algn="just"/>
            <a:r>
              <a:rPr lang="es-MX" dirty="0"/>
              <a:t>Capítulo II. Derechos y Libertades Fundamentales, Garantías y Deberes Constitucionales</a:t>
            </a:r>
          </a:p>
          <a:p>
            <a:pPr algn="just"/>
            <a:r>
              <a:rPr lang="es-MX" dirty="0"/>
              <a:t>Artículo 26</a:t>
            </a:r>
          </a:p>
          <a:p>
            <a:pPr algn="just"/>
            <a:r>
              <a:rPr lang="es-MX" dirty="0"/>
              <a:t>1. El que por causa de actos u omisiones ilegales o arbitrarias sufra privación, perturbación o amenaza en el legítimo ejercicio de los derechos y garantías reconocidos en el artículo 16 de esta Constitución, con exclusión de los derechos enunciados en el inciso siguiente, podrá ocurrir por sí o por cualquiera a su nombre a la Corte de Apelaciones respectiva, la que adoptará de inmediato las providencias que juzgue necesarias para restablecer el imperio del derecho. En el caso del derecho a vivir en un medio ambiente sano y libre de contaminación, procederá esta acción cuando sea afectado por un acto u omisión ilegal imputable a una autoridad o persona determinada.</a:t>
            </a:r>
          </a:p>
        </p:txBody>
      </p:sp>
      <p:pic>
        <p:nvPicPr>
          <p:cNvPr id="5" name="Marcador de contenido 4">
            <a:extLst>
              <a:ext uri="{FF2B5EF4-FFF2-40B4-BE49-F238E27FC236}">
                <a16:creationId xmlns:a16="http://schemas.microsoft.com/office/drawing/2014/main" id="{992A1431-9DA1-1E40-D9AA-234B4EC7FC4A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5870108" y="2241176"/>
            <a:ext cx="6168572" cy="3454400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6C9F16E6-2DFB-11A1-663E-87D7B1AA21D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36921" y="715204"/>
            <a:ext cx="3162300" cy="1447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860254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6CC8E29-7CED-8BFC-0294-FCEEBB3718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Consejo constitucional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D12622B-2891-4053-A3D2-264F9F0F2D4D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pPr algn="just"/>
            <a:r>
              <a:rPr lang="es-MX" dirty="0"/>
              <a:t>Capítulo II. Derechos y Libertades Fundamentales, Garantías y Deberes Constitucionales</a:t>
            </a:r>
          </a:p>
          <a:p>
            <a:pPr algn="just"/>
            <a:r>
              <a:rPr lang="es-MX" dirty="0"/>
              <a:t>Artículo 37</a:t>
            </a:r>
          </a:p>
          <a:p>
            <a:pPr algn="just"/>
            <a:r>
              <a:rPr lang="es-MX" dirty="0"/>
              <a:t>3. Es un deber de todos los habitantes de la República proteger el medio ambiente, considerando las generaciones futuras, y prevenir la generación de daño ambiental. En caso de que se produzca, serán responsables del daño que causen, contribuyendo a su reparación en conformidad con la ley.</a:t>
            </a:r>
          </a:p>
        </p:txBody>
      </p:sp>
      <p:pic>
        <p:nvPicPr>
          <p:cNvPr id="5" name="Marcador de contenido 4">
            <a:extLst>
              <a:ext uri="{FF2B5EF4-FFF2-40B4-BE49-F238E27FC236}">
                <a16:creationId xmlns:a16="http://schemas.microsoft.com/office/drawing/2014/main" id="{D6933682-7EFE-6920-1041-4F289D358F75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5891451" y="2020047"/>
            <a:ext cx="5952791" cy="3663577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1B9BD965-6339-027E-9E6B-B68230BEB19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77156" y="737616"/>
            <a:ext cx="3162300" cy="1447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8600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442C374-32EF-E33E-B7E6-9DF8A40A3F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La constitución vigente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CFFDB9A4-0F88-8176-94BF-00ADC384F60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MX" dirty="0"/>
              <a:t>Lo que hay…</a:t>
            </a:r>
          </a:p>
        </p:txBody>
      </p:sp>
    </p:spTree>
    <p:extLst>
      <p:ext uri="{BB962C8B-B14F-4D97-AF65-F5344CB8AC3E}">
        <p14:creationId xmlns:p14="http://schemas.microsoft.com/office/powerpoint/2010/main" val="260839345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B208107-014B-0FFF-2020-86EE779EE0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Consejo constitucional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E106521-C50F-A997-FED0-BC8C4546BBBB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70000" lnSpcReduction="20000"/>
          </a:bodyPr>
          <a:lstStyle/>
          <a:p>
            <a:pPr algn="just"/>
            <a:r>
              <a:rPr lang="es-MX" b="1" dirty="0"/>
              <a:t>Capítulo V. Gobierno y Administración del Estado</a:t>
            </a:r>
          </a:p>
          <a:p>
            <a:pPr algn="just"/>
            <a:r>
              <a:rPr lang="es-MX" b="1" dirty="0"/>
              <a:t>Artículo 113</a:t>
            </a:r>
          </a:p>
          <a:p>
            <a:pPr algn="just"/>
            <a:r>
              <a:rPr lang="es-MX" dirty="0"/>
              <a:t>1. Para efectos de lo dispuesto en el literal r) del artículo 100, la infraestructura crítica comprende el conjunto de instalaciones, sistemas físicos o servicios esenciales y de utilidad pública, así como aquellos cuya afectación cause un grave daño a la salud o al abastecimiento de la población, a la actividad económica esencial, al medio ambiente o a la seguridad del país. Se entiende por este concepto la infraestructura indispensable para la generación, transmisión, transporte, producción, almacenamiento y distribución de los servicios e insumos básicos para la población, tales como energía, gas, agua o telecomunicaciones; la relativa a la conexión vial, aérea, terrestre, marítima, portuaria o ferroviaria, y la correspondiente a servicios de utilidad pública, como los sistemas de asistencia sanitaria o de salud. Una ley regulará las obligaciones a las que estarán sometidos los organismos públicos y entidades privadas a cargo de la infraestructura crítica del país, así como los criterios específicos para la identificación de la misma.</a:t>
            </a:r>
          </a:p>
        </p:txBody>
      </p:sp>
      <p:pic>
        <p:nvPicPr>
          <p:cNvPr id="5" name="Marcador de contenido 4">
            <a:extLst>
              <a:ext uri="{FF2B5EF4-FFF2-40B4-BE49-F238E27FC236}">
                <a16:creationId xmlns:a16="http://schemas.microsoft.com/office/drawing/2014/main" id="{1CBD402E-4A70-A46A-C3FF-C62BD5771CC9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5717615" y="2286000"/>
            <a:ext cx="6241022" cy="3494972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0843D8E7-8FAF-C87F-3031-EAC0FA3F721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80356" y="737616"/>
            <a:ext cx="3162300" cy="1447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626421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C1969E9-EE58-5104-BE75-CDA4893F3A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Consejo constitucional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E807A2D-0D6E-E6DD-E0F5-9012FBCD9F2B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algn="just"/>
            <a:r>
              <a:rPr lang="es-MX" b="1" dirty="0"/>
              <a:t>Capítulo XVI. Protección del Medio Ambiente, Sustentabilidad y Desarrollo</a:t>
            </a:r>
          </a:p>
          <a:p>
            <a:pPr algn="just"/>
            <a:r>
              <a:rPr lang="es-MX" b="1" dirty="0"/>
              <a:t>Artículo 206</a:t>
            </a:r>
          </a:p>
          <a:p>
            <a:pPr algn="just"/>
            <a:r>
              <a:rPr lang="es-MX" dirty="0"/>
              <a:t>La protección del medio ambiente, la sustentabilidad y el desarrollo están orientados al pleno ejercicio de los derechos de las personas, así como al cuidado de la naturaleza y su biodiversidad, considerando a las actuales y futuras generaciones.</a:t>
            </a:r>
          </a:p>
        </p:txBody>
      </p:sp>
      <p:pic>
        <p:nvPicPr>
          <p:cNvPr id="5" name="Marcador de contenido 4">
            <a:extLst>
              <a:ext uri="{FF2B5EF4-FFF2-40B4-BE49-F238E27FC236}">
                <a16:creationId xmlns:a16="http://schemas.microsoft.com/office/drawing/2014/main" id="{88A2071D-1358-A8F0-CC7B-DAC7C9BBAF45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057337" y="1988361"/>
            <a:ext cx="5676644" cy="3602368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E95D33A0-3DF6-C110-1BC4-E8C4C2C69C6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50474" y="585216"/>
            <a:ext cx="3162300" cy="1447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185067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9E21632-C4FD-68D3-6D8D-3A122AF7B6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Consejo constitucional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BD2DB48-0FAF-33A1-ED94-0D7BFF6BC11B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algn="just"/>
            <a:r>
              <a:rPr lang="es-MX" b="1" dirty="0"/>
              <a:t>Capítulo XVI. Protección del Medio Ambiente, Sustentabilidad y Desarrollo</a:t>
            </a:r>
          </a:p>
          <a:p>
            <a:pPr algn="just"/>
            <a:r>
              <a:rPr lang="es-MX" b="1" dirty="0"/>
              <a:t>Artículo 207</a:t>
            </a:r>
          </a:p>
          <a:p>
            <a:pPr algn="just"/>
            <a:r>
              <a:rPr lang="es-MX" dirty="0"/>
              <a:t>1. Es deber del Estado y las personas proteger el medio ambiente y promover la sustentabilidad.</a:t>
            </a:r>
          </a:p>
        </p:txBody>
      </p:sp>
      <p:pic>
        <p:nvPicPr>
          <p:cNvPr id="5" name="Marcador de contenido 4">
            <a:extLst>
              <a:ext uri="{FF2B5EF4-FFF2-40B4-BE49-F238E27FC236}">
                <a16:creationId xmlns:a16="http://schemas.microsoft.com/office/drawing/2014/main" id="{26F0CE41-74E6-E2DA-5164-BC75E95A4F78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5836204" y="2215426"/>
            <a:ext cx="6248458" cy="3577820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4EE95A69-EF5F-D5F7-61FF-541162458BD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78756" y="737616"/>
            <a:ext cx="3162300" cy="1447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696567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E8CEB56-B59D-501E-DDF0-8D954A8776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Consejo constitucional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AA12622-A3A7-4787-F74E-BB7F2CC406C3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algn="just"/>
            <a:r>
              <a:rPr lang="es-MX" b="1" dirty="0"/>
              <a:t>Capítulo XVI. Protección del Medio Ambiente, Sustentabilidad y Desarrollo</a:t>
            </a:r>
          </a:p>
          <a:p>
            <a:pPr algn="just"/>
            <a:r>
              <a:rPr lang="es-MX" b="1" dirty="0"/>
              <a:t>Artículo 207</a:t>
            </a:r>
          </a:p>
          <a:p>
            <a:pPr algn="just"/>
            <a:r>
              <a:rPr lang="es-MX" dirty="0"/>
              <a:t>2. La protección del medio ambiente comprende la conservación del patrimonio ambiental y la preservación de la naturaleza y su biodiversidad, de conformidad con la ley.</a:t>
            </a:r>
          </a:p>
        </p:txBody>
      </p:sp>
      <p:pic>
        <p:nvPicPr>
          <p:cNvPr id="5" name="Marcador de contenido 4">
            <a:extLst>
              <a:ext uri="{FF2B5EF4-FFF2-40B4-BE49-F238E27FC236}">
                <a16:creationId xmlns:a16="http://schemas.microsoft.com/office/drawing/2014/main" id="{169D01A9-3F4F-EEE7-7E26-C61009F8357F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5827202" y="1951538"/>
            <a:ext cx="6279375" cy="3768065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A8EFFBB7-99AF-EF0A-EE86-C1C2C1F13AD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75980" y="585216"/>
            <a:ext cx="3162300" cy="1447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662687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A6BD276-AFA6-5E06-5AC7-DD31CCD719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Consejo constitucional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B75D5DB5-C506-2B86-4856-8553CD8B53A7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pPr algn="just"/>
            <a:r>
              <a:rPr lang="es-MX" b="1" dirty="0"/>
              <a:t>Capítulo XVI. Protección del Medio Ambiente, Sustentabilidad y Desarrollo</a:t>
            </a:r>
          </a:p>
          <a:p>
            <a:pPr algn="just"/>
            <a:r>
              <a:rPr lang="es-MX" b="1" dirty="0"/>
              <a:t>Artículo 207</a:t>
            </a:r>
          </a:p>
          <a:p>
            <a:pPr algn="just"/>
            <a:r>
              <a:rPr lang="es-MX" dirty="0"/>
              <a:t>3. La sustentabilidad supone que el desarrollo económico requiere el mejoramiento sostenido y equitativo de la calidad de vida de las personas, fundado en medidas apropiadas de conservación y protección del medio ambiente, de manera de no comprometer las expectativas de las generaciones futuras.</a:t>
            </a:r>
          </a:p>
        </p:txBody>
      </p:sp>
      <p:pic>
        <p:nvPicPr>
          <p:cNvPr id="5" name="Marcador de contenido 4">
            <a:extLst>
              <a:ext uri="{FF2B5EF4-FFF2-40B4-BE49-F238E27FC236}">
                <a16:creationId xmlns:a16="http://schemas.microsoft.com/office/drawing/2014/main" id="{308B959D-8E6F-FED1-A8EF-C3C5E19877D1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101172" y="1749020"/>
            <a:ext cx="5501303" cy="3817160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B215BC32-168A-9F05-652E-FECD80000F0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24967" y="737616"/>
            <a:ext cx="3162300" cy="1447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389299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E6C06DA-B568-96CC-9074-74F7E4F7C3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Consejo constitucional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88476C42-7279-324D-5E92-648763B578A1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algn="just"/>
            <a:r>
              <a:rPr lang="es-MX" b="1" dirty="0"/>
              <a:t>Capítulo XVI. Protección del Medio Ambiente, Sustentabilidad y Desarrollo</a:t>
            </a:r>
          </a:p>
          <a:p>
            <a:pPr algn="just"/>
            <a:r>
              <a:rPr lang="es-MX" b="1" dirty="0"/>
              <a:t>Artículo 210</a:t>
            </a:r>
          </a:p>
          <a:p>
            <a:pPr algn="just"/>
            <a:r>
              <a:rPr lang="es-MX" dirty="0"/>
              <a:t>Es deber del Estado la promoción de una matriz energética compatible con la protección del medio ambiente, la sustentabilidad y el desarrollo, así como de la gestión de los residuos, de conformidad con la ley.</a:t>
            </a:r>
          </a:p>
        </p:txBody>
      </p:sp>
      <p:pic>
        <p:nvPicPr>
          <p:cNvPr id="5" name="Marcador de contenido 4">
            <a:extLst>
              <a:ext uri="{FF2B5EF4-FFF2-40B4-BE49-F238E27FC236}">
                <a16:creationId xmlns:a16="http://schemas.microsoft.com/office/drawing/2014/main" id="{BECA05F4-2B76-5141-B8EE-06CF197C8DED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5779007" y="2026025"/>
            <a:ext cx="6029831" cy="3854822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8D906912-A562-04A0-95C6-B6C22033599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89109" y="737616"/>
            <a:ext cx="3162300" cy="1447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735203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MX" dirty="0"/>
              <a:t>Comparador de textos constitucionales</a:t>
            </a:r>
            <a:endParaRPr lang="es-ES" dirty="0"/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2C09CE25-7D70-C630-5EB4-A7C231EE678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buFont typeface="Arial" panose="020B0604020202020204" pitchFamily="34" charset="0"/>
              <a:buChar char="•"/>
            </a:pPr>
            <a:r>
              <a:rPr lang="es-MX" dirty="0"/>
              <a:t>Biblioteca del Congreso Nacional (BCN).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es-MX" dirty="0">
                <a:hlinkClick r:id="rId2"/>
              </a:rPr>
              <a:t>https://www.bcn.cl/comparador/busqueda?q=medio%20ambiente&amp;nombre_topico=&amp;page=&amp;activas=1,6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9054424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BE6515D-37BF-508D-FB85-9A0B4D9849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Constitución vigente – 22 entradas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11909DA-CD79-AD5E-2312-98C81CDADABD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pPr algn="just"/>
            <a:r>
              <a:rPr lang="es-MX" b="1" dirty="0"/>
              <a:t>Capítulo III. De los derechos y deberes constitucionales</a:t>
            </a:r>
          </a:p>
          <a:p>
            <a:pPr algn="just"/>
            <a:r>
              <a:rPr lang="es-MX" b="1" dirty="0"/>
              <a:t>Artículo 19.- </a:t>
            </a:r>
            <a:r>
              <a:rPr lang="es-MX" dirty="0"/>
              <a:t>La Constitución asegura a todas las personas:</a:t>
            </a:r>
          </a:p>
          <a:p>
            <a:pPr algn="just"/>
            <a:r>
              <a:rPr lang="es-MX" dirty="0"/>
              <a:t>1º.- El derecho a la vida y a la integridad física y psíquica de la persona.</a:t>
            </a:r>
          </a:p>
          <a:p>
            <a:pPr algn="just"/>
            <a:r>
              <a:rPr lang="es-MX" dirty="0"/>
              <a:t>8º.- El derecho a vivir en un medio ambiente libre de contaminación. Es deber del Estado velar para que este derecho no sea afectado y tutelar la preservación de la naturaleza.</a:t>
            </a:r>
          </a:p>
          <a:p>
            <a:pPr algn="just"/>
            <a:r>
              <a:rPr lang="es-MX" dirty="0"/>
              <a:t>La ley podrá establecer restricciones específicas al ejercicio de determinados derechos o libertades para proteger el medio ambiente;</a:t>
            </a:r>
          </a:p>
        </p:txBody>
      </p:sp>
      <p:pic>
        <p:nvPicPr>
          <p:cNvPr id="5" name="Marcador de contenido 4">
            <a:extLst>
              <a:ext uri="{FF2B5EF4-FFF2-40B4-BE49-F238E27FC236}">
                <a16:creationId xmlns:a16="http://schemas.microsoft.com/office/drawing/2014/main" id="{DAFED2BC-4875-CE36-E55C-933EA5AC669B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412996" y="2056046"/>
            <a:ext cx="4195240" cy="4195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76955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F2EC5AC-477F-390D-6AAF-0D2125FE49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Constitución vigente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239B8F04-D0BC-4FD9-919E-A63E2B4A0989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algn="just"/>
            <a:r>
              <a:rPr lang="es-MX" b="1" dirty="0"/>
              <a:t>Capítulo III. De los derechos y deberes constitucionales</a:t>
            </a:r>
          </a:p>
          <a:p>
            <a:pPr algn="just"/>
            <a:r>
              <a:rPr lang="es-MX" b="1" dirty="0"/>
              <a:t>Artículo 20</a:t>
            </a:r>
          </a:p>
          <a:p>
            <a:pPr algn="just"/>
            <a:r>
              <a:rPr lang="es-MX" dirty="0"/>
              <a:t>Procederá, también, el recurso de protección en el caso del Nº8º del artículo 19, cuando el derecho a vivir en un medio ambiente libre de contaminación sea afectado por un acto u omisión ilegal imputable a una autoridad o persona determinada.</a:t>
            </a:r>
          </a:p>
        </p:txBody>
      </p:sp>
      <p:pic>
        <p:nvPicPr>
          <p:cNvPr id="5" name="Marcador de contenido 4">
            <a:extLst>
              <a:ext uri="{FF2B5EF4-FFF2-40B4-BE49-F238E27FC236}">
                <a16:creationId xmlns:a16="http://schemas.microsoft.com/office/drawing/2014/main" id="{873AE6F2-E7DB-189C-43A2-C887710E8CAA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355556" y="1960282"/>
            <a:ext cx="4348443" cy="43484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5696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0BD989E-B2B1-3B2F-9D20-C8B1476115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Constitución vigente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EC827C8-FC60-2F1D-D2A7-9EEE53B77413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70000" lnSpcReduction="20000"/>
          </a:bodyPr>
          <a:lstStyle/>
          <a:p>
            <a:pPr algn="just"/>
            <a:r>
              <a:rPr lang="es-MX" b="1" dirty="0"/>
              <a:t>Capítulo III. De los derechos y deberes constitucionales</a:t>
            </a:r>
          </a:p>
          <a:p>
            <a:pPr algn="just"/>
            <a:r>
              <a:rPr lang="es-MX" b="1" dirty="0"/>
              <a:t>Artículo 19</a:t>
            </a:r>
          </a:p>
          <a:p>
            <a:pPr algn="just"/>
            <a:r>
              <a:rPr lang="es-MX" dirty="0"/>
              <a:t>La exploración, la explotación o el beneficio de los yacimientos que contengan sustancias no susceptibles de concesión, podrán ejecutarse directamente por el Estado o por sus empresas, o por medio de concesiones administrativas o de contratos especiales de operación, con los requisitos y bajo las condiciones que el Presidente de la República fije, para cada caso, por decreto supremo. Esta norma se aplicará también a los yacimientos de cualquier especie existentes en las aguas marítimas sometidas a la jurisdicción nacional y a los situados, en todo o en parte, en zonas que, conforme a la ley, se determinen como de importancia para la seguridad nacional. El Presidente de la República podrá poner término, en cualquier tiempo, sin expresión de causa y con la indemnización que corresponda, a las concesiones administrativas o a los contratos de operación relativos a explotaciones ubicadas en zonas declaradas de importancia para la seguridad nacional.</a:t>
            </a:r>
          </a:p>
        </p:txBody>
      </p:sp>
      <p:pic>
        <p:nvPicPr>
          <p:cNvPr id="5" name="Marcador de contenido 4">
            <a:extLst>
              <a:ext uri="{FF2B5EF4-FFF2-40B4-BE49-F238E27FC236}">
                <a16:creationId xmlns:a16="http://schemas.microsoft.com/office/drawing/2014/main" id="{407309EF-35DC-58B1-AB6D-2A6FD035726D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355556" y="1786966"/>
            <a:ext cx="4521760" cy="4521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65074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51B2026-A2F6-D557-6DAE-C4F8192F8D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Proyecto convención constitucional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8448D8C7-3CB5-253A-A7CC-10B2544162B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MX" dirty="0"/>
              <a:t>Lo que no fue… parte I.</a:t>
            </a:r>
          </a:p>
        </p:txBody>
      </p:sp>
    </p:spTree>
    <p:extLst>
      <p:ext uri="{BB962C8B-B14F-4D97-AF65-F5344CB8AC3E}">
        <p14:creationId xmlns:p14="http://schemas.microsoft.com/office/powerpoint/2010/main" val="23908976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4AEF2CA-6FC5-2551-9351-7CE64D34F2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Convención constitucional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2EEF0D7B-E0E6-3481-8BF7-1FDF874934B4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pPr algn="just"/>
            <a:r>
              <a:rPr lang="es-MX" b="1" dirty="0"/>
              <a:t>Capítulo II. Derechos fundamentales y garantías</a:t>
            </a:r>
          </a:p>
          <a:p>
            <a:pPr algn="just"/>
            <a:r>
              <a:rPr lang="es-MX" b="1" dirty="0"/>
              <a:t>Artículo 66</a:t>
            </a:r>
          </a:p>
          <a:p>
            <a:pPr algn="just"/>
            <a:r>
              <a:rPr lang="es-MX" dirty="0"/>
              <a:t>Los pueblos y naciones indígenas tienen derecho a ser consultados previamente a la adopción de medidas administrativas y legislativas que les afectasen. El Estado garantiza los medios para la efectiva participación de estos, a través de sus instituciones representativas, de forma previa y libre, mediante procedimientos apropiados, informados y de buena fe.</a:t>
            </a:r>
          </a:p>
        </p:txBody>
      </p:sp>
      <p:pic>
        <p:nvPicPr>
          <p:cNvPr id="5" name="Marcador de contenido 4">
            <a:extLst>
              <a:ext uri="{FF2B5EF4-FFF2-40B4-BE49-F238E27FC236}">
                <a16:creationId xmlns:a16="http://schemas.microsoft.com/office/drawing/2014/main" id="{8D789388-690C-4479-20ED-AFA6F691684D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096000" y="2506113"/>
            <a:ext cx="5187381" cy="3439459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3BB02EF3-014D-BB1E-7F49-E9167268F7B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24215" y="664195"/>
            <a:ext cx="3162300" cy="1447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235999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D62E1FF-916D-2F2E-CC4D-BA57FB159C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Convención constitucional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C7A42A2-2F6D-3564-435D-307D4A14FDA3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pPr algn="just"/>
            <a:r>
              <a:rPr lang="es-MX" b="1" dirty="0"/>
              <a:t>Capítulo II. Derechos fundamentales y garantías</a:t>
            </a:r>
          </a:p>
          <a:p>
            <a:pPr algn="just"/>
            <a:r>
              <a:rPr lang="es-MX" b="1" dirty="0"/>
              <a:t>Artículo 103</a:t>
            </a:r>
          </a:p>
          <a:p>
            <a:pPr algn="just"/>
            <a:r>
              <a:rPr lang="es-MX" dirty="0"/>
              <a:t>1. La naturaleza tiene derecho a que se respete y proteja su existencia, a la regeneración, a la mantención y a la restauración de sus funciones y equilibrios dinámicos, que comprenden los ciclos naturales, los ecosistemas y la biodiversidad.</a:t>
            </a:r>
          </a:p>
          <a:p>
            <a:pPr algn="just"/>
            <a:r>
              <a:rPr lang="es-MX" dirty="0"/>
              <a:t>2. El Estado debe garantizar y promover los derechos de la naturaleza.</a:t>
            </a:r>
          </a:p>
        </p:txBody>
      </p:sp>
      <p:pic>
        <p:nvPicPr>
          <p:cNvPr id="5" name="Marcador de contenido 4">
            <a:extLst>
              <a:ext uri="{FF2B5EF4-FFF2-40B4-BE49-F238E27FC236}">
                <a16:creationId xmlns:a16="http://schemas.microsoft.com/office/drawing/2014/main" id="{495E81A8-6E4A-835F-CEAB-B84D2E6D15CB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5989638" y="2721723"/>
            <a:ext cx="4754562" cy="3151279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AC7CA1F5-AC84-325F-63C8-F5C63F7261C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81900" y="585216"/>
            <a:ext cx="3162300" cy="1447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187556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52CC4D0-94E6-47DF-8B08-CCE4C32BD6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Convención constitucional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6B87020A-77E1-F285-24F0-19AA647E39B4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algn="just"/>
            <a:endParaRPr lang="es-MX" dirty="0"/>
          </a:p>
          <a:p>
            <a:pPr algn="just"/>
            <a:r>
              <a:rPr lang="es-MX" b="1" dirty="0"/>
              <a:t>Artículo 104</a:t>
            </a:r>
          </a:p>
          <a:p>
            <a:pPr algn="just"/>
            <a:r>
              <a:rPr lang="es-MX" dirty="0"/>
              <a:t>Toda persona tiene derecho a un ambiente sano y ecológicamente equilibrado.</a:t>
            </a:r>
          </a:p>
        </p:txBody>
      </p:sp>
      <p:pic>
        <p:nvPicPr>
          <p:cNvPr id="5" name="Marcador de contenido 4">
            <a:extLst>
              <a:ext uri="{FF2B5EF4-FFF2-40B4-BE49-F238E27FC236}">
                <a16:creationId xmlns:a16="http://schemas.microsoft.com/office/drawing/2014/main" id="{9AA39FED-C618-BAC0-D7EC-CDCC98328332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5984531" y="2560744"/>
            <a:ext cx="5239281" cy="3473871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99F9DB57-6DFB-F45C-6CCE-372A848095A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24214" y="585216"/>
            <a:ext cx="3162300" cy="1447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032641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l">
  <a:themeElements>
    <a:clrScheme name="Integral">
      <a:dk1>
        <a:sysClr val="windowText" lastClr="000000"/>
      </a:dk1>
      <a:lt1>
        <a:sysClr val="window" lastClr="FFFFFF"/>
      </a:lt1>
      <a:dk2>
        <a:srgbClr val="455F51"/>
      </a:dk2>
      <a:lt2>
        <a:srgbClr val="E3DED1"/>
      </a:lt2>
      <a:accent1>
        <a:srgbClr val="99CB38"/>
      </a:accent1>
      <a:accent2>
        <a:srgbClr val="63A537"/>
      </a:accent2>
      <a:accent3>
        <a:srgbClr val="E6D024"/>
      </a:accent3>
      <a:accent4>
        <a:srgbClr val="CC9700"/>
      </a:accent4>
      <a:accent5>
        <a:srgbClr val="4EB3CF"/>
      </a:accent5>
      <a:accent6>
        <a:srgbClr val="378DA6"/>
      </a:accent6>
      <a:hlink>
        <a:srgbClr val="6B9F25"/>
      </a:hlink>
      <a:folHlink>
        <a:srgbClr val="B26B02"/>
      </a:folHlink>
    </a:clrScheme>
    <a:fontScheme name="Integr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29F68FFC-748B-4FC3-BF39-7F84A6D5840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117</TotalTime>
  <Words>1514</Words>
  <Application>Microsoft Office PowerPoint</Application>
  <PresentationFormat>Panorámica</PresentationFormat>
  <Paragraphs>99</Paragraphs>
  <Slides>26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26</vt:i4>
      </vt:variant>
    </vt:vector>
  </HeadingPairs>
  <TitlesOfParts>
    <vt:vector size="31" baseType="lpstr">
      <vt:lpstr>Arial</vt:lpstr>
      <vt:lpstr>Tw Cen MT</vt:lpstr>
      <vt:lpstr>Tw Cen MT Condensed</vt:lpstr>
      <vt:lpstr>Wingdings 3</vt:lpstr>
      <vt:lpstr>Integral</vt:lpstr>
      <vt:lpstr>Clase 6 aspectos constitucionales del derecho ambiental</vt:lpstr>
      <vt:lpstr>La constitución vigente</vt:lpstr>
      <vt:lpstr>Constitución vigente – 22 entradas</vt:lpstr>
      <vt:lpstr>Constitución vigente</vt:lpstr>
      <vt:lpstr>Constitución vigente</vt:lpstr>
      <vt:lpstr>Proyecto convención constitucional</vt:lpstr>
      <vt:lpstr>Convención constitucional</vt:lpstr>
      <vt:lpstr>Convención constitucional</vt:lpstr>
      <vt:lpstr>Convención constitucional</vt:lpstr>
      <vt:lpstr>Convención constitucional</vt:lpstr>
      <vt:lpstr>Convención constitucional</vt:lpstr>
      <vt:lpstr>Convención constitucional</vt:lpstr>
      <vt:lpstr>Proyecto consejo constitucional</vt:lpstr>
      <vt:lpstr>Consejo constitucional</vt:lpstr>
      <vt:lpstr>Consejo constitucional</vt:lpstr>
      <vt:lpstr>Consejo constitucional</vt:lpstr>
      <vt:lpstr>Consejo constitucional</vt:lpstr>
      <vt:lpstr>Consejo constitucional</vt:lpstr>
      <vt:lpstr>Consejo constitucional</vt:lpstr>
      <vt:lpstr>Consejo constitucional</vt:lpstr>
      <vt:lpstr>Consejo constitucional</vt:lpstr>
      <vt:lpstr>Consejo constitucional</vt:lpstr>
      <vt:lpstr>Consejo constitucional</vt:lpstr>
      <vt:lpstr>Consejo constitucional</vt:lpstr>
      <vt:lpstr>Consejo constitucional</vt:lpstr>
      <vt:lpstr>Comparador de textos constitucionales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Clase 6 aspectos constitucionales del derecho ambiental</dc:title>
  <dc:creator>Rafael Plaza</dc:creator>
  <cp:lastModifiedBy>Rafael Plaza</cp:lastModifiedBy>
  <cp:revision>1</cp:revision>
  <dcterms:created xsi:type="dcterms:W3CDTF">2024-03-26T22:25:21Z</dcterms:created>
  <dcterms:modified xsi:type="dcterms:W3CDTF">2024-03-27T14:07:19Z</dcterms:modified>
</cp:coreProperties>
</file>