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media/image18.jpg" ContentType="image/jpg"/>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3" r:id="rId2"/>
  </p:sldMasterIdLst>
  <p:notesMasterIdLst>
    <p:notesMasterId r:id="rId29"/>
  </p:notesMasterIdLst>
  <p:sldIdLst>
    <p:sldId id="283" r:id="rId3"/>
    <p:sldId id="257" r:id="rId4"/>
    <p:sldId id="258" r:id="rId5"/>
    <p:sldId id="259" r:id="rId6"/>
    <p:sldId id="260" r:id="rId7"/>
    <p:sldId id="261" r:id="rId8"/>
    <p:sldId id="262" r:id="rId9"/>
    <p:sldId id="263" r:id="rId10"/>
    <p:sldId id="264" r:id="rId11"/>
    <p:sldId id="265" r:id="rId12"/>
    <p:sldId id="266" r:id="rId13"/>
    <p:sldId id="267" r:id="rId14"/>
    <p:sldId id="271" r:id="rId15"/>
    <p:sldId id="268" r:id="rId16"/>
    <p:sldId id="269" r:id="rId17"/>
    <p:sldId id="270" r:id="rId18"/>
    <p:sldId id="284" r:id="rId19"/>
    <p:sldId id="274" r:id="rId20"/>
    <p:sldId id="275" r:id="rId21"/>
    <p:sldId id="276" r:id="rId22"/>
    <p:sldId id="282" r:id="rId23"/>
    <p:sldId id="281" r:id="rId24"/>
    <p:sldId id="278" r:id="rId25"/>
    <p:sldId id="279" r:id="rId26"/>
    <p:sldId id="280" r:id="rId27"/>
    <p:sldId id="277" r:id="rId28"/>
  </p:sldIdLst>
  <p:sldSz cx="12192000" cy="6858000"/>
  <p:notesSz cx="6858000" cy="9144000"/>
  <p:embeddedFontLst>
    <p:embeddedFont>
      <p:font typeface="Calibri Light" panose="020F0302020204030204" pitchFamily="34" charset="0"/>
      <p:regular r:id="rId30"/>
      <p:italic r:id="rId31"/>
    </p:embeddedFont>
    <p:embeddedFont>
      <p:font typeface="Calibri" panose="020F0502020204030204" pitchFamily="34" charset="0"/>
      <p:regular r:id="rId32"/>
      <p:bold r:id="rId33"/>
      <p:italic r:id="rId34"/>
      <p:boldItalic r:id="rId35"/>
    </p:embeddedFont>
    <p:embeddedFont>
      <p:font typeface="Verdana" panose="020B0604030504040204" pitchFamily="34" charset="0"/>
      <p:regular r:id="rId36"/>
      <p:bold r:id="rId37"/>
      <p:italic r:id="rId38"/>
      <p:boldItalic r:id="rId39"/>
    </p:embeddedFont>
    <p:embeddedFont>
      <p:font typeface="Microsoft Sans Serif" panose="020B0604020202020204" pitchFamily="34" charset="0"/>
      <p:regular r:id="rId40"/>
    </p:embeddedFont>
    <p:embeddedFont>
      <p:font typeface="Libre Baskerville" panose="020B0604020202020204" charset="0"/>
      <p:regular r:id="rId41"/>
      <p:bold r:id="rId42"/>
      <p: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hGKuh/ACLFOr8gbIzep0hzPXoHo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102" y="162"/>
      </p:cViewPr>
      <p:guideLst/>
    </p:cSldViewPr>
  </p:slideViewPr>
  <p:notesTextViewPr>
    <p:cViewPr>
      <p:scale>
        <a:sx n="1" d="1"/>
        <a:sy n="1" d="1"/>
      </p:scale>
      <p:origin x="0" y="0"/>
    </p:cViewPr>
  </p:notesTextViewPr>
  <p:sorterViewPr>
    <p:cViewPr>
      <p:scale>
        <a:sx n="100" d="100"/>
        <a:sy n="100" d="100"/>
      </p:scale>
      <p:origin x="0" y="-419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L"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f65db9015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f65db90156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3" name="Google Shape;113;g2f65db90156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s-CL"/>
              <a:t>2</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0" name="Google Shape;20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5" name="Google Shape;21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3" name="Google Shape;22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3" name="Google Shape;32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2" name="Google Shape;34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f65db90156_0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2f65db90156_0_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g2f65db90156_0_2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CL"/>
              <a:t>3</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6" name="Google Shape;35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9" name="Google Shape;36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4" name="Google Shape;33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2f65db90156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2f65db90156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g2f65db90156_0_1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s-CL"/>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 name="Google Shape;14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8" name="Google Shape;15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 name="Google Shape;16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 name="Google Shape;17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1" name="Google Shape;18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5"/>
        <p:cNvGrpSpPr/>
        <p:nvPr/>
      </p:nvGrpSpPr>
      <p:grpSpPr>
        <a:xfrm>
          <a:off x="0" y="0"/>
          <a:ext cx="0" cy="0"/>
          <a:chOff x="0" y="0"/>
          <a:chExt cx="0" cy="0"/>
        </a:xfrm>
      </p:grpSpPr>
      <p:sp>
        <p:nvSpPr>
          <p:cNvPr id="16" name="Google Shape;16;p2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82"/>
        <p:cNvGrpSpPr/>
        <p:nvPr/>
      </p:nvGrpSpPr>
      <p:grpSpPr>
        <a:xfrm>
          <a:off x="0" y="0"/>
          <a:ext cx="0" cy="0"/>
          <a:chOff x="0" y="0"/>
          <a:chExt cx="0" cy="0"/>
        </a:xfrm>
      </p:grpSpPr>
      <p:sp>
        <p:nvSpPr>
          <p:cNvPr id="83" name="Google Shape;83;p3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p34"/>
          <p:cNvSpPr>
            <a:spLocks noGrp="1"/>
          </p:cNvSpPr>
          <p:nvPr>
            <p:ph type="pic" idx="2"/>
          </p:nvPr>
        </p:nvSpPr>
        <p:spPr>
          <a:xfrm>
            <a:off x="5183188" y="987425"/>
            <a:ext cx="6172200" cy="4873625"/>
          </a:xfrm>
          <a:prstGeom prst="rect">
            <a:avLst/>
          </a:prstGeom>
          <a:noFill/>
          <a:ln>
            <a:noFill/>
          </a:ln>
        </p:spPr>
      </p:sp>
      <p:sp>
        <p:nvSpPr>
          <p:cNvPr id="85" name="Google Shape;85;p3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6" name="Google Shape;86;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89"/>
        <p:cNvGrpSpPr/>
        <p:nvPr/>
      </p:nvGrpSpPr>
      <p:grpSpPr>
        <a:xfrm>
          <a:off x="0" y="0"/>
          <a:ext cx="0" cy="0"/>
          <a:chOff x="0" y="0"/>
          <a:chExt cx="0" cy="0"/>
        </a:xfrm>
      </p:grpSpPr>
      <p:sp>
        <p:nvSpPr>
          <p:cNvPr id="90" name="Google Shape;90;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3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95"/>
        <p:cNvGrpSpPr/>
        <p:nvPr/>
      </p:nvGrpSpPr>
      <p:grpSpPr>
        <a:xfrm>
          <a:off x="0" y="0"/>
          <a:ext cx="0" cy="0"/>
          <a:chOff x="0" y="0"/>
          <a:chExt cx="0" cy="0"/>
        </a:xfrm>
      </p:grpSpPr>
      <p:sp>
        <p:nvSpPr>
          <p:cNvPr id="96" name="Google Shape;96;p3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3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8/27/2024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rgbClr val="00905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600" b="0" i="0">
                <a:solidFill>
                  <a:srgbClr val="391D58"/>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21"/>
        <p:cNvGrpSpPr/>
        <p:nvPr/>
      </p:nvGrpSpPr>
      <p:grpSpPr>
        <a:xfrm>
          <a:off x="0" y="0"/>
          <a:ext cx="0" cy="0"/>
          <a:chOff x="0" y="0"/>
          <a:chExt cx="0" cy="0"/>
        </a:xfrm>
      </p:grpSpPr>
      <p:sp>
        <p:nvSpPr>
          <p:cNvPr id="22" name="Google Shape;22;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obj">
  <p:cSld name="OBJECT">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lt1"/>
              </a:buClr>
              <a:buSzPts val="2603"/>
              <a:buFont typeface="Calibri"/>
              <a:buNone/>
              <a:defRPr sz="2603" b="0" i="0">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6"/>
          <p:cNvSpPr txBox="1">
            <a:spLocks noGrp="1"/>
          </p:cNvSpPr>
          <p:nvPr>
            <p:ph type="ftr" idx="11"/>
          </p:nvPr>
        </p:nvSpPr>
        <p:spPr>
          <a:xfrm>
            <a:off x="4038600" y="6356350"/>
            <a:ext cx="4114800" cy="365125"/>
          </a:xfrm>
          <a:prstGeom prst="rect">
            <a:avLst/>
          </a:prstGeom>
          <a:noFill/>
          <a:ln>
            <a:noFill/>
          </a:ln>
        </p:spPr>
        <p:txBody>
          <a:bodyPr spcFirstLastPara="1" wrap="square" lIns="0" tIns="0" rIns="0" bIns="0" anchor="ctr" anchorCtr="0">
            <a:no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6"/>
          <p:cNvSpPr txBox="1">
            <a:spLocks noGrp="1"/>
          </p:cNvSpPr>
          <p:nvPr>
            <p:ph type="dt" idx="10"/>
          </p:nvPr>
        </p:nvSpPr>
        <p:spPr>
          <a:xfrm>
            <a:off x="838200" y="6356350"/>
            <a:ext cx="2743200" cy="36512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6"/>
          <p:cNvSpPr txBox="1">
            <a:spLocks noGrp="1"/>
          </p:cNvSpPr>
          <p:nvPr>
            <p:ph type="sldNum" idx="12"/>
          </p:nvPr>
        </p:nvSpPr>
        <p:spPr>
          <a:xfrm>
            <a:off x="8610600" y="6356350"/>
            <a:ext cx="2743200" cy="365125"/>
          </a:xfrm>
          <a:prstGeom prst="rect">
            <a:avLst/>
          </a:prstGeom>
          <a:noFill/>
          <a:ln>
            <a:noFill/>
          </a:ln>
        </p:spPr>
        <p:txBody>
          <a:bodyPr spcFirstLastPara="1" wrap="square" lIns="0" tIns="0" rIns="0" bIns="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s-CL"/>
              <a:t>‹Nº›</a:t>
            </a:fld>
            <a:endParaRPr sz="1200">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ítulo y objetos">
  <p:cSld name="Título y objetos">
    <p:spTree>
      <p:nvGrpSpPr>
        <p:cNvPr id="1" name="Shape 42"/>
        <p:cNvGrpSpPr/>
        <p:nvPr/>
      </p:nvGrpSpPr>
      <p:grpSpPr>
        <a:xfrm>
          <a:off x="0" y="0"/>
          <a:ext cx="0" cy="0"/>
          <a:chOff x="0" y="0"/>
          <a:chExt cx="0" cy="0"/>
        </a:xfrm>
      </p:grpSpPr>
      <p:sp>
        <p:nvSpPr>
          <p:cNvPr id="43" name="Google Shape;43;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8"/>
        <p:cNvGrpSpPr/>
        <p:nvPr/>
      </p:nvGrpSpPr>
      <p:grpSpPr>
        <a:xfrm>
          <a:off x="0" y="0"/>
          <a:ext cx="0" cy="0"/>
          <a:chOff x="0" y="0"/>
          <a:chExt cx="0" cy="0"/>
        </a:xfrm>
      </p:grpSpPr>
      <p:sp>
        <p:nvSpPr>
          <p:cNvPr id="49" name="Google Shape;49;p2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2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1" name="Google Shape;51;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54"/>
        <p:cNvGrpSpPr/>
        <p:nvPr/>
      </p:nvGrpSpPr>
      <p:grpSpPr>
        <a:xfrm>
          <a:off x="0" y="0"/>
          <a:ext cx="0" cy="0"/>
          <a:chOff x="0" y="0"/>
          <a:chExt cx="0" cy="0"/>
        </a:xfrm>
      </p:grpSpPr>
      <p:sp>
        <p:nvSpPr>
          <p:cNvPr id="55" name="Google Shape;55;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3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3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61"/>
        <p:cNvGrpSpPr/>
        <p:nvPr/>
      </p:nvGrpSpPr>
      <p:grpSpPr>
        <a:xfrm>
          <a:off x="0" y="0"/>
          <a:ext cx="0" cy="0"/>
          <a:chOff x="0" y="0"/>
          <a:chExt cx="0" cy="0"/>
        </a:xfrm>
      </p:grpSpPr>
      <p:sp>
        <p:nvSpPr>
          <p:cNvPr id="62" name="Google Shape;62;p3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4" name="Google Shape;64;p3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6" name="Google Shape;66;p3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70"/>
        <p:cNvGrpSpPr/>
        <p:nvPr/>
      </p:nvGrpSpPr>
      <p:grpSpPr>
        <a:xfrm>
          <a:off x="0" y="0"/>
          <a:ext cx="0" cy="0"/>
          <a:chOff x="0" y="0"/>
          <a:chExt cx="0" cy="0"/>
        </a:xfrm>
      </p:grpSpPr>
      <p:sp>
        <p:nvSpPr>
          <p:cNvPr id="71" name="Google Shape;71;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75"/>
        <p:cNvGrpSpPr/>
        <p:nvPr/>
      </p:nvGrpSpPr>
      <p:grpSpPr>
        <a:xfrm>
          <a:off x="0" y="0"/>
          <a:ext cx="0" cy="0"/>
          <a:chOff x="0" y="0"/>
          <a:chExt cx="0" cy="0"/>
        </a:xfrm>
      </p:grpSpPr>
      <p:sp>
        <p:nvSpPr>
          <p:cNvPr id="76" name="Google Shape;76;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3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8" name="Google Shape;78;p3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9" name="Google Shape;79;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L"/>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414780" y="3759"/>
            <a:ext cx="9362439" cy="1123315"/>
          </a:xfrm>
          <a:prstGeom prst="rect">
            <a:avLst/>
          </a:prstGeom>
        </p:spPr>
        <p:txBody>
          <a:bodyPr wrap="square" lIns="0" tIns="0" rIns="0" bIns="0">
            <a:spAutoFit/>
          </a:bodyPr>
          <a:lstStyle>
            <a:lvl1pPr>
              <a:defRPr sz="3600" b="0" i="0">
                <a:solidFill>
                  <a:srgbClr val="009051"/>
                </a:solidFill>
                <a:latin typeface="Calibri"/>
                <a:cs typeface="Calibri"/>
              </a:defRPr>
            </a:lvl1pPr>
          </a:lstStyle>
          <a:p>
            <a:endParaRPr/>
          </a:p>
        </p:txBody>
      </p:sp>
      <p:sp>
        <p:nvSpPr>
          <p:cNvPr id="3" name="Holder 3"/>
          <p:cNvSpPr>
            <a:spLocks noGrp="1"/>
          </p:cNvSpPr>
          <p:nvPr>
            <p:ph type="body" idx="1"/>
          </p:nvPr>
        </p:nvSpPr>
        <p:spPr>
          <a:xfrm>
            <a:off x="1031239" y="2304033"/>
            <a:ext cx="7370445" cy="1840864"/>
          </a:xfrm>
          <a:prstGeom prst="rect">
            <a:avLst/>
          </a:prstGeom>
        </p:spPr>
        <p:txBody>
          <a:bodyPr wrap="square" lIns="0" tIns="0" rIns="0" bIns="0">
            <a:spAutoFit/>
          </a:bodyPr>
          <a:lstStyle>
            <a:lvl1pPr>
              <a:defRPr sz="1600" b="0" i="0">
                <a:solidFill>
                  <a:srgbClr val="391D58"/>
                </a:solidFill>
                <a:latin typeface="Verdana"/>
                <a:cs typeface="Verdana"/>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8/27/2024</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Sld>
  <p:clrMap bg1="lt1" tx1="dk1" bg2="lt2" tx2="dk2" accent1="accent1" accent2="accent2" accent3="accent3" accent4="accent4" accent5="accent5" accent6="accent6" hlink="hlink" folHlink="folHlink"/>
  <p:sldLayoutIdLst>
    <p:sldLayoutId id="2147483665" r:id="rId1"/>
    <p:sldLayoutId id="2147483662" r:id="rId2"/>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leychile.cl/Navegar?idNorma=1041361"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hyperlink" Target="http://www.pcm.gob.pe/2015/02/onds-pcm-logra-dialogo-entre-comunidades-nativas-de-la-cuenca-del-rio-corrientes-de-loreto-y-empresa-pluspetrol/" TargetMode="External"/><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archivo.futawillimapu.org/2013/08/26/87-anos-del-parque-vicente-perez-rosales-recuerdos-del-pasado-humillacion-del-present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munipuchuncavi.cl/2.0/sitio10/pdf/documentos/basesescudo/bases.pdf"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6">
            <a:extLst>
              <a:ext uri="{FF2B5EF4-FFF2-40B4-BE49-F238E27FC236}">
                <a16:creationId xmlns:a16="http://schemas.microsoft.com/office/drawing/2014/main" id="{AB8C311F-7253-4AED-9701-7FC0708C41C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D073016-B734-483B-8953-5BADEE14511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38600" y="0"/>
            <a:ext cx="8157458" cy="6858000"/>
          </a:xfrm>
          <a:prstGeom prst="rect">
            <a:avLst/>
          </a:prstGeom>
          <a:gradFill>
            <a:gsLst>
              <a:gs pos="2000">
                <a:schemeClr val="accent1"/>
              </a:gs>
              <a:gs pos="78000">
                <a:schemeClr val="accent1">
                  <a:lumMod val="50000"/>
                </a:schemeClr>
              </a:gs>
              <a:gs pos="100000">
                <a:srgbClr val="000000">
                  <a:alpha val="85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0">
            <a:extLst>
              <a:ext uri="{FF2B5EF4-FFF2-40B4-BE49-F238E27FC236}">
                <a16:creationId xmlns:a16="http://schemas.microsoft.com/office/drawing/2014/main" id="{90A7EAB6-59D3-4325-8DE6-E0CA4009CE5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4537" y="1839884"/>
            <a:ext cx="8157460" cy="5017687"/>
          </a:xfrm>
          <a:prstGeom prst="rect">
            <a:avLst/>
          </a:prstGeom>
          <a:gradFill>
            <a:gsLst>
              <a:gs pos="0">
                <a:schemeClr val="accent1">
                  <a:lumMod val="60000"/>
                  <a:lumOff val="40000"/>
                  <a:alpha val="30000"/>
                </a:schemeClr>
              </a:gs>
              <a:gs pos="100000">
                <a:srgbClr val="000000">
                  <a:alpha val="4400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2">
            <a:extLst>
              <a:ext uri="{FF2B5EF4-FFF2-40B4-BE49-F238E27FC236}">
                <a16:creationId xmlns:a16="http://schemas.microsoft.com/office/drawing/2014/main" id="{A8D57A06-A426-446D-B02C-A2DC6B62E45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063179" y="-33131"/>
            <a:ext cx="6857999" cy="6923403"/>
          </a:xfrm>
          <a:prstGeom prst="rect">
            <a:avLst/>
          </a:prstGeom>
          <a:gradFill>
            <a:gsLst>
              <a:gs pos="56000">
                <a:schemeClr val="accent1">
                  <a:lumMod val="60000"/>
                  <a:lumOff val="40000"/>
                  <a:alpha val="0"/>
                </a:schemeClr>
              </a:gs>
              <a:gs pos="100000">
                <a:schemeClr val="accent1"/>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Imagen 1" descr="Una torre con nubes en el cielo&#10;&#10;Descripción generada automáticamente">
            <a:extLst>
              <a:ext uri="{FF2B5EF4-FFF2-40B4-BE49-F238E27FC236}">
                <a16:creationId xmlns:a16="http://schemas.microsoft.com/office/drawing/2014/main" id="{411EC80F-3C50-F8CE-BC58-AFC1BAA46781}"/>
              </a:ext>
            </a:extLst>
          </p:cNvPr>
          <p:cNvPicPr>
            <a:picLocks noChangeAspect="1"/>
          </p:cNvPicPr>
          <p:nvPr/>
        </p:nvPicPr>
        <p:blipFill>
          <a:blip r:embed="rId2">
            <a:extLst>
              <a:ext uri="{28A0092B-C50C-407E-A947-70E740481C1C}">
                <a14:useLocalDpi xmlns:a14="http://schemas.microsoft.com/office/drawing/2010/main" val="0"/>
              </a:ext>
            </a:extLst>
          </a:blip>
          <a:srcRect t="10557" b="4780"/>
          <a:stretch/>
        </p:blipFill>
        <p:spPr>
          <a:xfrm>
            <a:off x="457200" y="457200"/>
            <a:ext cx="11277600" cy="5943600"/>
          </a:xfrm>
          <a:prstGeom prst="rect">
            <a:avLst/>
          </a:prstGeom>
        </p:spPr>
      </p:pic>
      <p:sp>
        <p:nvSpPr>
          <p:cNvPr id="4" name="CuadroTexto 3">
            <a:extLst>
              <a:ext uri="{FF2B5EF4-FFF2-40B4-BE49-F238E27FC236}">
                <a16:creationId xmlns:a16="http://schemas.microsoft.com/office/drawing/2014/main" id="{0FA4568D-DE80-8C30-9C41-1E4A23442185}"/>
              </a:ext>
            </a:extLst>
          </p:cNvPr>
          <p:cNvSpPr txBox="1"/>
          <p:nvPr/>
        </p:nvSpPr>
        <p:spPr>
          <a:xfrm>
            <a:off x="453142" y="738515"/>
            <a:ext cx="6096000" cy="523220"/>
          </a:xfrm>
          <a:prstGeom prst="rect">
            <a:avLst/>
          </a:prstGeom>
          <a:noFill/>
        </p:spPr>
        <p:txBody>
          <a:bodyPr wrap="square">
            <a:spAutoFit/>
          </a:bodyPr>
          <a:lstStyle/>
          <a:p>
            <a:r>
              <a:rPr lang="es-CL" sz="1400" dirty="0">
                <a:solidFill>
                  <a:srgbClr val="F2F2F2"/>
                </a:solidFill>
              </a:rPr>
              <a:t>CLINICA ESPECIALIZADA EN DERECHO AMBIENTAL Y RESOLUCIÓN DE CONFLICTOS</a:t>
            </a:r>
            <a:endParaRPr lang="es-CL" dirty="0"/>
          </a:p>
        </p:txBody>
      </p:sp>
      <p:sp>
        <p:nvSpPr>
          <p:cNvPr id="5" name="Google Shape;108;p1">
            <a:extLst>
              <a:ext uri="{FF2B5EF4-FFF2-40B4-BE49-F238E27FC236}">
                <a16:creationId xmlns:a16="http://schemas.microsoft.com/office/drawing/2014/main" id="{45AA5531-9BF3-2AE8-02FD-F1DEEAB963BF}"/>
              </a:ext>
            </a:extLst>
          </p:cNvPr>
          <p:cNvSpPr txBox="1">
            <a:spLocks/>
          </p:cNvSpPr>
          <p:nvPr/>
        </p:nvSpPr>
        <p:spPr>
          <a:xfrm>
            <a:off x="1748509" y="2000250"/>
            <a:ext cx="3369234" cy="3447832"/>
          </a:xfrm>
          <a:prstGeom prst="rect">
            <a:avLst/>
          </a:prstGeom>
          <a:noFill/>
          <a:ln>
            <a:noFill/>
          </a:ln>
        </p:spPr>
        <p:txBody>
          <a:bodyPr spcFirstLastPara="1" wrap="square" lIns="91425" tIns="45700" rIns="91425" bIns="45700" anchor="t" anchorCtr="0">
            <a:normAutofit fontScale="92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indent="127000">
              <a:lnSpc>
                <a:spcPct val="90000"/>
              </a:lnSpc>
              <a:buClr>
                <a:schemeClr val="dk1"/>
              </a:buClr>
              <a:buSzPts val="2000"/>
            </a:pPr>
            <a:endParaRPr lang="es-ES" sz="2000"/>
          </a:p>
          <a:p>
            <a:pPr algn="ctr">
              <a:lnSpc>
                <a:spcPct val="90000"/>
              </a:lnSpc>
              <a:spcBef>
                <a:spcPts val="1000"/>
              </a:spcBef>
              <a:buClr>
                <a:schemeClr val="dk1"/>
              </a:buClr>
              <a:buSzPts val="2000"/>
            </a:pPr>
            <a:r>
              <a:rPr lang="es-ES" sz="2000"/>
              <a:t>SEGUNDA UNIDAD</a:t>
            </a:r>
            <a:endParaRPr lang="es-ES"/>
          </a:p>
          <a:p>
            <a:pPr indent="127000" algn="ctr">
              <a:lnSpc>
                <a:spcPct val="90000"/>
              </a:lnSpc>
              <a:spcBef>
                <a:spcPts val="1000"/>
              </a:spcBef>
              <a:buClr>
                <a:schemeClr val="dk1"/>
              </a:buClr>
              <a:buSzPts val="2000"/>
            </a:pPr>
            <a:endParaRPr lang="es-ES" sz="2000"/>
          </a:p>
          <a:p>
            <a:pPr indent="127000" algn="ctr">
              <a:lnSpc>
                <a:spcPct val="90000"/>
              </a:lnSpc>
              <a:spcBef>
                <a:spcPts val="1000"/>
              </a:spcBef>
              <a:buClr>
                <a:schemeClr val="dk1"/>
              </a:buClr>
              <a:buSzPts val="2000"/>
            </a:pPr>
            <a:endParaRPr lang="es-ES" sz="2000"/>
          </a:p>
          <a:p>
            <a:pPr algn="ctr">
              <a:lnSpc>
                <a:spcPct val="90000"/>
              </a:lnSpc>
              <a:spcBef>
                <a:spcPts val="1000"/>
              </a:spcBef>
              <a:buClr>
                <a:schemeClr val="dk1"/>
              </a:buClr>
              <a:buSzPts val="2000"/>
            </a:pPr>
            <a:r>
              <a:rPr lang="es-ES" sz="2000"/>
              <a:t>CARACTERIZACIÓN DEL CONFLICTO SOCIOAMBIENTAL DESDE UNA DIMENCION EXPERIENCIAL</a:t>
            </a:r>
            <a:endParaRPr lang="es-ES"/>
          </a:p>
          <a:p>
            <a:pPr algn="ctr">
              <a:lnSpc>
                <a:spcPct val="90000"/>
              </a:lnSpc>
              <a:spcBef>
                <a:spcPts val="1000"/>
              </a:spcBef>
              <a:buClr>
                <a:schemeClr val="dk1"/>
              </a:buClr>
              <a:buSzPts val="2000"/>
            </a:pPr>
            <a:endParaRPr lang="es-ES" sz="2000"/>
          </a:p>
          <a:p>
            <a:pPr algn="ctr">
              <a:lnSpc>
                <a:spcPct val="90000"/>
              </a:lnSpc>
              <a:spcBef>
                <a:spcPts val="1000"/>
              </a:spcBef>
              <a:buClr>
                <a:schemeClr val="dk1"/>
              </a:buClr>
              <a:buSzPts val="1600"/>
            </a:pPr>
            <a:r>
              <a:rPr lang="es-ES" sz="1600"/>
              <a:t>PROFESORA MARÍA NORA GONZALEZ JARAQUEMADA </a:t>
            </a:r>
            <a:endParaRPr lang="es-ES" dirty="0"/>
          </a:p>
        </p:txBody>
      </p:sp>
    </p:spTree>
    <p:extLst>
      <p:ext uri="{BB962C8B-B14F-4D97-AF65-F5344CB8AC3E}">
        <p14:creationId xmlns:p14="http://schemas.microsoft.com/office/powerpoint/2010/main" val="113424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182"/>
        <p:cNvGrpSpPr/>
        <p:nvPr/>
      </p:nvGrpSpPr>
      <p:grpSpPr>
        <a:xfrm>
          <a:off x="0" y="0"/>
          <a:ext cx="0" cy="0"/>
          <a:chOff x="0" y="0"/>
          <a:chExt cx="0" cy="0"/>
        </a:xfrm>
      </p:grpSpPr>
      <p:sp>
        <p:nvSpPr>
          <p:cNvPr id="183" name="Google Shape;183;p7"/>
          <p:cNvSpPr txBox="1"/>
          <p:nvPr/>
        </p:nvSpPr>
        <p:spPr>
          <a:xfrm>
            <a:off x="3157757" y="532180"/>
            <a:ext cx="8712298" cy="64940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L" sz="2800" b="1" dirty="0">
                <a:solidFill>
                  <a:srgbClr val="F2F2F2"/>
                </a:solidFill>
                <a:latin typeface="Calibri"/>
                <a:ea typeface="Calibri"/>
                <a:cs typeface="Calibri"/>
                <a:sym typeface="Calibri"/>
              </a:rPr>
              <a:t>El Conflicto socioambiental recae sobre un problema ambiental o socio-ambiental</a:t>
            </a:r>
            <a:endParaRPr sz="2800" dirty="0"/>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r>
              <a:rPr lang="es-CL" sz="1800" dirty="0">
                <a:solidFill>
                  <a:schemeClr val="dk1"/>
                </a:solidFill>
                <a:latin typeface="Calibri"/>
                <a:ea typeface="Calibri"/>
                <a:cs typeface="Calibri"/>
                <a:sym typeface="Calibri"/>
              </a:rPr>
              <a:t>¿Y qué es el medio ambiente? ¿Sinónimo?</a:t>
            </a:r>
            <a:endParaRPr dirty="0"/>
          </a:p>
          <a:p>
            <a:pPr marL="0" marR="0" lvl="0" indent="0" algn="just" rtl="0">
              <a:spcBef>
                <a:spcPts val="0"/>
              </a:spcBef>
              <a:spcAft>
                <a:spcPts val="0"/>
              </a:spcAft>
              <a:buNone/>
            </a:pPr>
            <a:r>
              <a:rPr lang="es-CL" sz="1800" dirty="0">
                <a:solidFill>
                  <a:schemeClr val="dk1"/>
                </a:solidFill>
                <a:latin typeface="Calibri"/>
                <a:ea typeface="Calibri"/>
                <a:cs typeface="Calibri"/>
                <a:sym typeface="Calibri"/>
              </a:rPr>
              <a:t>Artículo 2  </a:t>
            </a:r>
            <a:r>
              <a:rPr lang="es-CL" sz="1800" dirty="0" err="1">
                <a:solidFill>
                  <a:schemeClr val="dk1"/>
                </a:solidFill>
                <a:latin typeface="Calibri"/>
                <a:ea typeface="Calibri"/>
                <a:cs typeface="Calibri"/>
                <a:sym typeface="Calibri"/>
              </a:rPr>
              <a:t>Nº</a:t>
            </a:r>
            <a:r>
              <a:rPr lang="es-CL" sz="1800" dirty="0">
                <a:solidFill>
                  <a:schemeClr val="dk1"/>
                </a:solidFill>
                <a:latin typeface="Calibri"/>
                <a:ea typeface="Calibri"/>
                <a:cs typeface="Calibri"/>
                <a:sym typeface="Calibri"/>
              </a:rPr>
              <a:t> 11)  y  literal m) de la </a:t>
            </a:r>
            <a:r>
              <a:rPr lang="es-CL" sz="1800" u="sng" dirty="0">
                <a:solidFill>
                  <a:schemeClr val="dk1"/>
                </a:solidFill>
                <a:latin typeface="Calibri"/>
                <a:ea typeface="Calibri"/>
                <a:cs typeface="Calibri"/>
                <a:sym typeface="Calibri"/>
              </a:rPr>
              <a:t>Ley </a:t>
            </a:r>
            <a:r>
              <a:rPr lang="es-CL" sz="1800" dirty="0">
                <a:solidFill>
                  <a:schemeClr val="dk1"/>
                </a:solidFill>
                <a:latin typeface="Calibri"/>
                <a:ea typeface="Calibri"/>
                <a:cs typeface="Calibri"/>
                <a:sym typeface="Calibri"/>
              </a:rPr>
              <a:t>sobre Bases Generales del Medio Ambiente lo define como: </a:t>
            </a:r>
            <a:endParaRPr dirty="0"/>
          </a:p>
          <a:p>
            <a:pPr marL="0" marR="0" lvl="0" indent="0" algn="just" rtl="0">
              <a:spcBef>
                <a:spcPts val="0"/>
              </a:spcBef>
              <a:spcAft>
                <a:spcPts val="0"/>
              </a:spcAft>
              <a:buNone/>
            </a:pPr>
            <a:endParaRPr sz="1800" dirty="0">
              <a:solidFill>
                <a:schemeClr val="dk1"/>
              </a:solidFill>
              <a:latin typeface="Calibri"/>
              <a:ea typeface="Calibri"/>
              <a:cs typeface="Calibri"/>
              <a:sym typeface="Calibri"/>
            </a:endParaRPr>
          </a:p>
          <a:p>
            <a:pPr marL="0" marR="0" lvl="0" indent="0" algn="just" rtl="0">
              <a:spcBef>
                <a:spcPts val="0"/>
              </a:spcBef>
              <a:spcAft>
                <a:spcPts val="0"/>
              </a:spcAft>
              <a:buNone/>
            </a:pPr>
            <a:r>
              <a:rPr lang="es-CL" sz="1800" i="1" dirty="0">
                <a:solidFill>
                  <a:schemeClr val="dk1"/>
                </a:solidFill>
                <a:latin typeface="Calibri"/>
                <a:ea typeface="Calibri"/>
                <a:cs typeface="Calibri"/>
                <a:sym typeface="Calibri"/>
              </a:rPr>
              <a:t>“</a:t>
            </a:r>
            <a:r>
              <a:rPr lang="es-CL" sz="1800" dirty="0">
                <a:solidFill>
                  <a:schemeClr val="dk1"/>
                </a:solidFill>
                <a:latin typeface="Courier"/>
                <a:ea typeface="Courier"/>
                <a:cs typeface="Courier"/>
                <a:sym typeface="Courier"/>
              </a:rPr>
              <a:t>ll) Medio Ambiente: el sistema global constituido por elementos naturales y artificiales de naturaleza </a:t>
            </a:r>
            <a:r>
              <a:rPr lang="es-CL" sz="1800" dirty="0" err="1">
                <a:solidFill>
                  <a:schemeClr val="dk1"/>
                </a:solidFill>
                <a:latin typeface="Courier"/>
                <a:ea typeface="Courier"/>
                <a:cs typeface="Courier"/>
                <a:sym typeface="Courier"/>
              </a:rPr>
              <a:t>física</a:t>
            </a:r>
            <a:r>
              <a:rPr lang="es-CL" sz="1800" dirty="0">
                <a:solidFill>
                  <a:schemeClr val="dk1"/>
                </a:solidFill>
                <a:latin typeface="Courier"/>
                <a:ea typeface="Courier"/>
                <a:cs typeface="Courier"/>
                <a:sym typeface="Courier"/>
              </a:rPr>
              <a:t>, </a:t>
            </a:r>
            <a:r>
              <a:rPr lang="es-CL" sz="1800" dirty="0" err="1">
                <a:solidFill>
                  <a:schemeClr val="dk1"/>
                </a:solidFill>
                <a:latin typeface="Courier"/>
                <a:ea typeface="Courier"/>
                <a:cs typeface="Courier"/>
                <a:sym typeface="Courier"/>
              </a:rPr>
              <a:t>química</a:t>
            </a:r>
            <a:r>
              <a:rPr lang="es-CL" sz="1800" dirty="0">
                <a:solidFill>
                  <a:schemeClr val="dk1"/>
                </a:solidFill>
                <a:latin typeface="Courier"/>
                <a:ea typeface="Courier"/>
                <a:cs typeface="Courier"/>
                <a:sym typeface="Courier"/>
              </a:rPr>
              <a:t> o </a:t>
            </a:r>
            <a:r>
              <a:rPr lang="es-CL" sz="1800" dirty="0" err="1">
                <a:solidFill>
                  <a:schemeClr val="dk1"/>
                </a:solidFill>
                <a:latin typeface="Courier"/>
                <a:ea typeface="Courier"/>
                <a:cs typeface="Courier"/>
                <a:sym typeface="Courier"/>
              </a:rPr>
              <a:t>biológica</a:t>
            </a:r>
            <a:r>
              <a:rPr lang="es-CL" sz="1800" dirty="0">
                <a:solidFill>
                  <a:schemeClr val="dk1"/>
                </a:solidFill>
                <a:latin typeface="Courier"/>
                <a:ea typeface="Courier"/>
                <a:cs typeface="Courier"/>
                <a:sym typeface="Courier"/>
              </a:rPr>
              <a:t>, socioculturales y sus interacciones, en permanente </a:t>
            </a:r>
            <a:r>
              <a:rPr lang="es-CL" sz="1800" dirty="0" err="1">
                <a:solidFill>
                  <a:schemeClr val="dk1"/>
                </a:solidFill>
                <a:latin typeface="Courier"/>
                <a:ea typeface="Courier"/>
                <a:cs typeface="Courier"/>
                <a:sym typeface="Courier"/>
              </a:rPr>
              <a:t>modificación</a:t>
            </a:r>
            <a:r>
              <a:rPr lang="es-CL" sz="1800" dirty="0">
                <a:solidFill>
                  <a:schemeClr val="dk1"/>
                </a:solidFill>
                <a:latin typeface="Courier"/>
                <a:ea typeface="Courier"/>
                <a:cs typeface="Courier"/>
                <a:sym typeface="Courier"/>
              </a:rPr>
              <a:t> por la </a:t>
            </a:r>
            <a:r>
              <a:rPr lang="es-CL" sz="1800" dirty="0" err="1">
                <a:solidFill>
                  <a:schemeClr val="dk1"/>
                </a:solidFill>
                <a:latin typeface="Courier"/>
                <a:ea typeface="Courier"/>
                <a:cs typeface="Courier"/>
                <a:sym typeface="Courier"/>
              </a:rPr>
              <a:t>acción</a:t>
            </a:r>
            <a:r>
              <a:rPr lang="es-CL" sz="1800" dirty="0">
                <a:solidFill>
                  <a:schemeClr val="dk1"/>
                </a:solidFill>
                <a:latin typeface="Courier"/>
                <a:ea typeface="Courier"/>
                <a:cs typeface="Courier"/>
                <a:sym typeface="Courier"/>
              </a:rPr>
              <a:t> humana o natural y que rige y condiciona la existencia y desarrollo de la vida en sus </a:t>
            </a:r>
            <a:r>
              <a:rPr lang="es-CL" sz="1800" dirty="0" err="1">
                <a:solidFill>
                  <a:schemeClr val="dk1"/>
                </a:solidFill>
                <a:latin typeface="Courier"/>
                <a:ea typeface="Courier"/>
                <a:cs typeface="Courier"/>
                <a:sym typeface="Courier"/>
              </a:rPr>
              <a:t>múltiples</a:t>
            </a:r>
            <a:r>
              <a:rPr lang="es-CL" sz="1800" dirty="0">
                <a:solidFill>
                  <a:schemeClr val="dk1"/>
                </a:solidFill>
                <a:latin typeface="Courier"/>
                <a:ea typeface="Courier"/>
                <a:cs typeface="Courier"/>
                <a:sym typeface="Courier"/>
              </a:rPr>
              <a:t> manifestaciones; </a:t>
            </a:r>
            <a:endParaRPr dirty="0"/>
          </a:p>
          <a:p>
            <a:pPr marL="0" marR="0" lvl="0" indent="0" algn="just" rtl="0">
              <a:spcBef>
                <a:spcPts val="0"/>
              </a:spcBef>
              <a:spcAft>
                <a:spcPts val="0"/>
              </a:spcAft>
              <a:buNone/>
            </a:pPr>
            <a:r>
              <a:rPr lang="es-CL" sz="1800" dirty="0">
                <a:solidFill>
                  <a:schemeClr val="dk1"/>
                </a:solidFill>
                <a:latin typeface="Courier"/>
                <a:ea typeface="Courier"/>
                <a:cs typeface="Courier"/>
                <a:sym typeface="Courier"/>
              </a:rPr>
              <a:t>m) Medio Ambiente Libre de </a:t>
            </a:r>
            <a:r>
              <a:rPr lang="es-CL" sz="1800" dirty="0" err="1">
                <a:solidFill>
                  <a:schemeClr val="dk1"/>
                </a:solidFill>
                <a:latin typeface="Courier"/>
                <a:ea typeface="Courier"/>
                <a:cs typeface="Courier"/>
                <a:sym typeface="Courier"/>
              </a:rPr>
              <a:t>Contaminación</a:t>
            </a:r>
            <a:r>
              <a:rPr lang="es-CL" sz="1800" dirty="0">
                <a:solidFill>
                  <a:schemeClr val="dk1"/>
                </a:solidFill>
                <a:latin typeface="Courier"/>
                <a:ea typeface="Courier"/>
                <a:cs typeface="Courier"/>
                <a:sym typeface="Courier"/>
              </a:rPr>
              <a:t>: </a:t>
            </a:r>
            <a:r>
              <a:rPr lang="es-CL" sz="1800" dirty="0" err="1">
                <a:solidFill>
                  <a:schemeClr val="dk1"/>
                </a:solidFill>
                <a:latin typeface="Courier"/>
                <a:ea typeface="Courier"/>
                <a:cs typeface="Courier"/>
                <a:sym typeface="Courier"/>
              </a:rPr>
              <a:t>aquél</a:t>
            </a:r>
            <a:r>
              <a:rPr lang="es-CL" sz="1800" dirty="0">
                <a:solidFill>
                  <a:schemeClr val="dk1"/>
                </a:solidFill>
                <a:latin typeface="Courier"/>
                <a:ea typeface="Courier"/>
                <a:cs typeface="Courier"/>
                <a:sym typeface="Courier"/>
              </a:rPr>
              <a:t> en el que los contaminantes se encuentran en concentraciones y </a:t>
            </a:r>
            <a:r>
              <a:rPr lang="es-CL" sz="1800" dirty="0" err="1">
                <a:solidFill>
                  <a:schemeClr val="dk1"/>
                </a:solidFill>
                <a:latin typeface="Courier"/>
                <a:ea typeface="Courier"/>
                <a:cs typeface="Courier"/>
                <a:sym typeface="Courier"/>
              </a:rPr>
              <a:t>períodos</a:t>
            </a:r>
            <a:r>
              <a:rPr lang="es-CL" sz="1800" dirty="0">
                <a:solidFill>
                  <a:schemeClr val="dk1"/>
                </a:solidFill>
                <a:latin typeface="Courier"/>
                <a:ea typeface="Courier"/>
                <a:cs typeface="Courier"/>
                <a:sym typeface="Courier"/>
              </a:rPr>
              <a:t> inferiores a </a:t>
            </a:r>
            <a:r>
              <a:rPr lang="es-CL" sz="1800" dirty="0" err="1">
                <a:solidFill>
                  <a:schemeClr val="dk1"/>
                </a:solidFill>
                <a:latin typeface="Courier"/>
                <a:ea typeface="Courier"/>
                <a:cs typeface="Courier"/>
                <a:sym typeface="Courier"/>
              </a:rPr>
              <a:t>aquéllos</a:t>
            </a:r>
            <a:r>
              <a:rPr lang="es-CL" sz="1800" dirty="0">
                <a:solidFill>
                  <a:schemeClr val="dk1"/>
                </a:solidFill>
                <a:latin typeface="Courier"/>
                <a:ea typeface="Courier"/>
                <a:cs typeface="Courier"/>
                <a:sym typeface="Courier"/>
              </a:rPr>
              <a:t> susceptibles de constituir un riesgo a la salud de las personas, a la calidad de vida de la </a:t>
            </a:r>
            <a:r>
              <a:rPr lang="es-CL" sz="1800" dirty="0" err="1">
                <a:solidFill>
                  <a:schemeClr val="dk1"/>
                </a:solidFill>
                <a:latin typeface="Courier"/>
                <a:ea typeface="Courier"/>
                <a:cs typeface="Courier"/>
                <a:sym typeface="Courier"/>
              </a:rPr>
              <a:t>población</a:t>
            </a:r>
            <a:r>
              <a:rPr lang="es-CL" sz="1800" dirty="0">
                <a:solidFill>
                  <a:schemeClr val="dk1"/>
                </a:solidFill>
                <a:latin typeface="Courier"/>
                <a:ea typeface="Courier"/>
                <a:cs typeface="Courier"/>
                <a:sym typeface="Courier"/>
              </a:rPr>
              <a:t>, a la </a:t>
            </a:r>
            <a:r>
              <a:rPr lang="es-CL" sz="1800" dirty="0" err="1">
                <a:solidFill>
                  <a:schemeClr val="dk1"/>
                </a:solidFill>
                <a:latin typeface="Courier"/>
                <a:ea typeface="Courier"/>
                <a:cs typeface="Courier"/>
                <a:sym typeface="Courier"/>
              </a:rPr>
              <a:t>preservación</a:t>
            </a:r>
            <a:r>
              <a:rPr lang="es-CL" sz="1800" dirty="0">
                <a:solidFill>
                  <a:schemeClr val="dk1"/>
                </a:solidFill>
                <a:latin typeface="Courier"/>
                <a:ea typeface="Courier"/>
                <a:cs typeface="Courier"/>
                <a:sym typeface="Courier"/>
              </a:rPr>
              <a:t> de la naturaleza o a la </a:t>
            </a:r>
            <a:r>
              <a:rPr lang="es-CL" sz="1800" dirty="0" err="1">
                <a:solidFill>
                  <a:schemeClr val="dk1"/>
                </a:solidFill>
                <a:latin typeface="Courier"/>
                <a:ea typeface="Courier"/>
                <a:cs typeface="Courier"/>
                <a:sym typeface="Courier"/>
              </a:rPr>
              <a:t>conservación</a:t>
            </a:r>
            <a:r>
              <a:rPr lang="es-CL" sz="1800" dirty="0">
                <a:solidFill>
                  <a:schemeClr val="dk1"/>
                </a:solidFill>
                <a:latin typeface="Courier"/>
                <a:ea typeface="Courier"/>
                <a:cs typeface="Courier"/>
                <a:sym typeface="Courier"/>
              </a:rPr>
              <a:t> del patrimonio ambiental; </a:t>
            </a:r>
            <a:endParaRPr sz="180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800"/>
              <a:buFont typeface="Calibri"/>
              <a:buNone/>
            </a:pPr>
            <a:endParaRPr sz="1800" i="1" dirty="0">
              <a:solidFill>
                <a:schemeClr val="dk1"/>
              </a:solidFill>
              <a:latin typeface="Calibri"/>
              <a:ea typeface="Calibri"/>
              <a:cs typeface="Calibri"/>
              <a:sym typeface="Calibri"/>
            </a:endParaRPr>
          </a:p>
          <a:p>
            <a:pPr marL="0" marR="0" lvl="0" indent="0" algn="l" rtl="0">
              <a:spcBef>
                <a:spcPts val="0"/>
              </a:spcBef>
              <a:spcAft>
                <a:spcPts val="0"/>
              </a:spcAft>
              <a:buNone/>
            </a:pPr>
            <a:r>
              <a:rPr lang="es-CL" sz="1800" b="1" dirty="0">
                <a:solidFill>
                  <a:srgbClr val="F2F2F2"/>
                </a:solidFill>
                <a:latin typeface="Calibri"/>
                <a:ea typeface="Calibri"/>
                <a:cs typeface="Calibri"/>
                <a:sym typeface="Calibri"/>
              </a:rPr>
              <a:t>¿De qué me sirve conocer la definición legal?</a:t>
            </a:r>
            <a:endParaRPr sz="1800" b="1" dirty="0">
              <a:solidFill>
                <a:srgbClr val="F2F2F2"/>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84" name="Google Shape;184;p7"/>
          <p:cNvSpPr txBox="1"/>
          <p:nvPr/>
        </p:nvSpPr>
        <p:spPr>
          <a:xfrm>
            <a:off x="148590" y="2932796"/>
            <a:ext cx="2592152" cy="1200329"/>
          </a:xfrm>
          <a:prstGeom prst="rect">
            <a:avLst/>
          </a:prstGeom>
          <a:noFill/>
          <a:ln w="76200" cap="flat" cmpd="sng">
            <a:solidFill>
              <a:srgbClr val="FFD96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s-CL" sz="2400">
                <a:solidFill>
                  <a:schemeClr val="dk1"/>
                </a:solidFill>
                <a:latin typeface="Calibri"/>
                <a:ea typeface="Calibri"/>
                <a:cs typeface="Calibri"/>
                <a:sym typeface="Calibri"/>
              </a:rPr>
              <a:t>Qué se entiende por medioambiente ?</a:t>
            </a:r>
            <a:endParaRPr/>
          </a:p>
        </p:txBody>
      </p:sp>
      <p:sp>
        <p:nvSpPr>
          <p:cNvPr id="185" name="Google Shape;185;p7"/>
          <p:cNvSpPr/>
          <p:nvPr/>
        </p:nvSpPr>
        <p:spPr>
          <a:xfrm>
            <a:off x="2740742" y="3424873"/>
            <a:ext cx="282308" cy="354330"/>
          </a:xfrm>
          <a:prstGeom prst="rightArrow">
            <a:avLst>
              <a:gd name="adj1" fmla="val 50000"/>
              <a:gd name="adj2" fmla="val 50000"/>
            </a:avLst>
          </a:prstGeom>
          <a:solidFill>
            <a:srgbClr val="FFD96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
                                        </p:tgtEl>
                                        <p:attrNameLst>
                                          <p:attrName>style.visibility</p:attrName>
                                        </p:attrNameLst>
                                      </p:cBhvr>
                                      <p:to>
                                        <p:strVal val="visible"/>
                                      </p:to>
                                    </p:set>
                                    <p:anim calcmode="lin" valueType="num">
                                      <p:cBhvr additive="base">
                                        <p:cTn id="7" dur="500"/>
                                        <p:tgtEl>
                                          <p:spTgt spid="184"/>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83"/>
                                        </p:tgtEl>
                                        <p:attrNameLst>
                                          <p:attrName>style.visibility</p:attrName>
                                        </p:attrNameLst>
                                      </p:cBhvr>
                                      <p:to>
                                        <p:strVal val="visible"/>
                                      </p:to>
                                    </p:set>
                                    <p:anim calcmode="lin" valueType="num">
                                      <p:cBhvr additive="base">
                                        <p:cTn id="12" dur="500"/>
                                        <p:tgtEl>
                                          <p:spTgt spid="1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189"/>
        <p:cNvGrpSpPr/>
        <p:nvPr/>
      </p:nvGrpSpPr>
      <p:grpSpPr>
        <a:xfrm>
          <a:off x="0" y="0"/>
          <a:ext cx="0" cy="0"/>
          <a:chOff x="0" y="0"/>
          <a:chExt cx="0" cy="0"/>
        </a:xfrm>
      </p:grpSpPr>
      <p:sp>
        <p:nvSpPr>
          <p:cNvPr id="190" name="Google Shape;190;p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p:txBody>
      </p:sp>
      <p:grpSp>
        <p:nvGrpSpPr>
          <p:cNvPr id="191" name="Google Shape;191;p8"/>
          <p:cNvGrpSpPr/>
          <p:nvPr/>
        </p:nvGrpSpPr>
        <p:grpSpPr>
          <a:xfrm>
            <a:off x="3892100" y="2068793"/>
            <a:ext cx="6580150" cy="4122974"/>
            <a:chOff x="0" y="147946"/>
            <a:chExt cx="6580150" cy="4122974"/>
          </a:xfrm>
        </p:grpSpPr>
        <p:sp>
          <p:nvSpPr>
            <p:cNvPr id="192" name="Google Shape;192;p8"/>
            <p:cNvSpPr/>
            <p:nvPr/>
          </p:nvSpPr>
          <p:spPr>
            <a:xfrm>
              <a:off x="0" y="147946"/>
              <a:ext cx="6580150" cy="4112594"/>
            </a:xfrm>
            <a:custGeom>
              <a:avLst/>
              <a:gdLst/>
              <a:ahLst/>
              <a:cxnLst/>
              <a:rect l="l" t="t" r="r" b="b"/>
              <a:pathLst>
                <a:path w="120000" h="120000" extrusionOk="0">
                  <a:moveTo>
                    <a:pt x="0" y="120000"/>
                  </a:moveTo>
                  <a:quadBezTo>
                    <a:pt x="20000" y="40000"/>
                    <a:pt x="101250" y="15000"/>
                  </a:quadBezTo>
                  <a:lnTo>
                    <a:pt x="100194" y="0"/>
                  </a:lnTo>
                  <a:lnTo>
                    <a:pt x="120000" y="24000"/>
                  </a:lnTo>
                  <a:lnTo>
                    <a:pt x="104419" y="60000"/>
                  </a:lnTo>
                  <a:lnTo>
                    <a:pt x="103363" y="45000"/>
                  </a:lnTo>
                  <a:quadBezTo>
                    <a:pt x="30000" y="55000"/>
                    <a:pt x="0" y="120000"/>
                  </a:quadBezTo>
                  <a:close/>
                </a:path>
              </a:pathLst>
            </a:custGeom>
            <a:solidFill>
              <a:srgbClr val="CFDE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8"/>
            <p:cNvSpPr/>
            <p:nvPr/>
          </p:nvSpPr>
          <p:spPr>
            <a:xfrm>
              <a:off x="5020655" y="981980"/>
              <a:ext cx="486931" cy="486931"/>
            </a:xfrm>
            <a:prstGeom prst="ellipse">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8"/>
            <p:cNvSpPr/>
            <p:nvPr/>
          </p:nvSpPr>
          <p:spPr>
            <a:xfrm>
              <a:off x="2067088" y="1235826"/>
              <a:ext cx="4453709" cy="3035094"/>
            </a:xfrm>
            <a:prstGeom prst="round2DiagRect">
              <a:avLst>
                <a:gd name="adj1" fmla="val 16667"/>
                <a:gd name="adj2" fmla="val 0"/>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8"/>
            <p:cNvSpPr txBox="1"/>
            <p:nvPr/>
          </p:nvSpPr>
          <p:spPr>
            <a:xfrm>
              <a:off x="2215249" y="1383987"/>
              <a:ext cx="4157387" cy="2738772"/>
            </a:xfrm>
            <a:prstGeom prst="rect">
              <a:avLst/>
            </a:prstGeom>
            <a:noFill/>
            <a:ln>
              <a:noFill/>
            </a:ln>
          </p:spPr>
          <p:txBody>
            <a:bodyPr spcFirstLastPara="1" wrap="square" lIns="0" tIns="0" rIns="258000" bIns="0" anchor="t" anchorCtr="0">
              <a:noAutofit/>
            </a:bodyPr>
            <a:lstStyle/>
            <a:p>
              <a:pPr marL="0" marR="0" lvl="0" indent="0" algn="l" rtl="0">
                <a:lnSpc>
                  <a:spcPct val="90000"/>
                </a:lnSpc>
                <a:spcBef>
                  <a:spcPts val="0"/>
                </a:spcBef>
                <a:spcAft>
                  <a:spcPts val="0"/>
                </a:spcAft>
                <a:buNone/>
              </a:pPr>
              <a:r>
                <a:rPr lang="es-CL" sz="2800" b="1" dirty="0">
                  <a:solidFill>
                    <a:schemeClr val="tx1"/>
                  </a:solidFill>
                  <a:latin typeface="Calibri"/>
                  <a:ea typeface="Calibri"/>
                  <a:cs typeface="Calibri"/>
                  <a:sym typeface="Calibri"/>
                </a:rPr>
                <a:t>Problemas y conflictos</a:t>
              </a:r>
              <a:endParaRPr sz="2800" b="1" dirty="0">
                <a:solidFill>
                  <a:schemeClr val="tx1"/>
                </a:solidFill>
                <a:latin typeface="Calibri"/>
                <a:ea typeface="Calibri"/>
                <a:cs typeface="Calibri"/>
                <a:sym typeface="Calibri"/>
              </a:endParaRPr>
            </a:p>
            <a:p>
              <a:pPr marL="228600" marR="0" lvl="1" indent="-228600" algn="l" rtl="0">
                <a:lnSpc>
                  <a:spcPct val="90000"/>
                </a:lnSpc>
                <a:spcBef>
                  <a:spcPts val="980"/>
                </a:spcBef>
                <a:spcAft>
                  <a:spcPts val="0"/>
                </a:spcAft>
                <a:buClr>
                  <a:schemeClr val="dk1"/>
                </a:buClr>
                <a:buSzPts val="2200"/>
                <a:buFont typeface="Calibri"/>
                <a:buChar char="•"/>
              </a:pPr>
              <a:r>
                <a:rPr lang="es-CL" sz="2200" b="0" i="0" u="none" strike="noStrike" cap="none" dirty="0">
                  <a:solidFill>
                    <a:schemeClr val="dk1"/>
                  </a:solidFill>
                  <a:latin typeface="Calibri"/>
                  <a:ea typeface="Calibri"/>
                  <a:cs typeface="Calibri"/>
                  <a:sym typeface="Calibri"/>
                </a:rPr>
                <a:t>vecinales</a:t>
              </a:r>
              <a:endParaRPr sz="2200" b="0" i="0" u="none" strike="noStrike" cap="none" dirty="0">
                <a:solidFill>
                  <a:schemeClr val="dk1"/>
                </a:solidFill>
                <a:latin typeface="Calibri"/>
                <a:ea typeface="Calibri"/>
                <a:cs typeface="Calibri"/>
                <a:sym typeface="Calibri"/>
              </a:endParaRPr>
            </a:p>
            <a:p>
              <a:pPr marL="228600" marR="0" lvl="1" indent="-228600" algn="l" rtl="0">
                <a:lnSpc>
                  <a:spcPct val="90000"/>
                </a:lnSpc>
                <a:spcBef>
                  <a:spcPts val="330"/>
                </a:spcBef>
                <a:spcAft>
                  <a:spcPts val="0"/>
                </a:spcAft>
                <a:buClr>
                  <a:schemeClr val="dk1"/>
                </a:buClr>
                <a:buSzPts val="2200"/>
                <a:buFont typeface="Calibri"/>
                <a:buChar char="•"/>
              </a:pPr>
              <a:r>
                <a:rPr lang="es-CL" sz="2200" b="0" i="0" u="none" strike="noStrike" cap="none" dirty="0">
                  <a:solidFill>
                    <a:schemeClr val="dk1"/>
                  </a:solidFill>
                  <a:latin typeface="Calibri"/>
                  <a:ea typeface="Calibri"/>
                  <a:cs typeface="Calibri"/>
                  <a:sym typeface="Calibri"/>
                </a:rPr>
                <a:t>locales</a:t>
              </a:r>
              <a:endParaRPr sz="2200" b="0" i="0" u="none" strike="noStrike" cap="none" dirty="0">
                <a:solidFill>
                  <a:schemeClr val="dk1"/>
                </a:solidFill>
                <a:latin typeface="Calibri"/>
                <a:ea typeface="Calibri"/>
                <a:cs typeface="Calibri"/>
                <a:sym typeface="Calibri"/>
              </a:endParaRPr>
            </a:p>
            <a:p>
              <a:pPr marL="228600" marR="0" lvl="1" indent="-228600" algn="l" rtl="0">
                <a:lnSpc>
                  <a:spcPct val="90000"/>
                </a:lnSpc>
                <a:spcBef>
                  <a:spcPts val="330"/>
                </a:spcBef>
                <a:spcAft>
                  <a:spcPts val="0"/>
                </a:spcAft>
                <a:buClr>
                  <a:schemeClr val="dk1"/>
                </a:buClr>
                <a:buSzPts val="2200"/>
                <a:buFont typeface="Calibri"/>
                <a:buChar char="•"/>
              </a:pPr>
              <a:r>
                <a:rPr lang="es-CL" sz="2200" b="0" i="0" u="none" strike="noStrike" cap="none" dirty="0">
                  <a:solidFill>
                    <a:schemeClr val="dk1"/>
                  </a:solidFill>
                  <a:latin typeface="Calibri"/>
                  <a:ea typeface="Calibri"/>
                  <a:cs typeface="Calibri"/>
                  <a:sym typeface="Calibri"/>
                </a:rPr>
                <a:t>regionales</a:t>
              </a:r>
              <a:endParaRPr sz="2200" b="0" i="0" u="none" strike="noStrike" cap="none" dirty="0">
                <a:solidFill>
                  <a:schemeClr val="dk1"/>
                </a:solidFill>
                <a:latin typeface="Calibri"/>
                <a:ea typeface="Calibri"/>
                <a:cs typeface="Calibri"/>
                <a:sym typeface="Calibri"/>
              </a:endParaRPr>
            </a:p>
            <a:p>
              <a:pPr marL="228600" marR="0" lvl="1" indent="-228600" algn="l" rtl="0">
                <a:lnSpc>
                  <a:spcPct val="90000"/>
                </a:lnSpc>
                <a:spcBef>
                  <a:spcPts val="330"/>
                </a:spcBef>
                <a:spcAft>
                  <a:spcPts val="0"/>
                </a:spcAft>
                <a:buClr>
                  <a:schemeClr val="dk1"/>
                </a:buClr>
                <a:buSzPts val="2200"/>
                <a:buFont typeface="Calibri"/>
                <a:buChar char="•"/>
              </a:pPr>
              <a:r>
                <a:rPr lang="es-CL" sz="2200" b="0" i="0" u="none" strike="noStrike" cap="none" dirty="0">
                  <a:solidFill>
                    <a:schemeClr val="dk1"/>
                  </a:solidFill>
                  <a:latin typeface="Calibri"/>
                  <a:ea typeface="Calibri"/>
                  <a:cs typeface="Calibri"/>
                  <a:sym typeface="Calibri"/>
                </a:rPr>
                <a:t>nacionales</a:t>
              </a:r>
              <a:endParaRPr sz="2200" b="0" i="0" u="none" strike="noStrike" cap="none" dirty="0">
                <a:solidFill>
                  <a:schemeClr val="dk1"/>
                </a:solidFill>
                <a:latin typeface="Calibri"/>
                <a:ea typeface="Calibri"/>
                <a:cs typeface="Calibri"/>
                <a:sym typeface="Calibri"/>
              </a:endParaRPr>
            </a:p>
            <a:p>
              <a:pPr marL="228600" marR="0" lvl="1" indent="-228600" algn="l" rtl="0">
                <a:lnSpc>
                  <a:spcPct val="90000"/>
                </a:lnSpc>
                <a:spcBef>
                  <a:spcPts val="330"/>
                </a:spcBef>
                <a:spcAft>
                  <a:spcPts val="0"/>
                </a:spcAft>
                <a:buClr>
                  <a:schemeClr val="dk1"/>
                </a:buClr>
                <a:buSzPts val="2200"/>
                <a:buFont typeface="Calibri"/>
                <a:buChar char="•"/>
              </a:pPr>
              <a:r>
                <a:rPr lang="es-CL" sz="2200" b="0" i="0" u="none" strike="noStrike" cap="none" dirty="0">
                  <a:solidFill>
                    <a:schemeClr val="dk1"/>
                  </a:solidFill>
                  <a:latin typeface="Calibri"/>
                  <a:ea typeface="Calibri"/>
                  <a:cs typeface="Calibri"/>
                  <a:sym typeface="Calibri"/>
                </a:rPr>
                <a:t>transfronterizos</a:t>
              </a:r>
              <a:endParaRPr sz="2200" b="0" i="0" u="none" strike="noStrike" cap="none" dirty="0">
                <a:solidFill>
                  <a:schemeClr val="dk1"/>
                </a:solidFill>
                <a:latin typeface="Calibri"/>
                <a:ea typeface="Calibri"/>
                <a:cs typeface="Calibri"/>
                <a:sym typeface="Calibri"/>
              </a:endParaRPr>
            </a:p>
            <a:p>
              <a:pPr marL="228600" marR="0" lvl="1" indent="-228600" algn="l" rtl="0">
                <a:lnSpc>
                  <a:spcPct val="90000"/>
                </a:lnSpc>
                <a:spcBef>
                  <a:spcPts val="330"/>
                </a:spcBef>
                <a:spcAft>
                  <a:spcPts val="0"/>
                </a:spcAft>
                <a:buClr>
                  <a:schemeClr val="dk1"/>
                </a:buClr>
                <a:buSzPts val="2200"/>
                <a:buFont typeface="Calibri"/>
                <a:buChar char="•"/>
              </a:pPr>
              <a:r>
                <a:rPr lang="es-CL" sz="2200" b="0" i="0" u="none" strike="noStrike" cap="none" dirty="0">
                  <a:solidFill>
                    <a:schemeClr val="dk1"/>
                  </a:solidFill>
                  <a:latin typeface="Calibri"/>
                  <a:ea typeface="Calibri"/>
                  <a:cs typeface="Calibri"/>
                  <a:sym typeface="Calibri"/>
                </a:rPr>
                <a:t>globales</a:t>
              </a:r>
              <a:endParaRPr sz="2200" b="0" i="0" u="none" strike="noStrike" cap="none" dirty="0">
                <a:solidFill>
                  <a:schemeClr val="dk1"/>
                </a:solidFill>
                <a:latin typeface="Calibri"/>
                <a:ea typeface="Calibri"/>
                <a:cs typeface="Calibri"/>
                <a:sym typeface="Calibri"/>
              </a:endParaRPr>
            </a:p>
          </p:txBody>
        </p:sp>
      </p:grpSp>
      <p:sp>
        <p:nvSpPr>
          <p:cNvPr id="196" name="Google Shape;196;p8"/>
          <p:cNvSpPr txBox="1"/>
          <p:nvPr/>
        </p:nvSpPr>
        <p:spPr>
          <a:xfrm>
            <a:off x="1656216" y="0"/>
            <a:ext cx="9122584" cy="1325563"/>
          </a:xfrm>
          <a:prstGeom prst="rect">
            <a:avLst/>
          </a:prstGeom>
          <a:noFill/>
          <a:ln>
            <a:noFill/>
          </a:ln>
        </p:spPr>
        <p:txBody>
          <a:bodyPr spcFirstLastPara="1" wrap="square" lIns="91425" tIns="45700" rIns="91425" bIns="45700" anchor="b" anchorCtr="0">
            <a:normAutofit lnSpcReduction="10000"/>
          </a:bodyPr>
          <a:lstStyle/>
          <a:p>
            <a:pPr marL="0" marR="0" lvl="0" indent="0" algn="ctr" rtl="0">
              <a:lnSpc>
                <a:spcPct val="90000"/>
              </a:lnSpc>
              <a:spcBef>
                <a:spcPts val="0"/>
              </a:spcBef>
              <a:spcAft>
                <a:spcPts val="0"/>
              </a:spcAft>
              <a:buClr>
                <a:srgbClr val="F2F2F2"/>
              </a:buClr>
              <a:buSzPts val="4800"/>
              <a:buFont typeface="Calibri"/>
              <a:buNone/>
            </a:pPr>
            <a:r>
              <a:rPr lang="es-CL" sz="4800">
                <a:solidFill>
                  <a:srgbClr val="F2F2F2"/>
                </a:solidFill>
                <a:latin typeface="Calibri"/>
                <a:ea typeface="Calibri"/>
                <a:cs typeface="Calibri"/>
                <a:sym typeface="Calibri"/>
              </a:rPr>
              <a:t>¿El medio ambiente tiene fronteras?</a:t>
            </a:r>
            <a:endParaRPr/>
          </a:p>
        </p:txBody>
      </p:sp>
      <p:pic>
        <p:nvPicPr>
          <p:cNvPr id="197" name="Google Shape;197;p8"/>
          <p:cNvPicPr preferRelativeResize="0"/>
          <p:nvPr/>
        </p:nvPicPr>
        <p:blipFill rotWithShape="1">
          <a:blip r:embed="rId3">
            <a:alphaModFix/>
          </a:blip>
          <a:srcRect/>
          <a:stretch/>
        </p:blipFill>
        <p:spPr>
          <a:xfrm>
            <a:off x="857250" y="3200400"/>
            <a:ext cx="2449999" cy="281178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6"/>
                                        </p:tgtEl>
                                        <p:attrNameLst>
                                          <p:attrName>style.visibility</p:attrName>
                                        </p:attrNameLst>
                                      </p:cBhvr>
                                      <p:to>
                                        <p:strVal val="visible"/>
                                      </p:to>
                                    </p:set>
                                    <p:anim calcmode="lin" valueType="num">
                                      <p:cBhvr additive="base">
                                        <p:cTn id="7" dur="500"/>
                                        <p:tgtEl>
                                          <p:spTgt spid="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201"/>
        <p:cNvGrpSpPr/>
        <p:nvPr/>
      </p:nvGrpSpPr>
      <p:grpSpPr>
        <a:xfrm>
          <a:off x="0" y="0"/>
          <a:ext cx="0" cy="0"/>
          <a:chOff x="0" y="0"/>
          <a:chExt cx="0" cy="0"/>
        </a:xfrm>
      </p:grpSpPr>
      <p:sp>
        <p:nvSpPr>
          <p:cNvPr id="202" name="Google Shape;202;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p:txBody>
      </p:sp>
      <p:grpSp>
        <p:nvGrpSpPr>
          <p:cNvPr id="203" name="Google Shape;203;p9"/>
          <p:cNvGrpSpPr/>
          <p:nvPr/>
        </p:nvGrpSpPr>
        <p:grpSpPr>
          <a:xfrm>
            <a:off x="3877591" y="3438871"/>
            <a:ext cx="8120856" cy="3123406"/>
            <a:chOff x="3571" y="955957"/>
            <a:chExt cx="8120856" cy="3123406"/>
          </a:xfrm>
        </p:grpSpPr>
        <p:sp>
          <p:nvSpPr>
            <p:cNvPr id="204" name="Google Shape;204;p9"/>
            <p:cNvSpPr/>
            <p:nvPr/>
          </p:nvSpPr>
          <p:spPr>
            <a:xfrm>
              <a:off x="3571" y="955957"/>
              <a:ext cx="3123406" cy="3123406"/>
            </a:xfrm>
            <a:prstGeom prst="ellipse">
              <a:avLst/>
            </a:prstGeom>
            <a:solidFill>
              <a:srgbClr val="599BD5">
                <a:alpha val="49803"/>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9"/>
            <p:cNvSpPr txBox="1"/>
            <p:nvPr/>
          </p:nvSpPr>
          <p:spPr>
            <a:xfrm>
              <a:off x="460983" y="1413369"/>
              <a:ext cx="2208582" cy="2208582"/>
            </a:xfrm>
            <a:prstGeom prst="rect">
              <a:avLst/>
            </a:prstGeom>
            <a:noFill/>
            <a:ln>
              <a:noFill/>
            </a:ln>
          </p:spPr>
          <p:txBody>
            <a:bodyPr spcFirstLastPara="1" wrap="square" lIns="171875" tIns="25400" rIns="171875" bIns="25400" anchor="ctr" anchorCtr="0">
              <a:noAutofit/>
            </a:bodyPr>
            <a:lstStyle/>
            <a:p>
              <a:pPr marL="0" marR="0" lvl="0" indent="0" algn="ctr" rtl="0">
                <a:lnSpc>
                  <a:spcPct val="90000"/>
                </a:lnSpc>
                <a:spcBef>
                  <a:spcPts val="0"/>
                </a:spcBef>
                <a:spcAft>
                  <a:spcPts val="0"/>
                </a:spcAft>
                <a:buNone/>
              </a:pPr>
              <a:r>
                <a:rPr lang="es-CL" sz="2000">
                  <a:solidFill>
                    <a:srgbClr val="C00000"/>
                  </a:solidFill>
                  <a:latin typeface="Calibri"/>
                  <a:ea typeface="Calibri"/>
                  <a:cs typeface="Calibri"/>
                  <a:sym typeface="Calibri"/>
                </a:rPr>
                <a:t>Dogmática procesal: </a:t>
              </a:r>
              <a:r>
                <a:rPr lang="es-CL" sz="2000">
                  <a:solidFill>
                    <a:schemeClr val="dk1"/>
                  </a:solidFill>
                  <a:latin typeface="Calibri"/>
                  <a:ea typeface="Calibri"/>
                  <a:cs typeface="Calibri"/>
                  <a:sym typeface="Calibri"/>
                </a:rPr>
                <a:t>Los habilitados/ legitimados para intervenir en el proceso</a:t>
              </a:r>
              <a:endParaRPr/>
            </a:p>
            <a:p>
              <a:pPr marL="0" marR="0" lvl="0" indent="0" algn="ctr" rtl="0">
                <a:lnSpc>
                  <a:spcPct val="90000"/>
                </a:lnSpc>
                <a:spcBef>
                  <a:spcPts val="700"/>
                </a:spcBef>
                <a:spcAft>
                  <a:spcPts val="0"/>
                </a:spcAft>
                <a:buNone/>
              </a:pPr>
              <a:endParaRPr sz="2000">
                <a:solidFill>
                  <a:schemeClr val="dk1"/>
                </a:solidFill>
                <a:latin typeface="Calibri"/>
                <a:ea typeface="Calibri"/>
                <a:cs typeface="Calibri"/>
                <a:sym typeface="Calibri"/>
              </a:endParaRPr>
            </a:p>
          </p:txBody>
        </p:sp>
        <p:sp>
          <p:nvSpPr>
            <p:cNvPr id="206" name="Google Shape;206;p9"/>
            <p:cNvSpPr/>
            <p:nvPr/>
          </p:nvSpPr>
          <p:spPr>
            <a:xfrm>
              <a:off x="2502296" y="955957"/>
              <a:ext cx="3123406" cy="3123406"/>
            </a:xfrm>
            <a:prstGeom prst="ellipse">
              <a:avLst/>
            </a:prstGeom>
            <a:solidFill>
              <a:srgbClr val="599BD5">
                <a:alpha val="49803"/>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9"/>
            <p:cNvSpPr txBox="1"/>
            <p:nvPr/>
          </p:nvSpPr>
          <p:spPr>
            <a:xfrm>
              <a:off x="2959708" y="1413369"/>
              <a:ext cx="2208582" cy="2208582"/>
            </a:xfrm>
            <a:prstGeom prst="rect">
              <a:avLst/>
            </a:prstGeom>
            <a:noFill/>
            <a:ln>
              <a:noFill/>
            </a:ln>
          </p:spPr>
          <p:txBody>
            <a:bodyPr spcFirstLastPara="1" wrap="square" lIns="171875" tIns="25400" rIns="171875" bIns="25400" anchor="ctr" anchorCtr="0">
              <a:noAutofit/>
            </a:bodyPr>
            <a:lstStyle/>
            <a:p>
              <a:pPr marL="0" marR="0" lvl="0" indent="0" algn="ctr" rtl="0">
                <a:lnSpc>
                  <a:spcPct val="90000"/>
                </a:lnSpc>
                <a:spcBef>
                  <a:spcPts val="0"/>
                </a:spcBef>
                <a:spcAft>
                  <a:spcPts val="0"/>
                </a:spcAft>
                <a:buNone/>
              </a:pPr>
              <a:r>
                <a:rPr lang="es-CL" sz="2000">
                  <a:solidFill>
                    <a:schemeClr val="dk1"/>
                  </a:solidFill>
                  <a:latin typeface="Calibri"/>
                  <a:ea typeface="Calibri"/>
                  <a:cs typeface="Calibri"/>
                  <a:sym typeface="Calibri"/>
                </a:rPr>
                <a:t>Los titulares de un derecho, o de una acción, sea individual o colectiva. </a:t>
              </a:r>
              <a:endParaRPr/>
            </a:p>
          </p:txBody>
        </p:sp>
        <p:sp>
          <p:nvSpPr>
            <p:cNvPr id="208" name="Google Shape;208;p9"/>
            <p:cNvSpPr/>
            <p:nvPr/>
          </p:nvSpPr>
          <p:spPr>
            <a:xfrm>
              <a:off x="5001021" y="955957"/>
              <a:ext cx="3123406" cy="3123406"/>
            </a:xfrm>
            <a:prstGeom prst="ellipse">
              <a:avLst/>
            </a:prstGeom>
            <a:solidFill>
              <a:srgbClr val="599BD5">
                <a:alpha val="49803"/>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9"/>
            <p:cNvSpPr txBox="1"/>
            <p:nvPr/>
          </p:nvSpPr>
          <p:spPr>
            <a:xfrm>
              <a:off x="5458433" y="1413369"/>
              <a:ext cx="2208582" cy="2208582"/>
            </a:xfrm>
            <a:prstGeom prst="rect">
              <a:avLst/>
            </a:prstGeom>
            <a:noFill/>
            <a:ln>
              <a:noFill/>
            </a:ln>
          </p:spPr>
          <p:txBody>
            <a:bodyPr spcFirstLastPara="1" wrap="square" lIns="171875" tIns="25400" rIns="171875" bIns="25400" anchor="ctr" anchorCtr="0">
              <a:noAutofit/>
            </a:bodyPr>
            <a:lstStyle/>
            <a:p>
              <a:pPr marL="0" marR="0" lvl="0" indent="0" algn="ctr" rtl="0">
                <a:lnSpc>
                  <a:spcPct val="90000"/>
                </a:lnSpc>
                <a:spcBef>
                  <a:spcPts val="0"/>
                </a:spcBef>
                <a:spcAft>
                  <a:spcPts val="0"/>
                </a:spcAft>
                <a:buNone/>
              </a:pPr>
              <a:r>
                <a:rPr lang="es-CL" sz="2000">
                  <a:solidFill>
                    <a:srgbClr val="C00000"/>
                  </a:solidFill>
                  <a:latin typeface="Calibri"/>
                  <a:ea typeface="Calibri"/>
                  <a:cs typeface="Calibri"/>
                  <a:sym typeface="Calibri"/>
                </a:rPr>
                <a:t>Derecho Administrativo: </a:t>
              </a:r>
              <a:r>
                <a:rPr lang="es-CL" sz="2000">
                  <a:solidFill>
                    <a:schemeClr val="dk1"/>
                  </a:solidFill>
                  <a:latin typeface="Calibri"/>
                  <a:ea typeface="Calibri"/>
                  <a:cs typeface="Calibri"/>
                  <a:sym typeface="Calibri"/>
                </a:rPr>
                <a:t>Los interesados</a:t>
              </a:r>
              <a:endParaRPr/>
            </a:p>
            <a:p>
              <a:pPr marL="0" marR="0" lvl="0" indent="0" algn="ctr" rtl="0">
                <a:lnSpc>
                  <a:spcPct val="90000"/>
                </a:lnSpc>
                <a:spcBef>
                  <a:spcPts val="700"/>
                </a:spcBef>
                <a:spcAft>
                  <a:spcPts val="0"/>
                </a:spcAft>
                <a:buNone/>
              </a:pPr>
              <a:r>
                <a:rPr lang="es-CL" sz="2000">
                  <a:solidFill>
                    <a:schemeClr val="dk1"/>
                  </a:solidFill>
                  <a:latin typeface="Calibri"/>
                  <a:ea typeface="Calibri"/>
                  <a:cs typeface="Calibri"/>
                  <a:sym typeface="Calibri"/>
                </a:rPr>
                <a:t>Art. 21 Ley 19.880</a:t>
              </a:r>
              <a:endParaRPr sz="2000">
                <a:solidFill>
                  <a:schemeClr val="dk1"/>
                </a:solidFill>
                <a:latin typeface="Calibri"/>
                <a:ea typeface="Calibri"/>
                <a:cs typeface="Calibri"/>
                <a:sym typeface="Calibri"/>
              </a:endParaRPr>
            </a:p>
          </p:txBody>
        </p:sp>
      </p:grpSp>
      <p:sp>
        <p:nvSpPr>
          <p:cNvPr id="210" name="Google Shape;210;p9"/>
          <p:cNvSpPr txBox="1"/>
          <p:nvPr/>
        </p:nvSpPr>
        <p:spPr>
          <a:xfrm>
            <a:off x="1392701" y="342900"/>
            <a:ext cx="991772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L" sz="3600">
                <a:solidFill>
                  <a:srgbClr val="F2F2F2"/>
                </a:solidFill>
                <a:latin typeface="Calibri"/>
                <a:ea typeface="Calibri"/>
                <a:cs typeface="Calibri"/>
                <a:sym typeface="Calibri"/>
              </a:rPr>
              <a:t>Actores y Partes del Conflicto socioambiental</a:t>
            </a:r>
            <a:endParaRPr/>
          </a:p>
        </p:txBody>
      </p:sp>
      <p:sp>
        <p:nvSpPr>
          <p:cNvPr id="211" name="Google Shape;211;p9"/>
          <p:cNvSpPr txBox="1"/>
          <p:nvPr/>
        </p:nvSpPr>
        <p:spPr>
          <a:xfrm>
            <a:off x="679094" y="4253971"/>
            <a:ext cx="2350020" cy="1477328"/>
          </a:xfrm>
          <a:prstGeom prst="rect">
            <a:avLst/>
          </a:prstGeom>
          <a:noFill/>
          <a:ln w="57150" cap="flat" cmpd="sng">
            <a:solidFill>
              <a:srgbClr val="FFD966"/>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0"/>
              </a:spcBef>
              <a:spcAft>
                <a:spcPts val="0"/>
              </a:spcAft>
              <a:buNone/>
            </a:pPr>
            <a:r>
              <a:rPr lang="es-CL" sz="2400">
                <a:solidFill>
                  <a:schemeClr val="dk1"/>
                </a:solidFill>
                <a:latin typeface="Calibri"/>
                <a:ea typeface="Calibri"/>
                <a:cs typeface="Calibri"/>
                <a:sym typeface="Calibri"/>
              </a:rPr>
              <a:t>Quiénes son / pueden ser  parte?</a:t>
            </a:r>
            <a:endParaRPr/>
          </a:p>
        </p:txBody>
      </p:sp>
      <p:sp>
        <p:nvSpPr>
          <p:cNvPr id="212" name="Google Shape;212;p9"/>
          <p:cNvSpPr txBox="1"/>
          <p:nvPr/>
        </p:nvSpPr>
        <p:spPr>
          <a:xfrm>
            <a:off x="143342" y="1407529"/>
            <a:ext cx="6721692" cy="203132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L" sz="1800" u="sng" dirty="0">
                <a:solidFill>
                  <a:srgbClr val="C00000"/>
                </a:solidFill>
                <a:latin typeface="Arial"/>
                <a:ea typeface="Arial"/>
                <a:cs typeface="Arial"/>
                <a:sym typeface="Arial"/>
              </a:rPr>
              <a:t>Actores</a:t>
            </a:r>
            <a:r>
              <a:rPr lang="es-CL" sz="1800" dirty="0">
                <a:solidFill>
                  <a:srgbClr val="C00000"/>
                </a:solidFill>
                <a:latin typeface="Arial"/>
                <a:ea typeface="Arial"/>
                <a:cs typeface="Arial"/>
                <a:sym typeface="Arial"/>
              </a:rPr>
              <a:t>: </a:t>
            </a:r>
            <a:r>
              <a:rPr lang="es-CL" sz="1800" dirty="0">
                <a:solidFill>
                  <a:schemeClr val="lt1"/>
                </a:solidFill>
                <a:latin typeface="Arial"/>
                <a:ea typeface="Arial"/>
                <a:cs typeface="Arial"/>
                <a:sym typeface="Arial"/>
              </a:rPr>
              <a:t>Todos los organismos públicos, organizaciones privadas, comunidades o particulares, sean personas naturales o jurídicas </a:t>
            </a:r>
            <a:r>
              <a:rPr lang="es-CL" sz="1800" dirty="0">
                <a:solidFill>
                  <a:schemeClr val="bg1"/>
                </a:solidFill>
                <a:latin typeface="Arial"/>
                <a:ea typeface="Arial"/>
                <a:cs typeface="Arial"/>
                <a:sym typeface="Arial"/>
              </a:rPr>
              <a:t>que tienen algún interés o participación en el conflicto.</a:t>
            </a:r>
            <a:endParaRPr dirty="0">
              <a:solidFill>
                <a:schemeClr val="bg1"/>
              </a:solidFill>
            </a:endParaRPr>
          </a:p>
          <a:p>
            <a:pPr marL="0" marR="0" lvl="0" indent="0" algn="l" rtl="0">
              <a:spcBef>
                <a:spcPts val="0"/>
              </a:spcBef>
              <a:spcAft>
                <a:spcPts val="0"/>
              </a:spcAft>
              <a:buNone/>
            </a:pPr>
            <a:endParaRPr sz="1800" u="sng" dirty="0">
              <a:solidFill>
                <a:srgbClr val="687671"/>
              </a:solidFill>
              <a:latin typeface="Arial"/>
              <a:ea typeface="Arial"/>
              <a:cs typeface="Arial"/>
              <a:sym typeface="Arial"/>
            </a:endParaRPr>
          </a:p>
          <a:p>
            <a:pPr marL="0" marR="0" lvl="0" indent="0" algn="just" rtl="0">
              <a:spcBef>
                <a:spcPts val="0"/>
              </a:spcBef>
              <a:spcAft>
                <a:spcPts val="0"/>
              </a:spcAft>
              <a:buNone/>
            </a:pPr>
            <a:r>
              <a:rPr lang="es-CL" sz="1800" u="sng" dirty="0">
                <a:solidFill>
                  <a:srgbClr val="C00000"/>
                </a:solidFill>
                <a:latin typeface="Arial"/>
                <a:ea typeface="Arial"/>
                <a:cs typeface="Arial"/>
                <a:sym typeface="Arial"/>
              </a:rPr>
              <a:t>Partes</a:t>
            </a:r>
            <a:r>
              <a:rPr lang="es-CL" sz="1800" dirty="0">
                <a:solidFill>
                  <a:srgbClr val="C00000"/>
                </a:solidFill>
                <a:latin typeface="Arial"/>
                <a:ea typeface="Arial"/>
                <a:cs typeface="Arial"/>
                <a:sym typeface="Arial"/>
              </a:rPr>
              <a:t>: </a:t>
            </a:r>
            <a:r>
              <a:rPr lang="es-CL" sz="1800" dirty="0">
                <a:solidFill>
                  <a:schemeClr val="bg1"/>
                </a:solidFill>
                <a:latin typeface="Arial"/>
                <a:ea typeface="Arial"/>
                <a:cs typeface="Arial"/>
                <a:sym typeface="Arial"/>
              </a:rPr>
              <a:t>aquellos directamente afectados, los interesados y los posibles responsables del conflicto</a:t>
            </a:r>
            <a:endParaRPr sz="1800" dirty="0">
              <a:solidFill>
                <a:schemeClr val="bg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1"/>
                                        </p:tgtEl>
                                        <p:attrNameLst>
                                          <p:attrName>style.visibility</p:attrName>
                                        </p:attrNameLst>
                                      </p:cBhvr>
                                      <p:to>
                                        <p:strVal val="visible"/>
                                      </p:to>
                                    </p:set>
                                    <p:anim calcmode="lin" valueType="num">
                                      <p:cBhvr additive="base">
                                        <p:cTn id="7" dur="500"/>
                                        <p:tgtEl>
                                          <p:spTgt spid="2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237"/>
        <p:cNvGrpSpPr/>
        <p:nvPr/>
      </p:nvGrpSpPr>
      <p:grpSpPr>
        <a:xfrm>
          <a:off x="0" y="0"/>
          <a:ext cx="0" cy="0"/>
          <a:chOff x="0" y="0"/>
          <a:chExt cx="0" cy="0"/>
        </a:xfrm>
      </p:grpSpPr>
      <p:sp>
        <p:nvSpPr>
          <p:cNvPr id="238" name="Google Shape;238;p13"/>
          <p:cNvSpPr txBox="1">
            <a:spLocks noGrp="1"/>
          </p:cNvSpPr>
          <p:nvPr>
            <p:ph type="title"/>
          </p:nvPr>
        </p:nvSpPr>
        <p:spPr>
          <a:xfrm>
            <a:off x="215820" y="2350777"/>
            <a:ext cx="5096959" cy="1711937"/>
          </a:xfrm>
          <a:prstGeom prst="rect">
            <a:avLst/>
          </a:prstGeom>
          <a:noFill/>
          <a:ln w="38100">
            <a:solidFill>
              <a:schemeClr val="accent1"/>
            </a:solid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lt1"/>
              </a:buClr>
              <a:buSzPts val="3600"/>
              <a:buFont typeface="Calibri"/>
              <a:buNone/>
            </a:pPr>
            <a:r>
              <a:rPr lang="es-CL" sz="3600" dirty="0"/>
              <a:t>En cuanto a identificación de los actores</a:t>
            </a:r>
            <a:endParaRPr dirty="0"/>
          </a:p>
        </p:txBody>
      </p:sp>
      <p:sp>
        <p:nvSpPr>
          <p:cNvPr id="239" name="Google Shape;239;p13"/>
          <p:cNvSpPr/>
          <p:nvPr/>
        </p:nvSpPr>
        <p:spPr>
          <a:xfrm>
            <a:off x="5827058" y="810103"/>
            <a:ext cx="2151529" cy="941294"/>
          </a:xfrm>
          <a:prstGeom prst="snip2DiagRect">
            <a:avLst>
              <a:gd name="adj1" fmla="val 0"/>
              <a:gd name="adj2"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CL" sz="1588" dirty="0">
                <a:solidFill>
                  <a:schemeClr val="lt1"/>
                </a:solidFill>
                <a:latin typeface="Calibri"/>
                <a:ea typeface="Calibri"/>
                <a:cs typeface="Calibri"/>
                <a:sym typeface="Calibri"/>
              </a:rPr>
              <a:t>Públicos</a:t>
            </a:r>
            <a:endParaRPr dirty="0"/>
          </a:p>
        </p:txBody>
      </p:sp>
      <p:sp>
        <p:nvSpPr>
          <p:cNvPr id="240" name="Google Shape;240;p13"/>
          <p:cNvSpPr/>
          <p:nvPr/>
        </p:nvSpPr>
        <p:spPr>
          <a:xfrm>
            <a:off x="5759824" y="3832412"/>
            <a:ext cx="2151529" cy="941294"/>
          </a:xfrm>
          <a:prstGeom prst="snip2DiagRect">
            <a:avLst>
              <a:gd name="adj1" fmla="val 0"/>
              <a:gd name="adj2"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CL" sz="1588">
                <a:solidFill>
                  <a:schemeClr val="lt1"/>
                </a:solidFill>
                <a:latin typeface="Calibri"/>
                <a:ea typeface="Calibri"/>
                <a:cs typeface="Calibri"/>
                <a:sym typeface="Calibri"/>
              </a:rPr>
              <a:t>Privados</a:t>
            </a:r>
            <a:endParaRPr/>
          </a:p>
        </p:txBody>
      </p:sp>
      <p:grpSp>
        <p:nvGrpSpPr>
          <p:cNvPr id="241" name="Google Shape;241;p13"/>
          <p:cNvGrpSpPr/>
          <p:nvPr/>
        </p:nvGrpSpPr>
        <p:grpSpPr>
          <a:xfrm>
            <a:off x="7798487" y="1751898"/>
            <a:ext cx="2578966" cy="2048856"/>
            <a:chOff x="492252" y="500"/>
            <a:chExt cx="2578966" cy="2048856"/>
          </a:xfrm>
        </p:grpSpPr>
        <p:sp>
          <p:nvSpPr>
            <p:cNvPr id="242" name="Google Shape;242;p13"/>
            <p:cNvSpPr/>
            <p:nvPr/>
          </p:nvSpPr>
          <p:spPr>
            <a:xfrm rot="10800000">
              <a:off x="701510" y="500"/>
              <a:ext cx="2369708" cy="418516"/>
            </a:xfrm>
            <a:prstGeom prst="homePlate">
              <a:avLst>
                <a:gd name="adj" fmla="val 5000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3"/>
            <p:cNvSpPr txBox="1"/>
            <p:nvPr/>
          </p:nvSpPr>
          <p:spPr>
            <a:xfrm>
              <a:off x="806139" y="500"/>
              <a:ext cx="2265079" cy="418516"/>
            </a:xfrm>
            <a:prstGeom prst="rect">
              <a:avLst/>
            </a:prstGeom>
            <a:noFill/>
            <a:ln>
              <a:noFill/>
            </a:ln>
          </p:spPr>
          <p:txBody>
            <a:bodyPr spcFirstLastPara="1" wrap="square" lIns="184550" tIns="72375" rIns="135125" bIns="72375" anchor="ctr" anchorCtr="0">
              <a:noAutofit/>
            </a:bodyPr>
            <a:lstStyle/>
            <a:p>
              <a:pPr marL="0" marR="0" lvl="0" indent="0" algn="ctr" rtl="0">
                <a:lnSpc>
                  <a:spcPct val="90000"/>
                </a:lnSpc>
                <a:spcBef>
                  <a:spcPts val="0"/>
                </a:spcBef>
                <a:spcAft>
                  <a:spcPts val="0"/>
                </a:spcAft>
                <a:buNone/>
              </a:pPr>
              <a:r>
                <a:rPr lang="es-CL" sz="1900">
                  <a:solidFill>
                    <a:schemeClr val="lt1"/>
                  </a:solidFill>
                  <a:latin typeface="Calibri"/>
                  <a:ea typeface="Calibri"/>
                  <a:cs typeface="Calibri"/>
                  <a:sym typeface="Calibri"/>
                </a:rPr>
                <a:t>Central</a:t>
              </a:r>
              <a:endParaRPr/>
            </a:p>
          </p:txBody>
        </p:sp>
        <p:sp>
          <p:nvSpPr>
            <p:cNvPr id="244" name="Google Shape;244;p13"/>
            <p:cNvSpPr/>
            <p:nvPr/>
          </p:nvSpPr>
          <p:spPr>
            <a:xfrm>
              <a:off x="492252" y="500"/>
              <a:ext cx="418516" cy="418516"/>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3"/>
            <p:cNvSpPr/>
            <p:nvPr/>
          </p:nvSpPr>
          <p:spPr>
            <a:xfrm rot="10800000">
              <a:off x="701510" y="543946"/>
              <a:ext cx="2369708" cy="418516"/>
            </a:xfrm>
            <a:prstGeom prst="homePlate">
              <a:avLst>
                <a:gd name="adj" fmla="val 5000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3"/>
            <p:cNvSpPr txBox="1"/>
            <p:nvPr/>
          </p:nvSpPr>
          <p:spPr>
            <a:xfrm>
              <a:off x="806139" y="543946"/>
              <a:ext cx="2265079" cy="418516"/>
            </a:xfrm>
            <a:prstGeom prst="rect">
              <a:avLst/>
            </a:prstGeom>
            <a:noFill/>
            <a:ln>
              <a:noFill/>
            </a:ln>
          </p:spPr>
          <p:txBody>
            <a:bodyPr spcFirstLastPara="1" wrap="square" lIns="184550" tIns="72375" rIns="135125" bIns="72375" anchor="ctr" anchorCtr="0">
              <a:noAutofit/>
            </a:bodyPr>
            <a:lstStyle/>
            <a:p>
              <a:pPr marL="0" marR="0" lvl="0" indent="0" algn="ctr" rtl="0">
                <a:lnSpc>
                  <a:spcPct val="90000"/>
                </a:lnSpc>
                <a:spcBef>
                  <a:spcPts val="0"/>
                </a:spcBef>
                <a:spcAft>
                  <a:spcPts val="0"/>
                </a:spcAft>
                <a:buNone/>
              </a:pPr>
              <a:r>
                <a:rPr lang="es-CL" sz="1900">
                  <a:solidFill>
                    <a:schemeClr val="lt1"/>
                  </a:solidFill>
                  <a:latin typeface="Calibri"/>
                  <a:ea typeface="Calibri"/>
                  <a:cs typeface="Calibri"/>
                  <a:sym typeface="Calibri"/>
                </a:rPr>
                <a:t>Regionales y locales</a:t>
              </a:r>
              <a:endParaRPr/>
            </a:p>
          </p:txBody>
        </p:sp>
        <p:sp>
          <p:nvSpPr>
            <p:cNvPr id="247" name="Google Shape;247;p13"/>
            <p:cNvSpPr/>
            <p:nvPr/>
          </p:nvSpPr>
          <p:spPr>
            <a:xfrm>
              <a:off x="492252" y="543946"/>
              <a:ext cx="418516" cy="418516"/>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3"/>
            <p:cNvSpPr/>
            <p:nvPr/>
          </p:nvSpPr>
          <p:spPr>
            <a:xfrm rot="10800000">
              <a:off x="701510" y="1087393"/>
              <a:ext cx="2369708" cy="418516"/>
            </a:xfrm>
            <a:prstGeom prst="homePlate">
              <a:avLst>
                <a:gd name="adj" fmla="val 5000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3"/>
            <p:cNvSpPr txBox="1"/>
            <p:nvPr/>
          </p:nvSpPr>
          <p:spPr>
            <a:xfrm>
              <a:off x="806139" y="1087393"/>
              <a:ext cx="2265079" cy="418516"/>
            </a:xfrm>
            <a:prstGeom prst="rect">
              <a:avLst/>
            </a:prstGeom>
            <a:noFill/>
            <a:ln>
              <a:noFill/>
            </a:ln>
          </p:spPr>
          <p:txBody>
            <a:bodyPr spcFirstLastPara="1" wrap="square" lIns="184550" tIns="72375" rIns="135125" bIns="72375" anchor="ctr" anchorCtr="0">
              <a:noAutofit/>
            </a:bodyPr>
            <a:lstStyle/>
            <a:p>
              <a:pPr marL="0" marR="0" lvl="0" indent="0" algn="ctr" rtl="0">
                <a:lnSpc>
                  <a:spcPct val="90000"/>
                </a:lnSpc>
                <a:spcBef>
                  <a:spcPts val="0"/>
                </a:spcBef>
                <a:spcAft>
                  <a:spcPts val="0"/>
                </a:spcAft>
                <a:buNone/>
              </a:pPr>
              <a:r>
                <a:rPr lang="es-CL" sz="1900">
                  <a:solidFill>
                    <a:schemeClr val="lt1"/>
                  </a:solidFill>
                  <a:latin typeface="Calibri"/>
                  <a:ea typeface="Calibri"/>
                  <a:cs typeface="Calibri"/>
                  <a:sym typeface="Calibri"/>
                </a:rPr>
                <a:t>Ambientales</a:t>
              </a:r>
              <a:endParaRPr/>
            </a:p>
          </p:txBody>
        </p:sp>
        <p:sp>
          <p:nvSpPr>
            <p:cNvPr id="250" name="Google Shape;250;p13"/>
            <p:cNvSpPr/>
            <p:nvPr/>
          </p:nvSpPr>
          <p:spPr>
            <a:xfrm>
              <a:off x="492252" y="1087393"/>
              <a:ext cx="418516" cy="418516"/>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3"/>
            <p:cNvSpPr/>
            <p:nvPr/>
          </p:nvSpPr>
          <p:spPr>
            <a:xfrm rot="10800000">
              <a:off x="701510" y="1630840"/>
              <a:ext cx="2369708" cy="418516"/>
            </a:xfrm>
            <a:prstGeom prst="homePlate">
              <a:avLst>
                <a:gd name="adj" fmla="val 5000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3"/>
            <p:cNvSpPr txBox="1"/>
            <p:nvPr/>
          </p:nvSpPr>
          <p:spPr>
            <a:xfrm>
              <a:off x="806139" y="1630840"/>
              <a:ext cx="2265079" cy="418516"/>
            </a:xfrm>
            <a:prstGeom prst="rect">
              <a:avLst/>
            </a:prstGeom>
            <a:noFill/>
            <a:ln>
              <a:noFill/>
            </a:ln>
          </p:spPr>
          <p:txBody>
            <a:bodyPr spcFirstLastPara="1" wrap="square" lIns="184550" tIns="72375" rIns="135125" bIns="72375" anchor="ctr" anchorCtr="0">
              <a:noAutofit/>
            </a:bodyPr>
            <a:lstStyle/>
            <a:p>
              <a:pPr marL="0" marR="0" lvl="0" indent="0" algn="ctr" rtl="0">
                <a:lnSpc>
                  <a:spcPct val="90000"/>
                </a:lnSpc>
                <a:spcBef>
                  <a:spcPts val="0"/>
                </a:spcBef>
                <a:spcAft>
                  <a:spcPts val="0"/>
                </a:spcAft>
                <a:buNone/>
              </a:pPr>
              <a:r>
                <a:rPr lang="es-CL" sz="1900">
                  <a:solidFill>
                    <a:schemeClr val="lt1"/>
                  </a:solidFill>
                  <a:latin typeface="Calibri"/>
                  <a:ea typeface="Calibri"/>
                  <a:cs typeface="Calibri"/>
                  <a:sym typeface="Calibri"/>
                </a:rPr>
                <a:t>Sectoriales</a:t>
              </a:r>
              <a:endParaRPr/>
            </a:p>
          </p:txBody>
        </p:sp>
        <p:sp>
          <p:nvSpPr>
            <p:cNvPr id="253" name="Google Shape;253;p13"/>
            <p:cNvSpPr/>
            <p:nvPr/>
          </p:nvSpPr>
          <p:spPr>
            <a:xfrm>
              <a:off x="492252" y="1630840"/>
              <a:ext cx="418516" cy="418516"/>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4" name="Google Shape;254;p13"/>
          <p:cNvGrpSpPr/>
          <p:nvPr/>
        </p:nvGrpSpPr>
        <p:grpSpPr>
          <a:xfrm>
            <a:off x="7707546" y="4370308"/>
            <a:ext cx="2290202" cy="2285971"/>
            <a:chOff x="401310" y="14"/>
            <a:chExt cx="2290202" cy="2285971"/>
          </a:xfrm>
        </p:grpSpPr>
        <p:sp>
          <p:nvSpPr>
            <p:cNvPr id="255" name="Google Shape;255;p13"/>
            <p:cNvSpPr/>
            <p:nvPr/>
          </p:nvSpPr>
          <p:spPr>
            <a:xfrm rot="10800000">
              <a:off x="634785" y="14"/>
              <a:ext cx="2056727" cy="466951"/>
            </a:xfrm>
            <a:prstGeom prst="homePlate">
              <a:avLst>
                <a:gd name="adj" fmla="val 5000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3"/>
            <p:cNvSpPr txBox="1"/>
            <p:nvPr/>
          </p:nvSpPr>
          <p:spPr>
            <a:xfrm>
              <a:off x="751523" y="14"/>
              <a:ext cx="1939989" cy="466951"/>
            </a:xfrm>
            <a:prstGeom prst="rect">
              <a:avLst/>
            </a:prstGeom>
            <a:noFill/>
            <a:ln>
              <a:noFill/>
            </a:ln>
          </p:spPr>
          <p:txBody>
            <a:bodyPr spcFirstLastPara="1" wrap="square" lIns="205900" tIns="49525" rIns="92450" bIns="49525" anchor="ctr" anchorCtr="0">
              <a:noAutofit/>
            </a:bodyPr>
            <a:lstStyle/>
            <a:p>
              <a:pPr marL="0" marR="0" lvl="0" indent="0" algn="ctr" rtl="0">
                <a:lnSpc>
                  <a:spcPct val="90000"/>
                </a:lnSpc>
                <a:spcBef>
                  <a:spcPts val="0"/>
                </a:spcBef>
                <a:spcAft>
                  <a:spcPts val="0"/>
                </a:spcAft>
                <a:buNone/>
              </a:pPr>
              <a:r>
                <a:rPr lang="es-CL" sz="1300">
                  <a:solidFill>
                    <a:schemeClr val="lt1"/>
                  </a:solidFill>
                  <a:latin typeface="Calibri"/>
                  <a:ea typeface="Calibri"/>
                  <a:cs typeface="Calibri"/>
                  <a:sym typeface="Calibri"/>
                </a:rPr>
                <a:t>Empresas</a:t>
              </a:r>
              <a:endParaRPr/>
            </a:p>
          </p:txBody>
        </p:sp>
        <p:sp>
          <p:nvSpPr>
            <p:cNvPr id="257" name="Google Shape;257;p13"/>
            <p:cNvSpPr/>
            <p:nvPr/>
          </p:nvSpPr>
          <p:spPr>
            <a:xfrm>
              <a:off x="401310" y="14"/>
              <a:ext cx="466951" cy="466951"/>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3"/>
            <p:cNvSpPr/>
            <p:nvPr/>
          </p:nvSpPr>
          <p:spPr>
            <a:xfrm rot="10800000">
              <a:off x="634785" y="606354"/>
              <a:ext cx="2056727" cy="466951"/>
            </a:xfrm>
            <a:prstGeom prst="homePlate">
              <a:avLst>
                <a:gd name="adj" fmla="val 5000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3"/>
            <p:cNvSpPr txBox="1"/>
            <p:nvPr/>
          </p:nvSpPr>
          <p:spPr>
            <a:xfrm>
              <a:off x="751523" y="606354"/>
              <a:ext cx="1939989" cy="466951"/>
            </a:xfrm>
            <a:prstGeom prst="rect">
              <a:avLst/>
            </a:prstGeom>
            <a:noFill/>
            <a:ln>
              <a:noFill/>
            </a:ln>
          </p:spPr>
          <p:txBody>
            <a:bodyPr spcFirstLastPara="1" wrap="square" lIns="205900" tIns="49525" rIns="92450" bIns="49525" anchor="ctr" anchorCtr="0">
              <a:noAutofit/>
            </a:bodyPr>
            <a:lstStyle/>
            <a:p>
              <a:pPr marL="0" marR="0" lvl="0" indent="0" algn="ctr" rtl="0">
                <a:lnSpc>
                  <a:spcPct val="90000"/>
                </a:lnSpc>
                <a:spcBef>
                  <a:spcPts val="0"/>
                </a:spcBef>
                <a:spcAft>
                  <a:spcPts val="0"/>
                </a:spcAft>
                <a:buNone/>
              </a:pPr>
              <a:r>
                <a:rPr lang="es-CL" sz="1300">
                  <a:solidFill>
                    <a:schemeClr val="lt1"/>
                  </a:solidFill>
                  <a:latin typeface="Calibri"/>
                  <a:ea typeface="Calibri"/>
                  <a:cs typeface="Calibri"/>
                  <a:sym typeface="Calibri"/>
                </a:rPr>
                <a:t>Personas naturales o jurídicas afectadas</a:t>
              </a:r>
              <a:endParaRPr sz="1300">
                <a:solidFill>
                  <a:schemeClr val="lt1"/>
                </a:solidFill>
                <a:latin typeface="Calibri"/>
                <a:ea typeface="Calibri"/>
                <a:cs typeface="Calibri"/>
                <a:sym typeface="Calibri"/>
              </a:endParaRPr>
            </a:p>
          </p:txBody>
        </p:sp>
        <p:sp>
          <p:nvSpPr>
            <p:cNvPr id="260" name="Google Shape;260;p13"/>
            <p:cNvSpPr/>
            <p:nvPr/>
          </p:nvSpPr>
          <p:spPr>
            <a:xfrm>
              <a:off x="401310" y="606354"/>
              <a:ext cx="466951" cy="466951"/>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rot="10800000">
              <a:off x="634785" y="1212694"/>
              <a:ext cx="2056727" cy="466951"/>
            </a:xfrm>
            <a:prstGeom prst="homePlate">
              <a:avLst>
                <a:gd name="adj" fmla="val 5000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txBox="1"/>
            <p:nvPr/>
          </p:nvSpPr>
          <p:spPr>
            <a:xfrm>
              <a:off x="751523" y="1212694"/>
              <a:ext cx="1939989" cy="466951"/>
            </a:xfrm>
            <a:prstGeom prst="rect">
              <a:avLst/>
            </a:prstGeom>
            <a:noFill/>
            <a:ln>
              <a:noFill/>
            </a:ln>
          </p:spPr>
          <p:txBody>
            <a:bodyPr spcFirstLastPara="1" wrap="square" lIns="205900" tIns="49525" rIns="92450" bIns="49525" anchor="ctr" anchorCtr="0">
              <a:noAutofit/>
            </a:bodyPr>
            <a:lstStyle/>
            <a:p>
              <a:pPr marL="0" marR="0" lvl="0" indent="0" algn="ctr" rtl="0">
                <a:lnSpc>
                  <a:spcPct val="90000"/>
                </a:lnSpc>
                <a:spcBef>
                  <a:spcPts val="0"/>
                </a:spcBef>
                <a:spcAft>
                  <a:spcPts val="0"/>
                </a:spcAft>
                <a:buNone/>
              </a:pPr>
              <a:r>
                <a:rPr lang="es-CL" sz="1300">
                  <a:solidFill>
                    <a:schemeClr val="lt1"/>
                  </a:solidFill>
                  <a:latin typeface="Calibri"/>
                  <a:ea typeface="Calibri"/>
                  <a:cs typeface="Calibri"/>
                  <a:sym typeface="Calibri"/>
                </a:rPr>
                <a:t>Org. Sociedad civil</a:t>
              </a:r>
              <a:endParaRPr/>
            </a:p>
          </p:txBody>
        </p:sp>
        <p:sp>
          <p:nvSpPr>
            <p:cNvPr id="263" name="Google Shape;263;p13"/>
            <p:cNvSpPr/>
            <p:nvPr/>
          </p:nvSpPr>
          <p:spPr>
            <a:xfrm>
              <a:off x="401310" y="1212694"/>
              <a:ext cx="466951" cy="466951"/>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rot="10800000">
              <a:off x="634785" y="1819034"/>
              <a:ext cx="2056727" cy="466951"/>
            </a:xfrm>
            <a:prstGeom prst="homePlate">
              <a:avLst>
                <a:gd name="adj" fmla="val 5000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3"/>
            <p:cNvSpPr txBox="1"/>
            <p:nvPr/>
          </p:nvSpPr>
          <p:spPr>
            <a:xfrm>
              <a:off x="751523" y="1819034"/>
              <a:ext cx="1939989" cy="466951"/>
            </a:xfrm>
            <a:prstGeom prst="rect">
              <a:avLst/>
            </a:prstGeom>
            <a:noFill/>
            <a:ln>
              <a:noFill/>
            </a:ln>
          </p:spPr>
          <p:txBody>
            <a:bodyPr spcFirstLastPara="1" wrap="square" lIns="205900" tIns="49525" rIns="92450" bIns="49525" anchor="ctr" anchorCtr="0">
              <a:noAutofit/>
            </a:bodyPr>
            <a:lstStyle/>
            <a:p>
              <a:pPr marL="0" marR="0" lvl="0" indent="0" algn="ctr" rtl="0">
                <a:lnSpc>
                  <a:spcPct val="90000"/>
                </a:lnSpc>
                <a:spcBef>
                  <a:spcPts val="0"/>
                </a:spcBef>
                <a:spcAft>
                  <a:spcPts val="0"/>
                </a:spcAft>
                <a:buNone/>
              </a:pPr>
              <a:r>
                <a:rPr lang="es-CL" sz="1300">
                  <a:solidFill>
                    <a:schemeClr val="lt1"/>
                  </a:solidFill>
                  <a:latin typeface="Calibri"/>
                  <a:ea typeface="Calibri"/>
                  <a:cs typeface="Calibri"/>
                  <a:sym typeface="Calibri"/>
                </a:rPr>
                <a:t>ONG´S</a:t>
              </a:r>
              <a:endParaRPr/>
            </a:p>
          </p:txBody>
        </p:sp>
        <p:sp>
          <p:nvSpPr>
            <p:cNvPr id="266" name="Google Shape;266;p13"/>
            <p:cNvSpPr/>
            <p:nvPr/>
          </p:nvSpPr>
          <p:spPr>
            <a:xfrm>
              <a:off x="401310" y="1819034"/>
              <a:ext cx="466951" cy="466951"/>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8"/>
                                        </p:tgtEl>
                                        <p:attrNameLst>
                                          <p:attrName>style.visibility</p:attrName>
                                        </p:attrNameLst>
                                      </p:cBhvr>
                                      <p:to>
                                        <p:strVal val="visible"/>
                                      </p:to>
                                    </p:set>
                                    <p:anim calcmode="lin" valueType="num">
                                      <p:cBhvr additive="base">
                                        <p:cTn id="7" dur="500"/>
                                        <p:tgtEl>
                                          <p:spTgt spid="23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39"/>
                                        </p:tgtEl>
                                        <p:attrNameLst>
                                          <p:attrName>style.visibility</p:attrName>
                                        </p:attrNameLst>
                                      </p:cBhvr>
                                      <p:to>
                                        <p:strVal val="visible"/>
                                      </p:to>
                                    </p:set>
                                    <p:anim calcmode="lin" valueType="num">
                                      <p:cBhvr additive="base">
                                        <p:cTn id="12" dur="500"/>
                                        <p:tgtEl>
                                          <p:spTgt spid="23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40"/>
                                        </p:tgtEl>
                                        <p:attrNameLst>
                                          <p:attrName>style.visibility</p:attrName>
                                        </p:attrNameLst>
                                      </p:cBhvr>
                                      <p:to>
                                        <p:strVal val="visible"/>
                                      </p:to>
                                    </p:set>
                                    <p:anim calcmode="lin" valueType="num">
                                      <p:cBhvr additive="base">
                                        <p:cTn id="17" dur="500"/>
                                        <p:tgtEl>
                                          <p:spTgt spid="2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216"/>
        <p:cNvGrpSpPr/>
        <p:nvPr/>
      </p:nvGrpSpPr>
      <p:grpSpPr>
        <a:xfrm>
          <a:off x="0" y="0"/>
          <a:ext cx="0" cy="0"/>
          <a:chOff x="0" y="0"/>
          <a:chExt cx="0" cy="0"/>
        </a:xfrm>
      </p:grpSpPr>
      <p:sp>
        <p:nvSpPr>
          <p:cNvPr id="217" name="Google Shape;217;p10"/>
          <p:cNvSpPr txBox="1"/>
          <p:nvPr/>
        </p:nvSpPr>
        <p:spPr>
          <a:xfrm>
            <a:off x="1364757" y="222056"/>
            <a:ext cx="9833548" cy="1325563"/>
          </a:xfrm>
          <a:prstGeom prst="rect">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FFFFFF"/>
              </a:buClr>
              <a:buSzPts val="4000"/>
              <a:buFont typeface="Calibri"/>
              <a:buNone/>
            </a:pPr>
            <a:r>
              <a:rPr lang="es-CL" sz="4000">
                <a:solidFill>
                  <a:srgbClr val="FFFFFF"/>
                </a:solidFill>
                <a:latin typeface="Calibri"/>
                <a:ea typeface="Calibri"/>
                <a:cs typeface="Calibri"/>
                <a:sym typeface="Calibri"/>
              </a:rPr>
              <a:t>Ley 19.300 sobre bases generales del medio ambiente</a:t>
            </a:r>
            <a:endParaRPr/>
          </a:p>
        </p:txBody>
      </p:sp>
      <p:sp>
        <p:nvSpPr>
          <p:cNvPr id="218" name="Google Shape;218;p10"/>
          <p:cNvSpPr txBox="1"/>
          <p:nvPr/>
        </p:nvSpPr>
        <p:spPr>
          <a:xfrm>
            <a:off x="0" y="1742312"/>
            <a:ext cx="4863145" cy="4085249"/>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just" rtl="0">
              <a:lnSpc>
                <a:spcPct val="90000"/>
              </a:lnSpc>
              <a:spcBef>
                <a:spcPts val="0"/>
              </a:spcBef>
              <a:spcAft>
                <a:spcPts val="0"/>
              </a:spcAft>
              <a:buClr>
                <a:srgbClr val="000000"/>
              </a:buClr>
              <a:buSzPct val="100000"/>
              <a:buFont typeface="Arial"/>
              <a:buNone/>
            </a:pPr>
            <a:r>
              <a:rPr lang="es-CL" sz="2800">
                <a:solidFill>
                  <a:srgbClr val="000000"/>
                </a:solidFill>
                <a:latin typeface="Calibri"/>
                <a:ea typeface="Calibri"/>
                <a:cs typeface="Calibri"/>
                <a:sym typeface="Calibri"/>
              </a:rPr>
              <a:t>T</a:t>
            </a:r>
            <a:r>
              <a:rPr lang="es-CL" sz="2400">
                <a:solidFill>
                  <a:srgbClr val="000000"/>
                </a:solidFill>
                <a:latin typeface="Calibri"/>
                <a:ea typeface="Calibri"/>
                <a:cs typeface="Calibri"/>
                <a:sym typeface="Calibri"/>
              </a:rPr>
              <a:t>ITULO III : De la Responsabilidad por Daño Ambiental</a:t>
            </a:r>
            <a:endParaRPr/>
          </a:p>
          <a:p>
            <a:pPr marL="0" marR="0" lvl="0" indent="0" algn="just" rtl="0">
              <a:lnSpc>
                <a:spcPct val="90000"/>
              </a:lnSpc>
              <a:spcBef>
                <a:spcPts val="1000"/>
              </a:spcBef>
              <a:spcAft>
                <a:spcPts val="0"/>
              </a:spcAft>
              <a:buClr>
                <a:srgbClr val="000000"/>
              </a:buClr>
              <a:buSzPct val="100000"/>
              <a:buFont typeface="Arial"/>
              <a:buNone/>
            </a:pPr>
            <a:r>
              <a:rPr lang="es-CL" sz="2400">
                <a:solidFill>
                  <a:srgbClr val="000000"/>
                </a:solidFill>
                <a:latin typeface="Calibri"/>
                <a:ea typeface="Calibri"/>
                <a:cs typeface="Calibri"/>
                <a:sym typeface="Calibri"/>
              </a:rPr>
              <a:t>Párrafo 1° - Del Daño Ambiental</a:t>
            </a:r>
            <a:endParaRPr/>
          </a:p>
          <a:p>
            <a:pPr marL="0" marR="0" lvl="0" indent="0" algn="just" rtl="0">
              <a:lnSpc>
                <a:spcPct val="90000"/>
              </a:lnSpc>
              <a:spcBef>
                <a:spcPts val="1000"/>
              </a:spcBef>
              <a:spcAft>
                <a:spcPts val="0"/>
              </a:spcAft>
              <a:buClr>
                <a:srgbClr val="000000"/>
              </a:buClr>
              <a:buSzPct val="100000"/>
              <a:buFont typeface="Arial"/>
              <a:buNone/>
            </a:pPr>
            <a:r>
              <a:rPr lang="es-CL" sz="2400">
                <a:solidFill>
                  <a:srgbClr val="000000"/>
                </a:solidFill>
                <a:latin typeface="Calibri"/>
                <a:ea typeface="Calibri"/>
                <a:cs typeface="Calibri"/>
                <a:sym typeface="Calibri"/>
              </a:rPr>
              <a:t>Artículo 51.- Todo el que culposa o dolosamente cause daño ambiental responderá del mismo en conformidad a la presente ley.(…)</a:t>
            </a:r>
            <a:endParaRPr/>
          </a:p>
          <a:p>
            <a:pPr marL="0" marR="0" lvl="0" indent="0" algn="just" rtl="0">
              <a:lnSpc>
                <a:spcPct val="90000"/>
              </a:lnSpc>
              <a:spcBef>
                <a:spcPts val="1000"/>
              </a:spcBef>
              <a:spcAft>
                <a:spcPts val="0"/>
              </a:spcAft>
              <a:buClr>
                <a:srgbClr val="000000"/>
              </a:buClr>
              <a:buSzPct val="100000"/>
              <a:buFont typeface="Arial"/>
              <a:buNone/>
            </a:pPr>
            <a:r>
              <a:rPr lang="es-CL" sz="2400">
                <a:solidFill>
                  <a:srgbClr val="000000"/>
                </a:solidFill>
                <a:latin typeface="Calibri"/>
                <a:ea typeface="Calibri"/>
                <a:cs typeface="Calibri"/>
                <a:sym typeface="Calibri"/>
              </a:rPr>
              <a:t>Artículo 53.- </a:t>
            </a:r>
            <a:r>
              <a:rPr lang="es-CL" sz="2400" b="1">
                <a:solidFill>
                  <a:srgbClr val="000000"/>
                </a:solidFill>
                <a:latin typeface="Calibri"/>
                <a:ea typeface="Calibri"/>
                <a:cs typeface="Calibri"/>
                <a:sym typeface="Calibri"/>
              </a:rPr>
              <a:t>Producido daño ambiental</a:t>
            </a:r>
            <a:r>
              <a:rPr lang="es-CL" sz="2400">
                <a:solidFill>
                  <a:srgbClr val="000000"/>
                </a:solidFill>
                <a:latin typeface="Calibri"/>
                <a:ea typeface="Calibri"/>
                <a:cs typeface="Calibri"/>
                <a:sym typeface="Calibri"/>
              </a:rPr>
              <a:t>, </a:t>
            </a:r>
            <a:r>
              <a:rPr lang="es-CL" sz="2400" u="sng">
                <a:solidFill>
                  <a:srgbClr val="000000"/>
                </a:solidFill>
                <a:latin typeface="Calibri"/>
                <a:ea typeface="Calibri"/>
                <a:cs typeface="Calibri"/>
                <a:sym typeface="Calibri"/>
              </a:rPr>
              <a:t>se concede acción</a:t>
            </a:r>
            <a:r>
              <a:rPr lang="es-CL" sz="2400">
                <a:solidFill>
                  <a:srgbClr val="000000"/>
                </a:solidFill>
                <a:latin typeface="Calibri"/>
                <a:ea typeface="Calibri"/>
                <a:cs typeface="Calibri"/>
                <a:sym typeface="Calibri"/>
              </a:rPr>
              <a:t> para obtener la reparación del medio ambiente dañado, lo que no obsta al ejercicio de la acción indemnizatoria ordinaria por el directamente afectado. (…)</a:t>
            </a:r>
            <a:endParaRPr/>
          </a:p>
        </p:txBody>
      </p:sp>
      <p:sp>
        <p:nvSpPr>
          <p:cNvPr id="219" name="Google Shape;219;p10"/>
          <p:cNvSpPr/>
          <p:nvPr/>
        </p:nvSpPr>
        <p:spPr>
          <a:xfrm>
            <a:off x="5433392" y="1586948"/>
            <a:ext cx="4068418" cy="1842052"/>
          </a:xfrm>
          <a:prstGeom prst="leftArrow">
            <a:avLst>
              <a:gd name="adj1" fmla="val 50000"/>
              <a:gd name="adj2" fmla="val 50000"/>
            </a:avLst>
          </a:prstGeom>
          <a:solidFill>
            <a:srgbClr val="FFD966"/>
          </a:solidFill>
          <a:ln w="12700" cap="flat" cmpd="sng">
            <a:solidFill>
              <a:srgbClr val="FFD9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CL" sz="1800">
                <a:solidFill>
                  <a:schemeClr val="dk1"/>
                </a:solidFill>
                <a:latin typeface="Calibri"/>
                <a:ea typeface="Calibri"/>
                <a:cs typeface="Calibri"/>
                <a:sym typeface="Calibri"/>
              </a:rPr>
              <a:t>ART. 51 Y SIGUIENTES LEY 19.300</a:t>
            </a:r>
            <a:endParaRPr/>
          </a:p>
        </p:txBody>
      </p:sp>
      <p:sp>
        <p:nvSpPr>
          <p:cNvPr id="220" name="Google Shape;220;p10"/>
          <p:cNvSpPr txBox="1"/>
          <p:nvPr/>
        </p:nvSpPr>
        <p:spPr>
          <a:xfrm>
            <a:off x="5045427" y="3100581"/>
            <a:ext cx="7239338" cy="39703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800"/>
              <a:buFont typeface="Calibri"/>
              <a:buNone/>
            </a:pPr>
            <a:r>
              <a:rPr lang="es-CL" sz="1800">
                <a:solidFill>
                  <a:schemeClr val="dk1"/>
                </a:solidFill>
                <a:latin typeface="Calibri"/>
                <a:ea typeface="Calibri"/>
                <a:cs typeface="Calibri"/>
                <a:sym typeface="Calibri"/>
              </a:rPr>
              <a:t>Artículo 54.- Son titulares de la acción ambiental señalada en el artículo anterior, y con el solo objeto de obtener la reparación del medio ambiente dañado, </a:t>
            </a:r>
            <a:r>
              <a:rPr lang="es-CL" sz="1800" b="1" u="sng">
                <a:solidFill>
                  <a:schemeClr val="accent2"/>
                </a:solidFill>
                <a:latin typeface="Calibri"/>
                <a:ea typeface="Calibri"/>
                <a:cs typeface="Calibri"/>
                <a:sym typeface="Calibri"/>
              </a:rPr>
              <a:t>las personas naturales o jurídicas, públicas o privadas, que hayan sufrido el daño o perjuicio</a:t>
            </a:r>
            <a:r>
              <a:rPr lang="es-CL" sz="1800">
                <a:solidFill>
                  <a:schemeClr val="dk1"/>
                </a:solidFill>
                <a:latin typeface="Calibri"/>
                <a:ea typeface="Calibri"/>
                <a:cs typeface="Calibri"/>
                <a:sym typeface="Calibri"/>
              </a:rPr>
              <a:t>, </a:t>
            </a:r>
            <a:r>
              <a:rPr lang="es-CL" sz="1800" u="sng">
                <a:solidFill>
                  <a:srgbClr val="00B050"/>
                </a:solidFill>
                <a:latin typeface="Calibri"/>
                <a:ea typeface="Calibri"/>
                <a:cs typeface="Calibri"/>
                <a:sym typeface="Calibri"/>
              </a:rPr>
              <a:t>las municipalidades, por los hechos acaecidos en sus respectivas comunas,</a:t>
            </a:r>
            <a:r>
              <a:rPr lang="es-CL" sz="1800" u="sng">
                <a:solidFill>
                  <a:schemeClr val="dk1"/>
                </a:solidFill>
                <a:latin typeface="Calibri"/>
                <a:ea typeface="Calibri"/>
                <a:cs typeface="Calibri"/>
                <a:sym typeface="Calibri"/>
              </a:rPr>
              <a:t> </a:t>
            </a:r>
            <a:r>
              <a:rPr lang="es-CL" sz="1800" u="sng">
                <a:solidFill>
                  <a:srgbClr val="2E75B5"/>
                </a:solidFill>
                <a:latin typeface="Calibri"/>
                <a:ea typeface="Calibri"/>
                <a:cs typeface="Calibri"/>
                <a:sym typeface="Calibri"/>
              </a:rPr>
              <a:t>y el Estado, por intermedio del Consejo de Defensa del Estado</a:t>
            </a:r>
            <a:r>
              <a:rPr lang="es-CL" sz="1800">
                <a:solidFill>
                  <a:schemeClr val="dk1"/>
                </a:solidFill>
                <a:latin typeface="Calibri"/>
                <a:ea typeface="Calibri"/>
                <a:cs typeface="Calibri"/>
                <a:sym typeface="Calibri"/>
              </a:rPr>
              <a:t>. Deducida demanda por alguno de los titulares señalados, no podrán interponerla los restantes, lo que no obsta a su derecho a intervenir como terceros. (…) </a:t>
            </a:r>
            <a:endParaRPr/>
          </a:p>
          <a:p>
            <a:pPr marL="0" marR="0" lvl="0" indent="0" algn="l" rtl="0">
              <a:spcBef>
                <a:spcPts val="0"/>
              </a:spcBef>
              <a:spcAft>
                <a:spcPts val="0"/>
              </a:spcAft>
              <a:buClr>
                <a:schemeClr val="dk1"/>
              </a:buClr>
              <a:buSzPts val="1800"/>
              <a:buFont typeface="Calibri"/>
              <a:buNone/>
            </a:pPr>
            <a:r>
              <a:rPr lang="es-CL" sz="1800">
                <a:solidFill>
                  <a:schemeClr val="dk1"/>
                </a:solidFill>
                <a:latin typeface="Calibri"/>
                <a:ea typeface="Calibri"/>
                <a:cs typeface="Calibri"/>
                <a:sym typeface="Calibri"/>
              </a:rPr>
              <a:t>	Cualquier persona podrá requerir a la municipalidad en cuyo ámbito se desarrollen las actividades que causen daño al medio ambiente para que ésta, en su representación y sobre la base de los antecedentes que el requirente deberá proporcionarle, deduzca la respectiva acción ambiental. </a:t>
            </a:r>
            <a:endParaRPr/>
          </a:p>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224"/>
        <p:cNvGrpSpPr/>
        <p:nvPr/>
      </p:nvGrpSpPr>
      <p:grpSpPr>
        <a:xfrm>
          <a:off x="0" y="0"/>
          <a:ext cx="0" cy="0"/>
          <a:chOff x="0" y="0"/>
          <a:chExt cx="0" cy="0"/>
        </a:xfrm>
      </p:grpSpPr>
      <p:sp>
        <p:nvSpPr>
          <p:cNvPr id="225" name="Google Shape;225;p1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p:txBody>
      </p:sp>
      <p:sp>
        <p:nvSpPr>
          <p:cNvPr id="226" name="Google Shape;226;p11"/>
          <p:cNvSpPr txBox="1"/>
          <p:nvPr/>
        </p:nvSpPr>
        <p:spPr>
          <a:xfrm>
            <a:off x="5314548" y="564587"/>
            <a:ext cx="6524526" cy="6074902"/>
          </a:xfrm>
          <a:prstGeom prst="rect">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2"/>
              </a:buClr>
              <a:buSzPts val="2400"/>
              <a:buFont typeface="Arial"/>
              <a:buNone/>
            </a:pPr>
            <a:r>
              <a:rPr lang="es-CL" sz="2400" b="1">
                <a:solidFill>
                  <a:schemeClr val="dk2"/>
                </a:solidFill>
                <a:latin typeface="Calibri"/>
                <a:ea typeface="Calibri"/>
                <a:cs typeface="Calibri"/>
                <a:sym typeface="Calibri"/>
              </a:rPr>
              <a:t>Artículo 18.- De las partes. </a:t>
            </a:r>
            <a:r>
              <a:rPr lang="es-CL" sz="2400">
                <a:solidFill>
                  <a:schemeClr val="dk2"/>
                </a:solidFill>
                <a:latin typeface="Calibri"/>
                <a:ea typeface="Calibri"/>
                <a:cs typeface="Calibri"/>
                <a:sym typeface="Calibri"/>
              </a:rPr>
              <a:t>Los organismos de la Administración del Estado y las personas naturales o jurídicas que se señalan, podrán intervenir como partes en los asuntos de competencia de los Tribunales Ambientales, que en cada caso se indican, conforme con la enumeración del artículo 17:</a:t>
            </a:r>
            <a:endParaRPr/>
          </a:p>
          <a:p>
            <a:pPr marL="0" marR="0" lvl="0" indent="0" algn="ctr" rtl="0">
              <a:lnSpc>
                <a:spcPct val="90000"/>
              </a:lnSpc>
              <a:spcBef>
                <a:spcPts val="1000"/>
              </a:spcBef>
              <a:spcAft>
                <a:spcPts val="0"/>
              </a:spcAft>
              <a:buClr>
                <a:schemeClr val="dk2"/>
              </a:buClr>
              <a:buSzPts val="2400"/>
              <a:buFont typeface="Arial"/>
              <a:buNone/>
            </a:pPr>
            <a:r>
              <a:rPr lang="es-CL" sz="2400">
                <a:solidFill>
                  <a:schemeClr val="dk2"/>
                </a:solidFill>
                <a:latin typeface="Calibri"/>
                <a:ea typeface="Calibri"/>
                <a:cs typeface="Calibri"/>
                <a:sym typeface="Calibri"/>
              </a:rPr>
              <a:t>     1) En el caso del número 1) (reclamaciones en contra de decretos que aprueban planes o normas) cualquier </a:t>
            </a:r>
            <a:r>
              <a:rPr lang="es-CL" sz="2400">
                <a:solidFill>
                  <a:schemeClr val="accent2"/>
                </a:solidFill>
                <a:latin typeface="Calibri"/>
                <a:ea typeface="Calibri"/>
                <a:cs typeface="Calibri"/>
                <a:sym typeface="Calibri"/>
              </a:rPr>
              <a:t>persona que considere que los decretos que tal numeral menciona no se ajustan a la ley Nº 19.300 y </a:t>
            </a:r>
            <a:r>
              <a:rPr lang="es-CL" sz="2400" u="sng">
                <a:solidFill>
                  <a:schemeClr val="accent2"/>
                </a:solidFill>
                <a:latin typeface="Calibri"/>
                <a:ea typeface="Calibri"/>
                <a:cs typeface="Calibri"/>
                <a:sym typeface="Calibri"/>
              </a:rPr>
              <a:t>le causan perjuicio</a:t>
            </a:r>
            <a:r>
              <a:rPr lang="es-CL" sz="2400">
                <a:solidFill>
                  <a:schemeClr val="accent2"/>
                </a:solidFill>
                <a:latin typeface="Calibri"/>
                <a:ea typeface="Calibri"/>
                <a:cs typeface="Calibri"/>
                <a:sym typeface="Calibri"/>
              </a:rPr>
              <a:t>.</a:t>
            </a:r>
            <a:endParaRPr/>
          </a:p>
          <a:p>
            <a:pPr marL="0" marR="0" lvl="0" indent="0" algn="ctr" rtl="0">
              <a:lnSpc>
                <a:spcPct val="90000"/>
              </a:lnSpc>
              <a:spcBef>
                <a:spcPts val="1000"/>
              </a:spcBef>
              <a:spcAft>
                <a:spcPts val="0"/>
              </a:spcAft>
              <a:buClr>
                <a:srgbClr val="000000"/>
              </a:buClr>
              <a:buSzPts val="2400"/>
              <a:buFont typeface="Arial"/>
              <a:buNone/>
            </a:pPr>
            <a:r>
              <a:rPr lang="es-CL" sz="2400">
                <a:solidFill>
                  <a:srgbClr val="000000"/>
                </a:solidFill>
                <a:latin typeface="Calibri"/>
                <a:ea typeface="Calibri"/>
                <a:cs typeface="Calibri"/>
                <a:sym typeface="Calibri"/>
              </a:rPr>
              <a:t>     </a:t>
            </a:r>
            <a:r>
              <a:rPr lang="es-CL" sz="2400">
                <a:solidFill>
                  <a:schemeClr val="dk2"/>
                </a:solidFill>
                <a:latin typeface="Calibri"/>
                <a:ea typeface="Calibri"/>
                <a:cs typeface="Calibri"/>
                <a:sym typeface="Calibri"/>
              </a:rPr>
              <a:t>(…)</a:t>
            </a:r>
            <a:endParaRPr/>
          </a:p>
          <a:p>
            <a:pPr marL="0" marR="0" lvl="0" indent="0" algn="ctr" rtl="0">
              <a:lnSpc>
                <a:spcPct val="90000"/>
              </a:lnSpc>
              <a:spcBef>
                <a:spcPts val="1000"/>
              </a:spcBef>
              <a:spcAft>
                <a:spcPts val="0"/>
              </a:spcAft>
              <a:buClr>
                <a:schemeClr val="dk2"/>
              </a:buClr>
              <a:buSzPts val="2400"/>
              <a:buFont typeface="Arial"/>
              <a:buNone/>
            </a:pPr>
            <a:r>
              <a:rPr lang="es-CL" sz="2400">
                <a:solidFill>
                  <a:schemeClr val="dk2"/>
                </a:solidFill>
                <a:latin typeface="Calibri"/>
                <a:ea typeface="Calibri"/>
                <a:cs typeface="Calibri"/>
                <a:sym typeface="Calibri"/>
              </a:rPr>
              <a:t>     3) En el caso del número 3), las</a:t>
            </a:r>
            <a:r>
              <a:rPr lang="es-CL" sz="2400">
                <a:solidFill>
                  <a:srgbClr val="000000"/>
                </a:solidFill>
                <a:latin typeface="Calibri"/>
                <a:ea typeface="Calibri"/>
                <a:cs typeface="Calibri"/>
                <a:sym typeface="Calibri"/>
              </a:rPr>
              <a:t> </a:t>
            </a:r>
            <a:r>
              <a:rPr lang="es-CL" sz="2400">
                <a:solidFill>
                  <a:schemeClr val="accent2"/>
                </a:solidFill>
                <a:latin typeface="Calibri"/>
                <a:ea typeface="Calibri"/>
                <a:cs typeface="Calibri"/>
                <a:sym typeface="Calibri"/>
              </a:rPr>
              <a:t>personas naturales o jurídicas </a:t>
            </a:r>
            <a:r>
              <a:rPr lang="es-CL" sz="2400" u="sng">
                <a:solidFill>
                  <a:schemeClr val="accent2"/>
                </a:solidFill>
                <a:latin typeface="Calibri"/>
                <a:ea typeface="Calibri"/>
                <a:cs typeface="Calibri"/>
                <a:sym typeface="Calibri"/>
              </a:rPr>
              <a:t>directamente afectadas</a:t>
            </a:r>
            <a:r>
              <a:rPr lang="es-CL" sz="2400">
                <a:solidFill>
                  <a:srgbClr val="000000"/>
                </a:solidFill>
                <a:latin typeface="Calibri"/>
                <a:ea typeface="Calibri"/>
                <a:cs typeface="Calibri"/>
                <a:sym typeface="Calibri"/>
              </a:rPr>
              <a:t> </a:t>
            </a:r>
            <a:r>
              <a:rPr lang="es-CL" sz="2400">
                <a:solidFill>
                  <a:schemeClr val="dk2"/>
                </a:solidFill>
                <a:latin typeface="Calibri"/>
                <a:ea typeface="Calibri"/>
                <a:cs typeface="Calibri"/>
                <a:sym typeface="Calibri"/>
              </a:rPr>
              <a:t>por la resolución de la Superintendencia del Medio Ambiente.</a:t>
            </a:r>
            <a:endParaRPr/>
          </a:p>
        </p:txBody>
      </p:sp>
      <p:sp>
        <p:nvSpPr>
          <p:cNvPr id="227" name="Google Shape;227;p11"/>
          <p:cNvSpPr txBox="1"/>
          <p:nvPr/>
        </p:nvSpPr>
        <p:spPr>
          <a:xfrm>
            <a:off x="640079" y="2053641"/>
            <a:ext cx="3669161" cy="2760098"/>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FFFFFF"/>
              </a:buClr>
              <a:buSzPts val="4000"/>
              <a:buFont typeface="Calibri"/>
              <a:buNone/>
            </a:pPr>
            <a:r>
              <a:rPr lang="es-CL" sz="4000" u="sng" dirty="0">
                <a:solidFill>
                  <a:schemeClr val="tx1"/>
                </a:solidFill>
                <a:latin typeface="Calibri"/>
                <a:ea typeface="Calibri"/>
                <a:cs typeface="Calibri"/>
                <a:sym typeface="Calibri"/>
                <a:hlinkClick r:id="rId3">
                  <a:extLst>
                    <a:ext uri="{A12FA001-AC4F-418D-AE19-62706E023703}">
                      <ahyp:hlinkClr xmlns:ahyp="http://schemas.microsoft.com/office/drawing/2018/hyperlinkcolor" xmlns="" val="tx"/>
                    </a:ext>
                  </a:extLst>
                </a:hlinkClick>
              </a:rPr>
              <a:t>Ley 20.600 que crea los tribunales ambientales</a:t>
            </a:r>
            <a:endParaRPr sz="4000" dirty="0">
              <a:solidFill>
                <a:schemeClr val="tx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231"/>
        <p:cNvGrpSpPr/>
        <p:nvPr/>
      </p:nvGrpSpPr>
      <p:grpSpPr>
        <a:xfrm>
          <a:off x="0" y="0"/>
          <a:ext cx="0" cy="0"/>
          <a:chOff x="0" y="0"/>
          <a:chExt cx="0" cy="0"/>
        </a:xfrm>
      </p:grpSpPr>
      <p:sp>
        <p:nvSpPr>
          <p:cNvPr id="232" name="Google Shape;232;p12"/>
          <p:cNvSpPr txBox="1"/>
          <p:nvPr/>
        </p:nvSpPr>
        <p:spPr>
          <a:xfrm>
            <a:off x="7255089" y="1071696"/>
            <a:ext cx="3833091" cy="1815882"/>
          </a:xfrm>
          <a:prstGeom prst="rect">
            <a:avLst/>
          </a:prstGeom>
          <a:solidFill>
            <a:schemeClr val="accent5">
              <a:lumMod val="60000"/>
              <a:lumOff val="40000"/>
            </a:schemeClr>
          </a:solidFill>
          <a:ln w="12700" cap="flat" cmpd="sng">
            <a:solidFill>
              <a:srgbClr val="517E33"/>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s-CL" sz="2800" dirty="0">
                <a:solidFill>
                  <a:schemeClr val="lt1"/>
                </a:solidFill>
                <a:latin typeface="Calibri"/>
                <a:ea typeface="Calibri"/>
                <a:cs typeface="Calibri"/>
                <a:sym typeface="Calibri"/>
              </a:rPr>
              <a:t>¿Quién representa al medio ambiente?</a:t>
            </a:r>
            <a:endParaRPr dirty="0"/>
          </a:p>
          <a:p>
            <a:pPr marL="0" marR="0" lvl="0" indent="0" algn="l" rtl="0">
              <a:spcBef>
                <a:spcPts val="0"/>
              </a:spcBef>
              <a:spcAft>
                <a:spcPts val="0"/>
              </a:spcAft>
              <a:buNone/>
            </a:pPr>
            <a:r>
              <a:rPr lang="es-CL" sz="2800" dirty="0">
                <a:solidFill>
                  <a:schemeClr val="lt1"/>
                </a:solidFill>
                <a:latin typeface="Calibri"/>
                <a:ea typeface="Calibri"/>
                <a:cs typeface="Calibri"/>
                <a:sym typeface="Calibri"/>
              </a:rPr>
              <a:t>¿Quién representa a las generaciones futuras?</a:t>
            </a:r>
            <a:endParaRPr dirty="0"/>
          </a:p>
        </p:txBody>
      </p:sp>
      <p:sp>
        <p:nvSpPr>
          <p:cNvPr id="233" name="Google Shape;233;p12"/>
          <p:cNvSpPr txBox="1"/>
          <p:nvPr/>
        </p:nvSpPr>
        <p:spPr>
          <a:xfrm>
            <a:off x="709323" y="380320"/>
            <a:ext cx="6003235"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L" sz="1800" dirty="0">
                <a:solidFill>
                  <a:schemeClr val="bg1"/>
                </a:solidFill>
                <a:latin typeface="Calibri"/>
                <a:ea typeface="Calibri"/>
                <a:cs typeface="Calibri"/>
                <a:sym typeface="Calibri"/>
              </a:rPr>
              <a:t>CORTE INTERAMERICANA DE DERECHOS HUMANOS.</a:t>
            </a:r>
            <a:endParaRPr dirty="0">
              <a:solidFill>
                <a:schemeClr val="bg1"/>
              </a:solidFill>
            </a:endParaRPr>
          </a:p>
          <a:p>
            <a:pPr marL="0" marR="0" lvl="0" indent="0" algn="l" rtl="0">
              <a:spcBef>
                <a:spcPts val="0"/>
              </a:spcBef>
              <a:spcAft>
                <a:spcPts val="0"/>
              </a:spcAft>
              <a:buNone/>
            </a:pPr>
            <a:endParaRPr sz="1800" dirty="0">
              <a:solidFill>
                <a:schemeClr val="bg1"/>
              </a:solidFill>
              <a:latin typeface="Calibri"/>
              <a:ea typeface="Calibri"/>
              <a:cs typeface="Calibri"/>
              <a:sym typeface="Calibri"/>
            </a:endParaRPr>
          </a:p>
          <a:p>
            <a:pPr marL="0" marR="0" lvl="0" indent="0" algn="l" rtl="0">
              <a:spcBef>
                <a:spcPts val="0"/>
              </a:spcBef>
              <a:spcAft>
                <a:spcPts val="0"/>
              </a:spcAft>
              <a:buNone/>
            </a:pPr>
            <a:endParaRPr sz="1800" dirty="0">
              <a:solidFill>
                <a:schemeClr val="bg1"/>
              </a:solidFill>
              <a:latin typeface="Calibri"/>
              <a:ea typeface="Calibri"/>
              <a:cs typeface="Calibri"/>
              <a:sym typeface="Calibri"/>
            </a:endParaRPr>
          </a:p>
          <a:p>
            <a:pPr marL="0" marR="0" lvl="0" indent="0" algn="l" rtl="0">
              <a:spcBef>
                <a:spcPts val="0"/>
              </a:spcBef>
              <a:spcAft>
                <a:spcPts val="0"/>
              </a:spcAft>
              <a:buNone/>
            </a:pPr>
            <a:r>
              <a:rPr lang="es-CL" sz="1800" dirty="0">
                <a:solidFill>
                  <a:schemeClr val="bg1"/>
                </a:solidFill>
                <a:latin typeface="Calibri"/>
                <a:ea typeface="Calibri"/>
                <a:cs typeface="Calibri"/>
                <a:sym typeface="Calibri"/>
              </a:rPr>
              <a:t>FALLO CASO LA OROYA CONTRA EL ESTADO DE PERU</a:t>
            </a:r>
            <a:endParaRPr dirty="0">
              <a:solidFill>
                <a:schemeClr val="bg1"/>
              </a:solidFill>
            </a:endParaRPr>
          </a:p>
        </p:txBody>
      </p:sp>
      <p:sp>
        <p:nvSpPr>
          <p:cNvPr id="3" name="Rectángulo 2"/>
          <p:cNvSpPr/>
          <p:nvPr/>
        </p:nvSpPr>
        <p:spPr>
          <a:xfrm>
            <a:off x="823331" y="2224790"/>
            <a:ext cx="6096000" cy="954107"/>
          </a:xfrm>
          <a:prstGeom prst="rect">
            <a:avLst/>
          </a:prstGeom>
        </p:spPr>
        <p:txBody>
          <a:bodyPr>
            <a:spAutoFit/>
          </a:bodyPr>
          <a:lstStyle/>
          <a:p>
            <a:pPr algn="just"/>
            <a:r>
              <a:rPr lang="es-ES" dirty="0"/>
              <a:t>117. Adicionalmente, la Asamblea General de la Organización de las Naciones Unidas reconoció al derecho a un ambiente limpio, saludable y sostenible como un derecho humano, y que dicho derecho se encuentra relacionado con otros derechos y el derecho internacional vigente1</a:t>
            </a:r>
            <a:endParaRPr lang="es-CL" dirty="0"/>
          </a:p>
        </p:txBody>
      </p:sp>
      <p:sp>
        <p:nvSpPr>
          <p:cNvPr id="4" name="Rectángulo 3"/>
          <p:cNvSpPr/>
          <p:nvPr/>
        </p:nvSpPr>
        <p:spPr>
          <a:xfrm>
            <a:off x="483218" y="3480064"/>
            <a:ext cx="10746059" cy="2246769"/>
          </a:xfrm>
          <a:prstGeom prst="rect">
            <a:avLst/>
          </a:prstGeom>
        </p:spPr>
        <p:txBody>
          <a:bodyPr wrap="square">
            <a:spAutoFit/>
          </a:bodyPr>
          <a:lstStyle/>
          <a:p>
            <a:pPr algn="just"/>
            <a:r>
              <a:rPr lang="es-ES" dirty="0"/>
              <a:t>118. Tomando en consideración lo antes señalado, la Corte ha reconocido que el derecho a un medio ambiente sano constituye un interés universal y es un derecho fundamental para la existencia de la humanidad. Asimismo, ha establecido que el derecho al medio ambiente sano está comprendido por un conjunto de elementos procedimentales y sustantivos180. De los primeros surgen obligaciones en materia de acceso a la información (infra párr. 144 a 149), participación política (infra párr. 150 a 152) y acceso a la justicia (infra párr. 272) 181. Dentro de los segundos se encuentran el aire, el agua, el alimento, el ecosistema, el clima, entre otros. En este sentido, este Tribunal ha señalado que el derecho al medio ambiente sano “protege los componentes del […] ambiente, tales como bosques, ríos, mares y otros, como intereses jurídicos en sí mismos, aún en ausencia de certeza o evidencia sobre el riesgo a las personas individuales”182 . De esta forma, los Estados están obligados a proteger la naturaleza no solo por su utilidad o efectos respecto de los seres humanos, sino por su importancia para los demás organismos vivos con quienes se comparte el planeta. Lo anterior no obsta, desde luego, a que otros derechos humanos puedan ser vulnerados como consecuencia de daños ambientales. </a:t>
            </a:r>
            <a:endParaRPr lang="es-CL"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ctángulo 1"/>
          <p:cNvSpPr/>
          <p:nvPr/>
        </p:nvSpPr>
        <p:spPr>
          <a:xfrm>
            <a:off x="3048000" y="2090172"/>
            <a:ext cx="6096000" cy="2677656"/>
          </a:xfrm>
          <a:prstGeom prst="rect">
            <a:avLst/>
          </a:prstGeom>
          <a:ln w="28575">
            <a:solidFill>
              <a:schemeClr val="accent1"/>
            </a:solidFill>
          </a:ln>
        </p:spPr>
        <p:txBody>
          <a:bodyPr>
            <a:spAutoFit/>
          </a:bodyPr>
          <a:lstStyle/>
          <a:p>
            <a:pPr algn="just"/>
            <a:r>
              <a:rPr lang="es-ES" dirty="0"/>
              <a:t>129. Los Estados han reconocido el derecho al medio ambiente sano, el cual conlleva una obligación de protección que atañe a la Comunidad Internacional en su conjunto207 . Es difícil imaginar obligaciones internacionales con una mayor trascendencia que aquéllas que protegen al medio ambiente contra conductas ilícitas o arbitrarias que causen daños graves, extensos, duraderos e irreversibles al medio ambiente en un escenario de crisis climática que atenta contra la supervivencia de las especies. En vista de lo anterior, la protección internacional del medio ambiente requiere del reconocimiento progresivo de la prohibición de conductas de este tipo como una norma imperativa (</a:t>
            </a:r>
            <a:r>
              <a:rPr lang="es-ES" dirty="0" err="1"/>
              <a:t>jus</a:t>
            </a:r>
            <a:r>
              <a:rPr lang="es-ES" dirty="0"/>
              <a:t> </a:t>
            </a:r>
            <a:r>
              <a:rPr lang="es-ES" dirty="0" err="1"/>
              <a:t>cogens</a:t>
            </a:r>
            <a:r>
              <a:rPr lang="es-ES" dirty="0"/>
              <a:t>) que gane el reconocimiento de la Comunidad Internacional en su conjunto como norma que no admita derogación208.</a:t>
            </a:r>
            <a:endParaRPr lang="es-CL" dirty="0"/>
          </a:p>
        </p:txBody>
      </p:sp>
    </p:spTree>
    <p:extLst>
      <p:ext uri="{BB962C8B-B14F-4D97-AF65-F5344CB8AC3E}">
        <p14:creationId xmlns:p14="http://schemas.microsoft.com/office/powerpoint/2010/main" val="4239153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306"/>
        <p:cNvGrpSpPr/>
        <p:nvPr/>
      </p:nvGrpSpPr>
      <p:grpSpPr>
        <a:xfrm>
          <a:off x="0" y="0"/>
          <a:ext cx="0" cy="0"/>
          <a:chOff x="0" y="0"/>
          <a:chExt cx="0" cy="0"/>
        </a:xfrm>
      </p:grpSpPr>
      <p:sp>
        <p:nvSpPr>
          <p:cNvPr id="307" name="Google Shape;307;p1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p:txBody>
      </p:sp>
      <p:sp>
        <p:nvSpPr>
          <p:cNvPr id="308" name="Google Shape;308;p16"/>
          <p:cNvSpPr txBox="1"/>
          <p:nvPr/>
        </p:nvSpPr>
        <p:spPr>
          <a:xfrm>
            <a:off x="5064368" y="1339244"/>
            <a:ext cx="6637973" cy="524865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C0C0C"/>
              </a:buClr>
              <a:buSzPts val="2400"/>
              <a:buFont typeface="Arial"/>
              <a:buNone/>
            </a:pPr>
            <a:r>
              <a:rPr lang="es-CL" sz="2400" b="1">
                <a:solidFill>
                  <a:srgbClr val="0C0C0C"/>
                </a:solidFill>
                <a:latin typeface="Calibri"/>
                <a:ea typeface="Calibri"/>
                <a:cs typeface="Calibri"/>
                <a:sym typeface="Calibri"/>
              </a:rPr>
              <a:t>Elementos/componentes del medio ambiente</a:t>
            </a:r>
            <a:endParaRPr/>
          </a:p>
          <a:p>
            <a:pPr marL="0" marR="0" lvl="0" indent="0" algn="ctr" rtl="0">
              <a:lnSpc>
                <a:spcPct val="90000"/>
              </a:lnSpc>
              <a:spcBef>
                <a:spcPts val="1000"/>
              </a:spcBef>
              <a:spcAft>
                <a:spcPts val="0"/>
              </a:spcAft>
              <a:buClr>
                <a:srgbClr val="0C0C0C"/>
              </a:buClr>
              <a:buSzPts val="2400"/>
              <a:buFont typeface="Arial"/>
              <a:buNone/>
            </a:pPr>
            <a:r>
              <a:rPr lang="es-CL" sz="2400">
                <a:solidFill>
                  <a:srgbClr val="0C0C0C"/>
                </a:solidFill>
                <a:latin typeface="Calibri"/>
                <a:ea typeface="Calibri"/>
                <a:cs typeface="Calibri"/>
                <a:sym typeface="Calibri"/>
              </a:rPr>
              <a:t>Aire, agua, suelo, flora, fauna, componente sociocultural, etc</a:t>
            </a:r>
            <a:endParaRPr/>
          </a:p>
          <a:p>
            <a:pPr marL="0" marR="0" lvl="0" indent="0" algn="ctr" rtl="0">
              <a:lnSpc>
                <a:spcPct val="90000"/>
              </a:lnSpc>
              <a:spcBef>
                <a:spcPts val="1000"/>
              </a:spcBef>
              <a:spcAft>
                <a:spcPts val="0"/>
              </a:spcAft>
              <a:buClr>
                <a:srgbClr val="0C0C0C"/>
              </a:buClr>
              <a:buSzPts val="2400"/>
              <a:buFont typeface="Arial"/>
              <a:buNone/>
            </a:pPr>
            <a:r>
              <a:rPr lang="es-CL" sz="2400" b="1">
                <a:solidFill>
                  <a:srgbClr val="0C0C0C"/>
                </a:solidFill>
                <a:latin typeface="Calibri"/>
                <a:ea typeface="Calibri"/>
                <a:cs typeface="Calibri"/>
                <a:sym typeface="Calibri"/>
              </a:rPr>
              <a:t>Cómo se afecta el medio ambiente:</a:t>
            </a:r>
            <a:endParaRPr/>
          </a:p>
          <a:p>
            <a:pPr marL="457200" marR="0" lvl="1" indent="0" algn="ctr" rtl="0">
              <a:lnSpc>
                <a:spcPct val="90000"/>
              </a:lnSpc>
              <a:spcBef>
                <a:spcPts val="500"/>
              </a:spcBef>
              <a:spcAft>
                <a:spcPts val="0"/>
              </a:spcAft>
              <a:buClr>
                <a:srgbClr val="0C0C0C"/>
              </a:buClr>
              <a:buSzPts val="2400"/>
              <a:buFont typeface="Arial"/>
              <a:buNone/>
            </a:pPr>
            <a:r>
              <a:rPr lang="es-CL" sz="2400" b="0" i="0" u="none" strike="noStrike" cap="none">
                <a:solidFill>
                  <a:srgbClr val="0C0C0C"/>
                </a:solidFill>
                <a:latin typeface="Calibri"/>
                <a:ea typeface="Calibri"/>
                <a:cs typeface="Calibri"/>
                <a:sym typeface="Calibri"/>
              </a:rPr>
              <a:t>Riesgo/ Afectación/ Alteración/ Impacto/ Daño</a:t>
            </a:r>
            <a:endParaRPr/>
          </a:p>
          <a:p>
            <a:pPr marL="457200" marR="0" lvl="1" indent="0" algn="ctr" rtl="0">
              <a:lnSpc>
                <a:spcPct val="90000"/>
              </a:lnSpc>
              <a:spcBef>
                <a:spcPts val="500"/>
              </a:spcBef>
              <a:spcAft>
                <a:spcPts val="0"/>
              </a:spcAft>
              <a:buClr>
                <a:srgbClr val="0C0C0C"/>
              </a:buClr>
              <a:buSzPts val="2400"/>
              <a:buFont typeface="Arial"/>
              <a:buNone/>
            </a:pPr>
            <a:r>
              <a:rPr lang="es-CL" sz="2400" b="0" i="0" u="none" strike="noStrike" cap="none">
                <a:solidFill>
                  <a:srgbClr val="0C0C0C"/>
                </a:solidFill>
                <a:latin typeface="Calibri"/>
                <a:ea typeface="Calibri"/>
                <a:cs typeface="Calibri"/>
                <a:sym typeface="Calibri"/>
              </a:rPr>
              <a:t>Polución/ </a:t>
            </a:r>
            <a:r>
              <a:rPr lang="es-CL" sz="2400" b="0" i="0" u="sng" strike="noStrike" cap="none">
                <a:solidFill>
                  <a:srgbClr val="0C0C0C"/>
                </a:solidFill>
                <a:latin typeface="Calibri"/>
                <a:ea typeface="Calibri"/>
                <a:cs typeface="Calibri"/>
                <a:sym typeface="Calibri"/>
                <a:hlinkClick r:id="" action="ppaction://hlinkshowjump?jump=nextslide">
                  <a:extLst>
                    <a:ext uri="{A12FA001-AC4F-418D-AE19-62706E023703}">
                      <ahyp:hlinkClr xmlns:ahyp="http://schemas.microsoft.com/office/drawing/2018/hyperlinkcolor" xmlns="" val="tx"/>
                    </a:ext>
                  </a:extLst>
                </a:hlinkClick>
              </a:rPr>
              <a:t>Contaminación </a:t>
            </a:r>
            <a:r>
              <a:rPr lang="es-CL" sz="2400" b="0" i="0" u="none" strike="noStrike" cap="none">
                <a:solidFill>
                  <a:srgbClr val="0C0C0C"/>
                </a:solidFill>
                <a:latin typeface="Calibri"/>
                <a:ea typeface="Calibri"/>
                <a:cs typeface="Calibri"/>
                <a:sym typeface="Calibri"/>
              </a:rPr>
              <a:t>/</a:t>
            </a:r>
            <a:endParaRPr/>
          </a:p>
          <a:p>
            <a:pPr marL="457200" marR="0" lvl="1" indent="0" algn="ctr" rtl="0">
              <a:lnSpc>
                <a:spcPct val="90000"/>
              </a:lnSpc>
              <a:spcBef>
                <a:spcPts val="500"/>
              </a:spcBef>
              <a:spcAft>
                <a:spcPts val="0"/>
              </a:spcAft>
              <a:buClr>
                <a:srgbClr val="0C0C0C"/>
              </a:buClr>
              <a:buSzPts val="2000"/>
              <a:buFont typeface="Arial"/>
              <a:buNone/>
            </a:pPr>
            <a:r>
              <a:rPr lang="es-CL" sz="2000" b="0" i="0" u="none" strike="noStrike" cap="none">
                <a:solidFill>
                  <a:srgbClr val="0C0C0C"/>
                </a:solidFill>
                <a:latin typeface="Calibri"/>
                <a:ea typeface="Calibri"/>
                <a:cs typeface="Calibri"/>
                <a:sym typeface="Calibri"/>
              </a:rPr>
              <a:t> </a:t>
            </a:r>
            <a:endParaRPr/>
          </a:p>
          <a:p>
            <a:pPr marL="0" marR="0" lvl="0" indent="0" algn="ctr" rtl="0">
              <a:lnSpc>
                <a:spcPct val="90000"/>
              </a:lnSpc>
              <a:spcBef>
                <a:spcPts val="1000"/>
              </a:spcBef>
              <a:spcAft>
                <a:spcPts val="0"/>
              </a:spcAft>
              <a:buClr>
                <a:srgbClr val="0C0C0C"/>
              </a:buClr>
              <a:buSzPts val="2400"/>
              <a:buFont typeface="Arial"/>
              <a:buNone/>
            </a:pPr>
            <a:r>
              <a:rPr lang="es-CL" sz="2400" b="1">
                <a:solidFill>
                  <a:srgbClr val="0C0C0C"/>
                </a:solidFill>
                <a:latin typeface="Calibri"/>
                <a:ea typeface="Calibri"/>
                <a:cs typeface="Calibri"/>
                <a:sym typeface="Calibri"/>
              </a:rPr>
              <a:t>Multicausalidad: Bienes, territorio, relaciones, Valoresy principios</a:t>
            </a:r>
            <a:endParaRPr/>
          </a:p>
          <a:p>
            <a:pPr marL="0" marR="0" lvl="0" indent="0" algn="ctr" rtl="0">
              <a:lnSpc>
                <a:spcPct val="90000"/>
              </a:lnSpc>
              <a:spcBef>
                <a:spcPts val="1000"/>
              </a:spcBef>
              <a:spcAft>
                <a:spcPts val="0"/>
              </a:spcAft>
              <a:buClr>
                <a:srgbClr val="0C0C0C"/>
              </a:buClr>
              <a:buSzPts val="2400"/>
              <a:buFont typeface="Arial"/>
              <a:buNone/>
            </a:pPr>
            <a:r>
              <a:rPr lang="es-CL" sz="2400" b="1">
                <a:solidFill>
                  <a:srgbClr val="0C0C0C"/>
                </a:solidFill>
                <a:latin typeface="Calibri"/>
                <a:ea typeface="Calibri"/>
                <a:cs typeface="Calibri"/>
                <a:sym typeface="Calibri"/>
              </a:rPr>
              <a:t>Historia: línea de tiempo, contexto</a:t>
            </a:r>
            <a:endParaRPr/>
          </a:p>
          <a:p>
            <a:pPr marL="0" marR="0" lvl="0" indent="0" algn="ctr" rtl="0">
              <a:lnSpc>
                <a:spcPct val="90000"/>
              </a:lnSpc>
              <a:spcBef>
                <a:spcPts val="1000"/>
              </a:spcBef>
              <a:spcAft>
                <a:spcPts val="0"/>
              </a:spcAft>
              <a:buClr>
                <a:srgbClr val="0C0C0C"/>
              </a:buClr>
              <a:buSzPts val="2400"/>
              <a:buFont typeface="Arial"/>
              <a:buNone/>
            </a:pPr>
            <a:r>
              <a:rPr lang="es-CL" sz="2400" b="1">
                <a:solidFill>
                  <a:srgbClr val="0C0C0C"/>
                </a:solidFill>
                <a:latin typeface="Calibri"/>
                <a:ea typeface="Calibri"/>
                <a:cs typeface="Calibri"/>
                <a:sym typeface="Calibri"/>
              </a:rPr>
              <a:t>Alcances y límites del conflicto ambiental</a:t>
            </a:r>
            <a:endParaRPr/>
          </a:p>
          <a:p>
            <a:pPr marL="0" marR="0" lvl="0" indent="0" algn="ctr" rtl="0">
              <a:lnSpc>
                <a:spcPct val="90000"/>
              </a:lnSpc>
              <a:spcBef>
                <a:spcPts val="1000"/>
              </a:spcBef>
              <a:spcAft>
                <a:spcPts val="0"/>
              </a:spcAft>
              <a:buClr>
                <a:schemeClr val="dk1"/>
              </a:buClr>
              <a:buSzPts val="2400"/>
              <a:buFont typeface="Arial"/>
              <a:buNone/>
            </a:pPr>
            <a:endParaRPr sz="2400" b="1">
              <a:solidFill>
                <a:srgbClr val="0C0C0C"/>
              </a:solidFill>
              <a:latin typeface="Calibri"/>
              <a:ea typeface="Calibri"/>
              <a:cs typeface="Calibri"/>
              <a:sym typeface="Calibri"/>
            </a:endParaRPr>
          </a:p>
        </p:txBody>
      </p:sp>
      <p:sp>
        <p:nvSpPr>
          <p:cNvPr id="309" name="Google Shape;309;p16"/>
          <p:cNvSpPr/>
          <p:nvPr/>
        </p:nvSpPr>
        <p:spPr>
          <a:xfrm>
            <a:off x="703385" y="2799471"/>
            <a:ext cx="4093698" cy="2321169"/>
          </a:xfrm>
          <a:prstGeom prst="rightArrowCallout">
            <a:avLst>
              <a:gd name="adj1" fmla="val 25000"/>
              <a:gd name="adj2" fmla="val 25000"/>
              <a:gd name="adj3" fmla="val 25000"/>
              <a:gd name="adj4" fmla="val 64977"/>
            </a:avLst>
          </a:prstGeom>
          <a:solidFill>
            <a:srgbClr val="FFD966"/>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s-CL" sz="2400">
                <a:solidFill>
                  <a:srgbClr val="0C0C0C"/>
                </a:solidFill>
                <a:latin typeface="Calibri"/>
                <a:ea typeface="Calibri"/>
                <a:cs typeface="Calibri"/>
                <a:sym typeface="Calibri"/>
              </a:rPr>
              <a:t>Preguntas relevantes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0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08">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08">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08">
                                            <p:txEl>
                                              <p:pRg st="0" end="0"/>
                                            </p:txEl>
                                          </p:spTgt>
                                        </p:tgtEl>
                                        <p:attrNameLst>
                                          <p:attrName>style.visibility</p:attrName>
                                        </p:attrNameLst>
                                      </p:cBhvr>
                                      <p:to>
                                        <p:strVal val="visible"/>
                                      </p:to>
                                    </p:set>
                                    <p:anim calcmode="lin" valueType="num">
                                      <p:cBhvr additive="base">
                                        <p:cTn id="47" dur="500"/>
                                        <p:tgtEl>
                                          <p:spTgt spid="30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308">
                                            <p:txEl>
                                              <p:pRg st="1" end="1"/>
                                            </p:txEl>
                                          </p:spTgt>
                                        </p:tgtEl>
                                        <p:attrNameLst>
                                          <p:attrName>style.visibility</p:attrName>
                                        </p:attrNameLst>
                                      </p:cBhvr>
                                      <p:to>
                                        <p:strVal val="visible"/>
                                      </p:to>
                                    </p:set>
                                    <p:anim calcmode="lin" valueType="num">
                                      <p:cBhvr additive="base">
                                        <p:cTn id="52" dur="500"/>
                                        <p:tgtEl>
                                          <p:spTgt spid="30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308">
                                            <p:txEl>
                                              <p:pRg st="2" end="2"/>
                                            </p:txEl>
                                          </p:spTgt>
                                        </p:tgtEl>
                                        <p:attrNameLst>
                                          <p:attrName>style.visibility</p:attrName>
                                        </p:attrNameLst>
                                      </p:cBhvr>
                                      <p:to>
                                        <p:strVal val="visible"/>
                                      </p:to>
                                    </p:set>
                                    <p:anim calcmode="lin" valueType="num">
                                      <p:cBhvr additive="base">
                                        <p:cTn id="57" dur="500"/>
                                        <p:tgtEl>
                                          <p:spTgt spid="30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308">
                                            <p:txEl>
                                              <p:pRg st="3" end="3"/>
                                            </p:txEl>
                                          </p:spTgt>
                                        </p:tgtEl>
                                        <p:attrNameLst>
                                          <p:attrName>style.visibility</p:attrName>
                                        </p:attrNameLst>
                                      </p:cBhvr>
                                      <p:to>
                                        <p:strVal val="visible"/>
                                      </p:to>
                                    </p:set>
                                    <p:anim calcmode="lin" valueType="num">
                                      <p:cBhvr additive="base">
                                        <p:cTn id="62" dur="500"/>
                                        <p:tgtEl>
                                          <p:spTgt spid="30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08">
                                            <p:txEl>
                                              <p:pRg st="4" end="4"/>
                                            </p:txEl>
                                          </p:spTgt>
                                        </p:tgtEl>
                                        <p:attrNameLst>
                                          <p:attrName>style.visibility</p:attrName>
                                        </p:attrNameLst>
                                      </p:cBhvr>
                                      <p:to>
                                        <p:strVal val="visible"/>
                                      </p:to>
                                    </p:set>
                                    <p:anim calcmode="lin" valueType="num">
                                      <p:cBhvr additive="base">
                                        <p:cTn id="67" dur="500"/>
                                        <p:tgtEl>
                                          <p:spTgt spid="30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08">
                                            <p:txEl>
                                              <p:pRg st="5" end="5"/>
                                            </p:txEl>
                                          </p:spTgt>
                                        </p:tgtEl>
                                        <p:attrNameLst>
                                          <p:attrName>style.visibility</p:attrName>
                                        </p:attrNameLst>
                                      </p:cBhvr>
                                      <p:to>
                                        <p:strVal val="visible"/>
                                      </p:to>
                                    </p:set>
                                    <p:anim calcmode="lin" valueType="num">
                                      <p:cBhvr additive="base">
                                        <p:cTn id="72" dur="500"/>
                                        <p:tgtEl>
                                          <p:spTgt spid="30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308">
                                            <p:txEl>
                                              <p:pRg st="6" end="6"/>
                                            </p:txEl>
                                          </p:spTgt>
                                        </p:tgtEl>
                                        <p:attrNameLst>
                                          <p:attrName>style.visibility</p:attrName>
                                        </p:attrNameLst>
                                      </p:cBhvr>
                                      <p:to>
                                        <p:strVal val="visible"/>
                                      </p:to>
                                    </p:set>
                                    <p:anim calcmode="lin" valueType="num">
                                      <p:cBhvr additive="base">
                                        <p:cTn id="77" dur="500"/>
                                        <p:tgtEl>
                                          <p:spTgt spid="30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308">
                                            <p:txEl>
                                              <p:pRg st="7" end="7"/>
                                            </p:txEl>
                                          </p:spTgt>
                                        </p:tgtEl>
                                        <p:attrNameLst>
                                          <p:attrName>style.visibility</p:attrName>
                                        </p:attrNameLst>
                                      </p:cBhvr>
                                      <p:to>
                                        <p:strVal val="visible"/>
                                      </p:to>
                                    </p:set>
                                    <p:anim calcmode="lin" valueType="num">
                                      <p:cBhvr additive="base">
                                        <p:cTn id="82" dur="500"/>
                                        <p:tgtEl>
                                          <p:spTgt spid="30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308">
                                            <p:txEl>
                                              <p:pRg st="8" end="8"/>
                                            </p:txEl>
                                          </p:spTgt>
                                        </p:tgtEl>
                                        <p:attrNameLst>
                                          <p:attrName>style.visibility</p:attrName>
                                        </p:attrNameLst>
                                      </p:cBhvr>
                                      <p:to>
                                        <p:strVal val="visible"/>
                                      </p:to>
                                    </p:set>
                                    <p:anim calcmode="lin" valueType="num">
                                      <p:cBhvr additive="base">
                                        <p:cTn id="87" dur="500"/>
                                        <p:tgtEl>
                                          <p:spTgt spid="308">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308">
                                            <p:txEl>
                                              <p:pRg st="9" end="9"/>
                                            </p:txEl>
                                          </p:spTgt>
                                        </p:tgtEl>
                                        <p:attrNameLst>
                                          <p:attrName>style.visibility</p:attrName>
                                        </p:attrNameLst>
                                      </p:cBhvr>
                                      <p:to>
                                        <p:strVal val="visible"/>
                                      </p:to>
                                    </p:set>
                                    <p:anim calcmode="lin" valueType="num">
                                      <p:cBhvr additive="base">
                                        <p:cTn id="92" dur="500"/>
                                        <p:tgtEl>
                                          <p:spTgt spid="308">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313"/>
        <p:cNvGrpSpPr/>
        <p:nvPr/>
      </p:nvGrpSpPr>
      <p:grpSpPr>
        <a:xfrm>
          <a:off x="0" y="0"/>
          <a:ext cx="0" cy="0"/>
          <a:chOff x="0" y="0"/>
          <a:chExt cx="0" cy="0"/>
        </a:xfrm>
      </p:grpSpPr>
      <p:sp>
        <p:nvSpPr>
          <p:cNvPr id="314" name="Google Shape;314;p1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p:txBody>
      </p:sp>
      <p:sp>
        <p:nvSpPr>
          <p:cNvPr id="315" name="Google Shape;315;p17"/>
          <p:cNvSpPr txBox="1"/>
          <p:nvPr/>
        </p:nvSpPr>
        <p:spPr>
          <a:xfrm>
            <a:off x="606786" y="1741169"/>
            <a:ext cx="3393714" cy="2788921"/>
          </a:xfrm>
          <a:prstGeom prst="rect">
            <a:avLst/>
          </a:prstGeom>
          <a:noFill/>
          <a:ln w="57150" cap="flat" cmpd="sng">
            <a:solidFill>
              <a:srgbClr val="FFD966"/>
            </a:solidFill>
            <a:prstDash val="solid"/>
            <a:round/>
            <a:headEnd type="none" w="sm" len="sm"/>
            <a:tailEnd type="none" w="sm" len="sm"/>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4100"/>
              <a:buFont typeface="Calibri"/>
              <a:buNone/>
            </a:pPr>
            <a:r>
              <a:rPr lang="es-CL" sz="4100" b="1">
                <a:solidFill>
                  <a:schemeClr val="lt1"/>
                </a:solidFill>
                <a:latin typeface="Calibri"/>
                <a:ea typeface="Calibri"/>
                <a:cs typeface="Calibri"/>
                <a:sym typeface="Calibri"/>
              </a:rPr>
              <a:t>Daño Ambiental</a:t>
            </a:r>
            <a:endParaRPr/>
          </a:p>
          <a:p>
            <a:pPr marL="0" marR="0" lvl="0" indent="0" algn="ctr" rtl="0">
              <a:lnSpc>
                <a:spcPct val="90000"/>
              </a:lnSpc>
              <a:spcBef>
                <a:spcPts val="0"/>
              </a:spcBef>
              <a:spcAft>
                <a:spcPts val="0"/>
              </a:spcAft>
              <a:buClr>
                <a:schemeClr val="lt1"/>
              </a:buClr>
              <a:buSzPts val="4100"/>
              <a:buFont typeface="Calibri"/>
              <a:buNone/>
            </a:pPr>
            <a:r>
              <a:rPr lang="es-CL" sz="4100" b="1">
                <a:solidFill>
                  <a:schemeClr val="lt1"/>
                </a:solidFill>
                <a:latin typeface="Calibri"/>
                <a:ea typeface="Calibri"/>
                <a:cs typeface="Calibri"/>
                <a:sym typeface="Calibri"/>
              </a:rPr>
              <a:t>Ley 19.300 </a:t>
            </a:r>
            <a:r>
              <a:rPr lang="es-CL" sz="4100">
                <a:solidFill>
                  <a:schemeClr val="accent1"/>
                </a:solidFill>
                <a:latin typeface="Calibri"/>
                <a:ea typeface="Calibri"/>
                <a:cs typeface="Calibri"/>
                <a:sym typeface="Calibri"/>
              </a:rPr>
              <a:t/>
            </a:r>
            <a:br>
              <a:rPr lang="es-CL" sz="4100">
                <a:solidFill>
                  <a:schemeClr val="accent1"/>
                </a:solidFill>
                <a:latin typeface="Calibri"/>
                <a:ea typeface="Calibri"/>
                <a:cs typeface="Calibri"/>
                <a:sym typeface="Calibri"/>
              </a:rPr>
            </a:br>
            <a:endParaRPr sz="4100">
              <a:solidFill>
                <a:schemeClr val="accent1"/>
              </a:solidFill>
              <a:latin typeface="Calibri"/>
              <a:ea typeface="Calibri"/>
              <a:cs typeface="Calibri"/>
              <a:sym typeface="Calibri"/>
            </a:endParaRPr>
          </a:p>
        </p:txBody>
      </p:sp>
      <p:cxnSp>
        <p:nvCxnSpPr>
          <p:cNvPr id="316" name="Google Shape;316;p17"/>
          <p:cNvCxnSpPr/>
          <p:nvPr/>
        </p:nvCxnSpPr>
        <p:spPr>
          <a:xfrm rot="10800000" flipH="1">
            <a:off x="4137660" y="1295400"/>
            <a:ext cx="834390" cy="544830"/>
          </a:xfrm>
          <a:prstGeom prst="straightConnector1">
            <a:avLst/>
          </a:prstGeom>
          <a:noFill/>
          <a:ln w="38100" cap="flat" cmpd="sng">
            <a:solidFill>
              <a:schemeClr val="accent2"/>
            </a:solidFill>
            <a:prstDash val="solid"/>
            <a:miter lim="800000"/>
            <a:headEnd type="none" w="sm" len="sm"/>
            <a:tailEnd type="triangle" w="med" len="med"/>
          </a:ln>
        </p:spPr>
      </p:cxnSp>
      <p:sp>
        <p:nvSpPr>
          <p:cNvPr id="317" name="Google Shape;317;p17"/>
          <p:cNvSpPr txBox="1"/>
          <p:nvPr/>
        </p:nvSpPr>
        <p:spPr>
          <a:xfrm>
            <a:off x="4972050" y="413653"/>
            <a:ext cx="6097904" cy="1569660"/>
          </a:xfrm>
          <a:prstGeom prst="rect">
            <a:avLst/>
          </a:prstGeom>
          <a:noFill/>
          <a:ln w="57150" cap="flat" cmpd="sng">
            <a:solidFill>
              <a:srgbClr val="C0000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s-CL" sz="2400">
                <a:solidFill>
                  <a:schemeClr val="dk1"/>
                </a:solidFill>
                <a:latin typeface="Calibri"/>
                <a:ea typeface="Calibri"/>
                <a:cs typeface="Calibri"/>
                <a:sym typeface="Calibri"/>
              </a:rPr>
              <a:t>Art. 2, letra e) “</a:t>
            </a:r>
            <a:r>
              <a:rPr lang="es-CL" sz="2400" i="1">
                <a:solidFill>
                  <a:schemeClr val="dk1"/>
                </a:solidFill>
                <a:latin typeface="Calibri"/>
                <a:ea typeface="Calibri"/>
                <a:cs typeface="Calibri"/>
                <a:sym typeface="Calibri"/>
              </a:rPr>
              <a:t>Daño Ambiental: toda pérdida, disminución, detrimento o menoscabo significativo inferido al medio ambiente o a uno o más de sus componentes</a:t>
            </a:r>
            <a:r>
              <a:rPr lang="es-CL" sz="2400">
                <a:solidFill>
                  <a:schemeClr val="dk1"/>
                </a:solidFill>
                <a:latin typeface="Calibri"/>
                <a:ea typeface="Calibri"/>
                <a:cs typeface="Calibri"/>
                <a:sym typeface="Calibri"/>
              </a:rPr>
              <a:t> </a:t>
            </a:r>
            <a:endParaRPr sz="2400">
              <a:solidFill>
                <a:schemeClr val="dk1"/>
              </a:solidFill>
              <a:latin typeface="Calibri"/>
              <a:ea typeface="Calibri"/>
              <a:cs typeface="Calibri"/>
              <a:sym typeface="Calibri"/>
            </a:endParaRPr>
          </a:p>
        </p:txBody>
      </p:sp>
      <p:pic>
        <p:nvPicPr>
          <p:cNvPr id="318" name="Google Shape;318;p17" descr="Un atardecer en una montaña&#10;&#10;Descripción generada automáticamente con confianza media"/>
          <p:cNvPicPr preferRelativeResize="0"/>
          <p:nvPr/>
        </p:nvPicPr>
        <p:blipFill rotWithShape="1">
          <a:blip r:embed="rId3">
            <a:alphaModFix/>
          </a:blip>
          <a:srcRect/>
          <a:stretch/>
        </p:blipFill>
        <p:spPr>
          <a:xfrm>
            <a:off x="5948361" y="2169040"/>
            <a:ext cx="3082925" cy="2290358"/>
          </a:xfrm>
          <a:prstGeom prst="rect">
            <a:avLst/>
          </a:prstGeom>
          <a:noFill/>
          <a:ln>
            <a:noFill/>
          </a:ln>
        </p:spPr>
      </p:pic>
      <p:pic>
        <p:nvPicPr>
          <p:cNvPr id="319" name="Google Shape;319;p17" descr="Un dibujo de un río&#10;&#10;Descripción generada automáticamente con confianza media"/>
          <p:cNvPicPr preferRelativeResize="0"/>
          <p:nvPr/>
        </p:nvPicPr>
        <p:blipFill rotWithShape="1">
          <a:blip r:embed="rId4">
            <a:alphaModFix/>
          </a:blip>
          <a:srcRect/>
          <a:stretch/>
        </p:blipFill>
        <p:spPr>
          <a:xfrm>
            <a:off x="5948362" y="4496862"/>
            <a:ext cx="6243638" cy="2379663"/>
          </a:xfrm>
          <a:prstGeom prst="rect">
            <a:avLst/>
          </a:prstGeom>
          <a:noFill/>
          <a:ln>
            <a:noFill/>
          </a:ln>
        </p:spPr>
      </p:pic>
      <p:pic>
        <p:nvPicPr>
          <p:cNvPr id="320" name="Google Shape;320;p17" descr="Vista de una carretera&#10;&#10;Descripción generada automáticamente"/>
          <p:cNvPicPr preferRelativeResize="0"/>
          <p:nvPr/>
        </p:nvPicPr>
        <p:blipFill rotWithShape="1">
          <a:blip r:embed="rId5">
            <a:alphaModFix/>
          </a:blip>
          <a:srcRect/>
          <a:stretch/>
        </p:blipFill>
        <p:spPr>
          <a:xfrm>
            <a:off x="9070181" y="2169039"/>
            <a:ext cx="3082925" cy="23002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5"/>
                                        </p:tgtEl>
                                        <p:attrNameLst>
                                          <p:attrName>style.visibility</p:attrName>
                                        </p:attrNameLst>
                                      </p:cBhvr>
                                      <p:to>
                                        <p:strVal val="visible"/>
                                      </p:to>
                                    </p:set>
                                    <p:anim calcmode="lin" valueType="num">
                                      <p:cBhvr additive="base">
                                        <p:cTn id="7" dur="500"/>
                                        <p:tgtEl>
                                          <p:spTgt spid="315"/>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6"/>
                                        </p:tgtEl>
                                        <p:attrNameLst>
                                          <p:attrName>style.visibility</p:attrName>
                                        </p:attrNameLst>
                                      </p:cBhvr>
                                      <p:to>
                                        <p:strVal val="visible"/>
                                      </p:to>
                                    </p:set>
                                    <p:anim calcmode="lin" valueType="num">
                                      <p:cBhvr additive="base">
                                        <p:cTn id="12" dur="500"/>
                                        <p:tgtEl>
                                          <p:spTgt spid="31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7"/>
                                        </p:tgtEl>
                                        <p:attrNameLst>
                                          <p:attrName>style.visibility</p:attrName>
                                        </p:attrNameLst>
                                      </p:cBhvr>
                                      <p:to>
                                        <p:strVal val="visible"/>
                                      </p:to>
                                    </p:set>
                                    <p:animEffect transition="in" filter="fade">
                                      <p:cBhvr>
                                        <p:cTn id="17" dur="500"/>
                                        <p:tgtEl>
                                          <p:spTgt spid="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14"/>
        <p:cNvGrpSpPr/>
        <p:nvPr/>
      </p:nvGrpSpPr>
      <p:grpSpPr>
        <a:xfrm>
          <a:off x="0" y="0"/>
          <a:ext cx="0" cy="0"/>
          <a:chOff x="0" y="0"/>
          <a:chExt cx="0" cy="0"/>
        </a:xfrm>
      </p:grpSpPr>
      <p:sp useBgFill="1">
        <p:nvSpPr>
          <p:cNvPr id="122" name="Rectangle 121">
            <a:extLst>
              <a:ext uri="{FF2B5EF4-FFF2-40B4-BE49-F238E27FC236}">
                <a16:creationId xmlns:a16="http://schemas.microsoft.com/office/drawing/2014/main" id="{8D0D6D3E-D7F9-4591-9CA9-DDF4DB1F73D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Google Shape;115;g2f65db90156_0_0"/>
          <p:cNvSpPr txBox="1">
            <a:spLocks noGrp="1"/>
          </p:cNvSpPr>
          <p:nvPr>
            <p:ph type="ctrTitle"/>
          </p:nvPr>
        </p:nvSpPr>
        <p:spPr>
          <a:xfrm>
            <a:off x="876695" y="1926942"/>
            <a:ext cx="4613300" cy="3163224"/>
          </a:xfrm>
          <a:prstGeom prst="rect">
            <a:avLst/>
          </a:prstGeom>
          <a:ln w="28575">
            <a:solidFill>
              <a:schemeClr val="accent6">
                <a:lumMod val="50000"/>
              </a:schemeClr>
            </a:solidFill>
          </a:ln>
        </p:spPr>
        <p:txBody>
          <a:bodyPr spcFirstLastPara="1" lIns="91425" tIns="45700" rIns="91425" bIns="45700" anchor="t" anchorCtr="0">
            <a:normAutofit/>
          </a:bodyPr>
          <a:lstStyle/>
          <a:p>
            <a:pPr marL="0" lvl="0" indent="0" algn="l" rtl="0">
              <a:spcBef>
                <a:spcPts val="0"/>
              </a:spcBef>
              <a:spcAft>
                <a:spcPts val="0"/>
              </a:spcAft>
              <a:buSzPts val="990"/>
              <a:buNone/>
            </a:pPr>
            <a:r>
              <a:rPr lang="es-ES" sz="4400" dirty="0"/>
              <a:t>Qué caracteriza a todos los conflictos ambientales que han identificado?</a:t>
            </a:r>
          </a:p>
        </p:txBody>
      </p:sp>
      <p:sp>
        <p:nvSpPr>
          <p:cNvPr id="124" name="Rectangle 123">
            <a:extLst>
              <a:ext uri="{FF2B5EF4-FFF2-40B4-BE49-F238E27FC236}">
                <a16:creationId xmlns:a16="http://schemas.microsoft.com/office/drawing/2014/main" id="{C4C9F2B0-1044-46EB-8AEB-C3BFFDE6C2C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4068664" cy="6858000"/>
          </a:xfrm>
          <a:prstGeom prst="rect">
            <a:avLst/>
          </a:prstGeom>
          <a:gradFill>
            <a:gsLst>
              <a:gs pos="26000">
                <a:srgbClr val="000000"/>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Rectangle 125">
            <a:extLst>
              <a:ext uri="{FF2B5EF4-FFF2-40B4-BE49-F238E27FC236}">
                <a16:creationId xmlns:a16="http://schemas.microsoft.com/office/drawing/2014/main" id="{D28B54C3-B57B-472A-B96E-1FCB67093DC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3611463" cy="6858000"/>
          </a:xfrm>
          <a:prstGeom prst="rect">
            <a:avLst/>
          </a:prstGeom>
          <a:gradFill>
            <a:gsLst>
              <a:gs pos="0">
                <a:schemeClr val="accent1">
                  <a:lumMod val="75000"/>
                  <a:alpha val="56000"/>
                </a:schemeClr>
              </a:gs>
              <a:gs pos="100000">
                <a:srgbClr val="000000">
                  <a:alpha val="52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Rectangle 127">
            <a:extLst>
              <a:ext uri="{FF2B5EF4-FFF2-40B4-BE49-F238E27FC236}">
                <a16:creationId xmlns:a16="http://schemas.microsoft.com/office/drawing/2014/main" id="{7DB3C429-F8DA-49B9-AF84-21996FCF78B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230721" y="-107390"/>
            <a:ext cx="3853890" cy="4068665"/>
          </a:xfrm>
          <a:prstGeom prst="rect">
            <a:avLst/>
          </a:prstGeom>
          <a:gradFill>
            <a:gsLst>
              <a:gs pos="0">
                <a:srgbClr val="000000">
                  <a:alpha val="34000"/>
                </a:srgbClr>
              </a:gs>
              <a:gs pos="96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7" name="Google Shape;117;g2f65db90156_0_0"/>
          <p:cNvPicPr preferRelativeResize="0"/>
          <p:nvPr/>
        </p:nvPicPr>
        <p:blipFill>
          <a:blip r:embed="rId3"/>
          <a:srcRect l="18874" r="26126"/>
          <a:stretch/>
        </p:blipFill>
        <p:spPr>
          <a:xfrm>
            <a:off x="6096000" y="1012536"/>
            <a:ext cx="4756162" cy="4756162"/>
          </a:xfrm>
          <a:custGeom>
            <a:avLst/>
            <a:gdLst/>
            <a:ahLst/>
            <a:cxnLst/>
            <a:rect l="l" t="t" r="r" b="b"/>
            <a:pathLst>
              <a:path w="5031136" h="5031136">
                <a:moveTo>
                  <a:pt x="2515568" y="0"/>
                </a:moveTo>
                <a:cubicBezTo>
                  <a:pt x="3904878" y="0"/>
                  <a:pt x="5031136" y="1126258"/>
                  <a:pt x="5031136" y="2515568"/>
                </a:cubicBezTo>
                <a:cubicBezTo>
                  <a:pt x="5031136" y="3904878"/>
                  <a:pt x="3904878" y="5031136"/>
                  <a:pt x="2515568" y="5031136"/>
                </a:cubicBezTo>
                <a:cubicBezTo>
                  <a:pt x="1126258" y="5031136"/>
                  <a:pt x="0" y="3904878"/>
                  <a:pt x="0" y="2515568"/>
                </a:cubicBezTo>
                <a:cubicBezTo>
                  <a:pt x="0" y="1126258"/>
                  <a:pt x="1126258" y="0"/>
                  <a:pt x="2515568" y="0"/>
                </a:cubicBezTo>
                <a:close/>
              </a:path>
            </a:pathLst>
          </a:custGeom>
          <a:noFill/>
        </p:spPr>
      </p:pic>
      <p:sp>
        <p:nvSpPr>
          <p:cNvPr id="116" name="Google Shape;116;g2f65db90156_0_0"/>
          <p:cNvSpPr txBox="1"/>
          <p:nvPr/>
        </p:nvSpPr>
        <p:spPr>
          <a:xfrm>
            <a:off x="6911325" y="4399625"/>
            <a:ext cx="4447500" cy="517200"/>
          </a:xfrm>
          <a:prstGeom prst="rect">
            <a:avLst/>
          </a:prstGeom>
          <a:noFill/>
          <a:ln>
            <a:noFill/>
          </a:ln>
        </p:spPr>
        <p:txBody>
          <a:bodyPr spcFirstLastPara="1" wrap="square" lIns="91425" tIns="91425" rIns="91425" bIns="91425" anchor="t" anchorCtr="0">
            <a:spAutoFit/>
          </a:bodyPr>
          <a:lstStyle/>
          <a:p>
            <a:pPr marL="0" lvl="0" indent="0" algn="just" rtl="0">
              <a:lnSpc>
                <a:spcPct val="90000"/>
              </a:lnSpc>
              <a:spcBef>
                <a:spcPts val="1000"/>
              </a:spcBef>
              <a:spcAft>
                <a:spcPts val="0"/>
              </a:spcAft>
              <a:buNone/>
            </a:pPr>
            <a:endParaRPr sz="24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1000"/>
                                        <p:tgtEl>
                                          <p:spTgt spid="115"/>
                                        </p:tgtEl>
                                      </p:cBhvr>
                                    </p:animEffect>
                                    <p:anim calcmode="lin" valueType="num">
                                      <p:cBhvr>
                                        <p:cTn id="8" dur="1000" fill="hold"/>
                                        <p:tgtEl>
                                          <p:spTgt spid="115"/>
                                        </p:tgtEl>
                                        <p:attrNameLst>
                                          <p:attrName>ppt_x</p:attrName>
                                        </p:attrNameLst>
                                      </p:cBhvr>
                                      <p:tavLst>
                                        <p:tav tm="0">
                                          <p:val>
                                            <p:strVal val="#ppt_x"/>
                                          </p:val>
                                        </p:tav>
                                        <p:tav tm="100000">
                                          <p:val>
                                            <p:strVal val="#ppt_x"/>
                                          </p:val>
                                        </p:tav>
                                      </p:tavLst>
                                    </p:anim>
                                    <p:anim calcmode="lin" valueType="num">
                                      <p:cBhvr>
                                        <p:cTn id="9" dur="1000" fill="hold"/>
                                        <p:tgtEl>
                                          <p:spTgt spid="1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324"/>
        <p:cNvGrpSpPr/>
        <p:nvPr/>
      </p:nvGrpSpPr>
      <p:grpSpPr>
        <a:xfrm>
          <a:off x="0" y="0"/>
          <a:ext cx="0" cy="0"/>
          <a:chOff x="0" y="0"/>
          <a:chExt cx="0" cy="0"/>
        </a:xfrm>
      </p:grpSpPr>
      <p:sp>
        <p:nvSpPr>
          <p:cNvPr id="325" name="Google Shape;325;p18"/>
          <p:cNvSpPr txBox="1"/>
          <p:nvPr/>
        </p:nvSpPr>
        <p:spPr>
          <a:xfrm>
            <a:off x="592272" y="1385860"/>
            <a:ext cx="3393714" cy="2788921"/>
          </a:xfrm>
          <a:prstGeom prst="rect">
            <a:avLst/>
          </a:prstGeom>
          <a:noFill/>
          <a:ln w="57150" cap="flat" cmpd="sng">
            <a:solidFill>
              <a:srgbClr val="FFD966"/>
            </a:solidFill>
            <a:prstDash val="solid"/>
            <a:round/>
            <a:headEnd type="none" w="sm" len="sm"/>
            <a:tailEnd type="none" w="sm" len="sm"/>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4100"/>
              <a:buFont typeface="Calibri"/>
              <a:buNone/>
            </a:pPr>
            <a:r>
              <a:rPr lang="es-CL" sz="4100" b="1">
                <a:solidFill>
                  <a:schemeClr val="lt1"/>
                </a:solidFill>
                <a:latin typeface="Calibri"/>
                <a:ea typeface="Calibri"/>
                <a:cs typeface="Calibri"/>
                <a:sym typeface="Calibri"/>
              </a:rPr>
              <a:t>Contaminación Ley 19.300 </a:t>
            </a:r>
            <a:r>
              <a:rPr lang="es-CL" sz="4100">
                <a:solidFill>
                  <a:schemeClr val="accent1"/>
                </a:solidFill>
                <a:latin typeface="Calibri"/>
                <a:ea typeface="Calibri"/>
                <a:cs typeface="Calibri"/>
                <a:sym typeface="Calibri"/>
              </a:rPr>
              <a:t/>
            </a:r>
            <a:br>
              <a:rPr lang="es-CL" sz="4100">
                <a:solidFill>
                  <a:schemeClr val="accent1"/>
                </a:solidFill>
                <a:latin typeface="Calibri"/>
                <a:ea typeface="Calibri"/>
                <a:cs typeface="Calibri"/>
                <a:sym typeface="Calibri"/>
              </a:rPr>
            </a:br>
            <a:endParaRPr sz="4100">
              <a:solidFill>
                <a:schemeClr val="accent1"/>
              </a:solidFill>
              <a:latin typeface="Calibri"/>
              <a:ea typeface="Calibri"/>
              <a:cs typeface="Calibri"/>
              <a:sym typeface="Calibri"/>
            </a:endParaRPr>
          </a:p>
        </p:txBody>
      </p:sp>
      <p:sp>
        <p:nvSpPr>
          <p:cNvPr id="326" name="Google Shape;326;p18"/>
          <p:cNvSpPr txBox="1"/>
          <p:nvPr/>
        </p:nvSpPr>
        <p:spPr>
          <a:xfrm>
            <a:off x="5767180" y="231698"/>
            <a:ext cx="6097904" cy="2308324"/>
          </a:xfrm>
          <a:prstGeom prst="rect">
            <a:avLst/>
          </a:prstGeom>
          <a:noFill/>
          <a:ln w="57150" cap="flat" cmpd="sng">
            <a:solidFill>
              <a:srgbClr val="C0000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s-CL" sz="2400">
                <a:solidFill>
                  <a:schemeClr val="dk1"/>
                </a:solidFill>
                <a:latin typeface="Calibri"/>
                <a:ea typeface="Calibri"/>
                <a:cs typeface="Calibri"/>
                <a:sym typeface="Calibri"/>
              </a:rPr>
              <a:t>“</a:t>
            </a:r>
            <a:r>
              <a:rPr lang="es-CL" sz="2400" i="1">
                <a:solidFill>
                  <a:schemeClr val="dk1"/>
                </a:solidFill>
                <a:latin typeface="Calibri"/>
                <a:ea typeface="Calibri"/>
                <a:cs typeface="Calibri"/>
                <a:sym typeface="Calibri"/>
              </a:rPr>
              <a:t>La presencia en el ambiente de sustancias, elementos, energía o combinación de ellos, en concentraciones o concentraciones y permanencia superiores o inferiores, según corresponda, a las establecidas en la legislación vigente”. Art. 2, letra c)</a:t>
            </a:r>
            <a:endParaRPr sz="2400">
              <a:solidFill>
                <a:schemeClr val="dk1"/>
              </a:solidFill>
              <a:latin typeface="Calibri"/>
              <a:ea typeface="Calibri"/>
              <a:cs typeface="Calibri"/>
              <a:sym typeface="Calibri"/>
            </a:endParaRPr>
          </a:p>
        </p:txBody>
      </p:sp>
      <p:cxnSp>
        <p:nvCxnSpPr>
          <p:cNvPr id="327" name="Google Shape;327;p18"/>
          <p:cNvCxnSpPr/>
          <p:nvPr/>
        </p:nvCxnSpPr>
        <p:spPr>
          <a:xfrm rot="10800000" flipH="1">
            <a:off x="4137660" y="969866"/>
            <a:ext cx="1629520" cy="870364"/>
          </a:xfrm>
          <a:prstGeom prst="straightConnector1">
            <a:avLst/>
          </a:prstGeom>
          <a:noFill/>
          <a:ln w="38100" cap="flat" cmpd="sng">
            <a:solidFill>
              <a:schemeClr val="accent2"/>
            </a:solidFill>
            <a:prstDash val="solid"/>
            <a:miter lim="800000"/>
            <a:headEnd type="none" w="sm" len="sm"/>
            <a:tailEnd type="triangle" w="med" len="med"/>
          </a:ln>
        </p:spPr>
      </p:cxnSp>
      <p:sp>
        <p:nvSpPr>
          <p:cNvPr id="328" name="Google Shape;328;p18"/>
          <p:cNvSpPr txBox="1"/>
          <p:nvPr/>
        </p:nvSpPr>
        <p:spPr>
          <a:xfrm>
            <a:off x="5831232" y="2840650"/>
            <a:ext cx="6097904" cy="3785652"/>
          </a:xfrm>
          <a:prstGeom prst="rect">
            <a:avLst/>
          </a:prstGeom>
          <a:noFill/>
          <a:ln w="57150" cap="flat" cmpd="sng">
            <a:solidFill>
              <a:srgbClr val="222A35"/>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s-CL" sz="2400" i="1">
                <a:solidFill>
                  <a:schemeClr val="dk1"/>
                </a:solidFill>
                <a:latin typeface="Calibri"/>
                <a:ea typeface="Calibri"/>
                <a:cs typeface="Calibri"/>
                <a:sym typeface="Calibri"/>
              </a:rPr>
              <a:t>d) Contaminante: todo elemento, compuesto, sustancia, derivado químico o biológico, energía, radiación, vibración, ruido, luminosidad artificial o una combinación de ellos, cuya presencia en el ambiente, en ciertos niveles, concentraciones o períodos de tiempo, pueda constituir un riesgo a la salud de las personas, a la calidad de vida de la población, a la preservación de la naturaleza o a la conservación del patrimonio ambiental; </a:t>
            </a:r>
            <a:endParaRPr/>
          </a:p>
        </p:txBody>
      </p:sp>
      <p:cxnSp>
        <p:nvCxnSpPr>
          <p:cNvPr id="329" name="Google Shape;329;p18"/>
          <p:cNvCxnSpPr/>
          <p:nvPr/>
        </p:nvCxnSpPr>
        <p:spPr>
          <a:xfrm>
            <a:off x="4103370" y="4021455"/>
            <a:ext cx="1515552" cy="684986"/>
          </a:xfrm>
          <a:prstGeom prst="straightConnector1">
            <a:avLst/>
          </a:prstGeom>
          <a:noFill/>
          <a:ln w="38100" cap="flat" cmpd="sng">
            <a:solidFill>
              <a:schemeClr val="accent2"/>
            </a:solidFill>
            <a:prstDash val="solid"/>
            <a:miter lim="800000"/>
            <a:headEnd type="none" w="sm" len="sm"/>
            <a:tailEnd type="triangle" w="med" len="med"/>
          </a:ln>
        </p:spPr>
      </p:cxnSp>
      <p:pic>
        <p:nvPicPr>
          <p:cNvPr id="330" name="Google Shape;330;p18"/>
          <p:cNvPicPr preferRelativeResize="0"/>
          <p:nvPr/>
        </p:nvPicPr>
        <p:blipFill rotWithShape="1">
          <a:blip r:embed="rId3">
            <a:alphaModFix/>
          </a:blip>
          <a:srcRect t="3969" r="2" b="2"/>
          <a:stretch/>
        </p:blipFill>
        <p:spPr>
          <a:xfrm>
            <a:off x="0" y="4312450"/>
            <a:ext cx="4062624" cy="2319379"/>
          </a:xfrm>
          <a:custGeom>
            <a:avLst/>
            <a:gdLst/>
            <a:ahLst/>
            <a:cxnLst/>
            <a:rect l="l" t="t" r="r" b="b"/>
            <a:pathLst>
              <a:path w="6569769" h="3750734" extrusionOk="0">
                <a:moveTo>
                  <a:pt x="1738471" y="0"/>
                </a:moveTo>
                <a:lnTo>
                  <a:pt x="6569769" y="0"/>
                </a:lnTo>
                <a:lnTo>
                  <a:pt x="6569769" y="3750734"/>
                </a:lnTo>
                <a:lnTo>
                  <a:pt x="0" y="3750734"/>
                </a:lnTo>
                <a:close/>
              </a:path>
            </a:pathLst>
          </a:custGeom>
          <a:noFill/>
          <a:ln>
            <a:noFill/>
          </a:ln>
        </p:spPr>
      </p:pic>
      <p:pic>
        <p:nvPicPr>
          <p:cNvPr id="331" name="Google Shape;331;p18" descr="page2image15160608"/>
          <p:cNvPicPr preferRelativeResize="0"/>
          <p:nvPr/>
        </p:nvPicPr>
        <p:blipFill rotWithShape="1">
          <a:blip r:embed="rId4">
            <a:alphaModFix/>
          </a:blip>
          <a:srcRect/>
          <a:stretch/>
        </p:blipFill>
        <p:spPr>
          <a:xfrm>
            <a:off x="0" y="0"/>
            <a:ext cx="4457700" cy="1295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5"/>
                                        </p:tgtEl>
                                        <p:attrNameLst>
                                          <p:attrName>style.visibility</p:attrName>
                                        </p:attrNameLst>
                                      </p:cBhvr>
                                      <p:to>
                                        <p:strVal val="visible"/>
                                      </p:to>
                                    </p:set>
                                    <p:anim calcmode="lin" valueType="num">
                                      <p:cBhvr additive="base">
                                        <p:cTn id="7" dur="500"/>
                                        <p:tgtEl>
                                          <p:spTgt spid="325"/>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27"/>
                                        </p:tgtEl>
                                        <p:attrNameLst>
                                          <p:attrName>style.visibility</p:attrName>
                                        </p:attrNameLst>
                                      </p:cBhvr>
                                      <p:to>
                                        <p:strVal val="visible"/>
                                      </p:to>
                                    </p:set>
                                    <p:anim calcmode="lin" valueType="num">
                                      <p:cBhvr additive="base">
                                        <p:cTn id="12" dur="500"/>
                                        <p:tgtEl>
                                          <p:spTgt spid="32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6"/>
                                        </p:tgtEl>
                                        <p:attrNameLst>
                                          <p:attrName>style.visibility</p:attrName>
                                        </p:attrNameLst>
                                      </p:cBhvr>
                                      <p:to>
                                        <p:strVal val="visible"/>
                                      </p:to>
                                    </p:set>
                                    <p:animEffect transition="in" filter="fade">
                                      <p:cBhvr>
                                        <p:cTn id="17" dur="500"/>
                                        <p:tgtEl>
                                          <p:spTgt spid="3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9"/>
                                        </p:tgtEl>
                                        <p:attrNameLst>
                                          <p:attrName>style.visibility</p:attrName>
                                        </p:attrNameLst>
                                      </p:cBhvr>
                                      <p:to>
                                        <p:strVal val="visible"/>
                                      </p:to>
                                    </p:set>
                                    <p:animEffect transition="in" filter="fade">
                                      <p:cBhvr>
                                        <p:cTn id="22" dur="500"/>
                                        <p:tgtEl>
                                          <p:spTgt spid="32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28"/>
                                        </p:tgtEl>
                                        <p:attrNameLst>
                                          <p:attrName>style.visibility</p:attrName>
                                        </p:attrNameLst>
                                      </p:cBhvr>
                                      <p:to>
                                        <p:strVal val="visible"/>
                                      </p:to>
                                    </p:set>
                                    <p:animEffect transition="in" filter="fade">
                                      <p:cBhvr>
                                        <p:cTn id="27"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gradFill>
          <a:gsLst>
            <a:gs pos="56610">
              <a:srgbClr val="A4BACF"/>
            </a:gs>
            <a:gs pos="0">
              <a:srgbClr val="757070"/>
            </a:gs>
            <a:gs pos="74000">
              <a:srgbClr val="B3D1EC"/>
            </a:gs>
            <a:gs pos="83000">
              <a:srgbClr val="B3D1EC"/>
            </a:gs>
            <a:gs pos="100000">
              <a:srgbClr val="CCE0F2"/>
            </a:gs>
          </a:gsLst>
          <a:lin ang="5400000" scaled="0"/>
        </a:gradFill>
        <a:effectLst/>
      </p:bgPr>
    </p:bg>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372611" y="1123188"/>
            <a:ext cx="4347972" cy="4605528"/>
          </a:xfrm>
          <a:prstGeom prst="rect">
            <a:avLst/>
          </a:prstGeom>
        </p:spPr>
      </p:pic>
      <p:sp>
        <p:nvSpPr>
          <p:cNvPr id="3" name="object 3"/>
          <p:cNvSpPr/>
          <p:nvPr/>
        </p:nvSpPr>
        <p:spPr>
          <a:xfrm>
            <a:off x="8454390" y="1572005"/>
            <a:ext cx="0" cy="3710304"/>
          </a:xfrm>
          <a:custGeom>
            <a:avLst/>
            <a:gdLst/>
            <a:ahLst/>
            <a:cxnLst/>
            <a:rect l="l" t="t" r="r" b="b"/>
            <a:pathLst>
              <a:path h="3710304">
                <a:moveTo>
                  <a:pt x="0" y="0"/>
                </a:moveTo>
                <a:lnTo>
                  <a:pt x="0" y="3710178"/>
                </a:lnTo>
              </a:path>
            </a:pathLst>
          </a:custGeom>
          <a:ln w="19050">
            <a:solidFill>
              <a:srgbClr val="2B87F1"/>
            </a:solidFill>
          </a:ln>
        </p:spPr>
        <p:txBody>
          <a:bodyPr wrap="square" lIns="0" tIns="0" rIns="0" bIns="0" rtlCol="0"/>
          <a:lstStyle/>
          <a:p>
            <a:endParaRPr/>
          </a:p>
        </p:txBody>
      </p:sp>
      <p:sp>
        <p:nvSpPr>
          <p:cNvPr id="4" name="object 4"/>
          <p:cNvSpPr txBox="1"/>
          <p:nvPr/>
        </p:nvSpPr>
        <p:spPr>
          <a:xfrm>
            <a:off x="318922" y="1698497"/>
            <a:ext cx="1917700" cy="299720"/>
          </a:xfrm>
          <a:prstGeom prst="rect">
            <a:avLst/>
          </a:prstGeom>
        </p:spPr>
        <p:txBody>
          <a:bodyPr vert="horz" wrap="square" lIns="0" tIns="12700" rIns="0" bIns="0" rtlCol="0">
            <a:spAutoFit/>
          </a:bodyPr>
          <a:lstStyle/>
          <a:p>
            <a:pPr marL="12700">
              <a:lnSpc>
                <a:spcPct val="100000"/>
              </a:lnSpc>
              <a:spcBef>
                <a:spcPts val="100"/>
              </a:spcBef>
            </a:pPr>
            <a:r>
              <a:rPr sz="1800" spc="-5" dirty="0">
                <a:solidFill>
                  <a:srgbClr val="385622"/>
                </a:solidFill>
                <a:latin typeface="Calibri"/>
                <a:cs typeface="Calibri"/>
              </a:rPr>
              <a:t>Doctrina</a:t>
            </a:r>
            <a:r>
              <a:rPr sz="1800" spc="-25" dirty="0">
                <a:solidFill>
                  <a:srgbClr val="385622"/>
                </a:solidFill>
                <a:latin typeface="Calibri"/>
                <a:cs typeface="Calibri"/>
              </a:rPr>
              <a:t> </a:t>
            </a:r>
            <a:r>
              <a:rPr sz="1800" spc="-10" dirty="0">
                <a:solidFill>
                  <a:srgbClr val="385622"/>
                </a:solidFill>
                <a:latin typeface="Calibri"/>
                <a:cs typeface="Calibri"/>
              </a:rPr>
              <a:t>tradicional:</a:t>
            </a:r>
            <a:endParaRPr sz="1800">
              <a:latin typeface="Calibri"/>
              <a:cs typeface="Calibri"/>
            </a:endParaRPr>
          </a:p>
        </p:txBody>
      </p:sp>
      <p:sp>
        <p:nvSpPr>
          <p:cNvPr id="5" name="object 5"/>
          <p:cNvSpPr txBox="1"/>
          <p:nvPr/>
        </p:nvSpPr>
        <p:spPr>
          <a:xfrm>
            <a:off x="318922" y="2247138"/>
            <a:ext cx="2883535" cy="574675"/>
          </a:xfrm>
          <a:prstGeom prst="rect">
            <a:avLst/>
          </a:prstGeom>
        </p:spPr>
        <p:txBody>
          <a:bodyPr vert="horz" wrap="square" lIns="0" tIns="12700" rIns="0" bIns="0" rtlCol="0">
            <a:spAutoFit/>
          </a:bodyPr>
          <a:lstStyle/>
          <a:p>
            <a:pPr marL="12700">
              <a:lnSpc>
                <a:spcPct val="100000"/>
              </a:lnSpc>
              <a:spcBef>
                <a:spcPts val="100"/>
              </a:spcBef>
            </a:pPr>
            <a:r>
              <a:rPr sz="1800" spc="-5" dirty="0">
                <a:latin typeface="Calibri"/>
                <a:cs typeface="Calibri"/>
              </a:rPr>
              <a:t>Los</a:t>
            </a:r>
            <a:r>
              <a:rPr sz="1800" spc="265" dirty="0">
                <a:latin typeface="Calibri"/>
                <a:cs typeface="Calibri"/>
              </a:rPr>
              <a:t> </a:t>
            </a:r>
            <a:r>
              <a:rPr sz="1800" dirty="0">
                <a:latin typeface="Calibri"/>
                <a:cs typeface="Calibri"/>
              </a:rPr>
              <a:t>CA</a:t>
            </a:r>
            <a:r>
              <a:rPr sz="1800" spc="265" dirty="0">
                <a:latin typeface="Calibri"/>
                <a:cs typeface="Calibri"/>
              </a:rPr>
              <a:t> </a:t>
            </a:r>
            <a:r>
              <a:rPr sz="1800" dirty="0">
                <a:latin typeface="Calibri"/>
                <a:cs typeface="Calibri"/>
              </a:rPr>
              <a:t>se</a:t>
            </a:r>
            <a:r>
              <a:rPr sz="1800" spc="265" dirty="0">
                <a:latin typeface="Calibri"/>
                <a:cs typeface="Calibri"/>
              </a:rPr>
              <a:t> </a:t>
            </a:r>
            <a:r>
              <a:rPr sz="1800" spc="-10" dirty="0">
                <a:latin typeface="Calibri"/>
                <a:cs typeface="Calibri"/>
              </a:rPr>
              <a:t>definen</a:t>
            </a:r>
            <a:r>
              <a:rPr sz="1800" spc="270" dirty="0">
                <a:latin typeface="Calibri"/>
                <a:cs typeface="Calibri"/>
              </a:rPr>
              <a:t> </a:t>
            </a:r>
            <a:r>
              <a:rPr sz="1800" dirty="0">
                <a:latin typeface="Calibri"/>
                <a:cs typeface="Calibri"/>
              </a:rPr>
              <a:t>a</a:t>
            </a:r>
            <a:r>
              <a:rPr sz="1800" spc="270" dirty="0">
                <a:latin typeface="Calibri"/>
                <a:cs typeface="Calibri"/>
              </a:rPr>
              <a:t> </a:t>
            </a:r>
            <a:r>
              <a:rPr sz="1800" spc="-5" dirty="0">
                <a:latin typeface="Calibri"/>
                <a:cs typeface="Calibri"/>
              </a:rPr>
              <a:t>partir</a:t>
            </a:r>
            <a:r>
              <a:rPr sz="1800" spc="265" dirty="0">
                <a:latin typeface="Calibri"/>
                <a:cs typeface="Calibri"/>
              </a:rPr>
              <a:t> </a:t>
            </a:r>
            <a:r>
              <a:rPr sz="1800" dirty="0">
                <a:latin typeface="Calibri"/>
                <a:cs typeface="Calibri"/>
              </a:rPr>
              <a:t>de</a:t>
            </a:r>
          </a:p>
          <a:p>
            <a:pPr marL="12700">
              <a:lnSpc>
                <a:spcPct val="100000"/>
              </a:lnSpc>
              <a:tabLst>
                <a:tab pos="320040" algn="l"/>
                <a:tab pos="1152525" algn="l"/>
                <a:tab pos="1621790" algn="l"/>
                <a:tab pos="2030095" algn="l"/>
              </a:tabLst>
            </a:pPr>
            <a:r>
              <a:rPr sz="1800" spc="-5" dirty="0">
                <a:latin typeface="Calibri"/>
                <a:cs typeface="Calibri"/>
              </a:rPr>
              <a:t>la	</a:t>
            </a:r>
            <a:r>
              <a:rPr sz="1800" spc="-10" dirty="0">
                <a:latin typeface="Calibri"/>
                <a:cs typeface="Calibri"/>
              </a:rPr>
              <a:t>disputa	</a:t>
            </a:r>
            <a:r>
              <a:rPr sz="1800" dirty="0">
                <a:latin typeface="Calibri"/>
                <a:cs typeface="Calibri"/>
              </a:rPr>
              <a:t>por	</a:t>
            </a:r>
            <a:r>
              <a:rPr sz="1800" spc="-5" dirty="0">
                <a:latin typeface="Calibri"/>
                <a:cs typeface="Calibri"/>
              </a:rPr>
              <a:t>los	</a:t>
            </a:r>
            <a:r>
              <a:rPr sz="1800" spc="-10" dirty="0">
                <a:latin typeface="Calibri"/>
                <a:cs typeface="Calibri"/>
              </a:rPr>
              <a:t>recursos,</a:t>
            </a:r>
            <a:endParaRPr sz="1800" dirty="0">
              <a:latin typeface="Calibri"/>
              <a:cs typeface="Calibri"/>
            </a:endParaRPr>
          </a:p>
        </p:txBody>
      </p:sp>
      <p:sp>
        <p:nvSpPr>
          <p:cNvPr id="6" name="object 6"/>
          <p:cNvSpPr txBox="1"/>
          <p:nvPr/>
        </p:nvSpPr>
        <p:spPr>
          <a:xfrm>
            <a:off x="318922" y="2796032"/>
            <a:ext cx="1544955" cy="299720"/>
          </a:xfrm>
          <a:prstGeom prst="rect">
            <a:avLst/>
          </a:prstGeom>
        </p:spPr>
        <p:txBody>
          <a:bodyPr vert="horz" wrap="square" lIns="0" tIns="12700" rIns="0" bIns="0" rtlCol="0">
            <a:spAutoFit/>
          </a:bodyPr>
          <a:lstStyle/>
          <a:p>
            <a:pPr marL="12700">
              <a:lnSpc>
                <a:spcPct val="100000"/>
              </a:lnSpc>
              <a:spcBef>
                <a:spcPts val="100"/>
              </a:spcBef>
              <a:tabLst>
                <a:tab pos="527685" algn="l"/>
                <a:tab pos="891540" algn="l"/>
              </a:tabLst>
            </a:pPr>
            <a:r>
              <a:rPr sz="1800" dirty="0">
                <a:latin typeface="Calibri"/>
                <a:cs typeface="Calibri"/>
              </a:rPr>
              <a:t>que	se	</a:t>
            </a:r>
            <a:r>
              <a:rPr sz="1800" spc="-10" dirty="0">
                <a:latin typeface="Calibri"/>
                <a:cs typeface="Calibri"/>
              </a:rPr>
              <a:t>g</a:t>
            </a:r>
            <a:r>
              <a:rPr sz="1800" dirty="0">
                <a:latin typeface="Calibri"/>
                <a:cs typeface="Calibri"/>
              </a:rPr>
              <a:t>e</a:t>
            </a:r>
            <a:r>
              <a:rPr sz="1800" spc="5" dirty="0">
                <a:latin typeface="Calibri"/>
                <a:cs typeface="Calibri"/>
              </a:rPr>
              <a:t>n</a:t>
            </a:r>
            <a:r>
              <a:rPr sz="1800" dirty="0">
                <a:latin typeface="Calibri"/>
                <a:cs typeface="Calibri"/>
              </a:rPr>
              <a:t>e</a:t>
            </a:r>
            <a:r>
              <a:rPr sz="1800" spc="-40" dirty="0">
                <a:latin typeface="Calibri"/>
                <a:cs typeface="Calibri"/>
              </a:rPr>
              <a:t>r</a:t>
            </a:r>
            <a:r>
              <a:rPr sz="1800" dirty="0">
                <a:latin typeface="Calibri"/>
                <a:cs typeface="Calibri"/>
              </a:rPr>
              <a:t>a</a:t>
            </a:r>
            <a:endParaRPr sz="1800">
              <a:latin typeface="Calibri"/>
              <a:cs typeface="Calibri"/>
            </a:endParaRPr>
          </a:p>
        </p:txBody>
      </p:sp>
      <p:sp>
        <p:nvSpPr>
          <p:cNvPr id="7" name="object 7"/>
          <p:cNvSpPr txBox="1"/>
          <p:nvPr/>
        </p:nvSpPr>
        <p:spPr>
          <a:xfrm>
            <a:off x="1998345" y="2796032"/>
            <a:ext cx="1191260" cy="574040"/>
          </a:xfrm>
          <a:prstGeom prst="rect">
            <a:avLst/>
          </a:prstGeom>
        </p:spPr>
        <p:txBody>
          <a:bodyPr vert="horz" wrap="square" lIns="0" tIns="12700" rIns="0" bIns="0" rtlCol="0">
            <a:spAutoFit/>
          </a:bodyPr>
          <a:lstStyle/>
          <a:p>
            <a:pPr marL="170815" indent="-158750">
              <a:lnSpc>
                <a:spcPct val="100000"/>
              </a:lnSpc>
              <a:spcBef>
                <a:spcPts val="100"/>
              </a:spcBef>
              <a:tabLst>
                <a:tab pos="861694" algn="l"/>
                <a:tab pos="1027430" algn="l"/>
              </a:tabLst>
            </a:pPr>
            <a:r>
              <a:rPr sz="1800" spc="-10" dirty="0">
                <a:latin typeface="Calibri"/>
                <a:cs typeface="Calibri"/>
              </a:rPr>
              <a:t>c</a:t>
            </a:r>
            <a:r>
              <a:rPr sz="1800" spc="-5" dirty="0">
                <a:latin typeface="Calibri"/>
                <a:cs typeface="Calibri"/>
              </a:rPr>
              <a:t>ua</a:t>
            </a:r>
            <a:r>
              <a:rPr sz="1800" dirty="0">
                <a:latin typeface="Calibri"/>
                <a:cs typeface="Calibri"/>
              </a:rPr>
              <a:t>n</a:t>
            </a:r>
            <a:r>
              <a:rPr sz="1800" spc="-5" dirty="0">
                <a:latin typeface="Calibri"/>
                <a:cs typeface="Calibri"/>
              </a:rPr>
              <a:t>d</a:t>
            </a:r>
            <a:r>
              <a:rPr sz="1800" dirty="0">
                <a:latin typeface="Calibri"/>
                <a:cs typeface="Calibri"/>
              </a:rPr>
              <a:t>o	</a:t>
            </a:r>
            <a:r>
              <a:rPr sz="1800" spc="-5" dirty="0">
                <a:latin typeface="Calibri"/>
                <a:cs typeface="Calibri"/>
              </a:rPr>
              <a:t>h</a:t>
            </a:r>
            <a:r>
              <a:rPr sz="1800" spc="-35" dirty="0">
                <a:latin typeface="Calibri"/>
                <a:cs typeface="Calibri"/>
              </a:rPr>
              <a:t>a</a:t>
            </a:r>
            <a:r>
              <a:rPr sz="1800" dirty="0">
                <a:latin typeface="Calibri"/>
                <a:cs typeface="Calibri"/>
              </a:rPr>
              <a:t>y  </a:t>
            </a:r>
            <a:r>
              <a:rPr sz="1800" spc="-5" dirty="0">
                <a:latin typeface="Calibri"/>
                <a:cs typeface="Calibri"/>
              </a:rPr>
              <a:t>po</a:t>
            </a:r>
            <a:r>
              <a:rPr sz="1800" dirty="0">
                <a:latin typeface="Calibri"/>
                <a:cs typeface="Calibri"/>
              </a:rPr>
              <a:t>r		</a:t>
            </a:r>
            <a:r>
              <a:rPr sz="1800" spc="-10" dirty="0">
                <a:latin typeface="Calibri"/>
                <a:cs typeface="Calibri"/>
              </a:rPr>
              <a:t>la</a:t>
            </a:r>
            <a:endParaRPr sz="1800">
              <a:latin typeface="Calibri"/>
              <a:cs typeface="Calibri"/>
            </a:endParaRPr>
          </a:p>
        </p:txBody>
      </p:sp>
      <p:sp>
        <p:nvSpPr>
          <p:cNvPr id="8" name="object 8"/>
          <p:cNvSpPr txBox="1"/>
          <p:nvPr/>
        </p:nvSpPr>
        <p:spPr>
          <a:xfrm>
            <a:off x="1670685" y="3344671"/>
            <a:ext cx="97536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Calibri"/>
                <a:cs typeface="Calibri"/>
              </a:rPr>
              <a:t>c</a:t>
            </a:r>
            <a:r>
              <a:rPr sz="1800" spc="-5" dirty="0">
                <a:latin typeface="Calibri"/>
                <a:cs typeface="Calibri"/>
              </a:rPr>
              <a:t>ual</a:t>
            </a:r>
            <a:r>
              <a:rPr sz="1800" spc="-10" dirty="0">
                <a:latin typeface="Calibri"/>
                <a:cs typeface="Calibri"/>
              </a:rPr>
              <a:t>i</a:t>
            </a:r>
            <a:r>
              <a:rPr sz="1800" spc="-30" dirty="0">
                <a:latin typeface="Calibri"/>
                <a:cs typeface="Calibri"/>
              </a:rPr>
              <a:t>t</a:t>
            </a:r>
            <a:r>
              <a:rPr sz="1800" spc="-15" dirty="0">
                <a:latin typeface="Calibri"/>
                <a:cs typeface="Calibri"/>
              </a:rPr>
              <a:t>a</a:t>
            </a:r>
            <a:r>
              <a:rPr sz="1800" dirty="0">
                <a:latin typeface="Calibri"/>
                <a:cs typeface="Calibri"/>
              </a:rPr>
              <a:t>t</a:t>
            </a:r>
            <a:r>
              <a:rPr sz="1800" spc="-10" dirty="0">
                <a:latin typeface="Calibri"/>
                <a:cs typeface="Calibri"/>
              </a:rPr>
              <a:t>i</a:t>
            </a:r>
            <a:r>
              <a:rPr sz="1800" spc="-25" dirty="0">
                <a:latin typeface="Calibri"/>
                <a:cs typeface="Calibri"/>
              </a:rPr>
              <a:t>v</a:t>
            </a:r>
            <a:r>
              <a:rPr sz="1800" dirty="0">
                <a:latin typeface="Calibri"/>
                <a:cs typeface="Calibri"/>
              </a:rPr>
              <a:t>a</a:t>
            </a:r>
            <a:endParaRPr sz="1800">
              <a:latin typeface="Calibri"/>
              <a:cs typeface="Calibri"/>
            </a:endParaRPr>
          </a:p>
        </p:txBody>
      </p:sp>
      <p:sp>
        <p:nvSpPr>
          <p:cNvPr id="9" name="object 9"/>
          <p:cNvSpPr txBox="1"/>
          <p:nvPr/>
        </p:nvSpPr>
        <p:spPr>
          <a:xfrm>
            <a:off x="3067557" y="3344671"/>
            <a:ext cx="120650" cy="299720"/>
          </a:xfrm>
          <a:prstGeom prst="rect">
            <a:avLst/>
          </a:prstGeom>
        </p:spPr>
        <p:txBody>
          <a:bodyPr vert="horz" wrap="square" lIns="0" tIns="12700" rIns="0" bIns="0" rtlCol="0">
            <a:spAutoFit/>
          </a:bodyPr>
          <a:lstStyle/>
          <a:p>
            <a:pPr>
              <a:lnSpc>
                <a:spcPct val="100000"/>
              </a:lnSpc>
              <a:spcBef>
                <a:spcPts val="100"/>
              </a:spcBef>
            </a:pPr>
            <a:r>
              <a:rPr sz="1800" dirty="0">
                <a:latin typeface="Calibri"/>
                <a:cs typeface="Calibri"/>
              </a:rPr>
              <a:t>o</a:t>
            </a:r>
            <a:endParaRPr sz="1800">
              <a:latin typeface="Calibri"/>
              <a:cs typeface="Calibri"/>
            </a:endParaRPr>
          </a:p>
        </p:txBody>
      </p:sp>
      <p:sp>
        <p:nvSpPr>
          <p:cNvPr id="10" name="object 10"/>
          <p:cNvSpPr txBox="1"/>
          <p:nvPr/>
        </p:nvSpPr>
        <p:spPr>
          <a:xfrm>
            <a:off x="1754504" y="3618992"/>
            <a:ext cx="1447800" cy="574675"/>
          </a:xfrm>
          <a:prstGeom prst="rect">
            <a:avLst/>
          </a:prstGeom>
        </p:spPr>
        <p:txBody>
          <a:bodyPr vert="horz" wrap="square" lIns="0" tIns="12700" rIns="0" bIns="0" rtlCol="0">
            <a:spAutoFit/>
          </a:bodyPr>
          <a:lstStyle/>
          <a:p>
            <a:pPr marL="43180">
              <a:lnSpc>
                <a:spcPct val="100000"/>
              </a:lnSpc>
              <a:spcBef>
                <a:spcPts val="100"/>
              </a:spcBef>
              <a:tabLst>
                <a:tab pos="650875" algn="l"/>
              </a:tabLst>
            </a:pPr>
            <a:r>
              <a:rPr sz="1800" dirty="0">
                <a:latin typeface="Calibri"/>
                <a:cs typeface="Calibri"/>
              </a:rPr>
              <a:t>de	</a:t>
            </a:r>
            <a:r>
              <a:rPr sz="1800" spc="-30" dirty="0">
                <a:latin typeface="Calibri"/>
                <a:cs typeface="Calibri"/>
              </a:rPr>
              <a:t>r</a:t>
            </a:r>
            <a:r>
              <a:rPr sz="1800" dirty="0">
                <a:latin typeface="Calibri"/>
                <a:cs typeface="Calibri"/>
              </a:rPr>
              <a:t>ec</a:t>
            </a:r>
            <a:r>
              <a:rPr sz="1800" spc="10" dirty="0">
                <a:latin typeface="Calibri"/>
                <a:cs typeface="Calibri"/>
              </a:rPr>
              <a:t>u</a:t>
            </a:r>
            <a:r>
              <a:rPr sz="1800" spc="-40" dirty="0">
                <a:latin typeface="Calibri"/>
                <a:cs typeface="Calibri"/>
              </a:rPr>
              <a:t>r</a:t>
            </a:r>
            <a:r>
              <a:rPr sz="1800" spc="5" dirty="0">
                <a:latin typeface="Calibri"/>
                <a:cs typeface="Calibri"/>
              </a:rPr>
              <a:t>s</a:t>
            </a:r>
            <a:r>
              <a:rPr sz="1800" spc="-5" dirty="0">
                <a:latin typeface="Calibri"/>
                <a:cs typeface="Calibri"/>
              </a:rPr>
              <a:t>os</a:t>
            </a:r>
            <a:endParaRPr sz="1800">
              <a:latin typeface="Calibri"/>
              <a:cs typeface="Calibri"/>
            </a:endParaRPr>
          </a:p>
          <a:p>
            <a:pPr marL="12700">
              <a:lnSpc>
                <a:spcPct val="100000"/>
              </a:lnSpc>
              <a:tabLst>
                <a:tab pos="1364615" algn="l"/>
              </a:tabLst>
            </a:pPr>
            <a:r>
              <a:rPr sz="1800" spc="-5" dirty="0">
                <a:latin typeface="Calibri"/>
                <a:cs typeface="Calibri"/>
              </a:rPr>
              <a:t>dispon</a:t>
            </a:r>
            <a:r>
              <a:rPr sz="1800" spc="-10" dirty="0">
                <a:latin typeface="Calibri"/>
                <a:cs typeface="Calibri"/>
              </a:rPr>
              <a:t>i</a:t>
            </a:r>
            <a:r>
              <a:rPr sz="1800" spc="-5" dirty="0">
                <a:latin typeface="Calibri"/>
                <a:cs typeface="Calibri"/>
              </a:rPr>
              <a:t>ble</a:t>
            </a:r>
            <a:r>
              <a:rPr sz="1800" dirty="0">
                <a:latin typeface="Calibri"/>
                <a:cs typeface="Calibri"/>
              </a:rPr>
              <a:t>s	(</a:t>
            </a:r>
            <a:endParaRPr sz="1800">
              <a:latin typeface="Calibri"/>
              <a:cs typeface="Calibri"/>
            </a:endParaRPr>
          </a:p>
        </p:txBody>
      </p:sp>
      <p:sp>
        <p:nvSpPr>
          <p:cNvPr id="11" name="object 11"/>
          <p:cNvSpPr txBox="1"/>
          <p:nvPr/>
        </p:nvSpPr>
        <p:spPr>
          <a:xfrm>
            <a:off x="318922" y="3070352"/>
            <a:ext cx="1327150" cy="1397635"/>
          </a:xfrm>
          <a:prstGeom prst="rect">
            <a:avLst/>
          </a:prstGeom>
        </p:spPr>
        <p:txBody>
          <a:bodyPr vert="horz" wrap="square" lIns="0" tIns="12700" rIns="0" bIns="0" rtlCol="0">
            <a:spAutoFit/>
          </a:bodyPr>
          <a:lstStyle/>
          <a:p>
            <a:pPr marL="12700" marR="5080">
              <a:lnSpc>
                <a:spcPct val="100000"/>
              </a:lnSpc>
              <a:spcBef>
                <a:spcPts val="100"/>
              </a:spcBef>
            </a:pPr>
            <a:r>
              <a:rPr sz="1800" dirty="0">
                <a:latin typeface="Calibri"/>
                <a:cs typeface="Calibri"/>
              </a:rPr>
              <a:t>ma</a:t>
            </a:r>
            <a:r>
              <a:rPr sz="1800" spc="5" dirty="0">
                <a:latin typeface="Calibri"/>
                <a:cs typeface="Calibri"/>
              </a:rPr>
              <a:t>n</a:t>
            </a:r>
            <a:r>
              <a:rPr sz="1800" spc="-5" dirty="0">
                <a:latin typeface="Calibri"/>
                <a:cs typeface="Calibri"/>
              </a:rPr>
              <a:t>i</a:t>
            </a:r>
            <a:r>
              <a:rPr sz="1800" spc="-50" dirty="0">
                <a:latin typeface="Calibri"/>
                <a:cs typeface="Calibri"/>
              </a:rPr>
              <a:t>f</a:t>
            </a:r>
            <a:r>
              <a:rPr sz="1800" dirty="0">
                <a:latin typeface="Calibri"/>
                <a:cs typeface="Calibri"/>
              </a:rPr>
              <a:t>e</a:t>
            </a:r>
            <a:r>
              <a:rPr sz="1800" spc="-20" dirty="0">
                <a:latin typeface="Calibri"/>
                <a:cs typeface="Calibri"/>
              </a:rPr>
              <a:t>s</a:t>
            </a:r>
            <a:r>
              <a:rPr sz="1800" spc="-30" dirty="0">
                <a:latin typeface="Calibri"/>
                <a:cs typeface="Calibri"/>
              </a:rPr>
              <a:t>t</a:t>
            </a:r>
            <a:r>
              <a:rPr sz="1800" dirty="0">
                <a:latin typeface="Calibri"/>
                <a:cs typeface="Calibri"/>
              </a:rPr>
              <a:t>ac</a:t>
            </a:r>
            <a:r>
              <a:rPr sz="1800" spc="-10" dirty="0">
                <a:latin typeface="Calibri"/>
                <a:cs typeface="Calibri"/>
              </a:rPr>
              <a:t>i</a:t>
            </a:r>
            <a:r>
              <a:rPr sz="1800" spc="-5" dirty="0">
                <a:latin typeface="Calibri"/>
                <a:cs typeface="Calibri"/>
              </a:rPr>
              <a:t>ón  </a:t>
            </a:r>
            <a:r>
              <a:rPr sz="1800" spc="-10" dirty="0">
                <a:latin typeface="Calibri"/>
                <a:cs typeface="Calibri"/>
              </a:rPr>
              <a:t>reducción </a:t>
            </a:r>
            <a:r>
              <a:rPr sz="1800" spc="-5" dirty="0">
                <a:latin typeface="Calibri"/>
                <a:cs typeface="Calibri"/>
              </a:rPr>
              <a:t> </a:t>
            </a:r>
            <a:r>
              <a:rPr sz="1800" spc="-10" dirty="0">
                <a:latin typeface="Calibri"/>
                <a:cs typeface="Calibri"/>
              </a:rPr>
              <a:t>cuantitativa </a:t>
            </a:r>
            <a:r>
              <a:rPr sz="1800" spc="-5" dirty="0">
                <a:latin typeface="Calibri"/>
                <a:cs typeface="Calibri"/>
              </a:rPr>
              <a:t> ambientales </a:t>
            </a:r>
            <a:r>
              <a:rPr sz="1800" dirty="0">
                <a:latin typeface="Calibri"/>
                <a:cs typeface="Calibri"/>
              </a:rPr>
              <a:t> </a:t>
            </a:r>
            <a:r>
              <a:rPr sz="1800" spc="-5" dirty="0">
                <a:latin typeface="Calibri"/>
                <a:cs typeface="Calibri"/>
              </a:rPr>
              <a:t>CDCA, 2010)</a:t>
            </a:r>
            <a:endParaRPr sz="1800">
              <a:latin typeface="Calibri"/>
              <a:cs typeface="Calibri"/>
            </a:endParaRPr>
          </a:p>
        </p:txBody>
      </p:sp>
      <p:sp>
        <p:nvSpPr>
          <p:cNvPr id="12" name="object 12"/>
          <p:cNvSpPr txBox="1"/>
          <p:nvPr/>
        </p:nvSpPr>
        <p:spPr>
          <a:xfrm>
            <a:off x="318922" y="4716526"/>
            <a:ext cx="2880995" cy="574040"/>
          </a:xfrm>
          <a:prstGeom prst="rect">
            <a:avLst/>
          </a:prstGeom>
        </p:spPr>
        <p:txBody>
          <a:bodyPr vert="horz" wrap="square" lIns="0" tIns="12700" rIns="0" bIns="0" rtlCol="0">
            <a:spAutoFit/>
          </a:bodyPr>
          <a:lstStyle/>
          <a:p>
            <a:pPr marL="12700" marR="5080">
              <a:lnSpc>
                <a:spcPct val="100000"/>
              </a:lnSpc>
              <a:spcBef>
                <a:spcPts val="100"/>
              </a:spcBef>
            </a:pPr>
            <a:r>
              <a:rPr sz="1800" dirty="0">
                <a:latin typeface="Calibri"/>
                <a:cs typeface="Calibri"/>
              </a:rPr>
              <a:t>Bajo</a:t>
            </a:r>
            <a:r>
              <a:rPr sz="1800" spc="5" dirty="0">
                <a:latin typeface="Calibri"/>
                <a:cs typeface="Calibri"/>
              </a:rPr>
              <a:t> </a:t>
            </a:r>
            <a:r>
              <a:rPr sz="1800" spc="-15" dirty="0">
                <a:latin typeface="Calibri"/>
                <a:cs typeface="Calibri"/>
              </a:rPr>
              <a:t>esta</a:t>
            </a:r>
            <a:r>
              <a:rPr sz="1800" spc="-10" dirty="0">
                <a:latin typeface="Calibri"/>
                <a:cs typeface="Calibri"/>
              </a:rPr>
              <a:t> </a:t>
            </a:r>
            <a:r>
              <a:rPr sz="1800" spc="-5" dirty="0">
                <a:latin typeface="Calibri"/>
                <a:cs typeface="Calibri"/>
              </a:rPr>
              <a:t>concepción,</a:t>
            </a:r>
            <a:r>
              <a:rPr sz="1800" dirty="0">
                <a:latin typeface="Calibri"/>
                <a:cs typeface="Calibri"/>
              </a:rPr>
              <a:t> </a:t>
            </a:r>
            <a:r>
              <a:rPr sz="1800" spc="-5" dirty="0">
                <a:latin typeface="Calibri"/>
                <a:cs typeface="Calibri"/>
              </a:rPr>
              <a:t>los</a:t>
            </a:r>
            <a:r>
              <a:rPr sz="1800" dirty="0">
                <a:latin typeface="Calibri"/>
                <a:cs typeface="Calibri"/>
              </a:rPr>
              <a:t> </a:t>
            </a:r>
            <a:r>
              <a:rPr sz="1800" spc="-10" dirty="0">
                <a:latin typeface="Calibri"/>
                <a:cs typeface="Calibri"/>
              </a:rPr>
              <a:t>RN </a:t>
            </a:r>
            <a:r>
              <a:rPr sz="1800" spc="-395" dirty="0">
                <a:latin typeface="Calibri"/>
                <a:cs typeface="Calibri"/>
              </a:rPr>
              <a:t> </a:t>
            </a:r>
            <a:r>
              <a:rPr sz="1800" spc="-5" dirty="0">
                <a:latin typeface="Calibri"/>
                <a:cs typeface="Calibri"/>
              </a:rPr>
              <a:t>serían</a:t>
            </a:r>
            <a:r>
              <a:rPr sz="1800" dirty="0">
                <a:latin typeface="Calibri"/>
                <a:cs typeface="Calibri"/>
              </a:rPr>
              <a:t> </a:t>
            </a:r>
            <a:r>
              <a:rPr sz="1800" spc="-10" dirty="0">
                <a:latin typeface="Calibri"/>
                <a:cs typeface="Calibri"/>
              </a:rPr>
              <a:t>inherentes</a:t>
            </a:r>
            <a:r>
              <a:rPr sz="1800" spc="15" dirty="0">
                <a:latin typeface="Calibri"/>
                <a:cs typeface="Calibri"/>
              </a:rPr>
              <a:t> </a:t>
            </a:r>
            <a:r>
              <a:rPr sz="1800" dirty="0">
                <a:latin typeface="Calibri"/>
                <a:cs typeface="Calibri"/>
              </a:rPr>
              <a:t>a</a:t>
            </a:r>
            <a:r>
              <a:rPr sz="1800" spc="-5" dirty="0">
                <a:latin typeface="Calibri"/>
                <a:cs typeface="Calibri"/>
              </a:rPr>
              <a:t> los </a:t>
            </a:r>
            <a:r>
              <a:rPr sz="1800" dirty="0">
                <a:latin typeface="Calibri"/>
                <a:cs typeface="Calibri"/>
              </a:rPr>
              <a:t>CA</a:t>
            </a:r>
          </a:p>
        </p:txBody>
      </p:sp>
      <p:sp>
        <p:nvSpPr>
          <p:cNvPr id="13" name="object 13"/>
          <p:cNvSpPr txBox="1"/>
          <p:nvPr/>
        </p:nvSpPr>
        <p:spPr>
          <a:xfrm>
            <a:off x="8533003" y="1698497"/>
            <a:ext cx="1782445" cy="299720"/>
          </a:xfrm>
          <a:prstGeom prst="rect">
            <a:avLst/>
          </a:prstGeom>
        </p:spPr>
        <p:txBody>
          <a:bodyPr vert="horz" wrap="square" lIns="0" tIns="12700" rIns="0" bIns="0" rtlCol="0">
            <a:spAutoFit/>
          </a:bodyPr>
          <a:lstStyle/>
          <a:p>
            <a:pPr marL="12700">
              <a:lnSpc>
                <a:spcPct val="100000"/>
              </a:lnSpc>
              <a:spcBef>
                <a:spcPts val="100"/>
              </a:spcBef>
            </a:pPr>
            <a:r>
              <a:rPr sz="1800" spc="-5" dirty="0">
                <a:solidFill>
                  <a:srgbClr val="385622"/>
                </a:solidFill>
                <a:latin typeface="Calibri"/>
                <a:cs typeface="Calibri"/>
              </a:rPr>
              <a:t>Doctrina</a:t>
            </a:r>
            <a:r>
              <a:rPr sz="1800" spc="-50" dirty="0">
                <a:solidFill>
                  <a:srgbClr val="385622"/>
                </a:solidFill>
                <a:latin typeface="Calibri"/>
                <a:cs typeface="Calibri"/>
              </a:rPr>
              <a:t> </a:t>
            </a:r>
            <a:r>
              <a:rPr sz="1800" dirty="0">
                <a:solidFill>
                  <a:srgbClr val="385622"/>
                </a:solidFill>
                <a:latin typeface="Calibri"/>
                <a:cs typeface="Calibri"/>
              </a:rPr>
              <a:t>moderna:</a:t>
            </a:r>
            <a:endParaRPr sz="1800">
              <a:latin typeface="Calibri"/>
              <a:cs typeface="Calibri"/>
            </a:endParaRPr>
          </a:p>
        </p:txBody>
      </p:sp>
      <p:sp>
        <p:nvSpPr>
          <p:cNvPr id="14" name="object 14"/>
          <p:cNvSpPr txBox="1"/>
          <p:nvPr/>
        </p:nvSpPr>
        <p:spPr>
          <a:xfrm>
            <a:off x="8533003" y="2247138"/>
            <a:ext cx="1679575"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Calibri"/>
                <a:cs typeface="Calibri"/>
              </a:rPr>
              <a:t>La</a:t>
            </a:r>
            <a:r>
              <a:rPr sz="1800" spc="280" dirty="0">
                <a:latin typeface="Calibri"/>
                <a:cs typeface="Calibri"/>
              </a:rPr>
              <a:t> </a:t>
            </a:r>
            <a:r>
              <a:rPr sz="1800" spc="-5" dirty="0">
                <a:latin typeface="Calibri"/>
                <a:cs typeface="Calibri"/>
              </a:rPr>
              <a:t>esencia</a:t>
            </a:r>
            <a:r>
              <a:rPr sz="1800" spc="295" dirty="0">
                <a:latin typeface="Calibri"/>
                <a:cs typeface="Calibri"/>
              </a:rPr>
              <a:t> </a:t>
            </a:r>
            <a:r>
              <a:rPr sz="1800" dirty="0">
                <a:latin typeface="Calibri"/>
                <a:cs typeface="Calibri"/>
              </a:rPr>
              <a:t>de</a:t>
            </a:r>
            <a:r>
              <a:rPr sz="1800" spc="295" dirty="0">
                <a:latin typeface="Calibri"/>
                <a:cs typeface="Calibri"/>
              </a:rPr>
              <a:t> </a:t>
            </a:r>
            <a:r>
              <a:rPr sz="1800" spc="10" dirty="0">
                <a:latin typeface="Calibri"/>
                <a:cs typeface="Calibri"/>
              </a:rPr>
              <a:t>un</a:t>
            </a:r>
            <a:endParaRPr sz="1800" dirty="0">
              <a:latin typeface="Calibri"/>
              <a:cs typeface="Calibri"/>
            </a:endParaRPr>
          </a:p>
        </p:txBody>
      </p:sp>
      <p:sp>
        <p:nvSpPr>
          <p:cNvPr id="15" name="object 15"/>
          <p:cNvSpPr txBox="1"/>
          <p:nvPr/>
        </p:nvSpPr>
        <p:spPr>
          <a:xfrm>
            <a:off x="10366629" y="2247138"/>
            <a:ext cx="150558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libri"/>
                <a:cs typeface="Calibri"/>
              </a:rPr>
              <a:t>CA</a:t>
            </a:r>
            <a:r>
              <a:rPr sz="1800" spc="270" dirty="0">
                <a:latin typeface="Calibri"/>
                <a:cs typeface="Calibri"/>
              </a:rPr>
              <a:t> </a:t>
            </a:r>
            <a:r>
              <a:rPr sz="1800" dirty="0">
                <a:latin typeface="Calibri"/>
                <a:cs typeface="Calibri"/>
              </a:rPr>
              <a:t>no</a:t>
            </a:r>
            <a:r>
              <a:rPr sz="1800" spc="275" dirty="0">
                <a:latin typeface="Calibri"/>
                <a:cs typeface="Calibri"/>
              </a:rPr>
              <a:t> </a:t>
            </a:r>
            <a:r>
              <a:rPr sz="1800" spc="-5" dirty="0">
                <a:latin typeface="Calibri"/>
                <a:cs typeface="Calibri"/>
              </a:rPr>
              <a:t>son</a:t>
            </a:r>
            <a:r>
              <a:rPr sz="1800" spc="275" dirty="0">
                <a:latin typeface="Calibri"/>
                <a:cs typeface="Calibri"/>
              </a:rPr>
              <a:t> </a:t>
            </a:r>
            <a:r>
              <a:rPr sz="1800" spc="-5" dirty="0">
                <a:latin typeface="Calibri"/>
                <a:cs typeface="Calibri"/>
              </a:rPr>
              <a:t>solo</a:t>
            </a:r>
            <a:endParaRPr sz="1800">
              <a:latin typeface="Calibri"/>
              <a:cs typeface="Calibri"/>
            </a:endParaRPr>
          </a:p>
        </p:txBody>
      </p:sp>
      <p:sp>
        <p:nvSpPr>
          <p:cNvPr id="16" name="object 16"/>
          <p:cNvSpPr txBox="1"/>
          <p:nvPr/>
        </p:nvSpPr>
        <p:spPr>
          <a:xfrm>
            <a:off x="8533003" y="2521153"/>
            <a:ext cx="3340100"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Calibri"/>
                <a:cs typeface="Calibri"/>
              </a:rPr>
              <a:t>los</a:t>
            </a:r>
            <a:r>
              <a:rPr sz="1800" spc="330" dirty="0">
                <a:latin typeface="Calibri"/>
                <a:cs typeface="Calibri"/>
              </a:rPr>
              <a:t> </a:t>
            </a:r>
            <a:r>
              <a:rPr sz="1800" spc="-10" dirty="0">
                <a:latin typeface="Calibri"/>
                <a:cs typeface="Calibri"/>
              </a:rPr>
              <a:t>recursos,</a:t>
            </a:r>
            <a:r>
              <a:rPr sz="1800" spc="330" dirty="0">
                <a:latin typeface="Calibri"/>
                <a:cs typeface="Calibri"/>
              </a:rPr>
              <a:t> </a:t>
            </a:r>
            <a:r>
              <a:rPr sz="1800" spc="-5" dirty="0">
                <a:latin typeface="Calibri"/>
                <a:cs typeface="Calibri"/>
              </a:rPr>
              <a:t>sino</a:t>
            </a:r>
            <a:r>
              <a:rPr sz="1800" spc="325" dirty="0">
                <a:latin typeface="Calibri"/>
                <a:cs typeface="Calibri"/>
              </a:rPr>
              <a:t> </a:t>
            </a:r>
            <a:r>
              <a:rPr sz="1800" dirty="0">
                <a:latin typeface="Calibri"/>
                <a:cs typeface="Calibri"/>
              </a:rPr>
              <a:t>el</a:t>
            </a:r>
            <a:r>
              <a:rPr sz="1800" spc="335" dirty="0">
                <a:latin typeface="Calibri"/>
                <a:cs typeface="Calibri"/>
              </a:rPr>
              <a:t> </a:t>
            </a:r>
            <a:r>
              <a:rPr sz="1800" spc="-15" dirty="0">
                <a:latin typeface="Calibri"/>
                <a:cs typeface="Calibri"/>
              </a:rPr>
              <a:t>control</a:t>
            </a:r>
            <a:r>
              <a:rPr sz="1800" spc="335" dirty="0">
                <a:latin typeface="Calibri"/>
                <a:cs typeface="Calibri"/>
              </a:rPr>
              <a:t> </a:t>
            </a:r>
            <a:r>
              <a:rPr sz="1800" dirty="0">
                <a:latin typeface="Calibri"/>
                <a:cs typeface="Calibri"/>
              </a:rPr>
              <a:t>y</a:t>
            </a:r>
            <a:r>
              <a:rPr sz="1800" spc="330" dirty="0">
                <a:latin typeface="Calibri"/>
                <a:cs typeface="Calibri"/>
              </a:rPr>
              <a:t> </a:t>
            </a:r>
            <a:r>
              <a:rPr sz="1800" dirty="0">
                <a:latin typeface="Calibri"/>
                <a:cs typeface="Calibri"/>
              </a:rPr>
              <a:t>uso</a:t>
            </a:r>
            <a:endParaRPr sz="1800">
              <a:latin typeface="Calibri"/>
              <a:cs typeface="Calibri"/>
            </a:endParaRPr>
          </a:p>
        </p:txBody>
      </p:sp>
      <p:sp>
        <p:nvSpPr>
          <p:cNvPr id="17" name="object 17"/>
          <p:cNvSpPr txBox="1"/>
          <p:nvPr/>
        </p:nvSpPr>
        <p:spPr>
          <a:xfrm>
            <a:off x="8533003" y="2796032"/>
            <a:ext cx="3342004" cy="574040"/>
          </a:xfrm>
          <a:prstGeom prst="rect">
            <a:avLst/>
          </a:prstGeom>
        </p:spPr>
        <p:txBody>
          <a:bodyPr vert="horz" wrap="square" lIns="0" tIns="12700" rIns="0" bIns="0" rtlCol="0">
            <a:spAutoFit/>
          </a:bodyPr>
          <a:lstStyle/>
          <a:p>
            <a:pPr marL="12700" marR="5080">
              <a:lnSpc>
                <a:spcPct val="100000"/>
              </a:lnSpc>
              <a:spcBef>
                <a:spcPts val="100"/>
              </a:spcBef>
              <a:tabLst>
                <a:tab pos="2490470" algn="l"/>
              </a:tabLst>
            </a:pPr>
            <a:r>
              <a:rPr sz="1800" dirty="0">
                <a:latin typeface="Calibri"/>
                <a:cs typeface="Calibri"/>
              </a:rPr>
              <a:t>de</a:t>
            </a:r>
            <a:r>
              <a:rPr sz="1800" spc="75" dirty="0">
                <a:latin typeface="Calibri"/>
                <a:cs typeface="Calibri"/>
              </a:rPr>
              <a:t> </a:t>
            </a:r>
            <a:r>
              <a:rPr sz="1800" spc="-5" dirty="0">
                <a:latin typeface="Calibri"/>
                <a:cs typeface="Calibri"/>
              </a:rPr>
              <a:t>lo</a:t>
            </a:r>
            <a:r>
              <a:rPr sz="1800" dirty="0">
                <a:latin typeface="Calibri"/>
                <a:cs typeface="Calibri"/>
              </a:rPr>
              <a:t>s</a:t>
            </a:r>
            <a:r>
              <a:rPr sz="1800" spc="75" dirty="0">
                <a:latin typeface="Calibri"/>
                <a:cs typeface="Calibri"/>
              </a:rPr>
              <a:t> </a:t>
            </a:r>
            <a:r>
              <a:rPr sz="1800" dirty="0">
                <a:latin typeface="Calibri"/>
                <a:cs typeface="Calibri"/>
              </a:rPr>
              <a:t>mismos</a:t>
            </a:r>
            <a:r>
              <a:rPr sz="1800" spc="75" dirty="0">
                <a:latin typeface="Calibri"/>
                <a:cs typeface="Calibri"/>
              </a:rPr>
              <a:t> </a:t>
            </a:r>
            <a:r>
              <a:rPr sz="1800" spc="-5" dirty="0">
                <a:latin typeface="Calibri"/>
                <a:cs typeface="Calibri"/>
              </a:rPr>
              <a:t>(Ca</a:t>
            </a:r>
            <a:r>
              <a:rPr sz="1800" spc="-10" dirty="0">
                <a:latin typeface="Calibri"/>
                <a:cs typeface="Calibri"/>
              </a:rPr>
              <a:t>r</a:t>
            </a:r>
            <a:r>
              <a:rPr sz="1800" spc="-5" dirty="0">
                <a:latin typeface="Calibri"/>
                <a:cs typeface="Calibri"/>
              </a:rPr>
              <a:t>pi</a:t>
            </a:r>
            <a:r>
              <a:rPr sz="1800" dirty="0">
                <a:latin typeface="Calibri"/>
                <a:cs typeface="Calibri"/>
              </a:rPr>
              <a:t>o</a:t>
            </a:r>
            <a:r>
              <a:rPr sz="1800" spc="70" dirty="0">
                <a:latin typeface="Calibri"/>
                <a:cs typeface="Calibri"/>
              </a:rPr>
              <a:t> </a:t>
            </a:r>
            <a:r>
              <a:rPr sz="1800" dirty="0">
                <a:latin typeface="Calibri"/>
                <a:cs typeface="Calibri"/>
              </a:rPr>
              <a:t>y	Men</a:t>
            </a:r>
            <a:r>
              <a:rPr sz="1800" spc="15" dirty="0">
                <a:latin typeface="Calibri"/>
                <a:cs typeface="Calibri"/>
              </a:rPr>
              <a:t>e</a:t>
            </a:r>
            <a:r>
              <a:rPr sz="1800" spc="-5" dirty="0">
                <a:latin typeface="Calibri"/>
                <a:cs typeface="Calibri"/>
              </a:rPr>
              <a:t>ses  2006)</a:t>
            </a:r>
            <a:endParaRPr sz="1800">
              <a:latin typeface="Calibri"/>
              <a:cs typeface="Calibri"/>
            </a:endParaRPr>
          </a:p>
        </p:txBody>
      </p:sp>
      <p:sp>
        <p:nvSpPr>
          <p:cNvPr id="18" name="object 18"/>
          <p:cNvSpPr txBox="1"/>
          <p:nvPr/>
        </p:nvSpPr>
        <p:spPr>
          <a:xfrm>
            <a:off x="8533003" y="3618992"/>
            <a:ext cx="3184525" cy="1946275"/>
          </a:xfrm>
          <a:prstGeom prst="rect">
            <a:avLst/>
          </a:prstGeom>
        </p:spPr>
        <p:txBody>
          <a:bodyPr vert="horz" wrap="square" lIns="0" tIns="12700" rIns="0" bIns="0" rtlCol="0">
            <a:spAutoFit/>
          </a:bodyPr>
          <a:lstStyle/>
          <a:p>
            <a:pPr marL="12700" marR="5080">
              <a:lnSpc>
                <a:spcPct val="100000"/>
              </a:lnSpc>
              <a:spcBef>
                <a:spcPts val="100"/>
              </a:spcBef>
            </a:pPr>
            <a:r>
              <a:rPr sz="1800" spc="-5" dirty="0">
                <a:latin typeface="Calibri"/>
                <a:cs typeface="Calibri"/>
              </a:rPr>
              <a:t>“Los</a:t>
            </a:r>
            <a:r>
              <a:rPr sz="1800" spc="-10" dirty="0">
                <a:latin typeface="Calibri"/>
                <a:cs typeface="Calibri"/>
              </a:rPr>
              <a:t> </a:t>
            </a:r>
            <a:r>
              <a:rPr sz="1800" spc="-5" dirty="0">
                <a:latin typeface="Calibri"/>
                <a:cs typeface="Calibri"/>
              </a:rPr>
              <a:t>CA</a:t>
            </a:r>
            <a:r>
              <a:rPr sz="1800" spc="-10" dirty="0">
                <a:latin typeface="Calibri"/>
                <a:cs typeface="Calibri"/>
              </a:rPr>
              <a:t> </a:t>
            </a:r>
            <a:r>
              <a:rPr sz="1800" spc="-5" dirty="0">
                <a:latin typeface="Calibri"/>
                <a:cs typeface="Calibri"/>
              </a:rPr>
              <a:t>actuales</a:t>
            </a:r>
            <a:r>
              <a:rPr sz="1800" spc="5" dirty="0">
                <a:latin typeface="Calibri"/>
                <a:cs typeface="Calibri"/>
              </a:rPr>
              <a:t> </a:t>
            </a:r>
            <a:r>
              <a:rPr sz="1800" spc="-5" dirty="0">
                <a:latin typeface="Calibri"/>
                <a:cs typeface="Calibri"/>
              </a:rPr>
              <a:t>son</a:t>
            </a:r>
            <a:r>
              <a:rPr sz="1800" dirty="0">
                <a:latin typeface="Calibri"/>
                <a:cs typeface="Calibri"/>
              </a:rPr>
              <a:t> </a:t>
            </a:r>
            <a:r>
              <a:rPr sz="1800" spc="-5" dirty="0">
                <a:latin typeface="Calibri"/>
                <a:cs typeface="Calibri"/>
              </a:rPr>
              <a:t>mucho</a:t>
            </a:r>
            <a:r>
              <a:rPr sz="1800" spc="5" dirty="0">
                <a:latin typeface="Calibri"/>
                <a:cs typeface="Calibri"/>
              </a:rPr>
              <a:t> </a:t>
            </a:r>
            <a:r>
              <a:rPr sz="1800" dirty="0">
                <a:latin typeface="Calibri"/>
                <a:cs typeface="Calibri"/>
              </a:rPr>
              <a:t>más </a:t>
            </a:r>
            <a:r>
              <a:rPr sz="1800" spc="5" dirty="0">
                <a:latin typeface="Calibri"/>
                <a:cs typeface="Calibri"/>
              </a:rPr>
              <a:t> </a:t>
            </a:r>
            <a:r>
              <a:rPr sz="1800" spc="-5" dirty="0">
                <a:latin typeface="Calibri"/>
                <a:cs typeface="Calibri"/>
              </a:rPr>
              <a:t>que</a:t>
            </a:r>
            <a:r>
              <a:rPr sz="1800" spc="15" dirty="0">
                <a:latin typeface="Calibri"/>
                <a:cs typeface="Calibri"/>
              </a:rPr>
              <a:t> </a:t>
            </a:r>
            <a:r>
              <a:rPr sz="1800" spc="-10" dirty="0">
                <a:latin typeface="Calibri"/>
                <a:cs typeface="Calibri"/>
              </a:rPr>
              <a:t>meras</a:t>
            </a:r>
            <a:r>
              <a:rPr sz="1800" spc="-15" dirty="0">
                <a:latin typeface="Calibri"/>
                <a:cs typeface="Calibri"/>
              </a:rPr>
              <a:t> </a:t>
            </a:r>
            <a:r>
              <a:rPr sz="1800" spc="-10" dirty="0">
                <a:latin typeface="Calibri"/>
                <a:cs typeface="Calibri"/>
              </a:rPr>
              <a:t>disputas</a:t>
            </a:r>
            <a:r>
              <a:rPr sz="1800" dirty="0">
                <a:latin typeface="Calibri"/>
                <a:cs typeface="Calibri"/>
              </a:rPr>
              <a:t> </a:t>
            </a:r>
            <a:r>
              <a:rPr sz="1800" spc="-5" dirty="0">
                <a:latin typeface="Calibri"/>
                <a:cs typeface="Calibri"/>
              </a:rPr>
              <a:t>por</a:t>
            </a:r>
            <a:r>
              <a:rPr sz="1800" dirty="0">
                <a:latin typeface="Calibri"/>
                <a:cs typeface="Calibri"/>
              </a:rPr>
              <a:t> </a:t>
            </a:r>
            <a:r>
              <a:rPr sz="1800" spc="-5" dirty="0">
                <a:latin typeface="Calibri"/>
                <a:cs typeface="Calibri"/>
              </a:rPr>
              <a:t>la </a:t>
            </a:r>
            <a:r>
              <a:rPr sz="1800" dirty="0">
                <a:latin typeface="Calibri"/>
                <a:cs typeface="Calibri"/>
              </a:rPr>
              <a:t> </a:t>
            </a:r>
            <a:r>
              <a:rPr sz="1800" spc="-10" dirty="0">
                <a:latin typeface="Calibri"/>
                <a:cs typeface="Calibri"/>
              </a:rPr>
              <a:t>propiedad</a:t>
            </a:r>
            <a:r>
              <a:rPr sz="1800" dirty="0">
                <a:latin typeface="Calibri"/>
                <a:cs typeface="Calibri"/>
              </a:rPr>
              <a:t> </a:t>
            </a:r>
            <a:r>
              <a:rPr sz="1800" spc="-5" dirty="0">
                <a:latin typeface="Calibri"/>
                <a:cs typeface="Calibri"/>
              </a:rPr>
              <a:t>de</a:t>
            </a:r>
            <a:r>
              <a:rPr sz="1800" spc="5" dirty="0">
                <a:latin typeface="Calibri"/>
                <a:cs typeface="Calibri"/>
              </a:rPr>
              <a:t> </a:t>
            </a:r>
            <a:r>
              <a:rPr sz="1800" spc="-5" dirty="0">
                <a:latin typeface="Calibri"/>
                <a:cs typeface="Calibri"/>
              </a:rPr>
              <a:t>un</a:t>
            </a:r>
            <a:r>
              <a:rPr sz="1800" spc="-10" dirty="0">
                <a:latin typeface="Calibri"/>
                <a:cs typeface="Calibri"/>
              </a:rPr>
              <a:t> recurso.</a:t>
            </a:r>
            <a:r>
              <a:rPr sz="1800" dirty="0">
                <a:latin typeface="Calibri"/>
                <a:cs typeface="Calibri"/>
              </a:rPr>
              <a:t> </a:t>
            </a:r>
            <a:r>
              <a:rPr sz="1800" spc="-5" dirty="0">
                <a:latin typeface="Calibri"/>
                <a:cs typeface="Calibri"/>
              </a:rPr>
              <a:t>En</a:t>
            </a:r>
            <a:r>
              <a:rPr sz="1800" dirty="0">
                <a:latin typeface="Calibri"/>
                <a:cs typeface="Calibri"/>
              </a:rPr>
              <a:t> </a:t>
            </a:r>
            <a:r>
              <a:rPr sz="1800" spc="-5" dirty="0">
                <a:latin typeface="Calibri"/>
                <a:cs typeface="Calibri"/>
              </a:rPr>
              <a:t>ellos. </a:t>
            </a:r>
            <a:r>
              <a:rPr sz="1800" spc="-390" dirty="0">
                <a:latin typeface="Calibri"/>
                <a:cs typeface="Calibri"/>
              </a:rPr>
              <a:t> </a:t>
            </a:r>
            <a:r>
              <a:rPr sz="1800" spc="-5" dirty="0">
                <a:latin typeface="Calibri"/>
                <a:cs typeface="Calibri"/>
              </a:rPr>
              <a:t>Se </a:t>
            </a:r>
            <a:r>
              <a:rPr sz="1800" spc="-10" dirty="0">
                <a:latin typeface="Calibri"/>
                <a:cs typeface="Calibri"/>
              </a:rPr>
              <a:t>encuentran</a:t>
            </a:r>
            <a:r>
              <a:rPr sz="1800" spc="15" dirty="0">
                <a:latin typeface="Calibri"/>
                <a:cs typeface="Calibri"/>
              </a:rPr>
              <a:t> </a:t>
            </a:r>
            <a:r>
              <a:rPr sz="1800" spc="-10" dirty="0">
                <a:latin typeface="Calibri"/>
                <a:cs typeface="Calibri"/>
              </a:rPr>
              <a:t>enfrentados </a:t>
            </a:r>
            <a:r>
              <a:rPr sz="1800" spc="-5" dirty="0">
                <a:latin typeface="Calibri"/>
                <a:cs typeface="Calibri"/>
              </a:rPr>
              <a:t> cosmovisiones</a:t>
            </a:r>
            <a:r>
              <a:rPr sz="1800" spc="-15" dirty="0">
                <a:latin typeface="Calibri"/>
                <a:cs typeface="Calibri"/>
              </a:rPr>
              <a:t> </a:t>
            </a:r>
            <a:r>
              <a:rPr sz="1800" spc="-5" dirty="0">
                <a:latin typeface="Calibri"/>
                <a:cs typeface="Calibri"/>
              </a:rPr>
              <a:t>ambientales</a:t>
            </a:r>
            <a:r>
              <a:rPr sz="1800" spc="-15" dirty="0">
                <a:latin typeface="Calibri"/>
                <a:cs typeface="Calibri"/>
              </a:rPr>
              <a:t> </a:t>
            </a:r>
            <a:r>
              <a:rPr sz="1800" dirty="0">
                <a:latin typeface="Calibri"/>
                <a:cs typeface="Calibri"/>
              </a:rPr>
              <a:t>y</a:t>
            </a:r>
            <a:r>
              <a:rPr sz="1800" spc="-10" dirty="0">
                <a:latin typeface="Calibri"/>
                <a:cs typeface="Calibri"/>
              </a:rPr>
              <a:t> </a:t>
            </a:r>
            <a:r>
              <a:rPr sz="1800" spc="-5" dirty="0">
                <a:latin typeface="Calibri"/>
                <a:cs typeface="Calibri"/>
              </a:rPr>
              <a:t>de</a:t>
            </a:r>
            <a:endParaRPr sz="1800">
              <a:latin typeface="Calibri"/>
              <a:cs typeface="Calibri"/>
            </a:endParaRPr>
          </a:p>
          <a:p>
            <a:pPr marL="12700">
              <a:lnSpc>
                <a:spcPct val="100000"/>
              </a:lnSpc>
            </a:pPr>
            <a:r>
              <a:rPr sz="1800" dirty="0">
                <a:latin typeface="Calibri"/>
                <a:cs typeface="Calibri"/>
              </a:rPr>
              <a:t>vida”(</a:t>
            </a:r>
            <a:r>
              <a:rPr sz="1800" spc="-5" dirty="0">
                <a:latin typeface="Calibri"/>
                <a:cs typeface="Calibri"/>
              </a:rPr>
              <a:t> Sabatini,</a:t>
            </a:r>
            <a:r>
              <a:rPr sz="1800" spc="-10" dirty="0">
                <a:latin typeface="Calibri"/>
                <a:cs typeface="Calibri"/>
              </a:rPr>
              <a:t> citado</a:t>
            </a:r>
            <a:r>
              <a:rPr sz="1800" spc="10" dirty="0">
                <a:latin typeface="Calibri"/>
                <a:cs typeface="Calibri"/>
              </a:rPr>
              <a:t> </a:t>
            </a:r>
            <a:r>
              <a:rPr sz="1800" spc="-5" dirty="0">
                <a:latin typeface="Calibri"/>
                <a:cs typeface="Calibri"/>
              </a:rPr>
              <a:t>por</a:t>
            </a:r>
            <a:r>
              <a:rPr sz="1800" spc="-15" dirty="0">
                <a:latin typeface="Calibri"/>
                <a:cs typeface="Calibri"/>
              </a:rPr>
              <a:t> </a:t>
            </a:r>
            <a:r>
              <a:rPr sz="1800" spc="-20" dirty="0">
                <a:latin typeface="Calibri"/>
                <a:cs typeface="Calibri"/>
              </a:rPr>
              <a:t>Walter</a:t>
            </a:r>
            <a:endParaRPr sz="1800">
              <a:latin typeface="Calibri"/>
              <a:cs typeface="Calibri"/>
            </a:endParaRPr>
          </a:p>
          <a:p>
            <a:pPr marL="12700">
              <a:lnSpc>
                <a:spcPct val="100000"/>
              </a:lnSpc>
            </a:pPr>
            <a:r>
              <a:rPr sz="1800" spc="-5" dirty="0">
                <a:latin typeface="Calibri"/>
                <a:cs typeface="Calibri"/>
              </a:rPr>
              <a:t>2009,</a:t>
            </a:r>
            <a:r>
              <a:rPr sz="1800" spc="-35" dirty="0">
                <a:latin typeface="Calibri"/>
                <a:cs typeface="Calibri"/>
              </a:rPr>
              <a:t> </a:t>
            </a:r>
            <a:r>
              <a:rPr sz="1800" dirty="0">
                <a:latin typeface="Calibri"/>
                <a:cs typeface="Calibri"/>
              </a:rPr>
              <a:t>4)</a:t>
            </a:r>
            <a:endParaRPr sz="1800">
              <a:latin typeface="Calibri"/>
              <a:cs typeface="Calibri"/>
            </a:endParaRPr>
          </a:p>
        </p:txBody>
      </p:sp>
    </p:spTree>
    <p:extLst>
      <p:ext uri="{BB962C8B-B14F-4D97-AF65-F5344CB8AC3E}">
        <p14:creationId xmlns:p14="http://schemas.microsoft.com/office/powerpoint/2010/main" val="3841045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gradFill>
          <a:gsLst>
            <a:gs pos="56610">
              <a:srgbClr val="A4BACF"/>
            </a:gs>
            <a:gs pos="0">
              <a:srgbClr val="757070"/>
            </a:gs>
            <a:gs pos="74000">
              <a:srgbClr val="B3D1EC"/>
            </a:gs>
            <a:gs pos="83000">
              <a:srgbClr val="B3D1EC"/>
            </a:gs>
            <a:gs pos="100000">
              <a:srgbClr val="CCE0F2"/>
            </a:gs>
          </a:gsLst>
          <a:lin ang="5400000" scaled="0"/>
        </a:gra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718819" y="397840"/>
            <a:ext cx="4187825" cy="1818639"/>
          </a:xfrm>
          <a:prstGeom prst="rect">
            <a:avLst/>
          </a:prstGeom>
        </p:spPr>
        <p:txBody>
          <a:bodyPr vert="horz" wrap="square" lIns="0" tIns="76835" rIns="0" bIns="0" rtlCol="0">
            <a:spAutoFit/>
          </a:bodyPr>
          <a:lstStyle/>
          <a:p>
            <a:pPr marL="12700" marR="5080">
              <a:lnSpc>
                <a:spcPct val="90000"/>
              </a:lnSpc>
              <a:spcBef>
                <a:spcPts val="605"/>
              </a:spcBef>
            </a:pPr>
            <a:r>
              <a:rPr sz="4200" spc="-20" dirty="0">
                <a:solidFill>
                  <a:srgbClr val="000000"/>
                </a:solidFill>
                <a:latin typeface="Calibri Light"/>
                <a:cs typeface="Calibri Light"/>
              </a:rPr>
              <a:t>Otros </a:t>
            </a:r>
            <a:r>
              <a:rPr sz="4200" spc="-15" dirty="0">
                <a:solidFill>
                  <a:srgbClr val="000000"/>
                </a:solidFill>
                <a:latin typeface="Calibri Light"/>
                <a:cs typeface="Calibri Light"/>
              </a:rPr>
              <a:t>conceptos </a:t>
            </a:r>
            <a:r>
              <a:rPr sz="4200" dirty="0">
                <a:solidFill>
                  <a:srgbClr val="000000"/>
                </a:solidFill>
                <a:latin typeface="Calibri Light"/>
                <a:cs typeface="Calibri Light"/>
              </a:rPr>
              <a:t>de </a:t>
            </a:r>
            <a:r>
              <a:rPr sz="4200" spc="-940" dirty="0">
                <a:solidFill>
                  <a:srgbClr val="000000"/>
                </a:solidFill>
                <a:latin typeface="Calibri Light"/>
                <a:cs typeface="Calibri Light"/>
              </a:rPr>
              <a:t> </a:t>
            </a:r>
            <a:r>
              <a:rPr sz="4200" spc="-10" dirty="0">
                <a:solidFill>
                  <a:srgbClr val="000000"/>
                </a:solidFill>
                <a:latin typeface="Calibri Light"/>
                <a:cs typeface="Calibri Light"/>
              </a:rPr>
              <a:t>Conflicto </a:t>
            </a:r>
            <a:r>
              <a:rPr sz="4200" spc="-5" dirty="0">
                <a:solidFill>
                  <a:srgbClr val="000000"/>
                </a:solidFill>
                <a:latin typeface="Calibri Light"/>
                <a:cs typeface="Calibri Light"/>
              </a:rPr>
              <a:t> </a:t>
            </a:r>
            <a:r>
              <a:rPr sz="4200" spc="-10" dirty="0">
                <a:solidFill>
                  <a:srgbClr val="000000"/>
                </a:solidFill>
                <a:latin typeface="Calibri Light"/>
                <a:cs typeface="Calibri Light"/>
              </a:rPr>
              <a:t>Socioambiental</a:t>
            </a:r>
            <a:endParaRPr sz="4200" dirty="0">
              <a:latin typeface="Calibri Light"/>
              <a:cs typeface="Calibri Light"/>
            </a:endParaRPr>
          </a:p>
        </p:txBody>
      </p:sp>
      <p:grpSp>
        <p:nvGrpSpPr>
          <p:cNvPr id="3" name="object 3"/>
          <p:cNvGrpSpPr/>
          <p:nvPr/>
        </p:nvGrpSpPr>
        <p:grpSpPr>
          <a:xfrm>
            <a:off x="618616" y="2554463"/>
            <a:ext cx="3519170" cy="90805"/>
            <a:chOff x="618616" y="2554463"/>
            <a:chExt cx="3519170" cy="90805"/>
          </a:xfrm>
        </p:grpSpPr>
        <p:sp>
          <p:nvSpPr>
            <p:cNvPr id="4" name="object 4"/>
            <p:cNvSpPr/>
            <p:nvPr/>
          </p:nvSpPr>
          <p:spPr>
            <a:xfrm>
              <a:off x="640143" y="2578655"/>
              <a:ext cx="3475990" cy="42545"/>
            </a:xfrm>
            <a:custGeom>
              <a:avLst/>
              <a:gdLst/>
              <a:ahLst/>
              <a:cxnLst/>
              <a:rect l="l" t="t" r="r" b="b"/>
              <a:pathLst>
                <a:path w="3475990" h="42544">
                  <a:moveTo>
                    <a:pt x="279523" y="0"/>
                  </a:moveTo>
                  <a:lnTo>
                    <a:pt x="233089" y="80"/>
                  </a:lnTo>
                  <a:lnTo>
                    <a:pt x="187724" y="742"/>
                  </a:lnTo>
                  <a:lnTo>
                    <a:pt x="142616" y="2018"/>
                  </a:lnTo>
                  <a:lnTo>
                    <a:pt x="96951" y="3940"/>
                  </a:lnTo>
                  <a:lnTo>
                    <a:pt x="49916" y="6542"/>
                  </a:lnTo>
                  <a:lnTo>
                    <a:pt x="698" y="9858"/>
                  </a:lnTo>
                  <a:lnTo>
                    <a:pt x="0" y="13668"/>
                  </a:lnTo>
                  <a:lnTo>
                    <a:pt x="889" y="24209"/>
                  </a:lnTo>
                  <a:lnTo>
                    <a:pt x="698" y="28146"/>
                  </a:lnTo>
                  <a:lnTo>
                    <a:pt x="112775" y="30245"/>
                  </a:lnTo>
                  <a:lnTo>
                    <a:pt x="222563" y="31412"/>
                  </a:lnTo>
                  <a:lnTo>
                    <a:pt x="329870" y="31785"/>
                  </a:lnTo>
                  <a:lnTo>
                    <a:pt x="434504" y="31505"/>
                  </a:lnTo>
                  <a:lnTo>
                    <a:pt x="586021" y="30167"/>
                  </a:lnTo>
                  <a:lnTo>
                    <a:pt x="774220" y="27354"/>
                  </a:lnTo>
                  <a:lnTo>
                    <a:pt x="1000025" y="22166"/>
                  </a:lnTo>
                  <a:lnTo>
                    <a:pt x="1097088" y="20730"/>
                  </a:lnTo>
                  <a:lnTo>
                    <a:pt x="1147818" y="20410"/>
                  </a:lnTo>
                  <a:lnTo>
                    <a:pt x="1200265" y="20441"/>
                  </a:lnTo>
                  <a:lnTo>
                    <a:pt x="1254617" y="20889"/>
                  </a:lnTo>
                  <a:lnTo>
                    <a:pt x="1311064" y="21818"/>
                  </a:lnTo>
                  <a:lnTo>
                    <a:pt x="1369793" y="23294"/>
                  </a:lnTo>
                  <a:lnTo>
                    <a:pt x="1430993" y="25382"/>
                  </a:lnTo>
                  <a:lnTo>
                    <a:pt x="1494853" y="28146"/>
                  </a:lnTo>
                  <a:lnTo>
                    <a:pt x="1567804" y="30745"/>
                  </a:lnTo>
                  <a:lnTo>
                    <a:pt x="1636275" y="31576"/>
                  </a:lnTo>
                  <a:lnTo>
                    <a:pt x="1700481" y="31002"/>
                  </a:lnTo>
                  <a:lnTo>
                    <a:pt x="1760634" y="29388"/>
                  </a:lnTo>
                  <a:lnTo>
                    <a:pt x="1816950" y="27098"/>
                  </a:lnTo>
                  <a:lnTo>
                    <a:pt x="1918925" y="21948"/>
                  </a:lnTo>
                  <a:lnTo>
                    <a:pt x="1965012" y="19815"/>
                  </a:lnTo>
                  <a:lnTo>
                    <a:pt x="2008117" y="18463"/>
                  </a:lnTo>
                  <a:lnTo>
                    <a:pt x="2048454" y="18256"/>
                  </a:lnTo>
                  <a:lnTo>
                    <a:pt x="2086237" y="19558"/>
                  </a:lnTo>
                  <a:lnTo>
                    <a:pt x="2121681" y="22733"/>
                  </a:lnTo>
                  <a:lnTo>
                    <a:pt x="2154999" y="28146"/>
                  </a:lnTo>
                  <a:lnTo>
                    <a:pt x="2188382" y="33908"/>
                  </a:lnTo>
                  <a:lnTo>
                    <a:pt x="2223998" y="38016"/>
                  </a:lnTo>
                  <a:lnTo>
                    <a:pt x="2262029" y="40658"/>
                  </a:lnTo>
                  <a:lnTo>
                    <a:pt x="2302659" y="42024"/>
                  </a:lnTo>
                  <a:lnTo>
                    <a:pt x="2346069" y="42304"/>
                  </a:lnTo>
                  <a:lnTo>
                    <a:pt x="2392440" y="41686"/>
                  </a:lnTo>
                  <a:lnTo>
                    <a:pt x="2441956" y="40360"/>
                  </a:lnTo>
                  <a:lnTo>
                    <a:pt x="2675101" y="31767"/>
                  </a:lnTo>
                  <a:lnTo>
                    <a:pt x="2743068" y="29742"/>
                  </a:lnTo>
                  <a:lnTo>
                    <a:pt x="2815272" y="28146"/>
                  </a:lnTo>
                  <a:lnTo>
                    <a:pt x="2887289" y="27080"/>
                  </a:lnTo>
                  <a:lnTo>
                    <a:pt x="2954806" y="26471"/>
                  </a:lnTo>
                  <a:lnTo>
                    <a:pt x="3018085" y="26242"/>
                  </a:lnTo>
                  <a:lnTo>
                    <a:pt x="3132978" y="26620"/>
                  </a:lnTo>
                  <a:lnTo>
                    <a:pt x="3323435" y="28595"/>
                  </a:lnTo>
                  <a:lnTo>
                    <a:pt x="3403188" y="28978"/>
                  </a:lnTo>
                  <a:lnTo>
                    <a:pt x="3440113" y="28751"/>
                  </a:lnTo>
                  <a:lnTo>
                    <a:pt x="3475418" y="28146"/>
                  </a:lnTo>
                  <a:lnTo>
                    <a:pt x="3475418" y="9858"/>
                  </a:lnTo>
                  <a:lnTo>
                    <a:pt x="3404514" y="8128"/>
                  </a:lnTo>
                  <a:lnTo>
                    <a:pt x="3336145" y="6919"/>
                  </a:lnTo>
                  <a:lnTo>
                    <a:pt x="3270293" y="6171"/>
                  </a:lnTo>
                  <a:lnTo>
                    <a:pt x="3206940" y="5826"/>
                  </a:lnTo>
                  <a:lnTo>
                    <a:pt x="3146066" y="5824"/>
                  </a:lnTo>
                  <a:lnTo>
                    <a:pt x="3087654" y="6104"/>
                  </a:lnTo>
                  <a:lnTo>
                    <a:pt x="2978140" y="7276"/>
                  </a:lnTo>
                  <a:lnTo>
                    <a:pt x="2746128" y="10987"/>
                  </a:lnTo>
                  <a:lnTo>
                    <a:pt x="2669644" y="11534"/>
                  </a:lnTo>
                  <a:lnTo>
                    <a:pt x="2634825" y="11367"/>
                  </a:lnTo>
                  <a:lnTo>
                    <a:pt x="2602263" y="10829"/>
                  </a:lnTo>
                  <a:lnTo>
                    <a:pt x="2526290" y="8606"/>
                  </a:lnTo>
                  <a:lnTo>
                    <a:pt x="2477421" y="8323"/>
                  </a:lnTo>
                  <a:lnTo>
                    <a:pt x="2426104" y="8786"/>
                  </a:lnTo>
                  <a:lnTo>
                    <a:pt x="2373110" y="9773"/>
                  </a:lnTo>
                  <a:lnTo>
                    <a:pt x="2211769" y="13655"/>
                  </a:lnTo>
                  <a:lnTo>
                    <a:pt x="2159773" y="14515"/>
                  </a:lnTo>
                  <a:lnTo>
                    <a:pt x="2109954" y="14787"/>
                  </a:lnTo>
                  <a:lnTo>
                    <a:pt x="2063082" y="14250"/>
                  </a:lnTo>
                  <a:lnTo>
                    <a:pt x="2019928" y="12681"/>
                  </a:lnTo>
                  <a:lnTo>
                    <a:pt x="1981263" y="9858"/>
                  </a:lnTo>
                  <a:lnTo>
                    <a:pt x="1944881" y="6800"/>
                  </a:lnTo>
                  <a:lnTo>
                    <a:pt x="1907691" y="4610"/>
                  </a:lnTo>
                  <a:lnTo>
                    <a:pt x="1869235" y="3196"/>
                  </a:lnTo>
                  <a:lnTo>
                    <a:pt x="1829056" y="2464"/>
                  </a:lnTo>
                  <a:lnTo>
                    <a:pt x="1786695" y="2318"/>
                  </a:lnTo>
                  <a:lnTo>
                    <a:pt x="1741693" y="2667"/>
                  </a:lnTo>
                  <a:lnTo>
                    <a:pt x="1693594" y="3414"/>
                  </a:lnTo>
                  <a:lnTo>
                    <a:pt x="1461049" y="8522"/>
                  </a:lnTo>
                  <a:lnTo>
                    <a:pt x="1127126" y="14684"/>
                  </a:lnTo>
                  <a:lnTo>
                    <a:pt x="1031767" y="15908"/>
                  </a:lnTo>
                  <a:lnTo>
                    <a:pt x="937248" y="16314"/>
                  </a:lnTo>
                  <a:lnTo>
                    <a:pt x="889286" y="16123"/>
                  </a:lnTo>
                  <a:lnTo>
                    <a:pt x="840312" y="15625"/>
                  </a:lnTo>
                  <a:lnTo>
                    <a:pt x="789918" y="14783"/>
                  </a:lnTo>
                  <a:lnTo>
                    <a:pt x="737698" y="13565"/>
                  </a:lnTo>
                  <a:lnTo>
                    <a:pt x="683243" y="11935"/>
                  </a:lnTo>
                  <a:lnTo>
                    <a:pt x="556213" y="7149"/>
                  </a:lnTo>
                  <a:lnTo>
                    <a:pt x="433381" y="2911"/>
                  </a:lnTo>
                  <a:lnTo>
                    <a:pt x="378856" y="1448"/>
                  </a:lnTo>
                  <a:lnTo>
                    <a:pt x="327841" y="466"/>
                  </a:lnTo>
                  <a:lnTo>
                    <a:pt x="279523" y="0"/>
                  </a:lnTo>
                  <a:close/>
                </a:path>
              </a:pathLst>
            </a:custGeom>
            <a:solidFill>
              <a:srgbClr val="EC7C30"/>
            </a:solidFill>
          </p:spPr>
          <p:txBody>
            <a:bodyPr wrap="square" lIns="0" tIns="0" rIns="0" bIns="0" rtlCol="0"/>
            <a:lstStyle/>
            <a:p>
              <a:endParaRPr/>
            </a:p>
          </p:txBody>
        </p:sp>
        <p:sp>
          <p:nvSpPr>
            <p:cNvPr id="5" name="object 5"/>
            <p:cNvSpPr/>
            <p:nvPr/>
          </p:nvSpPr>
          <p:spPr>
            <a:xfrm>
              <a:off x="640841" y="2576688"/>
              <a:ext cx="3474720" cy="46355"/>
            </a:xfrm>
            <a:custGeom>
              <a:avLst/>
              <a:gdLst/>
              <a:ahLst/>
              <a:cxnLst/>
              <a:rect l="l" t="t" r="r" b="b"/>
              <a:pathLst>
                <a:path w="3474720" h="46355">
                  <a:moveTo>
                    <a:pt x="0" y="11825"/>
                  </a:moveTo>
                  <a:lnTo>
                    <a:pt x="48767" y="9503"/>
                  </a:lnTo>
                  <a:lnTo>
                    <a:pt x="98699" y="8619"/>
                  </a:lnTo>
                  <a:lnTo>
                    <a:pt x="149538" y="8901"/>
                  </a:lnTo>
                  <a:lnTo>
                    <a:pt x="201028" y="10081"/>
                  </a:lnTo>
                  <a:lnTo>
                    <a:pt x="252909" y="11887"/>
                  </a:lnTo>
                  <a:lnTo>
                    <a:pt x="304924" y="14051"/>
                  </a:lnTo>
                  <a:lnTo>
                    <a:pt x="356816" y="16301"/>
                  </a:lnTo>
                  <a:lnTo>
                    <a:pt x="408326" y="18369"/>
                  </a:lnTo>
                  <a:lnTo>
                    <a:pt x="459197" y="19985"/>
                  </a:lnTo>
                  <a:lnTo>
                    <a:pt x="509171" y="20878"/>
                  </a:lnTo>
                  <a:lnTo>
                    <a:pt x="557991" y="20778"/>
                  </a:lnTo>
                  <a:lnTo>
                    <a:pt x="605398" y="19416"/>
                  </a:lnTo>
                  <a:lnTo>
                    <a:pt x="651135" y="16521"/>
                  </a:lnTo>
                  <a:lnTo>
                    <a:pt x="694944" y="11825"/>
                  </a:lnTo>
                  <a:lnTo>
                    <a:pt x="741605" y="7011"/>
                  </a:lnTo>
                  <a:lnTo>
                    <a:pt x="789420" y="4541"/>
                  </a:lnTo>
                  <a:lnTo>
                    <a:pt x="838260" y="3995"/>
                  </a:lnTo>
                  <a:lnTo>
                    <a:pt x="887999" y="4951"/>
                  </a:lnTo>
                  <a:lnTo>
                    <a:pt x="938510" y="6990"/>
                  </a:lnTo>
                  <a:lnTo>
                    <a:pt x="989665" y="9691"/>
                  </a:lnTo>
                  <a:lnTo>
                    <a:pt x="1041336" y="12633"/>
                  </a:lnTo>
                  <a:lnTo>
                    <a:pt x="1093397" y="15397"/>
                  </a:lnTo>
                  <a:lnTo>
                    <a:pt x="1145720" y="17562"/>
                  </a:lnTo>
                  <a:lnTo>
                    <a:pt x="1198179" y="18708"/>
                  </a:lnTo>
                  <a:lnTo>
                    <a:pt x="1250644" y="18413"/>
                  </a:lnTo>
                  <a:lnTo>
                    <a:pt x="1302990" y="16259"/>
                  </a:lnTo>
                  <a:lnTo>
                    <a:pt x="1355089" y="11825"/>
                  </a:lnTo>
                  <a:lnTo>
                    <a:pt x="1407284" y="7392"/>
                  </a:lnTo>
                  <a:lnTo>
                    <a:pt x="1459837" y="5243"/>
                  </a:lnTo>
                  <a:lnTo>
                    <a:pt x="1512585" y="4957"/>
                  </a:lnTo>
                  <a:lnTo>
                    <a:pt x="1565368" y="6112"/>
                  </a:lnTo>
                  <a:lnTo>
                    <a:pt x="1618024" y="8287"/>
                  </a:lnTo>
                  <a:lnTo>
                    <a:pt x="1670392" y="11060"/>
                  </a:lnTo>
                  <a:lnTo>
                    <a:pt x="1722311" y="14010"/>
                  </a:lnTo>
                  <a:lnTo>
                    <a:pt x="1773620" y="16715"/>
                  </a:lnTo>
                  <a:lnTo>
                    <a:pt x="1824157" y="18754"/>
                  </a:lnTo>
                  <a:lnTo>
                    <a:pt x="1873761" y="19706"/>
                  </a:lnTo>
                  <a:lnTo>
                    <a:pt x="1922271" y="19150"/>
                  </a:lnTo>
                  <a:lnTo>
                    <a:pt x="1969525" y="16663"/>
                  </a:lnTo>
                  <a:lnTo>
                    <a:pt x="2015363" y="11825"/>
                  </a:lnTo>
                  <a:lnTo>
                    <a:pt x="2054409" y="7180"/>
                  </a:lnTo>
                  <a:lnTo>
                    <a:pt x="2093696" y="3818"/>
                  </a:lnTo>
                  <a:lnTo>
                    <a:pt x="2133559" y="1596"/>
                  </a:lnTo>
                  <a:lnTo>
                    <a:pt x="2174336" y="370"/>
                  </a:lnTo>
                  <a:lnTo>
                    <a:pt x="2216366" y="0"/>
                  </a:lnTo>
                  <a:lnTo>
                    <a:pt x="2259985" y="340"/>
                  </a:lnTo>
                  <a:lnTo>
                    <a:pt x="2305531" y="1248"/>
                  </a:lnTo>
                  <a:lnTo>
                    <a:pt x="2353341" y="2582"/>
                  </a:lnTo>
                  <a:lnTo>
                    <a:pt x="2403754" y="4199"/>
                  </a:lnTo>
                  <a:lnTo>
                    <a:pt x="2457106" y="5954"/>
                  </a:lnTo>
                  <a:lnTo>
                    <a:pt x="2513736" y="7707"/>
                  </a:lnTo>
                  <a:lnTo>
                    <a:pt x="2573980" y="9313"/>
                  </a:lnTo>
                  <a:lnTo>
                    <a:pt x="2638176" y="10630"/>
                  </a:lnTo>
                  <a:lnTo>
                    <a:pt x="2706662" y="11515"/>
                  </a:lnTo>
                  <a:lnTo>
                    <a:pt x="2779775" y="11825"/>
                  </a:lnTo>
                  <a:lnTo>
                    <a:pt x="2857022" y="11579"/>
                  </a:lnTo>
                  <a:lnTo>
                    <a:pt x="2927339" y="10965"/>
                  </a:lnTo>
                  <a:lnTo>
                    <a:pt x="2991397" y="10083"/>
                  </a:lnTo>
                  <a:lnTo>
                    <a:pt x="3049866" y="9037"/>
                  </a:lnTo>
                  <a:lnTo>
                    <a:pt x="3103417" y="7926"/>
                  </a:lnTo>
                  <a:lnTo>
                    <a:pt x="3152720" y="6853"/>
                  </a:lnTo>
                  <a:lnTo>
                    <a:pt x="3198447" y="5919"/>
                  </a:lnTo>
                  <a:lnTo>
                    <a:pt x="3241268" y="5227"/>
                  </a:lnTo>
                  <a:lnTo>
                    <a:pt x="3281853" y="4877"/>
                  </a:lnTo>
                  <a:lnTo>
                    <a:pt x="3320873" y="4971"/>
                  </a:lnTo>
                  <a:lnTo>
                    <a:pt x="3358999" y="5611"/>
                  </a:lnTo>
                  <a:lnTo>
                    <a:pt x="3396902" y="6899"/>
                  </a:lnTo>
                  <a:lnTo>
                    <a:pt x="3435252" y="8937"/>
                  </a:lnTo>
                  <a:lnTo>
                    <a:pt x="3474720" y="11825"/>
                  </a:lnTo>
                  <a:lnTo>
                    <a:pt x="3474339" y="19318"/>
                  </a:lnTo>
                  <a:lnTo>
                    <a:pt x="3474212" y="21604"/>
                  </a:lnTo>
                  <a:lnTo>
                    <a:pt x="3474720" y="30113"/>
                  </a:lnTo>
                  <a:lnTo>
                    <a:pt x="3422449" y="31914"/>
                  </a:lnTo>
                  <a:lnTo>
                    <a:pt x="3369084" y="32519"/>
                  </a:lnTo>
                  <a:lnTo>
                    <a:pt x="3314999" y="32156"/>
                  </a:lnTo>
                  <a:lnTo>
                    <a:pt x="3260569" y="31057"/>
                  </a:lnTo>
                  <a:lnTo>
                    <a:pt x="3206169" y="29450"/>
                  </a:lnTo>
                  <a:lnTo>
                    <a:pt x="3152174" y="27567"/>
                  </a:lnTo>
                  <a:lnTo>
                    <a:pt x="3098958" y="25636"/>
                  </a:lnTo>
                  <a:lnTo>
                    <a:pt x="3046898" y="23888"/>
                  </a:lnTo>
                  <a:lnTo>
                    <a:pt x="2996367" y="22552"/>
                  </a:lnTo>
                  <a:lnTo>
                    <a:pt x="2947740" y="21859"/>
                  </a:lnTo>
                  <a:lnTo>
                    <a:pt x="2901393" y="22039"/>
                  </a:lnTo>
                  <a:lnTo>
                    <a:pt x="2857699" y="23321"/>
                  </a:lnTo>
                  <a:lnTo>
                    <a:pt x="2817035" y="25936"/>
                  </a:lnTo>
                  <a:lnTo>
                    <a:pt x="2779775" y="30113"/>
                  </a:lnTo>
                  <a:lnTo>
                    <a:pt x="2736294" y="35133"/>
                  </a:lnTo>
                  <a:lnTo>
                    <a:pt x="2689067" y="38579"/>
                  </a:lnTo>
                  <a:lnTo>
                    <a:pt x="2638905" y="40650"/>
                  </a:lnTo>
                  <a:lnTo>
                    <a:pt x="2586618" y="41543"/>
                  </a:lnTo>
                  <a:lnTo>
                    <a:pt x="2533017" y="41457"/>
                  </a:lnTo>
                  <a:lnTo>
                    <a:pt x="2478913" y="40590"/>
                  </a:lnTo>
                  <a:lnTo>
                    <a:pt x="2425115" y="39142"/>
                  </a:lnTo>
                  <a:lnTo>
                    <a:pt x="2372435" y="37309"/>
                  </a:lnTo>
                  <a:lnTo>
                    <a:pt x="2321683" y="35292"/>
                  </a:lnTo>
                  <a:lnTo>
                    <a:pt x="2273669" y="33288"/>
                  </a:lnTo>
                  <a:lnTo>
                    <a:pt x="2229204" y="31495"/>
                  </a:lnTo>
                  <a:lnTo>
                    <a:pt x="2189099" y="30113"/>
                  </a:lnTo>
                  <a:lnTo>
                    <a:pt x="2153067" y="28858"/>
                  </a:lnTo>
                  <a:lnTo>
                    <a:pt x="2114553" y="27247"/>
                  </a:lnTo>
                  <a:lnTo>
                    <a:pt x="2073562" y="25436"/>
                  </a:lnTo>
                  <a:lnTo>
                    <a:pt x="2030101" y="23576"/>
                  </a:lnTo>
                  <a:lnTo>
                    <a:pt x="1984176" y="21823"/>
                  </a:lnTo>
                  <a:lnTo>
                    <a:pt x="1935794" y="20331"/>
                  </a:lnTo>
                  <a:lnTo>
                    <a:pt x="1884960" y="19253"/>
                  </a:lnTo>
                  <a:lnTo>
                    <a:pt x="1831681" y="18743"/>
                  </a:lnTo>
                  <a:lnTo>
                    <a:pt x="1775963" y="18956"/>
                  </a:lnTo>
                  <a:lnTo>
                    <a:pt x="1717812" y="20046"/>
                  </a:lnTo>
                  <a:lnTo>
                    <a:pt x="1657234" y="22166"/>
                  </a:lnTo>
                  <a:lnTo>
                    <a:pt x="1594237" y="25470"/>
                  </a:lnTo>
                  <a:lnTo>
                    <a:pt x="1528826" y="30113"/>
                  </a:lnTo>
                  <a:lnTo>
                    <a:pt x="1463818" y="34993"/>
                  </a:lnTo>
                  <a:lnTo>
                    <a:pt x="1401848" y="38930"/>
                  </a:lnTo>
                  <a:lnTo>
                    <a:pt x="1342733" y="41959"/>
                  </a:lnTo>
                  <a:lnTo>
                    <a:pt x="1286293" y="44116"/>
                  </a:lnTo>
                  <a:lnTo>
                    <a:pt x="1232346" y="45436"/>
                  </a:lnTo>
                  <a:lnTo>
                    <a:pt x="1180708" y="45954"/>
                  </a:lnTo>
                  <a:lnTo>
                    <a:pt x="1131200" y="45707"/>
                  </a:lnTo>
                  <a:lnTo>
                    <a:pt x="1083639" y="44728"/>
                  </a:lnTo>
                  <a:lnTo>
                    <a:pt x="1037843" y="43054"/>
                  </a:lnTo>
                  <a:lnTo>
                    <a:pt x="993631" y="40721"/>
                  </a:lnTo>
                  <a:lnTo>
                    <a:pt x="950821" y="37762"/>
                  </a:lnTo>
                  <a:lnTo>
                    <a:pt x="909231" y="34214"/>
                  </a:lnTo>
                  <a:lnTo>
                    <a:pt x="868680" y="30113"/>
                  </a:lnTo>
                  <a:lnTo>
                    <a:pt x="835136" y="27415"/>
                  </a:lnTo>
                  <a:lnTo>
                    <a:pt x="796245" y="25890"/>
                  </a:lnTo>
                  <a:lnTo>
                    <a:pt x="752636" y="25370"/>
                  </a:lnTo>
                  <a:lnTo>
                    <a:pt x="704941" y="25689"/>
                  </a:lnTo>
                  <a:lnTo>
                    <a:pt x="653789" y="26679"/>
                  </a:lnTo>
                  <a:lnTo>
                    <a:pt x="599813" y="28173"/>
                  </a:lnTo>
                  <a:lnTo>
                    <a:pt x="543643" y="30004"/>
                  </a:lnTo>
                  <a:lnTo>
                    <a:pt x="485908" y="32005"/>
                  </a:lnTo>
                  <a:lnTo>
                    <a:pt x="427241" y="34010"/>
                  </a:lnTo>
                  <a:lnTo>
                    <a:pt x="368271" y="35850"/>
                  </a:lnTo>
                  <a:lnTo>
                    <a:pt x="309630" y="37360"/>
                  </a:lnTo>
                  <a:lnTo>
                    <a:pt x="251948" y="38372"/>
                  </a:lnTo>
                  <a:lnTo>
                    <a:pt x="195856" y="38718"/>
                  </a:lnTo>
                  <a:lnTo>
                    <a:pt x="141984" y="38232"/>
                  </a:lnTo>
                  <a:lnTo>
                    <a:pt x="90964" y="36748"/>
                  </a:lnTo>
                  <a:lnTo>
                    <a:pt x="43425" y="34097"/>
                  </a:lnTo>
                  <a:lnTo>
                    <a:pt x="0" y="30113"/>
                  </a:lnTo>
                  <a:lnTo>
                    <a:pt x="63" y="23509"/>
                  </a:lnTo>
                  <a:lnTo>
                    <a:pt x="63" y="15635"/>
                  </a:lnTo>
                  <a:lnTo>
                    <a:pt x="0" y="11825"/>
                  </a:lnTo>
                  <a:close/>
                </a:path>
              </a:pathLst>
            </a:custGeom>
            <a:ln w="44449">
              <a:solidFill>
                <a:srgbClr val="EC7C30"/>
              </a:solidFill>
            </a:ln>
          </p:spPr>
          <p:txBody>
            <a:bodyPr wrap="square" lIns="0" tIns="0" rIns="0" bIns="0" rtlCol="0"/>
            <a:lstStyle/>
            <a:p>
              <a:endParaRPr/>
            </a:p>
          </p:txBody>
        </p:sp>
      </p:grpSp>
      <p:sp>
        <p:nvSpPr>
          <p:cNvPr id="6" name="object 6"/>
          <p:cNvSpPr txBox="1"/>
          <p:nvPr/>
        </p:nvSpPr>
        <p:spPr>
          <a:xfrm>
            <a:off x="718819" y="2871596"/>
            <a:ext cx="4010660" cy="2566670"/>
          </a:xfrm>
          <a:prstGeom prst="rect">
            <a:avLst/>
          </a:prstGeom>
        </p:spPr>
        <p:txBody>
          <a:bodyPr vert="horz" wrap="square" lIns="0" tIns="38735" rIns="0" bIns="0" rtlCol="0">
            <a:spAutoFit/>
          </a:bodyPr>
          <a:lstStyle/>
          <a:p>
            <a:pPr marL="12700" marR="5080">
              <a:lnSpc>
                <a:spcPts val="1620"/>
              </a:lnSpc>
              <a:spcBef>
                <a:spcPts val="305"/>
              </a:spcBef>
              <a:buFont typeface="Arial MT"/>
              <a:buChar char="•"/>
              <a:tabLst>
                <a:tab pos="240665" algn="l"/>
                <a:tab pos="241300" algn="l"/>
              </a:tabLst>
            </a:pPr>
            <a:r>
              <a:rPr sz="1500" spc="-5" dirty="0">
                <a:latin typeface="Calibri"/>
                <a:cs typeface="Calibri"/>
              </a:rPr>
              <a:t>Contraposición </a:t>
            </a:r>
            <a:r>
              <a:rPr sz="1500" spc="-10" dirty="0">
                <a:latin typeface="Calibri"/>
                <a:cs typeface="Calibri"/>
              </a:rPr>
              <a:t>entre </a:t>
            </a:r>
            <a:r>
              <a:rPr sz="1500" spc="-5" dirty="0">
                <a:latin typeface="Calibri"/>
                <a:cs typeface="Calibri"/>
              </a:rPr>
              <a:t>posiciones </a:t>
            </a:r>
            <a:r>
              <a:rPr sz="1500" spc="-10" dirty="0">
                <a:latin typeface="Calibri"/>
                <a:cs typeface="Calibri"/>
              </a:rPr>
              <a:t>claramente </a:t>
            </a:r>
            <a:r>
              <a:rPr sz="1500" spc="-5" dirty="0">
                <a:latin typeface="Calibri"/>
                <a:cs typeface="Calibri"/>
              </a:rPr>
              <a:t> diferenciadas</a:t>
            </a:r>
            <a:r>
              <a:rPr sz="1500" spc="-15" dirty="0">
                <a:latin typeface="Calibri"/>
                <a:cs typeface="Calibri"/>
              </a:rPr>
              <a:t> </a:t>
            </a:r>
            <a:r>
              <a:rPr sz="1500" dirty="0">
                <a:latin typeface="Calibri"/>
                <a:cs typeface="Calibri"/>
              </a:rPr>
              <a:t>y</a:t>
            </a:r>
            <a:r>
              <a:rPr sz="1500" spc="-20" dirty="0">
                <a:latin typeface="Calibri"/>
                <a:cs typeface="Calibri"/>
              </a:rPr>
              <a:t> </a:t>
            </a:r>
            <a:r>
              <a:rPr sz="1500" dirty="0">
                <a:latin typeface="Calibri"/>
                <a:cs typeface="Calibri"/>
              </a:rPr>
              <a:t>la</a:t>
            </a:r>
            <a:r>
              <a:rPr sz="1500" spc="-5" dirty="0">
                <a:latin typeface="Calibri"/>
                <a:cs typeface="Calibri"/>
              </a:rPr>
              <a:t> tension,</a:t>
            </a:r>
            <a:r>
              <a:rPr sz="1500" spc="-30" dirty="0">
                <a:latin typeface="Calibri"/>
                <a:cs typeface="Calibri"/>
              </a:rPr>
              <a:t> </a:t>
            </a:r>
            <a:r>
              <a:rPr sz="1500" spc="-5" dirty="0">
                <a:latin typeface="Calibri"/>
                <a:cs typeface="Calibri"/>
              </a:rPr>
              <a:t>amenaza</a:t>
            </a:r>
            <a:r>
              <a:rPr sz="1500" spc="-35" dirty="0">
                <a:latin typeface="Calibri"/>
                <a:cs typeface="Calibri"/>
              </a:rPr>
              <a:t> </a:t>
            </a:r>
            <a:r>
              <a:rPr sz="1500" spc="-10" dirty="0">
                <a:latin typeface="Calibri"/>
                <a:cs typeface="Calibri"/>
              </a:rPr>
              <a:t>y/o</a:t>
            </a:r>
            <a:r>
              <a:rPr sz="1500" spc="-25" dirty="0">
                <a:latin typeface="Calibri"/>
                <a:cs typeface="Calibri"/>
              </a:rPr>
              <a:t> </a:t>
            </a:r>
            <a:r>
              <a:rPr sz="1500" spc="-5" dirty="0">
                <a:latin typeface="Calibri"/>
                <a:cs typeface="Calibri"/>
              </a:rPr>
              <a:t>vulneración </a:t>
            </a:r>
            <a:r>
              <a:rPr sz="1500" spc="-325" dirty="0">
                <a:latin typeface="Calibri"/>
                <a:cs typeface="Calibri"/>
              </a:rPr>
              <a:t> </a:t>
            </a:r>
            <a:r>
              <a:rPr sz="1500" dirty="0">
                <a:latin typeface="Calibri"/>
                <a:cs typeface="Calibri"/>
              </a:rPr>
              <a:t>de </a:t>
            </a:r>
            <a:r>
              <a:rPr sz="1500" spc="-5" dirty="0">
                <a:latin typeface="Calibri"/>
                <a:cs typeface="Calibri"/>
              </a:rPr>
              <a:t>DDHH </a:t>
            </a:r>
            <a:r>
              <a:rPr sz="1500" dirty="0">
                <a:latin typeface="Calibri"/>
                <a:cs typeface="Calibri"/>
              </a:rPr>
              <a:t>en </a:t>
            </a:r>
            <a:r>
              <a:rPr sz="1500" spc="-10" dirty="0">
                <a:latin typeface="Calibri"/>
                <a:cs typeface="Calibri"/>
              </a:rPr>
              <a:t>cabeza </a:t>
            </a:r>
            <a:r>
              <a:rPr sz="1500" dirty="0">
                <a:latin typeface="Calibri"/>
                <a:cs typeface="Calibri"/>
              </a:rPr>
              <a:t>de los </a:t>
            </a:r>
            <a:r>
              <a:rPr sz="1500" spc="-10" dirty="0">
                <a:latin typeface="Calibri"/>
                <a:cs typeface="Calibri"/>
              </a:rPr>
              <a:t>actors involucrados </a:t>
            </a:r>
            <a:r>
              <a:rPr sz="1500" spc="-5" dirty="0">
                <a:latin typeface="Calibri"/>
                <a:cs typeface="Calibri"/>
              </a:rPr>
              <a:t> (Guiza</a:t>
            </a:r>
            <a:r>
              <a:rPr sz="1500" spc="-20" dirty="0">
                <a:latin typeface="Calibri"/>
                <a:cs typeface="Calibri"/>
              </a:rPr>
              <a:t> </a:t>
            </a:r>
            <a:r>
              <a:rPr sz="1500" dirty="0">
                <a:latin typeface="Calibri"/>
                <a:cs typeface="Calibri"/>
              </a:rPr>
              <a:t>y</a:t>
            </a:r>
            <a:r>
              <a:rPr sz="1500" spc="-10" dirty="0">
                <a:latin typeface="Calibri"/>
                <a:cs typeface="Calibri"/>
              </a:rPr>
              <a:t> </a:t>
            </a:r>
            <a:r>
              <a:rPr sz="1500" spc="-5" dirty="0">
                <a:latin typeface="Calibri"/>
                <a:cs typeface="Calibri"/>
              </a:rPr>
              <a:t>Palacios,</a:t>
            </a:r>
            <a:r>
              <a:rPr sz="1500" spc="-25" dirty="0">
                <a:latin typeface="Calibri"/>
                <a:cs typeface="Calibri"/>
              </a:rPr>
              <a:t> </a:t>
            </a:r>
            <a:r>
              <a:rPr sz="1500" spc="-5" dirty="0">
                <a:latin typeface="Calibri"/>
                <a:cs typeface="Calibri"/>
              </a:rPr>
              <a:t>2014)</a:t>
            </a:r>
            <a:endParaRPr sz="1500" dirty="0">
              <a:latin typeface="Calibri"/>
              <a:cs typeface="Calibri"/>
            </a:endParaRPr>
          </a:p>
          <a:p>
            <a:pPr marL="241300" indent="-228600">
              <a:lnSpc>
                <a:spcPts val="1710"/>
              </a:lnSpc>
              <a:spcBef>
                <a:spcPts val="790"/>
              </a:spcBef>
              <a:buFont typeface="Arial MT"/>
              <a:buChar char="•"/>
              <a:tabLst>
                <a:tab pos="240665" algn="l"/>
                <a:tab pos="241300" algn="l"/>
              </a:tabLst>
            </a:pPr>
            <a:r>
              <a:rPr sz="1500" dirty="0">
                <a:latin typeface="Calibri"/>
                <a:cs typeface="Calibri"/>
              </a:rPr>
              <a:t>La</a:t>
            </a:r>
            <a:r>
              <a:rPr sz="1500" spc="-25" dirty="0">
                <a:latin typeface="Calibri"/>
                <a:cs typeface="Calibri"/>
              </a:rPr>
              <a:t> </a:t>
            </a:r>
            <a:r>
              <a:rPr sz="1500" spc="-5" dirty="0">
                <a:latin typeface="Calibri"/>
                <a:cs typeface="Calibri"/>
              </a:rPr>
              <a:t>precepción de</a:t>
            </a:r>
            <a:r>
              <a:rPr sz="1500" spc="-15" dirty="0">
                <a:latin typeface="Calibri"/>
                <a:cs typeface="Calibri"/>
              </a:rPr>
              <a:t> </a:t>
            </a:r>
            <a:r>
              <a:rPr sz="1500" spc="-5" dirty="0">
                <a:latin typeface="Calibri"/>
                <a:cs typeface="Calibri"/>
              </a:rPr>
              <a:t>amenaza</a:t>
            </a:r>
            <a:r>
              <a:rPr sz="1500" spc="-35" dirty="0">
                <a:latin typeface="Calibri"/>
                <a:cs typeface="Calibri"/>
              </a:rPr>
              <a:t> </a:t>
            </a:r>
            <a:r>
              <a:rPr sz="1500" spc="-10" dirty="0">
                <a:latin typeface="Calibri"/>
                <a:cs typeface="Calibri"/>
              </a:rPr>
              <a:t>entre</a:t>
            </a:r>
            <a:r>
              <a:rPr sz="1500" spc="-5" dirty="0">
                <a:latin typeface="Calibri"/>
                <a:cs typeface="Calibri"/>
              </a:rPr>
              <a:t> agentes</a:t>
            </a:r>
            <a:r>
              <a:rPr sz="1500" spc="-35" dirty="0">
                <a:latin typeface="Calibri"/>
                <a:cs typeface="Calibri"/>
              </a:rPr>
              <a:t> </a:t>
            </a:r>
            <a:r>
              <a:rPr sz="1500" dirty="0">
                <a:latin typeface="Calibri"/>
                <a:cs typeface="Calibri"/>
              </a:rPr>
              <a:t>o</a:t>
            </a:r>
          </a:p>
          <a:p>
            <a:pPr marL="12700">
              <a:lnSpc>
                <a:spcPts val="1710"/>
              </a:lnSpc>
            </a:pPr>
            <a:r>
              <a:rPr sz="1500" dirty="0">
                <a:latin typeface="Calibri"/>
                <a:cs typeface="Calibri"/>
              </a:rPr>
              <a:t>grupos</a:t>
            </a:r>
            <a:r>
              <a:rPr sz="1500" spc="-30" dirty="0">
                <a:latin typeface="Calibri"/>
                <a:cs typeface="Calibri"/>
              </a:rPr>
              <a:t> </a:t>
            </a:r>
            <a:r>
              <a:rPr sz="1500" spc="-5" dirty="0">
                <a:latin typeface="Calibri"/>
                <a:cs typeface="Calibri"/>
              </a:rPr>
              <a:t>constituye</a:t>
            </a:r>
            <a:r>
              <a:rPr sz="1500" spc="-35" dirty="0">
                <a:latin typeface="Calibri"/>
                <a:cs typeface="Calibri"/>
              </a:rPr>
              <a:t> </a:t>
            </a:r>
            <a:r>
              <a:rPr sz="1500" spc="-5" dirty="0">
                <a:latin typeface="Calibri"/>
                <a:cs typeface="Calibri"/>
              </a:rPr>
              <a:t>un element</a:t>
            </a:r>
            <a:r>
              <a:rPr sz="1500" dirty="0">
                <a:latin typeface="Calibri"/>
                <a:cs typeface="Calibri"/>
              </a:rPr>
              <a:t> </a:t>
            </a:r>
            <a:r>
              <a:rPr sz="1500" spc="-10" dirty="0">
                <a:latin typeface="Calibri"/>
                <a:cs typeface="Calibri"/>
              </a:rPr>
              <a:t>central</a:t>
            </a:r>
            <a:r>
              <a:rPr sz="1500" spc="-20" dirty="0">
                <a:latin typeface="Calibri"/>
                <a:cs typeface="Calibri"/>
              </a:rPr>
              <a:t> </a:t>
            </a:r>
            <a:r>
              <a:rPr sz="1500" spc="-5" dirty="0">
                <a:latin typeface="Calibri"/>
                <a:cs typeface="Calibri"/>
              </a:rPr>
              <a:t>del</a:t>
            </a:r>
            <a:r>
              <a:rPr sz="1500" dirty="0">
                <a:latin typeface="Calibri"/>
                <a:cs typeface="Calibri"/>
              </a:rPr>
              <a:t> </a:t>
            </a:r>
            <a:r>
              <a:rPr sz="1500" spc="-5" dirty="0">
                <a:latin typeface="Calibri"/>
                <a:cs typeface="Calibri"/>
              </a:rPr>
              <a:t>CA</a:t>
            </a:r>
            <a:endParaRPr sz="1500" dirty="0">
              <a:latin typeface="Calibri"/>
              <a:cs typeface="Calibri"/>
            </a:endParaRPr>
          </a:p>
          <a:p>
            <a:pPr marL="12700" marR="81915">
              <a:lnSpc>
                <a:spcPts val="1620"/>
              </a:lnSpc>
              <a:spcBef>
                <a:spcPts val="1035"/>
              </a:spcBef>
              <a:buFont typeface="Arial MT"/>
              <a:buChar char="•"/>
              <a:tabLst>
                <a:tab pos="240665" algn="l"/>
                <a:tab pos="241300" algn="l"/>
              </a:tabLst>
            </a:pPr>
            <a:r>
              <a:rPr sz="1500" spc="-5" dirty="0">
                <a:latin typeface="Calibri"/>
                <a:cs typeface="Calibri"/>
              </a:rPr>
              <a:t>En </a:t>
            </a:r>
            <a:r>
              <a:rPr sz="1500" dirty="0">
                <a:latin typeface="Calibri"/>
                <a:cs typeface="Calibri"/>
              </a:rPr>
              <a:t>los CA </a:t>
            </a:r>
            <a:r>
              <a:rPr sz="1500" spc="-5" dirty="0">
                <a:latin typeface="Calibri"/>
                <a:cs typeface="Calibri"/>
              </a:rPr>
              <a:t>sobresale el </a:t>
            </a:r>
            <a:r>
              <a:rPr sz="1500" spc="-10" dirty="0">
                <a:latin typeface="Calibri"/>
                <a:cs typeface="Calibri"/>
              </a:rPr>
              <a:t>factor </a:t>
            </a:r>
            <a:r>
              <a:rPr sz="1500" spc="-5" dirty="0">
                <a:latin typeface="Calibri"/>
                <a:cs typeface="Calibri"/>
              </a:rPr>
              <a:t>social. Ser </a:t>
            </a:r>
            <a:r>
              <a:rPr sz="1500" dirty="0">
                <a:latin typeface="Calibri"/>
                <a:cs typeface="Calibri"/>
              </a:rPr>
              <a:t>inicia </a:t>
            </a:r>
            <a:r>
              <a:rPr sz="1500" spc="-5" dirty="0">
                <a:latin typeface="Calibri"/>
                <a:cs typeface="Calibri"/>
              </a:rPr>
              <a:t>no </a:t>
            </a:r>
            <a:r>
              <a:rPr sz="1500" spc="-325" dirty="0">
                <a:latin typeface="Calibri"/>
                <a:cs typeface="Calibri"/>
              </a:rPr>
              <a:t> </a:t>
            </a:r>
            <a:r>
              <a:rPr sz="1500" spc="-5" dirty="0">
                <a:latin typeface="Calibri"/>
                <a:cs typeface="Calibri"/>
              </a:rPr>
              <a:t>necesariamente por </a:t>
            </a:r>
            <a:r>
              <a:rPr sz="1500" dirty="0">
                <a:latin typeface="Calibri"/>
                <a:cs typeface="Calibri"/>
              </a:rPr>
              <a:t>un</a:t>
            </a:r>
            <a:r>
              <a:rPr sz="1500" spc="5" dirty="0">
                <a:latin typeface="Calibri"/>
                <a:cs typeface="Calibri"/>
              </a:rPr>
              <a:t> </a:t>
            </a:r>
            <a:r>
              <a:rPr sz="1500" spc="-5" dirty="0">
                <a:latin typeface="Calibri"/>
                <a:cs typeface="Calibri"/>
              </a:rPr>
              <a:t>impacto </a:t>
            </a:r>
            <a:r>
              <a:rPr sz="1500" dirty="0">
                <a:latin typeface="Calibri"/>
                <a:cs typeface="Calibri"/>
              </a:rPr>
              <a:t>o </a:t>
            </a:r>
            <a:r>
              <a:rPr sz="1500" spc="-5" dirty="0">
                <a:latin typeface="Calibri"/>
                <a:cs typeface="Calibri"/>
              </a:rPr>
              <a:t>un daño </a:t>
            </a:r>
            <a:r>
              <a:rPr sz="1500" dirty="0">
                <a:latin typeface="Calibri"/>
                <a:cs typeface="Calibri"/>
              </a:rPr>
              <a:t> </a:t>
            </a:r>
            <a:r>
              <a:rPr sz="1500" spc="-5" dirty="0">
                <a:latin typeface="Calibri"/>
                <a:cs typeface="Calibri"/>
              </a:rPr>
              <a:t>ambiental, sino </a:t>
            </a:r>
            <a:r>
              <a:rPr sz="1500" spc="-10" dirty="0">
                <a:latin typeface="Calibri"/>
                <a:cs typeface="Calibri"/>
              </a:rPr>
              <a:t>con </a:t>
            </a:r>
            <a:r>
              <a:rPr sz="1500" dirty="0">
                <a:latin typeface="Calibri"/>
                <a:cs typeface="Calibri"/>
              </a:rPr>
              <a:t>una acción </a:t>
            </a:r>
            <a:r>
              <a:rPr sz="1500" spc="-5" dirty="0">
                <a:latin typeface="Calibri"/>
                <a:cs typeface="Calibri"/>
              </a:rPr>
              <a:t>social de </a:t>
            </a:r>
            <a:r>
              <a:rPr sz="1500" dirty="0">
                <a:latin typeface="Calibri"/>
                <a:cs typeface="Calibri"/>
              </a:rPr>
              <a:t> </a:t>
            </a:r>
            <a:r>
              <a:rPr sz="1500" spc="-5" dirty="0">
                <a:latin typeface="Calibri"/>
                <a:cs typeface="Calibri"/>
              </a:rPr>
              <a:t>contraposición </a:t>
            </a:r>
            <a:r>
              <a:rPr sz="1500" dirty="0">
                <a:latin typeface="Calibri"/>
                <a:cs typeface="Calibri"/>
              </a:rPr>
              <a:t>o </a:t>
            </a:r>
            <a:r>
              <a:rPr sz="1500" spc="-10" dirty="0">
                <a:latin typeface="Calibri"/>
                <a:cs typeface="Calibri"/>
              </a:rPr>
              <a:t>confrontación entre </a:t>
            </a:r>
            <a:r>
              <a:rPr sz="1500" spc="-5" dirty="0">
                <a:latin typeface="Calibri"/>
                <a:cs typeface="Calibri"/>
              </a:rPr>
              <a:t>distintos </a:t>
            </a:r>
            <a:r>
              <a:rPr sz="1500" dirty="0">
                <a:latin typeface="Calibri"/>
                <a:cs typeface="Calibri"/>
              </a:rPr>
              <a:t> </a:t>
            </a:r>
            <a:r>
              <a:rPr sz="1500" spc="-5" dirty="0">
                <a:latin typeface="Calibri"/>
                <a:cs typeface="Calibri"/>
              </a:rPr>
              <a:t>actores</a:t>
            </a:r>
            <a:r>
              <a:rPr sz="1500" spc="-25" dirty="0">
                <a:latin typeface="Calibri"/>
                <a:cs typeface="Calibri"/>
              </a:rPr>
              <a:t> </a:t>
            </a:r>
            <a:r>
              <a:rPr sz="1500" spc="-10" dirty="0">
                <a:latin typeface="Calibri"/>
                <a:cs typeface="Calibri"/>
              </a:rPr>
              <a:t>con</a:t>
            </a:r>
            <a:r>
              <a:rPr sz="1500" dirty="0">
                <a:latin typeface="Calibri"/>
                <a:cs typeface="Calibri"/>
              </a:rPr>
              <a:t> </a:t>
            </a:r>
            <a:r>
              <a:rPr sz="1500" spc="-10" dirty="0">
                <a:latin typeface="Calibri"/>
                <a:cs typeface="Calibri"/>
              </a:rPr>
              <a:t>distintos</a:t>
            </a:r>
            <a:r>
              <a:rPr sz="1500" spc="-30" dirty="0">
                <a:latin typeface="Calibri"/>
                <a:cs typeface="Calibri"/>
              </a:rPr>
              <a:t> </a:t>
            </a:r>
            <a:r>
              <a:rPr sz="1500" spc="-5" dirty="0">
                <a:latin typeface="Calibri"/>
                <a:cs typeface="Calibri"/>
              </a:rPr>
              <a:t>intereses</a:t>
            </a:r>
            <a:r>
              <a:rPr sz="1500" spc="-10" dirty="0">
                <a:latin typeface="Calibri"/>
                <a:cs typeface="Calibri"/>
              </a:rPr>
              <a:t> </a:t>
            </a:r>
            <a:r>
              <a:rPr sz="1500" dirty="0">
                <a:latin typeface="Calibri"/>
                <a:cs typeface="Calibri"/>
              </a:rPr>
              <a:t>(Ib.</a:t>
            </a:r>
            <a:r>
              <a:rPr sz="1500" spc="-25" dirty="0">
                <a:latin typeface="Calibri"/>
                <a:cs typeface="Calibri"/>
              </a:rPr>
              <a:t> </a:t>
            </a:r>
            <a:r>
              <a:rPr sz="1500" dirty="0">
                <a:latin typeface="Calibri"/>
                <a:cs typeface="Calibri"/>
              </a:rPr>
              <a:t>Id.)</a:t>
            </a:r>
          </a:p>
        </p:txBody>
      </p:sp>
      <p:pic>
        <p:nvPicPr>
          <p:cNvPr id="7" name="object 7"/>
          <p:cNvPicPr/>
          <p:nvPr/>
        </p:nvPicPr>
        <p:blipFill>
          <a:blip r:embed="rId2" cstate="print"/>
          <a:stretch>
            <a:fillRect/>
          </a:stretch>
        </p:blipFill>
        <p:spPr>
          <a:xfrm>
            <a:off x="5311194" y="0"/>
            <a:ext cx="6879281" cy="6857998"/>
          </a:xfrm>
          <a:prstGeom prst="rect">
            <a:avLst/>
          </a:prstGeom>
        </p:spPr>
      </p:pic>
      <p:sp>
        <p:nvSpPr>
          <p:cNvPr id="8" name="object 8"/>
          <p:cNvSpPr txBox="1"/>
          <p:nvPr/>
        </p:nvSpPr>
        <p:spPr>
          <a:xfrm>
            <a:off x="7685023" y="5443829"/>
            <a:ext cx="3529965" cy="880110"/>
          </a:xfrm>
          <a:prstGeom prst="rect">
            <a:avLst/>
          </a:prstGeom>
        </p:spPr>
        <p:txBody>
          <a:bodyPr vert="horz" wrap="square" lIns="0" tIns="12700" rIns="0" bIns="0" rtlCol="0">
            <a:spAutoFit/>
          </a:bodyPr>
          <a:lstStyle/>
          <a:p>
            <a:pPr marL="12700" marR="5080">
              <a:lnSpc>
                <a:spcPct val="100000"/>
              </a:lnSpc>
              <a:spcBef>
                <a:spcPts val="100"/>
              </a:spcBef>
            </a:pPr>
            <a:r>
              <a:rPr sz="1400" u="sng" spc="-35" dirty="0">
                <a:solidFill>
                  <a:schemeClr val="bg1"/>
                </a:solidFill>
                <a:uFill>
                  <a:solidFill>
                    <a:srgbClr val="FFFFFF"/>
                  </a:solidFill>
                </a:uFill>
                <a:latin typeface="Microsoft Sans Serif"/>
                <a:cs typeface="Microsoft Sans Serif"/>
                <a:hlinkClick r:id="rId3"/>
              </a:rPr>
              <a:t>ONDS-PCM </a:t>
            </a:r>
            <a:r>
              <a:rPr sz="1400" u="sng" spc="35" dirty="0">
                <a:solidFill>
                  <a:schemeClr val="bg1"/>
                </a:solidFill>
                <a:uFill>
                  <a:solidFill>
                    <a:srgbClr val="FFFFFF"/>
                  </a:solidFill>
                </a:uFill>
                <a:latin typeface="Microsoft Sans Serif"/>
                <a:cs typeface="Microsoft Sans Serif"/>
                <a:hlinkClick r:id="rId3"/>
              </a:rPr>
              <a:t>logra </a:t>
            </a:r>
            <a:r>
              <a:rPr sz="1400" u="sng" spc="40" dirty="0">
                <a:solidFill>
                  <a:schemeClr val="bg1"/>
                </a:solidFill>
                <a:uFill>
                  <a:solidFill>
                    <a:srgbClr val="FFFFFF"/>
                  </a:solidFill>
                </a:uFill>
                <a:latin typeface="Microsoft Sans Serif"/>
                <a:cs typeface="Microsoft Sans Serif"/>
                <a:hlinkClick r:id="rId3"/>
              </a:rPr>
              <a:t>diálogo </a:t>
            </a:r>
            <a:r>
              <a:rPr sz="1400" u="sng" spc="55" dirty="0">
                <a:solidFill>
                  <a:schemeClr val="bg1"/>
                </a:solidFill>
                <a:uFill>
                  <a:solidFill>
                    <a:srgbClr val="FFFFFF"/>
                  </a:solidFill>
                </a:uFill>
                <a:latin typeface="Microsoft Sans Serif"/>
                <a:cs typeface="Microsoft Sans Serif"/>
                <a:hlinkClick r:id="rId3"/>
              </a:rPr>
              <a:t>entre </a:t>
            </a:r>
            <a:r>
              <a:rPr sz="1400" spc="60" dirty="0">
                <a:solidFill>
                  <a:schemeClr val="bg1"/>
                </a:solidFill>
                <a:latin typeface="Microsoft Sans Serif"/>
                <a:cs typeface="Microsoft Sans Serif"/>
                <a:hlinkClick r:id="rId3"/>
              </a:rPr>
              <a:t> </a:t>
            </a:r>
            <a:r>
              <a:rPr sz="1400" u="sng" spc="45" dirty="0">
                <a:solidFill>
                  <a:schemeClr val="bg1"/>
                </a:solidFill>
                <a:uFill>
                  <a:solidFill>
                    <a:srgbClr val="FFFFFF"/>
                  </a:solidFill>
                </a:uFill>
                <a:latin typeface="Microsoft Sans Serif"/>
                <a:cs typeface="Microsoft Sans Serif"/>
                <a:hlinkClick r:id="rId3"/>
              </a:rPr>
              <a:t>comunidades </a:t>
            </a:r>
            <a:r>
              <a:rPr sz="1400" u="sng" spc="25" dirty="0">
                <a:solidFill>
                  <a:schemeClr val="bg1"/>
                </a:solidFill>
                <a:uFill>
                  <a:solidFill>
                    <a:srgbClr val="FFFFFF"/>
                  </a:solidFill>
                </a:uFill>
                <a:latin typeface="Microsoft Sans Serif"/>
                <a:cs typeface="Microsoft Sans Serif"/>
                <a:hlinkClick r:id="rId3"/>
              </a:rPr>
              <a:t>nativas </a:t>
            </a:r>
            <a:r>
              <a:rPr sz="1400" u="sng" spc="45" dirty="0">
                <a:solidFill>
                  <a:schemeClr val="bg1"/>
                </a:solidFill>
                <a:uFill>
                  <a:solidFill>
                    <a:srgbClr val="FFFFFF"/>
                  </a:solidFill>
                </a:uFill>
                <a:latin typeface="Microsoft Sans Serif"/>
                <a:cs typeface="Microsoft Sans Serif"/>
                <a:hlinkClick r:id="rId3"/>
              </a:rPr>
              <a:t>de </a:t>
            </a:r>
            <a:r>
              <a:rPr sz="1400" u="sng" spc="20" dirty="0">
                <a:solidFill>
                  <a:schemeClr val="bg1"/>
                </a:solidFill>
                <a:uFill>
                  <a:solidFill>
                    <a:srgbClr val="FFFFFF"/>
                  </a:solidFill>
                </a:uFill>
                <a:latin typeface="Microsoft Sans Serif"/>
                <a:cs typeface="Microsoft Sans Serif"/>
                <a:hlinkClick r:id="rId3"/>
              </a:rPr>
              <a:t>la </a:t>
            </a:r>
            <a:r>
              <a:rPr sz="1400" u="sng" spc="15" dirty="0">
                <a:solidFill>
                  <a:schemeClr val="bg1"/>
                </a:solidFill>
                <a:uFill>
                  <a:solidFill>
                    <a:srgbClr val="FFFFFF"/>
                  </a:solidFill>
                </a:uFill>
                <a:latin typeface="Microsoft Sans Serif"/>
                <a:cs typeface="Microsoft Sans Serif"/>
                <a:hlinkClick r:id="rId3"/>
              </a:rPr>
              <a:t>cuenca </a:t>
            </a:r>
            <a:r>
              <a:rPr sz="1400" u="sng" spc="40" dirty="0">
                <a:solidFill>
                  <a:schemeClr val="bg1"/>
                </a:solidFill>
                <a:uFill>
                  <a:solidFill>
                    <a:srgbClr val="FFFFFF"/>
                  </a:solidFill>
                </a:uFill>
                <a:latin typeface="Microsoft Sans Serif"/>
                <a:cs typeface="Microsoft Sans Serif"/>
                <a:hlinkClick r:id="rId3"/>
              </a:rPr>
              <a:t>del </a:t>
            </a:r>
            <a:r>
              <a:rPr sz="1400" u="sng" spc="70" dirty="0">
                <a:solidFill>
                  <a:schemeClr val="bg1"/>
                </a:solidFill>
                <a:uFill>
                  <a:solidFill>
                    <a:srgbClr val="FFFFFF"/>
                  </a:solidFill>
                </a:uFill>
                <a:latin typeface="Microsoft Sans Serif"/>
                <a:cs typeface="Microsoft Sans Serif"/>
                <a:hlinkClick r:id="rId3"/>
              </a:rPr>
              <a:t>río </a:t>
            </a:r>
            <a:r>
              <a:rPr sz="1400" spc="75" dirty="0">
                <a:solidFill>
                  <a:schemeClr val="bg1"/>
                </a:solidFill>
                <a:latin typeface="Microsoft Sans Serif"/>
                <a:cs typeface="Microsoft Sans Serif"/>
                <a:hlinkClick r:id="rId3"/>
              </a:rPr>
              <a:t> </a:t>
            </a:r>
            <a:r>
              <a:rPr sz="1400" u="sng" spc="35" dirty="0">
                <a:solidFill>
                  <a:schemeClr val="bg1"/>
                </a:solidFill>
                <a:uFill>
                  <a:solidFill>
                    <a:srgbClr val="FFFFFF"/>
                  </a:solidFill>
                </a:uFill>
                <a:latin typeface="Microsoft Sans Serif"/>
                <a:cs typeface="Microsoft Sans Serif"/>
                <a:hlinkClick r:id="rId3"/>
              </a:rPr>
              <a:t>Corrientes</a:t>
            </a:r>
            <a:r>
              <a:rPr sz="1400" u="sng" spc="-45" dirty="0">
                <a:solidFill>
                  <a:schemeClr val="bg1"/>
                </a:solidFill>
                <a:uFill>
                  <a:solidFill>
                    <a:srgbClr val="FFFFFF"/>
                  </a:solidFill>
                </a:uFill>
                <a:latin typeface="Microsoft Sans Serif"/>
                <a:cs typeface="Microsoft Sans Serif"/>
                <a:hlinkClick r:id="rId3"/>
              </a:rPr>
              <a:t> </a:t>
            </a:r>
            <a:r>
              <a:rPr sz="1400" u="sng" spc="45" dirty="0">
                <a:solidFill>
                  <a:schemeClr val="bg1"/>
                </a:solidFill>
                <a:uFill>
                  <a:solidFill>
                    <a:srgbClr val="FFFFFF"/>
                  </a:solidFill>
                </a:uFill>
                <a:latin typeface="Microsoft Sans Serif"/>
                <a:cs typeface="Microsoft Sans Serif"/>
                <a:hlinkClick r:id="rId3"/>
              </a:rPr>
              <a:t>de</a:t>
            </a:r>
            <a:r>
              <a:rPr sz="1400" u="sng" spc="-15" dirty="0">
                <a:solidFill>
                  <a:schemeClr val="bg1"/>
                </a:solidFill>
                <a:uFill>
                  <a:solidFill>
                    <a:srgbClr val="FFFFFF"/>
                  </a:solidFill>
                </a:uFill>
                <a:latin typeface="Microsoft Sans Serif"/>
                <a:cs typeface="Microsoft Sans Serif"/>
                <a:hlinkClick r:id="rId3"/>
              </a:rPr>
              <a:t> </a:t>
            </a:r>
            <a:r>
              <a:rPr sz="1400" u="sng" spc="45" dirty="0">
                <a:solidFill>
                  <a:schemeClr val="bg1"/>
                </a:solidFill>
                <a:uFill>
                  <a:solidFill>
                    <a:srgbClr val="FFFFFF"/>
                  </a:solidFill>
                </a:uFill>
                <a:latin typeface="Microsoft Sans Serif"/>
                <a:cs typeface="Microsoft Sans Serif"/>
                <a:hlinkClick r:id="rId3"/>
              </a:rPr>
              <a:t>Loreto</a:t>
            </a:r>
            <a:r>
              <a:rPr sz="1400" u="sng" spc="-30" dirty="0">
                <a:solidFill>
                  <a:schemeClr val="bg1"/>
                </a:solidFill>
                <a:uFill>
                  <a:solidFill>
                    <a:srgbClr val="FFFFFF"/>
                  </a:solidFill>
                </a:uFill>
                <a:latin typeface="Microsoft Sans Serif"/>
                <a:cs typeface="Microsoft Sans Serif"/>
                <a:hlinkClick r:id="rId3"/>
              </a:rPr>
              <a:t> </a:t>
            </a:r>
            <a:r>
              <a:rPr sz="1400" u="sng" spc="5" dirty="0">
                <a:solidFill>
                  <a:schemeClr val="bg1"/>
                </a:solidFill>
                <a:uFill>
                  <a:solidFill>
                    <a:srgbClr val="FFFFFF"/>
                  </a:solidFill>
                </a:uFill>
                <a:latin typeface="Microsoft Sans Serif"/>
                <a:cs typeface="Microsoft Sans Serif"/>
                <a:hlinkClick r:id="rId3"/>
              </a:rPr>
              <a:t>y</a:t>
            </a:r>
            <a:r>
              <a:rPr sz="1400" u="sng" spc="-30" dirty="0">
                <a:solidFill>
                  <a:schemeClr val="bg1"/>
                </a:solidFill>
                <a:uFill>
                  <a:solidFill>
                    <a:srgbClr val="FFFFFF"/>
                  </a:solidFill>
                </a:uFill>
                <a:latin typeface="Microsoft Sans Serif"/>
                <a:cs typeface="Microsoft Sans Serif"/>
                <a:hlinkClick r:id="rId3"/>
              </a:rPr>
              <a:t> </a:t>
            </a:r>
            <a:r>
              <a:rPr sz="1400" u="sng" spc="40" dirty="0">
                <a:solidFill>
                  <a:schemeClr val="bg1"/>
                </a:solidFill>
                <a:uFill>
                  <a:solidFill>
                    <a:srgbClr val="FFFFFF"/>
                  </a:solidFill>
                </a:uFill>
                <a:latin typeface="Microsoft Sans Serif"/>
                <a:cs typeface="Microsoft Sans Serif"/>
                <a:hlinkClick r:id="rId3"/>
              </a:rPr>
              <a:t>empresa</a:t>
            </a:r>
            <a:r>
              <a:rPr sz="1400" u="sng" spc="-55" dirty="0">
                <a:solidFill>
                  <a:schemeClr val="bg1"/>
                </a:solidFill>
                <a:uFill>
                  <a:solidFill>
                    <a:srgbClr val="FFFFFF"/>
                  </a:solidFill>
                </a:uFill>
                <a:latin typeface="Microsoft Sans Serif"/>
                <a:cs typeface="Microsoft Sans Serif"/>
                <a:hlinkClick r:id="rId3"/>
              </a:rPr>
              <a:t> </a:t>
            </a:r>
            <a:r>
              <a:rPr sz="1400" u="sng" spc="35" dirty="0">
                <a:solidFill>
                  <a:schemeClr val="bg1"/>
                </a:solidFill>
                <a:uFill>
                  <a:solidFill>
                    <a:srgbClr val="FFFFFF"/>
                  </a:solidFill>
                </a:uFill>
                <a:latin typeface="Microsoft Sans Serif"/>
                <a:cs typeface="Microsoft Sans Serif"/>
                <a:hlinkClick r:id="rId3"/>
              </a:rPr>
              <a:t>Pluspetrol </a:t>
            </a:r>
            <a:r>
              <a:rPr sz="1400" spc="-360" dirty="0">
                <a:solidFill>
                  <a:schemeClr val="bg1"/>
                </a:solidFill>
                <a:latin typeface="Microsoft Sans Serif"/>
                <a:cs typeface="Microsoft Sans Serif"/>
              </a:rPr>
              <a:t> </a:t>
            </a:r>
            <a:r>
              <a:rPr sz="1400" dirty="0">
                <a:solidFill>
                  <a:srgbClr val="FFFFFF"/>
                </a:solidFill>
                <a:latin typeface="Microsoft Sans Serif"/>
                <a:cs typeface="Microsoft Sans Serif"/>
              </a:rPr>
              <a:t>(Perú,</a:t>
            </a:r>
            <a:r>
              <a:rPr sz="1400" spc="-40" dirty="0">
                <a:solidFill>
                  <a:srgbClr val="FFFFFF"/>
                </a:solidFill>
                <a:latin typeface="Microsoft Sans Serif"/>
                <a:cs typeface="Microsoft Sans Serif"/>
              </a:rPr>
              <a:t> </a:t>
            </a:r>
            <a:r>
              <a:rPr sz="1400" spc="5" dirty="0">
                <a:solidFill>
                  <a:srgbClr val="FFFFFF"/>
                </a:solidFill>
                <a:latin typeface="Microsoft Sans Serif"/>
                <a:cs typeface="Microsoft Sans Serif"/>
              </a:rPr>
              <a:t>2015)</a:t>
            </a:r>
            <a:endParaRPr sz="1400" dirty="0">
              <a:latin typeface="Microsoft Sans Serif"/>
              <a:cs typeface="Microsoft Sans Serif"/>
            </a:endParaRPr>
          </a:p>
        </p:txBody>
      </p:sp>
      <p:sp>
        <p:nvSpPr>
          <p:cNvPr id="9" name="object 9"/>
          <p:cNvSpPr/>
          <p:nvPr/>
        </p:nvSpPr>
        <p:spPr>
          <a:xfrm>
            <a:off x="0" y="135636"/>
            <a:ext cx="1905" cy="186055"/>
          </a:xfrm>
          <a:custGeom>
            <a:avLst/>
            <a:gdLst/>
            <a:ahLst/>
            <a:cxnLst/>
            <a:rect l="l" t="t" r="r" b="b"/>
            <a:pathLst>
              <a:path w="1905" h="186054">
                <a:moveTo>
                  <a:pt x="1524" y="0"/>
                </a:moveTo>
                <a:lnTo>
                  <a:pt x="0" y="0"/>
                </a:lnTo>
                <a:lnTo>
                  <a:pt x="0" y="185927"/>
                </a:lnTo>
                <a:lnTo>
                  <a:pt x="1524" y="185927"/>
                </a:lnTo>
                <a:lnTo>
                  <a:pt x="1524" y="0"/>
                </a:lnTo>
                <a:close/>
              </a:path>
            </a:pathLst>
          </a:custGeom>
          <a:solidFill>
            <a:srgbClr val="F8F8F8"/>
          </a:solidFill>
        </p:spPr>
        <p:txBody>
          <a:bodyPr wrap="square" lIns="0" tIns="0" rIns="0" bIns="0" rtlCol="0"/>
          <a:lstStyle/>
          <a:p>
            <a:endParaRPr/>
          </a:p>
        </p:txBody>
      </p:sp>
    </p:spTree>
    <p:extLst>
      <p:ext uri="{BB962C8B-B14F-4D97-AF65-F5344CB8AC3E}">
        <p14:creationId xmlns:p14="http://schemas.microsoft.com/office/powerpoint/2010/main" val="951581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additive="base">
                                        <p:cTn id="1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 calcmode="lin" valueType="num">
                                      <p:cBhvr additive="base">
                                        <p:cTn id="20"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 calcmode="lin" valueType="num">
                                      <p:cBhvr additive="base">
                                        <p:cTn id="2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additive="base">
                                        <p:cTn id="30"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3"/>
        <p:cNvGrpSpPr/>
        <p:nvPr/>
      </p:nvGrpSpPr>
      <p:grpSpPr>
        <a:xfrm>
          <a:off x="0" y="0"/>
          <a:ext cx="0" cy="0"/>
          <a:chOff x="0" y="0"/>
          <a:chExt cx="0" cy="0"/>
        </a:xfrm>
      </p:grpSpPr>
      <p:sp>
        <p:nvSpPr>
          <p:cNvPr id="344" name="Google Shape;344;p20"/>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45" name="Google Shape;345;p20" descr="El cambio climático aumenta el riesgo de temperaturas cálidas y secas que puede favorecer los incendios forestales."/>
          <p:cNvPicPr preferRelativeResize="0"/>
          <p:nvPr/>
        </p:nvPicPr>
        <p:blipFill rotWithShape="1">
          <a:blip r:embed="rId3">
            <a:alphaModFix/>
          </a:blip>
          <a:srcRect l="23585" t="3726" b="5364"/>
          <a:stretch/>
        </p:blipFill>
        <p:spPr>
          <a:xfrm>
            <a:off x="3523488" y="10"/>
            <a:ext cx="8668512" cy="6857990"/>
          </a:xfrm>
          <a:prstGeom prst="rect">
            <a:avLst/>
          </a:prstGeom>
          <a:noFill/>
          <a:ln>
            <a:noFill/>
          </a:ln>
        </p:spPr>
      </p:pic>
      <p:sp>
        <p:nvSpPr>
          <p:cNvPr id="346" name="Google Shape;346;p20"/>
          <p:cNvSpPr/>
          <p:nvPr/>
        </p:nvSpPr>
        <p:spPr>
          <a:xfrm>
            <a:off x="0" y="0"/>
            <a:ext cx="9756601" cy="6858000"/>
          </a:xfrm>
          <a:prstGeom prst="rect">
            <a:avLst/>
          </a:prstGeom>
          <a:gradFill>
            <a:gsLst>
              <a:gs pos="0">
                <a:srgbClr val="FFFFFF">
                  <a:alpha val="0"/>
                </a:srgbClr>
              </a:gs>
              <a:gs pos="19000">
                <a:srgbClr val="FFFFFF">
                  <a:alpha val="37647"/>
                </a:srgbClr>
              </a:gs>
              <a:gs pos="35000">
                <a:srgbClr val="FFFFFF">
                  <a:alpha val="78823"/>
                </a:srgbClr>
              </a:gs>
              <a:gs pos="58000">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7" name="Google Shape;347;p20"/>
          <p:cNvSpPr txBox="1">
            <a:spLocks noGrp="1"/>
          </p:cNvSpPr>
          <p:nvPr>
            <p:ph type="subTitle" idx="1"/>
          </p:nvPr>
        </p:nvSpPr>
        <p:spPr>
          <a:xfrm>
            <a:off x="477980" y="4872922"/>
            <a:ext cx="4023359" cy="120814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000"/>
              <a:buNone/>
            </a:pPr>
            <a:endParaRPr sz="2000"/>
          </a:p>
          <a:p>
            <a:pPr marL="0" lvl="0" indent="0" algn="l" rtl="0">
              <a:lnSpc>
                <a:spcPct val="90000"/>
              </a:lnSpc>
              <a:spcBef>
                <a:spcPts val="1000"/>
              </a:spcBef>
              <a:spcAft>
                <a:spcPts val="0"/>
              </a:spcAft>
              <a:buClr>
                <a:schemeClr val="dk1"/>
              </a:buClr>
              <a:buSzPts val="2000"/>
              <a:buNone/>
            </a:pPr>
            <a:endParaRPr sz="2000"/>
          </a:p>
        </p:txBody>
      </p:sp>
      <p:sp>
        <p:nvSpPr>
          <p:cNvPr id="348" name="Google Shape;348;p20"/>
          <p:cNvSpPr/>
          <p:nvPr/>
        </p:nvSpPr>
        <p:spPr>
          <a:xfrm rot="5400000">
            <a:off x="759921" y="346791"/>
            <a:ext cx="146304" cy="70408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9" name="Google Shape;349;p20"/>
          <p:cNvSpPr/>
          <p:nvPr/>
        </p:nvSpPr>
        <p:spPr>
          <a:xfrm>
            <a:off x="481029" y="4546920"/>
            <a:ext cx="3977640" cy="18288"/>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50" name="Google Shape;350;p20"/>
          <p:cNvSpPr txBox="1"/>
          <p:nvPr/>
        </p:nvSpPr>
        <p:spPr>
          <a:xfrm>
            <a:off x="2319513" y="356133"/>
            <a:ext cx="8359530"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L" sz="3600" b="1">
                <a:solidFill>
                  <a:schemeClr val="dk1"/>
                </a:solidFill>
                <a:latin typeface="Calibri"/>
                <a:ea typeface="Calibri"/>
                <a:cs typeface="Calibri"/>
                <a:sym typeface="Calibri"/>
              </a:rPr>
              <a:t>Finalmente… qué entendemos por conflicto  socioambiental? Algunas aproximaciones doctrinales</a:t>
            </a:r>
            <a:endParaRPr sz="3600" b="1">
              <a:solidFill>
                <a:schemeClr val="dk1"/>
              </a:solidFill>
              <a:latin typeface="Calibri"/>
              <a:ea typeface="Calibri"/>
              <a:cs typeface="Calibri"/>
              <a:sym typeface="Calibri"/>
            </a:endParaRPr>
          </a:p>
        </p:txBody>
      </p:sp>
      <p:sp>
        <p:nvSpPr>
          <p:cNvPr id="351" name="Google Shape;351;p20"/>
          <p:cNvSpPr txBox="1"/>
          <p:nvPr/>
        </p:nvSpPr>
        <p:spPr>
          <a:xfrm>
            <a:off x="480060" y="3617908"/>
            <a:ext cx="3348900" cy="2031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L" sz="1800" dirty="0">
                <a:solidFill>
                  <a:schemeClr val="dk1"/>
                </a:solidFill>
                <a:latin typeface="Calibri"/>
                <a:ea typeface="Calibri"/>
                <a:cs typeface="Calibri"/>
                <a:sym typeface="Calibri"/>
              </a:rPr>
              <a:t>Los CA surgen a raíz de una alteración, afectación o degradación de un ecosistema por causas antrópicas y la creciente demanda humana de recursos naturales renovables y no renovables (</a:t>
            </a:r>
            <a:r>
              <a:rPr lang="es-CL" sz="1800" dirty="0" err="1">
                <a:solidFill>
                  <a:schemeClr val="dk1"/>
                </a:solidFill>
                <a:latin typeface="Calibri"/>
                <a:ea typeface="Calibri"/>
                <a:cs typeface="Calibri"/>
                <a:sym typeface="Calibri"/>
              </a:rPr>
              <a:t>Bögue</a:t>
            </a:r>
            <a:r>
              <a:rPr lang="es-CL" sz="1800" dirty="0">
                <a:solidFill>
                  <a:schemeClr val="dk1"/>
                </a:solidFill>
                <a:latin typeface="Calibri"/>
                <a:ea typeface="Calibri"/>
                <a:cs typeface="Calibri"/>
                <a:sym typeface="Calibri"/>
              </a:rPr>
              <a:t>, 1992)</a:t>
            </a:r>
            <a:endParaRPr dirty="0"/>
          </a:p>
        </p:txBody>
      </p:sp>
      <p:sp>
        <p:nvSpPr>
          <p:cNvPr id="352" name="Google Shape;352;p20"/>
          <p:cNvSpPr txBox="1"/>
          <p:nvPr/>
        </p:nvSpPr>
        <p:spPr>
          <a:xfrm>
            <a:off x="7303433" y="3617908"/>
            <a:ext cx="3572100" cy="175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L" sz="1800">
                <a:solidFill>
                  <a:schemeClr val="dk1"/>
                </a:solidFill>
                <a:latin typeface="Calibri"/>
                <a:ea typeface="Calibri"/>
                <a:cs typeface="Calibri"/>
                <a:sym typeface="Calibri"/>
              </a:rPr>
              <a:t>”Aquellas confrontaciones que ocurren en el espacio público, entre sectores colectivos organizados, que mantienen diferentes percepciones, valores o perspectivas sobre el ambiente.” (Gudynas, 2007,3)</a:t>
            </a:r>
            <a:endParaRPr/>
          </a:p>
        </p:txBody>
      </p:sp>
      <p:sp>
        <p:nvSpPr>
          <p:cNvPr id="353" name="Google Shape;353;p20"/>
          <p:cNvSpPr txBox="1"/>
          <p:nvPr/>
        </p:nvSpPr>
        <p:spPr>
          <a:xfrm>
            <a:off x="3756224" y="3709445"/>
            <a:ext cx="3571963" cy="17543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L" sz="1800">
                <a:solidFill>
                  <a:schemeClr val="dk1"/>
                </a:solidFill>
                <a:latin typeface="Calibri"/>
                <a:ea typeface="Calibri"/>
                <a:cs typeface="Calibri"/>
                <a:sym typeface="Calibri"/>
              </a:rPr>
              <a:t>Para la consolidación de un CA, además de la generación  de una afectación o alteración ambiental, debe haber un actor que perciba el daño ambiental y genere oposición a éste (Folchi, 2001)</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0">
                                            <p:txEl>
                                              <p:pRg st="0" end="0"/>
                                            </p:txEl>
                                          </p:spTgt>
                                        </p:tgtEl>
                                        <p:attrNameLst>
                                          <p:attrName>style.visibility</p:attrName>
                                        </p:attrNameLst>
                                      </p:cBhvr>
                                      <p:to>
                                        <p:strVal val="visible"/>
                                      </p:to>
                                    </p:set>
                                    <p:anim calcmode="lin" valueType="num">
                                      <p:cBhvr additive="base">
                                        <p:cTn id="7" dur="500"/>
                                        <p:tgtEl>
                                          <p:spTgt spid="35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1">
                                            <p:txEl>
                                              <p:pRg st="0" end="0"/>
                                            </p:txEl>
                                          </p:spTgt>
                                        </p:tgtEl>
                                        <p:attrNameLst>
                                          <p:attrName>style.visibility</p:attrName>
                                        </p:attrNameLst>
                                      </p:cBhvr>
                                      <p:to>
                                        <p:strVal val="visible"/>
                                      </p:to>
                                    </p:set>
                                    <p:animEffect transition="in" filter="fade">
                                      <p:cBhvr>
                                        <p:cTn id="12" dur="500"/>
                                        <p:tgtEl>
                                          <p:spTgt spid="3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51">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51">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52">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5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357"/>
        <p:cNvGrpSpPr/>
        <p:nvPr/>
      </p:nvGrpSpPr>
      <p:grpSpPr>
        <a:xfrm>
          <a:off x="0" y="0"/>
          <a:ext cx="0" cy="0"/>
          <a:chOff x="0" y="0"/>
          <a:chExt cx="0" cy="0"/>
        </a:xfrm>
      </p:grpSpPr>
      <p:sp>
        <p:nvSpPr>
          <p:cNvPr id="358" name="Google Shape;358;p21"/>
          <p:cNvSpPr txBox="1">
            <a:spLocks noGrp="1"/>
          </p:cNvSpPr>
          <p:nvPr>
            <p:ph type="title"/>
          </p:nvPr>
        </p:nvSpPr>
        <p:spPr>
          <a:xfrm>
            <a:off x="228600" y="254054"/>
            <a:ext cx="3953435" cy="1246095"/>
          </a:xfrm>
          <a:prstGeom prst="rect">
            <a:avLst/>
          </a:prstGeom>
          <a:noFill/>
          <a:ln w="57150" cap="flat" cmpd="sng">
            <a:solidFill>
              <a:srgbClr val="385623"/>
            </a:solidFill>
            <a:prstDash val="solid"/>
            <a:round/>
            <a:headEnd type="none" w="sm" len="sm"/>
            <a:tailEnd type="none" w="sm" len="sm"/>
          </a:ln>
        </p:spPr>
        <p:txBody>
          <a:bodyPr spcFirstLastPara="1" wrap="square" lIns="0" tIns="0" rIns="0" bIns="0" anchor="ctr" anchorCtr="0">
            <a:normAutofit/>
          </a:bodyPr>
          <a:lstStyle/>
          <a:p>
            <a:pPr marL="0" lvl="0" indent="0" algn="l" rtl="0">
              <a:lnSpc>
                <a:spcPct val="90000"/>
              </a:lnSpc>
              <a:spcBef>
                <a:spcPts val="0"/>
              </a:spcBef>
              <a:spcAft>
                <a:spcPts val="0"/>
              </a:spcAft>
              <a:buClr>
                <a:schemeClr val="dk1"/>
              </a:buClr>
              <a:buSzPts val="2600"/>
              <a:buFont typeface="Calibri"/>
              <a:buNone/>
            </a:pPr>
            <a:r>
              <a:rPr lang="es-CL">
                <a:solidFill>
                  <a:schemeClr val="dk1"/>
                </a:solidFill>
              </a:rPr>
              <a:t>Conflicto climático: conflicto ambiental causado por el cambio climático.</a:t>
            </a:r>
            <a:endParaRPr>
              <a:solidFill>
                <a:schemeClr val="dk1"/>
              </a:solidFill>
            </a:endParaRPr>
          </a:p>
        </p:txBody>
      </p:sp>
      <p:sp>
        <p:nvSpPr>
          <p:cNvPr id="359" name="Google Shape;359;p21"/>
          <p:cNvSpPr txBox="1"/>
          <p:nvPr/>
        </p:nvSpPr>
        <p:spPr>
          <a:xfrm>
            <a:off x="6024283" y="194072"/>
            <a:ext cx="5486400" cy="1569660"/>
          </a:xfrm>
          <a:prstGeom prst="rect">
            <a:avLst/>
          </a:prstGeom>
          <a:noFill/>
          <a:ln w="57150" cap="flat" cmpd="sng">
            <a:solidFill>
              <a:srgbClr val="FFC000"/>
            </a:solidFill>
            <a:prstDash val="solid"/>
            <a:round/>
            <a:headEnd type="none" w="sm" len="sm"/>
            <a:tailEnd type="none" w="sm" len="sm"/>
          </a:ln>
        </p:spPr>
        <p:txBody>
          <a:bodyPr spcFirstLastPara="1" wrap="square" lIns="91425" tIns="45700" rIns="91425" bIns="45700" anchor="t" anchorCtr="0">
            <a:spAutoFit/>
          </a:bodyPr>
          <a:lstStyle/>
          <a:p>
            <a:pPr marL="0" marR="0" lvl="0" indent="0" algn="just" rtl="0">
              <a:spcBef>
                <a:spcPts val="0"/>
              </a:spcBef>
              <a:spcAft>
                <a:spcPts val="0"/>
              </a:spcAft>
              <a:buNone/>
            </a:pPr>
            <a:r>
              <a:rPr lang="es-CL" sz="1600" b="0" i="0" u="none" strike="noStrike">
                <a:solidFill>
                  <a:schemeClr val="dk1"/>
                </a:solidFill>
                <a:latin typeface="Courier"/>
                <a:ea typeface="Courier"/>
                <a:cs typeface="Courier"/>
                <a:sym typeface="Courier"/>
              </a:rPr>
              <a:t>b) </a:t>
            </a:r>
            <a:r>
              <a:rPr lang="es-CL" sz="1600" b="1" i="0" u="none" strike="noStrike">
                <a:solidFill>
                  <a:schemeClr val="dk1"/>
                </a:solidFill>
                <a:latin typeface="Courier"/>
                <a:ea typeface="Courier"/>
                <a:cs typeface="Courier"/>
                <a:sym typeface="Courier"/>
              </a:rPr>
              <a:t>Cambio climático</a:t>
            </a:r>
            <a:r>
              <a:rPr lang="es-CL" sz="1600" b="0" i="0" u="none" strike="noStrike">
                <a:solidFill>
                  <a:schemeClr val="dk1"/>
                </a:solidFill>
                <a:latin typeface="Courier"/>
                <a:ea typeface="Courier"/>
                <a:cs typeface="Courier"/>
                <a:sym typeface="Courier"/>
              </a:rPr>
              <a:t>: cambio de clima atribuido directa o indirectamente a la actividad humana que altera la composición de la atmósfera mundial y que se suma a la variabilidad natural del clima observada durante períodos de tiempo comparables.</a:t>
            </a:r>
            <a:endParaRPr sz="1600">
              <a:solidFill>
                <a:schemeClr val="dk1"/>
              </a:solidFill>
              <a:latin typeface="Calibri"/>
              <a:ea typeface="Calibri"/>
              <a:cs typeface="Calibri"/>
              <a:sym typeface="Calibri"/>
            </a:endParaRPr>
          </a:p>
        </p:txBody>
      </p:sp>
      <p:sp>
        <p:nvSpPr>
          <p:cNvPr id="360" name="Google Shape;360;p21"/>
          <p:cNvSpPr txBox="1"/>
          <p:nvPr/>
        </p:nvSpPr>
        <p:spPr>
          <a:xfrm>
            <a:off x="6026253" y="1927410"/>
            <a:ext cx="5486400" cy="1815882"/>
          </a:xfrm>
          <a:prstGeom prst="rect">
            <a:avLst/>
          </a:prstGeom>
          <a:noFill/>
          <a:ln w="57150" cap="flat" cmpd="sng">
            <a:solidFill>
              <a:srgbClr val="FFC000"/>
            </a:solidFill>
            <a:prstDash val="solid"/>
            <a:round/>
            <a:headEnd type="none" w="sm" len="sm"/>
            <a:tailEnd type="none" w="sm" len="sm"/>
          </a:ln>
        </p:spPr>
        <p:txBody>
          <a:bodyPr spcFirstLastPara="1" wrap="square" lIns="91425" tIns="45700" rIns="91425" bIns="45700" anchor="t" anchorCtr="0">
            <a:spAutoFit/>
          </a:bodyPr>
          <a:lstStyle/>
          <a:p>
            <a:pPr marL="0" marR="0" lvl="0" indent="0" algn="just" rtl="0">
              <a:spcBef>
                <a:spcPts val="0"/>
              </a:spcBef>
              <a:spcAft>
                <a:spcPts val="0"/>
              </a:spcAft>
              <a:buNone/>
            </a:pPr>
            <a:r>
              <a:rPr lang="es-CL" sz="1600" b="0" i="0" u="none" strike="noStrike">
                <a:solidFill>
                  <a:schemeClr val="dk1"/>
                </a:solidFill>
                <a:latin typeface="Courier"/>
                <a:ea typeface="Courier"/>
                <a:cs typeface="Courier"/>
                <a:sym typeface="Courier"/>
              </a:rPr>
              <a:t>q) </a:t>
            </a:r>
            <a:r>
              <a:rPr lang="es-CL" sz="1600" b="1" i="0" u="none" strike="noStrike">
                <a:solidFill>
                  <a:schemeClr val="dk1"/>
                </a:solidFill>
                <a:latin typeface="Courier"/>
                <a:ea typeface="Courier"/>
                <a:cs typeface="Courier"/>
                <a:sym typeface="Courier"/>
              </a:rPr>
              <a:t>Resiliencia climática</a:t>
            </a:r>
            <a:r>
              <a:rPr lang="es-CL" sz="1600" b="0" i="0" u="none" strike="noStrike">
                <a:solidFill>
                  <a:schemeClr val="dk1"/>
                </a:solidFill>
                <a:latin typeface="Courier"/>
                <a:ea typeface="Courier"/>
                <a:cs typeface="Courier"/>
                <a:sym typeface="Courier"/>
              </a:rPr>
              <a:t>: capacidad de un sistema o sus componentes para anticipar, absorber, adaptarse o recuperarse de los efectos adversos del cambio climático, manteniendo su función esencial, conservando al mismo tiempo la capacidad de adaptación, aprendizaje y transformación.</a:t>
            </a:r>
            <a:endParaRPr sz="1600">
              <a:solidFill>
                <a:schemeClr val="dk1"/>
              </a:solidFill>
              <a:latin typeface="Calibri"/>
              <a:ea typeface="Calibri"/>
              <a:cs typeface="Calibri"/>
              <a:sym typeface="Calibri"/>
            </a:endParaRPr>
          </a:p>
        </p:txBody>
      </p:sp>
      <p:sp>
        <p:nvSpPr>
          <p:cNvPr id="361" name="Google Shape;361;p21"/>
          <p:cNvSpPr txBox="1"/>
          <p:nvPr/>
        </p:nvSpPr>
        <p:spPr>
          <a:xfrm>
            <a:off x="302559" y="2539885"/>
            <a:ext cx="3805518" cy="979581"/>
          </a:xfrm>
          <a:prstGeom prst="rect">
            <a:avLst/>
          </a:prstGeom>
          <a:noFill/>
          <a:ln w="57150" cap="flat" cmpd="sng">
            <a:solidFill>
              <a:srgbClr val="385623"/>
            </a:solidFill>
            <a:prstDash val="solid"/>
            <a:round/>
            <a:headEnd type="none" w="sm" len="sm"/>
            <a:tailEnd type="none" w="sm" len="sm"/>
          </a:ln>
        </p:spPr>
        <p:txBody>
          <a:bodyPr spcFirstLastPara="1" wrap="square" lIns="0" tIns="0" rIns="0" bIns="0" anchor="ctr" anchorCtr="0">
            <a:normAutofit fontScale="92500" lnSpcReduction="10000"/>
          </a:bodyPr>
          <a:lstStyle/>
          <a:p>
            <a:pPr marL="0" marR="0" lvl="0" indent="0" algn="ctr" rtl="0">
              <a:lnSpc>
                <a:spcPct val="90000"/>
              </a:lnSpc>
              <a:spcBef>
                <a:spcPts val="0"/>
              </a:spcBef>
              <a:spcAft>
                <a:spcPts val="0"/>
              </a:spcAft>
              <a:buClr>
                <a:schemeClr val="dk1"/>
              </a:buClr>
              <a:buSzPct val="100000"/>
              <a:buFont typeface="Calibri"/>
              <a:buNone/>
            </a:pPr>
            <a:r>
              <a:rPr lang="es-CL" sz="2603" b="0" i="0">
                <a:solidFill>
                  <a:schemeClr val="dk1"/>
                </a:solidFill>
                <a:latin typeface="Calibri"/>
                <a:ea typeface="Calibri"/>
                <a:cs typeface="Calibri"/>
                <a:sym typeface="Calibri"/>
              </a:rPr>
              <a:t>Conflicto climático</a:t>
            </a:r>
            <a:endParaRPr/>
          </a:p>
          <a:p>
            <a:pPr marL="0" marR="0" lvl="0" indent="0" algn="ctr" rtl="0">
              <a:lnSpc>
                <a:spcPct val="90000"/>
              </a:lnSpc>
              <a:spcBef>
                <a:spcPts val="0"/>
              </a:spcBef>
              <a:spcAft>
                <a:spcPts val="0"/>
              </a:spcAft>
              <a:buClr>
                <a:schemeClr val="dk1"/>
              </a:buClr>
              <a:buSzPct val="100000"/>
              <a:buFont typeface="Calibri"/>
              <a:buNone/>
            </a:pPr>
            <a:r>
              <a:rPr lang="es-CL" sz="2603" b="0" i="0">
                <a:solidFill>
                  <a:schemeClr val="dk1"/>
                </a:solidFill>
                <a:latin typeface="Calibri"/>
                <a:ea typeface="Calibri"/>
                <a:cs typeface="Calibri"/>
                <a:sym typeface="Calibri"/>
              </a:rPr>
              <a:t>Algunos conceptos esenciales</a:t>
            </a:r>
            <a:br>
              <a:rPr lang="es-CL" sz="2603" b="0" i="0">
                <a:solidFill>
                  <a:schemeClr val="dk1"/>
                </a:solidFill>
                <a:latin typeface="Calibri"/>
                <a:ea typeface="Calibri"/>
                <a:cs typeface="Calibri"/>
                <a:sym typeface="Calibri"/>
              </a:rPr>
            </a:br>
            <a:r>
              <a:rPr lang="es-CL" sz="2603" b="0" i="0">
                <a:solidFill>
                  <a:schemeClr val="dk1"/>
                </a:solidFill>
                <a:latin typeface="Calibri"/>
                <a:ea typeface="Calibri"/>
                <a:cs typeface="Calibri"/>
                <a:sym typeface="Calibri"/>
              </a:rPr>
              <a:t>art. 3 Ley 21.455</a:t>
            </a:r>
            <a:endParaRPr sz="2603" b="0" i="0">
              <a:solidFill>
                <a:schemeClr val="dk1"/>
              </a:solidFill>
              <a:latin typeface="Calibri"/>
              <a:ea typeface="Calibri"/>
              <a:cs typeface="Calibri"/>
              <a:sym typeface="Calibri"/>
            </a:endParaRPr>
          </a:p>
        </p:txBody>
      </p:sp>
      <p:cxnSp>
        <p:nvCxnSpPr>
          <p:cNvPr id="362" name="Google Shape;362;p21"/>
          <p:cNvCxnSpPr/>
          <p:nvPr/>
        </p:nvCxnSpPr>
        <p:spPr>
          <a:xfrm rot="10800000" flipH="1">
            <a:off x="4309782" y="1191491"/>
            <a:ext cx="1481418" cy="1623426"/>
          </a:xfrm>
          <a:prstGeom prst="straightConnector1">
            <a:avLst/>
          </a:prstGeom>
          <a:noFill/>
          <a:ln w="38100" cap="flat" cmpd="sng">
            <a:solidFill>
              <a:srgbClr val="C00000"/>
            </a:solidFill>
            <a:prstDash val="solid"/>
            <a:miter lim="800000"/>
            <a:headEnd type="none" w="sm" len="sm"/>
            <a:tailEnd type="triangle" w="med" len="med"/>
          </a:ln>
        </p:spPr>
      </p:cxnSp>
      <p:cxnSp>
        <p:nvCxnSpPr>
          <p:cNvPr id="363" name="Google Shape;363;p21"/>
          <p:cNvCxnSpPr/>
          <p:nvPr/>
        </p:nvCxnSpPr>
        <p:spPr>
          <a:xfrm>
            <a:off x="4309782" y="3029675"/>
            <a:ext cx="1481418" cy="0"/>
          </a:xfrm>
          <a:prstGeom prst="straightConnector1">
            <a:avLst/>
          </a:prstGeom>
          <a:noFill/>
          <a:ln w="38100" cap="flat" cmpd="sng">
            <a:solidFill>
              <a:srgbClr val="C00000"/>
            </a:solidFill>
            <a:prstDash val="solid"/>
            <a:miter lim="800000"/>
            <a:headEnd type="none" w="sm" len="sm"/>
            <a:tailEnd type="triangle" w="med" len="med"/>
          </a:ln>
        </p:spPr>
      </p:cxnSp>
      <p:sp>
        <p:nvSpPr>
          <p:cNvPr id="364" name="Google Shape;364;p21"/>
          <p:cNvSpPr/>
          <p:nvPr/>
        </p:nvSpPr>
        <p:spPr>
          <a:xfrm>
            <a:off x="1963271" y="1685363"/>
            <a:ext cx="484094" cy="484095"/>
          </a:xfrm>
          <a:prstGeom prst="downArrow">
            <a:avLst>
              <a:gd name="adj1" fmla="val 50000"/>
              <a:gd name="adj2" fmla="val 50000"/>
            </a:avLst>
          </a:prstGeom>
          <a:solidFill>
            <a:srgbClr val="C00000"/>
          </a:solidFill>
          <a:ln w="28575" cap="flat" cmpd="sng">
            <a:solidFill>
              <a:srgbClr val="38562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C00000"/>
              </a:solidFill>
              <a:latin typeface="Calibri"/>
              <a:ea typeface="Calibri"/>
              <a:cs typeface="Calibri"/>
              <a:sym typeface="Calibri"/>
            </a:endParaRPr>
          </a:p>
        </p:txBody>
      </p:sp>
      <p:sp>
        <p:nvSpPr>
          <p:cNvPr id="365" name="Google Shape;365;p21"/>
          <p:cNvSpPr txBox="1"/>
          <p:nvPr/>
        </p:nvSpPr>
        <p:spPr>
          <a:xfrm>
            <a:off x="6096000" y="3935767"/>
            <a:ext cx="5486400" cy="2800767"/>
          </a:xfrm>
          <a:prstGeom prst="rect">
            <a:avLst/>
          </a:prstGeom>
          <a:noFill/>
          <a:ln w="57150" cap="flat" cmpd="sng">
            <a:solidFill>
              <a:srgbClr val="FFC00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s-CL" sz="1600" b="1" i="0" u="none" strike="noStrike">
                <a:solidFill>
                  <a:schemeClr val="dk1"/>
                </a:solidFill>
                <a:latin typeface="Courier"/>
                <a:ea typeface="Courier"/>
                <a:cs typeface="Courier"/>
                <a:sym typeface="Courier"/>
              </a:rPr>
              <a:t>s) Seguridad hídrica</a:t>
            </a:r>
            <a:r>
              <a:rPr lang="es-CL" sz="1600" b="0" i="0" u="none" strike="noStrike">
                <a:solidFill>
                  <a:schemeClr val="dk1"/>
                </a:solidFill>
                <a:latin typeface="Courier"/>
                <a:ea typeface="Courier"/>
                <a:cs typeface="Courier"/>
                <a:sym typeface="Courier"/>
              </a:rPr>
              <a:t>: posibilidad de acceso al agua en cantidad y calidad adecuadas, considerando las particularidades naturales de cada cuenca, para su sustento y aprovechamiento en el tiempo para consumo humano, la salud, subsistencia, desarrollo socioeconómico, conservación y preservación de los ecosistemas, promoviendo la resiliencia frente a amenazas asociadas a sequías y crecidas y la prevención de la contaminación.</a:t>
            </a:r>
            <a:endParaRPr sz="1600">
              <a:solidFill>
                <a:schemeClr val="dk1"/>
              </a:solidFill>
              <a:latin typeface="Calibri"/>
              <a:ea typeface="Calibri"/>
              <a:cs typeface="Calibri"/>
              <a:sym typeface="Calibri"/>
            </a:endParaRPr>
          </a:p>
        </p:txBody>
      </p:sp>
      <p:cxnSp>
        <p:nvCxnSpPr>
          <p:cNvPr id="366" name="Google Shape;366;p21"/>
          <p:cNvCxnSpPr/>
          <p:nvPr/>
        </p:nvCxnSpPr>
        <p:spPr>
          <a:xfrm>
            <a:off x="4338001" y="3244434"/>
            <a:ext cx="1582508" cy="1780148"/>
          </a:xfrm>
          <a:prstGeom prst="straightConnector1">
            <a:avLst/>
          </a:prstGeom>
          <a:noFill/>
          <a:ln w="38100" cap="flat" cmpd="sng">
            <a:solidFill>
              <a:srgbClr val="C00000"/>
            </a:solidFill>
            <a:prstDash val="solid"/>
            <a:miter lim="800000"/>
            <a:headEnd type="none" w="sm" len="sm"/>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
                                        </p:tgtEl>
                                        <p:attrNameLst>
                                          <p:attrName>style.visibility</p:attrName>
                                        </p:attrNameLst>
                                      </p:cBhvr>
                                      <p:to>
                                        <p:strVal val="visible"/>
                                      </p:to>
                                    </p:set>
                                    <p:animEffect transition="in" filter="fade">
                                      <p:cBhvr>
                                        <p:cTn id="7" dur="1000"/>
                                        <p:tgtEl>
                                          <p:spTgt spid="3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4"/>
                                        </p:tgtEl>
                                        <p:attrNameLst>
                                          <p:attrName>style.visibility</p:attrName>
                                        </p:attrNameLst>
                                      </p:cBhvr>
                                      <p:to>
                                        <p:strVal val="visible"/>
                                      </p:to>
                                    </p:set>
                                    <p:animEffect transition="in" filter="fade">
                                      <p:cBhvr>
                                        <p:cTn id="12" dur="1000"/>
                                        <p:tgtEl>
                                          <p:spTgt spid="36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61"/>
                                        </p:tgtEl>
                                        <p:attrNameLst>
                                          <p:attrName>style.visibility</p:attrName>
                                        </p:attrNameLst>
                                      </p:cBhvr>
                                      <p:to>
                                        <p:strVal val="visible"/>
                                      </p:to>
                                    </p:set>
                                    <p:anim calcmode="lin" valueType="num">
                                      <p:cBhvr additive="base">
                                        <p:cTn id="17" dur="500"/>
                                        <p:tgtEl>
                                          <p:spTgt spid="36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2"/>
                                        </p:tgtEl>
                                        <p:attrNameLst>
                                          <p:attrName>style.visibility</p:attrName>
                                        </p:attrNameLst>
                                      </p:cBhvr>
                                      <p:to>
                                        <p:strVal val="visible"/>
                                      </p:to>
                                    </p:set>
                                    <p:animEffect transition="in" filter="fade">
                                      <p:cBhvr>
                                        <p:cTn id="22" dur="1000"/>
                                        <p:tgtEl>
                                          <p:spTgt spid="36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9">
                                            <p:txEl>
                                              <p:pRg st="0" end="0"/>
                                            </p:txEl>
                                          </p:spTgt>
                                        </p:tgtEl>
                                        <p:attrNameLst>
                                          <p:attrName>style.visibility</p:attrName>
                                        </p:attrNameLst>
                                      </p:cBhvr>
                                      <p:to>
                                        <p:strVal val="visible"/>
                                      </p:to>
                                    </p:set>
                                    <p:animEffect transition="in" filter="fade">
                                      <p:cBhvr>
                                        <p:cTn id="27" dur="1000"/>
                                        <p:tgtEl>
                                          <p:spTgt spid="35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63"/>
                                        </p:tgtEl>
                                        <p:attrNameLst>
                                          <p:attrName>style.visibility</p:attrName>
                                        </p:attrNameLst>
                                      </p:cBhvr>
                                      <p:to>
                                        <p:strVal val="visible"/>
                                      </p:to>
                                    </p:set>
                                    <p:animEffect transition="in" filter="fade">
                                      <p:cBhvr>
                                        <p:cTn id="32" dur="1000"/>
                                        <p:tgtEl>
                                          <p:spTgt spid="36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60"/>
                                        </p:tgtEl>
                                        <p:attrNameLst>
                                          <p:attrName>style.visibility</p:attrName>
                                        </p:attrNameLst>
                                      </p:cBhvr>
                                      <p:to>
                                        <p:strVal val="visible"/>
                                      </p:to>
                                    </p:set>
                                    <p:animEffect transition="in" filter="fade">
                                      <p:cBhvr>
                                        <p:cTn id="37" dur="1000"/>
                                        <p:tgtEl>
                                          <p:spTgt spid="36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66"/>
                                        </p:tgtEl>
                                        <p:attrNameLst>
                                          <p:attrName>style.visibility</p:attrName>
                                        </p:attrNameLst>
                                      </p:cBhvr>
                                      <p:to>
                                        <p:strVal val="visible"/>
                                      </p:to>
                                    </p:set>
                                    <p:animEffect transition="in" filter="fade">
                                      <p:cBhvr>
                                        <p:cTn id="42" dur="1000"/>
                                        <p:tgtEl>
                                          <p:spTgt spid="36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65"/>
                                        </p:tgtEl>
                                        <p:attrNameLst>
                                          <p:attrName>style.visibility</p:attrName>
                                        </p:attrNameLst>
                                      </p:cBhvr>
                                      <p:to>
                                        <p:strVal val="visible"/>
                                      </p:to>
                                    </p:set>
                                    <p:animEffect transition="in" filter="fade">
                                      <p:cBhvr>
                                        <p:cTn id="47" dur="1000"/>
                                        <p:tgtEl>
                                          <p:spTgt spid="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370"/>
        <p:cNvGrpSpPr/>
        <p:nvPr/>
      </p:nvGrpSpPr>
      <p:grpSpPr>
        <a:xfrm>
          <a:off x="0" y="0"/>
          <a:ext cx="0" cy="0"/>
          <a:chOff x="0" y="0"/>
          <a:chExt cx="0" cy="0"/>
        </a:xfrm>
      </p:grpSpPr>
      <p:sp>
        <p:nvSpPr>
          <p:cNvPr id="371" name="Google Shape;371;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Calibri"/>
              <a:buNone/>
            </a:pPr>
            <a:r>
              <a:rPr lang="es-CL" sz="2800" dirty="0">
                <a:solidFill>
                  <a:schemeClr val="lt1"/>
                </a:solidFill>
              </a:rPr>
              <a:t>Aportaciones del Cambio Climático a la conceptualización del CA </a:t>
            </a:r>
          </a:p>
        </p:txBody>
      </p:sp>
      <p:sp>
        <p:nvSpPr>
          <p:cNvPr id="372" name="Google Shape;372;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77500" lnSpcReduction="20000"/>
          </a:bodyPr>
          <a:lstStyle/>
          <a:p>
            <a:pPr marL="228600" lvl="0" indent="-228600" algn="l" rtl="0">
              <a:lnSpc>
                <a:spcPct val="90000"/>
              </a:lnSpc>
              <a:spcBef>
                <a:spcPts val="0"/>
              </a:spcBef>
              <a:spcAft>
                <a:spcPts val="0"/>
              </a:spcAft>
              <a:buClr>
                <a:schemeClr val="dk1"/>
              </a:buClr>
              <a:buSzPct val="100000"/>
              <a:buChar char="•"/>
            </a:pPr>
            <a:r>
              <a:rPr lang="es-CL" dirty="0"/>
              <a:t>Conflicto global</a:t>
            </a:r>
            <a:endParaRPr dirty="0"/>
          </a:p>
          <a:p>
            <a:pPr marL="228600" lvl="0" indent="-228600" algn="l" rtl="0">
              <a:lnSpc>
                <a:spcPct val="90000"/>
              </a:lnSpc>
              <a:spcBef>
                <a:spcPts val="1000"/>
              </a:spcBef>
              <a:spcAft>
                <a:spcPts val="0"/>
              </a:spcAft>
              <a:buClr>
                <a:schemeClr val="dk1"/>
              </a:buClr>
              <a:buSzPct val="100000"/>
              <a:buChar char="•"/>
            </a:pPr>
            <a:r>
              <a:rPr lang="es-CL" dirty="0"/>
              <a:t>Estatal</a:t>
            </a:r>
            <a:endParaRPr dirty="0"/>
          </a:p>
          <a:p>
            <a:pPr marL="228600" lvl="0" indent="-228600" algn="l" rtl="0">
              <a:lnSpc>
                <a:spcPct val="90000"/>
              </a:lnSpc>
              <a:spcBef>
                <a:spcPts val="1000"/>
              </a:spcBef>
              <a:spcAft>
                <a:spcPts val="0"/>
              </a:spcAft>
              <a:buClr>
                <a:schemeClr val="dk1"/>
              </a:buClr>
              <a:buSzPct val="100000"/>
              <a:buChar char="•"/>
            </a:pPr>
            <a:r>
              <a:rPr lang="es-CL" dirty="0"/>
              <a:t>Produce macro efectos</a:t>
            </a:r>
            <a:endParaRPr dirty="0"/>
          </a:p>
          <a:p>
            <a:pPr marL="228600" lvl="0" indent="-228600" algn="just" rtl="0">
              <a:lnSpc>
                <a:spcPct val="90000"/>
              </a:lnSpc>
              <a:spcBef>
                <a:spcPts val="1000"/>
              </a:spcBef>
              <a:spcAft>
                <a:spcPts val="0"/>
              </a:spcAft>
              <a:buClr>
                <a:schemeClr val="dk1"/>
              </a:buClr>
              <a:buSzPct val="100000"/>
              <a:buChar char="•"/>
            </a:pPr>
            <a:r>
              <a:rPr lang="es-CL" b="0" i="0" u="none" strike="noStrike" dirty="0">
                <a:latin typeface="Calibri"/>
                <a:ea typeface="Calibri"/>
                <a:cs typeface="Calibri"/>
                <a:sym typeface="Calibri"/>
              </a:rPr>
              <a:t>Ley 21.455 de 2023,  art. 2 Principios </a:t>
            </a:r>
            <a:endParaRPr dirty="0"/>
          </a:p>
          <a:p>
            <a:pPr marL="228600" lvl="0" indent="-228600" algn="just" rtl="0">
              <a:lnSpc>
                <a:spcPct val="90000"/>
              </a:lnSpc>
              <a:spcBef>
                <a:spcPts val="1000"/>
              </a:spcBef>
              <a:spcAft>
                <a:spcPts val="0"/>
              </a:spcAft>
              <a:buClr>
                <a:schemeClr val="dk1"/>
              </a:buClr>
              <a:buSzPct val="133333"/>
              <a:buChar char="•"/>
            </a:pPr>
            <a:r>
              <a:rPr lang="es-CL" b="0" i="0" u="none" strike="noStrike" dirty="0">
                <a:latin typeface="Calibri"/>
                <a:ea typeface="Calibri"/>
                <a:cs typeface="Calibri"/>
                <a:sym typeface="Calibri"/>
              </a:rPr>
              <a:t>Letra a) Científico</a:t>
            </a:r>
            <a:r>
              <a:rPr lang="es-CL" sz="2800" b="0" i="0" u="none" strike="noStrike" dirty="0">
                <a:latin typeface="Courier"/>
                <a:ea typeface="Courier"/>
                <a:cs typeface="Courier"/>
                <a:sym typeface="Courier"/>
              </a:rPr>
              <a:t>: </a:t>
            </a:r>
            <a:r>
              <a:rPr lang="es-CL" sz="2100" b="0" i="0" u="none" strike="noStrike" dirty="0">
                <a:latin typeface="Courier"/>
                <a:ea typeface="Courier"/>
                <a:cs typeface="Courier"/>
                <a:sym typeface="Courier"/>
              </a:rPr>
              <a:t>los instrumentos y las medidas de mitigación o adaptación para enfrentar los efectos adversos del cambio climático se adoptarán e implementarán sobre la base de la mejor información científica disponible.</a:t>
            </a:r>
            <a:endParaRPr sz="2100" dirty="0"/>
          </a:p>
          <a:p>
            <a:pPr marL="228600" lvl="0" indent="-228600" algn="just" rtl="0">
              <a:lnSpc>
                <a:spcPct val="90000"/>
              </a:lnSpc>
              <a:spcBef>
                <a:spcPts val="1000"/>
              </a:spcBef>
              <a:spcAft>
                <a:spcPts val="0"/>
              </a:spcAft>
              <a:buClr>
                <a:schemeClr val="dk1"/>
              </a:buClr>
              <a:buSzPct val="100000"/>
              <a:buChar char="•"/>
            </a:pPr>
            <a:r>
              <a:rPr lang="es-CL" b="0" i="0" u="none" strike="noStrike" dirty="0">
                <a:latin typeface="Calibri"/>
                <a:ea typeface="Calibri"/>
                <a:cs typeface="Calibri"/>
                <a:sym typeface="Calibri"/>
              </a:rPr>
              <a:t>letra k) Urgencia climática: </a:t>
            </a:r>
            <a:r>
              <a:rPr lang="es-CL" sz="1900" b="0" i="0" u="none" strike="noStrike" dirty="0">
                <a:latin typeface="Courier"/>
                <a:ea typeface="Courier"/>
                <a:cs typeface="Courier"/>
                <a:sym typeface="Courier"/>
              </a:rPr>
              <a:t>la actuación del Estado debe considerar el grave riesgo  que el cambio climático conlleva para las personas y los ecosistemas. Por ello, la implementación de las medidas destinadas al cumplimiento del objeto de esta ley debe considerar el escaso margen de tiempo existente para revertir los efectos más graves del cambio climático.</a:t>
            </a:r>
            <a:endParaRPr dirty="0"/>
          </a:p>
          <a:p>
            <a:pPr marL="228600" lvl="0" indent="-228631" algn="just" rtl="0">
              <a:lnSpc>
                <a:spcPct val="90000"/>
              </a:lnSpc>
              <a:spcBef>
                <a:spcPts val="1000"/>
              </a:spcBef>
              <a:spcAft>
                <a:spcPts val="0"/>
              </a:spcAft>
              <a:buClr>
                <a:schemeClr val="dk1"/>
              </a:buClr>
              <a:buSzPct val="100000"/>
              <a:buChar char="•"/>
            </a:pPr>
            <a:r>
              <a:rPr lang="es-CL" sz="2900" i="0" u="none" strike="noStrike" dirty="0">
                <a:latin typeface="Calibri"/>
                <a:ea typeface="Calibri"/>
                <a:cs typeface="Calibri"/>
                <a:sym typeface="Calibri"/>
              </a:rPr>
              <a:t>t) Soluciones basadas en la naturaleza</a:t>
            </a:r>
            <a:r>
              <a:rPr lang="es-CL" sz="1800" b="0" i="0" u="none" strike="noStrike" dirty="0">
                <a:latin typeface="Courier"/>
                <a:ea typeface="Courier"/>
                <a:cs typeface="Courier"/>
                <a:sym typeface="Courier"/>
              </a:rPr>
              <a:t>: acciones para proteger, gestionar de manera sostenible y restaurar ecosistemas naturales o modificados que abordan desafíos de la sociedad como el cambio climático, la seguridad alimentaria e hídrica o el riesgo de desastres, de manera eficaz y adaptativa, al mismo tiempo que proporcionan beneficios para el desarrollo sustentable y la biodiversidad.</a:t>
            </a:r>
            <a:endParaRPr sz="1900" b="0" i="0" u="none" strike="noStrike" dirty="0">
              <a:latin typeface="Courier"/>
              <a:ea typeface="Courier"/>
              <a:cs typeface="Courier"/>
              <a:sym typeface="Courie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1"/>
                                        </p:tgtEl>
                                        <p:attrNameLst>
                                          <p:attrName>style.visibility</p:attrName>
                                        </p:attrNameLst>
                                      </p:cBhvr>
                                      <p:to>
                                        <p:strVal val="visible"/>
                                      </p:to>
                                    </p:set>
                                    <p:animEffect transition="in" filter="fade">
                                      <p:cBhvr>
                                        <p:cTn id="7" dur="1000"/>
                                        <p:tgtEl>
                                          <p:spTgt spid="371"/>
                                        </p:tgtEl>
                                      </p:cBhvr>
                                    </p:animEffect>
                                    <p:anim calcmode="lin" valueType="num">
                                      <p:cBhvr>
                                        <p:cTn id="8" dur="1000" fill="hold"/>
                                        <p:tgtEl>
                                          <p:spTgt spid="371"/>
                                        </p:tgtEl>
                                        <p:attrNameLst>
                                          <p:attrName>ppt_x</p:attrName>
                                        </p:attrNameLst>
                                      </p:cBhvr>
                                      <p:tavLst>
                                        <p:tav tm="0">
                                          <p:val>
                                            <p:strVal val="#ppt_x"/>
                                          </p:val>
                                        </p:tav>
                                        <p:tav tm="100000">
                                          <p:val>
                                            <p:strVal val="#ppt_x"/>
                                          </p:val>
                                        </p:tav>
                                      </p:tavLst>
                                    </p:anim>
                                    <p:anim calcmode="lin" valueType="num">
                                      <p:cBhvr>
                                        <p:cTn id="9" dur="1000" fill="hold"/>
                                        <p:tgtEl>
                                          <p:spTgt spid="37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72">
                                            <p:txEl>
                                              <p:pRg st="0" end="0"/>
                                            </p:txEl>
                                          </p:spTgt>
                                        </p:tgtEl>
                                        <p:attrNameLst>
                                          <p:attrName>style.visibility</p:attrName>
                                        </p:attrNameLst>
                                      </p:cBhvr>
                                      <p:to>
                                        <p:strVal val="visible"/>
                                      </p:to>
                                    </p:set>
                                    <p:animEffect transition="in" filter="fade">
                                      <p:cBhvr>
                                        <p:cTn id="14" dur="1000"/>
                                        <p:tgtEl>
                                          <p:spTgt spid="372">
                                            <p:txEl>
                                              <p:pRg st="0" end="0"/>
                                            </p:txEl>
                                          </p:spTgt>
                                        </p:tgtEl>
                                      </p:cBhvr>
                                    </p:animEffect>
                                    <p:anim calcmode="lin" valueType="num">
                                      <p:cBhvr>
                                        <p:cTn id="15" dur="1000" fill="hold"/>
                                        <p:tgtEl>
                                          <p:spTgt spid="37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7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72">
                                            <p:txEl>
                                              <p:pRg st="1" end="1"/>
                                            </p:txEl>
                                          </p:spTgt>
                                        </p:tgtEl>
                                        <p:attrNameLst>
                                          <p:attrName>style.visibility</p:attrName>
                                        </p:attrNameLst>
                                      </p:cBhvr>
                                      <p:to>
                                        <p:strVal val="visible"/>
                                      </p:to>
                                    </p:set>
                                    <p:animEffect transition="in" filter="fade">
                                      <p:cBhvr>
                                        <p:cTn id="21" dur="1000"/>
                                        <p:tgtEl>
                                          <p:spTgt spid="372">
                                            <p:txEl>
                                              <p:pRg st="1" end="1"/>
                                            </p:txEl>
                                          </p:spTgt>
                                        </p:tgtEl>
                                      </p:cBhvr>
                                    </p:animEffect>
                                    <p:anim calcmode="lin" valueType="num">
                                      <p:cBhvr>
                                        <p:cTn id="22" dur="1000" fill="hold"/>
                                        <p:tgtEl>
                                          <p:spTgt spid="372">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7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72">
                                            <p:txEl>
                                              <p:pRg st="2" end="2"/>
                                            </p:txEl>
                                          </p:spTgt>
                                        </p:tgtEl>
                                        <p:attrNameLst>
                                          <p:attrName>style.visibility</p:attrName>
                                        </p:attrNameLst>
                                      </p:cBhvr>
                                      <p:to>
                                        <p:strVal val="visible"/>
                                      </p:to>
                                    </p:set>
                                    <p:animEffect transition="in" filter="fade">
                                      <p:cBhvr>
                                        <p:cTn id="28" dur="1000"/>
                                        <p:tgtEl>
                                          <p:spTgt spid="372">
                                            <p:txEl>
                                              <p:pRg st="2" end="2"/>
                                            </p:txEl>
                                          </p:spTgt>
                                        </p:tgtEl>
                                      </p:cBhvr>
                                    </p:animEffect>
                                    <p:anim calcmode="lin" valueType="num">
                                      <p:cBhvr>
                                        <p:cTn id="29" dur="1000" fill="hold"/>
                                        <p:tgtEl>
                                          <p:spTgt spid="372">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7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72">
                                            <p:txEl>
                                              <p:pRg st="3" end="3"/>
                                            </p:txEl>
                                          </p:spTgt>
                                        </p:tgtEl>
                                        <p:attrNameLst>
                                          <p:attrName>style.visibility</p:attrName>
                                        </p:attrNameLst>
                                      </p:cBhvr>
                                      <p:to>
                                        <p:strVal val="visible"/>
                                      </p:to>
                                    </p:set>
                                    <p:animEffect transition="in" filter="fade">
                                      <p:cBhvr>
                                        <p:cTn id="35" dur="1000"/>
                                        <p:tgtEl>
                                          <p:spTgt spid="372">
                                            <p:txEl>
                                              <p:pRg st="3" end="3"/>
                                            </p:txEl>
                                          </p:spTgt>
                                        </p:tgtEl>
                                      </p:cBhvr>
                                    </p:animEffect>
                                    <p:anim calcmode="lin" valueType="num">
                                      <p:cBhvr>
                                        <p:cTn id="36" dur="1000" fill="hold"/>
                                        <p:tgtEl>
                                          <p:spTgt spid="372">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7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72">
                                            <p:txEl>
                                              <p:pRg st="4" end="4"/>
                                            </p:txEl>
                                          </p:spTgt>
                                        </p:tgtEl>
                                        <p:attrNameLst>
                                          <p:attrName>style.visibility</p:attrName>
                                        </p:attrNameLst>
                                      </p:cBhvr>
                                      <p:to>
                                        <p:strVal val="visible"/>
                                      </p:to>
                                    </p:set>
                                    <p:animEffect transition="in" filter="fade">
                                      <p:cBhvr>
                                        <p:cTn id="42" dur="1000"/>
                                        <p:tgtEl>
                                          <p:spTgt spid="372">
                                            <p:txEl>
                                              <p:pRg st="4" end="4"/>
                                            </p:txEl>
                                          </p:spTgt>
                                        </p:tgtEl>
                                      </p:cBhvr>
                                    </p:animEffect>
                                    <p:anim calcmode="lin" valueType="num">
                                      <p:cBhvr>
                                        <p:cTn id="43" dur="1000" fill="hold"/>
                                        <p:tgtEl>
                                          <p:spTgt spid="372">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7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72">
                                            <p:txEl>
                                              <p:pRg st="5" end="5"/>
                                            </p:txEl>
                                          </p:spTgt>
                                        </p:tgtEl>
                                        <p:attrNameLst>
                                          <p:attrName>style.visibility</p:attrName>
                                        </p:attrNameLst>
                                      </p:cBhvr>
                                      <p:to>
                                        <p:strVal val="visible"/>
                                      </p:to>
                                    </p:set>
                                    <p:animEffect transition="in" filter="fade">
                                      <p:cBhvr>
                                        <p:cTn id="49" dur="1000"/>
                                        <p:tgtEl>
                                          <p:spTgt spid="372">
                                            <p:txEl>
                                              <p:pRg st="5" end="5"/>
                                            </p:txEl>
                                          </p:spTgt>
                                        </p:tgtEl>
                                      </p:cBhvr>
                                    </p:animEffect>
                                    <p:anim calcmode="lin" valueType="num">
                                      <p:cBhvr>
                                        <p:cTn id="50" dur="1000" fill="hold"/>
                                        <p:tgtEl>
                                          <p:spTgt spid="372">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7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72">
                                            <p:txEl>
                                              <p:pRg st="6" end="6"/>
                                            </p:txEl>
                                          </p:spTgt>
                                        </p:tgtEl>
                                        <p:attrNameLst>
                                          <p:attrName>style.visibility</p:attrName>
                                        </p:attrNameLst>
                                      </p:cBhvr>
                                      <p:to>
                                        <p:strVal val="visible"/>
                                      </p:to>
                                    </p:set>
                                    <p:animEffect transition="in" filter="fade">
                                      <p:cBhvr>
                                        <p:cTn id="56" dur="1000"/>
                                        <p:tgtEl>
                                          <p:spTgt spid="372">
                                            <p:txEl>
                                              <p:pRg st="6" end="6"/>
                                            </p:txEl>
                                          </p:spTgt>
                                        </p:tgtEl>
                                      </p:cBhvr>
                                    </p:animEffect>
                                    <p:anim calcmode="lin" valueType="num">
                                      <p:cBhvr>
                                        <p:cTn id="57" dur="1000" fill="hold"/>
                                        <p:tgtEl>
                                          <p:spTgt spid="372">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37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335"/>
        <p:cNvGrpSpPr/>
        <p:nvPr/>
      </p:nvGrpSpPr>
      <p:grpSpPr>
        <a:xfrm>
          <a:off x="0" y="0"/>
          <a:ext cx="0" cy="0"/>
          <a:chOff x="0" y="0"/>
          <a:chExt cx="0" cy="0"/>
        </a:xfrm>
      </p:grpSpPr>
      <p:sp>
        <p:nvSpPr>
          <p:cNvPr id="336" name="Google Shape;336;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p:txBody>
      </p:sp>
      <p:sp>
        <p:nvSpPr>
          <p:cNvPr id="337" name="Google Shape;337;p19"/>
          <p:cNvSpPr txBox="1">
            <a:spLocks noGrp="1"/>
          </p:cNvSpPr>
          <p:nvPr>
            <p:ph type="ctrTitle"/>
          </p:nvPr>
        </p:nvSpPr>
        <p:spPr>
          <a:xfrm>
            <a:off x="477980" y="0"/>
            <a:ext cx="11616991" cy="141221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F2F2F2"/>
              </a:buClr>
              <a:buSzPts val="4000"/>
              <a:buFont typeface="Arial"/>
              <a:buNone/>
            </a:pPr>
            <a:r>
              <a:rPr lang="es-CL" sz="4000">
                <a:solidFill>
                  <a:srgbClr val="F2F2F2"/>
                </a:solidFill>
                <a:latin typeface="Arial"/>
                <a:ea typeface="Arial"/>
                <a:cs typeface="Arial"/>
                <a:sym typeface="Arial"/>
              </a:rPr>
              <a:t>Caracterización de los conflictos socioambientales</a:t>
            </a:r>
            <a:endParaRPr sz="4000">
              <a:solidFill>
                <a:srgbClr val="F2F2F2"/>
              </a:solidFill>
              <a:latin typeface="Arial"/>
              <a:ea typeface="Arial"/>
              <a:cs typeface="Arial"/>
              <a:sym typeface="Arial"/>
            </a:endParaRPr>
          </a:p>
        </p:txBody>
      </p:sp>
      <p:sp>
        <p:nvSpPr>
          <p:cNvPr id="338" name="Google Shape;338;p19"/>
          <p:cNvSpPr txBox="1"/>
          <p:nvPr/>
        </p:nvSpPr>
        <p:spPr>
          <a:xfrm>
            <a:off x="477980" y="2098106"/>
            <a:ext cx="6757708" cy="4663625"/>
          </a:xfrm>
          <a:prstGeom prst="rect">
            <a:avLst/>
          </a:prstGeom>
          <a:noFill/>
          <a:ln>
            <a:noFill/>
          </a:ln>
        </p:spPr>
        <p:txBody>
          <a:bodyPr spcFirstLastPara="1" wrap="square" lIns="91425" tIns="45700" rIns="91425" bIns="45700" anchor="t" anchorCtr="0">
            <a:normAutofit fontScale="55000" lnSpcReduction="20000"/>
          </a:bodyPr>
          <a:lstStyle/>
          <a:p>
            <a:pPr marL="342900" marR="0" lvl="0" indent="-301498" algn="l" rtl="0">
              <a:lnSpc>
                <a:spcPct val="90000"/>
              </a:lnSpc>
              <a:spcBef>
                <a:spcPts val="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Es un conflicto con impactos globales</a:t>
            </a:r>
            <a:endParaRPr dirty="0"/>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Es </a:t>
            </a:r>
            <a:r>
              <a:rPr lang="es-CL" sz="2900" dirty="0" err="1">
                <a:solidFill>
                  <a:schemeClr val="dk1"/>
                </a:solidFill>
                <a:latin typeface="Calibri"/>
                <a:ea typeface="Calibri"/>
                <a:cs typeface="Calibri"/>
                <a:sym typeface="Calibri"/>
              </a:rPr>
              <a:t>policausal</a:t>
            </a:r>
            <a:endParaRPr sz="2900" dirty="0">
              <a:solidFill>
                <a:schemeClr val="dk1"/>
              </a:solidFill>
              <a:latin typeface="Calibri"/>
              <a:ea typeface="Calibri"/>
              <a:cs typeface="Calibri"/>
              <a:sym typeface="Calibri"/>
            </a:endParaRPr>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Recae sobre un o más elementos del medio ambiente</a:t>
            </a:r>
            <a:endParaRPr dirty="0"/>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Se da en un contexto </a:t>
            </a:r>
            <a:r>
              <a:rPr lang="es-CL" sz="2900" dirty="0" err="1">
                <a:solidFill>
                  <a:schemeClr val="dk1"/>
                </a:solidFill>
                <a:latin typeface="Calibri"/>
                <a:ea typeface="Calibri"/>
                <a:cs typeface="Calibri"/>
                <a:sym typeface="Calibri"/>
              </a:rPr>
              <a:t>hiperpolicontextual</a:t>
            </a:r>
            <a:r>
              <a:rPr lang="es-CL" sz="2900" dirty="0">
                <a:solidFill>
                  <a:schemeClr val="dk1"/>
                </a:solidFill>
                <a:latin typeface="Calibri"/>
                <a:ea typeface="Calibri"/>
                <a:cs typeface="Calibri"/>
                <a:sym typeface="Calibri"/>
              </a:rPr>
              <a:t>: histórico/social/político/económico, ambiental político  e  intercultural</a:t>
            </a:r>
            <a:endParaRPr dirty="0"/>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Supone amenaza, perturbación  o alteración al  medio ambiente y a  los DDHH</a:t>
            </a:r>
            <a:endParaRPr dirty="0"/>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Es un conflicto de interés colectivo o público</a:t>
            </a:r>
            <a:endParaRPr sz="2900" dirty="0">
              <a:solidFill>
                <a:schemeClr val="dk1"/>
              </a:solidFill>
              <a:latin typeface="Calibri"/>
              <a:ea typeface="Calibri"/>
              <a:cs typeface="Calibri"/>
              <a:sym typeface="Calibri"/>
            </a:endParaRPr>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Multi parte/ multiplicidad de actores</a:t>
            </a:r>
            <a:endParaRPr dirty="0"/>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Multiplicidad de intereses de diversa naturaleza</a:t>
            </a:r>
            <a:endParaRPr dirty="0"/>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Alta complejidad / diversidad de temas clave/ de intereses/ de </a:t>
            </a:r>
            <a:endParaRPr sz="2900" dirty="0">
              <a:solidFill>
                <a:schemeClr val="dk1"/>
              </a:solidFill>
              <a:latin typeface="Calibri"/>
              <a:ea typeface="Calibri"/>
              <a:cs typeface="Calibri"/>
              <a:sym typeface="Calibri"/>
            </a:endParaRPr>
          </a:p>
          <a:p>
            <a:pPr marL="457200" marR="0" lvl="0" indent="0" algn="l" rtl="0">
              <a:lnSpc>
                <a:spcPct val="90000"/>
              </a:lnSpc>
              <a:spcBef>
                <a:spcPts val="1000"/>
              </a:spcBef>
              <a:spcAft>
                <a:spcPts val="0"/>
              </a:spcAft>
              <a:buNone/>
            </a:pPr>
            <a:r>
              <a:rPr lang="es-CL" sz="2900" dirty="0">
                <a:solidFill>
                  <a:schemeClr val="dk1"/>
                </a:solidFill>
                <a:latin typeface="Calibri"/>
                <a:ea typeface="Calibri"/>
                <a:cs typeface="Calibri"/>
                <a:sym typeface="Calibri"/>
              </a:rPr>
              <a:t>contextos  </a:t>
            </a:r>
            <a:endParaRPr dirty="0"/>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Interdisciplinar/ transdisciplinar</a:t>
            </a:r>
            <a:endParaRPr sz="2900" dirty="0">
              <a:solidFill>
                <a:schemeClr val="dk1"/>
              </a:solidFill>
              <a:latin typeface="Calibri"/>
              <a:ea typeface="Calibri"/>
              <a:cs typeface="Calibri"/>
              <a:sym typeface="Calibri"/>
            </a:endParaRPr>
          </a:p>
          <a:p>
            <a:pPr marL="342900" marR="0" lvl="0" indent="-301498" algn="l" rtl="0">
              <a:lnSpc>
                <a:spcPct val="90000"/>
              </a:lnSpc>
              <a:spcBef>
                <a:spcPts val="1000"/>
              </a:spcBef>
              <a:spcAft>
                <a:spcPts val="0"/>
              </a:spcAft>
              <a:buClr>
                <a:schemeClr val="dk1"/>
              </a:buClr>
              <a:buSzPct val="100000"/>
              <a:buFont typeface="Calibri"/>
              <a:buChar char="•"/>
            </a:pPr>
            <a:r>
              <a:rPr lang="es-CL" sz="2900" dirty="0">
                <a:solidFill>
                  <a:schemeClr val="dk1"/>
                </a:solidFill>
                <a:latin typeface="Calibri"/>
                <a:ea typeface="Calibri"/>
                <a:cs typeface="Calibri"/>
                <a:sym typeface="Calibri"/>
              </a:rPr>
              <a:t>Requiere un enfoque transversal</a:t>
            </a:r>
            <a:endParaRPr sz="2900" dirty="0">
              <a:solidFill>
                <a:schemeClr val="dk1"/>
              </a:solidFill>
              <a:latin typeface="Calibri"/>
              <a:ea typeface="Calibri"/>
              <a:cs typeface="Calibri"/>
              <a:sym typeface="Calibri"/>
            </a:endParaRPr>
          </a:p>
          <a:p>
            <a:pPr marL="342900" marR="0" lvl="0" indent="-301498" algn="l" rtl="0">
              <a:lnSpc>
                <a:spcPct val="90000"/>
              </a:lnSpc>
              <a:spcBef>
                <a:spcPts val="1000"/>
              </a:spcBef>
              <a:spcAft>
                <a:spcPts val="0"/>
              </a:spcAft>
              <a:buClr>
                <a:schemeClr val="dk1"/>
              </a:buClr>
              <a:buSzPct val="100000"/>
              <a:buFont typeface="Arial"/>
              <a:buChar char="•"/>
            </a:pPr>
            <a:r>
              <a:rPr lang="es-CL" sz="2900" dirty="0">
                <a:solidFill>
                  <a:schemeClr val="dk1"/>
                </a:solidFill>
                <a:latin typeface="Calibri"/>
                <a:ea typeface="Calibri"/>
                <a:cs typeface="Calibri"/>
                <a:sym typeface="Calibri"/>
              </a:rPr>
              <a:t>Asimetría de poder entre las partes y actores</a:t>
            </a:r>
            <a:endParaRPr dirty="0"/>
          </a:p>
          <a:p>
            <a:pPr marL="0" marR="0" lvl="0" indent="0" algn="l" rtl="0">
              <a:lnSpc>
                <a:spcPct val="90000"/>
              </a:lnSpc>
              <a:spcBef>
                <a:spcPts val="1000"/>
              </a:spcBef>
              <a:spcAft>
                <a:spcPts val="0"/>
              </a:spcAft>
              <a:buClr>
                <a:schemeClr val="dk1"/>
              </a:buClr>
              <a:buSzPct val="100000"/>
              <a:buFont typeface="Arial"/>
              <a:buNone/>
            </a:pPr>
            <a:endParaRPr sz="2000" dirty="0">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ct val="100000"/>
              <a:buFont typeface="Arial"/>
              <a:buNone/>
            </a:pPr>
            <a:endParaRPr sz="2000" dirty="0">
              <a:solidFill>
                <a:schemeClr val="dk1"/>
              </a:solidFill>
              <a:latin typeface="Calibri"/>
              <a:ea typeface="Calibri"/>
              <a:cs typeface="Calibri"/>
              <a:sym typeface="Calibri"/>
            </a:endParaRPr>
          </a:p>
        </p:txBody>
      </p:sp>
      <p:pic>
        <p:nvPicPr>
          <p:cNvPr id="339" name="Google Shape;339;p19"/>
          <p:cNvPicPr preferRelativeResize="0"/>
          <p:nvPr/>
        </p:nvPicPr>
        <p:blipFill rotWithShape="1">
          <a:blip r:embed="rId3">
            <a:alphaModFix/>
          </a:blip>
          <a:srcRect/>
          <a:stretch/>
        </p:blipFill>
        <p:spPr>
          <a:xfrm>
            <a:off x="7548456" y="2039626"/>
            <a:ext cx="4361663" cy="466362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38">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38">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38">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38">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38">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38">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8">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54094">
              <a:schemeClr val="tx2">
                <a:lumMod val="75000"/>
              </a:schemeClr>
            </a:gs>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Shape 122"/>
        <p:cNvGrpSpPr/>
        <p:nvPr/>
      </p:nvGrpSpPr>
      <p:grpSpPr>
        <a:xfrm>
          <a:off x="0" y="0"/>
          <a:ext cx="0" cy="0"/>
          <a:chOff x="0" y="0"/>
          <a:chExt cx="0" cy="0"/>
        </a:xfrm>
      </p:grpSpPr>
      <p:sp>
        <p:nvSpPr>
          <p:cNvPr id="123" name="Google Shape;123;g2f65db90156_0_26"/>
          <p:cNvSpPr txBox="1"/>
          <p:nvPr/>
        </p:nvSpPr>
        <p:spPr>
          <a:xfrm>
            <a:off x="6378600" y="426125"/>
            <a:ext cx="5206800" cy="849600"/>
          </a:xfrm>
          <a:prstGeom prst="rect">
            <a:avLst/>
          </a:prstGeom>
          <a:noFill/>
          <a:ln>
            <a:noFill/>
          </a:ln>
        </p:spPr>
        <p:txBody>
          <a:bodyPr spcFirstLastPara="1" wrap="square" lIns="91425" tIns="91425" rIns="91425" bIns="91425" anchor="t" anchorCtr="0">
            <a:spAutoFit/>
          </a:bodyPr>
          <a:lstStyle/>
          <a:p>
            <a:pPr marL="0" lvl="0" indent="0" algn="just" rtl="0">
              <a:lnSpc>
                <a:spcPct val="90000"/>
              </a:lnSpc>
              <a:spcBef>
                <a:spcPts val="1000"/>
              </a:spcBef>
              <a:spcAft>
                <a:spcPts val="0"/>
              </a:spcAft>
              <a:buNone/>
            </a:pPr>
            <a:r>
              <a:rPr lang="es-CL" sz="2400" dirty="0">
                <a:solidFill>
                  <a:schemeClr val="dk1"/>
                </a:solidFill>
                <a:latin typeface="Calibri"/>
                <a:ea typeface="Calibri"/>
                <a:cs typeface="Calibri"/>
                <a:sym typeface="Calibri"/>
              </a:rPr>
              <a:t>En general, cuál es la causa de los conflictos socioambientales?</a:t>
            </a:r>
            <a:endParaRPr sz="2400" dirty="0">
              <a:solidFill>
                <a:schemeClr val="dk1"/>
              </a:solidFill>
              <a:latin typeface="Calibri"/>
              <a:ea typeface="Calibri"/>
              <a:cs typeface="Calibri"/>
              <a:sym typeface="Calibri"/>
            </a:endParaRPr>
          </a:p>
        </p:txBody>
      </p:sp>
      <p:sp>
        <p:nvSpPr>
          <p:cNvPr id="124" name="Google Shape;124;g2f65db90156_0_26"/>
          <p:cNvSpPr txBox="1"/>
          <p:nvPr/>
        </p:nvSpPr>
        <p:spPr>
          <a:xfrm>
            <a:off x="6398625" y="2130325"/>
            <a:ext cx="4960200" cy="1182000"/>
          </a:xfrm>
          <a:prstGeom prst="rect">
            <a:avLst/>
          </a:prstGeom>
          <a:noFill/>
          <a:ln>
            <a:noFill/>
          </a:ln>
        </p:spPr>
        <p:txBody>
          <a:bodyPr spcFirstLastPara="1" wrap="square" lIns="91425" tIns="91425" rIns="91425" bIns="91425" anchor="t" anchorCtr="0">
            <a:spAutoFit/>
          </a:bodyPr>
          <a:lstStyle/>
          <a:p>
            <a:pPr marL="0" lvl="0" indent="0" algn="just" rtl="0">
              <a:lnSpc>
                <a:spcPct val="90000"/>
              </a:lnSpc>
              <a:spcBef>
                <a:spcPts val="1000"/>
              </a:spcBef>
              <a:spcAft>
                <a:spcPts val="0"/>
              </a:spcAft>
              <a:buNone/>
            </a:pPr>
            <a:r>
              <a:rPr lang="es-CL" sz="2400" dirty="0">
                <a:solidFill>
                  <a:schemeClr val="dk1"/>
                </a:solidFill>
                <a:latin typeface="Calibri"/>
                <a:ea typeface="Calibri"/>
                <a:cs typeface="Calibri"/>
                <a:sym typeface="Calibri"/>
              </a:rPr>
              <a:t>Qué rol juegan los modelos económicos imperantes; el concepto de desarrollo y el de sustentabilidad?</a:t>
            </a:r>
            <a:endParaRPr sz="2400" dirty="0">
              <a:solidFill>
                <a:schemeClr val="dk1"/>
              </a:solidFill>
              <a:latin typeface="Calibri"/>
              <a:ea typeface="Calibri"/>
              <a:cs typeface="Calibri"/>
              <a:sym typeface="Calibri"/>
            </a:endParaRPr>
          </a:p>
        </p:txBody>
      </p:sp>
      <p:sp>
        <p:nvSpPr>
          <p:cNvPr id="126" name="Google Shape;126;g2f65db90156_0_26"/>
          <p:cNvSpPr txBox="1"/>
          <p:nvPr/>
        </p:nvSpPr>
        <p:spPr>
          <a:xfrm>
            <a:off x="6911325" y="4399625"/>
            <a:ext cx="4447500" cy="517200"/>
          </a:xfrm>
          <a:prstGeom prst="rect">
            <a:avLst/>
          </a:prstGeom>
          <a:noFill/>
          <a:ln>
            <a:noFill/>
          </a:ln>
        </p:spPr>
        <p:txBody>
          <a:bodyPr spcFirstLastPara="1" wrap="square" lIns="91425" tIns="91425" rIns="91425" bIns="91425" anchor="t" anchorCtr="0">
            <a:spAutoFit/>
          </a:bodyPr>
          <a:lstStyle/>
          <a:p>
            <a:pPr marL="0" lvl="0" indent="0" algn="just" rtl="0">
              <a:lnSpc>
                <a:spcPct val="90000"/>
              </a:lnSpc>
              <a:spcBef>
                <a:spcPts val="1000"/>
              </a:spcBef>
              <a:spcAft>
                <a:spcPts val="0"/>
              </a:spcAft>
              <a:buNone/>
            </a:pPr>
            <a:endParaRPr sz="2400">
              <a:solidFill>
                <a:schemeClr val="dk1"/>
              </a:solidFill>
              <a:latin typeface="Calibri"/>
              <a:ea typeface="Calibri"/>
              <a:cs typeface="Calibri"/>
              <a:sym typeface="Calibri"/>
            </a:endParaRPr>
          </a:p>
        </p:txBody>
      </p:sp>
      <p:sp>
        <p:nvSpPr>
          <p:cNvPr id="127" name="Google Shape;127;g2f65db90156_0_26"/>
          <p:cNvSpPr txBox="1"/>
          <p:nvPr/>
        </p:nvSpPr>
        <p:spPr>
          <a:xfrm>
            <a:off x="6378600" y="3744589"/>
            <a:ext cx="4881300" cy="1310072"/>
          </a:xfrm>
          <a:prstGeom prst="rect">
            <a:avLst/>
          </a:prstGeom>
          <a:noFill/>
          <a:ln>
            <a:noFill/>
          </a:ln>
        </p:spPr>
        <p:txBody>
          <a:bodyPr spcFirstLastPara="1" wrap="square" lIns="91425" tIns="91425" rIns="91425" bIns="91425" anchor="t" anchorCtr="0">
            <a:spAutoFit/>
          </a:bodyPr>
          <a:lstStyle/>
          <a:p>
            <a:pPr marL="0" lvl="0" indent="0" algn="just" rtl="0">
              <a:lnSpc>
                <a:spcPct val="90000"/>
              </a:lnSpc>
              <a:spcBef>
                <a:spcPts val="1000"/>
              </a:spcBef>
              <a:spcAft>
                <a:spcPts val="0"/>
              </a:spcAft>
              <a:buNone/>
            </a:pPr>
            <a:r>
              <a:rPr lang="es-CL" sz="2400" dirty="0">
                <a:solidFill>
                  <a:schemeClr val="dk1"/>
                </a:solidFill>
                <a:latin typeface="Calibri"/>
                <a:ea typeface="Calibri"/>
                <a:cs typeface="Calibri"/>
                <a:sym typeface="Calibri"/>
              </a:rPr>
              <a:t>La diversidad de manifestaciones a nivel local, regional y global. Cambio climático</a:t>
            </a:r>
            <a:endParaRPr sz="2400" dirty="0">
              <a:solidFill>
                <a:schemeClr val="dk1"/>
              </a:solidFill>
              <a:latin typeface="Calibri"/>
              <a:ea typeface="Calibri"/>
              <a:cs typeface="Calibri"/>
              <a:sym typeface="Calibri"/>
            </a:endParaRPr>
          </a:p>
        </p:txBody>
      </p:sp>
      <p:pic>
        <p:nvPicPr>
          <p:cNvPr id="128" name="Google Shape;128;g2f65db90156_0_26"/>
          <p:cNvPicPr preferRelativeResize="0"/>
          <p:nvPr/>
        </p:nvPicPr>
        <p:blipFill>
          <a:blip r:embed="rId3">
            <a:alphaModFix/>
          </a:blip>
          <a:stretch>
            <a:fillRect/>
          </a:stretch>
        </p:blipFill>
        <p:spPr>
          <a:xfrm>
            <a:off x="1962425" y="931075"/>
            <a:ext cx="2381250" cy="4762500"/>
          </a:xfrm>
          <a:prstGeom prst="rect">
            <a:avLst/>
          </a:prstGeom>
          <a:noFill/>
          <a:ln>
            <a:noFill/>
          </a:ln>
        </p:spPr>
      </p:pic>
      <p:pic>
        <p:nvPicPr>
          <p:cNvPr id="129" name="Google Shape;129;g2f65db90156_0_26"/>
          <p:cNvPicPr preferRelativeResize="0"/>
          <p:nvPr/>
        </p:nvPicPr>
        <p:blipFill>
          <a:blip r:embed="rId4">
            <a:alphaModFix/>
          </a:blip>
          <a:stretch>
            <a:fillRect/>
          </a:stretch>
        </p:blipFill>
        <p:spPr>
          <a:xfrm>
            <a:off x="338651" y="548475"/>
            <a:ext cx="4881300" cy="60007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3">
                                            <p:txEl>
                                              <p:pRg st="0" end="0"/>
                                            </p:txEl>
                                          </p:spTgt>
                                        </p:tgtEl>
                                        <p:attrNameLst>
                                          <p:attrName>style.visibility</p:attrName>
                                        </p:attrNameLst>
                                      </p:cBhvr>
                                      <p:to>
                                        <p:strVal val="visible"/>
                                      </p:to>
                                    </p:set>
                                    <p:animEffect transition="in" filter="fade">
                                      <p:cBhvr>
                                        <p:cTn id="7" dur="1000"/>
                                        <p:tgtEl>
                                          <p:spTgt spid="123">
                                            <p:txEl>
                                              <p:pRg st="0" end="0"/>
                                            </p:txEl>
                                          </p:spTgt>
                                        </p:tgtEl>
                                      </p:cBhvr>
                                    </p:animEffect>
                                    <p:anim calcmode="lin" valueType="num">
                                      <p:cBhvr>
                                        <p:cTn id="8" dur="1000" fill="hold"/>
                                        <p:tgtEl>
                                          <p:spTgt spid="12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4">
                                            <p:txEl>
                                              <p:pRg st="0" end="0"/>
                                            </p:txEl>
                                          </p:spTgt>
                                        </p:tgtEl>
                                        <p:attrNameLst>
                                          <p:attrName>style.visibility</p:attrName>
                                        </p:attrNameLst>
                                      </p:cBhvr>
                                      <p:to>
                                        <p:strVal val="visible"/>
                                      </p:to>
                                    </p:set>
                                    <p:animEffect transition="in" filter="fade">
                                      <p:cBhvr>
                                        <p:cTn id="14" dur="1000"/>
                                        <p:tgtEl>
                                          <p:spTgt spid="124">
                                            <p:txEl>
                                              <p:pRg st="0" end="0"/>
                                            </p:txEl>
                                          </p:spTgt>
                                        </p:tgtEl>
                                      </p:cBhvr>
                                    </p:animEffect>
                                    <p:anim calcmode="lin" valueType="num">
                                      <p:cBhvr>
                                        <p:cTn id="15" dur="1000" fill="hold"/>
                                        <p:tgtEl>
                                          <p:spTgt spid="12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7">
                                            <p:txEl>
                                              <p:pRg st="0" end="0"/>
                                            </p:txEl>
                                          </p:spTgt>
                                        </p:tgtEl>
                                        <p:attrNameLst>
                                          <p:attrName>style.visibility</p:attrName>
                                        </p:attrNameLst>
                                      </p:cBhvr>
                                      <p:to>
                                        <p:strVal val="visible"/>
                                      </p:to>
                                    </p:set>
                                    <p:animEffect transition="in" filter="fade">
                                      <p:cBhvr>
                                        <p:cTn id="21" dur="1000"/>
                                        <p:tgtEl>
                                          <p:spTgt spid="127">
                                            <p:txEl>
                                              <p:pRg st="0" end="0"/>
                                            </p:txEl>
                                          </p:spTgt>
                                        </p:tgtEl>
                                      </p:cBhvr>
                                    </p:animEffect>
                                    <p:anim calcmode="lin" valueType="num">
                                      <p:cBhvr>
                                        <p:cTn id="22" dur="1000" fill="hold"/>
                                        <p:tgtEl>
                                          <p:spTgt spid="12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2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4"/>
        <p:cNvGrpSpPr/>
        <p:nvPr/>
      </p:nvGrpSpPr>
      <p:grpSpPr>
        <a:xfrm>
          <a:off x="0" y="0"/>
          <a:ext cx="0" cy="0"/>
          <a:chOff x="0" y="0"/>
          <a:chExt cx="0" cy="0"/>
        </a:xfrm>
      </p:grpSpPr>
      <p:sp useBgFill="1">
        <p:nvSpPr>
          <p:cNvPr id="147" name="Rectangle 141">
            <a:extLst>
              <a:ext uri="{FF2B5EF4-FFF2-40B4-BE49-F238E27FC236}">
                <a16:creationId xmlns:a16="http://schemas.microsoft.com/office/drawing/2014/main" id="{2151139A-886F-4B97-8815-729AD3831BB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9" name="Rectangle 143">
            <a:extLst>
              <a:ext uri="{FF2B5EF4-FFF2-40B4-BE49-F238E27FC236}">
                <a16:creationId xmlns:a16="http://schemas.microsoft.com/office/drawing/2014/main" id="{AB5E08C4-8CDD-4623-A5B8-E998C6DEE3B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1500"/>
            <a:ext cx="12191998" cy="6858000"/>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a:extLst>
              <a:ext uri="{FF2B5EF4-FFF2-40B4-BE49-F238E27FC236}">
                <a16:creationId xmlns:a16="http://schemas.microsoft.com/office/drawing/2014/main" id="{AFFC87AC-C919-4FE5-BAC3-39509E00115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35" y="-1500"/>
            <a:ext cx="8119933" cy="6858001"/>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a:extLst>
              <a:ext uri="{FF2B5EF4-FFF2-40B4-BE49-F238E27FC236}">
                <a16:creationId xmlns:a16="http://schemas.microsoft.com/office/drawing/2014/main" id="{7D0659F6-0853-468D-B1B2-44FDBE98B80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272" y="-3000"/>
            <a:ext cx="12201265" cy="6859501"/>
          </a:xfrm>
          <a:prstGeom prst="rect">
            <a:avLst/>
          </a:prstGeom>
          <a:gradFill>
            <a:gsLst>
              <a:gs pos="0">
                <a:srgbClr val="000000">
                  <a:alpha val="71765"/>
                </a:srgbClr>
              </a:gs>
              <a:gs pos="100000">
                <a:schemeClr val="accent1">
                  <a:alpha val="24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149">
            <a:extLst>
              <a:ext uri="{FF2B5EF4-FFF2-40B4-BE49-F238E27FC236}">
                <a16:creationId xmlns:a16="http://schemas.microsoft.com/office/drawing/2014/main" id="{15F33878-D502-4FFA-8ACE-F2AECDB2A23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78536" y="0"/>
            <a:ext cx="11718098" cy="6858000"/>
          </a:xfrm>
          <a:prstGeom prst="rect">
            <a:avLst/>
          </a:prstGeom>
          <a:gradFill>
            <a:gsLst>
              <a:gs pos="19000">
                <a:srgbClr val="000000">
                  <a:alpha val="62000"/>
                </a:srgbClr>
              </a:gs>
              <a:gs pos="100000">
                <a:schemeClr val="accent1">
                  <a:lumMod val="75000"/>
                  <a:alpha val="44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Rectangle 151">
            <a:extLst>
              <a:ext uri="{FF2B5EF4-FFF2-40B4-BE49-F238E27FC236}">
                <a16:creationId xmlns:a16="http://schemas.microsoft.com/office/drawing/2014/main" id="{977ACDD7-882D-4B81-A213-84C82B96B01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 y="2888341"/>
            <a:ext cx="12203819" cy="3968158"/>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Google Shape;135;g2f65db90156_0_12"/>
          <p:cNvSpPr txBox="1">
            <a:spLocks noGrp="1"/>
          </p:cNvSpPr>
          <p:nvPr>
            <p:ph type="subTitle" idx="1"/>
          </p:nvPr>
        </p:nvSpPr>
        <p:spPr>
          <a:xfrm>
            <a:off x="1127570" y="5791201"/>
            <a:ext cx="9932690" cy="508000"/>
          </a:xfrm>
          <a:prstGeom prst="rect">
            <a:avLst/>
          </a:prstGeom>
        </p:spPr>
        <p:txBody>
          <a:bodyPr spcFirstLastPara="1" lIns="91425" tIns="45700" rIns="91425" bIns="45700" anchor="t" anchorCtr="0">
            <a:normAutofit/>
          </a:bodyPr>
          <a:lstStyle/>
          <a:p>
            <a:pPr marL="0" lvl="0" indent="0" rtl="0">
              <a:spcBef>
                <a:spcPts val="1000"/>
              </a:spcBef>
              <a:spcAft>
                <a:spcPts val="0"/>
              </a:spcAft>
              <a:buNone/>
            </a:pPr>
            <a:endParaRPr lang="es-CL" sz="2000">
              <a:solidFill>
                <a:srgbClr val="FFFFFF"/>
              </a:solidFill>
            </a:endParaRPr>
          </a:p>
          <a:p>
            <a:pPr marL="0" lvl="0" indent="0" rtl="0">
              <a:spcBef>
                <a:spcPts val="1000"/>
              </a:spcBef>
              <a:spcAft>
                <a:spcPts val="0"/>
              </a:spcAft>
              <a:buNone/>
            </a:pPr>
            <a:endParaRPr lang="es-CL" sz="2000">
              <a:solidFill>
                <a:srgbClr val="FFFFFF"/>
              </a:solidFill>
            </a:endParaRPr>
          </a:p>
          <a:p>
            <a:pPr marL="0" lvl="0" indent="0" rtl="0">
              <a:spcBef>
                <a:spcPts val="1000"/>
              </a:spcBef>
              <a:spcAft>
                <a:spcPts val="0"/>
              </a:spcAft>
              <a:buNone/>
            </a:pPr>
            <a:endParaRPr lang="es-CL" sz="2000">
              <a:solidFill>
                <a:srgbClr val="FFFFFF"/>
              </a:solidFill>
            </a:endParaRPr>
          </a:p>
        </p:txBody>
      </p:sp>
      <p:pic>
        <p:nvPicPr>
          <p:cNvPr id="136" name="Google Shape;136;g2f65db90156_0_12"/>
          <p:cNvPicPr preferRelativeResize="0"/>
          <p:nvPr/>
        </p:nvPicPr>
        <p:blipFill>
          <a:blip r:embed="rId3"/>
          <a:stretch>
            <a:fillRect/>
          </a:stretch>
        </p:blipFill>
        <p:spPr>
          <a:xfrm>
            <a:off x="1381935" y="2166144"/>
            <a:ext cx="4481866" cy="3170919"/>
          </a:xfrm>
          <a:prstGeom prst="rect">
            <a:avLst/>
          </a:prstGeom>
          <a:noFill/>
        </p:spPr>
      </p:pic>
      <p:pic>
        <p:nvPicPr>
          <p:cNvPr id="137" name="Google Shape;137;g2f65db90156_0_12"/>
          <p:cNvPicPr preferRelativeResize="0"/>
          <p:nvPr/>
        </p:nvPicPr>
        <p:blipFill>
          <a:blip r:embed="rId4"/>
          <a:stretch>
            <a:fillRect/>
          </a:stretch>
        </p:blipFill>
        <p:spPr>
          <a:xfrm>
            <a:off x="6350724" y="2166144"/>
            <a:ext cx="4486215" cy="2658082"/>
          </a:xfrm>
          <a:prstGeom prst="rect">
            <a:avLst/>
          </a:prstGeom>
          <a:noFill/>
        </p:spPr>
      </p:pic>
      <p:sp>
        <p:nvSpPr>
          <p:cNvPr id="125" name="Google Shape;125;g2f65db90156_0_26"/>
          <p:cNvSpPr txBox="1"/>
          <p:nvPr/>
        </p:nvSpPr>
        <p:spPr>
          <a:xfrm>
            <a:off x="478529" y="0"/>
            <a:ext cx="7379596" cy="1898951"/>
          </a:xfrm>
          <a:prstGeom prst="rect">
            <a:avLst/>
          </a:prstGeom>
          <a:noFill/>
          <a:ln>
            <a:noFill/>
          </a:ln>
        </p:spPr>
        <p:txBody>
          <a:bodyPr spcFirstLastPara="1" wrap="square" lIns="91425" tIns="91425" rIns="91425" bIns="91425" anchor="t" anchorCtr="0">
            <a:spAutoFit/>
          </a:bodyPr>
          <a:lstStyle/>
          <a:p>
            <a:pPr marL="0" lvl="0" indent="0" algn="just" rtl="0">
              <a:lnSpc>
                <a:spcPct val="90000"/>
              </a:lnSpc>
              <a:spcBef>
                <a:spcPts val="1000"/>
              </a:spcBef>
              <a:spcAft>
                <a:spcPts val="0"/>
              </a:spcAft>
              <a:buNone/>
            </a:pPr>
            <a:r>
              <a:rPr lang="es-CL" sz="2400" dirty="0">
                <a:solidFill>
                  <a:schemeClr val="bg1"/>
                </a:solidFill>
                <a:latin typeface="Calibri"/>
                <a:ea typeface="Calibri"/>
                <a:cs typeface="Calibri"/>
                <a:sym typeface="Calibri"/>
              </a:rPr>
              <a:t>Que efecto produce la </a:t>
            </a:r>
            <a:r>
              <a:rPr lang="es-CL" sz="2400" dirty="0" err="1">
                <a:solidFill>
                  <a:schemeClr val="bg1"/>
                </a:solidFill>
                <a:latin typeface="Calibri"/>
                <a:ea typeface="Calibri"/>
                <a:cs typeface="Calibri"/>
                <a:sym typeface="Calibri"/>
              </a:rPr>
              <a:t>hipercomplejidad</a:t>
            </a:r>
            <a:r>
              <a:rPr lang="es-CL" sz="2400" dirty="0">
                <a:solidFill>
                  <a:schemeClr val="bg1"/>
                </a:solidFill>
                <a:latin typeface="Calibri"/>
                <a:ea typeface="Calibri"/>
                <a:cs typeface="Calibri"/>
                <a:sym typeface="Calibri"/>
              </a:rPr>
              <a:t> del conflicto socioambiental?</a:t>
            </a:r>
            <a:endParaRPr sz="2400" dirty="0">
              <a:solidFill>
                <a:schemeClr val="bg1"/>
              </a:solidFill>
              <a:latin typeface="Calibri"/>
              <a:ea typeface="Calibri"/>
              <a:cs typeface="Calibri"/>
              <a:sym typeface="Calibri"/>
            </a:endParaRPr>
          </a:p>
          <a:p>
            <a:pPr marL="0" lvl="0" indent="0" algn="just" rtl="0">
              <a:lnSpc>
                <a:spcPct val="90000"/>
              </a:lnSpc>
              <a:spcBef>
                <a:spcPts val="1000"/>
              </a:spcBef>
              <a:spcAft>
                <a:spcPts val="0"/>
              </a:spcAft>
              <a:buNone/>
            </a:pPr>
            <a:r>
              <a:rPr lang="es-CL" sz="2400" dirty="0">
                <a:solidFill>
                  <a:schemeClr val="bg1"/>
                </a:solidFill>
                <a:latin typeface="Calibri"/>
                <a:ea typeface="Calibri"/>
                <a:cs typeface="Calibri"/>
                <a:sym typeface="Calibri"/>
              </a:rPr>
              <a:t>Cada actor lo analiza desde su propia perspectiva</a:t>
            </a:r>
            <a:endParaRPr sz="2400" dirty="0">
              <a:solidFill>
                <a:schemeClr val="bg1"/>
              </a:solidFill>
              <a:latin typeface="Calibri"/>
              <a:ea typeface="Calibri"/>
              <a:cs typeface="Calibri"/>
              <a:sym typeface="Calibri"/>
            </a:endParaRPr>
          </a:p>
          <a:p>
            <a:pPr marL="0" lvl="0" indent="0" algn="just" rtl="0">
              <a:lnSpc>
                <a:spcPct val="90000"/>
              </a:lnSpc>
              <a:spcBef>
                <a:spcPts val="1000"/>
              </a:spcBef>
              <a:spcAft>
                <a:spcPts val="0"/>
              </a:spcAft>
              <a:buNone/>
            </a:pPr>
            <a:r>
              <a:rPr lang="es-CL" sz="2400" dirty="0">
                <a:solidFill>
                  <a:schemeClr val="bg1"/>
                </a:solidFill>
                <a:latin typeface="Calibri"/>
                <a:ea typeface="Calibri"/>
                <a:cs typeface="Calibri"/>
                <a:sym typeface="Calibri"/>
              </a:rPr>
              <a:t>Abordaje transversal del conflicto socioambiental?</a:t>
            </a:r>
            <a:endParaRPr sz="2400" dirty="0">
              <a:solidFill>
                <a:schemeClr val="bg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5">
                                            <p:txEl>
                                              <p:pRg st="0" end="0"/>
                                            </p:txEl>
                                          </p:spTgt>
                                        </p:tgtEl>
                                        <p:attrNameLst>
                                          <p:attrName>style.visibility</p:attrName>
                                        </p:attrNameLst>
                                      </p:cBhvr>
                                      <p:to>
                                        <p:strVal val="visible"/>
                                      </p:to>
                                    </p:set>
                                    <p:animEffect transition="in" filter="fade">
                                      <p:cBhvr>
                                        <p:cTn id="7" dur="1000"/>
                                        <p:tgtEl>
                                          <p:spTgt spid="125">
                                            <p:txEl>
                                              <p:pRg st="0" end="0"/>
                                            </p:txEl>
                                          </p:spTgt>
                                        </p:tgtEl>
                                      </p:cBhvr>
                                    </p:animEffect>
                                    <p:anim calcmode="lin" valueType="num">
                                      <p:cBhvr>
                                        <p:cTn id="8" dur="1000" fill="hold"/>
                                        <p:tgtEl>
                                          <p:spTgt spid="12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5">
                                            <p:txEl>
                                              <p:pRg st="1" end="1"/>
                                            </p:txEl>
                                          </p:spTgt>
                                        </p:tgtEl>
                                        <p:attrNameLst>
                                          <p:attrName>style.visibility</p:attrName>
                                        </p:attrNameLst>
                                      </p:cBhvr>
                                      <p:to>
                                        <p:strVal val="visible"/>
                                      </p:to>
                                    </p:set>
                                    <p:animEffect transition="in" filter="fade">
                                      <p:cBhvr>
                                        <p:cTn id="14" dur="1000"/>
                                        <p:tgtEl>
                                          <p:spTgt spid="125">
                                            <p:txEl>
                                              <p:pRg st="1" end="1"/>
                                            </p:txEl>
                                          </p:spTgt>
                                        </p:tgtEl>
                                      </p:cBhvr>
                                    </p:animEffect>
                                    <p:anim calcmode="lin" valueType="num">
                                      <p:cBhvr>
                                        <p:cTn id="15" dur="1000" fill="hold"/>
                                        <p:tgtEl>
                                          <p:spTgt spid="12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5">
                                            <p:txEl>
                                              <p:pRg st="2" end="2"/>
                                            </p:txEl>
                                          </p:spTgt>
                                        </p:tgtEl>
                                        <p:attrNameLst>
                                          <p:attrName>style.visibility</p:attrName>
                                        </p:attrNameLst>
                                      </p:cBhvr>
                                      <p:to>
                                        <p:strVal val="visible"/>
                                      </p:to>
                                    </p:set>
                                    <p:animEffect transition="in" filter="fade">
                                      <p:cBhvr>
                                        <p:cTn id="21" dur="1000"/>
                                        <p:tgtEl>
                                          <p:spTgt spid="125">
                                            <p:txEl>
                                              <p:pRg st="2" end="2"/>
                                            </p:txEl>
                                          </p:spTgt>
                                        </p:tgtEl>
                                      </p:cBhvr>
                                    </p:animEffect>
                                    <p:anim calcmode="lin" valueType="num">
                                      <p:cBhvr>
                                        <p:cTn id="22" dur="1000" fill="hold"/>
                                        <p:tgtEl>
                                          <p:spTgt spid="12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141"/>
        <p:cNvGrpSpPr/>
        <p:nvPr/>
      </p:nvGrpSpPr>
      <p:grpSpPr>
        <a:xfrm>
          <a:off x="0" y="0"/>
          <a:ext cx="0" cy="0"/>
          <a:chOff x="0" y="0"/>
          <a:chExt cx="0" cy="0"/>
        </a:xfrm>
      </p:grpSpPr>
      <p:sp>
        <p:nvSpPr>
          <p:cNvPr id="142" name="Google Shape;142;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1800"/>
              <a:buNone/>
            </a:pPr>
            <a:endParaRPr sz="1800"/>
          </a:p>
        </p:txBody>
      </p:sp>
      <p:sp>
        <p:nvSpPr>
          <p:cNvPr id="143" name="Google Shape;143;p2"/>
          <p:cNvSpPr txBox="1">
            <a:spLocks noGrp="1"/>
          </p:cNvSpPr>
          <p:nvPr>
            <p:ph type="ctrTitle"/>
          </p:nvPr>
        </p:nvSpPr>
        <p:spPr>
          <a:xfrm>
            <a:off x="1524000" y="224587"/>
            <a:ext cx="10109982" cy="1655762"/>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2F2F2"/>
              </a:buClr>
              <a:buSzPts val="4000"/>
              <a:buFont typeface="Calibri"/>
              <a:buNone/>
            </a:pPr>
            <a:r>
              <a:rPr lang="es-CL" sz="4000">
                <a:solidFill>
                  <a:srgbClr val="F2F2F2"/>
                </a:solidFill>
              </a:rPr>
              <a:t>Recuerdos del pasado 1814 - 1860 Vicente Pérez Rosales</a:t>
            </a:r>
            <a:endParaRPr/>
          </a:p>
        </p:txBody>
      </p:sp>
      <p:pic>
        <p:nvPicPr>
          <p:cNvPr id="144" name="Google Shape;144;p2"/>
          <p:cNvPicPr preferRelativeResize="0"/>
          <p:nvPr/>
        </p:nvPicPr>
        <p:blipFill rotWithShape="1">
          <a:blip r:embed="rId3">
            <a:alphaModFix/>
          </a:blip>
          <a:srcRect l="32716" t="9051" r="38930" b="16594"/>
          <a:stretch/>
        </p:blipFill>
        <p:spPr>
          <a:xfrm>
            <a:off x="175670" y="1880349"/>
            <a:ext cx="3272294" cy="4824536"/>
          </a:xfrm>
          <a:prstGeom prst="rect">
            <a:avLst/>
          </a:prstGeom>
          <a:noFill/>
          <a:ln>
            <a:noFill/>
          </a:ln>
        </p:spPr>
      </p:pic>
      <p:sp>
        <p:nvSpPr>
          <p:cNvPr id="145" name="Google Shape;145;p2"/>
          <p:cNvSpPr txBox="1"/>
          <p:nvPr/>
        </p:nvSpPr>
        <p:spPr>
          <a:xfrm>
            <a:off x="5443350" y="2438831"/>
            <a:ext cx="5224650" cy="4244735"/>
          </a:xfrm>
          <a:prstGeom prst="rect">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s-CL" sz="2000" b="0" i="0" u="none" strike="noStrike" cap="none">
                <a:solidFill>
                  <a:schemeClr val="dk1"/>
                </a:solidFill>
                <a:latin typeface="Calibri"/>
                <a:ea typeface="Calibri"/>
                <a:cs typeface="Calibri"/>
                <a:sym typeface="Calibri"/>
              </a:rPr>
              <a:t>“En mi tránsito ofreci a Pichi-Juan treinta pagas, que eran entonces treinta pesos fuertes, porque incendiase los bosques que mediaban entre Chanchan i la cordillera” (…)</a:t>
            </a:r>
            <a:endParaRPr/>
          </a:p>
          <a:p>
            <a:pPr marL="0" marR="0" lvl="0" indent="0" algn="l" rtl="0">
              <a:lnSpc>
                <a:spcPct val="90000"/>
              </a:lnSpc>
              <a:spcBef>
                <a:spcPts val="1000"/>
              </a:spcBef>
              <a:spcAft>
                <a:spcPts val="0"/>
              </a:spcAft>
              <a:buClr>
                <a:schemeClr val="dk1"/>
              </a:buClr>
              <a:buSzPts val="2000"/>
              <a:buFont typeface="Arial"/>
              <a:buNone/>
            </a:pPr>
            <a:r>
              <a:rPr lang="es-CL" sz="2000" b="0" i="0" u="none" strike="noStrike" cap="none">
                <a:solidFill>
                  <a:schemeClr val="dk1"/>
                </a:solidFill>
                <a:latin typeface="Calibri"/>
                <a:ea typeface="Calibri"/>
                <a:cs typeface="Calibri"/>
                <a:sym typeface="Calibri"/>
              </a:rPr>
              <a:t>"Esa espantable hoguera, cuyos fuegos no pudieron contener ni la verdura de los árboles, ni sus siempre sombrías y empapadas bases, había prolongado durante tres meses su devastadora tarea, y el humo que despedía, empujado por los vientos del sur, era la causa de que el sol estuviera continuamente empañado". </a:t>
            </a:r>
            <a:endParaRPr sz="2000" b="0"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500"/>
                                        <p:tgtEl>
                                          <p:spTgt spid="14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3"/>
                                        </p:tgtEl>
                                        <p:attrNameLst>
                                          <p:attrName>style.visibility</p:attrName>
                                        </p:attrNameLst>
                                      </p:cBhvr>
                                      <p:to>
                                        <p:strVal val="visible"/>
                                      </p:to>
                                    </p:set>
                                    <p:anim calcmode="lin" valueType="num">
                                      <p:cBhvr additive="base">
                                        <p:cTn id="12" dur="500"/>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149"/>
        <p:cNvGrpSpPr/>
        <p:nvPr/>
      </p:nvGrpSpPr>
      <p:grpSpPr>
        <a:xfrm>
          <a:off x="0" y="0"/>
          <a:ext cx="0" cy="0"/>
          <a:chOff x="0" y="0"/>
          <a:chExt cx="0" cy="0"/>
        </a:xfrm>
      </p:grpSpPr>
      <p:sp>
        <p:nvSpPr>
          <p:cNvPr id="150" name="Google Shape;150;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p:txBody>
      </p:sp>
      <p:sp>
        <p:nvSpPr>
          <p:cNvPr id="151" name="Google Shape;151;p3"/>
          <p:cNvSpPr txBox="1"/>
          <p:nvPr/>
        </p:nvSpPr>
        <p:spPr>
          <a:xfrm>
            <a:off x="1775520" y="2264898"/>
            <a:ext cx="3240360" cy="4254774"/>
          </a:xfrm>
          <a:prstGeom prst="rect">
            <a:avLst/>
          </a:prstGeom>
          <a:solidFill>
            <a:schemeClr val="lt1"/>
          </a:solidFill>
          <a:ln w="12700" cap="flat" cmpd="sng">
            <a:solidFill>
              <a:schemeClr val="accent5"/>
            </a:solidFill>
            <a:prstDash val="solid"/>
            <a:miter lim="800000"/>
            <a:headEnd type="none" w="sm" len="sm"/>
            <a:tailEnd type="none" w="sm" len="sm"/>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1800"/>
              <a:buFont typeface="Arial"/>
              <a:buNone/>
            </a:pPr>
            <a:r>
              <a:rPr lang="es-CL" sz="1800" b="0" i="0" u="none" strike="noStrike" cap="none">
                <a:solidFill>
                  <a:schemeClr val="dk1"/>
                </a:solidFill>
                <a:latin typeface="Calibri"/>
                <a:ea typeface="Calibri"/>
                <a:cs typeface="Calibri"/>
                <a:sym typeface="Calibri"/>
              </a:rPr>
              <a:t>“…Todo el territorio incendiado era plano i de la mejor calidad. El fuego que continuó por largo tiempo la devastacion de quellas intransitables espesuras, habia respetado caprichosamente algunos luquetes del bosque, que parecia que </a:t>
            </a:r>
            <a:r>
              <a:rPr lang="es-CL" sz="1800" b="0" i="0" u="sng" strike="noStrike" cap="none">
                <a:solidFill>
                  <a:schemeClr val="dk1"/>
                </a:solidFill>
                <a:latin typeface="Calibri"/>
                <a:ea typeface="Calibri"/>
                <a:cs typeface="Calibri"/>
                <a:sym typeface="Calibri"/>
              </a:rPr>
              <a:t>la mano divina hubiese intencionalmente reservado para que el colono tuviese, a mas del suelo limpio i despejado, la madera necesaria </a:t>
            </a:r>
            <a:r>
              <a:rPr lang="es-CL" sz="1800" b="0" i="0" u="none" strike="noStrike" cap="none">
                <a:solidFill>
                  <a:schemeClr val="dk1"/>
                </a:solidFill>
                <a:latin typeface="Calibri"/>
                <a:ea typeface="Calibri"/>
                <a:cs typeface="Calibri"/>
                <a:sym typeface="Calibri"/>
              </a:rPr>
              <a:t>para los trabajos i para las necesidades de la vida”.</a:t>
            </a:r>
            <a:endParaRPr/>
          </a:p>
          <a:p>
            <a:pPr marL="0" marR="0" lvl="0" indent="0" algn="l" rtl="0">
              <a:lnSpc>
                <a:spcPct val="90000"/>
              </a:lnSpc>
              <a:spcBef>
                <a:spcPts val="1000"/>
              </a:spcBef>
              <a:spcAft>
                <a:spcPts val="0"/>
              </a:spcAft>
              <a:buClr>
                <a:schemeClr val="dk1"/>
              </a:buClr>
              <a:buSzPts val="1700"/>
              <a:buFont typeface="Arial"/>
              <a:buNone/>
            </a:pPr>
            <a:endParaRPr sz="1700" b="0" i="0" u="none" strike="noStrike" cap="none">
              <a:solidFill>
                <a:schemeClr val="accent6"/>
              </a:solidFill>
              <a:latin typeface="Calibri"/>
              <a:ea typeface="Calibri"/>
              <a:cs typeface="Calibri"/>
              <a:sym typeface="Calibri"/>
            </a:endParaRPr>
          </a:p>
        </p:txBody>
      </p:sp>
      <p:pic>
        <p:nvPicPr>
          <p:cNvPr id="152" name="Google Shape;152;p3" descr="Una captura de pantalla de una red social con la foto de una montaña&#10;&#10;Descripción generada automáticamente"/>
          <p:cNvPicPr preferRelativeResize="0"/>
          <p:nvPr/>
        </p:nvPicPr>
        <p:blipFill rotWithShape="1">
          <a:blip r:embed="rId3">
            <a:alphaModFix/>
          </a:blip>
          <a:srcRect/>
          <a:stretch/>
        </p:blipFill>
        <p:spPr>
          <a:xfrm>
            <a:off x="5883498" y="2264898"/>
            <a:ext cx="5587850" cy="4339467"/>
          </a:xfrm>
          <a:prstGeom prst="rect">
            <a:avLst/>
          </a:prstGeom>
          <a:noFill/>
          <a:ln>
            <a:noFill/>
          </a:ln>
        </p:spPr>
      </p:pic>
      <p:sp>
        <p:nvSpPr>
          <p:cNvPr id="153" name="Google Shape;153;p3"/>
          <p:cNvSpPr txBox="1"/>
          <p:nvPr/>
        </p:nvSpPr>
        <p:spPr>
          <a:xfrm>
            <a:off x="1927920" y="1151206"/>
            <a:ext cx="2740209" cy="8018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4" name="Google Shape;154;p3"/>
          <p:cNvSpPr txBox="1"/>
          <p:nvPr/>
        </p:nvSpPr>
        <p:spPr>
          <a:xfrm>
            <a:off x="1927920" y="825304"/>
            <a:ext cx="2740209" cy="369332"/>
          </a:xfrm>
          <a:prstGeom prst="rect">
            <a:avLst/>
          </a:prstGeom>
          <a:noFill/>
          <a:ln w="57150" cap="flat" cmpd="sng">
            <a:solidFill>
              <a:srgbClr val="FFD966"/>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CL" sz="1800">
                <a:solidFill>
                  <a:schemeClr val="dk1"/>
                </a:solidFill>
                <a:highlight>
                  <a:srgbClr val="FFFF00"/>
                </a:highlight>
                <a:latin typeface="Calibri"/>
                <a:ea typeface="Calibri"/>
                <a:cs typeface="Calibri"/>
                <a:sym typeface="Calibri"/>
              </a:rPr>
              <a:t>SIGLO XIX</a:t>
            </a:r>
            <a:endParaRPr/>
          </a:p>
        </p:txBody>
      </p:sp>
      <p:sp>
        <p:nvSpPr>
          <p:cNvPr id="155" name="Google Shape;155;p3"/>
          <p:cNvSpPr txBox="1"/>
          <p:nvPr/>
        </p:nvSpPr>
        <p:spPr>
          <a:xfrm>
            <a:off x="7523873" y="857659"/>
            <a:ext cx="2307101" cy="369332"/>
          </a:xfrm>
          <a:prstGeom prst="rect">
            <a:avLst/>
          </a:prstGeom>
          <a:noFill/>
          <a:ln w="57150" cap="flat" cmpd="sng">
            <a:solidFill>
              <a:srgbClr val="FFD966"/>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CL" sz="1800">
                <a:solidFill>
                  <a:schemeClr val="dk1"/>
                </a:solidFill>
                <a:highlight>
                  <a:srgbClr val="FFFF00"/>
                </a:highlight>
                <a:latin typeface="Calibri"/>
                <a:ea typeface="Calibri"/>
                <a:cs typeface="Calibri"/>
                <a:sym typeface="Calibri"/>
              </a:rPr>
              <a:t>SIGLO XXI</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54"/>
                                        </p:tgtEl>
                                        <p:attrNameLst>
                                          <p:attrName>style.visibility</p:attrName>
                                        </p:attrNameLst>
                                      </p:cBhvr>
                                      <p:to>
                                        <p:strVal val="visible"/>
                                      </p:to>
                                    </p:set>
                                    <p:anim calcmode="lin" valueType="num">
                                      <p:cBhvr additive="base">
                                        <p:cTn id="11" dur="500"/>
                                        <p:tgtEl>
                                          <p:spTgt spid="1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159"/>
        <p:cNvGrpSpPr/>
        <p:nvPr/>
      </p:nvGrpSpPr>
      <p:grpSpPr>
        <a:xfrm>
          <a:off x="0" y="0"/>
          <a:ext cx="0" cy="0"/>
          <a:chOff x="0" y="0"/>
          <a:chExt cx="0" cy="0"/>
        </a:xfrm>
      </p:grpSpPr>
      <p:sp>
        <p:nvSpPr>
          <p:cNvPr id="160" name="Google Shape;160;p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1800"/>
              <a:buNone/>
            </a:pPr>
            <a:endParaRPr sz="1800"/>
          </a:p>
        </p:txBody>
      </p:sp>
      <p:pic>
        <p:nvPicPr>
          <p:cNvPr id="161" name="Google Shape;161;p4"/>
          <p:cNvPicPr preferRelativeResize="0"/>
          <p:nvPr/>
        </p:nvPicPr>
        <p:blipFill rotWithShape="1">
          <a:blip r:embed="rId3">
            <a:alphaModFix/>
          </a:blip>
          <a:srcRect l="6137" t="50000" r="35823" b="36530"/>
          <a:stretch/>
        </p:blipFill>
        <p:spPr>
          <a:xfrm>
            <a:off x="1964473" y="264467"/>
            <a:ext cx="7551683" cy="985345"/>
          </a:xfrm>
          <a:prstGeom prst="rect">
            <a:avLst/>
          </a:prstGeom>
          <a:noFill/>
          <a:ln>
            <a:noFill/>
          </a:ln>
        </p:spPr>
      </p:pic>
      <p:sp>
        <p:nvSpPr>
          <p:cNvPr id="162" name="Google Shape;162;p4"/>
          <p:cNvSpPr txBox="1"/>
          <p:nvPr/>
        </p:nvSpPr>
        <p:spPr>
          <a:xfrm>
            <a:off x="2107822" y="2288104"/>
            <a:ext cx="8164642" cy="3877200"/>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ctr" rtl="0">
              <a:lnSpc>
                <a:spcPct val="90000"/>
              </a:lnSpc>
              <a:spcBef>
                <a:spcPts val="0"/>
              </a:spcBef>
              <a:spcAft>
                <a:spcPts val="0"/>
              </a:spcAft>
              <a:buClr>
                <a:schemeClr val="dk1"/>
              </a:buClr>
              <a:buSzPct val="100000"/>
              <a:buFont typeface="Arial"/>
              <a:buNone/>
            </a:pPr>
            <a:r>
              <a:rPr lang="es-CL" sz="2400">
                <a:solidFill>
                  <a:schemeClr val="dk1"/>
                </a:solidFill>
                <a:latin typeface="Calibri"/>
                <a:ea typeface="Calibri"/>
                <a:cs typeface="Calibri"/>
                <a:sym typeface="Calibri"/>
              </a:rPr>
              <a:t>El 17 de agosto  de 2013] se cumplieron 87 años de la creación del Parque Vicente Pérez Rosales, nombre que marca el inicio de oscuros procesos históricos en el territorio mapuche williche y la irreparable destrucción de vastas zonas vírgenes de la Fütawillimapu.</a:t>
            </a:r>
            <a:endParaRPr/>
          </a:p>
          <a:p>
            <a:pPr marL="0" marR="0" lvl="0" indent="0" algn="ctr" rtl="0">
              <a:lnSpc>
                <a:spcPct val="90000"/>
              </a:lnSpc>
              <a:spcBef>
                <a:spcPts val="1000"/>
              </a:spcBef>
              <a:spcAft>
                <a:spcPts val="0"/>
              </a:spcAft>
              <a:buClr>
                <a:schemeClr val="dk1"/>
              </a:buClr>
              <a:buSzPct val="100000"/>
              <a:buFont typeface="Arial"/>
              <a:buNone/>
            </a:pPr>
            <a:r>
              <a:rPr lang="es-CL" sz="2400">
                <a:solidFill>
                  <a:schemeClr val="dk1"/>
                </a:solidFill>
                <a:latin typeface="Calibri"/>
                <a:ea typeface="Calibri"/>
                <a:cs typeface="Calibri"/>
                <a:sym typeface="Calibri"/>
              </a:rPr>
              <a:t>El Parque Nacional Vicente Pérez Rosales es el más antiguo de Chile. Mediante D.S. N° 552 del Ministerio de Tierras y Colonización fue creado el 17 de agosto de 1926, siendo en la actualidad parte de la Reserva de la Biosfera Bosques Templados Lluviosos de los Andes Australes.</a:t>
            </a:r>
            <a:endParaRPr/>
          </a:p>
          <a:p>
            <a:pPr marL="0" marR="0" lvl="0" indent="0" algn="ctr" rtl="0">
              <a:lnSpc>
                <a:spcPct val="90000"/>
              </a:lnSpc>
              <a:spcBef>
                <a:spcPts val="1000"/>
              </a:spcBef>
              <a:spcAft>
                <a:spcPts val="0"/>
              </a:spcAft>
              <a:buClr>
                <a:schemeClr val="dk1"/>
              </a:buClr>
              <a:buSzPct val="100000"/>
              <a:buFont typeface="Arial"/>
              <a:buNone/>
            </a:pPr>
            <a:r>
              <a:rPr lang="es-CL" sz="2400">
                <a:solidFill>
                  <a:schemeClr val="dk1"/>
                </a:solidFill>
                <a:latin typeface="Calibri"/>
                <a:ea typeface="Calibri"/>
                <a:cs typeface="Calibri"/>
                <a:sym typeface="Calibri"/>
              </a:rPr>
              <a:t>Este parque, emplazado casi en su totalidad en la Provincia de Llanquihue, tiene una superficie de 253.789 hectáreas en las que se conservan grandes espacios cubiertos de coigues, ulmos, olivillos y arrayanes, fauna nativa y cursos de agua de extraordinaria belleza.</a:t>
            </a:r>
            <a:endParaRPr/>
          </a:p>
        </p:txBody>
      </p:sp>
      <p:sp>
        <p:nvSpPr>
          <p:cNvPr id="163" name="Google Shape;163;p4"/>
          <p:cNvSpPr txBox="1"/>
          <p:nvPr/>
        </p:nvSpPr>
        <p:spPr>
          <a:xfrm>
            <a:off x="1775520" y="6453337"/>
            <a:ext cx="8856984"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L" sz="1200" u="sng">
                <a:solidFill>
                  <a:schemeClr val="dk1"/>
                </a:solidFill>
                <a:latin typeface="Calibri"/>
                <a:ea typeface="Calibri"/>
                <a:cs typeface="Calibri"/>
                <a:sym typeface="Calibri"/>
                <a:hlinkClick r:id="rId4">
                  <a:extLst>
                    <a:ext uri="{A12FA001-AC4F-418D-AE19-62706E023703}">
                      <ahyp:hlinkClr xmlns:ahyp="http://schemas.microsoft.com/office/drawing/2018/hyperlinkcolor" xmlns="" val="tx"/>
                    </a:ext>
                  </a:extLst>
                </a:hlinkClick>
              </a:rPr>
              <a:t>http://archivo.futawillimapu.org/2013/08/26/87-anos-del-parque-vicente-perez-rosales-recuerdos-del-pasado-humillacion-del-presente/</a:t>
            </a:r>
            <a:r>
              <a:rPr lang="es-CL" sz="1200">
                <a:solidFill>
                  <a:schemeClr val="dk1"/>
                </a:solidFill>
                <a:latin typeface="Calibri"/>
                <a:ea typeface="Calibri"/>
                <a:cs typeface="Calibri"/>
                <a:sym typeface="Calibri"/>
              </a:rPr>
              <a:t> Fotos: CONAF</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167"/>
        <p:cNvGrpSpPr/>
        <p:nvPr/>
      </p:nvGrpSpPr>
      <p:grpSpPr>
        <a:xfrm>
          <a:off x="0" y="0"/>
          <a:ext cx="0" cy="0"/>
          <a:chOff x="0" y="0"/>
          <a:chExt cx="0" cy="0"/>
        </a:xfrm>
      </p:grpSpPr>
      <p:sp>
        <p:nvSpPr>
          <p:cNvPr id="168" name="Google Shape;168;p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p:txBody>
      </p:sp>
      <p:sp>
        <p:nvSpPr>
          <p:cNvPr id="169" name="Google Shape;169;p5"/>
          <p:cNvSpPr txBox="1">
            <a:spLocks noGrp="1"/>
          </p:cNvSpPr>
          <p:nvPr>
            <p:ph type="ctrTitle"/>
          </p:nvPr>
        </p:nvSpPr>
        <p:spPr>
          <a:xfrm>
            <a:off x="1523999" y="433046"/>
            <a:ext cx="9856763" cy="1029994"/>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F2F2F2"/>
              </a:buClr>
              <a:buSzPts val="4000"/>
              <a:buFont typeface="Calibri"/>
              <a:buNone/>
            </a:pPr>
            <a:r>
              <a:rPr lang="es-CL" sz="4000">
                <a:solidFill>
                  <a:srgbClr val="F2F2F2"/>
                </a:solidFill>
              </a:rPr>
              <a:t>Introducción: cambios culturales en el contexto de nuestro caso</a:t>
            </a:r>
            <a:endParaRPr/>
          </a:p>
        </p:txBody>
      </p:sp>
      <p:pic>
        <p:nvPicPr>
          <p:cNvPr id="170" name="Google Shape;170;p5" descr="puchuncavi"/>
          <p:cNvPicPr preferRelativeResize="0"/>
          <p:nvPr/>
        </p:nvPicPr>
        <p:blipFill rotWithShape="1">
          <a:blip r:embed="rId3">
            <a:alphaModFix/>
          </a:blip>
          <a:srcRect/>
          <a:stretch/>
        </p:blipFill>
        <p:spPr>
          <a:xfrm>
            <a:off x="449107" y="1714369"/>
            <a:ext cx="3521075" cy="4940300"/>
          </a:xfrm>
          <a:prstGeom prst="rect">
            <a:avLst/>
          </a:prstGeom>
          <a:noFill/>
          <a:ln>
            <a:noFill/>
          </a:ln>
        </p:spPr>
      </p:pic>
      <p:sp>
        <p:nvSpPr>
          <p:cNvPr id="171" name="Google Shape;171;p5"/>
          <p:cNvSpPr txBox="1"/>
          <p:nvPr/>
        </p:nvSpPr>
        <p:spPr>
          <a:xfrm>
            <a:off x="6096000" y="2708920"/>
            <a:ext cx="4248472" cy="396044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ctr" rtl="0">
              <a:lnSpc>
                <a:spcPct val="90000"/>
              </a:lnSpc>
              <a:spcBef>
                <a:spcPts val="0"/>
              </a:spcBef>
              <a:spcAft>
                <a:spcPts val="0"/>
              </a:spcAft>
              <a:buClr>
                <a:schemeClr val="dk1"/>
              </a:buClr>
              <a:buSzPct val="100000"/>
              <a:buFont typeface="Arial"/>
              <a:buNone/>
            </a:pPr>
            <a:r>
              <a:rPr lang="es-CL" sz="2100">
                <a:solidFill>
                  <a:schemeClr val="dk1"/>
                </a:solidFill>
                <a:latin typeface="Calibri"/>
                <a:ea typeface="Calibri"/>
                <a:cs typeface="Calibri"/>
                <a:sym typeface="Calibri"/>
              </a:rPr>
              <a:t>Significado de una chimenea humeando ayer y hoy. </a:t>
            </a:r>
            <a:endParaRPr/>
          </a:p>
          <a:p>
            <a:pPr marL="0" marR="0" lvl="0" indent="0" algn="ctr" rtl="0">
              <a:lnSpc>
                <a:spcPct val="90000"/>
              </a:lnSpc>
              <a:spcBef>
                <a:spcPts val="1000"/>
              </a:spcBef>
              <a:spcAft>
                <a:spcPts val="0"/>
              </a:spcAft>
              <a:buClr>
                <a:schemeClr val="dk1"/>
              </a:buClr>
              <a:buSzPct val="100000"/>
              <a:buFont typeface="Arial"/>
              <a:buNone/>
            </a:pPr>
            <a:r>
              <a:rPr lang="es-CL" sz="2100">
                <a:solidFill>
                  <a:schemeClr val="dk1"/>
                </a:solidFill>
                <a:latin typeface="Calibri"/>
                <a:ea typeface="Calibri"/>
                <a:cs typeface="Calibri"/>
                <a:sym typeface="Calibri"/>
              </a:rPr>
              <a:t>	</a:t>
            </a:r>
            <a:r>
              <a:rPr lang="es-CL" sz="2400" i="1">
                <a:solidFill>
                  <a:schemeClr val="dk1"/>
                </a:solidFill>
                <a:latin typeface="Libre Baskerville"/>
                <a:ea typeface="Libre Baskerville"/>
                <a:cs typeface="Libre Baskerville"/>
                <a:sym typeface="Libre Baskerville"/>
              </a:rPr>
              <a:t>“El que ve hoy cambiada la atmósfera de los alrededores de Cartagena en una nube densa de humos, que se estiende hacia el cabo de Palos…no puede menos de admirar lo mucho que se ha avanzado en este ramo en tan corto espacio de tiempo”.</a:t>
            </a:r>
            <a:endParaRPr/>
          </a:p>
          <a:p>
            <a:pPr marL="0" marR="0" lvl="0" indent="0" algn="ctr" rtl="0">
              <a:lnSpc>
                <a:spcPct val="90000"/>
              </a:lnSpc>
              <a:spcBef>
                <a:spcPts val="1000"/>
              </a:spcBef>
              <a:spcAft>
                <a:spcPts val="0"/>
              </a:spcAft>
              <a:buClr>
                <a:schemeClr val="dk1"/>
              </a:buClr>
              <a:buSzPct val="100000"/>
              <a:buFont typeface="Arial"/>
              <a:buNone/>
            </a:pPr>
            <a:endParaRPr sz="2400" i="1">
              <a:solidFill>
                <a:schemeClr val="dk1"/>
              </a:solidFill>
              <a:latin typeface="Libre Baskerville"/>
              <a:ea typeface="Libre Baskerville"/>
              <a:cs typeface="Libre Baskerville"/>
              <a:sym typeface="Libre Baskerville"/>
            </a:endParaRPr>
          </a:p>
          <a:p>
            <a:pPr marL="0" marR="0" lvl="0" indent="0" algn="ctr" rtl="0">
              <a:lnSpc>
                <a:spcPct val="90000"/>
              </a:lnSpc>
              <a:spcBef>
                <a:spcPts val="1000"/>
              </a:spcBef>
              <a:spcAft>
                <a:spcPts val="0"/>
              </a:spcAft>
              <a:buClr>
                <a:schemeClr val="dk1"/>
              </a:buClr>
              <a:buSzPct val="100000"/>
              <a:buFont typeface="Arial"/>
              <a:buNone/>
            </a:pPr>
            <a:r>
              <a:rPr lang="es-CL" sz="2400" i="1">
                <a:solidFill>
                  <a:schemeClr val="dk1"/>
                </a:solidFill>
                <a:latin typeface="Libre Baskerville"/>
                <a:ea typeface="Libre Baskerville"/>
                <a:cs typeface="Libre Baskerville"/>
                <a:sym typeface="Libre Baskerville"/>
              </a:rPr>
              <a:t>	Revista Minera, España,1850</a:t>
            </a:r>
            <a:endParaRPr/>
          </a:p>
          <a:p>
            <a:pPr marL="0" marR="0" lvl="0" indent="0" algn="ctr" rtl="0">
              <a:lnSpc>
                <a:spcPct val="90000"/>
              </a:lnSpc>
              <a:spcBef>
                <a:spcPts val="1000"/>
              </a:spcBef>
              <a:spcAft>
                <a:spcPts val="0"/>
              </a:spcAft>
              <a:buClr>
                <a:schemeClr val="dk1"/>
              </a:buClr>
              <a:buSzPct val="100000"/>
              <a:buFont typeface="Arial"/>
              <a:buNone/>
            </a:pPr>
            <a:endParaRPr sz="2000" i="1">
              <a:solidFill>
                <a:schemeClr val="dk1"/>
              </a:solidFill>
              <a:latin typeface="Calibri"/>
              <a:ea typeface="Calibri"/>
              <a:cs typeface="Calibri"/>
              <a:sym typeface="Calibri"/>
            </a:endParaRPr>
          </a:p>
          <a:p>
            <a:pPr marL="0" marR="0" lvl="0" indent="0" algn="ctr" rtl="0">
              <a:lnSpc>
                <a:spcPct val="90000"/>
              </a:lnSpc>
              <a:spcBef>
                <a:spcPts val="1000"/>
              </a:spcBef>
              <a:spcAft>
                <a:spcPts val="0"/>
              </a:spcAft>
              <a:buClr>
                <a:schemeClr val="dk1"/>
              </a:buClr>
              <a:buSzPct val="100000"/>
              <a:buFont typeface="Arial"/>
              <a:buNone/>
            </a:pPr>
            <a:endParaRPr sz="2000" i="1">
              <a:solidFill>
                <a:schemeClr val="dk1"/>
              </a:solidFill>
              <a:latin typeface="Calibri"/>
              <a:ea typeface="Calibri"/>
              <a:cs typeface="Calibri"/>
              <a:sym typeface="Calibri"/>
            </a:endParaRPr>
          </a:p>
          <a:p>
            <a:pPr marL="0" marR="0" lvl="0" indent="0" algn="ctr" rtl="0">
              <a:lnSpc>
                <a:spcPct val="90000"/>
              </a:lnSpc>
              <a:spcBef>
                <a:spcPts val="100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69"/>
                                        </p:tgtEl>
                                        <p:attrNameLst>
                                          <p:attrName>style.visibility</p:attrName>
                                        </p:attrNameLst>
                                      </p:cBhvr>
                                      <p:to>
                                        <p:strVal val="visible"/>
                                      </p:to>
                                    </p:set>
                                    <p:anim calcmode="lin" valueType="num">
                                      <p:cBhvr additive="base">
                                        <p:cTn id="11" dur="500"/>
                                        <p:tgtEl>
                                          <p:spTgt spid="1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757070"/>
            </a:gs>
            <a:gs pos="74000">
              <a:srgbClr val="B3D1EC"/>
            </a:gs>
            <a:gs pos="83000">
              <a:srgbClr val="B3D1EC"/>
            </a:gs>
            <a:gs pos="100000">
              <a:srgbClr val="CCE0F2"/>
            </a:gs>
          </a:gsLst>
          <a:lin ang="5400000" scaled="0"/>
        </a:gradFill>
        <a:effectLst/>
      </p:bgPr>
    </p:bg>
    <p:spTree>
      <p:nvGrpSpPr>
        <p:cNvPr id="1" name="Shape 175"/>
        <p:cNvGrpSpPr/>
        <p:nvPr/>
      </p:nvGrpSpPr>
      <p:grpSpPr>
        <a:xfrm>
          <a:off x="0" y="0"/>
          <a:ext cx="0" cy="0"/>
          <a:chOff x="0" y="0"/>
          <a:chExt cx="0" cy="0"/>
        </a:xfrm>
      </p:grpSpPr>
      <p:sp>
        <p:nvSpPr>
          <p:cNvPr id="176" name="Google Shape;176;p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a:p>
            <a:pPr marL="0" lvl="0" indent="0" algn="ctr" rtl="0">
              <a:lnSpc>
                <a:spcPct val="90000"/>
              </a:lnSpc>
              <a:spcBef>
                <a:spcPts val="1000"/>
              </a:spcBef>
              <a:spcAft>
                <a:spcPts val="0"/>
              </a:spcAft>
              <a:buClr>
                <a:schemeClr val="dk1"/>
              </a:buClr>
              <a:buSzPts val="2400"/>
              <a:buNone/>
            </a:pPr>
            <a:endParaRPr/>
          </a:p>
        </p:txBody>
      </p:sp>
      <p:sp>
        <p:nvSpPr>
          <p:cNvPr id="177" name="Google Shape;177;p6"/>
          <p:cNvSpPr txBox="1"/>
          <p:nvPr/>
        </p:nvSpPr>
        <p:spPr>
          <a:xfrm>
            <a:off x="661183" y="1066800"/>
            <a:ext cx="6063174" cy="5791200"/>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400"/>
              <a:buFont typeface="Arial"/>
              <a:buChar char="•"/>
            </a:pPr>
            <a:r>
              <a:rPr lang="es-CL" sz="2400" dirty="0">
                <a:solidFill>
                  <a:schemeClr val="dk1"/>
                </a:solidFill>
                <a:latin typeface="Calibri"/>
                <a:ea typeface="Calibri"/>
                <a:cs typeface="Calibri"/>
                <a:sym typeface="Calibri"/>
              </a:rPr>
              <a:t>“ Hay que mencionar que por acuerdo del Concejo Municipal, se decidió realizar la modificación del escudo, considerando que </a:t>
            </a:r>
            <a:r>
              <a:rPr lang="es-CL" sz="2400" b="1" dirty="0">
                <a:solidFill>
                  <a:schemeClr val="bg1"/>
                </a:solidFill>
                <a:latin typeface="Calibri"/>
                <a:ea typeface="Calibri"/>
                <a:cs typeface="Calibri"/>
                <a:sym typeface="Calibri"/>
              </a:rPr>
              <a:t>existían imágenes en él que generaban descontento en la comunidad y en las autoridades, como era la chimenea humeante</a:t>
            </a:r>
            <a:r>
              <a:rPr lang="es-CL" sz="2400" dirty="0">
                <a:solidFill>
                  <a:schemeClr val="bg1"/>
                </a:solidFill>
                <a:latin typeface="Calibri"/>
                <a:ea typeface="Calibri"/>
                <a:cs typeface="Calibri"/>
                <a:sym typeface="Calibri"/>
              </a:rPr>
              <a:t>.</a:t>
            </a:r>
            <a:endParaRPr dirty="0">
              <a:solidFill>
                <a:schemeClr val="bg1"/>
              </a:solidFill>
            </a:endParaRPr>
          </a:p>
          <a:p>
            <a:pPr marL="228600" marR="0" lvl="0" indent="-228600" algn="l" rtl="0">
              <a:lnSpc>
                <a:spcPct val="90000"/>
              </a:lnSpc>
              <a:spcBef>
                <a:spcPts val="1000"/>
              </a:spcBef>
              <a:spcAft>
                <a:spcPts val="0"/>
              </a:spcAft>
              <a:buClr>
                <a:schemeClr val="dk1"/>
              </a:buClr>
              <a:buSzPts val="2400"/>
              <a:buFont typeface="Arial"/>
              <a:buChar char="•"/>
            </a:pPr>
            <a:r>
              <a:rPr lang="es-CL" sz="2400" dirty="0">
                <a:solidFill>
                  <a:schemeClr val="dk1"/>
                </a:solidFill>
                <a:latin typeface="Calibri"/>
                <a:ea typeface="Calibri"/>
                <a:cs typeface="Calibri"/>
                <a:sym typeface="Calibri"/>
              </a:rPr>
              <a:t>Es así como la comunidad se hizo eco de esta invitación hecha por el municipio, llegando un total de 43 trabajos, los que postulaban a ser el escudo que representará a la Municipalidad de Puchuncaví por los próximos años".</a:t>
            </a:r>
            <a:endParaRPr dirty="0"/>
          </a:p>
          <a:p>
            <a:pPr marL="228600" marR="0" lvl="0" indent="-228600" algn="l" rtl="0">
              <a:lnSpc>
                <a:spcPct val="90000"/>
              </a:lnSpc>
              <a:spcBef>
                <a:spcPts val="1000"/>
              </a:spcBef>
              <a:spcAft>
                <a:spcPts val="0"/>
              </a:spcAft>
              <a:buClr>
                <a:schemeClr val="dk1"/>
              </a:buClr>
              <a:buSzPts val="2400"/>
              <a:buFont typeface="Arial"/>
              <a:buChar char="•"/>
            </a:pPr>
            <a:r>
              <a:rPr lang="es-CL" sz="2400" u="sng" dirty="0">
                <a:solidFill>
                  <a:schemeClr val="dk1"/>
                </a:solidFill>
                <a:latin typeface="Calibri"/>
                <a:ea typeface="Calibri"/>
                <a:cs typeface="Calibri"/>
                <a:sym typeface="Calibri"/>
                <a:hlinkClick r:id="rId3">
                  <a:extLst>
                    <a:ext uri="{A12FA001-AC4F-418D-AE19-62706E023703}">
                      <ahyp:hlinkClr xmlns:ahyp="http://schemas.microsoft.com/office/drawing/2018/hyperlinkcolor" xmlns="" val="tx"/>
                    </a:ext>
                  </a:extLst>
                </a:hlinkClick>
              </a:rPr>
              <a:t>http://www.munipuchuncavi.cl/2.0/sitio10/pdf/documentos/basesescudo/bases.pdf</a:t>
            </a:r>
            <a:endParaRPr sz="2400" dirty="0">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ts val="2400"/>
              <a:buFont typeface="Arial"/>
              <a:buChar char="•"/>
            </a:pPr>
            <a:r>
              <a:rPr lang="es-CL" sz="2400" dirty="0">
                <a:solidFill>
                  <a:schemeClr val="dk1"/>
                </a:solidFill>
                <a:latin typeface="Calibri"/>
                <a:ea typeface="Calibri"/>
                <a:cs typeface="Calibri"/>
                <a:sym typeface="Calibri"/>
              </a:rPr>
              <a:t>Abril 2013</a:t>
            </a:r>
            <a:endParaRPr dirty="0"/>
          </a:p>
        </p:txBody>
      </p:sp>
      <p:pic>
        <p:nvPicPr>
          <p:cNvPr id="178" name="Google Shape;178;p6" descr="escudo de Puchuncaví"/>
          <p:cNvPicPr preferRelativeResize="0"/>
          <p:nvPr/>
        </p:nvPicPr>
        <p:blipFill rotWithShape="1">
          <a:blip r:embed="rId4">
            <a:alphaModFix/>
          </a:blip>
          <a:srcRect l="13206" r="12620" b="-1"/>
          <a:stretch/>
        </p:blipFill>
        <p:spPr>
          <a:xfrm>
            <a:off x="7125696" y="1270078"/>
            <a:ext cx="5066304" cy="538464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1000"/>
                                        <p:tgtEl>
                                          <p:spTgt spid="1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77"/>
                                        </p:tgtEl>
                                        <p:attrNameLst>
                                          <p:attrName>style.visibility</p:attrName>
                                        </p:attrNameLst>
                                      </p:cBhvr>
                                      <p:to>
                                        <p:strVal val="visible"/>
                                      </p:to>
                                    </p:set>
                                    <p:anim calcmode="lin" valueType="num">
                                      <p:cBhvr additive="base">
                                        <p:cTn id="12" dur="500"/>
                                        <p:tgtEl>
                                          <p:spTgt spid="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TotalTime>
  <Words>2621</Words>
  <Application>Microsoft Office PowerPoint</Application>
  <PresentationFormat>Panorámica</PresentationFormat>
  <Paragraphs>175</Paragraphs>
  <Slides>26</Slides>
  <Notes>22</Notes>
  <HiddenSlides>0</HiddenSlides>
  <MMClips>0</MMClips>
  <ScaleCrop>false</ScaleCrop>
  <HeadingPairs>
    <vt:vector size="6" baseType="variant">
      <vt:variant>
        <vt:lpstr>Fuentes usadas</vt:lpstr>
      </vt:variant>
      <vt:variant>
        <vt:i4>8</vt:i4>
      </vt:variant>
      <vt:variant>
        <vt:lpstr>Tema</vt:lpstr>
      </vt:variant>
      <vt:variant>
        <vt:i4>2</vt:i4>
      </vt:variant>
      <vt:variant>
        <vt:lpstr>Títulos de diapositiva</vt:lpstr>
      </vt:variant>
      <vt:variant>
        <vt:i4>26</vt:i4>
      </vt:variant>
    </vt:vector>
  </HeadingPairs>
  <TitlesOfParts>
    <vt:vector size="36" baseType="lpstr">
      <vt:lpstr>Arial</vt:lpstr>
      <vt:lpstr>Calibri Light</vt:lpstr>
      <vt:lpstr>Calibri</vt:lpstr>
      <vt:lpstr>Arial MT</vt:lpstr>
      <vt:lpstr>Courier</vt:lpstr>
      <vt:lpstr>Verdana</vt:lpstr>
      <vt:lpstr>Microsoft Sans Serif</vt:lpstr>
      <vt:lpstr>Libre Baskerville</vt:lpstr>
      <vt:lpstr>Tema de Office</vt:lpstr>
      <vt:lpstr>Office Theme</vt:lpstr>
      <vt:lpstr>Presentación de PowerPoint</vt:lpstr>
      <vt:lpstr>Qué caracteriza a todos los conflictos ambientales que han identificado?</vt:lpstr>
      <vt:lpstr>Presentación de PowerPoint</vt:lpstr>
      <vt:lpstr>Presentación de PowerPoint</vt:lpstr>
      <vt:lpstr>Recuerdos del pasado 1814 - 1860 Vicente Pérez Rosales</vt:lpstr>
      <vt:lpstr>Presentación de PowerPoint</vt:lpstr>
      <vt:lpstr>Presentación de PowerPoint</vt:lpstr>
      <vt:lpstr>Introducción: cambios culturales en el contexto de nuestro caso</vt:lpstr>
      <vt:lpstr>Presentación de PowerPoint</vt:lpstr>
      <vt:lpstr>Presentación de PowerPoint</vt:lpstr>
      <vt:lpstr>Presentación de PowerPoint</vt:lpstr>
      <vt:lpstr>Presentación de PowerPoint</vt:lpstr>
      <vt:lpstr>En cuanto a identificación de los actores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Otros conceptos de  Conflicto  Socioambiental</vt:lpstr>
      <vt:lpstr>Presentación de PowerPoint</vt:lpstr>
      <vt:lpstr>Conflicto climático: conflicto ambiental causado por el cambio climático.</vt:lpstr>
      <vt:lpstr>Aportaciones del Cambio Climático a la conceptualización del CA </vt:lpstr>
      <vt:lpstr>Caracterización de los conflictos socioambientales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mnora</dc:creator>
  <cp:lastModifiedBy>mnora</cp:lastModifiedBy>
  <cp:revision>8</cp:revision>
  <dcterms:created xsi:type="dcterms:W3CDTF">2024-03-21T16:50:50Z</dcterms:created>
  <dcterms:modified xsi:type="dcterms:W3CDTF">2024-08-27T15:48:02Z</dcterms:modified>
</cp:coreProperties>
</file>