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5" r:id="rId9"/>
    <p:sldId id="266"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300" r:id="rId30"/>
    <p:sldId id="286" r:id="rId31"/>
    <p:sldId id="287" r:id="rId32"/>
    <p:sldId id="288" r:id="rId33"/>
    <p:sldId id="289" r:id="rId34"/>
    <p:sldId id="290" r:id="rId35"/>
    <p:sldId id="293" r:id="rId36"/>
    <p:sldId id="294" r:id="rId37"/>
    <p:sldId id="295" r:id="rId38"/>
    <p:sldId id="296" r:id="rId39"/>
    <p:sldId id="297" r:id="rId40"/>
    <p:sldId id="298" r:id="rId41"/>
    <p:sldId id="299" r:id="rId42"/>
    <p:sldId id="301" r:id="rId43"/>
    <p:sldId id="303" r:id="rId44"/>
    <p:sldId id="302" r:id="rId45"/>
    <p:sldId id="305" r:id="rId46"/>
    <p:sldId id="306" r:id="rId47"/>
    <p:sldId id="304" r:id="rId48"/>
    <p:sldId id="307" r:id="rId49"/>
    <p:sldId id="308" r:id="rId50"/>
    <p:sldId id="310" r:id="rId51"/>
    <p:sldId id="311" r:id="rId52"/>
    <p:sldId id="321" r:id="rId53"/>
    <p:sldId id="312" r:id="rId54"/>
    <p:sldId id="313" r:id="rId55"/>
    <p:sldId id="314" r:id="rId56"/>
    <p:sldId id="315" r:id="rId57"/>
    <p:sldId id="316" r:id="rId58"/>
    <p:sldId id="317" r:id="rId59"/>
    <p:sldId id="318" r:id="rId60"/>
    <p:sldId id="319" r:id="rId61"/>
    <p:sldId id="320" r:id="rId62"/>
    <p:sldId id="309"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6/27/2024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Teoría del Caso</a:t>
            </a:r>
            <a:br>
              <a:rPr lang="es-ES" dirty="0" smtClean="0"/>
            </a:br>
            <a:r>
              <a:rPr lang="es-ES" sz="4800" dirty="0"/>
              <a:t>E</a:t>
            </a:r>
            <a:r>
              <a:rPr lang="es-ES" sz="4800" dirty="0" smtClean="0"/>
              <a:t>lementos generales</a:t>
            </a:r>
            <a:endParaRPr lang="es-CL" sz="4800" dirty="0"/>
          </a:p>
        </p:txBody>
      </p:sp>
      <p:sp>
        <p:nvSpPr>
          <p:cNvPr id="3" name="Subtítulo 2"/>
          <p:cNvSpPr>
            <a:spLocks noGrp="1"/>
          </p:cNvSpPr>
          <p:nvPr>
            <p:ph type="subTitle" idx="1"/>
          </p:nvPr>
        </p:nvSpPr>
        <p:spPr/>
        <p:txBody>
          <a:bodyPr/>
          <a:lstStyle/>
          <a:p>
            <a:r>
              <a:rPr lang="es-ES" dirty="0" smtClean="0"/>
              <a:t>Ricardo Pérez de Arce M.</a:t>
            </a:r>
            <a:endParaRPr lang="es-CL" dirty="0"/>
          </a:p>
        </p:txBody>
      </p:sp>
    </p:spTree>
    <p:extLst>
      <p:ext uri="{BB962C8B-B14F-4D97-AF65-F5344CB8AC3E}">
        <p14:creationId xmlns:p14="http://schemas.microsoft.com/office/powerpoint/2010/main" val="100092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791" y="361278"/>
            <a:ext cx="11188838" cy="1400530"/>
          </a:xfrm>
        </p:spPr>
        <p:txBody>
          <a:bodyPr/>
          <a:lstStyle/>
          <a:p>
            <a:r>
              <a:rPr lang="es-ES" dirty="0" smtClean="0"/>
              <a:t>CLASES DE EVIDENCIAS EN CONSIDERACIÓN DE LA TEORÍA DEL CASO</a:t>
            </a:r>
            <a:endParaRPr lang="es-CL" dirty="0"/>
          </a:p>
        </p:txBody>
      </p:sp>
      <p:sp>
        <p:nvSpPr>
          <p:cNvPr id="3" name="Marcador de contenido 2"/>
          <p:cNvSpPr>
            <a:spLocks noGrp="1"/>
          </p:cNvSpPr>
          <p:nvPr>
            <p:ph idx="1"/>
          </p:nvPr>
        </p:nvSpPr>
        <p:spPr/>
        <p:txBody>
          <a:bodyPr>
            <a:normAutofit/>
          </a:bodyPr>
          <a:lstStyle/>
          <a:p>
            <a:pPr algn="just"/>
            <a:r>
              <a:rPr lang="es-ES" dirty="0" smtClean="0"/>
              <a:t>Evidencia directa: Se basta a si misma para generar convicción (P. ej. Certificado </a:t>
            </a:r>
            <a:r>
              <a:rPr lang="es-ES" dirty="0" smtClean="0"/>
              <a:t>de </a:t>
            </a:r>
            <a:r>
              <a:rPr lang="es-ES" dirty="0" smtClean="0"/>
              <a:t>Registro Civil para acreditar parentesco).</a:t>
            </a:r>
          </a:p>
          <a:p>
            <a:pPr lvl="1" algn="just"/>
            <a:r>
              <a:rPr lang="es-ES" dirty="0" smtClean="0"/>
              <a:t>Directa afirmativa: Para acreditar una proposición fáctica.</a:t>
            </a:r>
          </a:p>
          <a:p>
            <a:pPr lvl="1" algn="just"/>
            <a:r>
              <a:rPr lang="es-ES" dirty="0" smtClean="0"/>
              <a:t>Directa de refutación: Para desacreditar una proposición fáctica de la contraria.</a:t>
            </a:r>
          </a:p>
          <a:p>
            <a:pPr lvl="1" algn="just"/>
            <a:r>
              <a:rPr lang="es-ES" dirty="0" smtClean="0"/>
              <a:t>Directa de credibilidad: Para afirmar o debilitar la credibilidad de otros medios de prueba. Especialmente testigos. También se basta a si misma en este fin.</a:t>
            </a:r>
          </a:p>
          <a:p>
            <a:pPr algn="just"/>
            <a:r>
              <a:rPr lang="es-ES" dirty="0"/>
              <a:t>Evidencia </a:t>
            </a:r>
            <a:r>
              <a:rPr lang="es-ES" dirty="0" smtClean="0"/>
              <a:t>indirecta: No se basta a si misma para acreditar una proposición fáctica, pero si puede acreditar una proposición circunstancial de la que se puede inferir la proposición fáctica.</a:t>
            </a:r>
            <a:endParaRPr lang="es-CL" dirty="0"/>
          </a:p>
        </p:txBody>
      </p:sp>
    </p:spTree>
    <p:extLst>
      <p:ext uri="{BB962C8B-B14F-4D97-AF65-F5344CB8AC3E}">
        <p14:creationId xmlns:p14="http://schemas.microsoft.com/office/powerpoint/2010/main" val="381655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sz="5400" dirty="0" smtClean="0"/>
              <a:t>Elementos de Comunicación en la formulación de un caso</a:t>
            </a:r>
            <a:endParaRPr lang="es-CL" sz="5400" dirty="0"/>
          </a:p>
        </p:txBody>
      </p:sp>
    </p:spTree>
    <p:extLst>
      <p:ext uri="{BB962C8B-B14F-4D97-AF65-F5344CB8AC3E}">
        <p14:creationId xmlns:p14="http://schemas.microsoft.com/office/powerpoint/2010/main" val="358589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TEORÍA DEL CASO ES PARA COMUNICAR</a:t>
            </a:r>
            <a:endParaRPr lang="es-CL" dirty="0"/>
          </a:p>
        </p:txBody>
      </p:sp>
      <p:sp>
        <p:nvSpPr>
          <p:cNvPr id="3" name="Marcador de contenido 2"/>
          <p:cNvSpPr>
            <a:spLocks noGrp="1"/>
          </p:cNvSpPr>
          <p:nvPr>
            <p:ph idx="1"/>
          </p:nvPr>
        </p:nvSpPr>
        <p:spPr/>
        <p:txBody>
          <a:bodyPr>
            <a:normAutofit/>
          </a:bodyPr>
          <a:lstStyle/>
          <a:p>
            <a:pPr marL="0" indent="0" algn="just">
              <a:buNone/>
            </a:pPr>
            <a:r>
              <a:rPr lang="es-ES" dirty="0" smtClean="0"/>
              <a:t>El relato que constituye el caso tiene por finalidad lograr su aceptación por el interlocutor (juez). Para esto se deben buscar los medios más eficaces para lograr este objetivo; seleccionar las ideas más importantes, reiterar algunos conceptos, evitar los elementos superfluos o distractores, etc.</a:t>
            </a:r>
          </a:p>
          <a:p>
            <a:pPr marL="0" indent="0" algn="just">
              <a:buNone/>
            </a:pPr>
            <a:r>
              <a:rPr lang="es-ES" dirty="0" smtClean="0"/>
              <a:t>Elementos de la técnica de comunicación:</a:t>
            </a:r>
          </a:p>
          <a:p>
            <a:pPr algn="just"/>
            <a:r>
              <a:rPr lang="es-ES" b="1" dirty="0" smtClean="0"/>
              <a:t>Elementos “escénicos”: </a:t>
            </a:r>
            <a:r>
              <a:rPr lang="es-ES" dirty="0" smtClean="0"/>
              <a:t>El relato será más atendido en la medida de que haya más elementos coherentes entre si; como vestimenta, tonos y volúmenes de voz, mirada del locutor, estilo de la narración. (considerar que la recarga emocional del relato probablemente produzca el efecto contrario en un juez acostumbrado a </a:t>
            </a:r>
            <a:r>
              <a:rPr lang="es-ES" dirty="0" smtClean="0"/>
              <a:t>oír </a:t>
            </a:r>
            <a:r>
              <a:rPr lang="es-ES" dirty="0" smtClean="0"/>
              <a:t>historias complejas).</a:t>
            </a:r>
            <a:endParaRPr lang="es-CL" dirty="0"/>
          </a:p>
        </p:txBody>
      </p:sp>
    </p:spTree>
    <p:extLst>
      <p:ext uri="{BB962C8B-B14F-4D97-AF65-F5344CB8AC3E}">
        <p14:creationId xmlns:p14="http://schemas.microsoft.com/office/powerpoint/2010/main" val="41591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ELEMENTOS TÉCNICOS DE COMUNICACIÓN</a:t>
            </a:r>
            <a:endParaRPr lang="es-CL" dirty="0"/>
          </a:p>
        </p:txBody>
      </p:sp>
      <p:sp>
        <p:nvSpPr>
          <p:cNvPr id="3" name="Marcador de contenido 2"/>
          <p:cNvSpPr>
            <a:spLocks noGrp="1"/>
          </p:cNvSpPr>
          <p:nvPr>
            <p:ph idx="1"/>
          </p:nvPr>
        </p:nvSpPr>
        <p:spPr>
          <a:xfrm>
            <a:off x="1103312" y="2052918"/>
            <a:ext cx="9738859" cy="4347882"/>
          </a:xfrm>
        </p:spPr>
        <p:txBody>
          <a:bodyPr>
            <a:normAutofit/>
          </a:bodyPr>
          <a:lstStyle/>
          <a:p>
            <a:pPr marL="0" indent="0" algn="just">
              <a:buNone/>
            </a:pPr>
            <a:r>
              <a:rPr lang="es-ES" dirty="0"/>
              <a:t>Elementos de la técnica de comunicación:</a:t>
            </a:r>
          </a:p>
          <a:p>
            <a:pPr algn="just"/>
            <a:r>
              <a:rPr lang="es-ES" b="1" dirty="0" smtClean="0"/>
              <a:t>Dominio de la historia:</a:t>
            </a:r>
            <a:r>
              <a:rPr lang="es-ES" dirty="0" smtClean="0"/>
              <a:t> Tanto en el discurso primario como en las respuestas ante posibles preguntas de detalles. Ignorar un punto de alguna importancia cuando es preguntado debilita el relato debido a que provoca la impresión de que el caso no es tan importante para el abogado.</a:t>
            </a:r>
          </a:p>
          <a:p>
            <a:pPr algn="just"/>
            <a:r>
              <a:rPr lang="es-ES" b="1" dirty="0" smtClean="0"/>
              <a:t>Uso de apoyo gráfico</a:t>
            </a:r>
            <a:r>
              <a:rPr lang="es-ES" dirty="0" smtClean="0"/>
              <a:t>: No es muy usual, pero cuando se utiliza, puede ayudar mucho en la comprensión de ideas complejas o en la fijación de los conceptos centrales.</a:t>
            </a:r>
          </a:p>
          <a:p>
            <a:pPr algn="just"/>
            <a:r>
              <a:rPr lang="es-ES" b="1" dirty="0" smtClean="0"/>
              <a:t>Uso de expresiones numéricas</a:t>
            </a:r>
            <a:r>
              <a:rPr lang="es-ES" dirty="0" smtClean="0"/>
              <a:t>: En general, las estadísticas o expresiones numéricas producen una sensación de credibilidad.</a:t>
            </a:r>
          </a:p>
          <a:p>
            <a:pPr algn="just"/>
            <a:r>
              <a:rPr lang="es-ES" b="1" dirty="0" smtClean="0"/>
              <a:t>Uso de ejemplos</a:t>
            </a:r>
            <a:r>
              <a:rPr lang="es-ES" dirty="0" smtClean="0"/>
              <a:t>.</a:t>
            </a:r>
            <a:endParaRPr lang="es-CL" dirty="0"/>
          </a:p>
        </p:txBody>
      </p:sp>
    </p:spTree>
    <p:extLst>
      <p:ext uri="{BB962C8B-B14F-4D97-AF65-F5344CB8AC3E}">
        <p14:creationId xmlns:p14="http://schemas.microsoft.com/office/powerpoint/2010/main" val="282302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ELEMENTOS TÉCNICOS DE COMUNICACIÓN</a:t>
            </a:r>
            <a:endParaRPr lang="es-CL" dirty="0"/>
          </a:p>
        </p:txBody>
      </p:sp>
      <p:sp>
        <p:nvSpPr>
          <p:cNvPr id="3" name="Marcador de contenido 2"/>
          <p:cNvSpPr>
            <a:spLocks noGrp="1"/>
          </p:cNvSpPr>
          <p:nvPr>
            <p:ph idx="1"/>
          </p:nvPr>
        </p:nvSpPr>
        <p:spPr>
          <a:xfrm>
            <a:off x="1103312" y="2052918"/>
            <a:ext cx="9778048" cy="4556888"/>
          </a:xfrm>
        </p:spPr>
        <p:txBody>
          <a:bodyPr>
            <a:normAutofit/>
          </a:bodyPr>
          <a:lstStyle/>
          <a:p>
            <a:pPr algn="just"/>
            <a:r>
              <a:rPr lang="es-ES" b="1" dirty="0" smtClean="0"/>
              <a:t>Uso más correcto posible del lenguaje</a:t>
            </a:r>
            <a:r>
              <a:rPr lang="es-ES" dirty="0" smtClean="0"/>
              <a:t>: Debe existir un adecuado equilibrio entre la </a:t>
            </a:r>
            <a:r>
              <a:rPr lang="es-ES" b="1" u="sng" dirty="0" smtClean="0"/>
              <a:t>sencillez</a:t>
            </a:r>
            <a:r>
              <a:rPr lang="es-ES" dirty="0" smtClean="0"/>
              <a:t> necesaria para la perfecta comprensión y la corrección lingüística, para proyectar más credibilidad y </a:t>
            </a:r>
            <a:r>
              <a:rPr lang="es-ES" u="sng" dirty="0" smtClean="0"/>
              <a:t>evitar la irritación</a:t>
            </a:r>
            <a:r>
              <a:rPr lang="es-ES" dirty="0" smtClean="0"/>
              <a:t> del lector o auditor. El lenguaje demasiado coloquial o incorrecto resta credibilidad al contenido y distrae al lector o auditor que queda pensando en el error (de ortografía, dicción, gramatical, etc.).</a:t>
            </a:r>
          </a:p>
          <a:p>
            <a:pPr algn="just"/>
            <a:r>
              <a:rPr lang="es-ES" b="1" dirty="0" smtClean="0"/>
              <a:t>No tener un lenguaje defensivo.</a:t>
            </a:r>
          </a:p>
          <a:p>
            <a:pPr algn="just"/>
            <a:r>
              <a:rPr lang="es-ES" b="1" dirty="0" smtClean="0"/>
              <a:t>Reiterar el concepto central de la historia</a:t>
            </a:r>
            <a:r>
              <a:rPr lang="es-ES" dirty="0" smtClean="0"/>
              <a:t>. Puede hacerse </a:t>
            </a:r>
            <a:r>
              <a:rPr lang="es-ES" dirty="0" smtClean="0"/>
              <a:t>en </a:t>
            </a:r>
            <a:r>
              <a:rPr lang="es-ES" dirty="0" smtClean="0"/>
              <a:t>la apertura, en el examen o </a:t>
            </a:r>
            <a:r>
              <a:rPr lang="es-ES" dirty="0" err="1" smtClean="0"/>
              <a:t>contraexamen</a:t>
            </a:r>
            <a:r>
              <a:rPr lang="es-ES" dirty="0" smtClean="0"/>
              <a:t> de testigos y peritos, en las argumentaciones incidentales, en la clausura, etc.</a:t>
            </a:r>
          </a:p>
          <a:p>
            <a:pPr algn="just"/>
            <a:r>
              <a:rPr lang="es-ES" b="1" dirty="0" smtClean="0"/>
              <a:t>Hacer resúmenes</a:t>
            </a:r>
            <a:r>
              <a:rPr lang="es-ES" dirty="0" smtClean="0"/>
              <a:t>: Después de exponer una serie de ideas algo complejas, se puede hacer un </a:t>
            </a:r>
            <a:r>
              <a:rPr lang="es-ES" u="sng" dirty="0" smtClean="0"/>
              <a:t>resumen</a:t>
            </a:r>
            <a:r>
              <a:rPr lang="es-ES" dirty="0" smtClean="0"/>
              <a:t>. P. ej. “En resumidas cuentas, lo que ocurre aquí…”, “En pocas palabras, esto se trata de…”, “En resumen, …”.</a:t>
            </a:r>
          </a:p>
        </p:txBody>
      </p:sp>
    </p:spTree>
    <p:extLst>
      <p:ext uri="{BB962C8B-B14F-4D97-AF65-F5344CB8AC3E}">
        <p14:creationId xmlns:p14="http://schemas.microsoft.com/office/powerpoint/2010/main" val="154583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ELEMENTOS TÉCNICOS DE COMUNICACIÓN</a:t>
            </a:r>
            <a:endParaRPr lang="es-CL" dirty="0"/>
          </a:p>
        </p:txBody>
      </p:sp>
      <p:sp>
        <p:nvSpPr>
          <p:cNvPr id="3" name="Marcador de contenido 2"/>
          <p:cNvSpPr>
            <a:spLocks noGrp="1"/>
          </p:cNvSpPr>
          <p:nvPr>
            <p:ph idx="1"/>
          </p:nvPr>
        </p:nvSpPr>
        <p:spPr>
          <a:xfrm>
            <a:off x="1103312" y="2052918"/>
            <a:ext cx="9869488" cy="4413196"/>
          </a:xfrm>
        </p:spPr>
        <p:txBody>
          <a:bodyPr>
            <a:normAutofit/>
          </a:bodyPr>
          <a:lstStyle/>
          <a:p>
            <a:pPr algn="just"/>
            <a:r>
              <a:rPr lang="es-ES" b="1" dirty="0" smtClean="0"/>
              <a:t>Ganar la confianza del interlocutor</a:t>
            </a:r>
            <a:r>
              <a:rPr lang="es-ES" dirty="0" smtClean="0"/>
              <a:t>: Los gestos amables o que proyecten confianza facilitan la disposición a la escucha.</a:t>
            </a:r>
          </a:p>
          <a:p>
            <a:pPr algn="just"/>
            <a:endParaRPr lang="es-ES" dirty="0"/>
          </a:p>
          <a:p>
            <a:pPr algn="just"/>
            <a:r>
              <a:rPr lang="es-ES" b="1" dirty="0" smtClean="0"/>
              <a:t>Tener el control de la situación</a:t>
            </a:r>
            <a:r>
              <a:rPr lang="es-ES" dirty="0" smtClean="0"/>
              <a:t>: el relato sólido, coherente internamente y con elementos externos, que se hace cargo de </a:t>
            </a:r>
            <a:r>
              <a:rPr lang="es-ES" u="sng" dirty="0" smtClean="0"/>
              <a:t>fortalezas y debilidades </a:t>
            </a:r>
            <a:r>
              <a:rPr lang="es-ES" dirty="0" smtClean="0"/>
              <a:t>propias, que se expone correctamente, se va convirtiendo en el centro de la situación, forzando al discurso contrario a tomar el lugar de una refutación o de una acción defensiva.</a:t>
            </a:r>
          </a:p>
        </p:txBody>
      </p:sp>
    </p:spTree>
    <p:extLst>
      <p:ext uri="{BB962C8B-B14F-4D97-AF65-F5344CB8AC3E}">
        <p14:creationId xmlns:p14="http://schemas.microsoft.com/office/powerpoint/2010/main" val="383937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Argumentación. Trucos lógicos y falacias.</a:t>
            </a:r>
            <a:endParaRPr lang="es-CL" dirty="0"/>
          </a:p>
        </p:txBody>
      </p:sp>
    </p:spTree>
    <p:extLst>
      <p:ext uri="{BB962C8B-B14F-4D97-AF65-F5344CB8AC3E}">
        <p14:creationId xmlns:p14="http://schemas.microsoft.com/office/powerpoint/2010/main" val="211238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ESTRUCTURA DEL ARGUMENTO</a:t>
            </a:r>
            <a:endParaRPr lang="es-CL" dirty="0"/>
          </a:p>
        </p:txBody>
      </p:sp>
      <p:sp>
        <p:nvSpPr>
          <p:cNvPr id="3" name="Marcador de contenido 2"/>
          <p:cNvSpPr>
            <a:spLocks noGrp="1"/>
          </p:cNvSpPr>
          <p:nvPr>
            <p:ph idx="1"/>
          </p:nvPr>
        </p:nvSpPr>
        <p:spPr/>
        <p:txBody>
          <a:bodyPr/>
          <a:lstStyle/>
          <a:p>
            <a:pPr algn="just"/>
            <a:r>
              <a:rPr lang="es-ES" b="1" dirty="0" smtClean="0"/>
              <a:t>Proposición</a:t>
            </a:r>
            <a:r>
              <a:rPr lang="es-ES" dirty="0" smtClean="0"/>
              <a:t>: Es la afirmación que se pretende asentar</a:t>
            </a:r>
          </a:p>
          <a:p>
            <a:pPr algn="just"/>
            <a:endParaRPr lang="es-ES" dirty="0"/>
          </a:p>
          <a:p>
            <a:pPr algn="just"/>
            <a:r>
              <a:rPr lang="es-ES" b="1" dirty="0" smtClean="0"/>
              <a:t>Premisas</a:t>
            </a:r>
            <a:r>
              <a:rPr lang="es-ES" dirty="0" smtClean="0"/>
              <a:t>: Elementos que no requerirán ser probados (al menos para el argumento) y de los que se infiere una situación ulterior.</a:t>
            </a:r>
          </a:p>
          <a:p>
            <a:pPr algn="just"/>
            <a:endParaRPr lang="es-ES" dirty="0"/>
          </a:p>
          <a:p>
            <a:pPr algn="just"/>
            <a:r>
              <a:rPr lang="es-ES" b="1" dirty="0" smtClean="0"/>
              <a:t>Conclusión</a:t>
            </a:r>
            <a:r>
              <a:rPr lang="es-ES" dirty="0" smtClean="0"/>
              <a:t>: Afirmación que se deduce de las premisas en cierta disposición de relación.</a:t>
            </a:r>
            <a:endParaRPr lang="es-CL" dirty="0"/>
          </a:p>
        </p:txBody>
      </p:sp>
    </p:spTree>
    <p:extLst>
      <p:ext uri="{BB962C8B-B14F-4D97-AF65-F5344CB8AC3E}">
        <p14:creationId xmlns:p14="http://schemas.microsoft.com/office/powerpoint/2010/main" val="189227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FALACIAS ARGUMENTALES</a:t>
            </a:r>
            <a:endParaRPr lang="es-CL" dirty="0"/>
          </a:p>
        </p:txBody>
      </p:sp>
      <p:sp>
        <p:nvSpPr>
          <p:cNvPr id="3" name="Marcador de contenido 2"/>
          <p:cNvSpPr>
            <a:spLocks noGrp="1"/>
          </p:cNvSpPr>
          <p:nvPr>
            <p:ph idx="1"/>
          </p:nvPr>
        </p:nvSpPr>
        <p:spPr>
          <a:xfrm>
            <a:off x="838200" y="1825624"/>
            <a:ext cx="10515600" cy="4640489"/>
          </a:xfrm>
        </p:spPr>
        <p:txBody>
          <a:bodyPr>
            <a:normAutofit fontScale="92500" lnSpcReduction="20000"/>
          </a:bodyPr>
          <a:lstStyle/>
          <a:p>
            <a:pPr algn="just"/>
            <a:r>
              <a:rPr lang="es-ES" b="1" dirty="0" smtClean="0"/>
              <a:t>Cambio dentro del ciclo argumental</a:t>
            </a:r>
            <a:r>
              <a:rPr lang="es-ES" dirty="0" smtClean="0"/>
              <a:t>: Cambio del orden de las premisas durante el desarrollo del argumento.</a:t>
            </a:r>
          </a:p>
          <a:p>
            <a:pPr lvl="1" algn="just"/>
            <a:r>
              <a:rPr lang="es-ES" dirty="0" smtClean="0"/>
              <a:t>“No tengo, pero si tuviera, les diría que no ten</a:t>
            </a:r>
            <a:r>
              <a:rPr lang="es-ES" dirty="0"/>
              <a:t>go; pero no tengo”.</a:t>
            </a:r>
            <a:endParaRPr lang="es-CL" dirty="0"/>
          </a:p>
          <a:p>
            <a:pPr lvl="1" algn="just"/>
            <a:r>
              <a:rPr lang="es-ES" dirty="0" smtClean="0"/>
              <a:t>¿Cuál es la conclusión? ¿Tiene o no tiene</a:t>
            </a:r>
            <a:r>
              <a:rPr lang="es-ES" dirty="0" smtClean="0"/>
              <a:t>?</a:t>
            </a:r>
          </a:p>
          <a:p>
            <a:pPr lvl="1" algn="just"/>
            <a:r>
              <a:rPr lang="es-ES" dirty="0" smtClean="0"/>
              <a:t>En Puerto Montt llueve mucho. Aquí está lloviendo mucho así que estamos en Puerto Montt</a:t>
            </a:r>
            <a:endParaRPr lang="es-ES" dirty="0" smtClean="0"/>
          </a:p>
          <a:p>
            <a:pPr algn="just"/>
            <a:r>
              <a:rPr lang="es-ES" b="1" dirty="0" smtClean="0"/>
              <a:t>Argumento ad </a:t>
            </a:r>
            <a:r>
              <a:rPr lang="es-ES" b="1" dirty="0" err="1" smtClean="0"/>
              <a:t>misericordiam</a:t>
            </a:r>
            <a:r>
              <a:rPr lang="es-ES" dirty="0" smtClean="0"/>
              <a:t>: Argumento que apela a la compasión.</a:t>
            </a:r>
          </a:p>
          <a:p>
            <a:pPr lvl="1" algn="just"/>
            <a:r>
              <a:rPr lang="es-ES" dirty="0" smtClean="0"/>
              <a:t>“Sería una deslealtad que creyéramos que una persona que nos ha ayudado tanto haya hecho algo tan malo”.</a:t>
            </a:r>
          </a:p>
          <a:p>
            <a:pPr lvl="1" algn="just"/>
            <a:r>
              <a:rPr lang="es-ES" dirty="0" smtClean="0"/>
              <a:t>¿Cuál es la </a:t>
            </a:r>
            <a:r>
              <a:rPr lang="es-ES" u="sng" dirty="0" smtClean="0"/>
              <a:t>razón</a:t>
            </a:r>
            <a:r>
              <a:rPr lang="es-ES" dirty="0" smtClean="0"/>
              <a:t> involucrada? </a:t>
            </a:r>
          </a:p>
          <a:p>
            <a:pPr algn="just"/>
            <a:r>
              <a:rPr lang="es-ES" b="1" dirty="0"/>
              <a:t>Argumento ad </a:t>
            </a:r>
            <a:r>
              <a:rPr lang="es-ES" b="1" dirty="0" err="1" smtClean="0"/>
              <a:t>ignorantiam</a:t>
            </a:r>
            <a:r>
              <a:rPr lang="es-ES" dirty="0" smtClean="0"/>
              <a:t>: </a:t>
            </a:r>
            <a:r>
              <a:rPr lang="es-ES" dirty="0"/>
              <a:t>Argumento que </a:t>
            </a:r>
            <a:r>
              <a:rPr lang="es-ES" dirty="0" smtClean="0"/>
              <a:t>se sostiene en que se desconoce la prueba opuesta a la afirmación. Consiste en invertir la carga de la prueba.</a:t>
            </a:r>
          </a:p>
          <a:p>
            <a:pPr lvl="1" algn="just"/>
            <a:r>
              <a:rPr lang="es-ES" dirty="0" smtClean="0"/>
              <a:t>“Esta ciudad es la más bella de Sudamérica. ¿Quién ha demostrado lo contrario?”</a:t>
            </a:r>
          </a:p>
          <a:p>
            <a:pPr lvl="1" algn="just"/>
            <a:r>
              <a:rPr lang="es-ES" dirty="0" smtClean="0"/>
              <a:t>“Juan: “¿Por qué tenemos que ir?; Pedro: ¿y por qué </a:t>
            </a:r>
            <a:r>
              <a:rPr lang="es-ES" dirty="0"/>
              <a:t>n</a:t>
            </a:r>
            <a:r>
              <a:rPr lang="es-ES" dirty="0" smtClean="0"/>
              <a:t>o?”</a:t>
            </a:r>
          </a:p>
          <a:p>
            <a:pPr lvl="1" algn="just"/>
            <a:r>
              <a:rPr lang="es-ES" dirty="0" smtClean="0"/>
              <a:t>La conclusión no aparece de la relación entre las premisas sino, sólo de que se desconoce la prueba de la afirmación contraria.</a:t>
            </a:r>
            <a:endParaRPr lang="es-CL" dirty="0"/>
          </a:p>
        </p:txBody>
      </p:sp>
    </p:spTree>
    <p:extLst>
      <p:ext uri="{BB962C8B-B14F-4D97-AF65-F5344CB8AC3E}">
        <p14:creationId xmlns:p14="http://schemas.microsoft.com/office/powerpoint/2010/main" val="200562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FALACIAS ARGUMENTALES</a:t>
            </a:r>
            <a:endParaRPr lang="es-CL" dirty="0"/>
          </a:p>
        </p:txBody>
      </p:sp>
      <p:sp>
        <p:nvSpPr>
          <p:cNvPr id="3" name="Marcador de contenido 2"/>
          <p:cNvSpPr>
            <a:spLocks noGrp="1"/>
          </p:cNvSpPr>
          <p:nvPr>
            <p:ph idx="1"/>
          </p:nvPr>
        </p:nvSpPr>
        <p:spPr>
          <a:xfrm>
            <a:off x="838200" y="1825624"/>
            <a:ext cx="10515600" cy="4640489"/>
          </a:xfrm>
        </p:spPr>
        <p:txBody>
          <a:bodyPr>
            <a:normAutofit fontScale="92500" lnSpcReduction="10000"/>
          </a:bodyPr>
          <a:lstStyle/>
          <a:p>
            <a:pPr algn="just"/>
            <a:r>
              <a:rPr lang="es-ES" b="1" dirty="0" smtClean="0"/>
              <a:t>Falacia por argumentación inductiva insuficiente</a:t>
            </a:r>
            <a:r>
              <a:rPr lang="es-ES" dirty="0" smtClean="0"/>
              <a:t>: Aplica razonamiento inductivo (de lo particular a lo general), pero con premisas insuficientes.</a:t>
            </a:r>
          </a:p>
          <a:p>
            <a:pPr lvl="1" algn="just"/>
            <a:r>
              <a:rPr lang="es-ES" dirty="0" smtClean="0"/>
              <a:t>“Esta planta es curativa. Un amigo tomó infusiones con sus hojas y se sanó”.</a:t>
            </a:r>
          </a:p>
          <a:p>
            <a:pPr lvl="1" algn="just"/>
            <a:r>
              <a:rPr lang="es-ES" dirty="0" smtClean="0"/>
              <a:t>El problema es el tamaño de la “muestra”. En estadísticas también ocurre con estudios o encuestas con datos insuficientes.</a:t>
            </a:r>
          </a:p>
          <a:p>
            <a:pPr algn="just"/>
            <a:r>
              <a:rPr lang="es-ES" b="1" dirty="0"/>
              <a:t>Falacia </a:t>
            </a:r>
            <a:r>
              <a:rPr lang="es-ES" b="1" dirty="0" smtClean="0"/>
              <a:t>de la media verdad</a:t>
            </a:r>
            <a:r>
              <a:rPr lang="es-ES" dirty="0" smtClean="0"/>
              <a:t>: Sostener un hecho verdadero omitiendo otros elementos para inducir al error.</a:t>
            </a:r>
          </a:p>
          <a:p>
            <a:pPr lvl="1" algn="just"/>
            <a:r>
              <a:rPr lang="es-ES" dirty="0" smtClean="0"/>
              <a:t>“El conductor fue muy responsable. Cuando chocó no iba a exceso de velocidad” (pero pasó la luz roja). “Juana trabaja muy bien. Siempre llega a la hora” (no refirió a la calidad del trabajo).</a:t>
            </a:r>
          </a:p>
          <a:p>
            <a:pPr algn="just"/>
            <a:r>
              <a:rPr lang="es-ES" b="1" dirty="0"/>
              <a:t>Falacia </a:t>
            </a:r>
            <a:r>
              <a:rPr lang="es-ES" b="1" dirty="0" smtClean="0"/>
              <a:t>de autoridad</a:t>
            </a:r>
            <a:r>
              <a:rPr lang="es-ES" dirty="0" smtClean="0"/>
              <a:t>: tener por verdadero un hecho por que alguna autoridad indeterminada lo ha sostenido.</a:t>
            </a:r>
          </a:p>
          <a:p>
            <a:pPr lvl="1" algn="just"/>
            <a:r>
              <a:rPr lang="es-ES" dirty="0" smtClean="0"/>
              <a:t>“Los expertos dicen esto”; “según estudios científicos, esto es así”.</a:t>
            </a:r>
          </a:p>
          <a:p>
            <a:pPr lvl="1" algn="just"/>
            <a:r>
              <a:rPr lang="es-ES" dirty="0" smtClean="0"/>
              <a:t>Es distinto del argumento de autoridad. Aquí la autoridad no es suficiente.</a:t>
            </a:r>
          </a:p>
        </p:txBody>
      </p:sp>
    </p:spTree>
    <p:extLst>
      <p:ext uri="{BB962C8B-B14F-4D97-AF65-F5344CB8AC3E}">
        <p14:creationId xmlns:p14="http://schemas.microsoft.com/office/powerpoint/2010/main" val="127569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¿Qué está pasando aqu</a:t>
            </a:r>
            <a:r>
              <a:rPr lang="es-ES" dirty="0"/>
              <a:t>í</a:t>
            </a:r>
            <a:r>
              <a:rPr lang="es-ES" dirty="0" smtClean="0"/>
              <a:t>?</a:t>
            </a:r>
            <a:endParaRPr lang="es-CL" dirty="0"/>
          </a:p>
        </p:txBody>
      </p:sp>
      <p:pic>
        <p:nvPicPr>
          <p:cNvPr id="5" name="Imagen 4"/>
          <p:cNvPicPr>
            <a:picLocks noChangeAspect="1"/>
          </p:cNvPicPr>
          <p:nvPr/>
        </p:nvPicPr>
        <p:blipFill>
          <a:blip r:embed="rId2"/>
          <a:stretch>
            <a:fillRect/>
          </a:stretch>
        </p:blipFill>
        <p:spPr>
          <a:xfrm>
            <a:off x="1129437" y="1853248"/>
            <a:ext cx="4574449" cy="4355671"/>
          </a:xfrm>
          <a:prstGeom prst="rect">
            <a:avLst/>
          </a:prstGeom>
        </p:spPr>
      </p:pic>
      <p:sp>
        <p:nvSpPr>
          <p:cNvPr id="7" name="CuadroTexto 6"/>
          <p:cNvSpPr txBox="1"/>
          <p:nvPr/>
        </p:nvSpPr>
        <p:spPr>
          <a:xfrm>
            <a:off x="6557554" y="2416629"/>
            <a:ext cx="4950823" cy="3046988"/>
          </a:xfrm>
          <a:prstGeom prst="rect">
            <a:avLst/>
          </a:prstGeom>
          <a:noFill/>
        </p:spPr>
        <p:txBody>
          <a:bodyPr wrap="square" rtlCol="0">
            <a:spAutoFit/>
          </a:bodyPr>
          <a:lstStyle/>
          <a:p>
            <a:pPr marL="285750" indent="-285750">
              <a:buFontTx/>
              <a:buChar char="-"/>
            </a:pPr>
            <a:r>
              <a:rPr lang="es-ES" sz="2400" dirty="0" smtClean="0"/>
              <a:t>Título de la imagen</a:t>
            </a:r>
          </a:p>
          <a:p>
            <a:pPr marL="285750" indent="-285750">
              <a:buFontTx/>
              <a:buChar char="-"/>
            </a:pPr>
            <a:r>
              <a:rPr lang="es-ES" sz="2400" dirty="0" smtClean="0"/>
              <a:t>Hechos establecidos en general</a:t>
            </a:r>
          </a:p>
          <a:p>
            <a:pPr marL="285750" indent="-285750">
              <a:buFontTx/>
              <a:buChar char="-"/>
            </a:pPr>
            <a:r>
              <a:rPr lang="es-ES" sz="2400" dirty="0" smtClean="0"/>
              <a:t>Hechos discutidos en general</a:t>
            </a:r>
          </a:p>
          <a:p>
            <a:pPr marL="742950" lvl="1" indent="-285750">
              <a:buFontTx/>
              <a:buChar char="-"/>
            </a:pPr>
            <a:r>
              <a:rPr lang="es-ES" sz="2400" dirty="0" smtClean="0"/>
              <a:t>Leyenda dorada</a:t>
            </a:r>
          </a:p>
          <a:p>
            <a:pPr marL="742950" lvl="1" indent="-285750">
              <a:buFontTx/>
              <a:buChar char="-"/>
            </a:pPr>
            <a:r>
              <a:rPr lang="es-ES" sz="2400" dirty="0" smtClean="0"/>
              <a:t>Leyenda negra</a:t>
            </a:r>
          </a:p>
          <a:p>
            <a:pPr marL="285750" indent="-285750">
              <a:buFontTx/>
              <a:buChar char="-"/>
            </a:pPr>
            <a:r>
              <a:rPr lang="es-ES" sz="2400" dirty="0" smtClean="0"/>
              <a:t>¿Quiénes cuentan cada historia?</a:t>
            </a:r>
            <a:endParaRPr lang="es-CL" sz="2400" dirty="0"/>
          </a:p>
        </p:txBody>
      </p:sp>
    </p:spTree>
    <p:extLst>
      <p:ext uri="{BB962C8B-B14F-4D97-AF65-F5344CB8AC3E}">
        <p14:creationId xmlns:p14="http://schemas.microsoft.com/office/powerpoint/2010/main" val="3385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FALACIAS ARGUMENTALES</a:t>
            </a:r>
            <a:endParaRPr lang="es-CL" dirty="0"/>
          </a:p>
        </p:txBody>
      </p:sp>
      <p:sp>
        <p:nvSpPr>
          <p:cNvPr id="3" name="Marcador de contenido 2"/>
          <p:cNvSpPr>
            <a:spLocks noGrp="1"/>
          </p:cNvSpPr>
          <p:nvPr>
            <p:ph idx="1"/>
          </p:nvPr>
        </p:nvSpPr>
        <p:spPr>
          <a:xfrm>
            <a:off x="600891" y="1567544"/>
            <a:ext cx="10752909" cy="4898570"/>
          </a:xfrm>
        </p:spPr>
        <p:txBody>
          <a:bodyPr>
            <a:normAutofit fontScale="92500" lnSpcReduction="10000"/>
          </a:bodyPr>
          <a:lstStyle/>
          <a:p>
            <a:pPr algn="just"/>
            <a:r>
              <a:rPr lang="es-ES" b="1" dirty="0" smtClean="0"/>
              <a:t>Falacia de contexto temporal</a:t>
            </a:r>
            <a:r>
              <a:rPr lang="es-ES" dirty="0" smtClean="0"/>
              <a:t>: Se desactiva la proposición contraria sólo por que no sería una idea “actual”, o por estar “pasada de moda”.</a:t>
            </a:r>
          </a:p>
          <a:p>
            <a:pPr lvl="1" algn="just"/>
            <a:r>
              <a:rPr lang="es-ES" dirty="0" smtClean="0"/>
              <a:t>“Decir que hay que preocuparse por los demás es una idea trasnochada y pasada de moda”.</a:t>
            </a:r>
          </a:p>
          <a:p>
            <a:pPr lvl="1" algn="just"/>
            <a:r>
              <a:rPr lang="es-ES" dirty="0" smtClean="0"/>
              <a:t>La </a:t>
            </a:r>
            <a:r>
              <a:rPr lang="es-ES" u="sng" dirty="0" smtClean="0"/>
              <a:t>razón</a:t>
            </a:r>
            <a:r>
              <a:rPr lang="es-ES" dirty="0" smtClean="0"/>
              <a:t> para </a:t>
            </a:r>
            <a:r>
              <a:rPr lang="es-ES" dirty="0" smtClean="0"/>
              <a:t>estimar </a:t>
            </a:r>
            <a:r>
              <a:rPr lang="es-ES" dirty="0" smtClean="0"/>
              <a:t>que la proposición contraria es falsa sólo se basa en que es una idea afirmada desde hace mucho tiempo.</a:t>
            </a:r>
          </a:p>
          <a:p>
            <a:pPr lvl="1" algn="just"/>
            <a:endParaRPr lang="es-ES" u="sng" dirty="0"/>
          </a:p>
          <a:p>
            <a:pPr algn="just"/>
            <a:r>
              <a:rPr lang="es-ES" b="1" dirty="0"/>
              <a:t>Falacia de </a:t>
            </a:r>
            <a:r>
              <a:rPr lang="es-ES" b="1" dirty="0" smtClean="0"/>
              <a:t>objeción irrelevante</a:t>
            </a:r>
            <a:r>
              <a:rPr lang="es-ES" dirty="0" smtClean="0"/>
              <a:t>: Se argumenta sobre premisas reales pero irrelevantes; o se contra argumenta respecto de la premisa menos relevante de la contraria.</a:t>
            </a:r>
          </a:p>
          <a:p>
            <a:pPr lvl="1" algn="just"/>
            <a:r>
              <a:rPr lang="es-ES" dirty="0" smtClean="0"/>
              <a:t>“PEDRO: El conductor vehículo blanco tiene la responsabilidad porque venía a exceso de velocidad, pasó la luz roja y el vehículo es sumamente antiguo. JUANA: Establecer una responsabilidad por la antigüedad del vehículo es incorrecto, además, la antigüedad es una variable muy subjetiva”.</a:t>
            </a:r>
          </a:p>
          <a:p>
            <a:pPr algn="just"/>
            <a:r>
              <a:rPr lang="es-ES" b="1" dirty="0"/>
              <a:t>Falacia de </a:t>
            </a:r>
            <a:r>
              <a:rPr lang="es-ES" b="1" dirty="0" smtClean="0"/>
              <a:t>argumento ad hominem</a:t>
            </a:r>
            <a:r>
              <a:rPr lang="es-ES" dirty="0" smtClean="0"/>
              <a:t>: Se sostiene la falsedad de la proposición de la parte contraria basado en descalificaciones personales a esta.</a:t>
            </a:r>
          </a:p>
          <a:p>
            <a:pPr lvl="1" algn="just"/>
            <a:r>
              <a:rPr lang="es-ES" dirty="0" smtClean="0"/>
              <a:t>“Todo lo que dice Pedro es falso porque él es una persona miserable”.</a:t>
            </a:r>
          </a:p>
        </p:txBody>
      </p:sp>
    </p:spTree>
    <p:extLst>
      <p:ext uri="{BB962C8B-B14F-4D97-AF65-F5344CB8AC3E}">
        <p14:creationId xmlns:p14="http://schemas.microsoft.com/office/powerpoint/2010/main" val="306358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FALACIAS ARGUMENTALES</a:t>
            </a:r>
            <a:endParaRPr lang="es-CL" dirty="0"/>
          </a:p>
        </p:txBody>
      </p:sp>
      <p:sp>
        <p:nvSpPr>
          <p:cNvPr id="3" name="Marcador de contenido 2"/>
          <p:cNvSpPr>
            <a:spLocks noGrp="1"/>
          </p:cNvSpPr>
          <p:nvPr>
            <p:ph idx="1"/>
          </p:nvPr>
        </p:nvSpPr>
        <p:spPr>
          <a:xfrm>
            <a:off x="838200" y="1825624"/>
            <a:ext cx="10709366" cy="4758056"/>
          </a:xfrm>
        </p:spPr>
        <p:txBody>
          <a:bodyPr>
            <a:normAutofit/>
          </a:bodyPr>
          <a:lstStyle/>
          <a:p>
            <a:pPr algn="just"/>
            <a:r>
              <a:rPr lang="es-ES" b="1" dirty="0" smtClean="0"/>
              <a:t>Discurso de razonamiento distorsionado</a:t>
            </a:r>
            <a:r>
              <a:rPr lang="es-ES" dirty="0" smtClean="0"/>
              <a:t>: Se sostiene una argumentación en la que se utilizan recursos que no son racionales pero que aparentan serlo.</a:t>
            </a:r>
          </a:p>
          <a:p>
            <a:pPr lvl="1" algn="just"/>
            <a:r>
              <a:rPr lang="es-ES" dirty="0" smtClean="0"/>
              <a:t>Pensamiento total o de “todo o nada”. Se sostiene una circunstancia que es completamente de una forma y nada de otra, cuando eso no se justifica. (Siempre, nunca, todo, nada, “todos y cada uno”).</a:t>
            </a:r>
          </a:p>
          <a:p>
            <a:pPr lvl="1" algn="just"/>
            <a:r>
              <a:rPr lang="es-ES" b="1" dirty="0" err="1" smtClean="0"/>
              <a:t>Sobregeneralización</a:t>
            </a:r>
            <a:r>
              <a:rPr lang="es-ES" dirty="0" smtClean="0"/>
              <a:t>: generalizar sobre casos aislados</a:t>
            </a:r>
          </a:p>
          <a:p>
            <a:pPr lvl="1" algn="just"/>
            <a:r>
              <a:rPr lang="es-ES" dirty="0" smtClean="0"/>
              <a:t>Selección de lo negativo y exclusión de lo positivo o al revés.</a:t>
            </a:r>
          </a:p>
          <a:p>
            <a:pPr lvl="1" algn="just"/>
            <a:r>
              <a:rPr lang="es-ES" dirty="0" smtClean="0"/>
              <a:t>Pasar a las conclusiones sin hacer el razonamiento completo por falta de premisas.</a:t>
            </a:r>
          </a:p>
          <a:p>
            <a:pPr lvl="1" algn="just"/>
            <a:r>
              <a:rPr lang="es-ES" b="1" dirty="0" smtClean="0"/>
              <a:t>Tercerización del argumento</a:t>
            </a:r>
            <a:r>
              <a:rPr lang="es-ES" dirty="0" smtClean="0"/>
              <a:t>: Se sostiene con certeza lo que otro diría sin tener certeza de ello.</a:t>
            </a:r>
          </a:p>
          <a:p>
            <a:pPr lvl="1" algn="just"/>
            <a:r>
              <a:rPr lang="es-ES" b="1" dirty="0" smtClean="0"/>
              <a:t>Adivinación</a:t>
            </a:r>
            <a:r>
              <a:rPr lang="es-ES" dirty="0" smtClean="0"/>
              <a:t>: Se sostiene con certeza lo que va a pasar, sin tener certeza de ello.</a:t>
            </a:r>
          </a:p>
          <a:p>
            <a:pPr lvl="1" algn="just"/>
            <a:endParaRPr lang="es-ES" dirty="0" smtClean="0"/>
          </a:p>
          <a:p>
            <a:pPr lvl="1" algn="just"/>
            <a:endParaRPr lang="es-ES" dirty="0" smtClean="0"/>
          </a:p>
          <a:p>
            <a:pPr lvl="1" algn="just"/>
            <a:endParaRPr lang="es-ES" dirty="0" smtClean="0"/>
          </a:p>
        </p:txBody>
      </p:sp>
    </p:spTree>
    <p:extLst>
      <p:ext uri="{BB962C8B-B14F-4D97-AF65-F5344CB8AC3E}">
        <p14:creationId xmlns:p14="http://schemas.microsoft.com/office/powerpoint/2010/main" val="130953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FALACIAS ARGUMENTALES</a:t>
            </a:r>
            <a:endParaRPr lang="es-CL" dirty="0"/>
          </a:p>
        </p:txBody>
      </p:sp>
      <p:sp>
        <p:nvSpPr>
          <p:cNvPr id="3" name="Marcador de contenido 2"/>
          <p:cNvSpPr>
            <a:spLocks noGrp="1"/>
          </p:cNvSpPr>
          <p:nvPr>
            <p:ph idx="1"/>
          </p:nvPr>
        </p:nvSpPr>
        <p:spPr>
          <a:xfrm>
            <a:off x="838200" y="1825624"/>
            <a:ext cx="10709366" cy="4758056"/>
          </a:xfrm>
        </p:spPr>
        <p:txBody>
          <a:bodyPr>
            <a:normAutofit/>
          </a:bodyPr>
          <a:lstStyle/>
          <a:p>
            <a:pPr algn="just"/>
            <a:r>
              <a:rPr lang="es-ES" dirty="0" smtClean="0"/>
              <a:t>Discurso de razonamiento distorsionado: Se sostiene una argumentación en la que se utilizan recursos que no son racionales pero que aparentan serlo.</a:t>
            </a:r>
          </a:p>
          <a:p>
            <a:pPr lvl="1" algn="just"/>
            <a:r>
              <a:rPr lang="es-ES" dirty="0" smtClean="0"/>
              <a:t>Magnificación o minimización de premisas.</a:t>
            </a:r>
          </a:p>
          <a:p>
            <a:pPr lvl="1" algn="just"/>
            <a:r>
              <a:rPr lang="es-ES" b="1" dirty="0" err="1" smtClean="0"/>
              <a:t>Catastrofización</a:t>
            </a:r>
            <a:r>
              <a:rPr lang="es-ES" dirty="0" smtClean="0"/>
              <a:t>: Imaginar el peor escenario posible aunque sea muy improbable.</a:t>
            </a:r>
          </a:p>
          <a:p>
            <a:pPr lvl="1" algn="just"/>
            <a:r>
              <a:rPr lang="es-ES" b="1" dirty="0" smtClean="0"/>
              <a:t>Razonamiento emocional</a:t>
            </a:r>
            <a:r>
              <a:rPr lang="es-ES" dirty="0" smtClean="0"/>
              <a:t>: pretende obtener adhesión al discurso por disposición emocional y no racional.</a:t>
            </a:r>
          </a:p>
          <a:p>
            <a:pPr lvl="1" algn="just"/>
            <a:r>
              <a:rPr lang="es-ES" b="1" dirty="0" smtClean="0"/>
              <a:t>Etiquetado</a:t>
            </a:r>
            <a:r>
              <a:rPr lang="es-ES" dirty="0" smtClean="0"/>
              <a:t>: Referir a ciertas conductas o situaciones con nombres que tienen alguna carga especial negativa o positiva.</a:t>
            </a:r>
          </a:p>
          <a:p>
            <a:pPr lvl="1" algn="just"/>
            <a:endParaRPr lang="es-ES" dirty="0" smtClean="0"/>
          </a:p>
        </p:txBody>
      </p:sp>
    </p:spTree>
    <p:extLst>
      <p:ext uri="{BB962C8B-B14F-4D97-AF65-F5344CB8AC3E}">
        <p14:creationId xmlns:p14="http://schemas.microsoft.com/office/powerpoint/2010/main" val="789727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4400" dirty="0" smtClean="0"/>
              <a:t>Enfoque estratégico del litigio:</a:t>
            </a:r>
            <a:br>
              <a:rPr lang="es-ES" sz="4400" dirty="0" smtClean="0"/>
            </a:br>
            <a:r>
              <a:rPr lang="es-ES" sz="4400" dirty="0" smtClean="0"/>
              <a:t>Todo con el foco en el caso</a:t>
            </a:r>
            <a:br>
              <a:rPr lang="es-ES" sz="4400" dirty="0" smtClean="0"/>
            </a:br>
            <a:r>
              <a:rPr lang="es-ES" sz="4400" dirty="0"/>
              <a:t/>
            </a:r>
            <a:br>
              <a:rPr lang="es-ES" sz="4400" dirty="0"/>
            </a:br>
            <a:endParaRPr lang="es-CL" sz="4400" dirty="0"/>
          </a:p>
        </p:txBody>
      </p:sp>
    </p:spTree>
    <p:extLst>
      <p:ext uri="{BB962C8B-B14F-4D97-AF65-F5344CB8AC3E}">
        <p14:creationId xmlns:p14="http://schemas.microsoft.com/office/powerpoint/2010/main" val="215615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Antes de la audiencia:</a:t>
            </a:r>
            <a:br>
              <a:rPr lang="es-ES" dirty="0" smtClean="0"/>
            </a:br>
            <a:r>
              <a:rPr lang="es-ES" dirty="0" smtClean="0"/>
              <a:t>¿Opiniones?</a:t>
            </a:r>
            <a:endParaRPr lang="es-CL" dirty="0"/>
          </a:p>
        </p:txBody>
      </p:sp>
      <p:sp>
        <p:nvSpPr>
          <p:cNvPr id="3" name="Marcador de contenido 2"/>
          <p:cNvSpPr>
            <a:spLocks noGrp="1"/>
          </p:cNvSpPr>
          <p:nvPr>
            <p:ph idx="1"/>
          </p:nvPr>
        </p:nvSpPr>
        <p:spPr/>
        <p:txBody>
          <a:bodyPr>
            <a:normAutofit fontScale="92500" lnSpcReduction="10000"/>
          </a:bodyPr>
          <a:lstStyle/>
          <a:p>
            <a:pPr algn="just"/>
            <a:r>
              <a:rPr lang="es-ES" dirty="0" smtClean="0"/>
              <a:t>¿Estamos seguros de que el cliente ha comprendido y acepta la formulación del caso que hemos hecho?</a:t>
            </a:r>
          </a:p>
          <a:p>
            <a:pPr lvl="1" algn="just"/>
            <a:r>
              <a:rPr lang="es-ES" dirty="0" smtClean="0"/>
              <a:t>El riesgo de enfoques distintos entre cliente y abogado.</a:t>
            </a:r>
          </a:p>
          <a:p>
            <a:pPr lvl="1" algn="just"/>
            <a:endParaRPr lang="es-ES" dirty="0" smtClean="0"/>
          </a:p>
          <a:p>
            <a:pPr algn="just"/>
            <a:r>
              <a:rPr lang="es-ES" dirty="0" smtClean="0"/>
              <a:t>Importancia de determinar previamente el marco y las variables de negociación al concurrir a audiencias.</a:t>
            </a:r>
            <a:endParaRPr lang="es-ES" dirty="0"/>
          </a:p>
          <a:p>
            <a:pPr lvl="1" algn="just"/>
            <a:r>
              <a:rPr lang="es-ES" dirty="0" smtClean="0"/>
              <a:t>Las dinámicas de negociación previo y dentro de la audiencia: Negociar bien sin debilitar el caso.</a:t>
            </a:r>
          </a:p>
          <a:p>
            <a:pPr lvl="1" algn="just"/>
            <a:r>
              <a:rPr lang="es-ES" dirty="0" smtClean="0"/>
              <a:t>Los riesgos de una negociación competitiva.</a:t>
            </a:r>
          </a:p>
          <a:p>
            <a:pPr lvl="1" algn="just"/>
            <a:endParaRPr lang="es-ES" dirty="0" smtClean="0"/>
          </a:p>
          <a:p>
            <a:pPr algn="just"/>
            <a:r>
              <a:rPr lang="es-ES" dirty="0" smtClean="0"/>
              <a:t>Actitud y credibilidad.</a:t>
            </a:r>
            <a:endParaRPr lang="es-ES" dirty="0"/>
          </a:p>
          <a:p>
            <a:pPr lvl="1" algn="just"/>
            <a:r>
              <a:rPr lang="es-ES" dirty="0" smtClean="0"/>
              <a:t>Frente al juez, funcionarios, consejo técnico y contraparte.</a:t>
            </a:r>
            <a:endParaRPr lang="es-CL" dirty="0"/>
          </a:p>
        </p:txBody>
      </p:sp>
    </p:spTree>
    <p:extLst>
      <p:ext uri="{BB962C8B-B14F-4D97-AF65-F5344CB8AC3E}">
        <p14:creationId xmlns:p14="http://schemas.microsoft.com/office/powerpoint/2010/main" val="3127556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PLANIFICACIÓN DE LA AUDIENCIA PREPARATORIA</a:t>
            </a:r>
            <a:endParaRPr lang="es-CL" dirty="0"/>
          </a:p>
        </p:txBody>
      </p:sp>
      <p:sp>
        <p:nvSpPr>
          <p:cNvPr id="3" name="Marcador de contenido 2"/>
          <p:cNvSpPr>
            <a:spLocks noGrp="1"/>
          </p:cNvSpPr>
          <p:nvPr>
            <p:ph idx="1"/>
          </p:nvPr>
        </p:nvSpPr>
        <p:spPr>
          <a:xfrm>
            <a:off x="431074" y="1853248"/>
            <a:ext cx="11038115" cy="4730432"/>
          </a:xfrm>
        </p:spPr>
        <p:txBody>
          <a:bodyPr>
            <a:normAutofit lnSpcReduction="10000"/>
          </a:bodyPr>
          <a:lstStyle/>
          <a:p>
            <a:pPr marL="514350" indent="-514350" algn="just">
              <a:buFont typeface="+mj-lt"/>
              <a:buAutoNum type="arabicPeriod"/>
            </a:pPr>
            <a:r>
              <a:rPr lang="es-ES" dirty="0" smtClean="0"/>
              <a:t>Construcción reflexionada de la teoría del caso.</a:t>
            </a:r>
          </a:p>
          <a:p>
            <a:pPr marL="514350" indent="-514350" algn="just">
              <a:buFont typeface="+mj-lt"/>
              <a:buAutoNum type="arabicPeriod"/>
            </a:pPr>
            <a:r>
              <a:rPr lang="es-ES" dirty="0" smtClean="0"/>
              <a:t>Preparación de las intervenciones. </a:t>
            </a:r>
            <a:endParaRPr lang="es-CL" dirty="0" smtClean="0"/>
          </a:p>
          <a:p>
            <a:pPr lvl="1" algn="just"/>
            <a:r>
              <a:rPr lang="es-ES" dirty="0" smtClean="0"/>
              <a:t>Revisión de la argumentación (si es posible contrastarla con alguien más).</a:t>
            </a:r>
          </a:p>
          <a:p>
            <a:pPr lvl="1" algn="just"/>
            <a:r>
              <a:rPr lang="es-ES" dirty="0" smtClean="0"/>
              <a:t>Verificar las fuentes y seleccionar de entre ellas la prueba. Cada medio probatorio debe estar revisado y debe evaluarse en cuanto a su mérito para probar.</a:t>
            </a:r>
          </a:p>
          <a:p>
            <a:pPr lvl="1" algn="just"/>
            <a:r>
              <a:rPr lang="es-ES" dirty="0" smtClean="0"/>
              <a:t>Anticipar las argumentaciones de la contraria tanto de lo principal, como de posibles cuestiones incidentales. En hechos y tesis jurídicas.</a:t>
            </a:r>
          </a:p>
          <a:p>
            <a:pPr lvl="1" algn="just"/>
            <a:r>
              <a:rPr lang="es-ES" dirty="0" smtClean="0"/>
              <a:t>Anticipar eventual material probatorio que se requiera para incidentes.</a:t>
            </a:r>
          </a:p>
          <a:p>
            <a:pPr lvl="1" algn="just"/>
            <a:r>
              <a:rPr lang="es-ES" dirty="0" smtClean="0"/>
              <a:t>Reflexionar sobre la “puesta en escena”. P. ej. Vestimenta, elementos actitudinales, recomendaciones sobre lo mismo a las partes y otros asistentes, etc.</a:t>
            </a:r>
          </a:p>
          <a:p>
            <a:pPr marL="514350" indent="-514350" algn="just">
              <a:buFont typeface="+mj-lt"/>
              <a:buAutoNum type="arabicPeriod"/>
            </a:pPr>
            <a:r>
              <a:rPr lang="es-ES" dirty="0"/>
              <a:t>Preparación de </a:t>
            </a:r>
            <a:r>
              <a:rPr lang="es-ES" dirty="0" smtClean="0"/>
              <a:t>una pauta de audiencia.</a:t>
            </a:r>
            <a:endParaRPr lang="es-CL" dirty="0"/>
          </a:p>
          <a:p>
            <a:pPr lvl="1" algn="just"/>
            <a:r>
              <a:rPr lang="es-ES" dirty="0" smtClean="0"/>
              <a:t>No solo se necesita una minuta de prueba, sino que poner por escrito </a:t>
            </a:r>
            <a:r>
              <a:rPr lang="es-ES" u="sng" dirty="0" smtClean="0"/>
              <a:t>toda la preparación de la audiencia</a:t>
            </a:r>
            <a:r>
              <a:rPr lang="es-ES" dirty="0" smtClean="0"/>
              <a:t>.</a:t>
            </a:r>
          </a:p>
        </p:txBody>
      </p:sp>
    </p:spTree>
    <p:extLst>
      <p:ext uri="{BB962C8B-B14F-4D97-AF65-F5344CB8AC3E}">
        <p14:creationId xmlns:p14="http://schemas.microsoft.com/office/powerpoint/2010/main" val="4276723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ES" dirty="0"/>
              <a:t>Artículo 61.- Audiencia preparatoria. En la audiencia preparatoria se procederá a:</a:t>
            </a:r>
          </a:p>
          <a:p>
            <a:pPr marL="0" indent="0" algn="just">
              <a:buNone/>
            </a:pPr>
            <a:r>
              <a:rPr lang="es-ES" b="1" i="1" dirty="0"/>
              <a:t>1) Oír la relación breve y sintética, que harán las partes ante el juez, del contenido de la demanda, de la contestación y de la reconvención que se haya deducido, y de la contestación a la reconvención, si ha sido hecha por escrito.</a:t>
            </a:r>
          </a:p>
          <a:p>
            <a:pPr algn="just">
              <a:buFontTx/>
              <a:buChar char="-"/>
            </a:pPr>
            <a:r>
              <a:rPr lang="es-ES" dirty="0" smtClean="0"/>
              <a:t>¿Se </a:t>
            </a:r>
            <a:r>
              <a:rPr lang="es-ES" dirty="0"/>
              <a:t>debe </a:t>
            </a:r>
            <a:r>
              <a:rPr lang="es-ES" u="sng" dirty="0"/>
              <a:t>ratificar</a:t>
            </a:r>
            <a:r>
              <a:rPr lang="es-ES" dirty="0"/>
              <a:t> la demanda o la </a:t>
            </a:r>
            <a:r>
              <a:rPr lang="es-ES" dirty="0" smtClean="0"/>
              <a:t>contestación?</a:t>
            </a:r>
          </a:p>
          <a:p>
            <a:pPr algn="just">
              <a:buFontTx/>
              <a:buChar char="-"/>
            </a:pPr>
            <a:r>
              <a:rPr lang="es-ES" dirty="0" smtClean="0"/>
              <a:t>Ampliación de los hechos  en V.I.F. o Medida de Protección cuando la denuncia no ha sido asistida.</a:t>
            </a:r>
          </a:p>
          <a:p>
            <a:pPr algn="just">
              <a:buFontTx/>
              <a:buChar char="-"/>
            </a:pPr>
            <a:r>
              <a:rPr lang="es-ES" dirty="0" smtClean="0"/>
              <a:t>Artículo 100 de la ley 19.968: Voluntad de víctima.</a:t>
            </a:r>
            <a:endParaRPr lang="es-ES" dirty="0"/>
          </a:p>
          <a:p>
            <a:pPr marL="0" indent="0" algn="just">
              <a:buNone/>
            </a:pPr>
            <a:endParaRPr lang="es-ES" dirty="0"/>
          </a:p>
          <a:p>
            <a:pPr marL="0" indent="0" algn="just">
              <a:buNone/>
            </a:pPr>
            <a:r>
              <a:rPr lang="es-ES" b="1" i="1" dirty="0"/>
              <a:t>2) Contestar la demanda reconvencional, en su caso.</a:t>
            </a:r>
            <a:endParaRPr lang="es-CL" b="1" i="1" dirty="0"/>
          </a:p>
        </p:txBody>
      </p:sp>
    </p:spTree>
    <p:extLst>
      <p:ext uri="{BB962C8B-B14F-4D97-AF65-F5344CB8AC3E}">
        <p14:creationId xmlns:p14="http://schemas.microsoft.com/office/powerpoint/2010/main" val="1223598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a:xfrm>
            <a:off x="646111" y="1853248"/>
            <a:ext cx="10261375" cy="4730432"/>
          </a:xfrm>
        </p:spPr>
        <p:txBody>
          <a:bodyPr>
            <a:normAutofit lnSpcReduction="10000"/>
          </a:bodyPr>
          <a:lstStyle/>
          <a:p>
            <a:pPr marL="0" indent="0" algn="just">
              <a:buNone/>
            </a:pPr>
            <a:r>
              <a:rPr lang="es-ES" b="1" i="1" dirty="0"/>
              <a:t>3) Decretar las medidas cautelares que procedan, de oficio o a petición de parte, a menos que se hubieren decretado con anterioridad, evento en el cual el tribunal resolverá si las mantiene.</a:t>
            </a:r>
          </a:p>
          <a:p>
            <a:pPr algn="just">
              <a:buFont typeface="Wingdings" panose="05000000000000000000" pitchFamily="2" charset="2"/>
              <a:buChar char="§"/>
            </a:pPr>
            <a:r>
              <a:rPr lang="es-ES" dirty="0"/>
              <a:t>Además revisará las medidas cautelares vigentes para determinar su mantención, modificación o cese</a:t>
            </a:r>
            <a:r>
              <a:rPr lang="es-ES" dirty="0" smtClean="0"/>
              <a:t>.</a:t>
            </a:r>
          </a:p>
          <a:p>
            <a:pPr algn="just">
              <a:buFont typeface="Wingdings" panose="05000000000000000000" pitchFamily="2" charset="2"/>
              <a:buChar char="§"/>
            </a:pPr>
            <a:r>
              <a:rPr lang="es-ES" dirty="0" smtClean="0"/>
              <a:t>Debate sobre cautelares que consume todo el tiempo de la audiencias: Saber a favor de quien corre el tiempo.</a:t>
            </a:r>
          </a:p>
          <a:p>
            <a:pPr algn="just">
              <a:buFont typeface="Wingdings" panose="05000000000000000000" pitchFamily="2" charset="2"/>
              <a:buChar char="§"/>
            </a:pPr>
            <a:r>
              <a:rPr lang="es-ES" dirty="0" smtClean="0"/>
              <a:t>Debatir sobre cautelares sin debilitar el caso.</a:t>
            </a:r>
            <a:endParaRPr lang="es-ES" dirty="0"/>
          </a:p>
          <a:p>
            <a:pPr marL="0" indent="0" algn="just">
              <a:buNone/>
            </a:pPr>
            <a:r>
              <a:rPr lang="es-ES" b="1" i="1" dirty="0"/>
              <a:t>4) Promover, a iniciativa del tribunal o a petición de parte, la sujeción del conflicto a la mediación familiar a que se refiere el Título V, suspendiéndose el procedimiento judicial en caso de que se dé lugar a ésta.</a:t>
            </a:r>
          </a:p>
          <a:p>
            <a:pPr marL="0" indent="0" algn="just">
              <a:buNone/>
            </a:pPr>
            <a:r>
              <a:rPr lang="es-ES" b="1" i="1" dirty="0"/>
              <a:t>5) Promover, por parte del tribunal, la conciliación total o parcial, conforme a las bases que éste proponga a las partes</a:t>
            </a:r>
            <a:r>
              <a:rPr lang="es-ES" b="1" i="1" dirty="0" smtClean="0"/>
              <a:t>.</a:t>
            </a:r>
          </a:p>
          <a:p>
            <a:pPr algn="just">
              <a:buFont typeface="Wingdings" panose="05000000000000000000" pitchFamily="2" charset="2"/>
              <a:buChar char="§"/>
            </a:pPr>
            <a:r>
              <a:rPr lang="es-ES" dirty="0" smtClean="0"/>
              <a:t>La actitud de colaboración suele proyectar una imagen más </a:t>
            </a:r>
            <a:r>
              <a:rPr lang="es-ES" dirty="0" smtClean="0"/>
              <a:t>creíble.</a:t>
            </a:r>
            <a:endParaRPr lang="es-CL" dirty="0"/>
          </a:p>
        </p:txBody>
      </p:sp>
    </p:spTree>
    <p:extLst>
      <p:ext uri="{BB962C8B-B14F-4D97-AF65-F5344CB8AC3E}">
        <p14:creationId xmlns:p14="http://schemas.microsoft.com/office/powerpoint/2010/main" val="1597590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a:bodyPr>
          <a:lstStyle/>
          <a:p>
            <a:pPr marL="0" indent="0" algn="just">
              <a:buNone/>
            </a:pPr>
            <a:r>
              <a:rPr lang="es-ES" b="1" i="1" dirty="0"/>
              <a:t>6) Determinar el objeto del juicio.</a:t>
            </a:r>
          </a:p>
          <a:p>
            <a:pPr algn="just">
              <a:buFontTx/>
              <a:buChar char="-"/>
            </a:pPr>
            <a:endParaRPr lang="es-ES" dirty="0"/>
          </a:p>
          <a:p>
            <a:pPr algn="just"/>
            <a:r>
              <a:rPr lang="es-ES" dirty="0"/>
              <a:t>Concepto: Presupuestos considerados en la norma jurídica que las partes pretenden que sea aplicada.</a:t>
            </a:r>
          </a:p>
          <a:p>
            <a:pPr algn="just"/>
            <a:r>
              <a:rPr lang="es-ES" dirty="0"/>
              <a:t>Atención: Debe comprender todos los asuntos planteados en la demanda, contestación, reconvención e incidentes que deban fallarse en sentencia.</a:t>
            </a:r>
          </a:p>
          <a:p>
            <a:pPr algn="just">
              <a:buFontTx/>
              <a:buChar char="-"/>
            </a:pPr>
            <a:endParaRPr lang="es-ES" dirty="0" smtClean="0"/>
          </a:p>
          <a:p>
            <a:pPr algn="just">
              <a:buFontTx/>
              <a:buChar char="-"/>
            </a:pPr>
            <a:r>
              <a:rPr lang="es-ES" dirty="0"/>
              <a:t>Tener previamente determinado el objeto del juicio que corresponde.</a:t>
            </a:r>
          </a:p>
          <a:p>
            <a:pPr algn="just">
              <a:buFontTx/>
              <a:buChar char="-"/>
            </a:pPr>
            <a:endParaRPr lang="es-ES" dirty="0"/>
          </a:p>
        </p:txBody>
      </p:sp>
    </p:spTree>
    <p:extLst>
      <p:ext uri="{BB962C8B-B14F-4D97-AF65-F5344CB8AC3E}">
        <p14:creationId xmlns:p14="http://schemas.microsoft.com/office/powerpoint/2010/main" val="2485112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lnSpcReduction="10000"/>
          </a:bodyPr>
          <a:lstStyle/>
          <a:p>
            <a:pPr marL="0" indent="0" algn="just">
              <a:buNone/>
            </a:pPr>
            <a:r>
              <a:rPr lang="es-ES" b="1" i="1" dirty="0" smtClean="0"/>
              <a:t>7</a:t>
            </a:r>
            <a:r>
              <a:rPr lang="es-ES" b="1" i="1" dirty="0"/>
              <a:t>) Fijar los hechos que deben ser probados, así como las convenciones probatorias que las partes hayan acordado</a:t>
            </a:r>
            <a:r>
              <a:rPr lang="es-ES" b="1" i="1" dirty="0" smtClean="0"/>
              <a:t>:</a:t>
            </a:r>
          </a:p>
          <a:p>
            <a:pPr algn="just">
              <a:buFontTx/>
              <a:buChar char="-"/>
            </a:pPr>
            <a:r>
              <a:rPr lang="es-ES" dirty="0" smtClean="0"/>
              <a:t>Dos formas de fijar hechos:</a:t>
            </a:r>
          </a:p>
          <a:p>
            <a:pPr lvl="1" algn="just">
              <a:buFontTx/>
              <a:buChar char="-"/>
            </a:pPr>
            <a:r>
              <a:rPr lang="es-ES" dirty="0" smtClean="0"/>
              <a:t>Genérica: (Efectividad de existir un vínculo previo entre la abuela y el niño.)</a:t>
            </a:r>
          </a:p>
          <a:p>
            <a:pPr lvl="1" algn="just">
              <a:buFontTx/>
              <a:buChar char="-"/>
            </a:pPr>
            <a:r>
              <a:rPr lang="es-ES" dirty="0" smtClean="0"/>
              <a:t>Específica: (Frecuencia de las visitas entre la abuela y el niño; lugar en el que se realizaban las visitas y duración de estas; contribución de estas visitas al desarrollo del niño).</a:t>
            </a:r>
          </a:p>
          <a:p>
            <a:pPr lvl="1" algn="just">
              <a:buFontTx/>
              <a:buChar char="-"/>
            </a:pPr>
            <a:endParaRPr lang="es-ES" dirty="0"/>
          </a:p>
          <a:p>
            <a:pPr algn="just">
              <a:buFontTx/>
              <a:buChar char="-"/>
            </a:pPr>
            <a:r>
              <a:rPr lang="es-ES" dirty="0" smtClean="0"/>
              <a:t>Hecho standard de la RDR:</a:t>
            </a:r>
            <a:endParaRPr lang="es-ES" dirty="0"/>
          </a:p>
          <a:p>
            <a:pPr lvl="1" algn="just">
              <a:buFontTx/>
              <a:buChar char="-"/>
            </a:pPr>
            <a:r>
              <a:rPr lang="es-ES" dirty="0" smtClean="0"/>
              <a:t>Conveniencia del régimen de relación directa y regular propuesta por el demandante. ¿opiniones?</a:t>
            </a:r>
            <a:endParaRPr lang="es-ES" dirty="0"/>
          </a:p>
        </p:txBody>
      </p:sp>
    </p:spTree>
    <p:extLst>
      <p:ext uri="{BB962C8B-B14F-4D97-AF65-F5344CB8AC3E}">
        <p14:creationId xmlns:p14="http://schemas.microsoft.com/office/powerpoint/2010/main" val="364256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Erick el Rojo</a:t>
            </a:r>
            <a:endParaRPr lang="es-CL" dirty="0"/>
          </a:p>
        </p:txBody>
      </p:sp>
      <p:pic>
        <p:nvPicPr>
          <p:cNvPr id="4" name="Imagen 3"/>
          <p:cNvPicPr>
            <a:picLocks noChangeAspect="1"/>
          </p:cNvPicPr>
          <p:nvPr/>
        </p:nvPicPr>
        <p:blipFill>
          <a:blip r:embed="rId2"/>
          <a:stretch>
            <a:fillRect/>
          </a:stretch>
        </p:blipFill>
        <p:spPr>
          <a:xfrm>
            <a:off x="419645" y="2128837"/>
            <a:ext cx="5890308" cy="3671072"/>
          </a:xfrm>
          <a:prstGeom prst="rect">
            <a:avLst/>
          </a:prstGeom>
        </p:spPr>
      </p:pic>
      <p:sp>
        <p:nvSpPr>
          <p:cNvPr id="5" name="CuadroTexto 4"/>
          <p:cNvSpPr txBox="1"/>
          <p:nvPr/>
        </p:nvSpPr>
        <p:spPr>
          <a:xfrm>
            <a:off x="6805749" y="2233749"/>
            <a:ext cx="4572000" cy="1938992"/>
          </a:xfrm>
          <a:prstGeom prst="rect">
            <a:avLst/>
          </a:prstGeom>
          <a:noFill/>
        </p:spPr>
        <p:txBody>
          <a:bodyPr wrap="square" rtlCol="0">
            <a:spAutoFit/>
          </a:bodyPr>
          <a:lstStyle/>
          <a:p>
            <a:pPr marL="285750" indent="-285750">
              <a:buFontTx/>
              <a:buChar char="-"/>
            </a:pPr>
            <a:r>
              <a:rPr lang="es-ES" sz="2400" dirty="0" smtClean="0"/>
              <a:t>Efectividad de la llegada</a:t>
            </a:r>
          </a:p>
          <a:p>
            <a:pPr marL="285750" indent="-285750">
              <a:buFontTx/>
              <a:buChar char="-"/>
            </a:pPr>
            <a:r>
              <a:rPr lang="es-ES" sz="2400" dirty="0" smtClean="0"/>
              <a:t>Fecha de la llegada</a:t>
            </a:r>
          </a:p>
          <a:p>
            <a:pPr marL="285750" indent="-285750">
              <a:buFontTx/>
              <a:buChar char="-"/>
            </a:pPr>
            <a:r>
              <a:rPr lang="es-ES" sz="2400" dirty="0" smtClean="0"/>
              <a:t>Denominación geográfica del lugar de la llegada</a:t>
            </a:r>
          </a:p>
          <a:p>
            <a:pPr marL="285750" indent="-285750">
              <a:buFontTx/>
              <a:buChar char="-"/>
            </a:pPr>
            <a:r>
              <a:rPr lang="es-ES" sz="2400" dirty="0" smtClean="0"/>
              <a:t>Sentido de la llegada</a:t>
            </a:r>
            <a:endParaRPr lang="es-CL" sz="2400" dirty="0"/>
          </a:p>
        </p:txBody>
      </p:sp>
    </p:spTree>
    <p:extLst>
      <p:ext uri="{BB962C8B-B14F-4D97-AF65-F5344CB8AC3E}">
        <p14:creationId xmlns:p14="http://schemas.microsoft.com/office/powerpoint/2010/main" val="3420161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a:bodyPr>
          <a:lstStyle/>
          <a:p>
            <a:pPr marL="0" indent="0" algn="just">
              <a:buNone/>
            </a:pPr>
            <a:r>
              <a:rPr lang="es-ES" b="1" dirty="0" smtClean="0"/>
              <a:t>Sobre la Relación breve y sintética:</a:t>
            </a:r>
            <a:r>
              <a:rPr lang="es-ES" dirty="0"/>
              <a:t> </a:t>
            </a:r>
            <a:r>
              <a:rPr lang="es-ES" dirty="0" smtClean="0"/>
              <a:t>Es parecido a un alegato de apertura, sin embargo, </a:t>
            </a:r>
            <a:r>
              <a:rPr lang="es-ES" u="sng" dirty="0" smtClean="0"/>
              <a:t>la ley no le ha dado exactamente esta forma</a:t>
            </a:r>
            <a:r>
              <a:rPr lang="es-ES" dirty="0" smtClean="0"/>
              <a:t>. Además no se hace en la audiencia de juicio, por lo que su capacidad para instalar conceptos fundamentales disminuye mucho. De todas formas </a:t>
            </a:r>
            <a:r>
              <a:rPr lang="es-ES" u="sng" dirty="0" smtClean="0"/>
              <a:t>debe intentarse hacerlo cuando hay elementos más complejos y/o necesidad de cautelares urgentes.</a:t>
            </a:r>
            <a:r>
              <a:rPr lang="es-ES" dirty="0" smtClean="0"/>
              <a:t> La fundamentación de la cautelar se va a afirmar en este relato.</a:t>
            </a:r>
          </a:p>
          <a:p>
            <a:pPr marL="0" indent="0" algn="just">
              <a:buNone/>
            </a:pPr>
            <a:endParaRPr lang="es-ES" b="1" dirty="0" smtClean="0"/>
          </a:p>
        </p:txBody>
      </p:sp>
    </p:spTree>
    <p:extLst>
      <p:ext uri="{BB962C8B-B14F-4D97-AF65-F5344CB8AC3E}">
        <p14:creationId xmlns:p14="http://schemas.microsoft.com/office/powerpoint/2010/main" val="1113120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a:bodyPr>
          <a:lstStyle/>
          <a:p>
            <a:pPr marL="0" indent="0" algn="just">
              <a:buNone/>
            </a:pPr>
            <a:r>
              <a:rPr lang="es-ES" b="1" dirty="0" smtClean="0"/>
              <a:t>Sobre la Relación breve y sintética:</a:t>
            </a:r>
            <a:r>
              <a:rPr lang="es-ES" dirty="0"/>
              <a:t> </a:t>
            </a:r>
            <a:r>
              <a:rPr lang="es-ES" dirty="0" smtClean="0"/>
              <a:t>Estructura ideal de una relación inicial de la demanda.</a:t>
            </a:r>
          </a:p>
          <a:p>
            <a:pPr marL="0" indent="0" algn="just">
              <a:buNone/>
            </a:pPr>
            <a:r>
              <a:rPr lang="es-ES" b="1" dirty="0" smtClean="0"/>
              <a:t>A) Entrada: </a:t>
            </a:r>
          </a:p>
          <a:p>
            <a:pPr algn="just"/>
            <a:r>
              <a:rPr lang="es-ES" dirty="0" smtClean="0"/>
              <a:t>Agradecer la palabra como reconocimiento de la autoridad y comenzar atrayendo la atención.</a:t>
            </a:r>
          </a:p>
          <a:p>
            <a:pPr algn="just"/>
            <a:r>
              <a:rPr lang="es-ES" dirty="0" smtClean="0"/>
              <a:t>Resumen del caso. De sólo unos 20 o 30 segundos. “En este caso tenemos a una mujer de 85 años y con su salud deteriorada que ha demandado de alimentos a su hijo, empresario de comprobada solidez económica”. (Hay valores sugeridos).</a:t>
            </a:r>
          </a:p>
        </p:txBody>
      </p:sp>
    </p:spTree>
    <p:extLst>
      <p:ext uri="{BB962C8B-B14F-4D97-AF65-F5344CB8AC3E}">
        <p14:creationId xmlns:p14="http://schemas.microsoft.com/office/powerpoint/2010/main" val="395898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a:bodyPr>
          <a:lstStyle/>
          <a:p>
            <a:pPr marL="0" indent="0" algn="just">
              <a:buNone/>
            </a:pPr>
            <a:r>
              <a:rPr lang="es-ES" b="1" dirty="0" smtClean="0"/>
              <a:t>Sobre la Relación breve y sintética:</a:t>
            </a:r>
            <a:r>
              <a:rPr lang="es-ES" dirty="0"/>
              <a:t> </a:t>
            </a:r>
            <a:r>
              <a:rPr lang="es-ES" dirty="0" smtClean="0"/>
              <a:t>Estructura ideal de una relación inicial de la demanda.</a:t>
            </a:r>
          </a:p>
          <a:p>
            <a:pPr marL="0" indent="0" algn="just">
              <a:buNone/>
            </a:pPr>
            <a:r>
              <a:rPr lang="es-ES" b="1" dirty="0"/>
              <a:t>B</a:t>
            </a:r>
            <a:r>
              <a:rPr lang="es-ES" b="1" dirty="0" smtClean="0"/>
              <a:t>) Despliegue de la teoría del caso:</a:t>
            </a:r>
          </a:p>
          <a:p>
            <a:pPr algn="just"/>
            <a:r>
              <a:rPr lang="es-ES" dirty="0" smtClean="0"/>
              <a:t>Se expone la teoría del caso en sus tres componentes, dando mayor realce al que se presente más complejo en el caso.</a:t>
            </a:r>
          </a:p>
          <a:p>
            <a:pPr algn="just"/>
            <a:r>
              <a:rPr lang="es-ES" dirty="0" smtClean="0"/>
              <a:t>Se explicitan las debilidades del caso.</a:t>
            </a:r>
          </a:p>
          <a:p>
            <a:pPr algn="just"/>
            <a:r>
              <a:rPr lang="es-ES" dirty="0" smtClean="0"/>
              <a:t>Se utiliza un tono y enfoque convincente, evitando formalismos o ritualidades distractoras.</a:t>
            </a:r>
          </a:p>
          <a:p>
            <a:pPr algn="just"/>
            <a:endParaRPr lang="es-ES" dirty="0" smtClean="0"/>
          </a:p>
        </p:txBody>
      </p:sp>
    </p:spTree>
    <p:extLst>
      <p:ext uri="{BB962C8B-B14F-4D97-AF65-F5344CB8AC3E}">
        <p14:creationId xmlns:p14="http://schemas.microsoft.com/office/powerpoint/2010/main" val="3013809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a:bodyPr>
          <a:lstStyle/>
          <a:p>
            <a:pPr marL="0" indent="0" algn="just">
              <a:buNone/>
            </a:pPr>
            <a:r>
              <a:rPr lang="es-ES" b="1" dirty="0" smtClean="0"/>
              <a:t>Sobre la Relación breve y sintética:</a:t>
            </a:r>
            <a:r>
              <a:rPr lang="es-ES" dirty="0"/>
              <a:t> </a:t>
            </a:r>
            <a:r>
              <a:rPr lang="es-ES" dirty="0" smtClean="0"/>
              <a:t>Estructura ideal de una relación inicial de la demanda.</a:t>
            </a:r>
          </a:p>
          <a:p>
            <a:pPr marL="0" indent="0" algn="just">
              <a:buNone/>
            </a:pPr>
            <a:r>
              <a:rPr lang="es-ES" b="1" dirty="0" smtClean="0"/>
              <a:t>C) Salida:</a:t>
            </a:r>
          </a:p>
          <a:p>
            <a:pPr algn="just"/>
            <a:r>
              <a:rPr lang="es-ES" dirty="0" smtClean="0"/>
              <a:t>Conclusión de la teoría del caso que conduzca a la consecuencia lógica de acoger la pretensión propia.</a:t>
            </a:r>
          </a:p>
          <a:p>
            <a:pPr algn="just"/>
            <a:r>
              <a:rPr lang="es-ES" dirty="0" smtClean="0"/>
              <a:t>Evitar una palabra final difícil (P. ej. Una muletilla como “eso”); o extender el discurso por no saber como cerrarlo.</a:t>
            </a:r>
          </a:p>
          <a:p>
            <a:pPr lvl="1" algn="just"/>
            <a:r>
              <a:rPr lang="es-ES" dirty="0" smtClean="0"/>
              <a:t>Ej.: </a:t>
            </a:r>
            <a:r>
              <a:rPr lang="es-ES" dirty="0" smtClean="0"/>
              <a:t>“En consecuencia, su señoría, lo que se ajustaría a derecho y además a la justicia es que se condene a la demandada a lo solicitado”.</a:t>
            </a:r>
          </a:p>
          <a:p>
            <a:pPr algn="just"/>
            <a:endParaRPr lang="es-ES" dirty="0" smtClean="0"/>
          </a:p>
        </p:txBody>
      </p:sp>
    </p:spTree>
    <p:extLst>
      <p:ext uri="{BB962C8B-B14F-4D97-AF65-F5344CB8AC3E}">
        <p14:creationId xmlns:p14="http://schemas.microsoft.com/office/powerpoint/2010/main" val="2645183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a:bodyPr>
          <a:lstStyle/>
          <a:p>
            <a:pPr marL="0" indent="0" algn="just">
              <a:buNone/>
            </a:pPr>
            <a:r>
              <a:rPr lang="es-ES" b="1" dirty="0" smtClean="0"/>
              <a:t>Contestación; Relación breve y sintética:</a:t>
            </a:r>
            <a:r>
              <a:rPr lang="es-ES" dirty="0"/>
              <a:t> </a:t>
            </a:r>
            <a:r>
              <a:rPr lang="es-ES" dirty="0" smtClean="0"/>
              <a:t>Para la contestación se debe tener la misma estructura.</a:t>
            </a:r>
          </a:p>
          <a:p>
            <a:pPr marL="0" indent="0" algn="just">
              <a:buNone/>
            </a:pPr>
            <a:endParaRPr lang="es-ES" b="1" dirty="0" smtClean="0"/>
          </a:p>
          <a:p>
            <a:pPr marL="0" indent="0" algn="just">
              <a:buNone/>
            </a:pPr>
            <a:r>
              <a:rPr lang="es-ES" b="1" dirty="0" smtClean="0"/>
              <a:t>Contestación de la demanda reconvencional</a:t>
            </a:r>
            <a:r>
              <a:rPr lang="es-ES" dirty="0" smtClean="0"/>
              <a:t>: En este caso, no corresponde una relación o síntesis </a:t>
            </a:r>
            <a:r>
              <a:rPr lang="es-ES" b="1" u="sng" dirty="0" smtClean="0"/>
              <a:t>porque el acto jurídico procesal aún no se ha ejecutado</a:t>
            </a:r>
            <a:r>
              <a:rPr lang="es-ES" dirty="0" smtClean="0"/>
              <a:t>. Por lo mismo, la contestación debe ser completa y contener todos los requisitos de forma. Es una buena oportunidad para desarrollar bien una teoría del caso y siempre deberá utilizarse un enfoque y tono convincente.</a:t>
            </a:r>
            <a:endParaRPr lang="es-ES" b="1" dirty="0" smtClean="0"/>
          </a:p>
        </p:txBody>
      </p:sp>
    </p:spTree>
    <p:extLst>
      <p:ext uri="{BB962C8B-B14F-4D97-AF65-F5344CB8AC3E}">
        <p14:creationId xmlns:p14="http://schemas.microsoft.com/office/powerpoint/2010/main" val="1518012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a:bodyPr>
          <a:lstStyle/>
          <a:p>
            <a:pPr marL="0" indent="0" algn="just">
              <a:buNone/>
            </a:pPr>
            <a:r>
              <a:rPr lang="es-ES" b="1" dirty="0" smtClean="0"/>
              <a:t>Determinación de hechos a probar:</a:t>
            </a:r>
          </a:p>
          <a:p>
            <a:pPr algn="just"/>
            <a:r>
              <a:rPr lang="es-ES" dirty="0" smtClean="0"/>
              <a:t>Existen diversos estilos, pero principalmente, genéricos y específicos.</a:t>
            </a:r>
          </a:p>
          <a:p>
            <a:pPr algn="just"/>
            <a:endParaRPr lang="es-ES" dirty="0"/>
          </a:p>
          <a:p>
            <a:pPr marL="0" indent="0" algn="just">
              <a:buNone/>
            </a:pPr>
            <a:r>
              <a:rPr lang="es-ES" b="1" dirty="0" smtClean="0"/>
              <a:t>Reposición de la resolución que determina los hechos </a:t>
            </a:r>
            <a:r>
              <a:rPr lang="es-ES" b="1" dirty="0"/>
              <a:t>a probar:</a:t>
            </a:r>
          </a:p>
          <a:p>
            <a:pPr algn="just"/>
            <a:r>
              <a:rPr lang="es-ES" dirty="0" smtClean="0"/>
              <a:t>Los hechos no corresponden al objeto de juicio (Por eso se debe atender a una correcta fijación de este).</a:t>
            </a:r>
          </a:p>
          <a:p>
            <a:pPr algn="just"/>
            <a:r>
              <a:rPr lang="es-ES" dirty="0" smtClean="0"/>
              <a:t>Los hechos no sean controvertidos, sean objeto de una convención probatoria, sean públicos y notorios, sean irrelevantes.</a:t>
            </a:r>
          </a:p>
          <a:p>
            <a:pPr marL="0" indent="0" algn="just">
              <a:buNone/>
            </a:pPr>
            <a:r>
              <a:rPr lang="es-ES" dirty="0" smtClean="0"/>
              <a:t>(Ejemplo: En juicio de modificación de pensión de alimentos se fijan a) las necesidades del alimentario y b) la capacidad del demandado).</a:t>
            </a:r>
          </a:p>
        </p:txBody>
      </p:sp>
    </p:spTree>
    <p:extLst>
      <p:ext uri="{BB962C8B-B14F-4D97-AF65-F5344CB8AC3E}">
        <p14:creationId xmlns:p14="http://schemas.microsoft.com/office/powerpoint/2010/main" val="3178137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lnSpcReduction="10000"/>
          </a:bodyPr>
          <a:lstStyle/>
          <a:p>
            <a:pPr marL="0" indent="0" algn="just">
              <a:buNone/>
            </a:pPr>
            <a:r>
              <a:rPr lang="es-ES" b="1" dirty="0" smtClean="0"/>
              <a:t>Convenciones probatorias: </a:t>
            </a:r>
            <a:r>
              <a:rPr lang="es-ES" dirty="0" smtClean="0"/>
              <a:t>Acto por el cual las partes acuerdan tener un hecho por acreditado en el juicio, evitando que sea objeto de prueba.</a:t>
            </a:r>
          </a:p>
          <a:p>
            <a:pPr marL="0" indent="0" algn="just">
              <a:buNone/>
            </a:pPr>
            <a:r>
              <a:rPr lang="es-ES" dirty="0" smtClean="0"/>
              <a:t>Requisitos:</a:t>
            </a:r>
          </a:p>
          <a:p>
            <a:pPr algn="just"/>
            <a:r>
              <a:rPr lang="es-ES" dirty="0" smtClean="0"/>
              <a:t>Que recaiga sobre hechos.</a:t>
            </a:r>
          </a:p>
          <a:p>
            <a:pPr algn="just"/>
            <a:r>
              <a:rPr lang="es-ES" dirty="0" smtClean="0"/>
              <a:t>Que el consentimiento sea libre y voluntario.</a:t>
            </a:r>
          </a:p>
          <a:p>
            <a:pPr algn="just"/>
            <a:r>
              <a:rPr lang="es-ES" dirty="0" smtClean="0"/>
              <a:t>Que no sea contraria a derecho:</a:t>
            </a:r>
          </a:p>
          <a:p>
            <a:pPr lvl="1" algn="just"/>
            <a:r>
              <a:rPr lang="es-ES" dirty="0" smtClean="0"/>
              <a:t>Que no recaiga sobre hechos indisponibles para las partes. (Ej. Cuando hay vías establecidas por ley para su acreditación como el estado civil).</a:t>
            </a:r>
          </a:p>
          <a:p>
            <a:pPr lvl="1" algn="just"/>
            <a:r>
              <a:rPr lang="es-ES" dirty="0" smtClean="0"/>
              <a:t>Que no sea contrario al interés superior de niños, niñas o adolescentes.</a:t>
            </a:r>
          </a:p>
          <a:p>
            <a:pPr lvl="1" algn="just"/>
            <a:r>
              <a:rPr lang="es-ES" dirty="0" smtClean="0"/>
              <a:t>Que no resulte en perjuicio </a:t>
            </a:r>
            <a:r>
              <a:rPr lang="es-ES" smtClean="0"/>
              <a:t>de terceros.</a:t>
            </a:r>
            <a:endParaRPr lang="es-ES" dirty="0" smtClean="0"/>
          </a:p>
        </p:txBody>
      </p:sp>
    </p:spTree>
    <p:extLst>
      <p:ext uri="{BB962C8B-B14F-4D97-AF65-F5344CB8AC3E}">
        <p14:creationId xmlns:p14="http://schemas.microsoft.com/office/powerpoint/2010/main" val="92136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a:bodyPr>
          <a:lstStyle/>
          <a:p>
            <a:pPr marL="0" indent="0" algn="just">
              <a:buNone/>
            </a:pPr>
            <a:r>
              <a:rPr lang="es-ES" b="1" dirty="0"/>
              <a:t>P</a:t>
            </a:r>
            <a:r>
              <a:rPr lang="es-ES" b="1" dirty="0" smtClean="0"/>
              <a:t>rueba: </a:t>
            </a:r>
            <a:r>
              <a:rPr lang="es-ES" dirty="0" smtClean="0"/>
              <a:t>Se rige por el principio de Libertad de Prueba. Se pueden utilizar todos los medios de prueba de que dispongan las partes y se puede pedir al tribunal que genere algunos más.</a:t>
            </a:r>
          </a:p>
          <a:p>
            <a:pPr marL="0" indent="0" algn="just">
              <a:buNone/>
            </a:pPr>
            <a:r>
              <a:rPr lang="es-ES" dirty="0" smtClean="0"/>
              <a:t>Excepción:</a:t>
            </a:r>
          </a:p>
          <a:p>
            <a:pPr algn="just"/>
            <a:r>
              <a:rPr lang="es-ES" dirty="0" smtClean="0"/>
              <a:t>Medios de prueba excluidos por ley para probar un hecho. P. Ej. Condición económica por confesión. Art. 157 Código Civil.</a:t>
            </a:r>
          </a:p>
          <a:p>
            <a:pPr algn="just"/>
            <a:r>
              <a:rPr lang="es-ES" dirty="0" smtClean="0"/>
              <a:t>Medios de prueba distintos a los que exige la ley para un determinado hecho. P. Ej. Contrato solemne que se prueba con la propia solemnidad. (como escritura pública).</a:t>
            </a:r>
          </a:p>
          <a:p>
            <a:pPr algn="just"/>
            <a:r>
              <a:rPr lang="es-ES" dirty="0" smtClean="0"/>
              <a:t>Medios obtenidos mediante un procedimiento ilegal</a:t>
            </a:r>
          </a:p>
        </p:txBody>
      </p:sp>
    </p:spTree>
    <p:extLst>
      <p:ext uri="{BB962C8B-B14F-4D97-AF65-F5344CB8AC3E}">
        <p14:creationId xmlns:p14="http://schemas.microsoft.com/office/powerpoint/2010/main" val="192535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fontScale="85000" lnSpcReduction="10000"/>
          </a:bodyPr>
          <a:lstStyle/>
          <a:p>
            <a:pPr marL="0" indent="0" algn="just">
              <a:buNone/>
            </a:pPr>
            <a:r>
              <a:rPr lang="es-ES" b="1" dirty="0" smtClean="0"/>
              <a:t>Exclusión de Prueba: </a:t>
            </a:r>
            <a:r>
              <a:rPr lang="es-ES" dirty="0"/>
              <a:t>e</a:t>
            </a:r>
            <a:r>
              <a:rPr lang="es-ES" dirty="0" smtClean="0"/>
              <a:t>s indispensable distinguir entre la prueba susceptible de exclusión y la valoración de la prueba. Son dos elementos distintos pero suelen confundirse.</a:t>
            </a:r>
          </a:p>
          <a:p>
            <a:pPr algn="just"/>
            <a:r>
              <a:rPr lang="es-ES" dirty="0" smtClean="0"/>
              <a:t>Prueba Impertinente: Esta debe ser manifiesta, es decir, deducirse de las características del medio probatorio en si mismo y no de su desarrollo.</a:t>
            </a:r>
          </a:p>
          <a:p>
            <a:pPr algn="just"/>
            <a:r>
              <a:rPr lang="es-ES" dirty="0" smtClean="0"/>
              <a:t>Prueba destinada a acreditar un hecho público y notorio: No debe confundirse esta circunstancia con las Máximas de la Experiencia. P. ej. Hecho notorio: Inflación en el año XXXX. Máxima de la experiencia: El rendimiento escolar de un niño se ve afectado cuando hay un conflicto familiar grave.</a:t>
            </a:r>
          </a:p>
          <a:p>
            <a:pPr algn="just"/>
            <a:r>
              <a:rPr lang="es-ES" dirty="0" smtClean="0"/>
              <a:t>Prueba sobreabundante.</a:t>
            </a:r>
          </a:p>
          <a:p>
            <a:pPr algn="just"/>
            <a:r>
              <a:rPr lang="es-ES" dirty="0" smtClean="0"/>
              <a:t>Prueba ilícita: Prueba </a:t>
            </a:r>
            <a:r>
              <a:rPr lang="es-ES" b="1" u="sng" dirty="0" smtClean="0"/>
              <a:t>obtenida</a:t>
            </a:r>
            <a:r>
              <a:rPr lang="es-ES" b="1" dirty="0" smtClean="0"/>
              <a:t> </a:t>
            </a:r>
            <a:r>
              <a:rPr lang="es-ES" dirty="0" smtClean="0"/>
              <a:t>con infracción de garantías constitucionales.</a:t>
            </a:r>
          </a:p>
          <a:p>
            <a:pPr lvl="1" algn="just"/>
            <a:r>
              <a:rPr lang="es-ES" dirty="0" smtClean="0"/>
              <a:t>¿Qué pasa con </a:t>
            </a:r>
            <a:r>
              <a:rPr lang="es-ES" dirty="0" err="1" smtClean="0"/>
              <a:t>Whats</a:t>
            </a:r>
            <a:r>
              <a:rPr lang="es-ES" dirty="0" smtClean="0"/>
              <a:t> app?</a:t>
            </a:r>
          </a:p>
          <a:p>
            <a:pPr lvl="1" algn="just"/>
            <a:r>
              <a:rPr lang="es-ES" dirty="0" smtClean="0"/>
              <a:t>¿En qué caso son admisibles los videos?</a:t>
            </a:r>
          </a:p>
        </p:txBody>
      </p:sp>
    </p:spTree>
    <p:extLst>
      <p:ext uri="{BB962C8B-B14F-4D97-AF65-F5344CB8AC3E}">
        <p14:creationId xmlns:p14="http://schemas.microsoft.com/office/powerpoint/2010/main" val="3463337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a:xfrm>
            <a:off x="1103312" y="2052918"/>
            <a:ext cx="10496505" cy="4648328"/>
          </a:xfrm>
        </p:spPr>
        <p:txBody>
          <a:bodyPr>
            <a:normAutofit fontScale="92500"/>
          </a:bodyPr>
          <a:lstStyle/>
          <a:p>
            <a:pPr marL="0" indent="0" algn="just">
              <a:buNone/>
            </a:pPr>
            <a:r>
              <a:rPr lang="es-ES" b="1" dirty="0" smtClean="0"/>
              <a:t>Prueba ilícita:</a:t>
            </a:r>
            <a:r>
              <a:rPr lang="es-ES" dirty="0" smtClean="0"/>
              <a:t> Prueba que ha sido </a:t>
            </a:r>
            <a:r>
              <a:rPr lang="es-ES" b="1" u="sng" dirty="0" smtClean="0"/>
              <a:t>obtenida</a:t>
            </a:r>
            <a:r>
              <a:rPr lang="es-ES" dirty="0" smtClean="0"/>
              <a:t> (o que por sí misma constituya) una infracción a derechos fundamentales de las partes o de terceros. Ejemplos:</a:t>
            </a:r>
          </a:p>
          <a:p>
            <a:pPr algn="just"/>
            <a:r>
              <a:rPr lang="es-ES" dirty="0" smtClean="0"/>
              <a:t>Derecho a la integridad física o psíquica: Prueba obtenida mediante apremios ilegítimos.</a:t>
            </a:r>
          </a:p>
          <a:p>
            <a:pPr algn="just"/>
            <a:r>
              <a:rPr lang="es-ES" u="sng" dirty="0" smtClean="0"/>
              <a:t>Derecho a la defensa jurídica</a:t>
            </a:r>
            <a:r>
              <a:rPr lang="es-ES" dirty="0" smtClean="0"/>
              <a:t>: Prueba que refiere a niños, niñas, adolescentes o incapaces que no están representados jurídicamente en el juicio. ¿quiénes son legítimos para ofrecerla?</a:t>
            </a:r>
          </a:p>
          <a:p>
            <a:pPr algn="just"/>
            <a:r>
              <a:rPr lang="es-ES" dirty="0" smtClean="0"/>
              <a:t>Derecho al respeto y protección a la vida privada y a la honra de la persona y su familia y a la inviolabilidad del hogar y de toda forma de comunicación privada: </a:t>
            </a:r>
          </a:p>
          <a:p>
            <a:pPr lvl="1" algn="just"/>
            <a:r>
              <a:rPr lang="es-ES" dirty="0" smtClean="0"/>
              <a:t>Contenido que no es público en redes sociales. </a:t>
            </a:r>
          </a:p>
          <a:p>
            <a:pPr lvl="1" algn="just"/>
            <a:r>
              <a:rPr lang="es-ES" dirty="0" smtClean="0"/>
              <a:t>Correspondencia física que llega al domicilio de alguien que ya no vive ahí,</a:t>
            </a:r>
          </a:p>
          <a:p>
            <a:pPr lvl="1" algn="just"/>
            <a:r>
              <a:rPr lang="es-ES" dirty="0"/>
              <a:t>G</a:t>
            </a:r>
            <a:r>
              <a:rPr lang="es-ES" dirty="0" smtClean="0"/>
              <a:t>rabaciones no autorizadas. </a:t>
            </a:r>
          </a:p>
          <a:p>
            <a:pPr lvl="1" algn="just"/>
            <a:r>
              <a:rPr lang="es-ES" dirty="0" smtClean="0"/>
              <a:t>Pericia psicológica o psiquiátrica sin voluntad del </a:t>
            </a:r>
            <a:r>
              <a:rPr lang="es-ES" dirty="0" smtClean="0"/>
              <a:t>peritado.</a:t>
            </a:r>
            <a:endParaRPr lang="es-ES" dirty="0" smtClean="0"/>
          </a:p>
        </p:txBody>
      </p:sp>
    </p:spTree>
    <p:extLst>
      <p:ext uri="{BB962C8B-B14F-4D97-AF65-F5344CB8AC3E}">
        <p14:creationId xmlns:p14="http://schemas.microsoft.com/office/powerpoint/2010/main" val="51068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TEORÍA DEL CASO</a:t>
            </a:r>
            <a:endParaRPr lang="es-CL" dirty="0"/>
          </a:p>
        </p:txBody>
      </p:sp>
      <p:sp>
        <p:nvSpPr>
          <p:cNvPr id="3" name="Marcador de contenido 2"/>
          <p:cNvSpPr>
            <a:spLocks noGrp="1"/>
          </p:cNvSpPr>
          <p:nvPr>
            <p:ph idx="1"/>
          </p:nvPr>
        </p:nvSpPr>
        <p:spPr/>
        <p:txBody>
          <a:bodyPr/>
          <a:lstStyle/>
          <a:p>
            <a:pPr marL="0" indent="0" algn="just">
              <a:buNone/>
            </a:pPr>
            <a:r>
              <a:rPr lang="es-ES" b="1" dirty="0" smtClean="0"/>
              <a:t>Teoría del caso: </a:t>
            </a:r>
            <a:r>
              <a:rPr lang="es-ES" dirty="0" smtClean="0"/>
              <a:t>Conjunto de actividades estratégicas que debe desarrollar un litigante frente a un caso, que le permitirán determinar la versión de hechos que sostendrá en el juicio, y la manera más eficiente y eficaz de presentar persuasivamente, las argumentaciones y evidencias que la acreditan en un juicio oral.</a:t>
            </a:r>
          </a:p>
          <a:p>
            <a:pPr marL="0" indent="0" algn="just">
              <a:buNone/>
            </a:pPr>
            <a:endParaRPr lang="es-ES" b="1" dirty="0"/>
          </a:p>
          <a:p>
            <a:pPr marL="0" indent="0" algn="just">
              <a:buNone/>
            </a:pPr>
            <a:r>
              <a:rPr lang="es-ES" b="1" dirty="0" smtClean="0"/>
              <a:t>Litigación estratégica:</a:t>
            </a:r>
            <a:r>
              <a:rPr lang="es-ES" dirty="0" smtClean="0"/>
              <a:t> La litigación estratégica es la que expresa la argumentación y expone la evidencia con un método orientado a persuadir y no sólo a ponerla a disposición del juez para que este saque sus conclusiones.</a:t>
            </a:r>
            <a:endParaRPr lang="es-CL" b="1" dirty="0"/>
          </a:p>
        </p:txBody>
      </p:sp>
    </p:spTree>
    <p:extLst>
      <p:ext uri="{BB962C8B-B14F-4D97-AF65-F5344CB8AC3E}">
        <p14:creationId xmlns:p14="http://schemas.microsoft.com/office/powerpoint/2010/main" val="4155091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a:bodyPr>
          <a:lstStyle/>
          <a:p>
            <a:pPr marL="0" indent="0" algn="just">
              <a:buNone/>
            </a:pPr>
            <a:r>
              <a:rPr lang="es-ES" b="1" dirty="0" smtClean="0"/>
              <a:t>Prueba ilícita, excepciones:</a:t>
            </a:r>
          </a:p>
          <a:p>
            <a:pPr algn="just"/>
            <a:r>
              <a:rPr lang="es-ES" dirty="0" smtClean="0"/>
              <a:t>Casos en los que la afectación esté prevista por la ley. P. ej. Datos tributarios o bancarios.</a:t>
            </a:r>
          </a:p>
          <a:p>
            <a:pPr algn="just"/>
            <a:r>
              <a:rPr lang="es-ES" dirty="0" smtClean="0"/>
              <a:t>Se discute: Casos en los que esté en juego la protección de derechos de superior entidad: P. ej. Grabación no autorizada de maltrato infantil.</a:t>
            </a:r>
          </a:p>
          <a:p>
            <a:pPr marL="0" indent="0" algn="just">
              <a:buNone/>
            </a:pPr>
            <a:r>
              <a:rPr lang="es-ES" b="1" dirty="0" smtClean="0"/>
              <a:t>¿Se puede alegar la ilicitud de la prueba después de la audiencia preparatoria? (P. ej. Se desconocía su ilicitud)</a:t>
            </a:r>
            <a:r>
              <a:rPr lang="es-ES" dirty="0" smtClean="0"/>
              <a:t>: Es discutido.</a:t>
            </a:r>
            <a:r>
              <a:rPr lang="es-ES" b="1" dirty="0" smtClean="0"/>
              <a:t> </a:t>
            </a:r>
          </a:p>
          <a:p>
            <a:pPr algn="just"/>
            <a:r>
              <a:rPr lang="es-ES" dirty="0" smtClean="0"/>
              <a:t>Existe preclusión, por lo que no podría alegarse exclusión.</a:t>
            </a:r>
          </a:p>
          <a:p>
            <a:pPr algn="just"/>
            <a:r>
              <a:rPr lang="es-ES" dirty="0" smtClean="0"/>
              <a:t>Pero podría plantearse la posibilidad e incluso el deber del juez de no valorar la prueba ilícita en la sentencia.</a:t>
            </a:r>
          </a:p>
        </p:txBody>
      </p:sp>
    </p:spTree>
    <p:extLst>
      <p:ext uri="{BB962C8B-B14F-4D97-AF65-F5344CB8AC3E}">
        <p14:creationId xmlns:p14="http://schemas.microsoft.com/office/powerpoint/2010/main" val="2793952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normAutofit fontScale="92500"/>
          </a:bodyPr>
          <a:lstStyle/>
          <a:p>
            <a:pPr marL="0" indent="0" algn="just">
              <a:buNone/>
            </a:pPr>
            <a:r>
              <a:rPr lang="es-ES" b="1" dirty="0" smtClean="0"/>
              <a:t>Admisibilidad de la Prueba Pericial: </a:t>
            </a:r>
            <a:r>
              <a:rPr lang="es-ES" dirty="0" smtClean="0"/>
              <a:t>Además de las causales genéricas de exclusión de la prueba, en el caso de las pericias, hay algunos requisitos más sobre su </a:t>
            </a:r>
            <a:r>
              <a:rPr lang="es-ES" dirty="0"/>
              <a:t>admisibilidad. (Art. 45 Ley 19.968</a:t>
            </a:r>
            <a:r>
              <a:rPr lang="es-ES" dirty="0" smtClean="0"/>
              <a:t>)</a:t>
            </a:r>
          </a:p>
          <a:p>
            <a:pPr marL="0" indent="0" algn="just">
              <a:buNone/>
            </a:pPr>
            <a:endParaRPr lang="es-ES" dirty="0" smtClean="0"/>
          </a:p>
          <a:p>
            <a:pPr algn="just"/>
            <a:r>
              <a:rPr lang="es-ES" dirty="0" smtClean="0"/>
              <a:t>Necesidad de conocimiento experto: Se establece como requisito. </a:t>
            </a:r>
          </a:p>
          <a:p>
            <a:pPr algn="just"/>
            <a:r>
              <a:rPr lang="es-ES" dirty="0" smtClean="0"/>
              <a:t>Idoneidad del perito. Acreditación de idoneidad:</a:t>
            </a:r>
          </a:p>
          <a:p>
            <a:pPr lvl="1" algn="just"/>
            <a:r>
              <a:rPr lang="es-ES" dirty="0" smtClean="0"/>
              <a:t>Exhibición de títulos y antecedentes curriculares en audiencia preparatoria (¿es legal sólo mencionar los registros de peritos de Cortes?; ¿Es requisito que haya títulos profesionales o grados académicos?; ¿Cómo se condice esta formalidad con el carácter </a:t>
            </a:r>
            <a:r>
              <a:rPr lang="es-ES" dirty="0" err="1" smtClean="0"/>
              <a:t>adversarial</a:t>
            </a:r>
            <a:r>
              <a:rPr lang="es-ES" dirty="0" smtClean="0"/>
              <a:t> del </a:t>
            </a:r>
            <a:r>
              <a:rPr lang="es-ES" dirty="0" smtClean="0"/>
              <a:t>procedimiento?)</a:t>
            </a:r>
            <a:endParaRPr lang="es-ES" dirty="0" smtClean="0"/>
          </a:p>
          <a:p>
            <a:pPr algn="just"/>
            <a:r>
              <a:rPr lang="es-ES" dirty="0" smtClean="0"/>
              <a:t>Confiabilidad del peritaje</a:t>
            </a:r>
          </a:p>
          <a:p>
            <a:pPr lvl="1" algn="just"/>
            <a:r>
              <a:rPr lang="es-ES" dirty="0" smtClean="0"/>
              <a:t>No es requisito de </a:t>
            </a:r>
            <a:r>
              <a:rPr lang="es-ES" dirty="0" err="1" smtClean="0"/>
              <a:t>admisbilidad</a:t>
            </a:r>
            <a:r>
              <a:rPr lang="es-ES" dirty="0" smtClean="0"/>
              <a:t> sino de apreciación de la prueba.</a:t>
            </a:r>
          </a:p>
        </p:txBody>
      </p:sp>
    </p:spTree>
    <p:extLst>
      <p:ext uri="{BB962C8B-B14F-4D97-AF65-F5344CB8AC3E}">
        <p14:creationId xmlns:p14="http://schemas.microsoft.com/office/powerpoint/2010/main" val="2693396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DESARROLLO DE LA AUDIENCIA PREPARATORIA</a:t>
            </a:r>
            <a:endParaRPr lang="es-CL" dirty="0"/>
          </a:p>
        </p:txBody>
      </p:sp>
      <p:sp>
        <p:nvSpPr>
          <p:cNvPr id="3" name="Marcador de contenido 2"/>
          <p:cNvSpPr>
            <a:spLocks noGrp="1"/>
          </p:cNvSpPr>
          <p:nvPr>
            <p:ph idx="1"/>
          </p:nvPr>
        </p:nvSpPr>
        <p:spPr/>
        <p:txBody>
          <a:bodyPr/>
          <a:lstStyle/>
          <a:p>
            <a:pPr marL="0" indent="0" algn="just">
              <a:buNone/>
            </a:pPr>
            <a:r>
              <a:rPr lang="es-ES" b="1" dirty="0" smtClean="0"/>
              <a:t>Potestades probatorias del juez de familia:</a:t>
            </a:r>
          </a:p>
          <a:p>
            <a:pPr algn="just"/>
            <a:r>
              <a:rPr lang="es-ES" dirty="0" smtClean="0"/>
              <a:t>Indirectas: (art. 29 inc. 1) Oficios del tribunal a petición de parte.</a:t>
            </a:r>
          </a:p>
          <a:p>
            <a:pPr algn="just"/>
            <a:r>
              <a:rPr lang="es-ES" dirty="0" smtClean="0"/>
              <a:t>Directas: (art. 29 inc. 2) Ordenar que se acompañen medios probatorios; ordenar un informe de peritos a órganos del Estado o financiados por este.</a:t>
            </a:r>
          </a:p>
          <a:p>
            <a:pPr algn="just"/>
            <a:endParaRPr lang="es-ES" dirty="0"/>
          </a:p>
        </p:txBody>
      </p:sp>
    </p:spTree>
    <p:extLst>
      <p:ext uri="{BB962C8B-B14F-4D97-AF65-F5344CB8AC3E}">
        <p14:creationId xmlns:p14="http://schemas.microsoft.com/office/powerpoint/2010/main" val="185357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0097356">
            <a:off x="907368" y="2764844"/>
            <a:ext cx="9404723" cy="1400530"/>
          </a:xfrm>
        </p:spPr>
        <p:txBody>
          <a:bodyPr/>
          <a:lstStyle/>
          <a:p>
            <a:r>
              <a:rPr lang="es-ES" dirty="0" smtClean="0"/>
              <a:t>AUDIENCIA DE JUICIO</a:t>
            </a:r>
            <a:endParaRPr lang="es-CL" dirty="0"/>
          </a:p>
        </p:txBody>
      </p:sp>
    </p:spTree>
    <p:extLst>
      <p:ext uri="{BB962C8B-B14F-4D97-AF65-F5344CB8AC3E}">
        <p14:creationId xmlns:p14="http://schemas.microsoft.com/office/powerpoint/2010/main" val="3999398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1103312" y="2052918"/>
            <a:ext cx="9960928" cy="4387071"/>
          </a:xfrm>
        </p:spPr>
        <p:txBody>
          <a:bodyPr/>
          <a:lstStyle/>
          <a:p>
            <a:pPr algn="just"/>
            <a:r>
              <a:rPr lang="es-ES" b="1" dirty="0" smtClean="0"/>
              <a:t>PRUEBA DESCONOCIDA AL TIEMPO DE LA AUDIENCIA DE JUICIO</a:t>
            </a:r>
          </a:p>
          <a:p>
            <a:pPr lvl="1" algn="just"/>
            <a:r>
              <a:rPr lang="es-ES" dirty="0" smtClean="0"/>
              <a:t>Hay problemas con el concepto del artículo 63 bis:</a:t>
            </a:r>
          </a:p>
          <a:p>
            <a:pPr lvl="1" algn="just"/>
            <a:r>
              <a:rPr lang="es-ES" dirty="0" smtClean="0"/>
              <a:t>Artículo </a:t>
            </a:r>
            <a:r>
              <a:rPr lang="es-ES" dirty="0"/>
              <a:t>63 bis.- Prueba no </a:t>
            </a:r>
            <a:r>
              <a:rPr lang="es-ES" dirty="0" smtClean="0"/>
              <a:t>solicitada oportunamente</a:t>
            </a:r>
            <a:r>
              <a:rPr lang="es-ES" dirty="0"/>
              <a:t>. A petición de alguna de las partes, el juez podrá ordenar la recepción de pruebas que ellas no hayan ofrecido oportunamente, cuando justifiquen no haber sabido de su existencia sino hasta ese momento y siempre que el juez considere que resultan esenciales para la resolución del asunto</a:t>
            </a:r>
            <a:r>
              <a:rPr lang="es-ES" dirty="0" smtClean="0"/>
              <a:t>.</a:t>
            </a:r>
          </a:p>
          <a:p>
            <a:pPr lvl="1" algn="just"/>
            <a:endParaRPr lang="es-ES" dirty="0"/>
          </a:p>
          <a:p>
            <a:pPr lvl="1" algn="just"/>
            <a:r>
              <a:rPr lang="es-ES" dirty="0" smtClean="0"/>
              <a:t>Prueba cuya </a:t>
            </a:r>
            <a:r>
              <a:rPr lang="es-ES" b="1" u="sng" dirty="0" smtClean="0"/>
              <a:t>existencia</a:t>
            </a:r>
            <a:r>
              <a:rPr lang="es-ES" dirty="0" smtClean="0"/>
              <a:t> se desconocía (es decir, que haya existido).</a:t>
            </a:r>
          </a:p>
          <a:p>
            <a:pPr lvl="1" algn="just"/>
            <a:r>
              <a:rPr lang="es-ES" dirty="0" smtClean="0"/>
              <a:t>Que se justifique el desconocimiento.</a:t>
            </a:r>
          </a:p>
          <a:p>
            <a:pPr lvl="1" algn="just"/>
            <a:r>
              <a:rPr lang="es-ES" dirty="0" smtClean="0"/>
              <a:t>Que sea esencial.</a:t>
            </a:r>
          </a:p>
        </p:txBody>
      </p:sp>
    </p:spTree>
    <p:extLst>
      <p:ext uri="{BB962C8B-B14F-4D97-AF65-F5344CB8AC3E}">
        <p14:creationId xmlns:p14="http://schemas.microsoft.com/office/powerpoint/2010/main" val="3359625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1103312" y="2052918"/>
            <a:ext cx="9960928" cy="4387071"/>
          </a:xfrm>
        </p:spPr>
        <p:txBody>
          <a:bodyPr/>
          <a:lstStyle/>
          <a:p>
            <a:pPr algn="just"/>
            <a:r>
              <a:rPr lang="es-ES" b="1" dirty="0" smtClean="0"/>
              <a:t>PRUEBA SOBRE PRUEBA</a:t>
            </a:r>
          </a:p>
          <a:p>
            <a:pPr marL="457200" lvl="1" indent="0" algn="just">
              <a:buNone/>
            </a:pPr>
            <a:r>
              <a:rPr lang="es-ES" dirty="0" smtClean="0"/>
              <a:t>63 bis inc. 2</a:t>
            </a:r>
          </a:p>
          <a:p>
            <a:pPr lvl="1" algn="just"/>
            <a:r>
              <a:rPr lang="es-ES" dirty="0" smtClean="0"/>
              <a:t>Si </a:t>
            </a:r>
            <a:r>
              <a:rPr lang="es-ES" dirty="0"/>
              <a:t>con ocasión de la rendición de una prueba surge una controversia relacionada </a:t>
            </a:r>
            <a:r>
              <a:rPr lang="es-ES" b="1" u="sng" dirty="0"/>
              <a:t>exclusivamente con su veracidad</a:t>
            </a:r>
            <a:r>
              <a:rPr lang="es-ES" dirty="0"/>
              <a:t>, </a:t>
            </a:r>
            <a:r>
              <a:rPr lang="es-ES" b="1" u="sng" dirty="0"/>
              <a:t>autenticidad o integridad</a:t>
            </a:r>
            <a:r>
              <a:rPr lang="es-ES" dirty="0"/>
              <a:t>, el juez podrá autorizar la presentación de nuevas pruebas destinadas a esclarecer esos puntos, aunque ellas no hayan sido ofrecidas oportunamente y siempre que no haya sido posible prever su necesidad</a:t>
            </a:r>
            <a:r>
              <a:rPr lang="es-ES" dirty="0" smtClean="0"/>
              <a:t>.</a:t>
            </a:r>
          </a:p>
          <a:p>
            <a:pPr lvl="1" algn="just"/>
            <a:endParaRPr lang="es-ES" dirty="0"/>
          </a:p>
          <a:p>
            <a:pPr lvl="1" algn="just"/>
            <a:r>
              <a:rPr lang="es-ES" dirty="0" smtClean="0"/>
              <a:t>Que se haya rendido la prueba cuestionada</a:t>
            </a:r>
          </a:p>
          <a:p>
            <a:pPr lvl="1" algn="just"/>
            <a:r>
              <a:rPr lang="es-ES" dirty="0" smtClean="0"/>
              <a:t>Sólo 3 causales</a:t>
            </a:r>
          </a:p>
          <a:p>
            <a:pPr lvl="1" algn="just"/>
            <a:r>
              <a:rPr lang="es-ES" dirty="0" smtClean="0"/>
              <a:t>Que no se haya podido prever su necesidad</a:t>
            </a:r>
          </a:p>
        </p:txBody>
      </p:sp>
    </p:spTree>
    <p:extLst>
      <p:ext uri="{BB962C8B-B14F-4D97-AF65-F5344CB8AC3E}">
        <p14:creationId xmlns:p14="http://schemas.microsoft.com/office/powerpoint/2010/main" val="67851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1103312" y="2052918"/>
            <a:ext cx="9960928" cy="4387071"/>
          </a:xfrm>
        </p:spPr>
        <p:txBody>
          <a:bodyPr/>
          <a:lstStyle/>
          <a:p>
            <a:pPr algn="just"/>
            <a:r>
              <a:rPr lang="es-ES" b="1" dirty="0" smtClean="0"/>
              <a:t>PRUEBA SOBRE HECHOS NUEVOS QUE MODIFICAN EL FONDO DEL JUICIO</a:t>
            </a:r>
          </a:p>
          <a:p>
            <a:pPr lvl="1" algn="just"/>
            <a:r>
              <a:rPr lang="es-ES" dirty="0" smtClean="0"/>
              <a:t>El conflicto de Familia es dinámico por lo que suele mutar desde el tiempo de la demanda al de la audiencia de juicio.</a:t>
            </a:r>
          </a:p>
          <a:p>
            <a:pPr lvl="1" algn="just"/>
            <a:r>
              <a:rPr lang="es-ES" dirty="0" smtClean="0"/>
              <a:t>La ley no contempla un mecanismo para esto, pero hay gran dificultad desde el punto de vista de la traba de la Litis por un lado, y de la pertinencia del proceso por la otra.</a:t>
            </a:r>
          </a:p>
          <a:p>
            <a:pPr lvl="1" algn="just"/>
            <a:r>
              <a:rPr lang="es-ES" dirty="0" smtClean="0"/>
              <a:t>Ha habido autos acordados que lo regulan, pero en general se restringe mucho la posibilidad y queda a criterio del juez.</a:t>
            </a:r>
          </a:p>
          <a:p>
            <a:pPr lvl="1" algn="just"/>
            <a:r>
              <a:rPr lang="es-ES" dirty="0" smtClean="0"/>
              <a:t>¿Es legalmente aceptable ofrecer pruebas que existirán en el futuro? (P. ej. Un informe de una institución que se realizará en fecha cercana a la audiencia de juicio.</a:t>
            </a:r>
          </a:p>
          <a:p>
            <a:pPr lvl="1" algn="just"/>
            <a:r>
              <a:rPr lang="es-ES" dirty="0" smtClean="0"/>
              <a:t>Ojo: </a:t>
            </a:r>
            <a:r>
              <a:rPr lang="es-ES" dirty="0" smtClean="0"/>
              <a:t>debido proceso.</a:t>
            </a:r>
          </a:p>
        </p:txBody>
      </p:sp>
    </p:spTree>
    <p:extLst>
      <p:ext uri="{BB962C8B-B14F-4D97-AF65-F5344CB8AC3E}">
        <p14:creationId xmlns:p14="http://schemas.microsoft.com/office/powerpoint/2010/main" val="1219566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p:txBody>
          <a:bodyPr/>
          <a:lstStyle/>
          <a:p>
            <a:pPr marL="0" indent="0" algn="just">
              <a:buNone/>
            </a:pPr>
            <a:r>
              <a:rPr lang="es-ES" b="1" dirty="0" smtClean="0"/>
              <a:t>Negociación en la audiencia de juicio</a:t>
            </a:r>
          </a:p>
          <a:p>
            <a:pPr algn="just"/>
            <a:r>
              <a:rPr lang="es-ES" dirty="0" smtClean="0"/>
              <a:t>Aun es posible llegar a un acuerdo antes o durante la audiencia preparatoria, e incluso se llama a conciliación en algunas oportunidades.</a:t>
            </a:r>
          </a:p>
          <a:p>
            <a:pPr algn="just"/>
            <a:r>
              <a:rPr lang="es-ES" dirty="0" smtClean="0"/>
              <a:t>Las dinámicas de negociación cambian luego de la rendición de la prueba o de la recepción de oficios o de informes periciales.</a:t>
            </a:r>
          </a:p>
          <a:p>
            <a:pPr algn="just"/>
            <a:r>
              <a:rPr lang="es-ES" dirty="0" smtClean="0"/>
              <a:t>Es conveniente mantener el diálogo con el propio cliente al respecto para no perder oportunidades.</a:t>
            </a:r>
          </a:p>
        </p:txBody>
      </p:sp>
    </p:spTree>
    <p:extLst>
      <p:ext uri="{BB962C8B-B14F-4D97-AF65-F5344CB8AC3E}">
        <p14:creationId xmlns:p14="http://schemas.microsoft.com/office/powerpoint/2010/main" val="914387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1103312" y="2052918"/>
            <a:ext cx="9778048" cy="4569951"/>
          </a:xfrm>
        </p:spPr>
        <p:txBody>
          <a:bodyPr>
            <a:normAutofit/>
          </a:bodyPr>
          <a:lstStyle/>
          <a:p>
            <a:pPr marL="0" indent="0">
              <a:buNone/>
            </a:pPr>
            <a:r>
              <a:rPr lang="es-ES" b="1" dirty="0" smtClean="0"/>
              <a:t>Incorporación de documentos:</a:t>
            </a:r>
          </a:p>
          <a:p>
            <a:r>
              <a:rPr lang="es-ES" dirty="0" smtClean="0"/>
              <a:t>No olvidar ofrecer documentos relevantes que ya están en el expediente.</a:t>
            </a:r>
            <a:endParaRPr lang="es-ES" dirty="0"/>
          </a:p>
          <a:p>
            <a:pPr marL="0" indent="0">
              <a:buNone/>
            </a:pPr>
            <a:endParaRPr lang="es-ES" dirty="0"/>
          </a:p>
          <a:p>
            <a:r>
              <a:rPr lang="es-ES" dirty="0" smtClean="0"/>
              <a:t>Materialidad: lectura.</a:t>
            </a:r>
          </a:p>
          <a:p>
            <a:pPr lvl="1"/>
            <a:r>
              <a:rPr lang="es-ES" dirty="0" smtClean="0"/>
              <a:t>¿Cómo se controla la exactitud del texto leído?</a:t>
            </a:r>
          </a:p>
          <a:p>
            <a:pPr lvl="1"/>
            <a:endParaRPr lang="es-ES" dirty="0"/>
          </a:p>
          <a:p>
            <a:r>
              <a:rPr lang="es-ES" dirty="0" smtClean="0"/>
              <a:t>Necesidad de revisión previa de documentos antes de la audiencia preparatoria.</a:t>
            </a:r>
            <a:endParaRPr lang="es-ES" dirty="0"/>
          </a:p>
          <a:p>
            <a:pPr lvl="1"/>
            <a:r>
              <a:rPr lang="es-ES" dirty="0" smtClean="0"/>
              <a:t>A veces no es posible</a:t>
            </a:r>
          </a:p>
          <a:p>
            <a:pPr lvl="1"/>
            <a:r>
              <a:rPr lang="es-ES" dirty="0" smtClean="0"/>
              <a:t>Necesidad de control de la lectura, tanto en exactitud como en integridad.</a:t>
            </a:r>
          </a:p>
          <a:p>
            <a:pPr lvl="1"/>
            <a:r>
              <a:rPr lang="es-ES" dirty="0" smtClean="0"/>
              <a:t>Observaciones a la prueba</a:t>
            </a:r>
          </a:p>
        </p:txBody>
      </p:sp>
    </p:spTree>
    <p:extLst>
      <p:ext uri="{BB962C8B-B14F-4D97-AF65-F5344CB8AC3E}">
        <p14:creationId xmlns:p14="http://schemas.microsoft.com/office/powerpoint/2010/main" val="3268037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p:txBody>
          <a:bodyPr/>
          <a:lstStyle/>
          <a:p>
            <a:pPr marL="0" indent="0" algn="just">
              <a:buNone/>
            </a:pPr>
            <a:r>
              <a:rPr lang="es-ES" b="1" dirty="0" smtClean="0"/>
              <a:t>Testigos</a:t>
            </a:r>
          </a:p>
          <a:p>
            <a:pPr algn="just"/>
            <a:r>
              <a:rPr lang="es-ES" dirty="0" smtClean="0"/>
              <a:t>Explicación al testigo sobre la dinámica del examen directo y </a:t>
            </a:r>
            <a:r>
              <a:rPr lang="es-ES" dirty="0" err="1" smtClean="0"/>
              <a:t>contraexamen</a:t>
            </a:r>
            <a:r>
              <a:rPr lang="es-ES" dirty="0" smtClean="0"/>
              <a:t>. (P. ej., advertir que se harán preguntas obvias, explicar deberes legales, explicar acreditación y desacreditación)</a:t>
            </a:r>
          </a:p>
          <a:p>
            <a:pPr algn="just"/>
            <a:r>
              <a:rPr lang="es-ES" dirty="0" smtClean="0"/>
              <a:t>Evaluación de la presentación del testigo:</a:t>
            </a:r>
          </a:p>
          <a:p>
            <a:pPr lvl="1" algn="just"/>
            <a:r>
              <a:rPr lang="es-ES" dirty="0" smtClean="0"/>
              <a:t>¿Qué sabe el testigo?</a:t>
            </a:r>
          </a:p>
          <a:p>
            <a:pPr lvl="1" algn="just"/>
            <a:r>
              <a:rPr lang="es-ES" dirty="0" smtClean="0"/>
              <a:t>¿Qué enfoque tiene el testigo respecto de la situación? (P. ej., conciliador, agresivo, emotivo, etc.)</a:t>
            </a:r>
          </a:p>
          <a:p>
            <a:pPr lvl="1" algn="just"/>
            <a:r>
              <a:rPr lang="es-ES" dirty="0" smtClean="0"/>
              <a:t>¿Qué comprensión tiene el testigo sobre la situación jurídica? (a veces el testigo intenta controlar la situación).</a:t>
            </a:r>
          </a:p>
        </p:txBody>
      </p:sp>
    </p:spTree>
    <p:extLst>
      <p:ext uri="{BB962C8B-B14F-4D97-AF65-F5344CB8AC3E}">
        <p14:creationId xmlns:p14="http://schemas.microsoft.com/office/powerpoint/2010/main" val="120819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JUICIO ORAL ESTRATEGIA Y VERDAD</a:t>
            </a:r>
            <a:endParaRPr lang="es-CL" dirty="0"/>
          </a:p>
        </p:txBody>
      </p:sp>
      <p:sp>
        <p:nvSpPr>
          <p:cNvPr id="3" name="Marcador de contenido 2"/>
          <p:cNvSpPr>
            <a:spLocks noGrp="1"/>
          </p:cNvSpPr>
          <p:nvPr>
            <p:ph idx="1"/>
          </p:nvPr>
        </p:nvSpPr>
        <p:spPr>
          <a:xfrm>
            <a:off x="838200" y="1825624"/>
            <a:ext cx="10515600" cy="4509861"/>
          </a:xfrm>
        </p:spPr>
        <p:txBody>
          <a:bodyPr>
            <a:normAutofit/>
          </a:bodyPr>
          <a:lstStyle/>
          <a:p>
            <a:pPr marL="0" indent="0" algn="just">
              <a:buNone/>
            </a:pPr>
            <a:r>
              <a:rPr lang="es-ES" dirty="0" smtClean="0"/>
              <a:t>La “verdad” es un problema filosófico desde muy antiguo. P. ej.</a:t>
            </a:r>
          </a:p>
          <a:p>
            <a:pPr algn="just"/>
            <a:r>
              <a:rPr lang="es-ES" dirty="0" smtClean="0"/>
              <a:t>“</a:t>
            </a:r>
            <a:r>
              <a:rPr lang="es-ES" dirty="0"/>
              <a:t>N</a:t>
            </a:r>
            <a:r>
              <a:rPr lang="es-ES" dirty="0" smtClean="0"/>
              <a:t>ada existe, y si existiera, no lo podríamos conocer; y si lo conociéramos, no lo podríamos comunicar.” (</a:t>
            </a:r>
            <a:r>
              <a:rPr lang="es-ES" dirty="0" err="1" smtClean="0"/>
              <a:t>Gorgias</a:t>
            </a:r>
            <a:r>
              <a:rPr lang="es-ES" dirty="0" smtClean="0"/>
              <a:t>, n. 450, a.C.).</a:t>
            </a:r>
          </a:p>
          <a:p>
            <a:pPr algn="just"/>
            <a:r>
              <a:rPr lang="es-ES" dirty="0" smtClean="0"/>
              <a:t>Paradoja del mentiroso: “La verdad no existe”. (¿Esa frase es verdad?)</a:t>
            </a:r>
          </a:p>
          <a:p>
            <a:pPr algn="just"/>
            <a:r>
              <a:rPr lang="es-ES" dirty="0" smtClean="0"/>
              <a:t>“Que sea el pasado el que hable, el historiador no tiene boca” (</a:t>
            </a:r>
            <a:r>
              <a:rPr lang="es-ES" dirty="0" err="1" smtClean="0"/>
              <a:t>Leopold</a:t>
            </a:r>
            <a:r>
              <a:rPr lang="es-ES" dirty="0" smtClean="0"/>
              <a:t> von </a:t>
            </a:r>
            <a:r>
              <a:rPr lang="es-ES" dirty="0" err="1" smtClean="0"/>
              <a:t>Ranke</a:t>
            </a:r>
            <a:r>
              <a:rPr lang="es-ES" dirty="0" smtClean="0"/>
              <a:t>, n. 1795).</a:t>
            </a:r>
          </a:p>
          <a:p>
            <a:pPr algn="just"/>
            <a:endParaRPr lang="es-ES" dirty="0"/>
          </a:p>
          <a:p>
            <a:pPr marL="0" indent="0" algn="just">
              <a:buNone/>
            </a:pPr>
            <a:r>
              <a:rPr lang="es-ES" dirty="0" smtClean="0"/>
              <a:t>En el proceso se necesita construir un relato suficiente como para sostener la decisión jurisdiccional. Ese relato se construye con las aportaciones de las partes y la evidencia en las que se sujeta.</a:t>
            </a:r>
          </a:p>
          <a:p>
            <a:pPr marL="0" indent="0" algn="just">
              <a:buNone/>
            </a:pPr>
            <a:r>
              <a:rPr lang="es-ES" dirty="0" smtClean="0"/>
              <a:t>Pero: La evidencia no habla por si misma.</a:t>
            </a:r>
            <a:endParaRPr lang="es-CL" dirty="0"/>
          </a:p>
        </p:txBody>
      </p:sp>
    </p:spTree>
    <p:extLst>
      <p:ext uri="{BB962C8B-B14F-4D97-AF65-F5344CB8AC3E}">
        <p14:creationId xmlns:p14="http://schemas.microsoft.com/office/powerpoint/2010/main" val="959373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p:txBody>
          <a:bodyPr>
            <a:normAutofit lnSpcReduction="10000"/>
          </a:bodyPr>
          <a:lstStyle/>
          <a:p>
            <a:pPr marL="0" indent="0" algn="just">
              <a:buNone/>
            </a:pPr>
            <a:r>
              <a:rPr lang="es-ES" b="1" dirty="0" smtClean="0"/>
              <a:t>Testigos</a:t>
            </a:r>
          </a:p>
          <a:p>
            <a:pPr algn="just"/>
            <a:r>
              <a:rPr lang="es-ES" dirty="0" smtClean="0"/>
              <a:t>Tener claridad previamente de lo que se quiere obtener del testigo.</a:t>
            </a:r>
          </a:p>
          <a:p>
            <a:pPr algn="just"/>
            <a:r>
              <a:rPr lang="es-ES" dirty="0" smtClean="0"/>
              <a:t>Controlar el clima y la tensión durante las declaración y ajustarlo a lo que se requiere.</a:t>
            </a:r>
          </a:p>
          <a:p>
            <a:pPr algn="just"/>
            <a:r>
              <a:rPr lang="es-ES" dirty="0" smtClean="0"/>
              <a:t>¿Sirve “conectarse” con el testigo de la parte contraria en el </a:t>
            </a:r>
            <a:r>
              <a:rPr lang="es-ES" dirty="0" err="1" smtClean="0"/>
              <a:t>contraexamen</a:t>
            </a:r>
            <a:r>
              <a:rPr lang="es-ES" dirty="0" smtClean="0"/>
              <a:t>?</a:t>
            </a:r>
          </a:p>
          <a:p>
            <a:pPr algn="just"/>
            <a:r>
              <a:rPr lang="es-ES" dirty="0" smtClean="0"/>
              <a:t>Tono relajado de las preguntas. La formalidad inhibe.</a:t>
            </a:r>
            <a:endParaRPr lang="es-ES" dirty="0"/>
          </a:p>
          <a:p>
            <a:pPr algn="just"/>
            <a:r>
              <a:rPr lang="es-ES" dirty="0" smtClean="0"/>
              <a:t>La pregunta es para que la entienda el testigo. El protagonista es el testigo y no el abogado.</a:t>
            </a:r>
          </a:p>
          <a:p>
            <a:pPr algn="just"/>
            <a:r>
              <a:rPr lang="es-ES" dirty="0" smtClean="0"/>
              <a:t>En acreditación y desacreditación, transitar en terreno seguro y evitar zonas sospechosas de discriminación.</a:t>
            </a:r>
          </a:p>
        </p:txBody>
      </p:sp>
    </p:spTree>
    <p:extLst>
      <p:ext uri="{BB962C8B-B14F-4D97-AF65-F5344CB8AC3E}">
        <p14:creationId xmlns:p14="http://schemas.microsoft.com/office/powerpoint/2010/main" val="1847923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326571" y="1528354"/>
            <a:ext cx="10842171" cy="5094515"/>
          </a:xfrm>
        </p:spPr>
        <p:txBody>
          <a:bodyPr>
            <a:normAutofit fontScale="92500" lnSpcReduction="20000"/>
          </a:bodyPr>
          <a:lstStyle/>
          <a:p>
            <a:pPr marL="0" indent="0" algn="just">
              <a:buNone/>
            </a:pPr>
            <a:r>
              <a:rPr lang="es-ES" b="1" dirty="0" smtClean="0"/>
              <a:t>Testigos, examen directo:</a:t>
            </a:r>
          </a:p>
          <a:p>
            <a:pPr algn="just"/>
            <a:r>
              <a:rPr lang="es-ES" dirty="0" smtClean="0"/>
              <a:t>Preguntas de acreditación: Transitar terreno seguro.</a:t>
            </a:r>
          </a:p>
          <a:p>
            <a:pPr lvl="1" algn="just"/>
            <a:r>
              <a:rPr lang="es-ES" dirty="0" smtClean="0"/>
              <a:t>Considerar la disposición del testigo luego de las preguntas.</a:t>
            </a:r>
          </a:p>
          <a:p>
            <a:pPr lvl="1" algn="just"/>
            <a:endParaRPr lang="es-ES" dirty="0" smtClean="0"/>
          </a:p>
          <a:p>
            <a:pPr marL="0" indent="0" algn="just">
              <a:buNone/>
            </a:pPr>
            <a:r>
              <a:rPr lang="es-ES" b="1" dirty="0" smtClean="0"/>
              <a:t>La regulación de la forma del examen y </a:t>
            </a:r>
            <a:r>
              <a:rPr lang="es-ES" b="1" dirty="0" err="1" smtClean="0"/>
              <a:t>contraexamen</a:t>
            </a:r>
            <a:r>
              <a:rPr lang="es-ES" b="1" dirty="0" smtClean="0"/>
              <a:t> no es directa como en el CPP</a:t>
            </a:r>
          </a:p>
          <a:p>
            <a:pPr marL="0" indent="0" algn="just">
              <a:buNone/>
            </a:pPr>
            <a:r>
              <a:rPr lang="es-ES" dirty="0" smtClean="0"/>
              <a:t>CPP Artículo </a:t>
            </a:r>
            <a:r>
              <a:rPr lang="es-ES" dirty="0"/>
              <a:t>330.- Métodos de interrogación. En sus interrogatorios, las partes que hubieren presentado a un testigo o perito no podrán formular sus preguntas de tal manera que ellas sugirieren la </a:t>
            </a:r>
            <a:r>
              <a:rPr lang="es-ES" dirty="0" smtClean="0"/>
              <a:t>respuesta.</a:t>
            </a:r>
          </a:p>
          <a:p>
            <a:pPr marL="0" indent="0" algn="just">
              <a:buNone/>
            </a:pPr>
            <a:r>
              <a:rPr lang="es-ES" dirty="0" smtClean="0"/>
              <a:t>En </a:t>
            </a:r>
            <a:r>
              <a:rPr lang="es-ES" dirty="0"/>
              <a:t>relación a la víctima, no se podrán </a:t>
            </a:r>
            <a:r>
              <a:rPr lang="es-ES" dirty="0" smtClean="0"/>
              <a:t>realizar interrogaciones </a:t>
            </a:r>
            <a:r>
              <a:rPr lang="es-ES" dirty="0"/>
              <a:t>ni contrainterrogatorios que humillen, causen sufrimiento, intimiden o lesionen su </a:t>
            </a:r>
            <a:r>
              <a:rPr lang="es-ES" dirty="0" smtClean="0"/>
              <a:t>dignidad.</a:t>
            </a:r>
          </a:p>
          <a:p>
            <a:pPr marL="0" indent="0" algn="just">
              <a:buNone/>
            </a:pPr>
            <a:r>
              <a:rPr lang="es-ES" dirty="0" smtClean="0"/>
              <a:t>Durante </a:t>
            </a:r>
            <a:r>
              <a:rPr lang="es-ES" dirty="0"/>
              <a:t>el contrainterrogatorio, las partes podrán confrontar al perito o testigo con su propios dichos u otras versiones de los hechos presentadas en el </a:t>
            </a:r>
            <a:r>
              <a:rPr lang="es-ES" dirty="0" smtClean="0"/>
              <a:t>juicio.</a:t>
            </a:r>
          </a:p>
          <a:p>
            <a:pPr marL="0" indent="0" algn="just">
              <a:buNone/>
            </a:pPr>
            <a:r>
              <a:rPr lang="es-ES" dirty="0" smtClean="0"/>
              <a:t>En </a:t>
            </a:r>
            <a:r>
              <a:rPr lang="es-ES" dirty="0"/>
              <a:t>ningún caso se admitirán preguntas engañosas, aquéllas destinadas a </a:t>
            </a:r>
            <a:r>
              <a:rPr lang="es-ES" dirty="0" smtClean="0"/>
              <a:t>coaccionar</a:t>
            </a:r>
            <a:r>
              <a:rPr lang="es-ES" dirty="0"/>
              <a:t> ilegítimamente al testigo o perito, ni las que fueren formuladas en términos poco claros para </a:t>
            </a:r>
            <a:r>
              <a:rPr lang="es-ES" dirty="0" smtClean="0"/>
              <a:t>ellos.</a:t>
            </a:r>
          </a:p>
          <a:p>
            <a:pPr marL="0" indent="0" algn="just">
              <a:buNone/>
            </a:pPr>
            <a:r>
              <a:rPr lang="es-ES" dirty="0" smtClean="0"/>
              <a:t>Estas </a:t>
            </a:r>
            <a:r>
              <a:rPr lang="es-ES" dirty="0"/>
              <a:t>normas se aplicarán al imputado cuando se allanare a prestar declaración</a:t>
            </a:r>
            <a:r>
              <a:rPr lang="es-ES" dirty="0" smtClean="0"/>
              <a:t>.</a:t>
            </a:r>
            <a:endParaRPr lang="es-ES" dirty="0"/>
          </a:p>
        </p:txBody>
      </p:sp>
    </p:spTree>
    <p:extLst>
      <p:ext uri="{BB962C8B-B14F-4D97-AF65-F5344CB8AC3E}">
        <p14:creationId xmlns:p14="http://schemas.microsoft.com/office/powerpoint/2010/main" val="2263204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326571" y="1528354"/>
            <a:ext cx="10842171" cy="5094515"/>
          </a:xfrm>
        </p:spPr>
        <p:txBody>
          <a:bodyPr>
            <a:normAutofit/>
          </a:bodyPr>
          <a:lstStyle/>
          <a:p>
            <a:pPr marL="0" indent="0" algn="just">
              <a:buNone/>
            </a:pPr>
            <a:r>
              <a:rPr lang="es-ES" b="1" dirty="0" smtClean="0"/>
              <a:t>Testigos, examen directo:</a:t>
            </a:r>
          </a:p>
          <a:p>
            <a:pPr algn="just"/>
            <a:r>
              <a:rPr lang="es-ES" dirty="0" smtClean="0"/>
              <a:t>Preguntas de acreditación: Transitar terreno seguro.</a:t>
            </a:r>
          </a:p>
          <a:p>
            <a:pPr lvl="1" algn="just"/>
            <a:r>
              <a:rPr lang="es-ES" dirty="0" smtClean="0"/>
              <a:t>Considerar la disposición del testigo luego de las preguntas.</a:t>
            </a:r>
          </a:p>
          <a:p>
            <a:pPr lvl="1" algn="just"/>
            <a:endParaRPr lang="es-ES" dirty="0" smtClean="0"/>
          </a:p>
          <a:p>
            <a:pPr marL="0" indent="0" algn="just">
              <a:buNone/>
            </a:pPr>
            <a:r>
              <a:rPr lang="es-ES" b="1" dirty="0" smtClean="0"/>
              <a:t>La regulación de la forma del examen y </a:t>
            </a:r>
            <a:r>
              <a:rPr lang="es-ES" b="1" dirty="0" err="1" smtClean="0"/>
              <a:t>contraexamen</a:t>
            </a:r>
            <a:r>
              <a:rPr lang="es-ES" b="1" dirty="0" smtClean="0"/>
              <a:t> no es directa como en el </a:t>
            </a:r>
            <a:r>
              <a:rPr lang="es-ES" b="1" dirty="0" smtClean="0"/>
              <a:t>CPP</a:t>
            </a:r>
          </a:p>
          <a:p>
            <a:pPr marL="0" indent="0" algn="just">
              <a:buNone/>
            </a:pPr>
            <a:r>
              <a:rPr lang="es-ES" b="1" dirty="0" smtClean="0"/>
              <a:t>¿Qué papel juega el art. 27 de la Ley 19.968 en la forma de las preguntas?</a:t>
            </a:r>
            <a:endParaRPr lang="es-ES" b="1" dirty="0" smtClean="0"/>
          </a:p>
          <a:p>
            <a:pPr marL="0" indent="0" algn="just">
              <a:buNone/>
            </a:pPr>
            <a:r>
              <a:rPr lang="es-ES" dirty="0" smtClean="0"/>
              <a:t>Ley 19.968, </a:t>
            </a:r>
            <a:r>
              <a:rPr lang="es-ES" dirty="0"/>
              <a:t>a</a:t>
            </a:r>
            <a:r>
              <a:rPr lang="es-ES" dirty="0" smtClean="0"/>
              <a:t>rtículo </a:t>
            </a:r>
            <a:r>
              <a:rPr lang="es-ES" dirty="0"/>
              <a:t>27.- Normas </a:t>
            </a:r>
            <a:r>
              <a:rPr lang="es-ES" dirty="0"/>
              <a:t>supletoria</a:t>
            </a:r>
            <a:r>
              <a:rPr lang="es-ES" dirty="0"/>
              <a:t>s. En todo lo no regulado por esta ley, serán aplicables las disposiciones comunes a todo procedimiento establecidas en el Código de Procedimiento Civil, a menos que ellas resulten incompatibles con la naturaleza de los procedimientos que esta ley establece, particularmente en lo relativo a la exigencia de oralidad. En dicho caso, el juez dispondrá la forma en que se practicará la actuación.</a:t>
            </a:r>
            <a:endParaRPr lang="es-ES" dirty="0"/>
          </a:p>
        </p:txBody>
      </p:sp>
    </p:spTree>
    <p:extLst>
      <p:ext uri="{BB962C8B-B14F-4D97-AF65-F5344CB8AC3E}">
        <p14:creationId xmlns:p14="http://schemas.microsoft.com/office/powerpoint/2010/main" val="209048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326571" y="1528354"/>
            <a:ext cx="10842171" cy="5094515"/>
          </a:xfrm>
        </p:spPr>
        <p:txBody>
          <a:bodyPr>
            <a:normAutofit/>
          </a:bodyPr>
          <a:lstStyle/>
          <a:p>
            <a:pPr marL="0" indent="0" algn="just">
              <a:buNone/>
            </a:pPr>
            <a:r>
              <a:rPr lang="es-ES" b="1" dirty="0" smtClean="0"/>
              <a:t>Preguntas del examen directo (después de acreditación):</a:t>
            </a:r>
          </a:p>
          <a:p>
            <a:pPr algn="just"/>
            <a:r>
              <a:rPr lang="es-ES" dirty="0" smtClean="0"/>
              <a:t>Preguntas abiertas orientadas al relato general: Se debe conocer el enfoque del testigo para dejarlo en libertad para construir el relato. (Ej. ¿Por qué estas personas están en un proceso judicial?)</a:t>
            </a:r>
          </a:p>
          <a:p>
            <a:pPr lvl="1" algn="just"/>
            <a:r>
              <a:rPr lang="es-ES" dirty="0" smtClean="0"/>
              <a:t>Construye la estructura general de la declaración.</a:t>
            </a:r>
          </a:p>
          <a:p>
            <a:pPr lvl="1" algn="just"/>
            <a:r>
              <a:rPr lang="es-ES" dirty="0" smtClean="0"/>
              <a:t>Puede ser imprecisa o a veces irrelevante.</a:t>
            </a:r>
          </a:p>
          <a:p>
            <a:pPr algn="just"/>
            <a:r>
              <a:rPr lang="es-ES" dirty="0"/>
              <a:t>Preguntas abiertas orientadas </a:t>
            </a:r>
            <a:r>
              <a:rPr lang="es-ES" dirty="0" smtClean="0"/>
              <a:t>a hechos determinados: Se acota el tema pero se deja con libertad al testigo dentro de él. (Ej. Cómo es la relación del abuelo con el niño?)</a:t>
            </a:r>
            <a:endParaRPr lang="es-ES" dirty="0"/>
          </a:p>
          <a:p>
            <a:pPr lvl="1" algn="just"/>
            <a:r>
              <a:rPr lang="es-ES" dirty="0" smtClean="0"/>
              <a:t>Permite ir precisando la información.</a:t>
            </a:r>
          </a:p>
          <a:p>
            <a:pPr algn="just"/>
            <a:r>
              <a:rPr lang="es-ES" dirty="0"/>
              <a:t>Preguntas </a:t>
            </a:r>
            <a:r>
              <a:rPr lang="es-ES" dirty="0" smtClean="0"/>
              <a:t>cerradas: Requieren y admiten una respuesta específica. (Ej. ¿cuántas veces al mes concurría a la cas?)</a:t>
            </a:r>
          </a:p>
          <a:p>
            <a:pPr lvl="1" algn="just"/>
            <a:r>
              <a:rPr lang="es-ES" dirty="0" smtClean="0"/>
              <a:t>La información es del todo precisa, pero el testigo se equivoca, es difícil de rectificar.</a:t>
            </a:r>
          </a:p>
        </p:txBody>
      </p:sp>
    </p:spTree>
    <p:extLst>
      <p:ext uri="{BB962C8B-B14F-4D97-AF65-F5344CB8AC3E}">
        <p14:creationId xmlns:p14="http://schemas.microsoft.com/office/powerpoint/2010/main" val="2701303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326571" y="1528354"/>
            <a:ext cx="10842171" cy="5094515"/>
          </a:xfrm>
        </p:spPr>
        <p:txBody>
          <a:bodyPr>
            <a:normAutofit lnSpcReduction="10000"/>
          </a:bodyPr>
          <a:lstStyle/>
          <a:p>
            <a:pPr marL="0" indent="0" algn="just">
              <a:buNone/>
            </a:pPr>
            <a:r>
              <a:rPr lang="es-ES" b="1" dirty="0" smtClean="0"/>
              <a:t>Preguntas no admisibles: No permiten establecer información válida.</a:t>
            </a:r>
          </a:p>
          <a:p>
            <a:pPr algn="just"/>
            <a:r>
              <a:rPr lang="es-ES" dirty="0" smtClean="0"/>
              <a:t>Pregunta impertinente.</a:t>
            </a:r>
          </a:p>
          <a:p>
            <a:pPr algn="just"/>
            <a:r>
              <a:rPr lang="es-ES" dirty="0" smtClean="0"/>
              <a:t>Pregunta especulativa: Pregunta sobre una situación hipotética.</a:t>
            </a:r>
          </a:p>
          <a:p>
            <a:pPr algn="just"/>
            <a:r>
              <a:rPr lang="es-ES" dirty="0"/>
              <a:t>Pregunta inductiva o sugestiva</a:t>
            </a:r>
            <a:r>
              <a:rPr lang="es-ES" dirty="0" smtClean="0"/>
              <a:t>: Contiene la respuesta (¿es verdad que el vehículo era blanco?); Sugiere la respuesta. (¿En qué lugar estaban Pedro y María cuando él la agredió?)</a:t>
            </a:r>
          </a:p>
          <a:p>
            <a:pPr algn="just"/>
            <a:r>
              <a:rPr lang="es-ES" dirty="0" smtClean="0"/>
              <a:t>Pregunta subjetiva: Pide una opinión o un “sentir” del testigo.</a:t>
            </a:r>
          </a:p>
          <a:p>
            <a:pPr algn="just"/>
            <a:r>
              <a:rPr lang="es-ES" dirty="0" smtClean="0"/>
              <a:t>Pregunta conclusiva: (P. ej. ¿Es verdad que Juan no paga la pensión de alimentos porque quiere presionar con el cuidado personal?)</a:t>
            </a:r>
          </a:p>
          <a:p>
            <a:pPr algn="just"/>
            <a:r>
              <a:rPr lang="es-ES" dirty="0" smtClean="0"/>
              <a:t>Pregunta argumentativa: No aporta información sino una valoración de los hechos. (ej. ¿Por qué Juan no ha pagado la pensión de alimentos?)</a:t>
            </a:r>
          </a:p>
          <a:p>
            <a:pPr algn="just"/>
            <a:r>
              <a:rPr lang="es-ES" dirty="0" smtClean="0"/>
              <a:t>Pregunta reiterativa</a:t>
            </a:r>
          </a:p>
          <a:p>
            <a:pPr algn="just"/>
            <a:r>
              <a:rPr lang="es-ES" dirty="0" smtClean="0"/>
              <a:t>Pregunta coercitiva (P. ej. ¿Es verdad que usted consume drogas delante de los niños?).</a:t>
            </a:r>
          </a:p>
        </p:txBody>
      </p:sp>
    </p:spTree>
    <p:extLst>
      <p:ext uri="{BB962C8B-B14F-4D97-AF65-F5344CB8AC3E}">
        <p14:creationId xmlns:p14="http://schemas.microsoft.com/office/powerpoint/2010/main" val="3074616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326571" y="1528354"/>
            <a:ext cx="10842171" cy="5094515"/>
          </a:xfrm>
        </p:spPr>
        <p:txBody>
          <a:bodyPr>
            <a:normAutofit/>
          </a:bodyPr>
          <a:lstStyle/>
          <a:p>
            <a:pPr marL="0" indent="0" algn="just">
              <a:buNone/>
            </a:pPr>
            <a:r>
              <a:rPr lang="es-ES" b="1" dirty="0" smtClean="0"/>
              <a:t>Fases del examen directo</a:t>
            </a:r>
          </a:p>
          <a:p>
            <a:pPr algn="just"/>
            <a:r>
              <a:rPr lang="es-ES" dirty="0" smtClean="0"/>
              <a:t>Presentación del testigo:</a:t>
            </a:r>
          </a:p>
          <a:p>
            <a:pPr lvl="1" algn="just"/>
            <a:r>
              <a:rPr lang="es-ES" dirty="0" smtClean="0"/>
              <a:t>Acreditación</a:t>
            </a:r>
          </a:p>
          <a:p>
            <a:pPr lvl="1" algn="just"/>
            <a:r>
              <a:rPr lang="es-ES" dirty="0"/>
              <a:t>Vínculo con el caso.</a:t>
            </a:r>
            <a:endParaRPr lang="es-ES" dirty="0" smtClean="0"/>
          </a:p>
          <a:p>
            <a:pPr lvl="1" algn="just"/>
            <a:r>
              <a:rPr lang="es-ES" dirty="0" smtClean="0"/>
              <a:t>Vinculación con los hechos.</a:t>
            </a:r>
          </a:p>
          <a:p>
            <a:pPr algn="just"/>
            <a:r>
              <a:rPr lang="es-ES" dirty="0" smtClean="0"/>
              <a:t>Determinar contexto o escena:</a:t>
            </a:r>
          </a:p>
          <a:p>
            <a:pPr algn="just"/>
            <a:r>
              <a:rPr lang="es-ES" dirty="0" smtClean="0"/>
              <a:t>Interrogación propiamente tal:</a:t>
            </a:r>
            <a:endParaRPr lang="es-ES" dirty="0"/>
          </a:p>
          <a:p>
            <a:pPr lvl="1" algn="just"/>
            <a:r>
              <a:rPr lang="es-ES" dirty="0" smtClean="0"/>
              <a:t>De general a particular.</a:t>
            </a:r>
          </a:p>
          <a:p>
            <a:pPr lvl="1" algn="just"/>
            <a:r>
              <a:rPr lang="es-ES" dirty="0" smtClean="0"/>
              <a:t>Preguntando cómo sabe los hechos.</a:t>
            </a:r>
            <a:endParaRPr lang="es-ES" dirty="0"/>
          </a:p>
          <a:p>
            <a:pPr algn="just"/>
            <a:r>
              <a:rPr lang="es-ES" dirty="0" smtClean="0"/>
              <a:t>Preguntas faltantes para que se arribe a la conclusión</a:t>
            </a:r>
            <a:endParaRPr lang="es-ES" dirty="0"/>
          </a:p>
          <a:p>
            <a:pPr lvl="1" algn="just"/>
            <a:endParaRPr lang="es-ES" dirty="0"/>
          </a:p>
          <a:p>
            <a:pPr lvl="1" algn="just"/>
            <a:endParaRPr lang="es-ES" dirty="0"/>
          </a:p>
        </p:txBody>
      </p:sp>
    </p:spTree>
    <p:extLst>
      <p:ext uri="{BB962C8B-B14F-4D97-AF65-F5344CB8AC3E}">
        <p14:creationId xmlns:p14="http://schemas.microsoft.com/office/powerpoint/2010/main" val="291890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326571" y="1528354"/>
            <a:ext cx="10842171" cy="5094515"/>
          </a:xfrm>
        </p:spPr>
        <p:txBody>
          <a:bodyPr>
            <a:normAutofit/>
          </a:bodyPr>
          <a:lstStyle/>
          <a:p>
            <a:pPr marL="0" indent="0" algn="just">
              <a:buNone/>
            </a:pPr>
            <a:r>
              <a:rPr lang="es-ES" b="1" u="sng" dirty="0" err="1" smtClean="0"/>
              <a:t>Contraexamen</a:t>
            </a:r>
            <a:r>
              <a:rPr lang="es-ES" b="1" dirty="0"/>
              <a:t>.</a:t>
            </a:r>
            <a:r>
              <a:rPr lang="es-ES" b="1" dirty="0" smtClean="0"/>
              <a:t> Objetivos posibles, según cada caso:</a:t>
            </a:r>
          </a:p>
          <a:p>
            <a:pPr algn="just"/>
            <a:r>
              <a:rPr lang="es-ES" dirty="0" smtClean="0"/>
              <a:t>Desacreditar al testigo</a:t>
            </a:r>
          </a:p>
          <a:p>
            <a:pPr lvl="1" algn="just"/>
            <a:r>
              <a:rPr lang="es-ES" dirty="0" smtClean="0"/>
              <a:t>En su credibilidad general</a:t>
            </a:r>
          </a:p>
          <a:p>
            <a:pPr algn="just"/>
            <a:r>
              <a:rPr lang="es-ES" dirty="0" smtClean="0"/>
              <a:t>Chequeo del relato ya otorgado.</a:t>
            </a:r>
          </a:p>
          <a:p>
            <a:pPr lvl="1" algn="just"/>
            <a:r>
              <a:rPr lang="es-ES" dirty="0" smtClean="0"/>
              <a:t>En elementos objetivos: posición, condiciones generales de observación, etc.</a:t>
            </a:r>
          </a:p>
          <a:p>
            <a:pPr lvl="1" algn="just"/>
            <a:r>
              <a:rPr lang="es-ES" dirty="0" smtClean="0"/>
              <a:t>Subjetivo: Interés o disposición personal sobre el asunto.</a:t>
            </a:r>
          </a:p>
          <a:p>
            <a:pPr lvl="1" algn="just"/>
            <a:r>
              <a:rPr lang="es-ES" dirty="0" smtClean="0"/>
              <a:t>Memoria de detalles.</a:t>
            </a:r>
          </a:p>
          <a:p>
            <a:pPr algn="just"/>
            <a:r>
              <a:rPr lang="es-ES" dirty="0" smtClean="0"/>
              <a:t>Mostrar contradicciones.</a:t>
            </a:r>
          </a:p>
          <a:p>
            <a:pPr algn="just"/>
            <a:r>
              <a:rPr lang="es-ES" dirty="0" smtClean="0"/>
              <a:t>Obtener información nueva favorable a la propia teoría del caso.</a:t>
            </a:r>
          </a:p>
          <a:p>
            <a:pPr lvl="1" algn="just"/>
            <a:r>
              <a:rPr lang="es-ES" dirty="0" smtClean="0"/>
              <a:t>No siempre el testigo contrario tiene disposición a falsear hechos.</a:t>
            </a:r>
          </a:p>
          <a:p>
            <a:pPr lvl="1" algn="just"/>
            <a:r>
              <a:rPr lang="es-ES" dirty="0" smtClean="0"/>
              <a:t>A veces el testigo “declara al revés”.</a:t>
            </a:r>
          </a:p>
        </p:txBody>
      </p:sp>
    </p:spTree>
    <p:extLst>
      <p:ext uri="{BB962C8B-B14F-4D97-AF65-F5344CB8AC3E}">
        <p14:creationId xmlns:p14="http://schemas.microsoft.com/office/powerpoint/2010/main" val="2286728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326571" y="1528354"/>
            <a:ext cx="10842171" cy="5094515"/>
          </a:xfrm>
        </p:spPr>
        <p:txBody>
          <a:bodyPr>
            <a:normAutofit/>
          </a:bodyPr>
          <a:lstStyle/>
          <a:p>
            <a:pPr marL="0" indent="0" algn="just">
              <a:buNone/>
            </a:pPr>
            <a:r>
              <a:rPr lang="es-ES" b="1" u="sng" dirty="0" err="1" smtClean="0"/>
              <a:t>Contraexamen</a:t>
            </a:r>
            <a:r>
              <a:rPr lang="es-ES" b="1" u="sng" dirty="0" smtClean="0"/>
              <a:t>:</a:t>
            </a:r>
            <a:r>
              <a:rPr lang="es-ES" b="1" dirty="0" smtClean="0"/>
              <a:t> Preguntas:</a:t>
            </a:r>
          </a:p>
          <a:p>
            <a:pPr marL="0" indent="0" algn="just">
              <a:buNone/>
            </a:pPr>
            <a:r>
              <a:rPr lang="es-ES" dirty="0" smtClean="0"/>
              <a:t>Como se trata de control de información y de un testigo posiblemente hostil, se puede interrogar con mayor libertad. Puede haber preguntas sugestivas o inductivas y cerradas.</a:t>
            </a:r>
            <a:endParaRPr lang="es-ES" b="1" dirty="0"/>
          </a:p>
          <a:p>
            <a:pPr marL="0" indent="0" algn="just">
              <a:buNone/>
            </a:pPr>
            <a:endParaRPr lang="es-ES" b="1" dirty="0" smtClean="0"/>
          </a:p>
          <a:p>
            <a:pPr marL="0" indent="0" algn="just">
              <a:buNone/>
            </a:pPr>
            <a:r>
              <a:rPr lang="es-ES" b="1" dirty="0" smtClean="0"/>
              <a:t>No hacer:</a:t>
            </a:r>
          </a:p>
          <a:p>
            <a:pPr algn="just"/>
            <a:r>
              <a:rPr lang="es-ES" dirty="0" smtClean="0"/>
              <a:t>El </a:t>
            </a:r>
            <a:r>
              <a:rPr lang="es-ES" dirty="0" smtClean="0"/>
              <a:t>mismo examen directo.</a:t>
            </a:r>
          </a:p>
          <a:p>
            <a:pPr algn="just"/>
            <a:r>
              <a:rPr lang="es-ES" dirty="0" smtClean="0"/>
              <a:t>Preguntar sin saber la respuesta posible.</a:t>
            </a:r>
          </a:p>
          <a:p>
            <a:pPr algn="just"/>
            <a:r>
              <a:rPr lang="es-ES" dirty="0" smtClean="0"/>
              <a:t>Preguntar ¿por qué</a:t>
            </a:r>
            <a:r>
              <a:rPr lang="es-ES" dirty="0" smtClean="0"/>
              <a:t>?, especialmente si ha aparecido una contradicción o incoherencia: </a:t>
            </a:r>
            <a:r>
              <a:rPr lang="es-ES" dirty="0" smtClean="0"/>
              <a:t>el testigo va a explicar.</a:t>
            </a:r>
          </a:p>
          <a:p>
            <a:pPr algn="just"/>
            <a:r>
              <a:rPr lang="es-ES" dirty="0" smtClean="0"/>
              <a:t>No dejar que el testigo explique: si ya dijo lo que se quería, hay que pasar a otro tema.</a:t>
            </a:r>
          </a:p>
          <a:p>
            <a:pPr algn="just"/>
            <a:r>
              <a:rPr lang="es-ES" dirty="0" smtClean="0"/>
              <a:t>No </a:t>
            </a:r>
            <a:r>
              <a:rPr lang="es-ES" dirty="0" err="1" smtClean="0"/>
              <a:t>fishing</a:t>
            </a:r>
            <a:r>
              <a:rPr lang="es-ES" dirty="0" smtClean="0"/>
              <a:t>.</a:t>
            </a:r>
          </a:p>
        </p:txBody>
      </p:sp>
    </p:spTree>
    <p:extLst>
      <p:ext uri="{BB962C8B-B14F-4D97-AF65-F5344CB8AC3E}">
        <p14:creationId xmlns:p14="http://schemas.microsoft.com/office/powerpoint/2010/main" val="298201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rot="2259337">
            <a:off x="3435531" y="3267489"/>
            <a:ext cx="4493623" cy="1030192"/>
          </a:xfrm>
        </p:spPr>
        <p:txBody>
          <a:bodyPr>
            <a:normAutofit fontScale="92500"/>
          </a:bodyPr>
          <a:lstStyle/>
          <a:p>
            <a:pPr marL="0" indent="0" algn="just">
              <a:buNone/>
            </a:pPr>
            <a:r>
              <a:rPr lang="es-ES" sz="3600" b="1" dirty="0" smtClean="0"/>
              <a:t>EXAMEN DEL PERITO</a:t>
            </a:r>
            <a:endParaRPr lang="es-ES" sz="3600" dirty="0" smtClean="0"/>
          </a:p>
        </p:txBody>
      </p:sp>
    </p:spTree>
    <p:extLst>
      <p:ext uri="{BB962C8B-B14F-4D97-AF65-F5344CB8AC3E}">
        <p14:creationId xmlns:p14="http://schemas.microsoft.com/office/powerpoint/2010/main" val="3144182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326571" y="1528354"/>
            <a:ext cx="10842171" cy="5094515"/>
          </a:xfrm>
        </p:spPr>
        <p:txBody>
          <a:bodyPr>
            <a:normAutofit/>
          </a:bodyPr>
          <a:lstStyle/>
          <a:p>
            <a:pPr marL="0" indent="0" algn="just">
              <a:buNone/>
            </a:pPr>
            <a:r>
              <a:rPr lang="es-ES" b="1" u="sng" dirty="0" smtClean="0"/>
              <a:t>Preparación </a:t>
            </a:r>
            <a:r>
              <a:rPr lang="es-ES" b="1" dirty="0" smtClean="0"/>
              <a:t>:</a:t>
            </a:r>
          </a:p>
          <a:p>
            <a:pPr algn="just"/>
            <a:r>
              <a:rPr lang="es-ES" dirty="0" smtClean="0"/>
              <a:t>Estudiar el informe con apoyo técnico.</a:t>
            </a:r>
          </a:p>
          <a:p>
            <a:pPr algn="just"/>
            <a:r>
              <a:rPr lang="es-ES" dirty="0" smtClean="0"/>
              <a:t>Determinar fortalezas y debilidades para abordarlas en el examen.</a:t>
            </a:r>
          </a:p>
          <a:p>
            <a:pPr algn="just"/>
            <a:endParaRPr lang="es-ES" dirty="0"/>
          </a:p>
          <a:p>
            <a:pPr marL="0" indent="0" algn="just">
              <a:buNone/>
            </a:pPr>
            <a:r>
              <a:rPr lang="es-ES" b="1" u="sng" dirty="0" smtClean="0"/>
              <a:t>Examen directo</a:t>
            </a:r>
            <a:r>
              <a:rPr lang="es-ES" b="1" dirty="0" smtClean="0"/>
              <a:t>:</a:t>
            </a:r>
          </a:p>
          <a:p>
            <a:pPr algn="just"/>
            <a:r>
              <a:rPr lang="es-ES" dirty="0" smtClean="0"/>
              <a:t>Acreditar con preguntas seguras.</a:t>
            </a:r>
          </a:p>
          <a:p>
            <a:pPr algn="just"/>
            <a:r>
              <a:rPr lang="es-ES" dirty="0" smtClean="0"/>
              <a:t>No rivalizar con el perito (y menos en el campo técnico)</a:t>
            </a:r>
          </a:p>
          <a:p>
            <a:pPr algn="just"/>
            <a:r>
              <a:rPr lang="es-ES" dirty="0" smtClean="0"/>
              <a:t>Guiar al perito a conectar sus apreciaciones periciales con la teoría del caso.</a:t>
            </a:r>
          </a:p>
          <a:p>
            <a:pPr algn="just"/>
            <a:r>
              <a:rPr lang="es-ES" dirty="0" smtClean="0"/>
              <a:t>Utilizar formas de pregunta análogas al del examen de testigos.</a:t>
            </a:r>
          </a:p>
          <a:p>
            <a:pPr algn="just"/>
            <a:endParaRPr lang="es-ES" dirty="0"/>
          </a:p>
          <a:p>
            <a:pPr algn="just"/>
            <a:endParaRPr lang="es-ES" dirty="0" smtClean="0"/>
          </a:p>
        </p:txBody>
      </p:sp>
    </p:spTree>
    <p:extLst>
      <p:ext uri="{BB962C8B-B14F-4D97-AF65-F5344CB8AC3E}">
        <p14:creationId xmlns:p14="http://schemas.microsoft.com/office/powerpoint/2010/main" val="67758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CONCEPTOS</a:t>
            </a:r>
            <a:endParaRPr lang="es-CL" dirty="0"/>
          </a:p>
        </p:txBody>
      </p:sp>
      <p:sp>
        <p:nvSpPr>
          <p:cNvPr id="3" name="Marcador de contenido 2"/>
          <p:cNvSpPr>
            <a:spLocks noGrp="1"/>
          </p:cNvSpPr>
          <p:nvPr>
            <p:ph idx="1"/>
          </p:nvPr>
        </p:nvSpPr>
        <p:spPr>
          <a:xfrm>
            <a:off x="222069" y="1397726"/>
            <a:ext cx="11665131" cy="5329645"/>
          </a:xfrm>
        </p:spPr>
        <p:txBody>
          <a:bodyPr>
            <a:normAutofit fontScale="92500" lnSpcReduction="20000"/>
          </a:bodyPr>
          <a:lstStyle/>
          <a:p>
            <a:pPr marL="0" indent="0" algn="just">
              <a:buNone/>
            </a:pPr>
            <a:r>
              <a:rPr lang="es-ES" dirty="0" smtClean="0"/>
              <a:t>TEORÍA DEL CASO: Es el relato simple, único y coherente de determinados hechos, que se presenta para sostener una teoría jurídica que se deriva de ellos.</a:t>
            </a:r>
          </a:p>
          <a:p>
            <a:pPr lvl="1" algn="just"/>
            <a:r>
              <a:rPr lang="es-ES" dirty="0" smtClean="0"/>
              <a:t>No sólo refiere a hechos verdaderos o falsos sino también a un enfoque y una interpretación.</a:t>
            </a:r>
          </a:p>
          <a:p>
            <a:pPr lvl="1" algn="just"/>
            <a:endParaRPr lang="es-ES" dirty="0"/>
          </a:p>
          <a:p>
            <a:pPr marL="0" indent="0" algn="just">
              <a:buNone/>
            </a:pPr>
            <a:r>
              <a:rPr lang="es-ES" dirty="0" smtClean="0"/>
              <a:t>CÓMO ES LA TEORÍA </a:t>
            </a:r>
            <a:r>
              <a:rPr lang="es-ES" dirty="0"/>
              <a:t>DEL CASO</a:t>
            </a:r>
            <a:r>
              <a:rPr lang="es-ES" dirty="0" smtClean="0"/>
              <a:t>:</a:t>
            </a:r>
            <a:endParaRPr lang="es-ES" dirty="0"/>
          </a:p>
          <a:p>
            <a:pPr lvl="1" algn="just"/>
            <a:r>
              <a:rPr lang="es-ES" dirty="0" smtClean="0"/>
              <a:t>Es una narración.</a:t>
            </a:r>
          </a:p>
          <a:p>
            <a:pPr lvl="1" algn="just"/>
            <a:r>
              <a:rPr lang="es-ES" dirty="0" smtClean="0"/>
              <a:t>Simple: Debe ser comprensible fácilmente, sin exigir complejos razonamientos.</a:t>
            </a:r>
            <a:endParaRPr lang="es-ES" dirty="0"/>
          </a:p>
          <a:p>
            <a:pPr lvl="1" algn="just"/>
            <a:r>
              <a:rPr lang="es-ES" dirty="0" smtClean="0"/>
              <a:t>Coherente: Todas sus partes deben tener relación lógica entre si y a su vez, estas con los medios probatorios propios y deseablemente, con la mayoría de los de la parte contraria.</a:t>
            </a:r>
          </a:p>
          <a:p>
            <a:pPr lvl="1" algn="just"/>
            <a:r>
              <a:rPr lang="es-ES" dirty="0" smtClean="0"/>
              <a:t>Convincente y verosímil</a:t>
            </a:r>
            <a:r>
              <a:rPr lang="es-ES" dirty="0"/>
              <a:t>: Debe poder ser </a:t>
            </a:r>
            <a:r>
              <a:rPr lang="es-ES" dirty="0" smtClean="0"/>
              <a:t>creíble en si misma. Incluso antes de rendirse la pruebe debe parecer razonable y posible, de modo de que el juez haga el ejercicio de “comprobar” la veracidad del relato.</a:t>
            </a:r>
            <a:r>
              <a:rPr lang="es-CL" dirty="0" smtClean="0"/>
              <a:t> </a:t>
            </a:r>
            <a:r>
              <a:rPr lang="es-CL" dirty="0"/>
              <a:t>Debe responder al sentido </a:t>
            </a:r>
            <a:r>
              <a:rPr lang="es-CL" dirty="0" smtClean="0"/>
              <a:t>común y a la experiencia.</a:t>
            </a:r>
            <a:endParaRPr lang="es-CL" dirty="0"/>
          </a:p>
          <a:p>
            <a:pPr lvl="1" algn="just"/>
            <a:r>
              <a:rPr lang="es-ES" dirty="0" smtClean="0"/>
              <a:t>Única: No caben explicaciones subsidiarias o alternativas.</a:t>
            </a:r>
          </a:p>
          <a:p>
            <a:pPr lvl="1" algn="just"/>
            <a:r>
              <a:rPr lang="es-ES" dirty="0" smtClean="0"/>
              <a:t>Refiere constantemente a las consecuencias jurídicas.</a:t>
            </a:r>
          </a:p>
          <a:p>
            <a:pPr lvl="1" algn="just"/>
            <a:r>
              <a:rPr lang="es-ES" dirty="0" smtClean="0"/>
              <a:t>Completa: Debe explicar todos los alcances de la situación; incluso y especialmente, los adversos a la posición propia.</a:t>
            </a:r>
          </a:p>
          <a:p>
            <a:pPr lvl="1" algn="just"/>
            <a:r>
              <a:rPr lang="es-ES" dirty="0" smtClean="0"/>
              <a:t>Debe tener fuerza ética y moral: como conclusión del relato, debe invitar a quien lo conozca, a inclinarse por esta teoría por ser más justa o responder a valores importantes.</a:t>
            </a:r>
          </a:p>
        </p:txBody>
      </p:sp>
    </p:spTree>
    <p:extLst>
      <p:ext uri="{BB962C8B-B14F-4D97-AF65-F5344CB8AC3E}">
        <p14:creationId xmlns:p14="http://schemas.microsoft.com/office/powerpoint/2010/main" val="404947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a:off x="326571" y="1528354"/>
            <a:ext cx="10842171" cy="5094515"/>
          </a:xfrm>
        </p:spPr>
        <p:txBody>
          <a:bodyPr>
            <a:normAutofit lnSpcReduction="10000"/>
          </a:bodyPr>
          <a:lstStyle/>
          <a:p>
            <a:pPr marL="0" indent="0" algn="just">
              <a:buNone/>
            </a:pPr>
            <a:r>
              <a:rPr lang="es-ES" b="1" u="sng" dirty="0" err="1" smtClean="0"/>
              <a:t>Contraexamen</a:t>
            </a:r>
            <a:r>
              <a:rPr lang="es-ES" b="1" u="sng" dirty="0" smtClean="0"/>
              <a:t> del perito</a:t>
            </a:r>
            <a:r>
              <a:rPr lang="es-ES" b="1" dirty="0" smtClean="0"/>
              <a:t>:</a:t>
            </a:r>
          </a:p>
          <a:p>
            <a:pPr marL="0" indent="0" algn="just">
              <a:buNone/>
            </a:pPr>
            <a:endParaRPr lang="es-ES" b="1" dirty="0" smtClean="0"/>
          </a:p>
          <a:p>
            <a:pPr marL="0" indent="0" algn="just">
              <a:buNone/>
            </a:pPr>
            <a:r>
              <a:rPr lang="es-ES" b="1" dirty="0" smtClean="0"/>
              <a:t>No hacer:</a:t>
            </a:r>
          </a:p>
          <a:p>
            <a:pPr algn="just"/>
            <a:r>
              <a:rPr lang="es-ES" dirty="0" smtClean="0"/>
              <a:t>Indisponer al perito con la propia parte en la desacreditación.</a:t>
            </a:r>
          </a:p>
          <a:p>
            <a:pPr algn="just"/>
            <a:r>
              <a:rPr lang="es-ES" dirty="0" smtClean="0"/>
              <a:t>Rivalizar con el perito en conocimiento técnico. </a:t>
            </a:r>
            <a:r>
              <a:rPr lang="es-ES" dirty="0" smtClean="0"/>
              <a:t>(Conviene hacer </a:t>
            </a:r>
            <a:r>
              <a:rPr lang="es-ES" dirty="0" smtClean="0"/>
              <a:t>preguntas que develen una insuficiencia técnica, pero hay que estar completamente seguros).</a:t>
            </a:r>
          </a:p>
          <a:p>
            <a:pPr algn="just"/>
            <a:endParaRPr lang="es-ES" dirty="0"/>
          </a:p>
          <a:p>
            <a:pPr marL="0" indent="0" algn="just">
              <a:buNone/>
            </a:pPr>
            <a:r>
              <a:rPr lang="es-ES" b="1" u="sng" dirty="0" err="1" smtClean="0"/>
              <a:t>Contraexamen</a:t>
            </a:r>
            <a:r>
              <a:rPr lang="es-ES" b="1" u="sng" dirty="0" smtClean="0"/>
              <a:t>:</a:t>
            </a:r>
            <a:endParaRPr lang="es-ES" dirty="0" smtClean="0"/>
          </a:p>
          <a:p>
            <a:pPr algn="just"/>
            <a:r>
              <a:rPr lang="es-ES" dirty="0" smtClean="0"/>
              <a:t>Con reglas análogas a los testigos.</a:t>
            </a:r>
          </a:p>
          <a:p>
            <a:pPr algn="just"/>
            <a:r>
              <a:rPr lang="es-ES" dirty="0" smtClean="0"/>
              <a:t>Objetivo: desacreditar idoneidad</a:t>
            </a:r>
            <a:r>
              <a:rPr lang="es-ES" dirty="0"/>
              <a:t> </a:t>
            </a:r>
            <a:r>
              <a:rPr lang="es-ES" dirty="0" smtClean="0"/>
              <a:t>o capacidad (Informarse sobre especialidades profesionales).</a:t>
            </a:r>
          </a:p>
          <a:p>
            <a:pPr algn="just"/>
            <a:r>
              <a:rPr lang="es-ES" dirty="0" smtClean="0"/>
              <a:t>Objetivo: Evidenciar debilidades técnicas del informe o contradicciones internas o externas del mismo.</a:t>
            </a:r>
          </a:p>
        </p:txBody>
      </p:sp>
    </p:spTree>
    <p:extLst>
      <p:ext uri="{BB962C8B-B14F-4D97-AF65-F5344CB8AC3E}">
        <p14:creationId xmlns:p14="http://schemas.microsoft.com/office/powerpoint/2010/main" val="2154758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a:xfrm rot="1065196">
            <a:off x="2002762" y="3298657"/>
            <a:ext cx="7611208" cy="1030192"/>
          </a:xfrm>
        </p:spPr>
        <p:txBody>
          <a:bodyPr>
            <a:normAutofit/>
          </a:bodyPr>
          <a:lstStyle/>
          <a:p>
            <a:pPr marL="0" indent="0" algn="just">
              <a:buNone/>
            </a:pPr>
            <a:r>
              <a:rPr lang="es-ES" sz="3600" b="1" dirty="0" smtClean="0"/>
              <a:t>OBSERVACIONES A LA PRUEBA</a:t>
            </a:r>
            <a:endParaRPr lang="es-ES" sz="3600" dirty="0" smtClean="0"/>
          </a:p>
        </p:txBody>
      </p:sp>
    </p:spTree>
    <p:extLst>
      <p:ext uri="{BB962C8B-B14F-4D97-AF65-F5344CB8AC3E}">
        <p14:creationId xmlns:p14="http://schemas.microsoft.com/office/powerpoint/2010/main" val="3540148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AUDIENCIA DE JUICIO</a:t>
            </a:r>
            <a:endParaRPr lang="es-CL"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ES" b="1" dirty="0" smtClean="0"/>
              <a:t>OBSERVACIONES A LA PRUEBA:</a:t>
            </a:r>
          </a:p>
          <a:p>
            <a:pPr algn="just"/>
            <a:r>
              <a:rPr lang="es-ES" dirty="0" smtClean="0"/>
              <a:t>Es un importante acto que suele desaprovecharse. No se trata de enumerar las pruebas y afirmar que los hechos están probados.</a:t>
            </a:r>
          </a:p>
          <a:p>
            <a:r>
              <a:rPr lang="es-ES" dirty="0" smtClean="0"/>
              <a:t>Nuevo repaso de la teoría del caso, pero ahora afirmada en las pruebas en particular.</a:t>
            </a:r>
          </a:p>
          <a:p>
            <a:r>
              <a:rPr lang="es-ES" dirty="0" smtClean="0"/>
              <a:t>Evidenciar coherencia de la propia prueba.</a:t>
            </a:r>
          </a:p>
          <a:p>
            <a:r>
              <a:rPr lang="es-ES" dirty="0" smtClean="0"/>
              <a:t>Evidenciar debilidades o insuficiencia de la prueba contraria.</a:t>
            </a:r>
          </a:p>
          <a:p>
            <a:r>
              <a:rPr lang="es-ES" dirty="0" smtClean="0"/>
              <a:t>Adelantar lo más posible las observaciones a la prueba al preparar la audiencia de juicio.</a:t>
            </a:r>
          </a:p>
          <a:p>
            <a:r>
              <a:rPr lang="es-ES" dirty="0" smtClean="0"/>
              <a:t>Completar la preparación previa con las notas hechas durante la audiencia.</a:t>
            </a:r>
          </a:p>
          <a:p>
            <a:r>
              <a:rPr lang="es-ES" dirty="0" smtClean="0"/>
              <a:t>Un buen cierre.</a:t>
            </a:r>
            <a:endParaRPr lang="es-CL" dirty="0"/>
          </a:p>
        </p:txBody>
      </p:sp>
    </p:spTree>
    <p:extLst>
      <p:ext uri="{BB962C8B-B14F-4D97-AF65-F5344CB8AC3E}">
        <p14:creationId xmlns:p14="http://schemas.microsoft.com/office/powerpoint/2010/main" val="400530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852" y="439655"/>
            <a:ext cx="11188838" cy="1400530"/>
          </a:xfrm>
        </p:spPr>
        <p:txBody>
          <a:bodyPr/>
          <a:lstStyle/>
          <a:p>
            <a:r>
              <a:rPr lang="es-ES" dirty="0" smtClean="0"/>
              <a:t>CONSIDERCIONES EN LA CONSTRUCCIÓN DE LA TEORÍA DEL CASO</a:t>
            </a:r>
            <a:endParaRPr lang="es-CL" dirty="0"/>
          </a:p>
        </p:txBody>
      </p:sp>
      <p:sp>
        <p:nvSpPr>
          <p:cNvPr id="3" name="Marcador de contenido 2"/>
          <p:cNvSpPr>
            <a:spLocks noGrp="1"/>
          </p:cNvSpPr>
          <p:nvPr>
            <p:ph idx="1"/>
          </p:nvPr>
        </p:nvSpPr>
        <p:spPr>
          <a:xfrm>
            <a:off x="611525" y="2338250"/>
            <a:ext cx="11053606" cy="4167053"/>
          </a:xfrm>
        </p:spPr>
        <p:txBody>
          <a:bodyPr>
            <a:normAutofit/>
          </a:bodyPr>
          <a:lstStyle/>
          <a:p>
            <a:pPr algn="just"/>
            <a:r>
              <a:rPr lang="es-ES" dirty="0" smtClean="0"/>
              <a:t>En la entrevista: La teoría del caso no consiste en la transcripción de los dichos del cliente. Se debe desplegar el relato en sus temas jurídicos principales, despejar incoherencias, aclarar puntos oscuros, etc.</a:t>
            </a:r>
          </a:p>
          <a:p>
            <a:pPr algn="just"/>
            <a:r>
              <a:rPr lang="es-ES" dirty="0" smtClean="0"/>
              <a:t>Una vez estudiada la prueba, debe nuevamente requerirse aclaración y coherencia del relato con los antecedentes probatorios.</a:t>
            </a:r>
          </a:p>
          <a:p>
            <a:pPr algn="just"/>
            <a:r>
              <a:rPr lang="es-ES" dirty="0" smtClean="0"/>
              <a:t>Uso de un “lema”: En la litigación de familia no es usual ver este elemento, y podría además ser algo irritante. Sin embargo, tiene alguna utilidad un lema que no se use como título de los alegatos pero si, como un elemento de apoyo verbal en diversas intervenciones.</a:t>
            </a:r>
          </a:p>
          <a:p>
            <a:pPr algn="just"/>
            <a:r>
              <a:rPr lang="es-ES" dirty="0" smtClean="0"/>
              <a:t>Elaboración de las proposiciones fácticas</a:t>
            </a:r>
          </a:p>
        </p:txBody>
      </p:sp>
    </p:spTree>
    <p:extLst>
      <p:ext uri="{BB962C8B-B14F-4D97-AF65-F5344CB8AC3E}">
        <p14:creationId xmlns:p14="http://schemas.microsoft.com/office/powerpoint/2010/main" val="352570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EN </a:t>
            </a:r>
            <a:r>
              <a:rPr lang="es-ES" smtClean="0"/>
              <a:t>LA CONSTRUCCIÓN DE LA TEORÍA DEL CASO</a:t>
            </a:r>
            <a:endParaRPr lang="es-CL" dirty="0"/>
          </a:p>
        </p:txBody>
      </p:sp>
      <p:sp>
        <p:nvSpPr>
          <p:cNvPr id="3" name="Marcador de contenido 2"/>
          <p:cNvSpPr>
            <a:spLocks noGrp="1"/>
          </p:cNvSpPr>
          <p:nvPr>
            <p:ph idx="1"/>
          </p:nvPr>
        </p:nvSpPr>
        <p:spPr/>
        <p:txBody>
          <a:bodyPr/>
          <a:lstStyle/>
          <a:p>
            <a:r>
              <a:rPr lang="es-ES" dirty="0" smtClean="0"/>
              <a:t>Generación de un relato de hechos</a:t>
            </a:r>
          </a:p>
          <a:p>
            <a:r>
              <a:rPr lang="es-ES" dirty="0" smtClean="0"/>
              <a:t>Determinación de la teoría jurídica aplicable</a:t>
            </a:r>
          </a:p>
          <a:p>
            <a:r>
              <a:rPr lang="es-ES" dirty="0" smtClean="0"/>
              <a:t>Elaboración de las proposiciones fácticas</a:t>
            </a:r>
          </a:p>
          <a:p>
            <a:r>
              <a:rPr lang="es-ES" dirty="0" smtClean="0"/>
              <a:t>Selección de la evidencia</a:t>
            </a:r>
          </a:p>
          <a:p>
            <a:r>
              <a:rPr lang="es-ES" dirty="0" smtClean="0"/>
              <a:t>Detección de las debilidades del caso</a:t>
            </a:r>
          </a:p>
          <a:p>
            <a:r>
              <a:rPr lang="es-ES" dirty="0" smtClean="0"/>
              <a:t>Clasificación de las evidencias</a:t>
            </a:r>
          </a:p>
          <a:p>
            <a:r>
              <a:rPr lang="es-ES" dirty="0" smtClean="0"/>
              <a:t>Determinación de la forma de presentar la evidencia</a:t>
            </a:r>
            <a:endParaRPr lang="es-CL" dirty="0"/>
          </a:p>
        </p:txBody>
      </p:sp>
    </p:spTree>
    <p:extLst>
      <p:ext uri="{BB962C8B-B14F-4D97-AF65-F5344CB8AC3E}">
        <p14:creationId xmlns:p14="http://schemas.microsoft.com/office/powerpoint/2010/main" val="52257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DIFERENCIA ENTRE DEMANDANTE Y DEMANDADO</a:t>
            </a:r>
            <a:endParaRPr lang="es-CL" dirty="0"/>
          </a:p>
        </p:txBody>
      </p:sp>
      <p:sp>
        <p:nvSpPr>
          <p:cNvPr id="3" name="Marcador de contenido 2"/>
          <p:cNvSpPr>
            <a:spLocks noGrp="1"/>
          </p:cNvSpPr>
          <p:nvPr>
            <p:ph idx="1"/>
          </p:nvPr>
        </p:nvSpPr>
        <p:spPr/>
        <p:txBody>
          <a:bodyPr>
            <a:normAutofit/>
          </a:bodyPr>
          <a:lstStyle/>
          <a:p>
            <a:pPr algn="just"/>
            <a:r>
              <a:rPr lang="es-ES" dirty="0" smtClean="0"/>
              <a:t>DEMANDANTE: Tiene que construir el relato completo y su proposición jurídica.</a:t>
            </a:r>
          </a:p>
          <a:p>
            <a:pPr algn="just"/>
            <a:endParaRPr lang="es-ES" dirty="0"/>
          </a:p>
          <a:p>
            <a:pPr algn="just"/>
            <a:r>
              <a:rPr lang="es-ES" dirty="0" smtClean="0"/>
              <a:t>DEMANDADO: Puede no construir un relato sino sólo refutar la teoría del caso de la parte demandante. También puede construir un relato alternativo, pero deberá hacerse siempre en referencia a la teoría del caso de la demanda.</a:t>
            </a:r>
          </a:p>
          <a:p>
            <a:pPr algn="just"/>
            <a:endParaRPr lang="es-ES" dirty="0"/>
          </a:p>
          <a:p>
            <a:pPr algn="just"/>
            <a:r>
              <a:rPr lang="es-ES" dirty="0" smtClean="0"/>
              <a:t>Evitar perder el foco del relato alternativo del demandado. Si se levanta un relato alternativo de carácter acusatorio o </a:t>
            </a:r>
            <a:r>
              <a:rPr lang="es-ES" dirty="0" err="1" smtClean="0"/>
              <a:t>justificatorio</a:t>
            </a:r>
            <a:r>
              <a:rPr lang="es-ES" dirty="0" smtClean="0"/>
              <a:t>, se arriesga a no refutar completamente la acción.</a:t>
            </a:r>
            <a:endParaRPr lang="es-CL" dirty="0"/>
          </a:p>
        </p:txBody>
      </p:sp>
    </p:spTree>
    <p:extLst>
      <p:ext uri="{BB962C8B-B14F-4D97-AF65-F5344CB8AC3E}">
        <p14:creationId xmlns:p14="http://schemas.microsoft.com/office/powerpoint/2010/main" val="671692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9620</TotalTime>
  <Words>5940</Words>
  <Application>Microsoft Office PowerPoint</Application>
  <PresentationFormat>Panorámica</PresentationFormat>
  <Paragraphs>430</Paragraphs>
  <Slides>62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62</vt:i4>
      </vt:variant>
    </vt:vector>
  </HeadingPairs>
  <TitlesOfParts>
    <vt:vector size="67" baseType="lpstr">
      <vt:lpstr>Arial</vt:lpstr>
      <vt:lpstr>Century Gothic</vt:lpstr>
      <vt:lpstr>Wingdings</vt:lpstr>
      <vt:lpstr>Wingdings 3</vt:lpstr>
      <vt:lpstr>Ion</vt:lpstr>
      <vt:lpstr>Teoría del Caso Elementos generales</vt:lpstr>
      <vt:lpstr>¿Qué está pasando aquí?</vt:lpstr>
      <vt:lpstr>Erick el Rojo</vt:lpstr>
      <vt:lpstr>TEORÍA DEL CASO</vt:lpstr>
      <vt:lpstr>JUICIO ORAL ESTRATEGIA Y VERDAD</vt:lpstr>
      <vt:lpstr>CONCEPTOS</vt:lpstr>
      <vt:lpstr>CONSIDERCIONES EN LA CONSTRUCCIÓN DE LA TEORÍA DEL CASO</vt:lpstr>
      <vt:lpstr>PASOS EN LA CONSTRUCCIÓN DE LA TEORÍA DEL CASO</vt:lpstr>
      <vt:lpstr>DIFERENCIA ENTRE DEMANDANTE Y DEMANDADO</vt:lpstr>
      <vt:lpstr>CLASES DE EVIDENCIAS EN CONSIDERACIÓN DE LA TEORÍA DEL CASO</vt:lpstr>
      <vt:lpstr>Elementos de Comunicación en la formulación de un caso</vt:lpstr>
      <vt:lpstr>LA TEORÍA DEL CASO ES PARA COMUNICAR</vt:lpstr>
      <vt:lpstr>ELEMENTOS TÉCNICOS DE COMUNICACIÓN</vt:lpstr>
      <vt:lpstr>ELEMENTOS TÉCNICOS DE COMUNICACIÓN</vt:lpstr>
      <vt:lpstr>ELEMENTOS TÉCNICOS DE COMUNICACIÓN</vt:lpstr>
      <vt:lpstr>Argumentación. Trucos lógicos y falacias.</vt:lpstr>
      <vt:lpstr>ESTRUCTURA DEL ARGUMENTO</vt:lpstr>
      <vt:lpstr>FALACIAS ARGUMENTALES</vt:lpstr>
      <vt:lpstr>FALACIAS ARGUMENTALES</vt:lpstr>
      <vt:lpstr>FALACIAS ARGUMENTALES</vt:lpstr>
      <vt:lpstr>FALACIAS ARGUMENTALES</vt:lpstr>
      <vt:lpstr>FALACIAS ARGUMENTALES</vt:lpstr>
      <vt:lpstr>Enfoque estratégico del litigio: Todo con el foco en el caso  </vt:lpstr>
      <vt:lpstr>Antes de la audiencia: ¿Opiniones?</vt:lpstr>
      <vt:lpstr>PLANIFICACIÓN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DESARROLLO DE LA AUDIENCIA PREPARATORIA</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lpstr>AUDIENCIA DE JUICIO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Teoría del Caso Elementos generales</dc:title>
  <dc:creator>Ricardo Pérez de Arce</dc:creator>
  <cp:lastModifiedBy>Ricardo Pérez de Arce</cp:lastModifiedBy>
  <cp:revision>59</cp:revision>
  <dcterms:created xsi:type="dcterms:W3CDTF">2023-11-27T13:02:42Z</dcterms:created>
  <dcterms:modified xsi:type="dcterms:W3CDTF">2024-07-03T17:55:42Z</dcterms:modified>
</cp:coreProperties>
</file>