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74" r:id="rId4"/>
    <p:sldId id="377" r:id="rId5"/>
    <p:sldId id="376" r:id="rId6"/>
    <p:sldId id="378" r:id="rId7"/>
    <p:sldId id="263" r:id="rId8"/>
    <p:sldId id="264" r:id="rId9"/>
    <p:sldId id="265" r:id="rId10"/>
    <p:sldId id="266" r:id="rId11"/>
    <p:sldId id="261" r:id="rId12"/>
    <p:sldId id="259" r:id="rId13"/>
    <p:sldId id="267" r:id="rId14"/>
    <p:sldId id="268" r:id="rId15"/>
    <p:sldId id="269" r:id="rId16"/>
    <p:sldId id="270" r:id="rId17"/>
    <p:sldId id="271" r:id="rId18"/>
    <p:sldId id="272" r:id="rId19"/>
    <p:sldId id="273" r:id="rId20"/>
    <p:sldId id="274" r:id="rId21"/>
    <p:sldId id="275" r:id="rId22"/>
    <p:sldId id="276" r:id="rId23"/>
    <p:sldId id="277" r:id="rId24"/>
    <p:sldId id="280" r:id="rId25"/>
    <p:sldId id="278" r:id="rId26"/>
    <p:sldId id="279" r:id="rId27"/>
    <p:sldId id="281" r:id="rId28"/>
    <p:sldId id="282" r:id="rId29"/>
    <p:sldId id="283" r:id="rId30"/>
    <p:sldId id="284" r:id="rId31"/>
    <p:sldId id="285" r:id="rId32"/>
    <p:sldId id="286" r:id="rId33"/>
    <p:sldId id="287" r:id="rId34"/>
    <p:sldId id="289" r:id="rId35"/>
    <p:sldId id="288" r:id="rId36"/>
    <p:sldId id="290" r:id="rId37"/>
    <p:sldId id="291" r:id="rId38"/>
    <p:sldId id="292" r:id="rId39"/>
    <p:sldId id="293" r:id="rId40"/>
    <p:sldId id="295" r:id="rId41"/>
    <p:sldId id="296" r:id="rId42"/>
    <p:sldId id="294" r:id="rId43"/>
    <p:sldId id="297" r:id="rId44"/>
    <p:sldId id="298" r:id="rId45"/>
    <p:sldId id="299" r:id="rId46"/>
    <p:sldId id="300" r:id="rId47"/>
    <p:sldId id="301" r:id="rId48"/>
    <p:sldId id="303" r:id="rId49"/>
    <p:sldId id="304" r:id="rId50"/>
    <p:sldId id="305" r:id="rId51"/>
    <p:sldId id="306" r:id="rId52"/>
    <p:sldId id="307" r:id="rId53"/>
    <p:sldId id="308" r:id="rId54"/>
    <p:sldId id="309" r:id="rId55"/>
    <p:sldId id="310" r:id="rId56"/>
    <p:sldId id="379" r:id="rId57"/>
    <p:sldId id="311" r:id="rId58"/>
    <p:sldId id="312" r:id="rId59"/>
    <p:sldId id="313" r:id="rId60"/>
    <p:sldId id="314" r:id="rId61"/>
    <p:sldId id="315" r:id="rId62"/>
    <p:sldId id="316" r:id="rId63"/>
    <p:sldId id="317" r:id="rId64"/>
    <p:sldId id="318" r:id="rId65"/>
    <p:sldId id="319" r:id="rId66"/>
    <p:sldId id="380" r:id="rId67"/>
    <p:sldId id="382" r:id="rId68"/>
    <p:sldId id="381" r:id="rId69"/>
    <p:sldId id="321" r:id="rId70"/>
    <p:sldId id="320" r:id="rId71"/>
    <p:sldId id="322" r:id="rId72"/>
    <p:sldId id="323" r:id="rId73"/>
    <p:sldId id="383" r:id="rId74"/>
    <p:sldId id="324" r:id="rId75"/>
    <p:sldId id="325" r:id="rId76"/>
    <p:sldId id="326" r:id="rId77"/>
    <p:sldId id="384" r:id="rId78"/>
    <p:sldId id="327" r:id="rId79"/>
    <p:sldId id="385" r:id="rId80"/>
    <p:sldId id="386" r:id="rId81"/>
    <p:sldId id="328" r:id="rId82"/>
    <p:sldId id="329" r:id="rId83"/>
    <p:sldId id="330" r:id="rId84"/>
    <p:sldId id="333" r:id="rId85"/>
    <p:sldId id="332" r:id="rId86"/>
    <p:sldId id="335" r:id="rId87"/>
    <p:sldId id="336" r:id="rId88"/>
    <p:sldId id="334" r:id="rId89"/>
    <p:sldId id="331" r:id="rId90"/>
    <p:sldId id="337" r:id="rId91"/>
    <p:sldId id="338" r:id="rId92"/>
    <p:sldId id="339" r:id="rId93"/>
    <p:sldId id="340" r:id="rId94"/>
    <p:sldId id="341" r:id="rId95"/>
    <p:sldId id="342" r:id="rId96"/>
    <p:sldId id="343" r:id="rId97"/>
    <p:sldId id="344" r:id="rId98"/>
    <p:sldId id="345" r:id="rId99"/>
    <p:sldId id="346" r:id="rId100"/>
    <p:sldId id="347" r:id="rId101"/>
    <p:sldId id="348" r:id="rId102"/>
    <p:sldId id="349" r:id="rId103"/>
    <p:sldId id="350" r:id="rId104"/>
    <p:sldId id="351" r:id="rId105"/>
    <p:sldId id="352" r:id="rId106"/>
    <p:sldId id="353" r:id="rId107"/>
    <p:sldId id="354" r:id="rId108"/>
    <p:sldId id="355" r:id="rId109"/>
    <p:sldId id="356" r:id="rId110"/>
    <p:sldId id="357" r:id="rId111"/>
    <p:sldId id="358" r:id="rId112"/>
    <p:sldId id="359" r:id="rId113"/>
    <p:sldId id="360" r:id="rId114"/>
    <p:sldId id="361" r:id="rId115"/>
    <p:sldId id="364" r:id="rId116"/>
    <p:sldId id="365" r:id="rId117"/>
    <p:sldId id="366" r:id="rId118"/>
    <p:sldId id="362" r:id="rId119"/>
    <p:sldId id="363" r:id="rId120"/>
    <p:sldId id="367" r:id="rId121"/>
    <p:sldId id="368" r:id="rId122"/>
    <p:sldId id="369" r:id="rId123"/>
    <p:sldId id="370" r:id="rId124"/>
    <p:sldId id="371" r:id="rId125"/>
    <p:sldId id="372" r:id="rId126"/>
    <p:sldId id="373" r:id="rId1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75657" y="947058"/>
            <a:ext cx="10328955" cy="2262781"/>
          </a:xfrm>
        </p:spPr>
        <p:txBody>
          <a:bodyPr/>
          <a:lstStyle/>
          <a:p>
            <a:r>
              <a:rPr lang="es-ES" dirty="0"/>
              <a:t>PROCEDIMIENTOS ESPECIALES</a:t>
            </a:r>
            <a:endParaRPr lang="es-CL" dirty="0"/>
          </a:p>
        </p:txBody>
      </p:sp>
      <p:sp>
        <p:nvSpPr>
          <p:cNvPr id="3" name="Subtítulo 2"/>
          <p:cNvSpPr>
            <a:spLocks noGrp="1"/>
          </p:cNvSpPr>
          <p:nvPr>
            <p:ph type="subTitle" idx="1"/>
          </p:nvPr>
        </p:nvSpPr>
        <p:spPr/>
        <p:txBody>
          <a:bodyPr/>
          <a:lstStyle/>
          <a:p>
            <a:endParaRPr lang="es-CL" i="1" dirty="0"/>
          </a:p>
        </p:txBody>
      </p:sp>
    </p:spTree>
    <p:extLst>
      <p:ext uri="{BB962C8B-B14F-4D97-AF65-F5344CB8AC3E}">
        <p14:creationId xmlns:p14="http://schemas.microsoft.com/office/powerpoint/2010/main" val="1761662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LA COMPETENCIA DE LOS JUZGADOS DE</a:t>
            </a:r>
            <a:br>
              <a:rPr lang="es-ES" dirty="0"/>
            </a:br>
            <a:r>
              <a:rPr lang="es-ES" dirty="0"/>
              <a:t>FAMILIA</a:t>
            </a:r>
            <a:endParaRPr lang="es-CL" dirty="0"/>
          </a:p>
        </p:txBody>
      </p:sp>
      <p:sp>
        <p:nvSpPr>
          <p:cNvPr id="3" name="Marcador de contenido 2"/>
          <p:cNvSpPr>
            <a:spLocks noGrp="1"/>
          </p:cNvSpPr>
          <p:nvPr>
            <p:ph idx="1"/>
          </p:nvPr>
        </p:nvSpPr>
        <p:spPr/>
        <p:txBody>
          <a:bodyPr/>
          <a:lstStyle/>
          <a:p>
            <a:pPr marL="0" indent="0" algn="just">
              <a:buNone/>
            </a:pPr>
            <a:r>
              <a:rPr lang="es-ES" dirty="0"/>
              <a:t>15) Las acciones de </a:t>
            </a:r>
            <a:r>
              <a:rPr lang="es-ES" b="1" dirty="0"/>
              <a:t>separación</a:t>
            </a:r>
            <a:r>
              <a:rPr lang="es-ES" dirty="0"/>
              <a:t>, </a:t>
            </a:r>
            <a:r>
              <a:rPr lang="es-ES" b="1" dirty="0"/>
              <a:t>nulidad</a:t>
            </a:r>
            <a:r>
              <a:rPr lang="es-ES" dirty="0"/>
              <a:t> y </a:t>
            </a:r>
            <a:r>
              <a:rPr lang="es-ES" b="1" dirty="0"/>
              <a:t>divorcio</a:t>
            </a:r>
            <a:r>
              <a:rPr lang="es-ES" dirty="0"/>
              <a:t> reguladas en la Ley de Matrimonio Civil;</a:t>
            </a:r>
          </a:p>
          <a:p>
            <a:pPr marL="0" indent="0" algn="just">
              <a:buNone/>
            </a:pPr>
            <a:r>
              <a:rPr lang="es-ES" dirty="0"/>
              <a:t>16) Los actos de </a:t>
            </a:r>
            <a:r>
              <a:rPr lang="es-ES" b="1" dirty="0"/>
              <a:t>violencia intrafamiliar</a:t>
            </a:r>
            <a:r>
              <a:rPr lang="es-ES" dirty="0"/>
              <a:t>;</a:t>
            </a:r>
          </a:p>
          <a:p>
            <a:pPr marL="0" indent="0" algn="just">
              <a:buNone/>
            </a:pPr>
            <a:r>
              <a:rPr lang="es-ES" dirty="0"/>
              <a:t>17) Toda otra materia que la ley les encomiende.</a:t>
            </a:r>
            <a:endParaRPr lang="es-CL" dirty="0"/>
          </a:p>
        </p:txBody>
      </p:sp>
    </p:spTree>
    <p:extLst>
      <p:ext uri="{BB962C8B-B14F-4D97-AF65-F5344CB8AC3E}">
        <p14:creationId xmlns:p14="http://schemas.microsoft.com/office/powerpoint/2010/main" val="269806242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normAutofit lnSpcReduction="10000"/>
          </a:bodyPr>
          <a:lstStyle/>
          <a:p>
            <a:pPr marL="0" indent="0" algn="just">
              <a:buNone/>
            </a:pPr>
            <a:r>
              <a:rPr lang="es-ES" b="1" dirty="0"/>
              <a:t>Negativa a declarar</a:t>
            </a:r>
            <a:r>
              <a:rPr lang="es-ES" dirty="0"/>
              <a:t>:</a:t>
            </a:r>
          </a:p>
          <a:p>
            <a:pPr marL="0" indent="0" algn="just">
              <a:buNone/>
            </a:pPr>
            <a:r>
              <a:rPr lang="es-ES" dirty="0"/>
              <a:t>Art. 34, inc. 2°: El testigo que se negare a declarar, sin justa causa, será sancionado con las penas que establece el inciso segundo del artículo 240 del Código de Procedimiento Civil.</a:t>
            </a:r>
          </a:p>
          <a:p>
            <a:pPr marL="0" indent="0" algn="just">
              <a:buNone/>
            </a:pPr>
            <a:r>
              <a:rPr lang="es-ES" b="1" dirty="0"/>
              <a:t>Testigos sordos o sordomudos</a:t>
            </a:r>
            <a:r>
              <a:rPr lang="es-ES" dirty="0"/>
              <a:t>:</a:t>
            </a:r>
          </a:p>
          <a:p>
            <a:pPr marL="0" indent="0" algn="just">
              <a:buNone/>
            </a:pPr>
            <a:r>
              <a:rPr lang="es-ES" dirty="0"/>
              <a:t>Artículo 42.- Testigos sordos, mudos o sordomudos. Si el testigo fuere sordo, las preguntas le serán dirigidas por escrito; y si fuere mudo, dará por escrito sus contestaciones. En caso de que no pudieren darse a entender por escrito, se aplicará lo dispuesto en el inciso siguiente.</a:t>
            </a:r>
          </a:p>
          <a:p>
            <a:pPr marL="0" indent="0" algn="just">
              <a:buNone/>
            </a:pPr>
            <a:r>
              <a:rPr lang="es-ES" dirty="0"/>
              <a:t>Si el testigo fuere sordomudo, su declaración será recibida por intermedio de una o más personas que pudieren entenderse con él. Estas personas prestarán previamente el juramento o promesa prescritos para los testigos.</a:t>
            </a:r>
            <a:endParaRPr lang="es-CL" dirty="0"/>
          </a:p>
        </p:txBody>
      </p:sp>
    </p:spTree>
    <p:extLst>
      <p:ext uri="{BB962C8B-B14F-4D97-AF65-F5344CB8AC3E}">
        <p14:creationId xmlns:p14="http://schemas.microsoft.com/office/powerpoint/2010/main" val="87960870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lstStyle/>
          <a:p>
            <a:pPr marL="0" indent="0" algn="just">
              <a:buNone/>
            </a:pPr>
            <a:r>
              <a:rPr lang="es-ES" b="1" dirty="0"/>
              <a:t>Testigo no habla español</a:t>
            </a:r>
            <a:r>
              <a:rPr lang="es-ES" dirty="0"/>
              <a:t>:</a:t>
            </a:r>
          </a:p>
          <a:p>
            <a:pPr marL="0" indent="0" algn="just">
              <a:buNone/>
            </a:pPr>
            <a:r>
              <a:rPr lang="es-ES" dirty="0"/>
              <a:t>Artículo 43.- </a:t>
            </a:r>
            <a:r>
              <a:rPr lang="es-ES" b="1" dirty="0"/>
              <a:t>De la necesidad de intérprete</a:t>
            </a:r>
            <a:r>
              <a:rPr lang="es-ES" dirty="0"/>
              <a:t>. Si el testigo no supiere el idioma castellano, será examinado por medio de un intérprete mayor de dieciocho años, quien prestará juramento o promesa de desempeñar bien y fielmente el cargo, y por cuyo conducto se interrogará al testigo y se recibirán sus contestaciones.</a:t>
            </a:r>
          </a:p>
          <a:p>
            <a:pPr algn="just">
              <a:buFont typeface="+mj-lt"/>
              <a:buAutoNum type="alphaLcParenR" startAt="5"/>
            </a:pPr>
            <a:r>
              <a:rPr lang="es-ES" b="1" dirty="0"/>
              <a:t>Ejecución de la declaración</a:t>
            </a:r>
            <a:r>
              <a:rPr lang="es-ES" dirty="0"/>
              <a:t>: arts. 39, 40, 41 y 64.</a:t>
            </a:r>
            <a:endParaRPr lang="es-CL" dirty="0"/>
          </a:p>
        </p:txBody>
      </p:sp>
    </p:spTree>
    <p:extLst>
      <p:ext uri="{BB962C8B-B14F-4D97-AF65-F5344CB8AC3E}">
        <p14:creationId xmlns:p14="http://schemas.microsoft.com/office/powerpoint/2010/main" val="203605195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39.- </a:t>
            </a:r>
            <a:r>
              <a:rPr lang="es-ES" b="1" dirty="0"/>
              <a:t>Individualización del testigo</a:t>
            </a:r>
            <a:r>
              <a:rPr lang="es-ES" dirty="0"/>
              <a:t>. La declaración del testigo comenzará por el señalamiento de los antecedentes relativos a su persona, en especial sus nombres y apellidos, edad, lugar de nacimiento, estado, profesión, industria o empleo y residencia o domicilio, todo ello sin perjuicio de las excepciones contenidas en leyes especiales.</a:t>
            </a:r>
          </a:p>
          <a:p>
            <a:pPr marL="0" indent="0" algn="just">
              <a:buNone/>
            </a:pPr>
            <a:r>
              <a:rPr lang="es-ES" dirty="0"/>
              <a:t>Artículo 40.- </a:t>
            </a:r>
            <a:r>
              <a:rPr lang="es-ES" b="1" dirty="0"/>
              <a:t>Declaración de testigos</a:t>
            </a:r>
            <a:r>
              <a:rPr lang="es-ES" dirty="0"/>
              <a:t>. En el procedimiento de familia no existirán testigos inhábiles. (No existen las Tachas)</a:t>
            </a:r>
          </a:p>
          <a:p>
            <a:pPr marL="0" indent="0" algn="just">
              <a:buNone/>
            </a:pPr>
            <a:r>
              <a:rPr lang="es-ES" dirty="0"/>
              <a:t>Sin perjuicio de ello, las partes podrán dirigir al testigo preguntas tendientes a demostrar su credibilidad o falta de ella, la existencia de vínculos con alguna de las partes que afectaren o pudieren afectar su imparcialidad, o algún otro defecto de idoneidad.</a:t>
            </a:r>
          </a:p>
          <a:p>
            <a:pPr marL="0" indent="0" algn="just">
              <a:buNone/>
            </a:pPr>
            <a:endParaRPr lang="es-CL" dirty="0"/>
          </a:p>
        </p:txBody>
      </p:sp>
    </p:spTree>
    <p:extLst>
      <p:ext uri="{BB962C8B-B14F-4D97-AF65-F5344CB8AC3E}">
        <p14:creationId xmlns:p14="http://schemas.microsoft.com/office/powerpoint/2010/main" val="226845572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lstStyle/>
          <a:p>
            <a:pPr marL="0" indent="0" algn="just">
              <a:buNone/>
            </a:pPr>
            <a:r>
              <a:rPr lang="es-ES" dirty="0"/>
              <a:t>Todo testigo dará razón circunstanciada de los hechos sobre los cuales declarare, expresando si los hubiere presenciado, si los dedujere de antecedentes que le fueren conocidos o si los hubiere oído referir a otras personas.</a:t>
            </a:r>
          </a:p>
          <a:p>
            <a:pPr marL="0" indent="0" algn="just">
              <a:buNone/>
            </a:pPr>
            <a:r>
              <a:rPr lang="es-ES" b="1" dirty="0"/>
              <a:t>Orden de la interrogación</a:t>
            </a:r>
            <a:r>
              <a:rPr lang="es-ES" dirty="0"/>
              <a:t>: primero la parte quien presenta al testigo, luego el contra examen de la otra parte y eventualmente el juez.</a:t>
            </a:r>
          </a:p>
          <a:p>
            <a:pPr marL="0" indent="0" algn="just">
              <a:buNone/>
            </a:pPr>
            <a:r>
              <a:rPr lang="es-ES" dirty="0"/>
              <a:t>Art. 63, inc. 3°: El juez podrá efectuar preguntas al testigo o perito, así como a las partes que declaren, una vez que fueren interrogadas por los litigantes, con la finalidad de pedir aclaraciones o adiciones a sus testimonios.</a:t>
            </a:r>
            <a:endParaRPr lang="es-CL" dirty="0"/>
          </a:p>
        </p:txBody>
      </p:sp>
    </p:spTree>
    <p:extLst>
      <p:ext uri="{BB962C8B-B14F-4D97-AF65-F5344CB8AC3E}">
        <p14:creationId xmlns:p14="http://schemas.microsoft.com/office/powerpoint/2010/main" val="66493964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lstStyle/>
          <a:p>
            <a:pPr marL="0" indent="0" algn="just">
              <a:buNone/>
            </a:pPr>
            <a:r>
              <a:rPr lang="es-ES" dirty="0"/>
              <a:t>Artículo 41.- </a:t>
            </a:r>
            <a:r>
              <a:rPr lang="es-ES" b="1" dirty="0"/>
              <a:t>Testigos niños, niñas o adolescentes</a:t>
            </a:r>
            <a:r>
              <a:rPr lang="es-ES" dirty="0"/>
              <a:t>. El testigo niño, niña o adolescente sólo será interrogado por el juez, debiendo las partes dirigir las preguntas por su intermedio. Excepcionalmente, el juez podrá autorizar el interrogatorio directo del niño, niña o adolescente, cuando por su grado de madurez se estime que ello no afectará su persona.</a:t>
            </a:r>
            <a:endParaRPr lang="es-CL" dirty="0"/>
          </a:p>
        </p:txBody>
      </p:sp>
    </p:spTree>
    <p:extLst>
      <p:ext uri="{BB962C8B-B14F-4D97-AF65-F5344CB8AC3E}">
        <p14:creationId xmlns:p14="http://schemas.microsoft.com/office/powerpoint/2010/main" val="144387528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normAutofit/>
          </a:bodyPr>
          <a:lstStyle/>
          <a:p>
            <a:pPr algn="just">
              <a:buFont typeface="+mj-lt"/>
              <a:buAutoNum type="arabicPeriod" startAt="4"/>
            </a:pPr>
            <a:r>
              <a:rPr lang="es-ES" b="1" dirty="0"/>
              <a:t>La declaración de las partes</a:t>
            </a:r>
            <a:r>
              <a:rPr lang="es-ES" dirty="0"/>
              <a:t>:</a:t>
            </a:r>
          </a:p>
          <a:p>
            <a:pPr marL="0" indent="0" algn="just">
              <a:buNone/>
            </a:pPr>
            <a:r>
              <a:rPr lang="es-ES" dirty="0"/>
              <a:t>Artículo 50.- </a:t>
            </a:r>
            <a:r>
              <a:rPr lang="es-ES" b="1" dirty="0"/>
              <a:t>Procedencia de la declaración de las partes</a:t>
            </a:r>
            <a:r>
              <a:rPr lang="es-ES" dirty="0"/>
              <a:t>. Cada parte podrá solicitar del juez la declaración de las demás sobre hechos y circunstancias de los que tengan noticia y que guarden relación con el objeto del juicio.</a:t>
            </a:r>
          </a:p>
          <a:p>
            <a:pPr marL="0" indent="0" algn="just">
              <a:buNone/>
            </a:pPr>
            <a:r>
              <a:rPr lang="es-ES" dirty="0"/>
              <a:t>Artículo 51.- </a:t>
            </a:r>
            <a:r>
              <a:rPr lang="es-ES" b="1" dirty="0"/>
              <a:t>Contenido de la declaración y admisibilidad de las preguntas</a:t>
            </a:r>
            <a:r>
              <a:rPr lang="es-ES" dirty="0"/>
              <a:t>. Las preguntas de la declaración se formularán afirmativamente o en forma interrogativa, pero con la debida precisión y claridad, sin incorporar valoraciones ni calificaciones, de manera que puedan ser entendidas sin dificultad.</a:t>
            </a:r>
          </a:p>
          <a:p>
            <a:pPr marL="0" indent="0" algn="just">
              <a:buNone/>
            </a:pPr>
            <a:r>
              <a:rPr lang="es-ES" dirty="0"/>
              <a:t>El juez resolverá las objeciones que se formulen, previo debate, referidas a la debida claridad y precisión de las preguntas y a la pertinencia de los hechos por los cuales la parte haya sido requerida para declarar.</a:t>
            </a:r>
            <a:endParaRPr lang="es-CL" dirty="0"/>
          </a:p>
        </p:txBody>
      </p:sp>
    </p:spTree>
    <p:extLst>
      <p:ext uri="{BB962C8B-B14F-4D97-AF65-F5344CB8AC3E}">
        <p14:creationId xmlns:p14="http://schemas.microsoft.com/office/powerpoint/2010/main" val="406275745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lstStyle/>
          <a:p>
            <a:pPr marL="0" indent="0" algn="just">
              <a:buNone/>
            </a:pPr>
            <a:r>
              <a:rPr lang="es-ES" dirty="0"/>
              <a:t>Artículo 52.- </a:t>
            </a:r>
            <a:r>
              <a:rPr lang="es-ES" b="1" dirty="0"/>
              <a:t>Sanción por la incomparecencia</a:t>
            </a:r>
            <a:r>
              <a:rPr lang="es-ES" dirty="0"/>
              <a:t>. Si la parte, debidamente citada, no comparece a la audiencia de juicio, o compareciendo se negase a declarar o diese respuestas evasivas, el juez podrá considerar reconocidos como ciertos los hechos contenidos en las afirmaciones de la parte que solicitó la declaración. En la citación se apercibirá al interesado acerca de los efectos que producirá su incomparecencia, su negativa a declarar o si diere respuestas evasivas.</a:t>
            </a:r>
          </a:p>
          <a:p>
            <a:pPr marL="0" indent="0" algn="just">
              <a:buNone/>
            </a:pPr>
            <a:r>
              <a:rPr lang="es-ES" b="1" dirty="0"/>
              <a:t>Forma de hacer efectivo el apercibimiento por incomparecencia</a:t>
            </a:r>
            <a:r>
              <a:rPr lang="es-ES" dirty="0"/>
              <a:t>:</a:t>
            </a:r>
          </a:p>
          <a:p>
            <a:pPr marL="0" indent="0" algn="just">
              <a:buNone/>
            </a:pPr>
            <a:r>
              <a:rPr lang="es-ES" dirty="0"/>
              <a:t>Auto acordado sobre funcionamiento de los Tribunales de Familia, Acta 104-2005. </a:t>
            </a:r>
            <a:endParaRPr lang="es-CL" dirty="0"/>
          </a:p>
        </p:txBody>
      </p:sp>
    </p:spTree>
    <p:extLst>
      <p:ext uri="{BB962C8B-B14F-4D97-AF65-F5344CB8AC3E}">
        <p14:creationId xmlns:p14="http://schemas.microsoft.com/office/powerpoint/2010/main" val="253464101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normAutofit lnSpcReduction="10000"/>
          </a:bodyPr>
          <a:lstStyle/>
          <a:p>
            <a:pPr marL="0" indent="0" algn="just">
              <a:buNone/>
            </a:pPr>
            <a:r>
              <a:rPr lang="es-ES" dirty="0"/>
              <a:t>Segundo: Que, únicamente para el caso de la incomparecencia de la parte debidamente citada y con el solo objeto de hacer procedente la sanción prevista en el artículo 52 de la ley N° 19.968, la parte que solicite la respectiva declaración debe presentar, por escrito al tribunal, en sobre cerrado y con a lo menos dos días hábiles de anticipación a la audiencia de juicio, un listado o minuta de preguntas redactadas en forma asertiva.</a:t>
            </a:r>
          </a:p>
          <a:p>
            <a:pPr marL="0" indent="0" algn="just">
              <a:buNone/>
            </a:pPr>
            <a:r>
              <a:rPr lang="es-ES" dirty="0"/>
              <a:t>En el evento de la incomparecencia, el pliego será leído en la audiencia, pudiendo el juez, de oficio o ante incidente formulado por las partes, rechazar las preguntas que considere impertinentes o inútiles, de conformidad con lo dispuesto en los artículos 51 y 53 de la Ley Nº 19.968.</a:t>
            </a:r>
          </a:p>
          <a:p>
            <a:pPr marL="0" indent="0" algn="just">
              <a:buNone/>
            </a:pPr>
            <a:r>
              <a:rPr lang="es-ES" dirty="0"/>
              <a:t>Por consiguiente, si la parte debidamente citada concurre a la audiencia de juicio, la declaración se realizará sin sujeción al referido listado o minuta de preguntas. </a:t>
            </a:r>
            <a:endParaRPr lang="es-CL" dirty="0"/>
          </a:p>
        </p:txBody>
      </p:sp>
    </p:spTree>
    <p:extLst>
      <p:ext uri="{BB962C8B-B14F-4D97-AF65-F5344CB8AC3E}">
        <p14:creationId xmlns:p14="http://schemas.microsoft.com/office/powerpoint/2010/main" val="381291610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53.- </a:t>
            </a:r>
            <a:r>
              <a:rPr lang="es-ES" b="1" dirty="0"/>
              <a:t>Facultades del tribunal</a:t>
            </a:r>
            <a:r>
              <a:rPr lang="es-ES" dirty="0"/>
              <a:t>. Una vez concluida la declaración de las partes, el tribunal podrá dirigir todas aquellas preguntas destinadas a obtener aclaraciones o adiciones a sus dichos.</a:t>
            </a:r>
          </a:p>
          <a:p>
            <a:pPr marL="0" indent="0" algn="just">
              <a:buNone/>
            </a:pPr>
            <a:r>
              <a:rPr lang="es-ES" dirty="0"/>
              <a:t>Asimismo, cuando no sea obligatoria la intervención de abogados, las partes, con la autorización del juez, podrán efectuarse recíprocamente preguntas y observaciones que sean pertinentes para la determinación de los hechos relevantes del proceso.</a:t>
            </a:r>
          </a:p>
          <a:p>
            <a:pPr marL="0" indent="0" algn="just">
              <a:buNone/>
            </a:pPr>
            <a:r>
              <a:rPr lang="es-ES" dirty="0"/>
              <a:t>El juez podrá rechazar, de oficio, las preguntas que considere impertinentes o inútiles.</a:t>
            </a:r>
            <a:endParaRPr lang="es-CL" dirty="0"/>
          </a:p>
        </p:txBody>
      </p:sp>
    </p:spTree>
    <p:extLst>
      <p:ext uri="{BB962C8B-B14F-4D97-AF65-F5344CB8AC3E}">
        <p14:creationId xmlns:p14="http://schemas.microsoft.com/office/powerpoint/2010/main" val="39884411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lstStyle/>
          <a:p>
            <a:pPr algn="just">
              <a:buFont typeface="+mj-lt"/>
              <a:buAutoNum type="arabicPeriod" startAt="5"/>
            </a:pPr>
            <a:r>
              <a:rPr lang="es-ES" b="1" dirty="0"/>
              <a:t>Prueba Pericial</a:t>
            </a:r>
            <a:r>
              <a:rPr lang="es-ES" dirty="0"/>
              <a:t>: arts. 45 a 49.</a:t>
            </a:r>
          </a:p>
          <a:p>
            <a:pPr marL="0" indent="0" algn="just">
              <a:buNone/>
            </a:pPr>
            <a:r>
              <a:rPr lang="es-ES" dirty="0"/>
              <a:t>Artículo 45.- </a:t>
            </a:r>
            <a:r>
              <a:rPr lang="es-ES" b="1" dirty="0"/>
              <a:t>Procedencia de la prueba pericial</a:t>
            </a:r>
            <a:r>
              <a:rPr lang="es-ES" dirty="0"/>
              <a:t>. </a:t>
            </a:r>
            <a:r>
              <a:rPr lang="es-ES" u="sng" dirty="0"/>
              <a:t>Las partes </a:t>
            </a:r>
            <a:r>
              <a:rPr lang="es-ES" dirty="0"/>
              <a:t>podrán recabar informes elaborados por peritos de su confianza y solicitar que éstos sean citados a declarar a la audiencia de juicio, acompañando los antecedentes que acreditaren la idoneidad profesional del perito.</a:t>
            </a:r>
          </a:p>
          <a:p>
            <a:pPr marL="0" indent="0" algn="just">
              <a:buNone/>
            </a:pPr>
            <a:r>
              <a:rPr lang="es-ES" dirty="0"/>
              <a:t>Procederá la prueba pericial en los casos determinados por la ley y siempre que, para apreciar algún hecho o circunstancia relevante para la causa, fueren necesarios o convenientes conocimientos especiales de una ciencia, arte u oficio.</a:t>
            </a:r>
          </a:p>
        </p:txBody>
      </p:sp>
    </p:spTree>
    <p:extLst>
      <p:ext uri="{BB962C8B-B14F-4D97-AF65-F5344CB8AC3E}">
        <p14:creationId xmlns:p14="http://schemas.microsoft.com/office/powerpoint/2010/main" val="3659093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TIPOS DE PROCEDIMIENTOS</a:t>
            </a:r>
            <a:endParaRPr lang="es-CL" dirty="0"/>
          </a:p>
        </p:txBody>
      </p:sp>
      <p:sp>
        <p:nvSpPr>
          <p:cNvPr id="3" name="Marcador de contenido 2"/>
          <p:cNvSpPr>
            <a:spLocks noGrp="1"/>
          </p:cNvSpPr>
          <p:nvPr>
            <p:ph idx="1"/>
          </p:nvPr>
        </p:nvSpPr>
        <p:spPr/>
        <p:txBody>
          <a:bodyPr/>
          <a:lstStyle/>
          <a:p>
            <a:pPr algn="just">
              <a:buFont typeface="+mj-lt"/>
              <a:buAutoNum type="arabicPeriod"/>
            </a:pPr>
            <a:r>
              <a:rPr lang="es-ES" dirty="0"/>
              <a:t>Procedimiento Ordinario.</a:t>
            </a:r>
          </a:p>
          <a:p>
            <a:pPr algn="just">
              <a:buFont typeface="+mj-lt"/>
              <a:buAutoNum type="arabicPeriod"/>
            </a:pPr>
            <a:r>
              <a:rPr lang="es-ES" dirty="0"/>
              <a:t>Procedimiento para la aplicación de Medidas de Protección respecto de niños, niñas y adolescentes.</a:t>
            </a:r>
          </a:p>
          <a:p>
            <a:pPr algn="just">
              <a:buFont typeface="+mj-lt"/>
              <a:buAutoNum type="arabicPeriod"/>
            </a:pPr>
            <a:r>
              <a:rPr lang="es-ES" dirty="0"/>
              <a:t>Procedimiento relativo a los actos de Violencia Intrafamiliar (VIF).</a:t>
            </a:r>
          </a:p>
          <a:p>
            <a:pPr algn="just">
              <a:buFont typeface="+mj-lt"/>
              <a:buAutoNum type="arabicPeriod"/>
            </a:pPr>
            <a:r>
              <a:rPr lang="es-ES" dirty="0"/>
              <a:t>Procedimiento no contencioso (voluntario).</a:t>
            </a:r>
          </a:p>
          <a:p>
            <a:pPr algn="just">
              <a:buFont typeface="+mj-lt"/>
              <a:buAutoNum type="arabicPeriod"/>
            </a:pPr>
            <a:r>
              <a:rPr lang="es-ES" dirty="0"/>
              <a:t>El procedimiento contravencional ante Tribunales de Familia.</a:t>
            </a:r>
            <a:endParaRPr lang="es-CL" dirty="0"/>
          </a:p>
        </p:txBody>
      </p:sp>
    </p:spTree>
    <p:extLst>
      <p:ext uri="{BB962C8B-B14F-4D97-AF65-F5344CB8AC3E}">
        <p14:creationId xmlns:p14="http://schemas.microsoft.com/office/powerpoint/2010/main" val="400578265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de Juicio</a:t>
            </a:r>
          </a:p>
        </p:txBody>
      </p:sp>
      <p:sp>
        <p:nvSpPr>
          <p:cNvPr id="3" name="Marcador de contenido 2"/>
          <p:cNvSpPr>
            <a:spLocks noGrp="1"/>
          </p:cNvSpPr>
          <p:nvPr>
            <p:ph idx="1"/>
          </p:nvPr>
        </p:nvSpPr>
        <p:spPr/>
        <p:txBody>
          <a:bodyPr>
            <a:normAutofit/>
          </a:bodyPr>
          <a:lstStyle/>
          <a:p>
            <a:pPr marL="0" indent="0" algn="just">
              <a:buNone/>
            </a:pPr>
            <a:r>
              <a:rPr lang="es-ES" dirty="0"/>
              <a:t>Los informes deberán emitirse con objetividad, ateniéndose a los principios de la ciencia o a las reglas del arte u oficio que profesare el perito.</a:t>
            </a:r>
          </a:p>
          <a:p>
            <a:pPr marL="0" indent="0" algn="just">
              <a:buNone/>
            </a:pPr>
            <a:r>
              <a:rPr lang="es-ES" dirty="0"/>
              <a:t>Asimismo, </a:t>
            </a:r>
            <a:r>
              <a:rPr lang="es-ES" u="sng" dirty="0"/>
              <a:t>el juez</a:t>
            </a:r>
            <a:r>
              <a:rPr lang="es-ES" dirty="0"/>
              <a:t>, de oficio o a petición de parte, podrá solicitar la elaboración de un informe de peritos a algún órgano público u organismo acreditado ante el Servicio Nacional de Menores que reciba aportes del Estado y que desarrolle la línea de acción a que se refiere el artículo 4°, N° 3.4, de la ley N° 20.032, cuando lo estime indispensable para la adecuada resolución del conflicto.</a:t>
            </a:r>
            <a:endParaRPr lang="es-CL" dirty="0"/>
          </a:p>
        </p:txBody>
      </p:sp>
    </p:spTree>
    <p:extLst>
      <p:ext uri="{BB962C8B-B14F-4D97-AF65-F5344CB8AC3E}">
        <p14:creationId xmlns:p14="http://schemas.microsoft.com/office/powerpoint/2010/main" val="398839848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de Juicio</a:t>
            </a:r>
          </a:p>
        </p:txBody>
      </p:sp>
      <p:sp>
        <p:nvSpPr>
          <p:cNvPr id="3" name="Marcador de contenido 2"/>
          <p:cNvSpPr>
            <a:spLocks noGrp="1"/>
          </p:cNvSpPr>
          <p:nvPr>
            <p:ph idx="1"/>
          </p:nvPr>
        </p:nvSpPr>
        <p:spPr>
          <a:xfrm>
            <a:off x="2589212" y="1711233"/>
            <a:ext cx="8915400" cy="4519749"/>
          </a:xfrm>
        </p:spPr>
        <p:txBody>
          <a:bodyPr>
            <a:normAutofit fontScale="92500" lnSpcReduction="10000"/>
          </a:bodyPr>
          <a:lstStyle/>
          <a:p>
            <a:pPr marL="0" indent="0" algn="just">
              <a:buNone/>
            </a:pPr>
            <a:r>
              <a:rPr lang="es-ES" dirty="0"/>
              <a:t>Artículo 46.- </a:t>
            </a:r>
            <a:r>
              <a:rPr lang="es-ES" b="1" dirty="0"/>
              <a:t>Contenido del informe de peritos</a:t>
            </a:r>
            <a:r>
              <a:rPr lang="es-ES" dirty="0"/>
              <a:t>. A petición de parte, los peritos deberán concurrir a declarar ante el juez acerca de su informe. Sin perjuicio de lo anterior, deberán entregarlo por escrito, con tantas copias como partes figuren en el proceso, con la finalidad de ponerlo en conocimiento de aquéllas, con cinco días de anticipación a la audiencia de juicio, a lo menos.</a:t>
            </a:r>
          </a:p>
          <a:p>
            <a:pPr marL="0" indent="0" algn="just">
              <a:buNone/>
            </a:pPr>
            <a:r>
              <a:rPr lang="es-ES" dirty="0"/>
              <a:t>Será aplicable a los informes periciales lo dispuesto en el artículo 315 del Código Procesal Penal.</a:t>
            </a:r>
          </a:p>
          <a:p>
            <a:pPr marL="0" indent="0" algn="just">
              <a:buNone/>
            </a:pPr>
            <a:r>
              <a:rPr lang="es-ES" dirty="0"/>
              <a:t>Artículo 315, CPP: </a:t>
            </a:r>
            <a:r>
              <a:rPr lang="es-ES" b="1" dirty="0"/>
              <a:t>Contenido del informe de peritos</a:t>
            </a:r>
            <a:r>
              <a:rPr lang="es-ES" dirty="0"/>
              <a:t>. Sin perjuicio del deber de los peritos de concurrir a declarar ante el tribunal acerca de su informe, éste deberá entregarse por escrito y contener:</a:t>
            </a:r>
          </a:p>
          <a:p>
            <a:pPr marL="0" indent="0" algn="just">
              <a:buNone/>
            </a:pPr>
            <a:r>
              <a:rPr lang="es-ES" dirty="0"/>
              <a:t>a) La descripción de la persona o cosa que fuere objeto de él, del estado y modo en que se hallare;</a:t>
            </a:r>
          </a:p>
          <a:p>
            <a:pPr marL="0" indent="0" algn="just">
              <a:buNone/>
            </a:pPr>
            <a:r>
              <a:rPr lang="es-ES" dirty="0"/>
              <a:t>b) La relación circunstanciada de todas las operaciones practicadas y su resultado, y</a:t>
            </a:r>
          </a:p>
          <a:p>
            <a:pPr marL="0" indent="0" algn="just">
              <a:buNone/>
            </a:pPr>
            <a:r>
              <a:rPr lang="es-ES" dirty="0"/>
              <a:t>c) Las conclusiones que, en vista de tales datos, formularen los peritos conforme a los principios de su ciencia o reglas de su arte u oficio.</a:t>
            </a:r>
            <a:endParaRPr lang="es-CL" dirty="0"/>
          </a:p>
        </p:txBody>
      </p:sp>
    </p:spTree>
    <p:extLst>
      <p:ext uri="{BB962C8B-B14F-4D97-AF65-F5344CB8AC3E}">
        <p14:creationId xmlns:p14="http://schemas.microsoft.com/office/powerpoint/2010/main" val="327959188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de Juicio</a:t>
            </a:r>
          </a:p>
        </p:txBody>
      </p:sp>
      <p:sp>
        <p:nvSpPr>
          <p:cNvPr id="3" name="Marcador de contenido 2"/>
          <p:cNvSpPr>
            <a:spLocks noGrp="1"/>
          </p:cNvSpPr>
          <p:nvPr>
            <p:ph idx="1"/>
          </p:nvPr>
        </p:nvSpPr>
        <p:spPr/>
        <p:txBody>
          <a:bodyPr>
            <a:normAutofit/>
          </a:bodyPr>
          <a:lstStyle/>
          <a:p>
            <a:pPr marL="0" indent="0">
              <a:buNone/>
            </a:pPr>
            <a:r>
              <a:rPr lang="es-ES" dirty="0"/>
              <a:t>Artículo 47.- </a:t>
            </a:r>
            <a:r>
              <a:rPr lang="es-ES" b="1" dirty="0"/>
              <a:t>Admisibilidad de la prueba pericial y remuneración de los peritos</a:t>
            </a:r>
            <a:r>
              <a:rPr lang="es-ES" dirty="0"/>
              <a:t>. El juez admitirá la prueba pericial cuando, además de los requisitos generales para la admisibilidad de las solicitudes de prueba, considerare que los peritos otorgan suficientes garantías de seriedad y profesionalismo. Con todo, el tribunal podrá limitar el número de peritos, cuando resultaren excesivos o pudieren entorpecer la realización del juicio.</a:t>
            </a:r>
          </a:p>
          <a:p>
            <a:pPr marL="0" indent="0">
              <a:buNone/>
            </a:pPr>
            <a:r>
              <a:rPr lang="es-ES" dirty="0"/>
              <a:t>Los honorarios y demás gastos derivados de la intervención de los peritos mencionados en este artículo corresponderán a la parte que los presente.</a:t>
            </a:r>
            <a:endParaRPr lang="es-CL" dirty="0"/>
          </a:p>
        </p:txBody>
      </p:sp>
    </p:spTree>
    <p:extLst>
      <p:ext uri="{BB962C8B-B14F-4D97-AF65-F5344CB8AC3E}">
        <p14:creationId xmlns:p14="http://schemas.microsoft.com/office/powerpoint/2010/main" val="60761379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de Juicio</a:t>
            </a:r>
          </a:p>
        </p:txBody>
      </p:sp>
      <p:sp>
        <p:nvSpPr>
          <p:cNvPr id="3" name="Marcador de contenido 2"/>
          <p:cNvSpPr>
            <a:spLocks noGrp="1"/>
          </p:cNvSpPr>
          <p:nvPr>
            <p:ph idx="1"/>
          </p:nvPr>
        </p:nvSpPr>
        <p:spPr>
          <a:xfrm>
            <a:off x="2589212" y="1904999"/>
            <a:ext cx="8915400" cy="4169229"/>
          </a:xfrm>
        </p:spPr>
        <p:txBody>
          <a:bodyPr>
            <a:normAutofit lnSpcReduction="10000"/>
          </a:bodyPr>
          <a:lstStyle/>
          <a:p>
            <a:pPr marL="0" indent="0" algn="just">
              <a:buNone/>
            </a:pPr>
            <a:r>
              <a:rPr lang="es-ES" dirty="0"/>
              <a:t>Artículo 48.- </a:t>
            </a:r>
            <a:r>
              <a:rPr lang="es-ES" b="1" dirty="0"/>
              <a:t>Improcedencia de inhabilitación de los peritos</a:t>
            </a:r>
            <a:r>
              <a:rPr lang="es-ES" dirty="0"/>
              <a:t>. Los peritos no podrán ser inhabilitados. No obstante, durante la audiencia podrán dirigírseles preguntas orientadas a determinar su objetividad e idoneidad, así como el rigor técnico o científico de sus conclusiones. Las partes o el juez podrán requerir al perito información acerca de su remuneración y la adecuación de ésta a los montos usuales para el tipo de trabajo realizado.</a:t>
            </a:r>
          </a:p>
          <a:p>
            <a:pPr marL="0" indent="0" algn="just">
              <a:buNone/>
            </a:pPr>
            <a:r>
              <a:rPr lang="es-ES" dirty="0"/>
              <a:t>Artículo 49.- </a:t>
            </a:r>
            <a:r>
              <a:rPr lang="es-ES" b="1" dirty="0"/>
              <a:t>Declaración de peritos</a:t>
            </a:r>
            <a:r>
              <a:rPr lang="es-ES" dirty="0"/>
              <a:t>. La declaración de los peritos en la audiencia se regirá por las normas establecidas para los testigos, con las modificaciones que expresamente se señalan en el acápite siguiente.</a:t>
            </a:r>
          </a:p>
          <a:p>
            <a:pPr marL="0" indent="0" algn="just">
              <a:buNone/>
            </a:pPr>
            <a:r>
              <a:rPr lang="es-ES" dirty="0"/>
              <a:t>Si el perito se negare a prestar declaración, se le aplicará lo dispuesto para los testigos en el artículo 34.</a:t>
            </a:r>
          </a:p>
          <a:p>
            <a:pPr marL="0" indent="0" algn="just">
              <a:buNone/>
            </a:pPr>
            <a:r>
              <a:rPr lang="es-ES" dirty="0"/>
              <a:t>Excepcionalmente, el juez podrá, con acuerdo de las partes, eximir al perito de la obligación de concurrir a prestar declaración, admitiendo en dicho caso el informe pericial como prueba.</a:t>
            </a:r>
            <a:endParaRPr lang="es-CL" dirty="0"/>
          </a:p>
        </p:txBody>
      </p:sp>
    </p:spTree>
    <p:extLst>
      <p:ext uri="{BB962C8B-B14F-4D97-AF65-F5344CB8AC3E}">
        <p14:creationId xmlns:p14="http://schemas.microsoft.com/office/powerpoint/2010/main" val="211045255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a:xfrm>
            <a:off x="2589212" y="1905000"/>
            <a:ext cx="8915400" cy="4221480"/>
          </a:xfrm>
        </p:spPr>
        <p:txBody>
          <a:bodyPr>
            <a:normAutofit fontScale="92500" lnSpcReduction="10000"/>
          </a:bodyPr>
          <a:lstStyle/>
          <a:p>
            <a:pPr algn="just">
              <a:buFont typeface="+mj-lt"/>
              <a:buAutoNum type="arabicPeriod" startAt="6"/>
            </a:pPr>
            <a:r>
              <a:rPr lang="es-ES" b="1" dirty="0"/>
              <a:t>Otros medios de prueba no regulados en la ley.</a:t>
            </a:r>
          </a:p>
          <a:p>
            <a:pPr marL="0" indent="0" algn="just">
              <a:buNone/>
            </a:pPr>
            <a:r>
              <a:rPr lang="es-ES" dirty="0"/>
              <a:t>Artículo 54.- </a:t>
            </a:r>
            <a:r>
              <a:rPr lang="es-ES" b="1" dirty="0"/>
              <a:t>Medios de prueba no regulados expresamente</a:t>
            </a:r>
            <a:r>
              <a:rPr lang="es-ES" dirty="0"/>
              <a:t>. Podrán admitirse como pruebas: películas cinematográficas, fotografías, fonografías, video grabaciones y otros sistemas de reproducción de la imagen o del sonido, versiones taquigráficas y, en general, cualquier medio apto para producir fe.</a:t>
            </a:r>
          </a:p>
          <a:p>
            <a:pPr marL="0" indent="0" algn="just">
              <a:buNone/>
            </a:pPr>
            <a:r>
              <a:rPr lang="es-ES" dirty="0"/>
              <a:t>El juez determinará la forma de su incorporación al procedimiento, adecuándola, en lo posible, al medio de prueba más análogo.</a:t>
            </a:r>
          </a:p>
          <a:p>
            <a:pPr marL="0" indent="0" algn="just">
              <a:buNone/>
            </a:pPr>
            <a:r>
              <a:rPr lang="es-ES" dirty="0"/>
              <a:t>Art. 64, inc. 5°: Las grabaciones, los elementos de prueba audiovisuales, computacionales o cualquier otro de carácter electrónico apto para producir fe, se reproducirán en la audiencia por cualquier medio idóneo para su percepción por los asistentes. El juez podrá autorizar, con acuerdo de las partes, la lectura o reproducción parcial o resumida de los medios de prueba mencionados, cuando ello pareciere conveniente y se asegurare el conocimiento de su contenido.</a:t>
            </a:r>
          </a:p>
          <a:p>
            <a:pPr marL="0" indent="0" algn="just">
              <a:buNone/>
            </a:pPr>
            <a:r>
              <a:rPr lang="es-ES" dirty="0"/>
              <a:t>Todos estos medios podrán ser exhibidos a los declarantes durante sus testimonios, para que los reconozcan o se refieran a su conocimiento.</a:t>
            </a:r>
            <a:endParaRPr lang="es-CL" dirty="0"/>
          </a:p>
        </p:txBody>
      </p:sp>
    </p:spTree>
    <p:extLst>
      <p:ext uri="{BB962C8B-B14F-4D97-AF65-F5344CB8AC3E}">
        <p14:creationId xmlns:p14="http://schemas.microsoft.com/office/powerpoint/2010/main" val="62585044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650236"/>
            <a:ext cx="8911687" cy="1280890"/>
          </a:xfrm>
        </p:spPr>
        <p:txBody>
          <a:bodyPr/>
          <a:lstStyle/>
          <a:p>
            <a:r>
              <a:rPr lang="es-ES" dirty="0"/>
              <a:t>Término de la fase probatoria</a:t>
            </a:r>
            <a:endParaRPr lang="es-CL" dirty="0"/>
          </a:p>
        </p:txBody>
      </p:sp>
      <p:sp>
        <p:nvSpPr>
          <p:cNvPr id="3" name="Marcador de contenido 2"/>
          <p:cNvSpPr>
            <a:spLocks noGrp="1"/>
          </p:cNvSpPr>
          <p:nvPr>
            <p:ph idx="1"/>
          </p:nvPr>
        </p:nvSpPr>
        <p:spPr/>
        <p:txBody>
          <a:bodyPr/>
          <a:lstStyle/>
          <a:p>
            <a:pPr marL="0" indent="0" algn="just">
              <a:buNone/>
            </a:pPr>
            <a:r>
              <a:rPr lang="es-ES" dirty="0"/>
              <a:t>Art. 64, inc. 6°: Practicada la prueba, el juez podrá solicitar a un miembro del consejo técnico que emita su opinión respecto de la prueba rendida, en el ámbito de su especialidad.</a:t>
            </a:r>
          </a:p>
          <a:p>
            <a:pPr marL="0" indent="0" algn="just">
              <a:buNone/>
            </a:pPr>
            <a:r>
              <a:rPr lang="es-ES" dirty="0"/>
              <a:t>Finalmente, las partes formularán, oralmente y en forma breve, las observaciones que les merezca la prueba y la opinión del miembro del consejo técnico, así como sus conclusiones, de un modo preciso y concreto, con derecho a replicar respecto de las conclusiones argumentadas por las demás.</a:t>
            </a:r>
            <a:endParaRPr lang="es-CL" dirty="0"/>
          </a:p>
        </p:txBody>
      </p:sp>
    </p:spTree>
    <p:extLst>
      <p:ext uri="{BB962C8B-B14F-4D97-AF65-F5344CB8AC3E}">
        <p14:creationId xmlns:p14="http://schemas.microsoft.com/office/powerpoint/2010/main" val="93223396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Etapa de Fallo</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65.- </a:t>
            </a:r>
            <a:r>
              <a:rPr lang="es-ES" b="1" dirty="0"/>
              <a:t>Sentencia</a:t>
            </a:r>
            <a:r>
              <a:rPr lang="es-ES" dirty="0"/>
              <a:t>. Una vez concluido el debate, el juez comunicará de inmediato su resolución (</a:t>
            </a:r>
            <a:r>
              <a:rPr lang="es-ES" i="1" dirty="0"/>
              <a:t>veredicto</a:t>
            </a:r>
            <a:r>
              <a:rPr lang="es-ES" dirty="0"/>
              <a:t>), indicando los fundamentos principales tomados en consideración para dictarla. Excepcionalmente, cuando la audiencia de juicio se hubiere prolongado por más de dos días, podrá postergar la decisión del caso hasta el día siguiente hábil, lo que se indicará a las partes al término de la audiencia, fijándose de inmediato la oportunidad en que la decisión será comunicada.</a:t>
            </a:r>
          </a:p>
          <a:p>
            <a:pPr marL="0" indent="0" algn="just">
              <a:buNone/>
            </a:pPr>
            <a:r>
              <a:rPr lang="es-ES" dirty="0"/>
              <a:t>El juez podrá diferir la redacción del fallo hasta por un plazo de cinco días, ampliables por otros cinco por razones fundadas, fijando la fecha en que tendrá lugar la lectura de la sentencia, la que podrá efectuarse de manera resumida.</a:t>
            </a:r>
            <a:endParaRPr lang="es-CL" dirty="0"/>
          </a:p>
        </p:txBody>
      </p:sp>
    </p:spTree>
    <p:extLst>
      <p:ext uri="{BB962C8B-B14F-4D97-AF65-F5344CB8AC3E}">
        <p14:creationId xmlns:p14="http://schemas.microsoft.com/office/powerpoint/2010/main" val="78711423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Etapa de Fallo</a:t>
            </a:r>
          </a:p>
        </p:txBody>
      </p:sp>
      <p:sp>
        <p:nvSpPr>
          <p:cNvPr id="3" name="Marcador de contenido 2"/>
          <p:cNvSpPr>
            <a:spLocks noGrp="1"/>
          </p:cNvSpPr>
          <p:nvPr>
            <p:ph idx="1"/>
          </p:nvPr>
        </p:nvSpPr>
        <p:spPr/>
        <p:txBody>
          <a:bodyPr>
            <a:normAutofit lnSpcReduction="10000"/>
          </a:bodyPr>
          <a:lstStyle/>
          <a:p>
            <a:pPr marL="0" indent="0" algn="just">
              <a:buNone/>
            </a:pPr>
            <a:r>
              <a:rPr lang="es-ES" dirty="0"/>
              <a:t>Artículo 66.- </a:t>
            </a:r>
            <a:r>
              <a:rPr lang="es-ES" b="1" dirty="0"/>
              <a:t>Contenido de la sentencia</a:t>
            </a:r>
            <a:r>
              <a:rPr lang="es-ES" dirty="0"/>
              <a:t>. La sentencia definitiva deberá contener:</a:t>
            </a:r>
          </a:p>
          <a:p>
            <a:pPr marL="0" indent="0" algn="just">
              <a:buNone/>
            </a:pPr>
            <a:r>
              <a:rPr lang="es-ES" dirty="0"/>
              <a:t>1) El lugar y fecha en que se dicta; (E)</a:t>
            </a:r>
          </a:p>
          <a:p>
            <a:pPr marL="0" indent="0" algn="just">
              <a:buNone/>
            </a:pPr>
            <a:r>
              <a:rPr lang="es-ES" dirty="0"/>
              <a:t>2) La individualización completa de las partes litigantes; (E)</a:t>
            </a:r>
          </a:p>
          <a:p>
            <a:pPr marL="0" indent="0" algn="just">
              <a:buNone/>
            </a:pPr>
            <a:r>
              <a:rPr lang="es-ES" dirty="0"/>
              <a:t>3) Una síntesis de los hechos y de las alegaciones de las partes; (E)</a:t>
            </a:r>
          </a:p>
          <a:p>
            <a:pPr marL="0" indent="0" algn="just">
              <a:buNone/>
            </a:pPr>
            <a:r>
              <a:rPr lang="es-ES" dirty="0"/>
              <a:t>4) El análisis de la prueba rendida, los hechos que estime probados y el razonamiento que conduce a esa conclusión; (C)</a:t>
            </a:r>
          </a:p>
          <a:p>
            <a:pPr marL="0" indent="0" algn="just">
              <a:buNone/>
            </a:pPr>
            <a:r>
              <a:rPr lang="es-ES" dirty="0"/>
              <a:t>5) Las razones legales y doctrinarias que sirvieren para fundar el fallo; (C)</a:t>
            </a:r>
          </a:p>
          <a:p>
            <a:pPr marL="0" indent="0" algn="just">
              <a:buNone/>
            </a:pPr>
            <a:r>
              <a:rPr lang="es-ES" dirty="0"/>
              <a:t>6) La resolución de las cuestiones sometidas a la decisión del juzgado, y (R)</a:t>
            </a:r>
          </a:p>
          <a:p>
            <a:pPr marL="0" indent="0" algn="just">
              <a:buNone/>
            </a:pPr>
            <a:r>
              <a:rPr lang="es-ES" dirty="0"/>
              <a:t>7) El pronunciamiento sobre pago de costas y, en su caso, los motivos que tuviere el juzgado para absolver de su pago a la parte vencida. (R)</a:t>
            </a:r>
            <a:endParaRPr lang="es-CL" dirty="0"/>
          </a:p>
        </p:txBody>
      </p:sp>
    </p:spTree>
    <p:extLst>
      <p:ext uri="{BB962C8B-B14F-4D97-AF65-F5344CB8AC3E}">
        <p14:creationId xmlns:p14="http://schemas.microsoft.com/office/powerpoint/2010/main" val="6211907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Valoración de la prueba en Familia</a:t>
            </a:r>
            <a:endParaRPr lang="es-CL" dirty="0"/>
          </a:p>
        </p:txBody>
      </p:sp>
      <p:sp>
        <p:nvSpPr>
          <p:cNvPr id="3" name="Marcador de contenido 2"/>
          <p:cNvSpPr>
            <a:spLocks noGrp="1"/>
          </p:cNvSpPr>
          <p:nvPr>
            <p:ph idx="1"/>
          </p:nvPr>
        </p:nvSpPr>
        <p:spPr/>
        <p:txBody>
          <a:bodyPr/>
          <a:lstStyle/>
          <a:p>
            <a:pPr marL="0" indent="0" algn="just">
              <a:buNone/>
            </a:pPr>
            <a:r>
              <a:rPr lang="es-ES" dirty="0"/>
              <a:t>Artículo 32.- </a:t>
            </a:r>
            <a:r>
              <a:rPr lang="es-ES" b="1" dirty="0"/>
              <a:t>Valoración de la prueba</a:t>
            </a:r>
            <a:r>
              <a:rPr lang="es-ES" dirty="0"/>
              <a:t>. Los jueces apreciarán la prueba de acuerdo a las reglas de la sana crítica. En consecuencia, no podrán contradecir los principios de la lógica, las máximas de la experiencia y los conocimientos científicamente afianzados. La sentencia deberá hacerse cargo en su fundamentación de toda la prueba rendida, incluso de aquella que hubiere desestimado, indicando en tal caso las razones tenidas en cuenta para hacerlo.</a:t>
            </a:r>
          </a:p>
          <a:p>
            <a:pPr marL="0" indent="0" algn="just">
              <a:buNone/>
            </a:pPr>
            <a:r>
              <a:rPr lang="es-ES" dirty="0"/>
              <a:t>Artículo 66.- </a:t>
            </a:r>
            <a:r>
              <a:rPr lang="es-ES" b="1" dirty="0"/>
              <a:t>Contenido de la sentencia</a:t>
            </a:r>
            <a:r>
              <a:rPr lang="es-ES" dirty="0"/>
              <a:t>. La sentencia definitiva deberá contener:</a:t>
            </a:r>
          </a:p>
          <a:p>
            <a:pPr marL="0" indent="0" algn="just">
              <a:buNone/>
            </a:pPr>
            <a:r>
              <a:rPr lang="es-ES" dirty="0"/>
              <a:t>4) El análisis de la prueba rendida, los hechos que estime probados y el razonamiento que conduce a esa conclusión;</a:t>
            </a:r>
            <a:endParaRPr lang="es-CL" dirty="0"/>
          </a:p>
        </p:txBody>
      </p:sp>
    </p:spTree>
    <p:extLst>
      <p:ext uri="{BB962C8B-B14F-4D97-AF65-F5344CB8AC3E}">
        <p14:creationId xmlns:p14="http://schemas.microsoft.com/office/powerpoint/2010/main" val="353844178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Valoración de la prueba en Familia</a:t>
            </a:r>
            <a:endParaRPr lang="es-CL" dirty="0"/>
          </a:p>
        </p:txBody>
      </p:sp>
      <p:pic>
        <p:nvPicPr>
          <p:cNvPr id="4" name="Marcador de contenido 3"/>
          <p:cNvPicPr>
            <a:picLocks noGrp="1" noChangeAspect="1"/>
          </p:cNvPicPr>
          <p:nvPr>
            <p:ph idx="1"/>
          </p:nvPr>
        </p:nvPicPr>
        <p:blipFill>
          <a:blip r:embed="rId2"/>
          <a:stretch>
            <a:fillRect/>
          </a:stretch>
        </p:blipFill>
        <p:spPr>
          <a:xfrm>
            <a:off x="3735977" y="1481937"/>
            <a:ext cx="6355289" cy="4657606"/>
          </a:xfrm>
          <a:prstGeom prst="rect">
            <a:avLst/>
          </a:prstGeom>
        </p:spPr>
      </p:pic>
    </p:spTree>
    <p:extLst>
      <p:ext uri="{BB962C8B-B14F-4D97-AF65-F5344CB8AC3E}">
        <p14:creationId xmlns:p14="http://schemas.microsoft.com/office/powerpoint/2010/main" val="642037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ES" dirty="0"/>
              <a:t>LOS PRINCIPIOS FORMATIVOS DEL PROCEDIMIENTO</a:t>
            </a:r>
            <a:endParaRPr lang="es-CL" dirty="0"/>
          </a:p>
        </p:txBody>
      </p:sp>
      <p:sp>
        <p:nvSpPr>
          <p:cNvPr id="3" name="Marcador de contenido 2"/>
          <p:cNvSpPr>
            <a:spLocks noGrp="1"/>
          </p:cNvSpPr>
          <p:nvPr>
            <p:ph idx="1"/>
          </p:nvPr>
        </p:nvSpPr>
        <p:spPr/>
        <p:txBody>
          <a:bodyPr>
            <a:normAutofit fontScale="92500" lnSpcReduction="20000"/>
          </a:bodyPr>
          <a:lstStyle/>
          <a:p>
            <a:pPr marL="0" indent="0" algn="just">
              <a:buNone/>
            </a:pPr>
            <a:r>
              <a:rPr lang="es-ES" b="1" dirty="0"/>
              <a:t>Artículo 9°.- Principios del procedimiento</a:t>
            </a:r>
            <a:r>
              <a:rPr lang="es-ES" dirty="0"/>
              <a:t>. El procedimiento que aplicarán los juzgados de familia será oral, concentrado y </a:t>
            </a:r>
            <a:r>
              <a:rPr lang="es-ES" dirty="0" err="1"/>
              <a:t>desformalizado</a:t>
            </a:r>
            <a:r>
              <a:rPr lang="es-ES" dirty="0"/>
              <a:t>. En él primarán los principios de la inmediación, actuación de oficio y búsqueda de soluciones colaborativas entre partes.</a:t>
            </a:r>
          </a:p>
          <a:p>
            <a:pPr algn="just">
              <a:buFont typeface="+mj-lt"/>
              <a:buAutoNum type="arabicPeriod"/>
            </a:pPr>
            <a:r>
              <a:rPr lang="es-ES" dirty="0"/>
              <a:t>PRINCIPIO DE LA ORALIDAD Y ESCRITURACIÓN.</a:t>
            </a:r>
          </a:p>
          <a:p>
            <a:pPr algn="just">
              <a:buFont typeface="+mj-lt"/>
              <a:buAutoNum type="arabicPeriod"/>
            </a:pPr>
            <a:r>
              <a:rPr lang="es-ES" dirty="0"/>
              <a:t>PRINCIPIO DE LA CONCENTRACIÓN.</a:t>
            </a:r>
          </a:p>
          <a:p>
            <a:pPr algn="just">
              <a:buFont typeface="+mj-lt"/>
              <a:buAutoNum type="arabicPeriod"/>
            </a:pPr>
            <a:r>
              <a:rPr lang="es-ES" dirty="0"/>
              <a:t>PRINCIPIO DE LA INMEDIACIÓN.</a:t>
            </a:r>
          </a:p>
          <a:p>
            <a:pPr algn="just">
              <a:buFont typeface="+mj-lt"/>
              <a:buAutoNum type="arabicPeriod"/>
            </a:pPr>
            <a:r>
              <a:rPr lang="es-ES" dirty="0"/>
              <a:t>PRINCIPIO DISPOSITIVO E INQUISITIVO.</a:t>
            </a:r>
          </a:p>
          <a:p>
            <a:pPr algn="just">
              <a:buFont typeface="+mj-lt"/>
              <a:buAutoNum type="arabicPeriod"/>
            </a:pPr>
            <a:r>
              <a:rPr lang="es-ES" dirty="0"/>
              <a:t>PRINCIPIO DE LA COLABORACIÓN.</a:t>
            </a:r>
          </a:p>
          <a:p>
            <a:pPr algn="just">
              <a:buFont typeface="+mj-lt"/>
              <a:buAutoNum type="arabicPeriod"/>
            </a:pPr>
            <a:r>
              <a:rPr lang="es-ES" dirty="0"/>
              <a:t>PRINCIPIO DE LA PUBLICIDAD.</a:t>
            </a:r>
          </a:p>
          <a:p>
            <a:pPr algn="just">
              <a:buFont typeface="+mj-lt"/>
              <a:buAutoNum type="arabicPeriod"/>
            </a:pPr>
            <a:r>
              <a:rPr lang="es-ES" dirty="0"/>
              <a:t>PRINCIPIO DE LA DESFORMALIZACIÓN.</a:t>
            </a:r>
          </a:p>
          <a:p>
            <a:pPr algn="just">
              <a:buFont typeface="+mj-lt"/>
              <a:buAutoNum type="arabicPeriod"/>
            </a:pPr>
            <a:r>
              <a:rPr lang="es-ES" dirty="0"/>
              <a:t>PRINCIPIO DE LA CONTRADICCIÓN.</a:t>
            </a:r>
          </a:p>
          <a:p>
            <a:pPr algn="just">
              <a:buFont typeface="+mj-lt"/>
              <a:buAutoNum type="arabicPeriod"/>
            </a:pPr>
            <a:endParaRPr lang="es-ES" dirty="0"/>
          </a:p>
          <a:p>
            <a:pPr algn="just">
              <a:buFont typeface="+mj-lt"/>
              <a:buAutoNum type="arabicPeriod"/>
            </a:pPr>
            <a:endParaRPr lang="es-ES" dirty="0"/>
          </a:p>
          <a:p>
            <a:pPr algn="just">
              <a:buFont typeface="+mj-lt"/>
              <a:buAutoNum type="arabicPeriod"/>
            </a:pPr>
            <a:endParaRPr lang="es-CL" dirty="0"/>
          </a:p>
        </p:txBody>
      </p:sp>
    </p:spTree>
    <p:extLst>
      <p:ext uri="{BB962C8B-B14F-4D97-AF65-F5344CB8AC3E}">
        <p14:creationId xmlns:p14="http://schemas.microsoft.com/office/powerpoint/2010/main" val="360983878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Recursos</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Se rigen por las normas del CPC, con diversas modificaciones de la ley 19.968.</a:t>
            </a:r>
          </a:p>
          <a:p>
            <a:pPr marL="0" indent="0" algn="just">
              <a:buNone/>
            </a:pPr>
            <a:r>
              <a:rPr lang="es-ES" dirty="0"/>
              <a:t>Artículo 67.- Recursos. Las resoluciones serán impugnables a través de los recursos y en las formas que establece el Código de Procedimiento Civil, siempre que ello no resulte incompatible con los principios del procedimiento que establece la presente ley, y sin perjuicio de las siguientes modificaciones:</a:t>
            </a:r>
          </a:p>
          <a:p>
            <a:pPr algn="just">
              <a:buFont typeface="+mj-lt"/>
              <a:buAutoNum type="arabicPeriod"/>
            </a:pPr>
            <a:r>
              <a:rPr lang="es-ES" b="1" dirty="0"/>
              <a:t>LA REPOSICIÓN</a:t>
            </a:r>
            <a:r>
              <a:rPr lang="es-ES" dirty="0"/>
              <a:t>:</a:t>
            </a:r>
          </a:p>
          <a:p>
            <a:pPr marL="0" indent="0" algn="just">
              <a:buNone/>
            </a:pPr>
            <a:r>
              <a:rPr lang="es-ES" dirty="0"/>
              <a:t>1) La solicitud de reposición deberá presentarse dentro de tercero día de notificada la resolución, a menos que dentro de dicho término tenga lugar una audiencia, en cuyo caso deberá interponerse y resolverse durante la misma. Tratándose de una resolución pronunciada en audiencia, se interpondrá y resolverá en el acto.</a:t>
            </a:r>
            <a:endParaRPr lang="es-CL" dirty="0"/>
          </a:p>
        </p:txBody>
      </p:sp>
    </p:spTree>
    <p:extLst>
      <p:ext uri="{BB962C8B-B14F-4D97-AF65-F5344CB8AC3E}">
        <p14:creationId xmlns:p14="http://schemas.microsoft.com/office/powerpoint/2010/main" val="377771835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Recursos</a:t>
            </a:r>
            <a:endParaRPr lang="es-CL" dirty="0"/>
          </a:p>
        </p:txBody>
      </p:sp>
      <p:sp>
        <p:nvSpPr>
          <p:cNvPr id="3" name="Marcador de contenido 2"/>
          <p:cNvSpPr>
            <a:spLocks noGrp="1"/>
          </p:cNvSpPr>
          <p:nvPr>
            <p:ph idx="1"/>
          </p:nvPr>
        </p:nvSpPr>
        <p:spPr/>
        <p:txBody>
          <a:bodyPr>
            <a:normAutofit lnSpcReduction="10000"/>
          </a:bodyPr>
          <a:lstStyle/>
          <a:p>
            <a:pPr algn="just">
              <a:buFont typeface="+mj-lt"/>
              <a:buAutoNum type="arabicPeriod" startAt="2"/>
            </a:pPr>
            <a:r>
              <a:rPr lang="es-ES" b="1" dirty="0"/>
              <a:t>LA APELACIÓN:</a:t>
            </a:r>
          </a:p>
          <a:p>
            <a:pPr marL="0" indent="0" algn="just">
              <a:buNone/>
            </a:pPr>
            <a:r>
              <a:rPr lang="es-ES" dirty="0"/>
              <a:t>2) Sólo serán apelables la sentencia definitiva de primera instancia, las resoluciones que ponen término al procedimiento o hacen imposible su continuación, y las que se pronuncien sobre medidas cautelares.</a:t>
            </a:r>
          </a:p>
          <a:p>
            <a:pPr marL="0" indent="0" algn="just">
              <a:buNone/>
            </a:pPr>
            <a:r>
              <a:rPr lang="es-ES" dirty="0"/>
              <a:t>3) La apelación, que deberá entablarse por escrito, se concederá en el solo efecto devolutivo, con excepción de las sentencias definitivas referidas a los asuntos comprendidos en los numerales 8), 10), 13) y 15) del artículo 8º.</a:t>
            </a:r>
          </a:p>
          <a:p>
            <a:pPr marL="0" indent="0" algn="just">
              <a:buNone/>
            </a:pPr>
            <a:r>
              <a:rPr lang="es-ES" dirty="0"/>
              <a:t>4) El tribunal de alzada conocerá y fallará la apelación sin esperar la comparecencia de las partes, las que se entenderán citadas por el ministerio de la ley a la audiencia en que se conozca y falle el recurso.</a:t>
            </a:r>
          </a:p>
          <a:p>
            <a:pPr marL="0" indent="0" algn="just">
              <a:buNone/>
            </a:pPr>
            <a:r>
              <a:rPr lang="es-ES" dirty="0"/>
              <a:t>5) Efectuada la relación, los abogados de las partes podrán dividir el tiempo de sus alegatos para replicar al de la otra parte.</a:t>
            </a:r>
            <a:endParaRPr lang="es-CL" dirty="0"/>
          </a:p>
        </p:txBody>
      </p:sp>
    </p:spTree>
    <p:extLst>
      <p:ext uri="{BB962C8B-B14F-4D97-AF65-F5344CB8AC3E}">
        <p14:creationId xmlns:p14="http://schemas.microsoft.com/office/powerpoint/2010/main" val="241213843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Recursos</a:t>
            </a:r>
            <a:endParaRPr lang="es-CL" dirty="0"/>
          </a:p>
        </p:txBody>
      </p:sp>
      <p:sp>
        <p:nvSpPr>
          <p:cNvPr id="3" name="Marcador de contenido 2"/>
          <p:cNvSpPr>
            <a:spLocks noGrp="1"/>
          </p:cNvSpPr>
          <p:nvPr>
            <p:ph idx="1"/>
          </p:nvPr>
        </p:nvSpPr>
        <p:spPr/>
        <p:txBody>
          <a:bodyPr>
            <a:normAutofit/>
          </a:bodyPr>
          <a:lstStyle/>
          <a:p>
            <a:pPr marL="0" indent="0" algn="just">
              <a:buNone/>
            </a:pPr>
            <a:r>
              <a:rPr lang="es-CL" b="1" u="sng" dirty="0"/>
              <a:t>La Casación en la Forma:</a:t>
            </a:r>
          </a:p>
          <a:p>
            <a:pPr marL="0" indent="0" algn="just">
              <a:buNone/>
            </a:pPr>
            <a:r>
              <a:rPr lang="es-ES" dirty="0"/>
              <a:t>6) Procederá el recurso de casación en la forma, establecido en los artículos 766 y siguientes del Código de Procedimiento Civil, con las siguientes modificaciones:</a:t>
            </a:r>
          </a:p>
          <a:p>
            <a:pPr marL="0" indent="0" algn="just">
              <a:buNone/>
            </a:pPr>
            <a:r>
              <a:rPr lang="es-ES" dirty="0"/>
              <a:t>a) Procederá sólo en contra de las sentencias definitivas de primera instancia y de las interlocutorias de primera instancia que pongan término al juicio o hagan imposible su continuación. (</a:t>
            </a:r>
            <a:r>
              <a:rPr lang="es-ES" i="1" dirty="0"/>
              <a:t>No en contra de sentencias de 2° instancia)</a:t>
            </a:r>
          </a:p>
          <a:p>
            <a:pPr marL="0" indent="0" algn="just">
              <a:buNone/>
            </a:pPr>
            <a:r>
              <a:rPr lang="es-ES" dirty="0"/>
              <a:t>b) Sólo podrá fundarse en alguna de las causales expresadas en los números 1º, 2º, 4º, 6º, 7º, y 9º del artículo 768 del Código de Procedimiento Civil, o en haber sido pronunciada la sentencia definitiva con omisión de cualquiera de los requisitos enumerados en el artículo 66 de la presente ley.</a:t>
            </a:r>
            <a:endParaRPr lang="es-CL" dirty="0"/>
          </a:p>
        </p:txBody>
      </p:sp>
    </p:spTree>
    <p:extLst>
      <p:ext uri="{BB962C8B-B14F-4D97-AF65-F5344CB8AC3E}">
        <p14:creationId xmlns:p14="http://schemas.microsoft.com/office/powerpoint/2010/main" val="191452842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Los Recursos</a:t>
            </a:r>
          </a:p>
        </p:txBody>
      </p:sp>
      <p:sp>
        <p:nvSpPr>
          <p:cNvPr id="3" name="Marcador de contenido 2"/>
          <p:cNvSpPr>
            <a:spLocks noGrp="1"/>
          </p:cNvSpPr>
          <p:nvPr>
            <p:ph idx="1"/>
          </p:nvPr>
        </p:nvSpPr>
        <p:spPr/>
        <p:txBody>
          <a:bodyPr>
            <a:normAutofit/>
          </a:bodyPr>
          <a:lstStyle/>
          <a:p>
            <a:pPr marL="0" indent="0" algn="just">
              <a:buNone/>
            </a:pPr>
            <a:r>
              <a:rPr lang="es-ES" dirty="0"/>
              <a:t>Art. 768. El recurso de casación en la forma ha de fundarse precisamente en alguna de las causas siguientes: </a:t>
            </a:r>
          </a:p>
          <a:p>
            <a:pPr marL="0" indent="0" algn="just">
              <a:buNone/>
            </a:pPr>
            <a:r>
              <a:rPr lang="es-ES" dirty="0"/>
              <a:t>1a. En haber sido la sentencia pronunciada por un tribunal incompetente o integrado en contravención a lo dispuesto por la ley;</a:t>
            </a:r>
          </a:p>
          <a:p>
            <a:pPr marL="0" indent="0" algn="just">
              <a:buNone/>
            </a:pPr>
            <a:r>
              <a:rPr lang="es-ES" dirty="0"/>
              <a:t>2a. En haber sido pronunciada por un juez, o con la concurrencia de un juez legalmente implicado, o cuya recusación esté pendiente o haya sido declarada por tribunal competente;</a:t>
            </a:r>
          </a:p>
          <a:p>
            <a:pPr marL="0" indent="0" algn="just">
              <a:buNone/>
            </a:pPr>
            <a:r>
              <a:rPr lang="es-ES" dirty="0"/>
              <a:t>4a. En haber sido dada ultra </a:t>
            </a:r>
            <a:r>
              <a:rPr lang="es-ES" dirty="0" err="1"/>
              <a:t>petita</a:t>
            </a:r>
            <a:r>
              <a:rPr lang="es-ES" dirty="0"/>
              <a:t>, esto es, otorgando más de lo pedido por las partes, o extendiéndola a puntos no sometidos a la decisión del tribunal, sin perjuicio de la facultad que éste tenga para fallar de oficio en los casos determinados por la ley;</a:t>
            </a:r>
            <a:endParaRPr lang="es-CL" dirty="0"/>
          </a:p>
        </p:txBody>
      </p:sp>
    </p:spTree>
    <p:extLst>
      <p:ext uri="{BB962C8B-B14F-4D97-AF65-F5344CB8AC3E}">
        <p14:creationId xmlns:p14="http://schemas.microsoft.com/office/powerpoint/2010/main" val="73844779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Los Recursos</a:t>
            </a:r>
          </a:p>
        </p:txBody>
      </p:sp>
      <p:sp>
        <p:nvSpPr>
          <p:cNvPr id="3" name="Marcador de contenido 2"/>
          <p:cNvSpPr>
            <a:spLocks noGrp="1"/>
          </p:cNvSpPr>
          <p:nvPr>
            <p:ph idx="1"/>
          </p:nvPr>
        </p:nvSpPr>
        <p:spPr/>
        <p:txBody>
          <a:bodyPr/>
          <a:lstStyle/>
          <a:p>
            <a:pPr marL="0" indent="0" algn="just">
              <a:buNone/>
            </a:pPr>
            <a:r>
              <a:rPr lang="es-ES" dirty="0"/>
              <a:t>6a. En haber sido dada contra otra pasada en autoridad de cosa juzgada, siempre que ésta se haya alegado oportunamente en el juicio;</a:t>
            </a:r>
          </a:p>
          <a:p>
            <a:pPr marL="0" indent="0" algn="just">
              <a:buNone/>
            </a:pPr>
            <a:r>
              <a:rPr lang="es-ES" dirty="0"/>
              <a:t>7a. En contener decisiones contradictorias;</a:t>
            </a:r>
          </a:p>
          <a:p>
            <a:pPr marL="0" indent="0" algn="just">
              <a:buNone/>
            </a:pPr>
            <a:r>
              <a:rPr lang="es-ES" dirty="0"/>
              <a:t>9a. En haberse faltado a algún trámite o diligencia declarados esenciales por la ley o a cualquier otro requisito por cuyo defecto las leyes prevengan expresamente que hay nulidad.</a:t>
            </a:r>
            <a:endParaRPr lang="es-CL" dirty="0"/>
          </a:p>
        </p:txBody>
      </p:sp>
    </p:spTree>
    <p:extLst>
      <p:ext uri="{BB962C8B-B14F-4D97-AF65-F5344CB8AC3E}">
        <p14:creationId xmlns:p14="http://schemas.microsoft.com/office/powerpoint/2010/main" val="395605752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Los Recursos</a:t>
            </a:r>
          </a:p>
        </p:txBody>
      </p:sp>
      <p:sp>
        <p:nvSpPr>
          <p:cNvPr id="3" name="Marcador de contenido 2"/>
          <p:cNvSpPr>
            <a:spLocks noGrp="1"/>
          </p:cNvSpPr>
          <p:nvPr>
            <p:ph idx="1"/>
          </p:nvPr>
        </p:nvSpPr>
        <p:spPr/>
        <p:txBody>
          <a:bodyPr/>
          <a:lstStyle/>
          <a:p>
            <a:pPr marL="0" indent="0" algn="just">
              <a:buNone/>
            </a:pPr>
            <a:r>
              <a:rPr lang="es-ES" dirty="0"/>
              <a:t>7) Se entenderá cumplida la exigencia de patrocinio de los recursos de casación, prevista en el inciso final del artículo 772 del Código de Procedimiento Civil, por la sola circunstancia de interponerlos el abogado que patrocine la causa.</a:t>
            </a:r>
          </a:p>
          <a:p>
            <a:pPr marL="0" indent="0" algn="just">
              <a:buNone/>
            </a:pPr>
            <a:endParaRPr lang="es-ES" dirty="0"/>
          </a:p>
          <a:p>
            <a:pPr algn="just">
              <a:buFont typeface="Wingdings" panose="05000000000000000000" pitchFamily="2" charset="2"/>
              <a:buChar char="§"/>
            </a:pPr>
            <a:r>
              <a:rPr lang="es-ES" dirty="0"/>
              <a:t>A diferencia de la apelación, en el recurso de casación se debe hacer parte en la Corte, para evitar se declare desierto el recurso.</a:t>
            </a:r>
            <a:endParaRPr lang="es-CL" dirty="0"/>
          </a:p>
        </p:txBody>
      </p:sp>
    </p:spTree>
    <p:extLst>
      <p:ext uri="{BB962C8B-B14F-4D97-AF65-F5344CB8AC3E}">
        <p14:creationId xmlns:p14="http://schemas.microsoft.com/office/powerpoint/2010/main" val="297791764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Los Recursos</a:t>
            </a:r>
          </a:p>
        </p:txBody>
      </p:sp>
      <p:sp>
        <p:nvSpPr>
          <p:cNvPr id="3" name="Marcador de contenido 2"/>
          <p:cNvSpPr>
            <a:spLocks noGrp="1"/>
          </p:cNvSpPr>
          <p:nvPr>
            <p:ph idx="1"/>
          </p:nvPr>
        </p:nvSpPr>
        <p:spPr/>
        <p:txBody>
          <a:bodyPr/>
          <a:lstStyle/>
          <a:p>
            <a:pPr marL="0" indent="0" algn="just">
              <a:buNone/>
            </a:pPr>
            <a:r>
              <a:rPr lang="es-CL" b="1" dirty="0"/>
              <a:t>La casación en el fondo:</a:t>
            </a:r>
          </a:p>
          <a:p>
            <a:pPr marL="0" indent="0" algn="just">
              <a:buNone/>
            </a:pPr>
            <a:r>
              <a:rPr lang="es-CL" dirty="0"/>
              <a:t>No tiene norma especial, salvo el N°7 del art. 67, por lo que se rige por los artículos respectivos del CPC.</a:t>
            </a:r>
          </a:p>
        </p:txBody>
      </p:sp>
    </p:spTree>
    <p:extLst>
      <p:ext uri="{BB962C8B-B14F-4D97-AF65-F5344CB8AC3E}">
        <p14:creationId xmlns:p14="http://schemas.microsoft.com/office/powerpoint/2010/main" val="1380180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PRINCIPIO DE LA ORALIDAD Y ESCRITURACIÓN.</a:t>
            </a:r>
            <a:br>
              <a:rPr lang="es-ES" dirty="0"/>
            </a:b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Artículo 10.- Oralidad</a:t>
            </a:r>
            <a:r>
              <a:rPr lang="es-ES" dirty="0"/>
              <a:t>. Todas las actuaciones procesales serán orales, salvo las excepciones expresamente contenidas en esta ley.</a:t>
            </a:r>
          </a:p>
          <a:p>
            <a:pPr marL="0" indent="0" algn="just">
              <a:buNone/>
            </a:pPr>
            <a:r>
              <a:rPr lang="es-ES" dirty="0"/>
              <a:t>Sin perjuicio de lo dispuesto en el inciso anterior, el juzgado deberá llevar un sistema de registro de las actuaciones orales. Dicho registro se efectuará por cualquier medio apto para producir fe, que permita garantizar la conservación y reproducción de su contenido. </a:t>
            </a:r>
          </a:p>
          <a:p>
            <a:pPr marL="0" indent="0" algn="just">
              <a:buNone/>
            </a:pPr>
            <a:r>
              <a:rPr lang="es-ES" dirty="0"/>
              <a:t>Asimismo, la conciliación que pudiere producirse en las audiencias orales deberá consignarse en extracto, manteniendo fielmente los términos del acuerdo que contengan.</a:t>
            </a:r>
            <a:endParaRPr lang="es-CL" dirty="0"/>
          </a:p>
        </p:txBody>
      </p:sp>
    </p:spTree>
    <p:extLst>
      <p:ext uri="{BB962C8B-B14F-4D97-AF65-F5344CB8AC3E}">
        <p14:creationId xmlns:p14="http://schemas.microsoft.com/office/powerpoint/2010/main" val="3401890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PRINCIPIO DE LA ORALIDAD Y ESCRITURACIÓN.</a:t>
            </a:r>
            <a:endParaRPr lang="es-CL" dirty="0"/>
          </a:p>
        </p:txBody>
      </p:sp>
      <p:sp>
        <p:nvSpPr>
          <p:cNvPr id="3" name="Marcador de contenido 2"/>
          <p:cNvSpPr>
            <a:spLocks noGrp="1"/>
          </p:cNvSpPr>
          <p:nvPr>
            <p:ph idx="1"/>
          </p:nvPr>
        </p:nvSpPr>
        <p:spPr/>
        <p:txBody>
          <a:bodyPr/>
          <a:lstStyle/>
          <a:p>
            <a:pPr marL="0" indent="0" algn="just">
              <a:buNone/>
            </a:pPr>
            <a:r>
              <a:rPr lang="es-ES" dirty="0"/>
              <a:t>Principio o característica que es necesaria para logar otros principios como la inmediación.</a:t>
            </a:r>
          </a:p>
          <a:p>
            <a:pPr marL="0" indent="0" algn="just">
              <a:buNone/>
            </a:pPr>
            <a:r>
              <a:rPr lang="es-ES" dirty="0"/>
              <a:t>No es absoluto, muchas actuaciones deben escriturarse:</a:t>
            </a:r>
          </a:p>
          <a:p>
            <a:pPr algn="just">
              <a:buFont typeface="Arial" panose="020B0604020202020204" pitchFamily="34" charset="0"/>
              <a:buChar char="•"/>
            </a:pPr>
            <a:r>
              <a:rPr lang="es-ES" b="1" dirty="0"/>
              <a:t>Período de discusión: </a:t>
            </a:r>
            <a:r>
              <a:rPr lang="es-ES" dirty="0"/>
              <a:t>demanda, contestación, demanda reconvencional.</a:t>
            </a:r>
          </a:p>
          <a:p>
            <a:pPr algn="just">
              <a:buFont typeface="Arial" panose="020B0604020202020204" pitchFamily="34" charset="0"/>
              <a:buChar char="•"/>
            </a:pPr>
            <a:r>
              <a:rPr lang="es-ES" b="1" dirty="0"/>
              <a:t>Incidentes y solicitudes varias fuera de audiencia.</a:t>
            </a:r>
          </a:p>
          <a:p>
            <a:pPr algn="just">
              <a:buFont typeface="Arial" panose="020B0604020202020204" pitchFamily="34" charset="0"/>
              <a:buChar char="•"/>
            </a:pPr>
            <a:r>
              <a:rPr lang="es-ES" b="1" dirty="0"/>
              <a:t>Sentencia.</a:t>
            </a:r>
          </a:p>
          <a:p>
            <a:pPr algn="just">
              <a:buFont typeface="Arial" panose="020B0604020202020204" pitchFamily="34" charset="0"/>
              <a:buChar char="•"/>
            </a:pPr>
            <a:r>
              <a:rPr lang="es-ES" b="1" dirty="0"/>
              <a:t>Apelación.</a:t>
            </a:r>
          </a:p>
          <a:p>
            <a:pPr marL="0" indent="0" algn="just">
              <a:buNone/>
            </a:pPr>
            <a:r>
              <a:rPr lang="es-ES" dirty="0"/>
              <a:t>Sin perjuicio de la oralidad debe dejarse registro: Acta de audiencias, grabación audio de audiencias.</a:t>
            </a:r>
            <a:endParaRPr lang="es-CL" dirty="0"/>
          </a:p>
        </p:txBody>
      </p:sp>
    </p:spTree>
    <p:extLst>
      <p:ext uri="{BB962C8B-B14F-4D97-AF65-F5344CB8AC3E}">
        <p14:creationId xmlns:p14="http://schemas.microsoft.com/office/powerpoint/2010/main" val="2318300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DE LA CONCENTRACIÓN</a:t>
            </a:r>
          </a:p>
        </p:txBody>
      </p:sp>
      <p:sp>
        <p:nvSpPr>
          <p:cNvPr id="3" name="Marcador de contenido 2"/>
          <p:cNvSpPr>
            <a:spLocks noGrp="1"/>
          </p:cNvSpPr>
          <p:nvPr>
            <p:ph idx="1"/>
          </p:nvPr>
        </p:nvSpPr>
        <p:spPr>
          <a:xfrm>
            <a:off x="2589212" y="1905000"/>
            <a:ext cx="8915400" cy="4195354"/>
          </a:xfrm>
        </p:spPr>
        <p:txBody>
          <a:bodyPr>
            <a:normAutofit lnSpcReduction="10000"/>
          </a:bodyPr>
          <a:lstStyle/>
          <a:p>
            <a:pPr marL="0" indent="0" algn="just">
              <a:buNone/>
            </a:pPr>
            <a:r>
              <a:rPr lang="es-ES" b="1" dirty="0"/>
              <a:t>Artículo 11.- Concentración</a:t>
            </a:r>
            <a:r>
              <a:rPr lang="es-ES" dirty="0"/>
              <a:t>. El procedimiento se desarrollará en audiencias continuas y podrá prolongarse en sesiones sucesivas, hasta su conclusión.</a:t>
            </a:r>
          </a:p>
          <a:p>
            <a:pPr marL="0" indent="0" algn="just">
              <a:buNone/>
            </a:pPr>
            <a:r>
              <a:rPr lang="es-ES" dirty="0"/>
              <a:t>Se pretende que el procedimiento se desarrolle en pocas audiencias y lo más próximas entre sí. </a:t>
            </a:r>
          </a:p>
          <a:p>
            <a:pPr algn="just">
              <a:buFont typeface="+mj-lt"/>
              <a:buAutoNum type="arabicPeriod"/>
            </a:pPr>
            <a:r>
              <a:rPr lang="es-ES" b="1" dirty="0"/>
              <a:t>Reprogramación de Audiencias</a:t>
            </a:r>
            <a:r>
              <a:rPr lang="es-ES" dirty="0"/>
              <a:t>: El tribunal sólo podrá reprogramar una audiencia, en casos excepcionales y hasta por dos veces durante todo el juicio, si no está disponible prueba relevante decretada por el juez. La nueva audiencia deberá celebrarse dentro de los 60 días siguientes a la fecha de la anterior.</a:t>
            </a:r>
          </a:p>
          <a:p>
            <a:pPr algn="just">
              <a:buFont typeface="+mj-lt"/>
              <a:buAutoNum type="arabicPeriod"/>
            </a:pPr>
            <a:r>
              <a:rPr lang="es-ES" b="1" dirty="0"/>
              <a:t>Suspensión de Audiencias</a:t>
            </a:r>
            <a:r>
              <a:rPr lang="es-ES" dirty="0"/>
              <a:t>: Asimismo, el tribunal podrá suspender una audiencia durante su desarrollo, hasta por dos veces solamente y por el tiempo mínimo necesario de acuerdo con la causa invocada, por motivos fundados diversos del señalado en el inciso precedente, lo que se hará constar en la resolución respectiva.</a:t>
            </a:r>
            <a:endParaRPr lang="es-CL" dirty="0"/>
          </a:p>
        </p:txBody>
      </p:sp>
    </p:spTree>
    <p:extLst>
      <p:ext uri="{BB962C8B-B14F-4D97-AF65-F5344CB8AC3E}">
        <p14:creationId xmlns:p14="http://schemas.microsoft.com/office/powerpoint/2010/main" val="2486455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DE LA INMEDIACIÓN.</a:t>
            </a:r>
            <a:br>
              <a:rPr lang="es-CL" dirty="0"/>
            </a:br>
            <a:endParaRPr lang="es-CL" dirty="0"/>
          </a:p>
        </p:txBody>
      </p:sp>
      <p:sp>
        <p:nvSpPr>
          <p:cNvPr id="3" name="Marcador de contenido 2"/>
          <p:cNvSpPr>
            <a:spLocks noGrp="1"/>
          </p:cNvSpPr>
          <p:nvPr>
            <p:ph idx="1"/>
          </p:nvPr>
        </p:nvSpPr>
        <p:spPr/>
        <p:txBody>
          <a:bodyPr/>
          <a:lstStyle/>
          <a:p>
            <a:pPr marL="0" indent="0" algn="just">
              <a:buNone/>
            </a:pPr>
            <a:r>
              <a:rPr lang="es-ES" b="1" dirty="0"/>
              <a:t>Artículo 12.- Inmediación</a:t>
            </a:r>
            <a:r>
              <a:rPr lang="es-ES" dirty="0"/>
              <a:t>. Las audiencias y las diligencias de prueba se realizarán siempre con la presencia del juez, quedando prohibida, bajo sanción de nulidad, la delegación de funciones. El juez formará su convicción sobre la base de las alegaciones y pruebas que personalmente haya recibido y con las que se reciban conforme a lo dispuesto en el numeral 9) del artículo 61.</a:t>
            </a:r>
          </a:p>
          <a:p>
            <a:pPr marL="0" indent="0" algn="just">
              <a:buNone/>
            </a:pPr>
            <a:r>
              <a:rPr lang="es-ES" dirty="0"/>
              <a:t>En el procedimiento debe existir contacto directo y personal del juez con las partes y todo material del proceso, principalmente la prueba incorporada al juicio.</a:t>
            </a:r>
          </a:p>
          <a:p>
            <a:pPr marL="0" indent="0" algn="just">
              <a:buNone/>
            </a:pPr>
            <a:r>
              <a:rPr lang="es-ES" b="1" dirty="0"/>
              <a:t>Radicación de causas</a:t>
            </a:r>
            <a:r>
              <a:rPr lang="es-ES" dirty="0"/>
              <a:t>.</a:t>
            </a:r>
          </a:p>
          <a:p>
            <a:pPr marL="0" indent="0" algn="just">
              <a:buNone/>
            </a:pPr>
            <a:endParaRPr lang="es-CL" dirty="0"/>
          </a:p>
        </p:txBody>
      </p:sp>
    </p:spTree>
    <p:extLst>
      <p:ext uri="{BB962C8B-B14F-4D97-AF65-F5344CB8AC3E}">
        <p14:creationId xmlns:p14="http://schemas.microsoft.com/office/powerpoint/2010/main" val="703146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DE LA INMEDIACIÓN.</a:t>
            </a:r>
          </a:p>
        </p:txBody>
      </p:sp>
      <p:sp>
        <p:nvSpPr>
          <p:cNvPr id="3" name="Marcador de contenido 2"/>
          <p:cNvSpPr>
            <a:spLocks noGrp="1"/>
          </p:cNvSpPr>
          <p:nvPr>
            <p:ph idx="1"/>
          </p:nvPr>
        </p:nvSpPr>
        <p:spPr/>
        <p:txBody>
          <a:bodyPr/>
          <a:lstStyle/>
          <a:p>
            <a:pPr marL="0" indent="0" algn="just">
              <a:buNone/>
            </a:pPr>
            <a:r>
              <a:rPr lang="es-ES" b="1" dirty="0"/>
              <a:t>Artículo 66 bis.- </a:t>
            </a:r>
            <a:r>
              <a:rPr lang="es-ES" dirty="0"/>
              <a:t>Celebración de nueva audiencia. Si el juez ante el cual se desarrolló la audiencia de juicio no pudiera dictar sentencia por causa legal sobreviniente, aquélla deberá celebrarse nuevamente.</a:t>
            </a:r>
          </a:p>
          <a:p>
            <a:pPr algn="just">
              <a:buFont typeface="Wingdings" panose="05000000000000000000" pitchFamily="2" charset="2"/>
              <a:buChar char="§"/>
            </a:pPr>
            <a:r>
              <a:rPr lang="es-ES" dirty="0"/>
              <a:t>Radicación en caso de prueba documental.</a:t>
            </a:r>
          </a:p>
          <a:p>
            <a:pPr algn="just">
              <a:buFont typeface="Wingdings" panose="05000000000000000000" pitchFamily="2" charset="2"/>
              <a:buChar char="§"/>
            </a:pPr>
            <a:r>
              <a:rPr lang="es-ES" dirty="0"/>
              <a:t>La inmediación y el Recurso de Apelación.</a:t>
            </a:r>
            <a:endParaRPr lang="es-CL" dirty="0"/>
          </a:p>
        </p:txBody>
      </p:sp>
    </p:spTree>
    <p:extLst>
      <p:ext uri="{BB962C8B-B14F-4D97-AF65-F5344CB8AC3E}">
        <p14:creationId xmlns:p14="http://schemas.microsoft.com/office/powerpoint/2010/main" val="253738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DISPOSITIVO E INQUISITIVO</a:t>
            </a:r>
          </a:p>
        </p:txBody>
      </p:sp>
      <p:sp>
        <p:nvSpPr>
          <p:cNvPr id="3" name="Marcador de contenido 2"/>
          <p:cNvSpPr>
            <a:spLocks noGrp="1"/>
          </p:cNvSpPr>
          <p:nvPr>
            <p:ph idx="1"/>
          </p:nvPr>
        </p:nvSpPr>
        <p:spPr>
          <a:xfrm>
            <a:off x="2589212" y="1905000"/>
            <a:ext cx="8915400" cy="4006222"/>
          </a:xfrm>
        </p:spPr>
        <p:txBody>
          <a:bodyPr>
            <a:normAutofit/>
          </a:bodyPr>
          <a:lstStyle/>
          <a:p>
            <a:pPr marL="0" indent="0" algn="just">
              <a:buNone/>
            </a:pPr>
            <a:r>
              <a:rPr lang="es-ES" b="1" dirty="0"/>
              <a:t>Artículo 13.- Actuación de oficio</a:t>
            </a:r>
            <a:r>
              <a:rPr lang="es-ES" dirty="0"/>
              <a:t>. Promovido el proceso y en cualquier estado del mismo, el juez deberá adoptar de oficio todas las medidas necesarias para llevarlo a término con la mayor celeridad. Este principio deberá observarse especialmente respecto de medidas destinadas a otorgar protección a los niños, niñas y adolescentes y a las víctimas de violencia intrafamiliar.</a:t>
            </a:r>
          </a:p>
          <a:p>
            <a:pPr marL="0" indent="0" algn="just">
              <a:buNone/>
            </a:pPr>
            <a:r>
              <a:rPr lang="es-ES" dirty="0"/>
              <a:t>Asimismo, el juez deberá dar curso progresivo al procedimiento, salvando los errores formales y omisiones susceptibles de ser subsanados, pudiendo también solicitar a las partes los antecedentes necesarios para la debida tramitación y fallo de la causa.</a:t>
            </a:r>
          </a:p>
        </p:txBody>
      </p:sp>
    </p:spTree>
    <p:extLst>
      <p:ext uri="{BB962C8B-B14F-4D97-AF65-F5344CB8AC3E}">
        <p14:creationId xmlns:p14="http://schemas.microsoft.com/office/powerpoint/2010/main" val="350285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DISPOSITIVO E INQUISITIVO</a:t>
            </a:r>
          </a:p>
        </p:txBody>
      </p:sp>
      <p:sp>
        <p:nvSpPr>
          <p:cNvPr id="3" name="Marcador de contenido 2"/>
          <p:cNvSpPr>
            <a:spLocks noGrp="1"/>
          </p:cNvSpPr>
          <p:nvPr>
            <p:ph idx="1"/>
          </p:nvPr>
        </p:nvSpPr>
        <p:spPr/>
        <p:txBody>
          <a:bodyPr>
            <a:normAutofit/>
          </a:bodyPr>
          <a:lstStyle/>
          <a:p>
            <a:pPr marL="0" indent="0" algn="just">
              <a:buNone/>
            </a:pPr>
            <a:r>
              <a:rPr lang="es-ES" b="1" dirty="0"/>
              <a:t>P° Dispositivo</a:t>
            </a:r>
            <a:r>
              <a:rPr lang="es-ES" dirty="0"/>
              <a:t>: se confía a la actividad de las partes tanto el estímulo de la función judicial como la aportación de los materiales sobre los cuales ha de versar la decisión del juez.</a:t>
            </a:r>
          </a:p>
          <a:p>
            <a:pPr marL="0" indent="0" algn="just">
              <a:buNone/>
            </a:pPr>
            <a:r>
              <a:rPr lang="es-ES" b="1" dirty="0"/>
              <a:t>P° Inquisitivo</a:t>
            </a:r>
            <a:r>
              <a:rPr lang="es-ES" dirty="0"/>
              <a:t>: el juez en ejercicio de la función jurisdiccional, tiene las facultades de iniciar la actividad jurisdiccional, delimitar el conflicto y ejercer actos de disposición sobre el proceso y su objeto.</a:t>
            </a:r>
          </a:p>
          <a:p>
            <a:pPr algn="just">
              <a:buFont typeface="Wingdings" panose="05000000000000000000" pitchFamily="2" charset="2"/>
              <a:buChar char="§"/>
            </a:pPr>
            <a:endParaRPr lang="es-ES" dirty="0"/>
          </a:p>
          <a:p>
            <a:pPr algn="just">
              <a:buFont typeface="Wingdings" panose="05000000000000000000" pitchFamily="2" charset="2"/>
              <a:buChar char="§"/>
            </a:pPr>
            <a:r>
              <a:rPr lang="es-ES" dirty="0"/>
              <a:t>En el procedimiento de familia ambos principios coexisten, pero en determinadas materias, el inquisitivo tiene una mayor preponderancia, </a:t>
            </a:r>
            <a:r>
              <a:rPr lang="es-ES" dirty="0" err="1"/>
              <a:t>p.e</a:t>
            </a:r>
            <a:r>
              <a:rPr lang="es-ES" dirty="0"/>
              <a:t>: procedimientos especial de medidas de protección de niños.</a:t>
            </a:r>
          </a:p>
          <a:p>
            <a:endParaRPr lang="es-ES" dirty="0"/>
          </a:p>
          <a:p>
            <a:endParaRPr lang="es-CL" dirty="0"/>
          </a:p>
        </p:txBody>
      </p:sp>
    </p:spTree>
    <p:extLst>
      <p:ext uri="{BB962C8B-B14F-4D97-AF65-F5344CB8AC3E}">
        <p14:creationId xmlns:p14="http://schemas.microsoft.com/office/powerpoint/2010/main" val="2272860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75704" y="3835299"/>
            <a:ext cx="8915399" cy="1468800"/>
          </a:xfrm>
        </p:spPr>
        <p:txBody>
          <a:bodyPr>
            <a:normAutofit fontScale="90000"/>
          </a:bodyPr>
          <a:lstStyle/>
          <a:p>
            <a:r>
              <a:rPr lang="es-ES" sz="4400" dirty="0"/>
              <a:t>UNIDAD I: </a:t>
            </a:r>
            <a:br>
              <a:rPr lang="es-ES" sz="4400" dirty="0"/>
            </a:br>
            <a:r>
              <a:rPr lang="es-ES" sz="4400" dirty="0"/>
              <a:t/>
            </a:r>
            <a:br>
              <a:rPr lang="es-ES" sz="4400" dirty="0"/>
            </a:br>
            <a:r>
              <a:rPr lang="es-ES" sz="4400" dirty="0"/>
              <a:t>LOS PROCEDIMIENTOS ANTE LOS JUZGADOS DE FAMILIA</a:t>
            </a:r>
            <a:r>
              <a:rPr lang="es-ES" dirty="0"/>
              <a:t/>
            </a:r>
            <a:br>
              <a:rPr lang="es-ES" dirty="0"/>
            </a:br>
            <a:r>
              <a:rPr lang="es-ES" dirty="0"/>
              <a:t/>
            </a:r>
            <a:br>
              <a:rPr lang="es-ES" dirty="0"/>
            </a:br>
            <a:r>
              <a:rPr lang="es-ES" dirty="0"/>
              <a:t>LEY 19.968</a:t>
            </a:r>
            <a:endParaRPr lang="es-CL" dirty="0"/>
          </a:p>
        </p:txBody>
      </p:sp>
    </p:spTree>
    <p:extLst>
      <p:ext uri="{BB962C8B-B14F-4D97-AF65-F5344CB8AC3E}">
        <p14:creationId xmlns:p14="http://schemas.microsoft.com/office/powerpoint/2010/main" val="867327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DISPOSITIVO E INQUISITIVO</a:t>
            </a:r>
          </a:p>
        </p:txBody>
      </p:sp>
      <p:sp>
        <p:nvSpPr>
          <p:cNvPr id="3" name="Marcador de contenido 2"/>
          <p:cNvSpPr>
            <a:spLocks noGrp="1"/>
          </p:cNvSpPr>
          <p:nvPr>
            <p:ph idx="1"/>
          </p:nvPr>
        </p:nvSpPr>
        <p:spPr>
          <a:xfrm>
            <a:off x="2589212" y="1904999"/>
            <a:ext cx="8915400" cy="4273731"/>
          </a:xfrm>
        </p:spPr>
        <p:txBody>
          <a:bodyPr>
            <a:normAutofit/>
          </a:bodyPr>
          <a:lstStyle/>
          <a:p>
            <a:pPr algn="just">
              <a:buFont typeface="Wingdings" panose="05000000000000000000" pitchFamily="2" charset="2"/>
              <a:buChar char="§"/>
            </a:pPr>
            <a:r>
              <a:rPr lang="es-ES" dirty="0"/>
              <a:t>El juez de oficio lleva el </a:t>
            </a:r>
            <a:r>
              <a:rPr lang="es-ES" b="1" dirty="0"/>
              <a:t>avance del proceso</a:t>
            </a:r>
            <a:r>
              <a:rPr lang="es-ES" dirty="0"/>
              <a:t>: cita a audiencias, dicta fallo, puede decretar de oficio el abandono del procedimiento, etc.</a:t>
            </a:r>
          </a:p>
          <a:p>
            <a:pPr algn="just">
              <a:buFont typeface="Wingdings" panose="05000000000000000000" pitchFamily="2" charset="2"/>
              <a:buChar char="§"/>
            </a:pPr>
            <a:r>
              <a:rPr lang="es-ES" dirty="0"/>
              <a:t>Puede decretar </a:t>
            </a:r>
            <a:r>
              <a:rPr lang="es-ES" b="1" dirty="0"/>
              <a:t>medidas cautelares </a:t>
            </a:r>
            <a:r>
              <a:rPr lang="es-ES" dirty="0"/>
              <a:t>de oficio, art. 22: “…</a:t>
            </a:r>
            <a:r>
              <a:rPr lang="es-ES" i="1" dirty="0"/>
              <a:t>en cualquier etapa del procedimiento, o antes de su inicio, el juez, de oficio o a petición de parte, teniendo en cuenta la verosimilitud del derecho invocado y el peligro en la demora que implica la tramitación, podrá decretar las medidas cautelares conservativas o </a:t>
            </a:r>
            <a:r>
              <a:rPr lang="es-ES" i="1" dirty="0" err="1"/>
              <a:t>innovativas</a:t>
            </a:r>
            <a:r>
              <a:rPr lang="es-ES" i="1" dirty="0"/>
              <a:t> que estime procedentes</a:t>
            </a:r>
            <a:r>
              <a:rPr lang="es-ES" dirty="0"/>
              <a:t>”.</a:t>
            </a:r>
          </a:p>
          <a:p>
            <a:pPr algn="just">
              <a:buFont typeface="Wingdings" panose="05000000000000000000" pitchFamily="2" charset="2"/>
              <a:buChar char="§"/>
            </a:pPr>
            <a:r>
              <a:rPr lang="es-ES" dirty="0"/>
              <a:t>Respecto a la </a:t>
            </a:r>
            <a:r>
              <a:rPr lang="es-ES" b="1" dirty="0"/>
              <a:t>prueba</a:t>
            </a:r>
            <a:r>
              <a:rPr lang="es-ES" dirty="0"/>
              <a:t>, si bien las partes son las llamadas a su ofrecimiento, el juez de oficio puede requerir prueba, art. 29 inc. final: </a:t>
            </a:r>
            <a:r>
              <a:rPr lang="es-ES" i="1" dirty="0"/>
              <a:t>El juez, de oficio, podrá asimismo ordenar que se acompañen todos aquellos medios de prueba de que tome conocimiento o que, a su juicio, resulte necesario producir en atención al conflicto familiar de que se trate</a:t>
            </a:r>
            <a:r>
              <a:rPr lang="es-ES" dirty="0"/>
              <a:t>.</a:t>
            </a:r>
            <a:endParaRPr lang="es-CL" dirty="0"/>
          </a:p>
        </p:txBody>
      </p:sp>
    </p:spTree>
    <p:extLst>
      <p:ext uri="{BB962C8B-B14F-4D97-AF65-F5344CB8AC3E}">
        <p14:creationId xmlns:p14="http://schemas.microsoft.com/office/powerpoint/2010/main" val="356342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DISPOSITIVO E INQUISITIVO</a:t>
            </a:r>
          </a:p>
        </p:txBody>
      </p:sp>
      <p:sp>
        <p:nvSpPr>
          <p:cNvPr id="3" name="Marcador de contenido 2"/>
          <p:cNvSpPr>
            <a:spLocks noGrp="1"/>
          </p:cNvSpPr>
          <p:nvPr>
            <p:ph idx="1"/>
          </p:nvPr>
        </p:nvSpPr>
        <p:spPr/>
        <p:txBody>
          <a:bodyPr/>
          <a:lstStyle/>
          <a:p>
            <a:pPr algn="just">
              <a:buFont typeface="Wingdings" panose="05000000000000000000" pitchFamily="2" charset="2"/>
              <a:buChar char="§"/>
            </a:pPr>
            <a:r>
              <a:rPr lang="es-ES" dirty="0"/>
              <a:t>Participación activa del juez en la incorporación de la prueba.</a:t>
            </a:r>
          </a:p>
          <a:p>
            <a:pPr algn="just">
              <a:buFont typeface="Wingdings" panose="05000000000000000000" pitchFamily="2" charset="2"/>
              <a:buChar char="§"/>
            </a:pPr>
            <a:r>
              <a:rPr lang="es-ES" dirty="0"/>
              <a:t>Art. 13 inc. Final</a:t>
            </a:r>
          </a:p>
          <a:p>
            <a:pPr algn="just">
              <a:buFont typeface="Wingdings" panose="05000000000000000000" pitchFamily="2" charset="2"/>
              <a:buChar char="§"/>
            </a:pPr>
            <a:r>
              <a:rPr lang="es-ES" dirty="0"/>
              <a:t>Aprobación judicial a actuaciones que disponen del procedimiento, por el carácter de orden público del derecho de familia: alimentos, filiación, transacciones, etc.</a:t>
            </a:r>
          </a:p>
          <a:p>
            <a:pPr algn="just">
              <a:buFont typeface="Wingdings" panose="05000000000000000000" pitchFamily="2" charset="2"/>
              <a:buChar char="§"/>
            </a:pPr>
            <a:r>
              <a:rPr lang="es-ES" dirty="0"/>
              <a:t>La impugnación es resorte sólo de las partes, ya no hay consulta en los divorcios.</a:t>
            </a:r>
            <a:endParaRPr lang="es-CL" dirty="0"/>
          </a:p>
        </p:txBody>
      </p:sp>
    </p:spTree>
    <p:extLst>
      <p:ext uri="{BB962C8B-B14F-4D97-AF65-F5344CB8AC3E}">
        <p14:creationId xmlns:p14="http://schemas.microsoft.com/office/powerpoint/2010/main" val="14732863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DE LA COLABORACIÓN.</a:t>
            </a:r>
            <a:br>
              <a:rPr lang="es-CL" dirty="0"/>
            </a:br>
            <a:endParaRPr lang="es-CL" dirty="0"/>
          </a:p>
        </p:txBody>
      </p:sp>
      <p:sp>
        <p:nvSpPr>
          <p:cNvPr id="3" name="Marcador de contenido 2"/>
          <p:cNvSpPr>
            <a:spLocks noGrp="1"/>
          </p:cNvSpPr>
          <p:nvPr>
            <p:ph idx="1"/>
          </p:nvPr>
        </p:nvSpPr>
        <p:spPr>
          <a:xfrm>
            <a:off x="2589212" y="2133599"/>
            <a:ext cx="8915400" cy="4005943"/>
          </a:xfrm>
        </p:spPr>
        <p:txBody>
          <a:bodyPr>
            <a:normAutofit/>
          </a:bodyPr>
          <a:lstStyle/>
          <a:p>
            <a:pPr marL="0" indent="0" algn="just">
              <a:buNone/>
            </a:pPr>
            <a:r>
              <a:rPr lang="es-ES" b="1" dirty="0"/>
              <a:t>Artículo 14.- Colaboración</a:t>
            </a:r>
            <a:r>
              <a:rPr lang="es-ES" dirty="0"/>
              <a:t>. Durante el procedimiento y en la resolución del conflicto, se buscarán alternativas orientadas a mitigar la confrontación entre las partes, privilegiando las soluciones acordadas por ellas.</a:t>
            </a:r>
          </a:p>
          <a:p>
            <a:pPr algn="just">
              <a:buFont typeface="Wingdings" panose="05000000000000000000" pitchFamily="2" charset="2"/>
              <a:buChar char="§"/>
            </a:pPr>
            <a:r>
              <a:rPr lang="es-ES" dirty="0"/>
              <a:t>Se privilegian los acuerdos por sobre la decisión jurisdiccional, ya que evita la confrontación entre las partes, tienen mejor pronóstico de cumplimiento y evita el desgaste de las partes y eventualmente la afectación de los niños sujetos del proceso.</a:t>
            </a:r>
          </a:p>
          <a:p>
            <a:pPr algn="just">
              <a:buFont typeface="Wingdings" panose="05000000000000000000" pitchFamily="2" charset="2"/>
              <a:buChar char="§"/>
            </a:pPr>
            <a:r>
              <a:rPr lang="es-ES" dirty="0"/>
              <a:t>Mediación previa obligatoria: alimentos, cuidado personal y RDR.</a:t>
            </a:r>
          </a:p>
          <a:p>
            <a:pPr algn="just">
              <a:buFont typeface="Wingdings" panose="05000000000000000000" pitchFamily="2" charset="2"/>
              <a:buChar char="§"/>
            </a:pPr>
            <a:r>
              <a:rPr lang="es-ES" dirty="0"/>
              <a:t>Mediación voluntaria. Art. 61, N°4.</a:t>
            </a:r>
          </a:p>
          <a:p>
            <a:pPr algn="just">
              <a:buFont typeface="Wingdings" panose="05000000000000000000" pitchFamily="2" charset="2"/>
              <a:buChar char="§"/>
            </a:pPr>
            <a:r>
              <a:rPr lang="es-ES" dirty="0"/>
              <a:t>Instancias de solución colaborativa: </a:t>
            </a:r>
            <a:r>
              <a:rPr lang="es-ES" dirty="0" err="1"/>
              <a:t>Proc</a:t>
            </a:r>
            <a:r>
              <a:rPr lang="es-ES" dirty="0"/>
              <a:t>. Ordinario: llamado a conciliación en audiencia preparatoria, art. 61 N°5. </a:t>
            </a:r>
            <a:r>
              <a:rPr lang="es-ES" dirty="0" err="1"/>
              <a:t>Proc</a:t>
            </a:r>
            <a:r>
              <a:rPr lang="es-ES" dirty="0"/>
              <a:t>. </a:t>
            </a:r>
            <a:r>
              <a:rPr lang="es-ES" dirty="0" err="1"/>
              <a:t>Proteccional</a:t>
            </a:r>
            <a:r>
              <a:rPr lang="es-ES" dirty="0"/>
              <a:t>: Solución colaborativa, art. 75.</a:t>
            </a:r>
          </a:p>
          <a:p>
            <a:pPr marL="0" indent="0" algn="just">
              <a:buNone/>
            </a:pPr>
            <a:endParaRPr lang="es-CL" dirty="0"/>
          </a:p>
        </p:txBody>
      </p:sp>
    </p:spTree>
    <p:extLst>
      <p:ext uri="{BB962C8B-B14F-4D97-AF65-F5344CB8AC3E}">
        <p14:creationId xmlns:p14="http://schemas.microsoft.com/office/powerpoint/2010/main" val="27617301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DE LA PUBLICIDAD.</a:t>
            </a:r>
            <a:br>
              <a:rPr lang="es-CL" dirty="0"/>
            </a:b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Artículo 15.- Publicidad</a:t>
            </a:r>
            <a:r>
              <a:rPr lang="es-ES" dirty="0"/>
              <a:t>. Todas las actuaciones jurisdiccionales y procedimientos administrativos del tribunal son públicos.</a:t>
            </a:r>
          </a:p>
          <a:p>
            <a:pPr marL="0" indent="0" algn="just">
              <a:buNone/>
            </a:pPr>
            <a:r>
              <a:rPr lang="es-ES" dirty="0"/>
              <a:t>Excepcionalmente y a petición de parte, cuando exista un peligro grave de afectación del derecho a la privacidad de las partes, especialmente niños, niñas y adolescentes, el juez podrá disponer una o más de las siguientes medidas:</a:t>
            </a:r>
          </a:p>
          <a:p>
            <a:pPr marL="0" indent="0" algn="just">
              <a:buNone/>
            </a:pPr>
            <a:r>
              <a:rPr lang="es-ES" dirty="0"/>
              <a:t>a) Impedir el acceso u ordenar la salida de personas determinadas de la sala donde se efectúa la audiencia.</a:t>
            </a:r>
          </a:p>
          <a:p>
            <a:pPr marL="0" indent="0" algn="just">
              <a:buNone/>
            </a:pPr>
            <a:r>
              <a:rPr lang="es-ES" dirty="0"/>
              <a:t>b) Impedir el acceso del público en general u ordenar su salida para la práctica de diligencias específicas.</a:t>
            </a:r>
          </a:p>
        </p:txBody>
      </p:sp>
    </p:spTree>
    <p:extLst>
      <p:ext uri="{BB962C8B-B14F-4D97-AF65-F5344CB8AC3E}">
        <p14:creationId xmlns:p14="http://schemas.microsoft.com/office/powerpoint/2010/main" val="1625046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DE LA PUBLICIDAD.</a:t>
            </a:r>
            <a:br>
              <a:rPr lang="es-CL" dirty="0"/>
            </a:br>
            <a:endParaRPr lang="es-CL" dirty="0"/>
          </a:p>
        </p:txBody>
      </p:sp>
      <p:sp>
        <p:nvSpPr>
          <p:cNvPr id="3" name="Marcador de contenido 2"/>
          <p:cNvSpPr>
            <a:spLocks noGrp="1"/>
          </p:cNvSpPr>
          <p:nvPr>
            <p:ph idx="1"/>
          </p:nvPr>
        </p:nvSpPr>
        <p:spPr/>
        <p:txBody>
          <a:bodyPr/>
          <a:lstStyle/>
          <a:p>
            <a:pPr marL="0" indent="0" algn="just">
              <a:buNone/>
            </a:pPr>
            <a:r>
              <a:rPr lang="es-ES" b="1" dirty="0"/>
              <a:t>Publicidad</a:t>
            </a:r>
            <a:r>
              <a:rPr lang="es-ES" dirty="0"/>
              <a:t>: posibilidad que los actos del proceso sean conocidos por terceros ajenos al juicio.</a:t>
            </a:r>
          </a:p>
          <a:p>
            <a:pPr marL="0" indent="0" algn="just">
              <a:buNone/>
            </a:pPr>
            <a:r>
              <a:rPr lang="es-ES" b="1" dirty="0"/>
              <a:t>Secreto</a:t>
            </a:r>
            <a:r>
              <a:rPr lang="es-ES" dirty="0"/>
              <a:t>: tramitación reservada sólo a las partes o intervinientes en el juicio.</a:t>
            </a:r>
          </a:p>
          <a:p>
            <a:pPr algn="just">
              <a:buFont typeface="Wingdings" panose="05000000000000000000" pitchFamily="2" charset="2"/>
              <a:buChar char="§"/>
            </a:pPr>
            <a:r>
              <a:rPr lang="es-ES" dirty="0"/>
              <a:t>Reserva de la declaración de los niños ante el juez.</a:t>
            </a:r>
          </a:p>
          <a:p>
            <a:pPr algn="just">
              <a:buFont typeface="Wingdings" panose="05000000000000000000" pitchFamily="2" charset="2"/>
              <a:buChar char="§"/>
            </a:pPr>
            <a:r>
              <a:rPr lang="es-ES" dirty="0"/>
              <a:t>Juicios de Separación, Divorcio y Nulidad reservados, art. 86 LMC.</a:t>
            </a:r>
          </a:p>
          <a:p>
            <a:pPr algn="just">
              <a:buFont typeface="Wingdings" panose="05000000000000000000" pitchFamily="2" charset="2"/>
              <a:buChar char="§"/>
            </a:pPr>
            <a:r>
              <a:rPr lang="es-ES" dirty="0"/>
              <a:t>En la práctica los tribunales de Familia han optado por la reserva del proceso y principalmente de las audiencias, salvo consentimiento expreso de las partes.</a:t>
            </a:r>
          </a:p>
          <a:p>
            <a:pPr marL="0" indent="0">
              <a:buNone/>
            </a:pPr>
            <a:endParaRPr lang="es-CL" dirty="0"/>
          </a:p>
        </p:txBody>
      </p:sp>
    </p:spTree>
    <p:extLst>
      <p:ext uri="{BB962C8B-B14F-4D97-AF65-F5344CB8AC3E}">
        <p14:creationId xmlns:p14="http://schemas.microsoft.com/office/powerpoint/2010/main" val="15959072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DE LA DESFORMALIZACIÓN.</a:t>
            </a:r>
            <a:br>
              <a:rPr lang="es-CL" dirty="0"/>
            </a:br>
            <a:endParaRPr lang="es-CL" dirty="0"/>
          </a:p>
        </p:txBody>
      </p:sp>
      <p:sp>
        <p:nvSpPr>
          <p:cNvPr id="3" name="Marcador de contenido 2"/>
          <p:cNvSpPr>
            <a:spLocks noGrp="1"/>
          </p:cNvSpPr>
          <p:nvPr>
            <p:ph idx="1"/>
          </p:nvPr>
        </p:nvSpPr>
        <p:spPr/>
        <p:txBody>
          <a:bodyPr/>
          <a:lstStyle/>
          <a:p>
            <a:pPr marL="0" indent="0" algn="just">
              <a:buNone/>
            </a:pPr>
            <a:r>
              <a:rPr lang="es-ES" b="1" dirty="0"/>
              <a:t>Artículo 9°</a:t>
            </a:r>
            <a:r>
              <a:rPr lang="es-ES" dirty="0"/>
              <a:t>.- Principios del procedimiento. El procedimiento que aplicarán los juzgados de familia será oral, concentrado y </a:t>
            </a:r>
            <a:r>
              <a:rPr lang="es-ES" b="1" u="sng" dirty="0" err="1"/>
              <a:t>desformalizado</a:t>
            </a:r>
            <a:r>
              <a:rPr lang="es-ES" dirty="0"/>
              <a:t>. </a:t>
            </a:r>
          </a:p>
          <a:p>
            <a:pPr marL="0" indent="0" algn="just">
              <a:buNone/>
            </a:pPr>
            <a:r>
              <a:rPr lang="es-ES" b="1" dirty="0"/>
              <a:t>Formalismo vs </a:t>
            </a:r>
            <a:r>
              <a:rPr lang="es-ES" b="1" dirty="0" err="1"/>
              <a:t>Desformalización</a:t>
            </a:r>
            <a:r>
              <a:rPr lang="es-ES" dirty="0"/>
              <a:t>. Si sólo la ley establece exclusivamente tiempo, lugar y formalidades externas de los actos procesales, o bien, se le permite a las partes o al juez determinar la forma de los actos atendida a su idoneidad.</a:t>
            </a:r>
          </a:p>
          <a:p>
            <a:pPr marL="0" indent="0" algn="just">
              <a:buNone/>
            </a:pPr>
            <a:r>
              <a:rPr lang="es-ES" dirty="0"/>
              <a:t>Tiene estrecha relación con la nulidad procesal.</a:t>
            </a:r>
          </a:p>
          <a:p>
            <a:pPr marL="0" indent="0">
              <a:buNone/>
            </a:pPr>
            <a:r>
              <a:rPr lang="es-ES" dirty="0" err="1"/>
              <a:t>Desformalización</a:t>
            </a:r>
            <a:r>
              <a:rPr lang="es-ES" dirty="0"/>
              <a:t> y debido proceso.</a:t>
            </a:r>
            <a:endParaRPr lang="es-CL" dirty="0"/>
          </a:p>
        </p:txBody>
      </p:sp>
    </p:spTree>
    <p:extLst>
      <p:ext uri="{BB962C8B-B14F-4D97-AF65-F5344CB8AC3E}">
        <p14:creationId xmlns:p14="http://schemas.microsoft.com/office/powerpoint/2010/main" val="10503734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DE LA CONTRADICCIÓN.</a:t>
            </a:r>
            <a:br>
              <a:rPr lang="es-CL" dirty="0"/>
            </a:br>
            <a:endParaRPr lang="es-CL" dirty="0"/>
          </a:p>
        </p:txBody>
      </p:sp>
      <p:sp>
        <p:nvSpPr>
          <p:cNvPr id="3" name="Marcador de contenido 2"/>
          <p:cNvSpPr>
            <a:spLocks noGrp="1"/>
          </p:cNvSpPr>
          <p:nvPr>
            <p:ph idx="1"/>
          </p:nvPr>
        </p:nvSpPr>
        <p:spPr>
          <a:xfrm>
            <a:off x="2589212" y="1802674"/>
            <a:ext cx="8915400" cy="4108548"/>
          </a:xfrm>
        </p:spPr>
        <p:txBody>
          <a:bodyPr>
            <a:normAutofit fontScale="92500"/>
          </a:bodyPr>
          <a:lstStyle/>
          <a:p>
            <a:pPr algn="just">
              <a:buFont typeface="Wingdings" panose="05000000000000000000" pitchFamily="2" charset="2"/>
              <a:buChar char="§"/>
            </a:pPr>
            <a:r>
              <a:rPr lang="es-ES" dirty="0"/>
              <a:t>También conocido como de Bilateralidad de la Audiencia.</a:t>
            </a:r>
          </a:p>
          <a:p>
            <a:pPr algn="just">
              <a:buFont typeface="Wingdings" panose="05000000000000000000" pitchFamily="2" charset="2"/>
              <a:buChar char="§"/>
            </a:pPr>
            <a:r>
              <a:rPr lang="es-ES" dirty="0"/>
              <a:t>Consiste en que nadie puede ser afectado por una resolución judicial o alguna diligencia procesal sin que en forma previa a ello haya tenido la posibilidad de ser oído.</a:t>
            </a:r>
          </a:p>
          <a:p>
            <a:pPr algn="just">
              <a:buFont typeface="Wingdings" panose="05000000000000000000" pitchFamily="2" charset="2"/>
              <a:buChar char="§"/>
            </a:pPr>
            <a:r>
              <a:rPr lang="es-ES" dirty="0"/>
              <a:t>Garantía constitucional dentro del Debido Proceso.</a:t>
            </a:r>
          </a:p>
          <a:p>
            <a:pPr marL="0" indent="0" algn="just">
              <a:buNone/>
            </a:pPr>
            <a:r>
              <a:rPr lang="es-ES" dirty="0"/>
              <a:t>Derecho a ser oído de los niños, niñas y adolescentes: </a:t>
            </a:r>
          </a:p>
          <a:p>
            <a:pPr marL="0" indent="0" algn="just">
              <a:buNone/>
            </a:pPr>
            <a:r>
              <a:rPr lang="es-ES" b="1" dirty="0"/>
              <a:t>Artículo 16.- Interés superior del niño, niña o adolescente y derecho a ser oído</a:t>
            </a:r>
            <a:r>
              <a:rPr lang="es-ES" dirty="0"/>
              <a:t>. Esta ley tiene por objetivo garantizar a todos los niños, niñas y adolescentes que se encuentren en el territorio nacional, el ejercicio y goce pleno y efectivo de sus derechos y garantías.</a:t>
            </a:r>
          </a:p>
          <a:p>
            <a:pPr marL="0" indent="0" algn="just">
              <a:buNone/>
            </a:pPr>
            <a:r>
              <a:rPr lang="es-ES" dirty="0"/>
              <a:t>El interés superior del niño, niña o adolescente, y su derecho a ser oído, son principios rectores que el juez de familia debe tener siempre como consideración principal en la resolución del asunto sometido a su conocimiento.</a:t>
            </a:r>
            <a:endParaRPr lang="es-CL" dirty="0"/>
          </a:p>
        </p:txBody>
      </p:sp>
    </p:spTree>
    <p:extLst>
      <p:ext uri="{BB962C8B-B14F-4D97-AF65-F5344CB8AC3E}">
        <p14:creationId xmlns:p14="http://schemas.microsoft.com/office/powerpoint/2010/main" val="10651430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PRINCIPIO DE LA CONTRADICCIÓN.</a:t>
            </a:r>
            <a:br>
              <a:rPr lang="es-CL" dirty="0"/>
            </a:br>
            <a:endParaRPr lang="es-CL" dirty="0"/>
          </a:p>
        </p:txBody>
      </p:sp>
      <p:sp>
        <p:nvSpPr>
          <p:cNvPr id="3" name="Marcador de contenido 2"/>
          <p:cNvSpPr>
            <a:spLocks noGrp="1"/>
          </p:cNvSpPr>
          <p:nvPr>
            <p:ph idx="1"/>
          </p:nvPr>
        </p:nvSpPr>
        <p:spPr/>
        <p:txBody>
          <a:bodyPr>
            <a:normAutofit lnSpcReduction="10000"/>
          </a:bodyPr>
          <a:lstStyle/>
          <a:p>
            <a:pPr marL="0" indent="0" algn="just">
              <a:buNone/>
            </a:pPr>
            <a:r>
              <a:rPr lang="es-ES" b="1" dirty="0"/>
              <a:t>Notificación de la demanda</a:t>
            </a:r>
            <a:r>
              <a:rPr lang="es-ES" dirty="0"/>
              <a:t>: Art. 23, inc. 4: Cuando la demanda deba notificarse a persona cuya individualización o domicilio sean difíciles de determinar, el juez dispondrá que se practique por cualquier medio idóneo que garantice la debida información del notificado, para el adecuado ejercicio de sus derechos.</a:t>
            </a:r>
          </a:p>
          <a:p>
            <a:pPr marL="0" indent="0" algn="just">
              <a:buNone/>
            </a:pPr>
            <a:r>
              <a:rPr lang="es-ES" b="1" dirty="0"/>
              <a:t>Forma especial de notificación</a:t>
            </a:r>
            <a:r>
              <a:rPr lang="es-ES" dirty="0"/>
              <a:t>: art. 23 inc. Final: Los patrocinantes de las partes, en la primera actuación que realicen en el proceso, deberán indicar otra forma de notificación que elijan para sí, que el juez califique como expedita y eficaz, bajo apercibimiento de serles notificadas por el estado diario todas las resoluciones que se dicten en lo sucesivo en el proceso.</a:t>
            </a:r>
          </a:p>
          <a:p>
            <a:pPr marL="0" indent="0" algn="just">
              <a:buNone/>
            </a:pPr>
            <a:r>
              <a:rPr lang="es-ES" b="1" dirty="0"/>
              <a:t>Potestad Cautelar</a:t>
            </a:r>
            <a:r>
              <a:rPr lang="es-ES" dirty="0"/>
              <a:t>: Art. 22 inc. 2: Las medidas cautelares podrán llevarse a efecto aun antes de notificarse a la persona contra quien se dicten, siempre que existan razones graves para ello y el tribunal así lo ordene expresamente.</a:t>
            </a:r>
            <a:endParaRPr lang="es-CL" dirty="0"/>
          </a:p>
        </p:txBody>
      </p:sp>
    </p:spTree>
    <p:extLst>
      <p:ext uri="{BB962C8B-B14F-4D97-AF65-F5344CB8AC3E}">
        <p14:creationId xmlns:p14="http://schemas.microsoft.com/office/powerpoint/2010/main" val="6100178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PRINCIPIO DEL INTERÉS SUPERIOR DEL NIÑO</a:t>
            </a:r>
            <a:endParaRPr lang="es-CL" dirty="0"/>
          </a:p>
        </p:txBody>
      </p:sp>
      <p:sp>
        <p:nvSpPr>
          <p:cNvPr id="3" name="Marcador de contenido 2"/>
          <p:cNvSpPr>
            <a:spLocks noGrp="1"/>
          </p:cNvSpPr>
          <p:nvPr>
            <p:ph idx="1"/>
          </p:nvPr>
        </p:nvSpPr>
        <p:spPr/>
        <p:txBody>
          <a:bodyPr/>
          <a:lstStyle/>
          <a:p>
            <a:pPr marL="0" indent="0">
              <a:buNone/>
            </a:pPr>
            <a:r>
              <a:rPr lang="es-ES" dirty="0"/>
              <a:t>Es un principio de norma sustantivo más que procedimental.</a:t>
            </a:r>
          </a:p>
          <a:p>
            <a:pPr marL="0" lvl="0" indent="0" algn="just">
              <a:buClr>
                <a:srgbClr val="A53010"/>
              </a:buClr>
              <a:buNone/>
            </a:pPr>
            <a:r>
              <a:rPr lang="es-ES" b="1" dirty="0">
                <a:solidFill>
                  <a:prstClr val="black">
                    <a:lumMod val="75000"/>
                    <a:lumOff val="25000"/>
                  </a:prstClr>
                </a:solidFill>
              </a:rPr>
              <a:t>Artículo 16.- Interés superior del niño, niña o adolescente y derecho a ser oído</a:t>
            </a:r>
            <a:r>
              <a:rPr lang="es-ES" dirty="0">
                <a:solidFill>
                  <a:prstClr val="black">
                    <a:lumMod val="75000"/>
                    <a:lumOff val="25000"/>
                  </a:prstClr>
                </a:solidFill>
              </a:rPr>
              <a:t>. Esta ley tiene por objetivo garantizar a todos los niños, niñas y adolescentes que se encuentren en el territorio nacional, el ejercicio y goce pleno y efectivo de sus derechos y garantías.</a:t>
            </a:r>
          </a:p>
          <a:p>
            <a:pPr marL="0" lvl="0" indent="0" algn="just">
              <a:buClr>
                <a:srgbClr val="A53010"/>
              </a:buClr>
              <a:buNone/>
            </a:pPr>
            <a:r>
              <a:rPr lang="es-ES" dirty="0">
                <a:solidFill>
                  <a:prstClr val="black">
                    <a:lumMod val="75000"/>
                    <a:lumOff val="25000"/>
                  </a:prstClr>
                </a:solidFill>
              </a:rPr>
              <a:t>El interés superior del niño, niña o adolescente, y su derecho a ser oído, son principios rectores que el juez de familia debe tener siempre como consideración principal en la resolución del asunto sometido a su conocimiento.</a:t>
            </a:r>
            <a:endParaRPr lang="es-CL" dirty="0">
              <a:solidFill>
                <a:prstClr val="black">
                  <a:lumMod val="75000"/>
                  <a:lumOff val="25000"/>
                </a:prstClr>
              </a:solidFill>
            </a:endParaRPr>
          </a:p>
          <a:p>
            <a:pPr marL="0" indent="0">
              <a:buNone/>
            </a:pPr>
            <a:endParaRPr lang="es-ES" dirty="0"/>
          </a:p>
          <a:p>
            <a:pPr marL="0" indent="0">
              <a:buNone/>
            </a:pPr>
            <a:endParaRPr lang="es-CL" dirty="0"/>
          </a:p>
        </p:txBody>
      </p:sp>
    </p:spTree>
    <p:extLst>
      <p:ext uri="{BB962C8B-B14F-4D97-AF65-F5344CB8AC3E}">
        <p14:creationId xmlns:p14="http://schemas.microsoft.com/office/powerpoint/2010/main" val="26579329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PRINCIPIO DEL INTERÉS SUPERIOR DEL NIÑO</a:t>
            </a:r>
            <a:endParaRPr lang="es-CL" dirty="0"/>
          </a:p>
        </p:txBody>
      </p:sp>
      <p:sp>
        <p:nvSpPr>
          <p:cNvPr id="3" name="Marcador de contenido 2"/>
          <p:cNvSpPr>
            <a:spLocks noGrp="1"/>
          </p:cNvSpPr>
          <p:nvPr>
            <p:ph idx="1"/>
          </p:nvPr>
        </p:nvSpPr>
        <p:spPr/>
        <p:txBody>
          <a:bodyPr>
            <a:normAutofit lnSpcReduction="10000"/>
          </a:bodyPr>
          <a:lstStyle/>
          <a:p>
            <a:pPr marL="0" indent="0">
              <a:buNone/>
            </a:pPr>
            <a:r>
              <a:rPr lang="es-ES" dirty="0"/>
              <a:t>No existe una definición legal.</a:t>
            </a:r>
          </a:p>
          <a:p>
            <a:pPr lvl="0" algn="just">
              <a:buClr>
                <a:srgbClr val="A53010"/>
              </a:buClr>
            </a:pPr>
            <a:r>
              <a:rPr lang="es-ES" sz="1700" dirty="0">
                <a:solidFill>
                  <a:prstClr val="black">
                    <a:lumMod val="75000"/>
                    <a:lumOff val="25000"/>
                  </a:prstClr>
                </a:solidFill>
              </a:rPr>
              <a:t>Corte Suprema, es un “</a:t>
            </a:r>
            <a:r>
              <a:rPr lang="es-ES" sz="1700" i="1" dirty="0">
                <a:solidFill>
                  <a:prstClr val="black">
                    <a:lumMod val="75000"/>
                    <a:lumOff val="25000"/>
                  </a:prstClr>
                </a:solidFill>
              </a:rPr>
              <a:t>principio que si bien tiene un contenido indeterminado, puede afirmarse que alude al pleno respeto de los derechos esenciales del niño, niña o adolescente, buscándose a través del mismo, asegurar el ejercicio y protección de los derechos fundamentales de los menores y posibilitar la mayor satisfacción de todos los aspectos de su vida, orientados al desarrollo de su personalidad</a:t>
            </a:r>
            <a:r>
              <a:rPr lang="es-ES" sz="1700" dirty="0">
                <a:solidFill>
                  <a:prstClr val="black">
                    <a:lumMod val="75000"/>
                    <a:lumOff val="25000"/>
                  </a:prstClr>
                </a:solidFill>
              </a:rPr>
              <a:t>”.</a:t>
            </a:r>
          </a:p>
          <a:p>
            <a:pPr lvl="0" algn="just">
              <a:buClr>
                <a:srgbClr val="A53010"/>
              </a:buClr>
            </a:pPr>
            <a:r>
              <a:rPr lang="es-ES" sz="1700" dirty="0">
                <a:solidFill>
                  <a:prstClr val="black">
                    <a:lumMod val="75000"/>
                    <a:lumOff val="25000"/>
                  </a:prstClr>
                </a:solidFill>
              </a:rPr>
              <a:t>Artículo 18 de la “Convención sobre los Derechos del Niño”, que establece en su inciso 1º: “</a:t>
            </a:r>
            <a:r>
              <a:rPr lang="es-ES" sz="1700" i="1" dirty="0">
                <a:solidFill>
                  <a:prstClr val="black">
                    <a:lumMod val="75000"/>
                    <a:lumOff val="25000"/>
                  </a:prstClr>
                </a:solidFill>
              </a:rPr>
              <a:t>Los Estados Partes pondrán el máximo empeño en garantizar el reconocimiento del principio de que ambos padres tienen obligaciones comunes en lo que respecta a la crianza y el desarrollo del niño. Incumbirá a los padres, o en su caso, a los representantes legales la responsabilidad primordial de la crianza y el desarrollo del niño. Su preocupación fundamental será el interés superior del niño</a:t>
            </a:r>
            <a:r>
              <a:rPr lang="es-ES" sz="1700" dirty="0">
                <a:solidFill>
                  <a:prstClr val="black">
                    <a:lumMod val="75000"/>
                    <a:lumOff val="25000"/>
                  </a:prstClr>
                </a:solidFill>
              </a:rPr>
              <a:t>”.</a:t>
            </a:r>
            <a:endParaRPr lang="es-CL" sz="1700" dirty="0">
              <a:solidFill>
                <a:prstClr val="black">
                  <a:lumMod val="75000"/>
                  <a:lumOff val="25000"/>
                </a:prstClr>
              </a:solidFill>
            </a:endParaRPr>
          </a:p>
          <a:p>
            <a:pPr marL="0" indent="0">
              <a:buNone/>
            </a:pPr>
            <a:endParaRPr lang="es-CL" dirty="0"/>
          </a:p>
        </p:txBody>
      </p:sp>
    </p:spTree>
    <p:extLst>
      <p:ext uri="{BB962C8B-B14F-4D97-AF65-F5344CB8AC3E}">
        <p14:creationId xmlns:p14="http://schemas.microsoft.com/office/powerpoint/2010/main" val="2792412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66BF9EE-F7AC-4FA5-AC7E-001B3A642F75}"/>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0" name="Freeform 11">
              <a:extLst>
                <a:ext uri="{FF2B5EF4-FFF2-40B4-BE49-F238E27FC236}">
                  <a16:creationId xmlns:a16="http://schemas.microsoft.com/office/drawing/2014/main" id="{3B48D182-44E3-4D8B-ACEF-F1A900BE443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1" name="Freeform 12">
              <a:extLst>
                <a:ext uri="{FF2B5EF4-FFF2-40B4-BE49-F238E27FC236}">
                  <a16:creationId xmlns:a16="http://schemas.microsoft.com/office/drawing/2014/main" id="{355A535A-A489-477F-A314-593AA8CAFB2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2" name="Freeform 13">
              <a:extLst>
                <a:ext uri="{FF2B5EF4-FFF2-40B4-BE49-F238E27FC236}">
                  <a16:creationId xmlns:a16="http://schemas.microsoft.com/office/drawing/2014/main" id="{954C2D4C-FD83-4EF4-9312-04442ABD66B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3" name="Freeform 14">
              <a:extLst>
                <a:ext uri="{FF2B5EF4-FFF2-40B4-BE49-F238E27FC236}">
                  <a16:creationId xmlns:a16="http://schemas.microsoft.com/office/drawing/2014/main" id="{C20701C2-CD9A-4698-BC97-E1085820C2C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4" name="Freeform 15">
              <a:extLst>
                <a:ext uri="{FF2B5EF4-FFF2-40B4-BE49-F238E27FC236}">
                  <a16:creationId xmlns:a16="http://schemas.microsoft.com/office/drawing/2014/main" id="{62575C35-466F-42AE-87A1-D691849AB8C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5" name="Freeform 16">
              <a:extLst>
                <a:ext uri="{FF2B5EF4-FFF2-40B4-BE49-F238E27FC236}">
                  <a16:creationId xmlns:a16="http://schemas.microsoft.com/office/drawing/2014/main" id="{58236F37-6119-45AC-80A0-CD2C311B505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6" name="Freeform 17">
              <a:extLst>
                <a:ext uri="{FF2B5EF4-FFF2-40B4-BE49-F238E27FC236}">
                  <a16:creationId xmlns:a16="http://schemas.microsoft.com/office/drawing/2014/main" id="{F3FDD799-39FE-4D6F-9A64-2F472B21507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7" name="Freeform 18">
              <a:extLst>
                <a:ext uri="{FF2B5EF4-FFF2-40B4-BE49-F238E27FC236}">
                  <a16:creationId xmlns:a16="http://schemas.microsoft.com/office/drawing/2014/main" id="{9820D241-1D49-442C-A95A-00BC1BF9E29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8" name="Freeform 19">
              <a:extLst>
                <a:ext uri="{FF2B5EF4-FFF2-40B4-BE49-F238E27FC236}">
                  <a16:creationId xmlns:a16="http://schemas.microsoft.com/office/drawing/2014/main" id="{EBC2197C-B383-4866-8ABD-74222400BE8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9" name="Freeform 20">
              <a:extLst>
                <a:ext uri="{FF2B5EF4-FFF2-40B4-BE49-F238E27FC236}">
                  <a16:creationId xmlns:a16="http://schemas.microsoft.com/office/drawing/2014/main" id="{404B06AA-FC93-4471-9DE4-56A401E70A5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0" name="Freeform 21">
              <a:extLst>
                <a:ext uri="{FF2B5EF4-FFF2-40B4-BE49-F238E27FC236}">
                  <a16:creationId xmlns:a16="http://schemas.microsoft.com/office/drawing/2014/main" id="{E580600C-013F-4FAF-8FB7-4CC0FA80A92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1" name="Freeform 22">
              <a:extLst>
                <a:ext uri="{FF2B5EF4-FFF2-40B4-BE49-F238E27FC236}">
                  <a16:creationId xmlns:a16="http://schemas.microsoft.com/office/drawing/2014/main" id="{9BFCF199-64B2-4AEE-88C4-E954ABF3627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3" name="Group 22">
            <a:extLst>
              <a:ext uri="{FF2B5EF4-FFF2-40B4-BE49-F238E27FC236}">
                <a16:creationId xmlns:a16="http://schemas.microsoft.com/office/drawing/2014/main" id="{E312DBA5-56D8-42B2-BA94-28168C2A6703}"/>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 name="Freeform 27">
              <a:extLst>
                <a:ext uri="{FF2B5EF4-FFF2-40B4-BE49-F238E27FC236}">
                  <a16:creationId xmlns:a16="http://schemas.microsoft.com/office/drawing/2014/main" id="{7AD46C74-3117-46B0-B267-0F61B57CACE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5" name="Freeform 28">
              <a:extLst>
                <a:ext uri="{FF2B5EF4-FFF2-40B4-BE49-F238E27FC236}">
                  <a16:creationId xmlns:a16="http://schemas.microsoft.com/office/drawing/2014/main" id="{8C13B810-9664-45D8-8510-D6ED0ADD721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6" name="Freeform 29">
              <a:extLst>
                <a:ext uri="{FF2B5EF4-FFF2-40B4-BE49-F238E27FC236}">
                  <a16:creationId xmlns:a16="http://schemas.microsoft.com/office/drawing/2014/main" id="{10306E52-A922-4458-BCCE-C3C840CC755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7" name="Freeform 30">
              <a:extLst>
                <a:ext uri="{FF2B5EF4-FFF2-40B4-BE49-F238E27FC236}">
                  <a16:creationId xmlns:a16="http://schemas.microsoft.com/office/drawing/2014/main" id="{CB578819-B7E7-4250-932F-52AE2A2A9A5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8" name="Freeform 31">
              <a:extLst>
                <a:ext uri="{FF2B5EF4-FFF2-40B4-BE49-F238E27FC236}">
                  <a16:creationId xmlns:a16="http://schemas.microsoft.com/office/drawing/2014/main" id="{454B9C91-B623-424A-B16E-F764F189D30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9" name="Freeform 32">
              <a:extLst>
                <a:ext uri="{FF2B5EF4-FFF2-40B4-BE49-F238E27FC236}">
                  <a16:creationId xmlns:a16="http://schemas.microsoft.com/office/drawing/2014/main" id="{EFD03C4A-8484-41E6-B458-032F1DCA70A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0" name="Freeform 33">
              <a:extLst>
                <a:ext uri="{FF2B5EF4-FFF2-40B4-BE49-F238E27FC236}">
                  <a16:creationId xmlns:a16="http://schemas.microsoft.com/office/drawing/2014/main" id="{DDC2F3C3-1D4E-4913-9C5C-F9A65B47E5C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1" name="Freeform 34">
              <a:extLst>
                <a:ext uri="{FF2B5EF4-FFF2-40B4-BE49-F238E27FC236}">
                  <a16:creationId xmlns:a16="http://schemas.microsoft.com/office/drawing/2014/main" id="{1E15BCA2-2420-4C53-ADE9-40FBAC23844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2" name="Freeform 35">
              <a:extLst>
                <a:ext uri="{FF2B5EF4-FFF2-40B4-BE49-F238E27FC236}">
                  <a16:creationId xmlns:a16="http://schemas.microsoft.com/office/drawing/2014/main" id="{73D5FBF4-7129-4C51-B603-E3BC3341951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3" name="Freeform 36">
              <a:extLst>
                <a:ext uri="{FF2B5EF4-FFF2-40B4-BE49-F238E27FC236}">
                  <a16:creationId xmlns:a16="http://schemas.microsoft.com/office/drawing/2014/main" id="{0165B164-CE2A-494C-88FC-507232B37C0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4" name="Freeform 37">
              <a:extLst>
                <a:ext uri="{FF2B5EF4-FFF2-40B4-BE49-F238E27FC236}">
                  <a16:creationId xmlns:a16="http://schemas.microsoft.com/office/drawing/2014/main" id="{87F127E5-B10B-4D18-BCF0-E7C3C7F401E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5" name="Freeform 38">
              <a:extLst>
                <a:ext uri="{FF2B5EF4-FFF2-40B4-BE49-F238E27FC236}">
                  <a16:creationId xmlns:a16="http://schemas.microsoft.com/office/drawing/2014/main" id="{FC692D59-F28D-4E42-B435-225F2C6CFA3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7" name="Rectangle 36">
            <a:extLst>
              <a:ext uri="{FF2B5EF4-FFF2-40B4-BE49-F238E27FC236}">
                <a16:creationId xmlns:a16="http://schemas.microsoft.com/office/drawing/2014/main" id="{1996130F-9AB5-4DE9-8574-3AF891C5C17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9" name="Freeform 6">
            <a:extLst>
              <a:ext uri="{FF2B5EF4-FFF2-40B4-BE49-F238E27FC236}">
                <a16:creationId xmlns:a16="http://schemas.microsoft.com/office/drawing/2014/main" id="{3623DEAC-F39C-45D6-86DC-1033F64295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41" name="Rectangle 40">
            <a:extLst>
              <a:ext uri="{FF2B5EF4-FFF2-40B4-BE49-F238E27FC236}">
                <a16:creationId xmlns:a16="http://schemas.microsoft.com/office/drawing/2014/main" id="{3CC92A7C-6A58-4E58-B13D-BD8BAEA6D29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42">
            <a:extLst>
              <a:ext uri="{FF2B5EF4-FFF2-40B4-BE49-F238E27FC236}">
                <a16:creationId xmlns:a16="http://schemas.microsoft.com/office/drawing/2014/main" id="{BE28EF24-9AAC-46CE-915B-C3513A9786E3}"/>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44" name="Freeform 11">
              <a:extLst>
                <a:ext uri="{FF2B5EF4-FFF2-40B4-BE49-F238E27FC236}">
                  <a16:creationId xmlns:a16="http://schemas.microsoft.com/office/drawing/2014/main" id="{22A4915C-5BAE-4EF1-98D9-80B7ACCCE7C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45" name="Freeform 12">
              <a:extLst>
                <a:ext uri="{FF2B5EF4-FFF2-40B4-BE49-F238E27FC236}">
                  <a16:creationId xmlns:a16="http://schemas.microsoft.com/office/drawing/2014/main" id="{F4633A4E-2C66-4250-AAF4-88BFB271459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46" name="Freeform 13">
              <a:extLst>
                <a:ext uri="{FF2B5EF4-FFF2-40B4-BE49-F238E27FC236}">
                  <a16:creationId xmlns:a16="http://schemas.microsoft.com/office/drawing/2014/main" id="{D946C36C-F30A-469F-9887-FD626B58896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7" name="Freeform 14">
              <a:extLst>
                <a:ext uri="{FF2B5EF4-FFF2-40B4-BE49-F238E27FC236}">
                  <a16:creationId xmlns:a16="http://schemas.microsoft.com/office/drawing/2014/main" id="{453195CD-75B2-44EB-AE90-2F3CB86B168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8" name="Freeform 15">
              <a:extLst>
                <a:ext uri="{FF2B5EF4-FFF2-40B4-BE49-F238E27FC236}">
                  <a16:creationId xmlns:a16="http://schemas.microsoft.com/office/drawing/2014/main" id="{D358E0A7-46FF-4777-8BB6-7F869F3A6E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9" name="Freeform 16">
              <a:extLst>
                <a:ext uri="{FF2B5EF4-FFF2-40B4-BE49-F238E27FC236}">
                  <a16:creationId xmlns:a16="http://schemas.microsoft.com/office/drawing/2014/main" id="{7448C2A2-1FD8-456F-B43C-10C95E72F5C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50" name="Freeform 17">
              <a:extLst>
                <a:ext uri="{FF2B5EF4-FFF2-40B4-BE49-F238E27FC236}">
                  <a16:creationId xmlns:a16="http://schemas.microsoft.com/office/drawing/2014/main" id="{98CFDE0C-EB8B-4A76-AA76-E37E285A9D8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51" name="Freeform 18">
              <a:extLst>
                <a:ext uri="{FF2B5EF4-FFF2-40B4-BE49-F238E27FC236}">
                  <a16:creationId xmlns:a16="http://schemas.microsoft.com/office/drawing/2014/main" id="{E638037C-E45E-431C-B053-DA572B44667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52" name="Freeform 19">
              <a:extLst>
                <a:ext uri="{FF2B5EF4-FFF2-40B4-BE49-F238E27FC236}">
                  <a16:creationId xmlns:a16="http://schemas.microsoft.com/office/drawing/2014/main" id="{B62D87FA-4675-41EE-96E5-5F7D9A80911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53" name="Freeform 20">
              <a:extLst>
                <a:ext uri="{FF2B5EF4-FFF2-40B4-BE49-F238E27FC236}">
                  <a16:creationId xmlns:a16="http://schemas.microsoft.com/office/drawing/2014/main" id="{8584ED54-D08D-4121-A2D6-90AD77B24513}"/>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54" name="Freeform 21">
              <a:extLst>
                <a:ext uri="{FF2B5EF4-FFF2-40B4-BE49-F238E27FC236}">
                  <a16:creationId xmlns:a16="http://schemas.microsoft.com/office/drawing/2014/main" id="{C5B0EDA2-D009-4AAE-BC70-2B8183AF891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55" name="Freeform 22">
              <a:extLst>
                <a:ext uri="{FF2B5EF4-FFF2-40B4-BE49-F238E27FC236}">
                  <a16:creationId xmlns:a16="http://schemas.microsoft.com/office/drawing/2014/main" id="{0DABB3EA-C682-4AB4-89E3-F738C3BFC8D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pic>
        <p:nvPicPr>
          <p:cNvPr id="5" name="Imagen 4">
            <a:extLst>
              <a:ext uri="{FF2B5EF4-FFF2-40B4-BE49-F238E27FC236}">
                <a16:creationId xmlns:a16="http://schemas.microsoft.com/office/drawing/2014/main" id="{47977FB2-20AF-4230-B366-710534ACA65B}"/>
              </a:ext>
            </a:extLst>
          </p:cNvPr>
          <p:cNvPicPr>
            <a:picLocks noChangeAspect="1"/>
          </p:cNvPicPr>
          <p:nvPr/>
        </p:nvPicPr>
        <p:blipFill>
          <a:blip r:embed="rId2"/>
          <a:stretch>
            <a:fillRect/>
          </a:stretch>
        </p:blipFill>
        <p:spPr>
          <a:xfrm>
            <a:off x="3718353" y="503553"/>
            <a:ext cx="5439715" cy="6081323"/>
          </a:xfrm>
          <a:prstGeom prst="rect">
            <a:avLst/>
          </a:prstGeom>
        </p:spPr>
      </p:pic>
      <p:grpSp>
        <p:nvGrpSpPr>
          <p:cNvPr id="57" name="Group 56">
            <a:extLst>
              <a:ext uri="{FF2B5EF4-FFF2-40B4-BE49-F238E27FC236}">
                <a16:creationId xmlns:a16="http://schemas.microsoft.com/office/drawing/2014/main" id="{455AD17B-B3F7-4D05-8FA5-6493F2CBAEC5}"/>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58" name="Freeform 27">
              <a:extLst>
                <a:ext uri="{FF2B5EF4-FFF2-40B4-BE49-F238E27FC236}">
                  <a16:creationId xmlns:a16="http://schemas.microsoft.com/office/drawing/2014/main" id="{B96F8D32-B863-4FAD-974E-FEC8D87524D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9" name="Freeform 28">
              <a:extLst>
                <a:ext uri="{FF2B5EF4-FFF2-40B4-BE49-F238E27FC236}">
                  <a16:creationId xmlns:a16="http://schemas.microsoft.com/office/drawing/2014/main" id="{992A048B-63EE-41EA-91CF-68B186A91CF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60" name="Freeform 29">
              <a:extLst>
                <a:ext uri="{FF2B5EF4-FFF2-40B4-BE49-F238E27FC236}">
                  <a16:creationId xmlns:a16="http://schemas.microsoft.com/office/drawing/2014/main" id="{BAB9D9BE-A169-4344-B592-657BA18C3BC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61" name="Freeform 30">
              <a:extLst>
                <a:ext uri="{FF2B5EF4-FFF2-40B4-BE49-F238E27FC236}">
                  <a16:creationId xmlns:a16="http://schemas.microsoft.com/office/drawing/2014/main" id="{F0D83F40-BD05-4F3B-A67A-0E39072744B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62" name="Freeform 31">
              <a:extLst>
                <a:ext uri="{FF2B5EF4-FFF2-40B4-BE49-F238E27FC236}">
                  <a16:creationId xmlns:a16="http://schemas.microsoft.com/office/drawing/2014/main" id="{F6DF37C0-E9F2-4D87-B6DC-A5C0251089D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63" name="Freeform 32">
              <a:extLst>
                <a:ext uri="{FF2B5EF4-FFF2-40B4-BE49-F238E27FC236}">
                  <a16:creationId xmlns:a16="http://schemas.microsoft.com/office/drawing/2014/main" id="{D1A4E04D-137A-40D0-97B2-CCD94E38EA2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64" name="Freeform 33">
              <a:extLst>
                <a:ext uri="{FF2B5EF4-FFF2-40B4-BE49-F238E27FC236}">
                  <a16:creationId xmlns:a16="http://schemas.microsoft.com/office/drawing/2014/main" id="{FDE9DA00-36D7-45AF-BFE3-6B2407BB2DB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65" name="Freeform 34">
              <a:extLst>
                <a:ext uri="{FF2B5EF4-FFF2-40B4-BE49-F238E27FC236}">
                  <a16:creationId xmlns:a16="http://schemas.microsoft.com/office/drawing/2014/main" id="{CD78AA11-D71F-4734-97DD-EAABD61EAC7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66" name="Freeform 35">
              <a:extLst>
                <a:ext uri="{FF2B5EF4-FFF2-40B4-BE49-F238E27FC236}">
                  <a16:creationId xmlns:a16="http://schemas.microsoft.com/office/drawing/2014/main" id="{231073E1-6D36-4D35-9574-BFF0BE32CB6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67" name="Freeform 36">
              <a:extLst>
                <a:ext uri="{FF2B5EF4-FFF2-40B4-BE49-F238E27FC236}">
                  <a16:creationId xmlns:a16="http://schemas.microsoft.com/office/drawing/2014/main" id="{9FF5CEF9-5243-4286-BBFD-C6D18F703E8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8" name="Freeform 37">
              <a:extLst>
                <a:ext uri="{FF2B5EF4-FFF2-40B4-BE49-F238E27FC236}">
                  <a16:creationId xmlns:a16="http://schemas.microsoft.com/office/drawing/2014/main" id="{3987C798-9007-4905-A4D2-F6B7778E54A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9" name="Freeform 38">
              <a:extLst>
                <a:ext uri="{FF2B5EF4-FFF2-40B4-BE49-F238E27FC236}">
                  <a16:creationId xmlns:a16="http://schemas.microsoft.com/office/drawing/2014/main" id="{914CF9AC-68D2-4433-9A54-DD1C15C34E4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1" name="Rectangle 70">
            <a:extLst>
              <a:ext uri="{FF2B5EF4-FFF2-40B4-BE49-F238E27FC236}">
                <a16:creationId xmlns:a16="http://schemas.microsoft.com/office/drawing/2014/main" id="{B73365D6-A648-4720-8CD8-4C4EAECA109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73" name="Freeform 33">
            <a:extLst>
              <a:ext uri="{FF2B5EF4-FFF2-40B4-BE49-F238E27FC236}">
                <a16:creationId xmlns:a16="http://schemas.microsoft.com/office/drawing/2014/main" id="{186DB3B2-CEAC-4F62-A76F-B1FA76714EA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588986"/>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CuadroTexto 5">
            <a:extLst>
              <a:ext uri="{FF2B5EF4-FFF2-40B4-BE49-F238E27FC236}">
                <a16:creationId xmlns:a16="http://schemas.microsoft.com/office/drawing/2014/main" id="{98DA14E7-186F-4675-9621-9D5D3C765A61}"/>
              </a:ext>
            </a:extLst>
          </p:cNvPr>
          <p:cNvSpPr txBox="1"/>
          <p:nvPr/>
        </p:nvSpPr>
        <p:spPr>
          <a:xfrm>
            <a:off x="8595360" y="492235"/>
            <a:ext cx="2616591" cy="1200329"/>
          </a:xfrm>
          <a:prstGeom prst="rect">
            <a:avLst/>
          </a:prstGeom>
          <a:noFill/>
        </p:spPr>
        <p:txBody>
          <a:bodyPr wrap="square" rtlCol="0">
            <a:spAutoFit/>
          </a:bodyPr>
          <a:lstStyle/>
          <a:p>
            <a:r>
              <a:rPr lang="es-ES" sz="2400" dirty="0"/>
              <a:t>ORGANIGRAMA TRIBUNALES DE FAMILIA</a:t>
            </a:r>
            <a:endParaRPr lang="es-CL" sz="2400" dirty="0"/>
          </a:p>
        </p:txBody>
      </p:sp>
    </p:spTree>
    <p:extLst>
      <p:ext uri="{BB962C8B-B14F-4D97-AF65-F5344CB8AC3E}">
        <p14:creationId xmlns:p14="http://schemas.microsoft.com/office/powerpoint/2010/main" val="14124808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REGLAS GENERALES DE LOS PROCEDIMIENTOS EN FAMILIA</a:t>
            </a:r>
            <a:endParaRPr lang="es-CL" dirty="0"/>
          </a:p>
        </p:txBody>
      </p:sp>
      <p:sp>
        <p:nvSpPr>
          <p:cNvPr id="3" name="Marcador de contenido 2"/>
          <p:cNvSpPr>
            <a:spLocks noGrp="1"/>
          </p:cNvSpPr>
          <p:nvPr>
            <p:ph idx="1"/>
          </p:nvPr>
        </p:nvSpPr>
        <p:spPr>
          <a:xfrm>
            <a:off x="2589212" y="2133600"/>
            <a:ext cx="8915400" cy="4110446"/>
          </a:xfrm>
        </p:spPr>
        <p:txBody>
          <a:bodyPr>
            <a:normAutofit fontScale="92500" lnSpcReduction="20000"/>
          </a:bodyPr>
          <a:lstStyle/>
          <a:p>
            <a:pPr>
              <a:buFont typeface="+mj-lt"/>
              <a:buAutoNum type="arabicPeriod"/>
            </a:pPr>
            <a:r>
              <a:rPr lang="es-ES" dirty="0"/>
              <a:t>La Acumulación Necesaria.</a:t>
            </a:r>
          </a:p>
          <a:p>
            <a:pPr>
              <a:buFont typeface="+mj-lt"/>
              <a:buAutoNum type="arabicPeriod"/>
            </a:pPr>
            <a:r>
              <a:rPr lang="es-ES" dirty="0"/>
              <a:t>La Comparecencia en juicio.</a:t>
            </a:r>
          </a:p>
          <a:p>
            <a:pPr>
              <a:buFont typeface="+mj-lt"/>
              <a:buAutoNum type="arabicPeriod"/>
            </a:pPr>
            <a:r>
              <a:rPr lang="es-ES" dirty="0"/>
              <a:t>La representación del niño.</a:t>
            </a:r>
          </a:p>
          <a:p>
            <a:pPr>
              <a:buFont typeface="+mj-lt"/>
              <a:buAutoNum type="arabicPeriod"/>
            </a:pPr>
            <a:r>
              <a:rPr lang="es-ES" dirty="0"/>
              <a:t>La suspensión de la audiencia.</a:t>
            </a:r>
          </a:p>
          <a:p>
            <a:pPr>
              <a:buFont typeface="+mj-lt"/>
              <a:buAutoNum type="arabicPeriod"/>
            </a:pPr>
            <a:r>
              <a:rPr lang="es-ES" dirty="0"/>
              <a:t>El abandono del procedimiento.</a:t>
            </a:r>
          </a:p>
          <a:p>
            <a:pPr>
              <a:buFont typeface="+mj-lt"/>
              <a:buAutoNum type="arabicPeriod"/>
            </a:pPr>
            <a:r>
              <a:rPr lang="es-ES" dirty="0"/>
              <a:t>La Potestad Cautelar.</a:t>
            </a:r>
          </a:p>
          <a:p>
            <a:pPr>
              <a:buFont typeface="+mj-lt"/>
              <a:buAutoNum type="arabicPeriod"/>
            </a:pPr>
            <a:r>
              <a:rPr lang="es-ES" dirty="0"/>
              <a:t>Las Notificaciones.</a:t>
            </a:r>
          </a:p>
          <a:p>
            <a:pPr>
              <a:buFont typeface="+mj-lt"/>
              <a:buAutoNum type="arabicPeriod"/>
            </a:pPr>
            <a:r>
              <a:rPr lang="es-ES" dirty="0"/>
              <a:t>La extensión de la competencia territorial.</a:t>
            </a:r>
          </a:p>
          <a:p>
            <a:pPr>
              <a:buFont typeface="+mj-lt"/>
              <a:buAutoNum type="arabicPeriod"/>
            </a:pPr>
            <a:r>
              <a:rPr lang="es-ES" dirty="0"/>
              <a:t>La Nulidad Procesal.</a:t>
            </a:r>
          </a:p>
          <a:p>
            <a:pPr>
              <a:buFont typeface="+mj-lt"/>
              <a:buAutoNum type="arabicPeriod"/>
            </a:pPr>
            <a:r>
              <a:rPr lang="es-ES" dirty="0"/>
              <a:t>Los Incidentes.</a:t>
            </a:r>
          </a:p>
          <a:p>
            <a:pPr>
              <a:buFont typeface="+mj-lt"/>
              <a:buAutoNum type="arabicPeriod"/>
            </a:pPr>
            <a:r>
              <a:rPr lang="es-ES" dirty="0"/>
              <a:t>Las Facultades del juez en la Audiencia.</a:t>
            </a:r>
          </a:p>
          <a:p>
            <a:pPr>
              <a:buFont typeface="+mj-lt"/>
              <a:buAutoNum type="arabicPeriod"/>
            </a:pPr>
            <a:r>
              <a:rPr lang="es-ES" dirty="0"/>
              <a:t>Las Normas supletorias.</a:t>
            </a:r>
          </a:p>
          <a:p>
            <a:endParaRPr lang="es-CL" dirty="0"/>
          </a:p>
        </p:txBody>
      </p:sp>
    </p:spTree>
    <p:extLst>
      <p:ext uri="{BB962C8B-B14F-4D97-AF65-F5344CB8AC3E}">
        <p14:creationId xmlns:p14="http://schemas.microsoft.com/office/powerpoint/2010/main" val="14963848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ACUMULACIÓN NECESARIA</a:t>
            </a:r>
            <a:endParaRPr lang="es-CL" dirty="0"/>
          </a:p>
        </p:txBody>
      </p:sp>
      <p:sp>
        <p:nvSpPr>
          <p:cNvPr id="3" name="Marcador de contenido 2"/>
          <p:cNvSpPr>
            <a:spLocks noGrp="1"/>
          </p:cNvSpPr>
          <p:nvPr>
            <p:ph idx="1"/>
          </p:nvPr>
        </p:nvSpPr>
        <p:spPr/>
        <p:txBody>
          <a:bodyPr>
            <a:normAutofit fontScale="92500" lnSpcReduction="10000"/>
          </a:bodyPr>
          <a:lstStyle/>
          <a:p>
            <a:pPr marL="0" indent="0" algn="just">
              <a:buNone/>
            </a:pPr>
            <a:r>
              <a:rPr lang="es-ES" b="1" dirty="0"/>
              <a:t>Artículo 17.- Acumulación necesaria</a:t>
            </a:r>
            <a:r>
              <a:rPr lang="es-ES" dirty="0"/>
              <a:t>. Los jueces de familia conocerán conjuntamente, en un solo proceso, los distintos asuntos que una o ambas partes sometan a su consideración, siempre que se sustancien conforme al </a:t>
            </a:r>
            <a:r>
              <a:rPr lang="es-ES" b="1" dirty="0"/>
              <a:t>mismo procedimiento</a:t>
            </a:r>
            <a:r>
              <a:rPr lang="es-ES" dirty="0"/>
              <a:t>. La acumulación y </a:t>
            </a:r>
            <a:r>
              <a:rPr lang="es-ES" dirty="0" err="1"/>
              <a:t>desacumulación</a:t>
            </a:r>
            <a:r>
              <a:rPr lang="es-ES" dirty="0"/>
              <a:t> procederán sólo hasta </a:t>
            </a:r>
            <a:r>
              <a:rPr lang="es-ES" b="1" dirty="0"/>
              <a:t>el inicio de la audiencia preparatoria </a:t>
            </a:r>
            <a:r>
              <a:rPr lang="es-ES" dirty="0"/>
              <a:t>y serán resueltas por el juez que corresponda, teniendo especialmente en cuenta el interés superior del niño, niña o adolescente. La acumulación procederá incluso entre asuntos no sometidos al mismo procedimiento, si se trata de la situación regulada por el inciso final del artículo 9º de la ley Nº 20.066, sobre Violencia Intrafamiliar, y de las materias previstas en los números 1), 2) y 7) del artículo 8º.</a:t>
            </a:r>
          </a:p>
          <a:p>
            <a:pPr marL="0" indent="0" algn="just">
              <a:buNone/>
            </a:pPr>
            <a:r>
              <a:rPr lang="es-ES" dirty="0"/>
              <a:t>Se trata de evitar desgaste de las partes frente a varios juicios y decisiones contradictorias.</a:t>
            </a:r>
          </a:p>
          <a:p>
            <a:pPr marL="0" indent="0" algn="just">
              <a:buNone/>
            </a:pPr>
            <a:r>
              <a:rPr lang="es-ES" dirty="0"/>
              <a:t>Procede de oficio o a petición de parte.</a:t>
            </a:r>
          </a:p>
          <a:p>
            <a:pPr marL="0" indent="0" algn="just">
              <a:buNone/>
            </a:pPr>
            <a:r>
              <a:rPr lang="es-ES" dirty="0"/>
              <a:t>Casos en que no es posible acumular.</a:t>
            </a:r>
            <a:endParaRPr lang="es-CL" dirty="0"/>
          </a:p>
        </p:txBody>
      </p:sp>
    </p:spTree>
    <p:extLst>
      <p:ext uri="{BB962C8B-B14F-4D97-AF65-F5344CB8AC3E}">
        <p14:creationId xmlns:p14="http://schemas.microsoft.com/office/powerpoint/2010/main" val="16353614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COMPARECENCIA EN JUICIO</a:t>
            </a:r>
            <a:endParaRPr lang="es-CL" dirty="0"/>
          </a:p>
        </p:txBody>
      </p:sp>
      <p:sp>
        <p:nvSpPr>
          <p:cNvPr id="3" name="Marcador de contenido 2"/>
          <p:cNvSpPr>
            <a:spLocks noGrp="1"/>
          </p:cNvSpPr>
          <p:nvPr>
            <p:ph idx="1"/>
          </p:nvPr>
        </p:nvSpPr>
        <p:spPr/>
        <p:txBody>
          <a:bodyPr/>
          <a:lstStyle/>
          <a:p>
            <a:pPr marL="0" indent="0" algn="just">
              <a:buNone/>
            </a:pPr>
            <a:r>
              <a:rPr lang="es-ES" b="1" dirty="0"/>
              <a:t>Artículo 18.- Comparecencia en juicio</a:t>
            </a:r>
            <a:r>
              <a:rPr lang="es-ES" dirty="0"/>
              <a:t>. En los procedimientos que se sigan ante los juzgados de familia, las partes deberán comparecer patrocinadas por abogado habilitado para el ejercicio de la profesión y representadas por persona legalmente habilitada para actuar en juicio, a menos que el juez en caso necesario las exceptúe expresamente, por motivos fundados en resolución que deberá dictar de inmediato.</a:t>
            </a:r>
          </a:p>
          <a:p>
            <a:pPr marL="0" indent="0" algn="just">
              <a:buNone/>
            </a:pPr>
            <a:r>
              <a:rPr lang="es-ES" dirty="0"/>
              <a:t>Antes de la Ley 20.286, las partes podían comparecer sin abogado.</a:t>
            </a:r>
          </a:p>
          <a:p>
            <a:pPr marL="0" indent="0" algn="just">
              <a:buNone/>
            </a:pPr>
            <a:r>
              <a:rPr lang="es-ES" dirty="0"/>
              <a:t>Inc. 2°: Problema de las Corporaciones de Asistencia Judicial.</a:t>
            </a:r>
          </a:p>
          <a:p>
            <a:pPr marL="0" indent="0" algn="just">
              <a:buNone/>
            </a:pPr>
            <a:r>
              <a:rPr lang="es-ES" dirty="0"/>
              <a:t>Inc. 3° y 4°Renuncia del abogado o abandono de la defensa.</a:t>
            </a:r>
          </a:p>
          <a:p>
            <a:pPr marL="0" indent="0" algn="just">
              <a:buNone/>
            </a:pPr>
            <a:r>
              <a:rPr lang="es-ES" dirty="0"/>
              <a:t>Inc. Final: No se requiere abogado en las causas de Medida de Protección, VIF.</a:t>
            </a:r>
            <a:endParaRPr lang="es-CL" dirty="0"/>
          </a:p>
        </p:txBody>
      </p:sp>
    </p:spTree>
    <p:extLst>
      <p:ext uri="{BB962C8B-B14F-4D97-AF65-F5344CB8AC3E}">
        <p14:creationId xmlns:p14="http://schemas.microsoft.com/office/powerpoint/2010/main" val="25407640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Representación del niño</a:t>
            </a:r>
            <a:endParaRPr lang="es-CL" dirty="0"/>
          </a:p>
        </p:txBody>
      </p:sp>
      <p:sp>
        <p:nvSpPr>
          <p:cNvPr id="3" name="Marcador de contenido 2"/>
          <p:cNvSpPr>
            <a:spLocks noGrp="1"/>
          </p:cNvSpPr>
          <p:nvPr>
            <p:ph idx="1"/>
          </p:nvPr>
        </p:nvSpPr>
        <p:spPr>
          <a:xfrm>
            <a:off x="2589212" y="1905000"/>
            <a:ext cx="8915400" cy="4006222"/>
          </a:xfrm>
        </p:spPr>
        <p:txBody>
          <a:bodyPr>
            <a:normAutofit fontScale="92500" lnSpcReduction="10000"/>
          </a:bodyPr>
          <a:lstStyle/>
          <a:p>
            <a:pPr marL="0" indent="0" algn="just">
              <a:buNone/>
            </a:pPr>
            <a:r>
              <a:rPr lang="es-ES" b="1" dirty="0"/>
              <a:t>Artículo 19.- Representación</a:t>
            </a:r>
            <a:r>
              <a:rPr lang="es-ES" dirty="0"/>
              <a:t>. En todos los asuntos de competencia de los juzgados de familia en que aparezcan involucrados intereses de niños, niñas, adolescentes, o incapaces, el juez deberá velar porque éstos se encuentren debidamente representados.</a:t>
            </a:r>
          </a:p>
          <a:p>
            <a:pPr marL="0" indent="0" algn="just">
              <a:buNone/>
            </a:pPr>
            <a:r>
              <a:rPr lang="es-ES" dirty="0"/>
              <a:t>El juez designará a un abogado perteneciente a la respectiva Corporación de Asistencia Judicial o a cualquier institución pública o privada que se dedique a la defensa, promoción o protección de sus derechos, en los casos en que carezcan de representante legal o cuando, por motivos fundados, el juez estime que sus intereses son independientes o contradictorios con los de aquél a quien corresponda legalmente su representación.</a:t>
            </a:r>
          </a:p>
          <a:p>
            <a:pPr marL="0" indent="0" algn="just">
              <a:buNone/>
            </a:pPr>
            <a:r>
              <a:rPr lang="es-ES" dirty="0"/>
              <a:t>La persona así designada será el curador ad </a:t>
            </a:r>
            <a:r>
              <a:rPr lang="es-ES" dirty="0" err="1"/>
              <a:t>litem</a:t>
            </a:r>
            <a:r>
              <a:rPr lang="es-ES" dirty="0"/>
              <a:t> del niño, niña, adolescente o incapaz, por el solo ministerio de la ley, y su representación se extenderá a todas las actuaciones judiciales, incluyendo el ejercicio de la acción penal prevista como un derecho de la víctima en el artículo 109 letra b) del Código Procesal Penal.</a:t>
            </a:r>
            <a:endParaRPr lang="es-CL" dirty="0"/>
          </a:p>
        </p:txBody>
      </p:sp>
    </p:spTree>
    <p:extLst>
      <p:ext uri="{BB962C8B-B14F-4D97-AF65-F5344CB8AC3E}">
        <p14:creationId xmlns:p14="http://schemas.microsoft.com/office/powerpoint/2010/main" val="2520037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Representación del niño</a:t>
            </a:r>
          </a:p>
        </p:txBody>
      </p:sp>
      <p:sp>
        <p:nvSpPr>
          <p:cNvPr id="3" name="Marcador de contenido 2"/>
          <p:cNvSpPr>
            <a:spLocks noGrp="1"/>
          </p:cNvSpPr>
          <p:nvPr>
            <p:ph idx="1"/>
          </p:nvPr>
        </p:nvSpPr>
        <p:spPr/>
        <p:txBody>
          <a:bodyPr>
            <a:normAutofit/>
          </a:bodyPr>
          <a:lstStyle/>
          <a:p>
            <a:pPr marL="0" indent="0" algn="just">
              <a:buNone/>
            </a:pPr>
            <a:r>
              <a:rPr lang="es-ES" dirty="0"/>
              <a:t>De la falta de designación del representante de que trata este artículo, podrán reclamar las instituciones mencionadas en el inciso segundo o cualquier persona que tenga interés en ello.</a:t>
            </a:r>
          </a:p>
          <a:p>
            <a:pPr marL="0" indent="0" algn="just">
              <a:buNone/>
            </a:pPr>
            <a:r>
              <a:rPr lang="es-ES" dirty="0"/>
              <a:t>En los casos del inciso segundo del artículo 332 del Código Civil, aquél de los padres en cuyo hogar vive el alimentario mayor de edad se entenderá legitimado, por el solo ministerio de la ley, para demandar, cobrar y percibir alimentos de quien corresponda, en interés del alimentario, sin perjuicio del derecho de éste para actuar personalmente, si lo estima conveniente. Si el alimentario no actúa personalmente se entenderá que acepta la legitimación activa del padre o madre junto a quien vive.</a:t>
            </a:r>
            <a:endParaRPr lang="es-CL" dirty="0"/>
          </a:p>
        </p:txBody>
      </p:sp>
    </p:spTree>
    <p:extLst>
      <p:ext uri="{BB962C8B-B14F-4D97-AF65-F5344CB8AC3E}">
        <p14:creationId xmlns:p14="http://schemas.microsoft.com/office/powerpoint/2010/main" val="6483641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Suspensión de las Audiencias</a:t>
            </a:r>
            <a:endParaRPr lang="es-CL" dirty="0"/>
          </a:p>
        </p:txBody>
      </p:sp>
      <p:sp>
        <p:nvSpPr>
          <p:cNvPr id="3" name="Marcador de contenido 2"/>
          <p:cNvSpPr>
            <a:spLocks noGrp="1"/>
          </p:cNvSpPr>
          <p:nvPr>
            <p:ph idx="1"/>
          </p:nvPr>
        </p:nvSpPr>
        <p:spPr/>
        <p:txBody>
          <a:bodyPr/>
          <a:lstStyle/>
          <a:p>
            <a:pPr marL="0" indent="0" algn="just">
              <a:buNone/>
            </a:pPr>
            <a:r>
              <a:rPr lang="es-ES" b="1" dirty="0"/>
              <a:t>Artículo 20.- Suspensión de la audiencia</a:t>
            </a:r>
            <a:r>
              <a:rPr lang="es-ES" dirty="0"/>
              <a:t>. Las partes, de común acuerdo y </a:t>
            </a:r>
            <a:r>
              <a:rPr lang="es-ES" b="1" dirty="0"/>
              <a:t>previa autorización del juez</a:t>
            </a:r>
            <a:r>
              <a:rPr lang="es-ES" dirty="0"/>
              <a:t>, podrán suspender hasta por dos veces la audiencia que haya sido citada.</a:t>
            </a:r>
            <a:endParaRPr lang="es-CL" dirty="0"/>
          </a:p>
        </p:txBody>
      </p:sp>
    </p:spTree>
    <p:extLst>
      <p:ext uri="{BB962C8B-B14F-4D97-AF65-F5344CB8AC3E}">
        <p14:creationId xmlns:p14="http://schemas.microsoft.com/office/powerpoint/2010/main" val="13012416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ABANDONO DE PROCEDIMIENTO</a:t>
            </a:r>
            <a:endParaRPr lang="es-CL" dirty="0"/>
          </a:p>
        </p:txBody>
      </p:sp>
      <p:sp>
        <p:nvSpPr>
          <p:cNvPr id="3" name="Marcador de contenido 2"/>
          <p:cNvSpPr>
            <a:spLocks noGrp="1"/>
          </p:cNvSpPr>
          <p:nvPr>
            <p:ph idx="1"/>
          </p:nvPr>
        </p:nvSpPr>
        <p:spPr/>
        <p:txBody>
          <a:bodyPr/>
          <a:lstStyle/>
          <a:p>
            <a:pPr marL="0" indent="0" algn="just">
              <a:buNone/>
            </a:pPr>
            <a:r>
              <a:rPr lang="es-ES" dirty="0"/>
              <a:t>Artículo 21.- Abandono del procedimiento. Si llegado el día de la celebración de las audiencias fijadas, no concurriere ninguna de las partes que figuren en el proceso, y el demandante o solicitante no pidiere una nueva citación dentro de quinto día, el juez de familia procederá a declarar el abandono del procedimiento y ordenará el archivo de los antecedentes.</a:t>
            </a:r>
          </a:p>
          <a:p>
            <a:pPr marL="0" indent="0" algn="just">
              <a:buNone/>
            </a:pPr>
            <a:r>
              <a:rPr lang="es-ES" dirty="0"/>
              <a:t>No obstante, en los asuntos a que se refieren los números 7), 8), 9), 11) y 12) del artículo 8º, el juez citará a las partes, en forma inmediata, a una nueva audiencia bajo apercibimiento de continuar el procedimiento y resolver de oficio.</a:t>
            </a:r>
            <a:endParaRPr lang="es-CL" dirty="0"/>
          </a:p>
        </p:txBody>
      </p:sp>
    </p:spTree>
    <p:extLst>
      <p:ext uri="{BB962C8B-B14F-4D97-AF65-F5344CB8AC3E}">
        <p14:creationId xmlns:p14="http://schemas.microsoft.com/office/powerpoint/2010/main" val="14414097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EL ABANDONO DE PROCEDIMIENTO</a:t>
            </a:r>
          </a:p>
        </p:txBody>
      </p:sp>
      <p:sp>
        <p:nvSpPr>
          <p:cNvPr id="3" name="Marcador de contenido 2"/>
          <p:cNvSpPr>
            <a:spLocks noGrp="1"/>
          </p:cNvSpPr>
          <p:nvPr>
            <p:ph idx="1"/>
          </p:nvPr>
        </p:nvSpPr>
        <p:spPr/>
        <p:txBody>
          <a:bodyPr>
            <a:normAutofit/>
          </a:bodyPr>
          <a:lstStyle/>
          <a:p>
            <a:pPr marL="0" indent="0" algn="just">
              <a:buNone/>
            </a:pPr>
            <a:r>
              <a:rPr lang="es-ES" dirty="0"/>
              <a:t>En las causas sobre violencia intrafamiliar, de verificarse las circunstancias previstas en el inciso primero, el juez ordenará el archivo provisional de los antecedentes, pudiendo el denunciante o demandante solicitar, en cualquier momento, la reapertura del procedimiento. Transcurridos un año desde que se decrete el archivo provisional sin haberse requerido la reanudación del procedimiento, se declarará, de oficio o a petición de parte, el abandono del procedimiento, debiendo el juez dejar sin efecto las medidas cautelares que haya fijado.</a:t>
            </a:r>
            <a:endParaRPr lang="es-CL" dirty="0"/>
          </a:p>
        </p:txBody>
      </p:sp>
    </p:spTree>
    <p:extLst>
      <p:ext uri="{BB962C8B-B14F-4D97-AF65-F5344CB8AC3E}">
        <p14:creationId xmlns:p14="http://schemas.microsoft.com/office/powerpoint/2010/main" val="1525465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Potestad Cautelar</a:t>
            </a:r>
            <a:br>
              <a:rPr lang="es-CL" dirty="0"/>
            </a:b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22.- Potestad cautelar. Sin perjuicio de lo dispuesto en leyes especiales, en cualquier etapa del procedimiento, o antes de su inicio, el juez, de oficio o a petición de parte, teniendo en cuenta la verosimilitud del derecho invocado y el peligro en la demora que implica la tramitación, podrá decretar las medidas cautelares conservativas o </a:t>
            </a:r>
            <a:r>
              <a:rPr lang="es-ES" dirty="0" err="1"/>
              <a:t>innovativas</a:t>
            </a:r>
            <a:r>
              <a:rPr lang="es-ES" dirty="0"/>
              <a:t> que estime procedentes. Estas últimas sólo podrán disponerse en situaciones urgentes y cuando lo exija el interés superior del niño, niña o adolescente, o cuando lo aconseje la inminencia del daño que se trata de evitar.</a:t>
            </a:r>
            <a:endParaRPr lang="es-CL" dirty="0"/>
          </a:p>
        </p:txBody>
      </p:sp>
    </p:spTree>
    <p:extLst>
      <p:ext uri="{BB962C8B-B14F-4D97-AF65-F5344CB8AC3E}">
        <p14:creationId xmlns:p14="http://schemas.microsoft.com/office/powerpoint/2010/main" val="5515689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Potestad Cautelar</a:t>
            </a:r>
            <a:br>
              <a:rPr lang="es-CL" dirty="0"/>
            </a:b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Las medidas cautelares podrán llevarse a efecto aun antes de notificarse a la persona contra quien se dicten, siempre que existan razones graves para ello y el tribunal así lo ordene expresamente. Transcurridos cinco días sin que la notificación se efectúe, quedarán sin valor las diligencias practicadas. El juez de familia podrá ampliar este plazo por motivos fundados.</a:t>
            </a:r>
          </a:p>
          <a:p>
            <a:pPr marL="0" indent="0" algn="just">
              <a:buNone/>
            </a:pPr>
            <a:r>
              <a:rPr lang="es-ES" dirty="0"/>
              <a:t>En todo lo demás, resultarán aplicables las normas contenidas en los Títulos IV y V del Libro II del Código de Procedimiento Civil.</a:t>
            </a:r>
            <a:endParaRPr lang="es-CL" dirty="0"/>
          </a:p>
        </p:txBody>
      </p:sp>
    </p:spTree>
    <p:extLst>
      <p:ext uri="{BB962C8B-B14F-4D97-AF65-F5344CB8AC3E}">
        <p14:creationId xmlns:p14="http://schemas.microsoft.com/office/powerpoint/2010/main" val="2110073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C37CBC-C169-4721-8844-14763B4A7B2E}"/>
              </a:ext>
            </a:extLst>
          </p:cNvPr>
          <p:cNvSpPr>
            <a:spLocks noGrp="1"/>
          </p:cNvSpPr>
          <p:nvPr>
            <p:ph type="title"/>
          </p:nvPr>
        </p:nvSpPr>
        <p:spPr/>
        <p:txBody>
          <a:bodyPr/>
          <a:lstStyle/>
          <a:p>
            <a:r>
              <a:rPr lang="es-ES" dirty="0"/>
              <a:t>LOS JUECES DE FAMILIA</a:t>
            </a:r>
            <a:endParaRPr lang="es-CL" dirty="0"/>
          </a:p>
        </p:txBody>
      </p:sp>
      <p:sp>
        <p:nvSpPr>
          <p:cNvPr id="3" name="Marcador de contenido 2">
            <a:extLst>
              <a:ext uri="{FF2B5EF4-FFF2-40B4-BE49-F238E27FC236}">
                <a16:creationId xmlns:a16="http://schemas.microsoft.com/office/drawing/2014/main" id="{24F23421-EB98-46A6-9B2A-2B53760986E0}"/>
              </a:ext>
            </a:extLst>
          </p:cNvPr>
          <p:cNvSpPr>
            <a:spLocks noGrp="1"/>
          </p:cNvSpPr>
          <p:nvPr>
            <p:ph idx="1"/>
          </p:nvPr>
        </p:nvSpPr>
        <p:spPr/>
        <p:txBody>
          <a:bodyPr/>
          <a:lstStyle/>
          <a:p>
            <a:pPr marL="0" indent="0" algn="just">
              <a:buNone/>
            </a:pPr>
            <a:r>
              <a:rPr lang="es-ES" dirty="0"/>
              <a:t>Artículo 3°.- Potestad jurisdiccional. Cada juez ejercerá unipersonalmente la potestad jurisdiccional respecto de los asuntos que las leyes encomiendan a los juzgados de familia.</a:t>
            </a:r>
          </a:p>
          <a:p>
            <a:pPr marL="0" indent="0" algn="just">
              <a:buNone/>
            </a:pPr>
            <a:endParaRPr lang="es-ES" dirty="0"/>
          </a:p>
          <a:p>
            <a:pPr marL="0" indent="0" algn="just">
              <a:buNone/>
            </a:pPr>
            <a:r>
              <a:rPr lang="es-ES" dirty="0"/>
              <a:t>Artículo 4°.- Creación de nuevos juzgados.</a:t>
            </a:r>
            <a:endParaRPr lang="es-CL" dirty="0"/>
          </a:p>
        </p:txBody>
      </p:sp>
    </p:spTree>
    <p:extLst>
      <p:ext uri="{BB962C8B-B14F-4D97-AF65-F5344CB8AC3E}">
        <p14:creationId xmlns:p14="http://schemas.microsoft.com/office/powerpoint/2010/main" val="4288092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Potestad Cautelar</a:t>
            </a:r>
          </a:p>
        </p:txBody>
      </p:sp>
      <p:sp>
        <p:nvSpPr>
          <p:cNvPr id="3" name="Marcador de contenido 2"/>
          <p:cNvSpPr>
            <a:spLocks noGrp="1"/>
          </p:cNvSpPr>
          <p:nvPr>
            <p:ph idx="1"/>
          </p:nvPr>
        </p:nvSpPr>
        <p:spPr/>
        <p:txBody>
          <a:bodyPr/>
          <a:lstStyle/>
          <a:p>
            <a:pPr marL="0" indent="0">
              <a:buNone/>
            </a:pPr>
            <a:r>
              <a:rPr lang="es-ES" dirty="0"/>
              <a:t>Potestad cautelar civil vs potestad cautelar en </a:t>
            </a:r>
            <a:r>
              <a:rPr lang="es-ES" dirty="0" err="1"/>
              <a:t>Proc</a:t>
            </a:r>
            <a:r>
              <a:rPr lang="es-ES" dirty="0"/>
              <a:t>. de Familia.</a:t>
            </a:r>
          </a:p>
          <a:p>
            <a:pPr marL="0" indent="0">
              <a:buNone/>
            </a:pPr>
            <a:r>
              <a:rPr lang="es-ES" dirty="0"/>
              <a:t>Solicitud de parte o de oficio.</a:t>
            </a:r>
          </a:p>
          <a:p>
            <a:pPr marL="0" indent="0">
              <a:buNone/>
            </a:pPr>
            <a:r>
              <a:rPr lang="es-ES" dirty="0"/>
              <a:t>Caso de los alimentos provisorios.</a:t>
            </a:r>
          </a:p>
          <a:p>
            <a:pPr marL="0" indent="0">
              <a:buNone/>
            </a:pPr>
            <a:r>
              <a:rPr lang="es-ES" dirty="0"/>
              <a:t>Clases de Medidas Cautelares:</a:t>
            </a:r>
          </a:p>
          <a:p>
            <a:pPr>
              <a:buFont typeface="+mj-lt"/>
              <a:buAutoNum type="alphaLcParenR"/>
            </a:pPr>
            <a:r>
              <a:rPr lang="es-ES" b="1" dirty="0"/>
              <a:t>Conservativas</a:t>
            </a:r>
            <a:r>
              <a:rPr lang="es-ES" dirty="0"/>
              <a:t>: se mantiene el status quo, se pretende que las partes no alteren por un acto de voluntad las condiciones vigentes.</a:t>
            </a:r>
          </a:p>
          <a:p>
            <a:pPr>
              <a:buFont typeface="+mj-lt"/>
              <a:buAutoNum type="alphaLcParenR"/>
            </a:pPr>
            <a:r>
              <a:rPr lang="es-ES" b="1" dirty="0" err="1"/>
              <a:t>Innovativas</a:t>
            </a:r>
            <a:r>
              <a:rPr lang="es-ES" dirty="0"/>
              <a:t>: modifican una situación jurídica o de hecho preexistente. </a:t>
            </a:r>
            <a:endParaRPr lang="es-CL" dirty="0"/>
          </a:p>
        </p:txBody>
      </p:sp>
    </p:spTree>
    <p:extLst>
      <p:ext uri="{BB962C8B-B14F-4D97-AF65-F5344CB8AC3E}">
        <p14:creationId xmlns:p14="http://schemas.microsoft.com/office/powerpoint/2010/main" val="34150382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Potestad Cautelar</a:t>
            </a:r>
          </a:p>
        </p:txBody>
      </p:sp>
      <p:sp>
        <p:nvSpPr>
          <p:cNvPr id="3" name="Marcador de contenido 2"/>
          <p:cNvSpPr>
            <a:spLocks noGrp="1"/>
          </p:cNvSpPr>
          <p:nvPr>
            <p:ph idx="1"/>
          </p:nvPr>
        </p:nvSpPr>
        <p:spPr/>
        <p:txBody>
          <a:bodyPr>
            <a:normAutofit/>
          </a:bodyPr>
          <a:lstStyle/>
          <a:p>
            <a:pPr algn="just">
              <a:buFont typeface="Wingdings" panose="05000000000000000000" pitchFamily="2" charset="2"/>
              <a:buChar char="§"/>
            </a:pPr>
            <a:r>
              <a:rPr lang="es-ES" dirty="0"/>
              <a:t>Momento para solicitar medidas cautelares.</a:t>
            </a:r>
          </a:p>
          <a:p>
            <a:pPr algn="just">
              <a:buFont typeface="Wingdings" panose="05000000000000000000" pitchFamily="2" charset="2"/>
              <a:buChar char="§"/>
            </a:pPr>
            <a:r>
              <a:rPr lang="es-ES" dirty="0"/>
              <a:t>Posibilidad de medidas cautelares prejudiciales.</a:t>
            </a:r>
          </a:p>
          <a:p>
            <a:pPr algn="just">
              <a:buFont typeface="Wingdings" panose="05000000000000000000" pitchFamily="2" charset="2"/>
              <a:buChar char="§"/>
            </a:pPr>
            <a:r>
              <a:rPr lang="es-ES" dirty="0"/>
              <a:t>Formas de decretarlas:</a:t>
            </a:r>
          </a:p>
          <a:p>
            <a:pPr algn="just">
              <a:buFont typeface="Wingdings" panose="05000000000000000000" pitchFamily="2" charset="2"/>
              <a:buChar char="§"/>
            </a:pPr>
            <a:r>
              <a:rPr lang="es-ES" dirty="0"/>
              <a:t>De plano</a:t>
            </a:r>
          </a:p>
          <a:p>
            <a:pPr algn="just">
              <a:buFont typeface="Wingdings" panose="05000000000000000000" pitchFamily="2" charset="2"/>
              <a:buChar char="§"/>
            </a:pPr>
            <a:r>
              <a:rPr lang="es-ES" dirty="0"/>
              <a:t>Incluso aun antes de notificarse a la persona contra quien se dicten.</a:t>
            </a:r>
          </a:p>
          <a:p>
            <a:pPr algn="just">
              <a:buFont typeface="Wingdings" panose="05000000000000000000" pitchFamily="2" charset="2"/>
              <a:buChar char="§"/>
            </a:pPr>
            <a:r>
              <a:rPr lang="es-ES" dirty="0"/>
              <a:t>Limitación de cautelares en el </a:t>
            </a:r>
            <a:r>
              <a:rPr lang="es-ES" dirty="0" err="1"/>
              <a:t>proc</a:t>
            </a:r>
            <a:r>
              <a:rPr lang="es-ES" dirty="0"/>
              <a:t>. de medidas de protección, art. 22 inc. final: “</a:t>
            </a:r>
            <a:r>
              <a:rPr lang="es-ES" i="1" dirty="0"/>
              <a:t>Sin perjuicio de lo anterior, tratándose del procedimiento previsto en el Párrafo primero del Título IV de esta ley, sólo podrán adoptarse las medidas señaladas en el artículo 71</a:t>
            </a:r>
            <a:r>
              <a:rPr lang="es-ES" dirty="0"/>
              <a:t>”.</a:t>
            </a:r>
            <a:endParaRPr lang="es-CL" dirty="0"/>
          </a:p>
        </p:txBody>
      </p:sp>
    </p:spTree>
    <p:extLst>
      <p:ext uri="{BB962C8B-B14F-4D97-AF65-F5344CB8AC3E}">
        <p14:creationId xmlns:p14="http://schemas.microsoft.com/office/powerpoint/2010/main" val="22912043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Las Notificaciones</a:t>
            </a:r>
            <a:br>
              <a:rPr lang="es-CL" dirty="0"/>
            </a:b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Forma en que las partes toman conocimiento de las resoluciones judiciales.</a:t>
            </a:r>
          </a:p>
          <a:p>
            <a:pPr marL="0" indent="0" algn="just">
              <a:buNone/>
            </a:pPr>
            <a:r>
              <a:rPr lang="es-ES" dirty="0"/>
              <a:t>Norma general de las notificaciones en los </a:t>
            </a:r>
            <a:r>
              <a:rPr lang="es-ES" dirty="0" err="1"/>
              <a:t>proc</a:t>
            </a:r>
            <a:r>
              <a:rPr lang="es-ES" dirty="0"/>
              <a:t>. de familia: </a:t>
            </a:r>
            <a:r>
              <a:rPr lang="es-ES" b="1" dirty="0"/>
              <a:t>estado diario</a:t>
            </a:r>
            <a:r>
              <a:rPr lang="es-ES" dirty="0"/>
              <a:t>.</a:t>
            </a:r>
          </a:p>
          <a:p>
            <a:pPr marL="0" indent="0" algn="just">
              <a:buNone/>
            </a:pPr>
            <a:r>
              <a:rPr lang="es-ES" dirty="0"/>
              <a:t>Otras notificaciones:</a:t>
            </a:r>
          </a:p>
          <a:p>
            <a:pPr marL="0" indent="0" algn="just">
              <a:buNone/>
            </a:pPr>
            <a:r>
              <a:rPr lang="es-ES" b="1" dirty="0"/>
              <a:t>PERSONAL</a:t>
            </a:r>
            <a:r>
              <a:rPr lang="es-ES" dirty="0"/>
              <a:t>: INC. 1° art. 23: </a:t>
            </a:r>
            <a:r>
              <a:rPr lang="es-ES" i="1" dirty="0"/>
              <a:t>La primera notificación a la demandada se efectuará personalmente por un funcionario que haya sido designado para cumplir esta función por el juez presidente del comité de jueces, a propuesta del administrador del tribunal. Dicho funcionario tendrá el carácter de ministro de fe para estos efectos. La parte interesada podrá siempre encargar, a su costa, la práctica de la notificación a un receptor judicial</a:t>
            </a:r>
            <a:r>
              <a:rPr lang="es-ES" dirty="0"/>
              <a:t>.</a:t>
            </a:r>
          </a:p>
          <a:p>
            <a:pPr marL="0" indent="0" algn="just">
              <a:buNone/>
            </a:pPr>
            <a:r>
              <a:rPr lang="es-ES" dirty="0"/>
              <a:t>En la práctica se realiza por la Central de Notificaciones, excepcionalmente por Receptor Particular.</a:t>
            </a:r>
            <a:endParaRPr lang="es-CL" dirty="0"/>
          </a:p>
        </p:txBody>
      </p:sp>
    </p:spTree>
    <p:extLst>
      <p:ext uri="{BB962C8B-B14F-4D97-AF65-F5344CB8AC3E}">
        <p14:creationId xmlns:p14="http://schemas.microsoft.com/office/powerpoint/2010/main" val="39522735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Las Notificaciones</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Notificación personal subsidiaria</a:t>
            </a:r>
            <a:r>
              <a:rPr lang="es-ES" dirty="0"/>
              <a:t>:</a:t>
            </a:r>
          </a:p>
          <a:p>
            <a:pPr marL="0" indent="0" algn="just">
              <a:buNone/>
            </a:pPr>
            <a:r>
              <a:rPr lang="es-ES" dirty="0"/>
              <a:t>Inc. 2°: En los casos en que no resulte posible practicar la primera notificación personalmente, por no ser habida la persona a quien se debe notificar, y siempre que el ministro de fe encargado de la diligencia establezca cual es su habitación o el lugar donde habitualmente ejerce su industria, profesión o empleo y que se encuentra en el lugar del juicio, de lo que dejará constancia, se procederá a su notificación en el mismo acto y sin necesidad de nueva orden del tribunal, en la forma señalada en los incisos segundo y tercero del artículo 44 del Código de Procedimiento Civil.</a:t>
            </a:r>
            <a:endParaRPr lang="es-CL" dirty="0"/>
          </a:p>
        </p:txBody>
      </p:sp>
    </p:spTree>
    <p:extLst>
      <p:ext uri="{BB962C8B-B14F-4D97-AF65-F5344CB8AC3E}">
        <p14:creationId xmlns:p14="http://schemas.microsoft.com/office/powerpoint/2010/main" val="33531298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Las Notificaciones</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Notificación por Policía o Carabineros:</a:t>
            </a:r>
          </a:p>
          <a:p>
            <a:pPr marL="0" indent="0" algn="just">
              <a:buNone/>
            </a:pPr>
            <a:r>
              <a:rPr lang="es-ES" dirty="0"/>
              <a:t>Inc. 7°: Excepcionalmente, y por resolución fundada, el juez podrá ordenar que la notificación se practique por personal de Carabineros o de la Policía de Investigaciones. Sólo la notificación personal, no la subsidiaria.</a:t>
            </a:r>
          </a:p>
          <a:p>
            <a:pPr marL="0" indent="0" algn="just">
              <a:buNone/>
            </a:pPr>
            <a:r>
              <a:rPr lang="es-ES" b="1" dirty="0"/>
              <a:t>Otras formas de notificación de la demanda:</a:t>
            </a:r>
          </a:p>
          <a:p>
            <a:pPr marL="0" indent="0" algn="just">
              <a:buNone/>
            </a:pPr>
            <a:r>
              <a:rPr lang="es-ES" dirty="0"/>
              <a:t>Inc. 4°: Cuando la demanda deba notificarse a persona cuya individualización o domicilio sean difíciles de determinar, el juez dispondrá que se practique por cualquier medio idóneo que garantice la debida información del notificado, para el adecuado ejercicio de sus derechos.</a:t>
            </a:r>
            <a:endParaRPr lang="es-CL" dirty="0"/>
          </a:p>
        </p:txBody>
      </p:sp>
    </p:spTree>
    <p:extLst>
      <p:ext uri="{BB962C8B-B14F-4D97-AF65-F5344CB8AC3E}">
        <p14:creationId xmlns:p14="http://schemas.microsoft.com/office/powerpoint/2010/main" val="29676546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Las Notificaciones</a:t>
            </a:r>
            <a:endParaRPr lang="es-CL" dirty="0"/>
          </a:p>
        </p:txBody>
      </p:sp>
      <p:sp>
        <p:nvSpPr>
          <p:cNvPr id="3" name="Marcador de contenido 2"/>
          <p:cNvSpPr>
            <a:spLocks noGrp="1"/>
          </p:cNvSpPr>
          <p:nvPr>
            <p:ph idx="1"/>
          </p:nvPr>
        </p:nvSpPr>
        <p:spPr/>
        <p:txBody>
          <a:bodyPr>
            <a:normAutofit lnSpcReduction="10000"/>
          </a:bodyPr>
          <a:lstStyle/>
          <a:p>
            <a:pPr marL="0" indent="0" algn="just">
              <a:buNone/>
            </a:pPr>
            <a:r>
              <a:rPr lang="es-ES" b="1" dirty="0"/>
              <a:t>Otras notificaciones</a:t>
            </a:r>
            <a:r>
              <a:rPr lang="es-ES" dirty="0"/>
              <a:t>:</a:t>
            </a:r>
          </a:p>
          <a:p>
            <a:pPr marL="0" indent="0" algn="just">
              <a:buNone/>
            </a:pPr>
            <a:r>
              <a:rPr lang="es-ES" dirty="0"/>
              <a:t>Inc. 5°: Las restantes notificaciones se practicarán por el </a:t>
            </a:r>
            <a:r>
              <a:rPr lang="es-ES" b="1" dirty="0"/>
              <a:t>estado diario</a:t>
            </a:r>
            <a:r>
              <a:rPr lang="es-ES" dirty="0"/>
              <a:t>, salvo que se trate de las sentencias definitivas y de las resoluciones en que se ordene la comparecencia personal de las partes que no hayan sido expedidas en el curso de alguna de las audiencias, las que serán notificadas por </a:t>
            </a:r>
            <a:r>
              <a:rPr lang="es-ES" b="1" dirty="0"/>
              <a:t>carta certificada</a:t>
            </a:r>
            <a:r>
              <a:rPr lang="es-ES" dirty="0"/>
              <a:t>.</a:t>
            </a:r>
          </a:p>
          <a:p>
            <a:pPr algn="just">
              <a:buFont typeface="Wingdings" panose="05000000000000000000" pitchFamily="2" charset="2"/>
              <a:buChar char="§"/>
            </a:pPr>
            <a:r>
              <a:rPr lang="es-ES" dirty="0"/>
              <a:t>Toda resolución que se dicte en audiencia, se entiende notificada personalmente a las partes asistentes.</a:t>
            </a:r>
          </a:p>
          <a:p>
            <a:pPr marL="0" indent="0" algn="just">
              <a:buNone/>
            </a:pPr>
            <a:r>
              <a:rPr lang="es-ES" b="1" dirty="0"/>
              <a:t>Notificación por carta certificada</a:t>
            </a:r>
            <a:r>
              <a:rPr lang="es-ES" dirty="0"/>
              <a:t>:</a:t>
            </a:r>
          </a:p>
          <a:p>
            <a:pPr marL="0" indent="0" algn="just">
              <a:buNone/>
            </a:pPr>
            <a:r>
              <a:rPr lang="es-ES" dirty="0"/>
              <a:t>Inc. 6°: Las notificaciones por carta certificada se entenderán practicadas desde el tercer día siguiente a aquél en que fueron expedidas.</a:t>
            </a:r>
          </a:p>
          <a:p>
            <a:pPr algn="just">
              <a:buFont typeface="Wingdings" panose="05000000000000000000" pitchFamily="2" charset="2"/>
              <a:buChar char="§"/>
            </a:pPr>
            <a:r>
              <a:rPr lang="es-ES" dirty="0"/>
              <a:t>No existe la notificación por cédula en estos procedimientos.</a:t>
            </a:r>
            <a:endParaRPr lang="es-CL" dirty="0"/>
          </a:p>
        </p:txBody>
      </p:sp>
    </p:spTree>
    <p:extLst>
      <p:ext uri="{BB962C8B-B14F-4D97-AF65-F5344CB8AC3E}">
        <p14:creationId xmlns:p14="http://schemas.microsoft.com/office/powerpoint/2010/main" val="28021632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Las notificaciones</a:t>
            </a:r>
            <a:endParaRPr lang="es-CL" dirty="0"/>
          </a:p>
        </p:txBody>
      </p:sp>
      <p:sp>
        <p:nvSpPr>
          <p:cNvPr id="3" name="Marcador de contenido 2"/>
          <p:cNvSpPr>
            <a:spLocks noGrp="1"/>
          </p:cNvSpPr>
          <p:nvPr>
            <p:ph idx="1"/>
          </p:nvPr>
        </p:nvSpPr>
        <p:spPr/>
        <p:txBody>
          <a:bodyPr/>
          <a:lstStyle/>
          <a:p>
            <a:pPr marL="0" indent="0" algn="just">
              <a:buNone/>
            </a:pPr>
            <a:r>
              <a:rPr lang="es-ES" b="1" dirty="0"/>
              <a:t>Notificación especial indicada por las partes</a:t>
            </a:r>
            <a:r>
              <a:rPr lang="es-ES" dirty="0"/>
              <a:t>:</a:t>
            </a:r>
          </a:p>
          <a:p>
            <a:pPr marL="0" indent="0" algn="just">
              <a:buNone/>
            </a:pPr>
            <a:r>
              <a:rPr lang="es-ES" dirty="0"/>
              <a:t>Inc. final: Los patrocinantes de las partes, en la primera actuación que realicen en el proceso, deberán indicar otra forma de notificación que elijan para sí, que el juez califique como expedita y eficaz, bajo apercibimiento de serles notificadas por el estado diario todas las resoluciones que se dicten en lo sucesivo en el proceso.</a:t>
            </a:r>
          </a:p>
          <a:p>
            <a:pPr algn="just">
              <a:buFont typeface="Wingdings" panose="05000000000000000000" pitchFamily="2" charset="2"/>
              <a:buChar char="§"/>
            </a:pPr>
            <a:r>
              <a:rPr lang="es-ES" dirty="0"/>
              <a:t>La regla general es que las partes designen un correo electrónico para sus notificaciones.</a:t>
            </a:r>
            <a:endParaRPr lang="es-CL" dirty="0"/>
          </a:p>
        </p:txBody>
      </p:sp>
    </p:spTree>
    <p:extLst>
      <p:ext uri="{BB962C8B-B14F-4D97-AF65-F5344CB8AC3E}">
        <p14:creationId xmlns:p14="http://schemas.microsoft.com/office/powerpoint/2010/main" val="25964774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Extensión de la Competencia Territorial</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24.- </a:t>
            </a:r>
            <a:r>
              <a:rPr lang="es-ES" b="1" dirty="0"/>
              <a:t>Extensión de la competencia territorial</a:t>
            </a:r>
            <a:r>
              <a:rPr lang="es-ES" dirty="0"/>
              <a:t>. Los juzgados de familia que dependan de una misma Corte de Apelaciones podrán decretar diligencias para cumplirse directamente en cualquier comuna ubicada dentro del territorio jurisdiccional de dicha Corte.</a:t>
            </a:r>
          </a:p>
          <a:p>
            <a:pPr marL="0" indent="0" algn="just">
              <a:buNone/>
            </a:pPr>
            <a:r>
              <a:rPr lang="es-ES" dirty="0"/>
              <a:t>Lo dispuesto en el inciso anterior se aplicará a los juzgados dependientes de la Corte de Apelaciones de Santiago, respecto de las actuaciones que deban practicarse en el territorio de la Corte de Apelaciones de San Miguel y a los dependientes de esta última, respecto de las actuaciones que deban practicarse en el territorio jurisdiccional de la primera.</a:t>
            </a:r>
          </a:p>
          <a:p>
            <a:pPr algn="just">
              <a:buFont typeface="Wingdings" panose="05000000000000000000" pitchFamily="2" charset="2"/>
              <a:buChar char="§"/>
            </a:pPr>
            <a:r>
              <a:rPr lang="es-ES" dirty="0"/>
              <a:t>En los demás caso las diligencias se deben cumplir mediante el respectivo exhorto.</a:t>
            </a:r>
            <a:endParaRPr lang="es-CL" dirty="0"/>
          </a:p>
        </p:txBody>
      </p:sp>
    </p:spTree>
    <p:extLst>
      <p:ext uri="{BB962C8B-B14F-4D97-AF65-F5344CB8AC3E}">
        <p14:creationId xmlns:p14="http://schemas.microsoft.com/office/powerpoint/2010/main" val="33273262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Nulidad Procesal</a:t>
            </a:r>
          </a:p>
        </p:txBody>
      </p:sp>
      <p:sp>
        <p:nvSpPr>
          <p:cNvPr id="3" name="Marcador de contenido 2"/>
          <p:cNvSpPr>
            <a:spLocks noGrp="1"/>
          </p:cNvSpPr>
          <p:nvPr>
            <p:ph idx="1"/>
          </p:nvPr>
        </p:nvSpPr>
        <p:spPr/>
        <p:txBody>
          <a:bodyPr>
            <a:normAutofit lnSpcReduction="10000"/>
          </a:bodyPr>
          <a:lstStyle/>
          <a:p>
            <a:pPr algn="just">
              <a:buFont typeface="Wingdings" panose="05000000000000000000" pitchFamily="2" charset="2"/>
              <a:buChar char="§"/>
            </a:pPr>
            <a:r>
              <a:rPr lang="es-ES" dirty="0"/>
              <a:t>Sanción del juez de oficio o a solicitud de parte, respecto de aquellos actos procesales que en su ejecución se han infringido las formas establecidas en la ley, privándolos de eficacia.</a:t>
            </a:r>
          </a:p>
          <a:p>
            <a:pPr marL="0" indent="0" algn="just">
              <a:buNone/>
            </a:pPr>
            <a:r>
              <a:rPr lang="es-ES" dirty="0"/>
              <a:t>Artículo 25.- </a:t>
            </a:r>
            <a:r>
              <a:rPr lang="es-ES" b="1" dirty="0"/>
              <a:t>Nulidad procesal</a:t>
            </a:r>
            <a:r>
              <a:rPr lang="es-ES" dirty="0"/>
              <a:t>. Sin perjuicio de lo dispuesto en el artículo 12, sólo podrá declararse la nulidad procesal cuando se invocare un vicio que hubiere ocasionado efectivo perjuicio a quien solicitare la declaración. En la solicitud correspondiente el interesado deberá señalar con precisión los derechos que no pudo ejercer como consecuencia de la infracción que denuncia.</a:t>
            </a:r>
          </a:p>
          <a:p>
            <a:pPr marL="0" indent="0" algn="just">
              <a:buNone/>
            </a:pPr>
            <a:r>
              <a:rPr lang="es-ES" dirty="0"/>
              <a:t>La parte que ha originado el vicio o concurrido a su materialización no podrá solicitar la declaración de nulidad.</a:t>
            </a:r>
          </a:p>
          <a:p>
            <a:pPr marL="0" indent="0" algn="just">
              <a:buNone/>
            </a:pPr>
            <a:r>
              <a:rPr lang="es-ES" dirty="0"/>
              <a:t>Se entenderá que existe perjuicio cuando el vicio hubiere impedido el ejercicio de derechos por el litigante que reclama.</a:t>
            </a:r>
          </a:p>
          <a:p>
            <a:pPr marL="0" indent="0" algn="just">
              <a:buNone/>
            </a:pPr>
            <a:endParaRPr lang="es-ES" dirty="0"/>
          </a:p>
          <a:p>
            <a:pPr marL="0" indent="0" algn="just">
              <a:buNone/>
            </a:pPr>
            <a:endParaRPr lang="es-CL" dirty="0"/>
          </a:p>
        </p:txBody>
      </p:sp>
    </p:spTree>
    <p:extLst>
      <p:ext uri="{BB962C8B-B14F-4D97-AF65-F5344CB8AC3E}">
        <p14:creationId xmlns:p14="http://schemas.microsoft.com/office/powerpoint/2010/main" val="34025341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Nulidad Procesal</a:t>
            </a:r>
          </a:p>
        </p:txBody>
      </p:sp>
      <p:sp>
        <p:nvSpPr>
          <p:cNvPr id="3" name="Marcador de contenido 2"/>
          <p:cNvSpPr>
            <a:spLocks noGrp="1"/>
          </p:cNvSpPr>
          <p:nvPr>
            <p:ph idx="1"/>
          </p:nvPr>
        </p:nvSpPr>
        <p:spPr/>
        <p:txBody>
          <a:bodyPr/>
          <a:lstStyle/>
          <a:p>
            <a:pPr marL="0" indent="0" algn="just">
              <a:buNone/>
            </a:pPr>
            <a:r>
              <a:rPr lang="es-ES" dirty="0"/>
              <a:t>Nulidad sin perjuicio: falta de inmediación, art. 12 LTF.</a:t>
            </a:r>
          </a:p>
          <a:p>
            <a:pPr algn="just">
              <a:buFont typeface="Wingdings" panose="05000000000000000000" pitchFamily="2" charset="2"/>
              <a:buChar char="§"/>
            </a:pPr>
            <a:r>
              <a:rPr lang="es-ES" dirty="0"/>
              <a:t>Casos en que se sanea la nulidad:</a:t>
            </a:r>
          </a:p>
          <a:p>
            <a:pPr marL="0" indent="0" algn="just">
              <a:buNone/>
            </a:pPr>
            <a:r>
              <a:rPr lang="es-ES" b="1" dirty="0"/>
              <a:t>Inc. 4°: </a:t>
            </a:r>
            <a:r>
              <a:rPr lang="es-ES" dirty="0"/>
              <a:t>Toda nulidad queda subsanada si la parte perjudicada no reclama del vicio oportunamente; si ella ha aceptado tácitamente los efectos del acto y si, no obstante el vicio de que adolezca, el acto ha conseguido su fin respecto de todos los interesados.</a:t>
            </a:r>
          </a:p>
          <a:p>
            <a:pPr marL="0" indent="0" algn="just">
              <a:buNone/>
            </a:pPr>
            <a:r>
              <a:rPr lang="es-ES" b="1" dirty="0"/>
              <a:t>Inc. Final: </a:t>
            </a:r>
            <a:r>
              <a:rPr lang="es-ES" dirty="0"/>
              <a:t>Los tribunales no podrán declarar de oficio las nulidades convalidadas.</a:t>
            </a:r>
            <a:endParaRPr lang="es-CL" dirty="0"/>
          </a:p>
        </p:txBody>
      </p:sp>
    </p:spTree>
    <p:extLst>
      <p:ext uri="{BB962C8B-B14F-4D97-AF65-F5344CB8AC3E}">
        <p14:creationId xmlns:p14="http://schemas.microsoft.com/office/powerpoint/2010/main" val="4287406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34F813-09C6-4796-A46E-2788B8F6EEBC}"/>
              </a:ext>
            </a:extLst>
          </p:cNvPr>
          <p:cNvSpPr>
            <a:spLocks noGrp="1"/>
          </p:cNvSpPr>
          <p:nvPr>
            <p:ph type="title"/>
          </p:nvPr>
        </p:nvSpPr>
        <p:spPr/>
        <p:txBody>
          <a:bodyPr/>
          <a:lstStyle/>
          <a:p>
            <a:r>
              <a:rPr lang="es-ES" dirty="0"/>
              <a:t>EL CONSEJO TÉCNICO</a:t>
            </a:r>
            <a:endParaRPr lang="es-CL" dirty="0"/>
          </a:p>
        </p:txBody>
      </p:sp>
      <p:sp>
        <p:nvSpPr>
          <p:cNvPr id="3" name="Marcador de contenido 2">
            <a:extLst>
              <a:ext uri="{FF2B5EF4-FFF2-40B4-BE49-F238E27FC236}">
                <a16:creationId xmlns:a16="http://schemas.microsoft.com/office/drawing/2014/main" id="{63E271E4-6E55-46AD-856E-922A38D1505E}"/>
              </a:ext>
            </a:extLst>
          </p:cNvPr>
          <p:cNvSpPr>
            <a:spLocks noGrp="1"/>
          </p:cNvSpPr>
          <p:nvPr>
            <p:ph idx="1"/>
          </p:nvPr>
        </p:nvSpPr>
        <p:spPr>
          <a:xfrm>
            <a:off x="2589212" y="2133599"/>
            <a:ext cx="8915400" cy="4227443"/>
          </a:xfrm>
        </p:spPr>
        <p:txBody>
          <a:bodyPr>
            <a:normAutofit/>
          </a:bodyPr>
          <a:lstStyle/>
          <a:p>
            <a:pPr marL="0" indent="0" algn="just">
              <a:buNone/>
            </a:pPr>
            <a:r>
              <a:rPr lang="es-ES" dirty="0"/>
              <a:t>Artículo 5°.- Funciones. La función de los profesionales del consejo técnico será la de asesorar, individual o colectivamente, a los jueces en el análisis y mejor comprensión de los asuntos sometidos a su conocimiento, en el ámbito de su especialidad.</a:t>
            </a:r>
          </a:p>
          <a:p>
            <a:pPr marL="0" indent="0">
              <a:buNone/>
            </a:pPr>
            <a:r>
              <a:rPr lang="es-ES" dirty="0"/>
              <a:t>En particular, tendrán las siguientes atribuciones:</a:t>
            </a:r>
          </a:p>
          <a:p>
            <a:pPr>
              <a:buFont typeface="+mj-lt"/>
              <a:buAutoNum type="alphaLcParenR"/>
            </a:pPr>
            <a:r>
              <a:rPr lang="es-ES" dirty="0"/>
              <a:t>Asistir a las audiencias de juicio a que sean citados con el objetivo de emitir las opiniones técnicas que le sean solicitadas;</a:t>
            </a:r>
          </a:p>
          <a:p>
            <a:pPr>
              <a:buFont typeface="+mj-lt"/>
              <a:buAutoNum type="alphaLcParenR"/>
            </a:pPr>
            <a:r>
              <a:rPr lang="es-ES" dirty="0"/>
              <a:t>Asesorar al juez para la adecuada comparecencia y declaración del niño, niña o adolescente;</a:t>
            </a:r>
          </a:p>
          <a:p>
            <a:pPr>
              <a:buFont typeface="+mj-lt"/>
              <a:buAutoNum type="alphaLcParenR"/>
            </a:pPr>
            <a:r>
              <a:rPr lang="es-ES" dirty="0"/>
              <a:t>Evaluar, a requerimiento del juez, la pertinencia de derivar a mediación o aconsejar conciliación entre las partes, y sugerir los términos en que esta última pudiere llevarse a cabo, y</a:t>
            </a:r>
          </a:p>
        </p:txBody>
      </p:sp>
    </p:spTree>
    <p:extLst>
      <p:ext uri="{BB962C8B-B14F-4D97-AF65-F5344CB8AC3E}">
        <p14:creationId xmlns:p14="http://schemas.microsoft.com/office/powerpoint/2010/main" val="30568732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Incidentes</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Incidentes en audiencia</a:t>
            </a:r>
            <a:r>
              <a:rPr lang="es-ES" dirty="0"/>
              <a:t>:</a:t>
            </a:r>
          </a:p>
          <a:p>
            <a:pPr marL="0" indent="0" algn="just">
              <a:buNone/>
            </a:pPr>
            <a:r>
              <a:rPr lang="es-ES" dirty="0"/>
              <a:t>Artículo 26.- Acerca de los incidentes. Los incidentes serán promovidos durante el transcurso de las audiencias en que se originen y se resolverán inmediatamente por el tribunal, previo debate. Con todo, cuando para la resolución del incidente resulte indispensable producir prueba que no hubiere sido posible prever con anterioridad, el juez determinará la forma y oportunidad de su rendición, antes de resolver. Las decisiones que recayeren sobre estos incidentes no serán susceptibles de recurso alguno.</a:t>
            </a:r>
          </a:p>
        </p:txBody>
      </p:sp>
    </p:spTree>
    <p:extLst>
      <p:ext uri="{BB962C8B-B14F-4D97-AF65-F5344CB8AC3E}">
        <p14:creationId xmlns:p14="http://schemas.microsoft.com/office/powerpoint/2010/main" val="25581363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Incidentes</a:t>
            </a:r>
            <a:endParaRPr lang="es-CL" dirty="0"/>
          </a:p>
        </p:txBody>
      </p:sp>
      <p:sp>
        <p:nvSpPr>
          <p:cNvPr id="3" name="Marcador de contenido 2"/>
          <p:cNvSpPr>
            <a:spLocks noGrp="1"/>
          </p:cNvSpPr>
          <p:nvPr>
            <p:ph idx="1"/>
          </p:nvPr>
        </p:nvSpPr>
        <p:spPr/>
        <p:txBody>
          <a:bodyPr>
            <a:normAutofit/>
          </a:bodyPr>
          <a:lstStyle/>
          <a:p>
            <a:pPr marL="0" lvl="0" indent="0" algn="just">
              <a:buClr>
                <a:srgbClr val="A53010"/>
              </a:buClr>
              <a:buNone/>
            </a:pPr>
            <a:r>
              <a:rPr lang="es-ES" b="1" dirty="0">
                <a:solidFill>
                  <a:prstClr val="black">
                    <a:lumMod val="75000"/>
                    <a:lumOff val="25000"/>
                  </a:prstClr>
                </a:solidFill>
              </a:rPr>
              <a:t>Incidentes fuera de audiencia</a:t>
            </a:r>
            <a:r>
              <a:rPr lang="es-ES" dirty="0">
                <a:solidFill>
                  <a:prstClr val="black">
                    <a:lumMod val="75000"/>
                    <a:lumOff val="25000"/>
                  </a:prstClr>
                </a:solidFill>
              </a:rPr>
              <a:t>:</a:t>
            </a:r>
          </a:p>
          <a:p>
            <a:pPr marL="0" lvl="0" indent="0" algn="just">
              <a:buClr>
                <a:srgbClr val="A53010"/>
              </a:buClr>
              <a:buNone/>
            </a:pPr>
            <a:r>
              <a:rPr lang="es-ES" dirty="0">
                <a:solidFill>
                  <a:prstClr val="black">
                    <a:lumMod val="75000"/>
                    <a:lumOff val="25000"/>
                  </a:prstClr>
                </a:solidFill>
              </a:rPr>
              <a:t>Inc. 2°: Excepcionalmente, y por motivos fundados, se podrán interponer incidentes fuera de audiencia, los que deberán ser presentados por escrito y resueltos por el juez de plano, a menos que considere necesario oír a los demás interesados. En este último caso, citará, a más tardar dentro de tercero día, a una audiencia especial, a la que concurrirán los interesados con todos sus medios de prueba, a fin de resolver en ella la incidencia planteada. Con todo, si se hubiere fijado la audiencia preparatoria o de juicio para una fecha no posterior al quinto día de interpuesto el incidente, se resolverá en ésta.</a:t>
            </a:r>
            <a:endParaRPr lang="es-CL" dirty="0">
              <a:solidFill>
                <a:prstClr val="black">
                  <a:lumMod val="75000"/>
                  <a:lumOff val="25000"/>
                </a:prstClr>
              </a:solidFill>
            </a:endParaRPr>
          </a:p>
          <a:p>
            <a:pPr marL="0" indent="0">
              <a:buNone/>
            </a:pPr>
            <a:r>
              <a:rPr lang="es-ES" dirty="0"/>
              <a:t>Inc. 3°: Si el incidente se origina en un hecho anterior a una audiencia sólo podrá interponerse hasta la conclusión de la misma.</a:t>
            </a:r>
            <a:endParaRPr lang="es-CL" dirty="0"/>
          </a:p>
        </p:txBody>
      </p:sp>
    </p:spTree>
    <p:extLst>
      <p:ext uri="{BB962C8B-B14F-4D97-AF65-F5344CB8AC3E}">
        <p14:creationId xmlns:p14="http://schemas.microsoft.com/office/powerpoint/2010/main" val="6269908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Facultades del juez en la audiencia</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26 bis.- Facultades del juez en la audiencia. El juez que preside la audiencia dirigirá el debate, ordenará la rendición de las pruebas y moderará la discusión. Podrá impedir que las alegaciones se desvíen hacia aspectos no pertinentes o inadmisibles, pero sin coartar el ejercicio de los litigantes para defender sus respectivas posiciones.</a:t>
            </a:r>
          </a:p>
          <a:p>
            <a:pPr marL="0" indent="0" algn="just">
              <a:buNone/>
            </a:pPr>
            <a:r>
              <a:rPr lang="es-ES" dirty="0"/>
              <a:t>También podrá limitar el tiempo de uso de la palabra a las partes que deban intervenir durante el juicio, fijando límites máximos igualitarios para todas ellas o interrumpiendo a quien haga uso manifiestamente abusivo de su facultad.</a:t>
            </a:r>
          </a:p>
          <a:p>
            <a:pPr marL="0" indent="0" algn="just">
              <a:buNone/>
            </a:pPr>
            <a:r>
              <a:rPr lang="es-ES" dirty="0"/>
              <a:t>Además, ejercerá las facultades disciplinarias destinadas a mantener el orden y decoro durante el debate y, en general, a garantizar la eficaz realización del mismo.</a:t>
            </a:r>
            <a:endParaRPr lang="es-CL" dirty="0"/>
          </a:p>
        </p:txBody>
      </p:sp>
    </p:spTree>
    <p:extLst>
      <p:ext uri="{BB962C8B-B14F-4D97-AF65-F5344CB8AC3E}">
        <p14:creationId xmlns:p14="http://schemas.microsoft.com/office/powerpoint/2010/main" val="17594610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Facultades del juez en la audiencia</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Quienes asistan a la audiencia deberán guardar respeto y silencio mientras no estén autorizados para exponer o deban responder a las preguntas que se les formulen. No podrán llevar armas ni ningún elemento que pueda perturbar el orden de la audiencia. No podrán adoptar un comportamiento intimidatorio, provocativo o contrario al decoro.</a:t>
            </a:r>
          </a:p>
          <a:p>
            <a:pPr marL="0" indent="0" algn="just">
              <a:buNone/>
            </a:pPr>
            <a:r>
              <a:rPr lang="es-ES" dirty="0"/>
              <a:t>Artículo 26 ter.- Sanciones. Quienes infrinjan las medidas sobre publicidad previstas en el artículo 15 o lo dispuesto en el artículo 26 bis, podrán ser sancionados de conformidad con los artículos 530 </a:t>
            </a:r>
            <a:r>
              <a:rPr lang="es-ES" dirty="0" err="1"/>
              <a:t>ó</a:t>
            </a:r>
            <a:r>
              <a:rPr lang="es-ES" dirty="0"/>
              <a:t> 532 del Código Orgánico de Tribunales, según corresponda.</a:t>
            </a:r>
          </a:p>
          <a:p>
            <a:pPr marL="0" indent="0" algn="just">
              <a:buNone/>
            </a:pPr>
            <a:r>
              <a:rPr lang="es-ES" dirty="0"/>
              <a:t>Sin perjuicio de lo anterior, el tribunal podrá expulsar a los infractores de la sala.</a:t>
            </a:r>
            <a:endParaRPr lang="es-CL" dirty="0"/>
          </a:p>
        </p:txBody>
      </p:sp>
    </p:spTree>
    <p:extLst>
      <p:ext uri="{BB962C8B-B14F-4D97-AF65-F5344CB8AC3E}">
        <p14:creationId xmlns:p14="http://schemas.microsoft.com/office/powerpoint/2010/main" val="28702235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Las normas supletorias</a:t>
            </a:r>
            <a:endParaRPr lang="es-CL" dirty="0"/>
          </a:p>
        </p:txBody>
      </p:sp>
      <p:sp>
        <p:nvSpPr>
          <p:cNvPr id="3" name="Marcador de contenido 2"/>
          <p:cNvSpPr>
            <a:spLocks noGrp="1"/>
          </p:cNvSpPr>
          <p:nvPr>
            <p:ph idx="1"/>
          </p:nvPr>
        </p:nvSpPr>
        <p:spPr/>
        <p:txBody>
          <a:bodyPr/>
          <a:lstStyle/>
          <a:p>
            <a:pPr marL="0" indent="0" algn="just">
              <a:buNone/>
            </a:pPr>
            <a:r>
              <a:rPr lang="es-ES" b="1" dirty="0"/>
              <a:t>Artículo 27.- Normas supletorias</a:t>
            </a:r>
            <a:r>
              <a:rPr lang="es-ES" dirty="0"/>
              <a:t>. En todo lo no regulado por esta ley, serán aplicables las disposiciones comunes a todo procedimiento establecidas en el Código de Procedimiento Civil, a menos que ellas resulten incompatibles con la naturaleza de los procedimientos que esta ley establece, particularmente en lo relativo a la exigencia de oralidad. En dicho caso, el juez dispondrá la forma en que se practicará la actuación.</a:t>
            </a:r>
            <a:endParaRPr lang="es-CL" dirty="0"/>
          </a:p>
        </p:txBody>
      </p:sp>
    </p:spTree>
    <p:extLst>
      <p:ext uri="{BB962C8B-B14F-4D97-AF65-F5344CB8AC3E}">
        <p14:creationId xmlns:p14="http://schemas.microsoft.com/office/powerpoint/2010/main" val="37608306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PROCEDIMIENTO ORDINARIO</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Artículo 55.- Procedimiento ordinario</a:t>
            </a:r>
            <a:r>
              <a:rPr lang="es-ES" dirty="0"/>
              <a:t>. El procedimiento de que trata este Párrafo será aplicable a todos los asuntos contenciosos cuyo conocimiento corresponda a los juzgados de familia y que no tengan señalado otro distinto en ésta u otras leyes. Respecto de estos últimos, las reglas del presente Párrafo tendrán carácter supletorio. </a:t>
            </a:r>
          </a:p>
          <a:p>
            <a:pPr marL="0" indent="0" algn="just">
              <a:buNone/>
            </a:pPr>
            <a:r>
              <a:rPr lang="es-ES" b="1" dirty="0"/>
              <a:t>Características</a:t>
            </a:r>
            <a:r>
              <a:rPr lang="es-ES" dirty="0"/>
              <a:t>:</a:t>
            </a:r>
          </a:p>
          <a:p>
            <a:pPr algn="just">
              <a:buFont typeface="+mj-lt"/>
              <a:buAutoNum type="alphaLcParenR"/>
            </a:pPr>
            <a:r>
              <a:rPr lang="es-ES" b="1" dirty="0"/>
              <a:t>Es de aplicación general</a:t>
            </a:r>
            <a:r>
              <a:rPr lang="es-ES" dirty="0"/>
              <a:t>: aplicable a todos los asuntos contenciosos cuyo conocimiento corresponda a los juzgados de familia y que no tengan señalado otro distinto en ésta u otras leyes.</a:t>
            </a:r>
          </a:p>
          <a:p>
            <a:pPr algn="just">
              <a:buFont typeface="+mj-lt"/>
              <a:buAutoNum type="alphaLcParenR"/>
            </a:pPr>
            <a:r>
              <a:rPr lang="es-ES" b="1" dirty="0"/>
              <a:t>Es supletorio</a:t>
            </a:r>
            <a:r>
              <a:rPr lang="es-ES" dirty="0"/>
              <a:t>: respecto de otros procedimientos especiales.</a:t>
            </a:r>
            <a:endParaRPr lang="es-CL" dirty="0"/>
          </a:p>
        </p:txBody>
      </p:sp>
    </p:spTree>
    <p:extLst>
      <p:ext uri="{BB962C8B-B14F-4D97-AF65-F5344CB8AC3E}">
        <p14:creationId xmlns:p14="http://schemas.microsoft.com/office/powerpoint/2010/main" val="13858428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PROCEDIMIENTO ORDINARIO</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smtClean="0"/>
              <a:t>No se sujetan al procedimiento Ordinario:</a:t>
            </a:r>
          </a:p>
          <a:p>
            <a:pPr algn="just"/>
            <a:r>
              <a:rPr lang="es-ES" b="1" dirty="0" smtClean="0"/>
              <a:t>Medidas de protección.</a:t>
            </a:r>
          </a:p>
          <a:p>
            <a:pPr algn="just"/>
            <a:r>
              <a:rPr lang="es-ES" b="1" dirty="0" smtClean="0"/>
              <a:t>Violencia Intrafamiliar</a:t>
            </a:r>
          </a:p>
          <a:p>
            <a:pPr algn="just"/>
            <a:r>
              <a:rPr lang="es-ES" b="1" dirty="0" smtClean="0"/>
              <a:t>Procedimiento no contencioso </a:t>
            </a:r>
            <a:r>
              <a:rPr lang="es-ES" dirty="0" smtClean="0"/>
              <a:t>(Autorizaciones, notificación de cese de convivencia, nombramiento de guardador, etc.)</a:t>
            </a:r>
          </a:p>
          <a:p>
            <a:pPr algn="just"/>
            <a:r>
              <a:rPr lang="es-ES" b="1" dirty="0" smtClean="0"/>
              <a:t>Procedimiento contravencional</a:t>
            </a:r>
          </a:p>
          <a:p>
            <a:pPr algn="just"/>
            <a:r>
              <a:rPr lang="es-ES" b="1" dirty="0" smtClean="0"/>
              <a:t>Adopción</a:t>
            </a:r>
          </a:p>
          <a:p>
            <a:pPr algn="just"/>
            <a:r>
              <a:rPr lang="es-ES" b="1" dirty="0" smtClean="0"/>
              <a:t>Cobro ejecutivo de pensiones de alimentos</a:t>
            </a:r>
          </a:p>
          <a:p>
            <a:pPr algn="just"/>
            <a:r>
              <a:rPr lang="es-ES" b="1" dirty="0" smtClean="0"/>
              <a:t>Otros.</a:t>
            </a:r>
          </a:p>
        </p:txBody>
      </p:sp>
    </p:spTree>
    <p:extLst>
      <p:ext uri="{BB962C8B-B14F-4D97-AF65-F5344CB8AC3E}">
        <p14:creationId xmlns:p14="http://schemas.microsoft.com/office/powerpoint/2010/main" val="12564301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Etapas del </a:t>
            </a:r>
            <a:r>
              <a:rPr lang="es-ES" dirty="0" err="1"/>
              <a:t>Proc</a:t>
            </a:r>
            <a:r>
              <a:rPr lang="es-ES" dirty="0"/>
              <a:t>. Ordinario</a:t>
            </a:r>
            <a:endParaRPr lang="es-CL" dirty="0"/>
          </a:p>
        </p:txBody>
      </p:sp>
      <p:sp>
        <p:nvSpPr>
          <p:cNvPr id="3" name="Marcador de contenido 2"/>
          <p:cNvSpPr>
            <a:spLocks noGrp="1"/>
          </p:cNvSpPr>
          <p:nvPr>
            <p:ph idx="1"/>
          </p:nvPr>
        </p:nvSpPr>
        <p:spPr/>
        <p:txBody>
          <a:bodyPr/>
          <a:lstStyle/>
          <a:p>
            <a:pPr algn="just">
              <a:buFont typeface="+mj-lt"/>
              <a:buAutoNum type="arabicPeriod"/>
            </a:pPr>
            <a:r>
              <a:rPr lang="es-ES" dirty="0"/>
              <a:t>FASE DISCUSIÓN</a:t>
            </a:r>
          </a:p>
          <a:p>
            <a:pPr algn="just">
              <a:buFont typeface="+mj-lt"/>
              <a:buAutoNum type="arabicPeriod"/>
            </a:pPr>
            <a:r>
              <a:rPr lang="es-ES" dirty="0"/>
              <a:t>FASE DE PRUEBA</a:t>
            </a:r>
          </a:p>
          <a:p>
            <a:pPr algn="just">
              <a:buFont typeface="+mj-lt"/>
              <a:buAutoNum type="arabicPeriod"/>
            </a:pPr>
            <a:r>
              <a:rPr lang="es-ES" dirty="0"/>
              <a:t>FASE DE SENTENCIA O FALLO</a:t>
            </a:r>
          </a:p>
          <a:p>
            <a:pPr algn="just">
              <a:buFont typeface="+mj-lt"/>
              <a:buAutoNum type="arabicPeriod"/>
            </a:pPr>
            <a:endParaRPr lang="es-ES" dirty="0"/>
          </a:p>
          <a:p>
            <a:pPr marL="0" indent="0" algn="just">
              <a:buNone/>
            </a:pPr>
            <a:r>
              <a:rPr lang="es-ES" b="1" dirty="0"/>
              <a:t>1. ETAPA DE DISCUSIÓN</a:t>
            </a:r>
            <a:r>
              <a:rPr lang="es-ES" dirty="0"/>
              <a:t>: puede comenzar por una medida prejudicial, mediación previa o demanda.</a:t>
            </a:r>
          </a:p>
          <a:p>
            <a:pPr algn="just">
              <a:buFont typeface="+mj-lt"/>
              <a:buAutoNum type="alphaLcParenR"/>
            </a:pPr>
            <a:r>
              <a:rPr lang="es-ES" b="1" dirty="0"/>
              <a:t>Medida prejudicial</a:t>
            </a:r>
            <a:r>
              <a:rPr lang="es-ES" dirty="0"/>
              <a:t>: supletoriamente se debe estar a lo dispuesto en los títulos IV y V del libro II del CPC.</a:t>
            </a:r>
            <a:endParaRPr lang="es-CL" dirty="0"/>
          </a:p>
        </p:txBody>
      </p:sp>
    </p:spTree>
    <p:extLst>
      <p:ext uri="{BB962C8B-B14F-4D97-AF65-F5344CB8AC3E}">
        <p14:creationId xmlns:p14="http://schemas.microsoft.com/office/powerpoint/2010/main" val="40688048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Mediación</a:t>
            </a:r>
            <a:endParaRPr lang="es-CL" dirty="0"/>
          </a:p>
        </p:txBody>
      </p:sp>
      <p:sp>
        <p:nvSpPr>
          <p:cNvPr id="3" name="Marcador de contenido 2"/>
          <p:cNvSpPr>
            <a:spLocks noGrp="1"/>
          </p:cNvSpPr>
          <p:nvPr>
            <p:ph idx="1"/>
          </p:nvPr>
        </p:nvSpPr>
        <p:spPr/>
        <p:txBody>
          <a:bodyPr>
            <a:normAutofit/>
          </a:bodyPr>
          <a:lstStyle/>
          <a:p>
            <a:pPr algn="just">
              <a:buFont typeface="+mj-lt"/>
              <a:buAutoNum type="alphaLcParenR" startAt="2"/>
            </a:pPr>
            <a:r>
              <a:rPr lang="es-ES" b="1" dirty="0"/>
              <a:t>La Mediación previa</a:t>
            </a:r>
            <a:r>
              <a:rPr lang="es-ES" dirty="0"/>
              <a:t>: Artículo 103.- Mediación. Para los efectos de esta ley, se entiende por mediación aquel sistema de resolución de conflictos en el que un tercero imparcial, sin poder decisorio, llamado mediador, ayuda a las partes a buscar por sí mismas una solución al conflicto y sus efectos, mediante acuerdos.</a:t>
            </a:r>
          </a:p>
          <a:p>
            <a:pPr marL="0" indent="0" algn="just">
              <a:buNone/>
            </a:pPr>
            <a:r>
              <a:rPr lang="es-ES" b="1" dirty="0"/>
              <a:t>Clasificación</a:t>
            </a:r>
            <a:r>
              <a:rPr lang="es-ES" dirty="0"/>
              <a:t>: Facultativa, obligatoria y prohibida.</a:t>
            </a:r>
          </a:p>
        </p:txBody>
      </p:sp>
    </p:spTree>
    <p:extLst>
      <p:ext uri="{BB962C8B-B14F-4D97-AF65-F5344CB8AC3E}">
        <p14:creationId xmlns:p14="http://schemas.microsoft.com/office/powerpoint/2010/main" val="29049777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Mediación</a:t>
            </a:r>
          </a:p>
        </p:txBody>
      </p:sp>
      <p:sp>
        <p:nvSpPr>
          <p:cNvPr id="3" name="Marcador de contenido 2"/>
          <p:cNvSpPr>
            <a:spLocks noGrp="1"/>
          </p:cNvSpPr>
          <p:nvPr>
            <p:ph idx="1"/>
          </p:nvPr>
        </p:nvSpPr>
        <p:spPr/>
        <p:txBody>
          <a:bodyPr/>
          <a:lstStyle/>
          <a:p>
            <a:pPr lvl="0" algn="just">
              <a:buClr>
                <a:srgbClr val="A53010"/>
              </a:buClr>
              <a:buFont typeface="+mj-lt"/>
              <a:buAutoNum type="arabicPeriod"/>
            </a:pPr>
            <a:r>
              <a:rPr lang="es-ES" b="1" dirty="0">
                <a:solidFill>
                  <a:prstClr val="black">
                    <a:lumMod val="75000"/>
                    <a:lumOff val="25000"/>
                  </a:prstClr>
                </a:solidFill>
              </a:rPr>
              <a:t>Obligatoria</a:t>
            </a:r>
            <a:r>
              <a:rPr lang="es-ES" dirty="0">
                <a:solidFill>
                  <a:prstClr val="black">
                    <a:lumMod val="75000"/>
                    <a:lumOff val="25000"/>
                  </a:prstClr>
                </a:solidFill>
              </a:rPr>
              <a:t>: Art. 106, inc. 1°: Las causas relativas al derecho de alimentos, cuidado personal y al derecho de los padres e hijos e hijas que vivan separados a mantener una relación directa y regular, aun cuando se deban tratar en el marco de una acción de divorcio o separación judicial, deberán someterse a un procedimiento de mediación previo a la interposición de la demanda, el que se regirá por las normas de esta ley y su reglamento. </a:t>
            </a:r>
          </a:p>
          <a:p>
            <a:pPr marL="0" lvl="0" indent="0" algn="just">
              <a:buClr>
                <a:srgbClr val="A53010"/>
              </a:buClr>
              <a:buNone/>
            </a:pPr>
            <a:r>
              <a:rPr lang="es-ES" dirty="0">
                <a:solidFill>
                  <a:prstClr val="black">
                    <a:lumMod val="75000"/>
                    <a:lumOff val="25000"/>
                  </a:prstClr>
                </a:solidFill>
              </a:rPr>
              <a:t>	Lo dispuesto en el inciso anterior no se aplicará a los casos del artículo 54 	de la ley N° 19.947.</a:t>
            </a:r>
          </a:p>
          <a:p>
            <a:pPr marL="0" lvl="0" indent="0" algn="just">
              <a:buClr>
                <a:srgbClr val="A53010"/>
              </a:buClr>
              <a:buNone/>
            </a:pPr>
            <a:r>
              <a:rPr lang="es-ES" dirty="0">
                <a:solidFill>
                  <a:prstClr val="black">
                    <a:lumMod val="75000"/>
                    <a:lumOff val="25000"/>
                  </a:prstClr>
                </a:solidFill>
              </a:rPr>
              <a:t>	</a:t>
            </a:r>
          </a:p>
          <a:p>
            <a:pPr marL="0" lvl="0" indent="0" algn="just">
              <a:buClr>
                <a:srgbClr val="A53010"/>
              </a:buClr>
              <a:buNone/>
            </a:pPr>
            <a:endParaRPr lang="es-ES" dirty="0">
              <a:solidFill>
                <a:prstClr val="black">
                  <a:lumMod val="75000"/>
                  <a:lumOff val="25000"/>
                </a:prstClr>
              </a:solidFill>
            </a:endParaRPr>
          </a:p>
          <a:p>
            <a:pPr marL="0" indent="0">
              <a:buNone/>
            </a:pPr>
            <a:endParaRPr lang="es-CL" dirty="0"/>
          </a:p>
        </p:txBody>
      </p:sp>
    </p:spTree>
    <p:extLst>
      <p:ext uri="{BB962C8B-B14F-4D97-AF65-F5344CB8AC3E}">
        <p14:creationId xmlns:p14="http://schemas.microsoft.com/office/powerpoint/2010/main" val="2348178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1C9FA4-6DEF-454B-9E0E-F6D48A9FFBA0}"/>
              </a:ext>
            </a:extLst>
          </p:cNvPr>
          <p:cNvSpPr>
            <a:spLocks noGrp="1"/>
          </p:cNvSpPr>
          <p:nvPr>
            <p:ph type="title"/>
          </p:nvPr>
        </p:nvSpPr>
        <p:spPr/>
        <p:txBody>
          <a:bodyPr/>
          <a:lstStyle/>
          <a:p>
            <a:r>
              <a:rPr lang="es-ES" dirty="0"/>
              <a:t>EL CONSEJO TÉCNICO</a:t>
            </a:r>
            <a:endParaRPr lang="es-CL" dirty="0"/>
          </a:p>
        </p:txBody>
      </p:sp>
      <p:sp>
        <p:nvSpPr>
          <p:cNvPr id="3" name="Marcador de contenido 2">
            <a:extLst>
              <a:ext uri="{FF2B5EF4-FFF2-40B4-BE49-F238E27FC236}">
                <a16:creationId xmlns:a16="http://schemas.microsoft.com/office/drawing/2014/main" id="{08A59190-3384-4AD0-8B1C-36EF768FD0C3}"/>
              </a:ext>
            </a:extLst>
          </p:cNvPr>
          <p:cNvSpPr>
            <a:spLocks noGrp="1"/>
          </p:cNvSpPr>
          <p:nvPr>
            <p:ph idx="1"/>
          </p:nvPr>
        </p:nvSpPr>
        <p:spPr/>
        <p:txBody>
          <a:bodyPr/>
          <a:lstStyle/>
          <a:p>
            <a:pPr algn="just">
              <a:buFont typeface="+mj-lt"/>
              <a:buAutoNum type="alphaLcParenR" startAt="4"/>
            </a:pPr>
            <a:r>
              <a:rPr lang="es-ES" dirty="0"/>
              <a:t>Asesorar al juez, a requerimiento de éste, en la evaluación del riesgo a que se refiere el artículo 7º de la ley Nº20.066, sobre Violencia Intrafamiliar, y</a:t>
            </a:r>
          </a:p>
          <a:p>
            <a:pPr algn="just">
              <a:buFont typeface="+mj-lt"/>
              <a:buAutoNum type="alphaLcParenR" startAt="4"/>
            </a:pPr>
            <a:r>
              <a:rPr lang="es-ES" dirty="0"/>
              <a:t>Asesorar al juez en todas las materias relacionadas con su especialidad.</a:t>
            </a:r>
          </a:p>
          <a:p>
            <a:pPr algn="just">
              <a:buFont typeface="+mj-lt"/>
              <a:buAutoNum type="alphaLcParenR" startAt="4"/>
            </a:pPr>
            <a:endParaRPr lang="es-ES" dirty="0"/>
          </a:p>
          <a:p>
            <a:pPr marL="0" indent="0" algn="just">
              <a:buNone/>
            </a:pPr>
            <a:r>
              <a:rPr lang="es-ES" dirty="0"/>
              <a:t>Artículo 6°.- Integración. En cada juzgado de familia habrá un consejo técnico interdisciplinario integrado por profesionales especializados en asuntos de familia e infancia.</a:t>
            </a:r>
          </a:p>
          <a:p>
            <a:pPr marL="0" indent="0" algn="just">
              <a:buNone/>
            </a:pPr>
            <a:r>
              <a:rPr lang="es-ES" dirty="0"/>
              <a:t>    Los miembros del consejo técnico son auxiliares de la administración de justicia.</a:t>
            </a:r>
            <a:endParaRPr lang="es-CL" dirty="0"/>
          </a:p>
        </p:txBody>
      </p:sp>
    </p:spTree>
    <p:extLst>
      <p:ext uri="{BB962C8B-B14F-4D97-AF65-F5344CB8AC3E}">
        <p14:creationId xmlns:p14="http://schemas.microsoft.com/office/powerpoint/2010/main" val="166468273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Mediación</a:t>
            </a:r>
          </a:p>
        </p:txBody>
      </p:sp>
      <p:sp>
        <p:nvSpPr>
          <p:cNvPr id="3" name="Marcador de contenido 2"/>
          <p:cNvSpPr>
            <a:spLocks noGrp="1"/>
          </p:cNvSpPr>
          <p:nvPr>
            <p:ph idx="1"/>
          </p:nvPr>
        </p:nvSpPr>
        <p:spPr/>
        <p:txBody>
          <a:bodyPr>
            <a:normAutofit/>
          </a:bodyPr>
          <a:lstStyle/>
          <a:p>
            <a:pPr algn="just">
              <a:buFont typeface="+mj-lt"/>
              <a:buAutoNum type="arabicPeriod" startAt="2"/>
            </a:pPr>
            <a:r>
              <a:rPr lang="es-ES" b="1" dirty="0"/>
              <a:t>Facultativa</a:t>
            </a:r>
            <a:r>
              <a:rPr lang="es-ES" dirty="0"/>
              <a:t>: art. 106, inc. 4°:“… Las restantes materias de competencia de los juzgados de familia, exceptuadas las señaladas en el inciso siguiente, podrán ser sometidas a mediación si así lo acuerdan o lo aceptan las partes.</a:t>
            </a:r>
          </a:p>
          <a:p>
            <a:pPr algn="just">
              <a:buFont typeface="+mj-lt"/>
              <a:buAutoNum type="arabicPeriod" startAt="2"/>
            </a:pPr>
            <a:r>
              <a:rPr lang="es-ES" b="1" dirty="0"/>
              <a:t>Prohibida</a:t>
            </a:r>
            <a:r>
              <a:rPr lang="es-ES" dirty="0"/>
              <a:t>: art. 106, inc. 5°: No se someterán a mediación los asuntos relativos al estado civil de las personas, salvo en los casos contemplados por la Ley de Matrimonio Civil; la declaración de interdicción; las causas sobre maltrato de niños, niñas o adolescentes, y los procedimientos regulados en la ley N° 19.620, sobre adopción.</a:t>
            </a:r>
            <a:endParaRPr lang="es-CL" dirty="0"/>
          </a:p>
        </p:txBody>
      </p:sp>
    </p:spTree>
    <p:extLst>
      <p:ext uri="{BB962C8B-B14F-4D97-AF65-F5344CB8AC3E}">
        <p14:creationId xmlns:p14="http://schemas.microsoft.com/office/powerpoint/2010/main" val="19357967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Mediación</a:t>
            </a:r>
          </a:p>
        </p:txBody>
      </p:sp>
      <p:sp>
        <p:nvSpPr>
          <p:cNvPr id="3" name="Marcador de contenido 2"/>
          <p:cNvSpPr>
            <a:spLocks noGrp="1"/>
          </p:cNvSpPr>
          <p:nvPr>
            <p:ph idx="1"/>
          </p:nvPr>
        </p:nvSpPr>
        <p:spPr/>
        <p:txBody>
          <a:bodyPr>
            <a:normAutofit lnSpcReduction="10000"/>
          </a:bodyPr>
          <a:lstStyle/>
          <a:p>
            <a:pPr marL="0" indent="0" algn="just">
              <a:buNone/>
            </a:pPr>
            <a:r>
              <a:rPr lang="es-ES" b="1" dirty="0"/>
              <a:t>Resultado de la Mediación</a:t>
            </a:r>
            <a:r>
              <a:rPr lang="es-ES" dirty="0"/>
              <a:t>: </a:t>
            </a:r>
          </a:p>
          <a:p>
            <a:pPr algn="just">
              <a:buFont typeface="Wingdings" panose="05000000000000000000" pitchFamily="2" charset="2"/>
              <a:buChar char="§"/>
            </a:pPr>
            <a:r>
              <a:rPr lang="es-ES" b="1" dirty="0"/>
              <a:t>Acuerdo</a:t>
            </a:r>
            <a:r>
              <a:rPr lang="es-ES" dirty="0"/>
              <a:t>: Artículo 111.- Acta de mediación. En caso de llegar a acuerdo sobre todos o algunos de los puntos sometidos a mediación, se dejará constancia de ello en un acta de mediación, la que, luego de ser leída por los participantes, será firmada por ellos y por el mediador, quedando una copia en poder de cada una de las partes. En caso que la mediación se verificare vía remota por videoconferencia, el acta podrá ser firmada mediante firma electrónica simple o avanzada.</a:t>
            </a:r>
          </a:p>
          <a:p>
            <a:pPr marL="0" indent="0" algn="just">
              <a:buNone/>
            </a:pPr>
            <a:r>
              <a:rPr lang="es-ES" dirty="0"/>
              <a:t>	El acta deberá ser remitida por el mediador al tribunal para su aprobación en todo aquello que no fuere contrario a derecho, pudiendo el juez en todo caso, subsanar los defectos formales que tuviera, respetando en todo momento la voluntad de las partes expresada en dicha acta. Aprobada por el juez, tendrá valor de sentencia ejecutoriada.</a:t>
            </a:r>
            <a:endParaRPr lang="es-CL" dirty="0"/>
          </a:p>
        </p:txBody>
      </p:sp>
    </p:spTree>
    <p:extLst>
      <p:ext uri="{BB962C8B-B14F-4D97-AF65-F5344CB8AC3E}">
        <p14:creationId xmlns:p14="http://schemas.microsoft.com/office/powerpoint/2010/main" val="13527600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Mediación</a:t>
            </a:r>
            <a:endParaRPr lang="es-CL" dirty="0"/>
          </a:p>
        </p:txBody>
      </p:sp>
      <p:sp>
        <p:nvSpPr>
          <p:cNvPr id="3" name="Marcador de contenido 2"/>
          <p:cNvSpPr>
            <a:spLocks noGrp="1"/>
          </p:cNvSpPr>
          <p:nvPr>
            <p:ph idx="1"/>
          </p:nvPr>
        </p:nvSpPr>
        <p:spPr/>
        <p:txBody>
          <a:bodyPr>
            <a:normAutofit/>
          </a:bodyPr>
          <a:lstStyle/>
          <a:p>
            <a:pPr algn="just">
              <a:buFont typeface="Wingdings" panose="05000000000000000000" pitchFamily="2" charset="2"/>
              <a:buChar char="§"/>
            </a:pPr>
            <a:r>
              <a:rPr lang="es-ES" b="1" dirty="0"/>
              <a:t>Frustrada</a:t>
            </a:r>
            <a:r>
              <a:rPr lang="es-ES" dirty="0"/>
              <a:t>: Art. 111, inc. 3°: Si la mediación se frustrare, también se levantará un acta en la que se dejará constancia del término de la mediación, sin agregar otros antecedentes. En lo posible, dicha acta será firmada por los participantes, se entregará copia de la misma a aquella parte que la solicite y se remitirá al tribunal correspondiente, con lo cual terminará la suspensión del procedimiento judicial o, en su caso, el demandante quedará habilitado para iniciarlo.</a:t>
            </a:r>
          </a:p>
          <a:p>
            <a:pPr marL="0" indent="0" algn="just">
              <a:buNone/>
            </a:pPr>
            <a:r>
              <a:rPr lang="es-ES" dirty="0"/>
              <a:t>Se entenderá que la mediación se frustra si alguno de los participantes, citado por dos veces, no concurriere a la sesión inicial, ni justificare causa; si, habiendo concurrido a las sesiones, manifiesta su voluntad de no perseverar en la mediación, y, en general, en cualquier momento en que el mediador adquiera la convicción de que no se alcanzará acuerdos.</a:t>
            </a:r>
            <a:endParaRPr lang="es-CL" dirty="0"/>
          </a:p>
        </p:txBody>
      </p:sp>
    </p:spTree>
    <p:extLst>
      <p:ext uri="{BB962C8B-B14F-4D97-AF65-F5344CB8AC3E}">
        <p14:creationId xmlns:p14="http://schemas.microsoft.com/office/powerpoint/2010/main" val="10188412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Inicio del Procedimiento: La </a:t>
            </a:r>
            <a:r>
              <a:rPr lang="es-ES" dirty="0"/>
              <a:t>Demanda</a:t>
            </a:r>
            <a:endParaRPr lang="es-CL" dirty="0"/>
          </a:p>
        </p:txBody>
      </p:sp>
      <p:sp>
        <p:nvSpPr>
          <p:cNvPr id="3" name="Marcador de contenido 2"/>
          <p:cNvSpPr>
            <a:spLocks noGrp="1"/>
          </p:cNvSpPr>
          <p:nvPr>
            <p:ph idx="1"/>
          </p:nvPr>
        </p:nvSpPr>
        <p:spPr/>
        <p:txBody>
          <a:bodyPr>
            <a:normAutofit lnSpcReduction="10000"/>
          </a:bodyPr>
          <a:lstStyle/>
          <a:p>
            <a:pPr marL="0" indent="0" algn="just">
              <a:buNone/>
            </a:pPr>
            <a:r>
              <a:rPr lang="es-ES" b="1" dirty="0"/>
              <a:t>Artículo 56.- Inicio del procedimiento</a:t>
            </a:r>
            <a:r>
              <a:rPr lang="es-ES" dirty="0"/>
              <a:t>. procedimiento comenzará por demanda </a:t>
            </a:r>
            <a:r>
              <a:rPr lang="es-ES" u="sng" dirty="0"/>
              <a:t>escrita</a:t>
            </a:r>
            <a:r>
              <a:rPr lang="es-ES" dirty="0"/>
              <a:t>. </a:t>
            </a:r>
          </a:p>
          <a:p>
            <a:pPr marL="0" indent="0" algn="just">
              <a:buNone/>
            </a:pPr>
            <a:r>
              <a:rPr lang="es-ES" dirty="0"/>
              <a:t>En </a:t>
            </a:r>
            <a:r>
              <a:rPr lang="es-ES" u="sng" dirty="0"/>
              <a:t>casos calificados</a:t>
            </a:r>
            <a:r>
              <a:rPr lang="es-ES" dirty="0"/>
              <a:t>, el juez, por resolución fundada, podrá autorizar al demandante a interponer su demanda </a:t>
            </a:r>
            <a:r>
              <a:rPr lang="es-ES" u="sng" dirty="0"/>
              <a:t>oralmente</a:t>
            </a:r>
            <a:r>
              <a:rPr lang="es-ES" dirty="0"/>
              <a:t>, de todo lo cual se levantará acta de inmediato.</a:t>
            </a:r>
          </a:p>
          <a:p>
            <a:pPr marL="0" indent="0" algn="just">
              <a:buNone/>
            </a:pPr>
            <a:endParaRPr lang="es-ES" dirty="0"/>
          </a:p>
          <a:p>
            <a:pPr marL="0" indent="0" algn="just">
              <a:buNone/>
            </a:pPr>
            <a:r>
              <a:rPr lang="es-ES" b="1" dirty="0"/>
              <a:t>Artículo 57.- Requisitos de la demanda</a:t>
            </a:r>
            <a:r>
              <a:rPr lang="es-ES" dirty="0"/>
              <a:t>. La demanda deberá cumplir los requisitos del artículo 254 del Código de Procedimiento Civil. Asimismo, podrán acompañarse los documentos que digan relación con la causa, cuando la naturaleza y oportunidad de las peticiones así lo requiera. </a:t>
            </a:r>
          </a:p>
          <a:p>
            <a:pPr marL="0" indent="0" algn="just">
              <a:buNone/>
            </a:pPr>
            <a:r>
              <a:rPr lang="es-ES" dirty="0"/>
              <a:t>En las causas de mediación previa se deberá acompañar un certificado que acredite que se dio cumplimiento a lo dispuesto en el artículo 106.</a:t>
            </a:r>
            <a:endParaRPr lang="es-CL" dirty="0"/>
          </a:p>
        </p:txBody>
      </p:sp>
    </p:spTree>
    <p:extLst>
      <p:ext uri="{BB962C8B-B14F-4D97-AF65-F5344CB8AC3E}">
        <p14:creationId xmlns:p14="http://schemas.microsoft.com/office/powerpoint/2010/main" val="231427010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Demanda</a:t>
            </a:r>
            <a:endParaRPr lang="es-CL" dirty="0"/>
          </a:p>
        </p:txBody>
      </p:sp>
      <p:sp>
        <p:nvSpPr>
          <p:cNvPr id="3" name="Marcador de contenido 2"/>
          <p:cNvSpPr>
            <a:spLocks noGrp="1"/>
          </p:cNvSpPr>
          <p:nvPr>
            <p:ph idx="1"/>
          </p:nvPr>
        </p:nvSpPr>
        <p:spPr/>
        <p:txBody>
          <a:bodyPr>
            <a:normAutofit fontScale="92500" lnSpcReduction="20000"/>
          </a:bodyPr>
          <a:lstStyle/>
          <a:p>
            <a:pPr marL="0" indent="0" algn="just">
              <a:buNone/>
            </a:pPr>
            <a:r>
              <a:rPr lang="es-ES" b="1" dirty="0"/>
              <a:t>Art. 254 CPC</a:t>
            </a:r>
            <a:r>
              <a:rPr lang="es-ES" dirty="0"/>
              <a:t>: La demanda debe contener:</a:t>
            </a:r>
          </a:p>
          <a:p>
            <a:pPr marL="0" indent="0" algn="just">
              <a:buNone/>
            </a:pPr>
            <a:r>
              <a:rPr lang="es-ES" dirty="0"/>
              <a:t>1°. La designación del tribunal ante quien se entabla;</a:t>
            </a:r>
          </a:p>
          <a:p>
            <a:pPr marL="0" indent="0" algn="just">
              <a:buNone/>
            </a:pPr>
            <a:r>
              <a:rPr lang="es-ES" dirty="0"/>
              <a:t>2°. El nombre, domicilio y profesión u oficio del demandante y de las personas que lo representen, y la naturaleza de la representación</a:t>
            </a:r>
            <a:r>
              <a:rPr lang="es-ES" dirty="0" smtClean="0"/>
              <a:t>;</a:t>
            </a:r>
          </a:p>
          <a:p>
            <a:pPr algn="just"/>
            <a:r>
              <a:rPr lang="es-ES" dirty="0" smtClean="0"/>
              <a:t>(Excepción del domicilio para procesos de alimentos. Art. 2, </a:t>
            </a:r>
            <a:r>
              <a:rPr lang="es-ES" dirty="0" err="1" smtClean="0"/>
              <a:t>inc</a:t>
            </a:r>
            <a:r>
              <a:rPr lang="es-ES" dirty="0" smtClean="0"/>
              <a:t> 1 Ley 14.908).</a:t>
            </a:r>
            <a:endParaRPr lang="es-ES" dirty="0"/>
          </a:p>
          <a:p>
            <a:pPr marL="0" indent="0" algn="just">
              <a:buNone/>
            </a:pPr>
            <a:r>
              <a:rPr lang="es-ES" dirty="0"/>
              <a:t>3°. El nombre, domicilio y profesión u oficio del demandado;</a:t>
            </a:r>
          </a:p>
          <a:p>
            <a:pPr marL="0" indent="0" algn="just">
              <a:buNone/>
            </a:pPr>
            <a:r>
              <a:rPr lang="es-ES" dirty="0"/>
              <a:t>4°. La exposición clara de los hechos y fundamentos de derecho en que se apoya; y</a:t>
            </a:r>
          </a:p>
          <a:p>
            <a:pPr marL="0" indent="0" algn="just">
              <a:buNone/>
            </a:pPr>
            <a:r>
              <a:rPr lang="es-ES" dirty="0"/>
              <a:t>5°. La enunciación precisa y clara, consignada en la conclusión de las peticiones que se sometan al fallo del tribunal</a:t>
            </a:r>
            <a:r>
              <a:rPr lang="es-ES" dirty="0" smtClean="0"/>
              <a:t>.</a:t>
            </a:r>
          </a:p>
          <a:p>
            <a:pPr marL="0" indent="0" algn="just">
              <a:buNone/>
            </a:pPr>
            <a:endParaRPr lang="es-ES" dirty="0"/>
          </a:p>
          <a:p>
            <a:pPr algn="just"/>
            <a:r>
              <a:rPr lang="es-ES" dirty="0" smtClean="0"/>
              <a:t>Además, certificado de mediación en caso de ser obligatoria.</a:t>
            </a:r>
            <a:endParaRPr lang="es-CL" dirty="0"/>
          </a:p>
        </p:txBody>
      </p:sp>
    </p:spTree>
    <p:extLst>
      <p:ext uri="{BB962C8B-B14F-4D97-AF65-F5344CB8AC3E}">
        <p14:creationId xmlns:p14="http://schemas.microsoft.com/office/powerpoint/2010/main" val="325064803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Control de Admisibilidad de la Demanda</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54-1.- </a:t>
            </a:r>
            <a:r>
              <a:rPr lang="es-ES" b="1" dirty="0"/>
              <a:t>Control de admisibilidad</a:t>
            </a:r>
            <a:r>
              <a:rPr lang="es-ES" dirty="0"/>
              <a:t>. Uno o más jueces de los que componen el juzgado, realizarán un control de admisibilidad de las demandas, denuncias y requerimientos que se presenten al tribunal.</a:t>
            </a:r>
          </a:p>
          <a:p>
            <a:pPr marL="0" indent="0" algn="just">
              <a:buNone/>
            </a:pPr>
            <a:r>
              <a:rPr lang="es-ES" dirty="0"/>
              <a:t>Si en dicho control se advirtiese que la demanda presentada no cumple con los requisitos formales previstos en el artículo 57, el tribunal ordenará se subsanen sus defectos en el plazo que el mismo fije, bajo sanción de tenerla por no presentada.</a:t>
            </a:r>
          </a:p>
          <a:p>
            <a:pPr marL="0" indent="0" algn="just">
              <a:buNone/>
            </a:pPr>
            <a:r>
              <a:rPr lang="es-ES" dirty="0"/>
              <a:t>Con excepción de los numerales 8) y 16) del artículo 8°, si se estimare que la presentación es manifiestamente improcedente, la rechazará de plano, expresando los fundamentos de su decisión. La resolución que la rechace será apelable en conformidad a las reglas generales.</a:t>
            </a:r>
          </a:p>
          <a:p>
            <a:pPr marL="0" indent="0" algn="just">
              <a:buNone/>
            </a:pPr>
            <a:r>
              <a:rPr lang="es-ES" dirty="0"/>
              <a:t>El juez deberá declarar de oficio su incompetencia.</a:t>
            </a:r>
            <a:endParaRPr lang="es-CL" dirty="0"/>
          </a:p>
        </p:txBody>
      </p:sp>
    </p:spTree>
    <p:extLst>
      <p:ext uri="{BB962C8B-B14F-4D97-AF65-F5344CB8AC3E}">
        <p14:creationId xmlns:p14="http://schemas.microsoft.com/office/powerpoint/2010/main" val="142219706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Control de Admisibilidad de la Demanda</a:t>
            </a:r>
            <a:endParaRPr lang="es-CL" dirty="0"/>
          </a:p>
        </p:txBody>
      </p:sp>
      <p:sp>
        <p:nvSpPr>
          <p:cNvPr id="3" name="Marcador de contenido 2"/>
          <p:cNvSpPr>
            <a:spLocks noGrp="1"/>
          </p:cNvSpPr>
          <p:nvPr>
            <p:ph idx="1"/>
          </p:nvPr>
        </p:nvSpPr>
        <p:spPr/>
        <p:txBody>
          <a:bodyPr>
            <a:normAutofit fontScale="92500" lnSpcReduction="10000"/>
          </a:bodyPr>
          <a:lstStyle/>
          <a:p>
            <a:pPr marL="0" indent="0" algn="just">
              <a:buNone/>
            </a:pPr>
            <a:r>
              <a:rPr lang="es-ES" dirty="0" smtClean="0"/>
              <a:t>En resumen, la admisibilidad revisa:</a:t>
            </a:r>
          </a:p>
          <a:p>
            <a:pPr marL="0" indent="0" algn="just">
              <a:buNone/>
            </a:pPr>
            <a:endParaRPr lang="es-ES" dirty="0"/>
          </a:p>
          <a:p>
            <a:pPr algn="just"/>
            <a:r>
              <a:rPr lang="es-ES" dirty="0" smtClean="0"/>
              <a:t>Cumplimiento de requisitos formales</a:t>
            </a:r>
          </a:p>
          <a:p>
            <a:pPr lvl="1" algn="just"/>
            <a:r>
              <a:rPr lang="es-ES" dirty="0" smtClean="0"/>
              <a:t>El juez ordenará subsanar los defectos</a:t>
            </a:r>
          </a:p>
          <a:p>
            <a:pPr algn="just"/>
            <a:endParaRPr lang="es-ES" dirty="0"/>
          </a:p>
          <a:p>
            <a:pPr algn="just"/>
            <a:r>
              <a:rPr lang="es-ES" dirty="0" smtClean="0"/>
              <a:t>Que la demanda, denuncia o requerimiento no sea manifiestamente impertinente</a:t>
            </a:r>
          </a:p>
          <a:p>
            <a:pPr lvl="1" algn="just"/>
            <a:r>
              <a:rPr lang="es-ES" dirty="0" smtClean="0"/>
              <a:t>El juez derechamente y de plano no acogerá la demanda</a:t>
            </a:r>
          </a:p>
          <a:p>
            <a:pPr algn="just"/>
            <a:endParaRPr lang="es-ES" dirty="0"/>
          </a:p>
          <a:p>
            <a:pPr algn="just"/>
            <a:r>
              <a:rPr lang="es-ES" dirty="0" smtClean="0"/>
              <a:t>Que el tribunal sea competente</a:t>
            </a:r>
          </a:p>
          <a:p>
            <a:pPr lvl="1" algn="just"/>
            <a:r>
              <a:rPr lang="es-ES" dirty="0" smtClean="0"/>
              <a:t>El juez declarará de oficio su incompetencia</a:t>
            </a:r>
            <a:endParaRPr lang="es-CL" dirty="0"/>
          </a:p>
        </p:txBody>
      </p:sp>
    </p:spTree>
    <p:extLst>
      <p:ext uri="{BB962C8B-B14F-4D97-AF65-F5344CB8AC3E}">
        <p14:creationId xmlns:p14="http://schemas.microsoft.com/office/powerpoint/2010/main" val="264138403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Control de Admisibilidad de la Demanda</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smtClean="0"/>
              <a:t>Control de admisibilidad de la demanda reconvencional: La ley no lo regula:</a:t>
            </a:r>
          </a:p>
          <a:p>
            <a:pPr algn="just"/>
            <a:r>
              <a:rPr lang="es-ES" dirty="0" smtClean="0"/>
              <a:t>¿Podría la resolución que provee la contestación ordenar subsanar los defectos y estos ser subsanados en la audiencia preparatoria? (No podría modificarse la acción o lo sustancial de la demanda)</a:t>
            </a:r>
          </a:p>
          <a:p>
            <a:pPr algn="just"/>
            <a:r>
              <a:rPr lang="es-ES" dirty="0" smtClean="0"/>
              <a:t>En el caso de improcedencia manifiesta y de incompetencia, el tribunal puede tener por no presentada la demanda reconvencional, prosiguiendo el proceso sólo con la acción principal.</a:t>
            </a:r>
          </a:p>
        </p:txBody>
      </p:sp>
    </p:spTree>
    <p:extLst>
      <p:ext uri="{BB962C8B-B14F-4D97-AF65-F5344CB8AC3E}">
        <p14:creationId xmlns:p14="http://schemas.microsoft.com/office/powerpoint/2010/main" val="3415392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Control de Admisibilidad de la Demanda</a:t>
            </a:r>
            <a:endParaRPr lang="es-CL" dirty="0"/>
          </a:p>
        </p:txBody>
      </p:sp>
      <p:sp>
        <p:nvSpPr>
          <p:cNvPr id="3" name="Marcador de contenido 2"/>
          <p:cNvSpPr>
            <a:spLocks noGrp="1"/>
          </p:cNvSpPr>
          <p:nvPr>
            <p:ph idx="1"/>
          </p:nvPr>
        </p:nvSpPr>
        <p:spPr/>
        <p:txBody>
          <a:bodyPr>
            <a:normAutofit fontScale="92500"/>
          </a:bodyPr>
          <a:lstStyle/>
          <a:p>
            <a:pPr marL="0" indent="0" algn="just">
              <a:buNone/>
            </a:pPr>
            <a:r>
              <a:rPr lang="es-ES" dirty="0" smtClean="0"/>
              <a:t>¿Qué significa “Que la demanda, denuncia o requerimiento no sea manifiestamente impertinente”?</a:t>
            </a:r>
          </a:p>
          <a:p>
            <a:pPr algn="just"/>
            <a:r>
              <a:rPr lang="es-ES" dirty="0" err="1" smtClean="0"/>
              <a:t>Improponibilidad</a:t>
            </a:r>
            <a:r>
              <a:rPr lang="es-ES" dirty="0" smtClean="0"/>
              <a:t> objetiva: El objeto o la causa de pedir no corresponden a elementos jurídicamente protegidos.</a:t>
            </a:r>
          </a:p>
          <a:p>
            <a:pPr lvl="1" algn="just"/>
            <a:r>
              <a:rPr lang="es-ES" dirty="0" smtClean="0"/>
              <a:t>Por ilicitud</a:t>
            </a:r>
          </a:p>
          <a:p>
            <a:pPr lvl="1" algn="just"/>
            <a:r>
              <a:rPr lang="es-ES" dirty="0" smtClean="0"/>
              <a:t>Por ausencia de protección</a:t>
            </a:r>
          </a:p>
          <a:p>
            <a:pPr lvl="1" algn="just"/>
            <a:r>
              <a:rPr lang="es-ES" dirty="0" smtClean="0"/>
              <a:t>Por no corresponder la causa de pedir a la jurídicamente exigible para la pretensión</a:t>
            </a:r>
          </a:p>
          <a:p>
            <a:pPr lvl="1" algn="just"/>
            <a:r>
              <a:rPr lang="es-ES" dirty="0" smtClean="0"/>
              <a:t>Porque la causa de pedir no se relaciona con la pretensión</a:t>
            </a:r>
          </a:p>
          <a:p>
            <a:pPr algn="just"/>
            <a:r>
              <a:rPr lang="es-ES" dirty="0" err="1"/>
              <a:t>Improponibilidad</a:t>
            </a:r>
            <a:r>
              <a:rPr lang="es-ES" dirty="0"/>
              <a:t> </a:t>
            </a:r>
            <a:r>
              <a:rPr lang="es-ES" dirty="0" smtClean="0"/>
              <a:t>subjetiva: Las partes no son legitimadas para la acción:</a:t>
            </a:r>
          </a:p>
          <a:p>
            <a:pPr lvl="1" algn="just"/>
            <a:r>
              <a:rPr lang="es-ES" dirty="0" smtClean="0"/>
              <a:t>Demandante no tiene legitimidad activa</a:t>
            </a:r>
          </a:p>
          <a:p>
            <a:pPr lvl="1" algn="just"/>
            <a:r>
              <a:rPr lang="es-ES" dirty="0" smtClean="0"/>
              <a:t>Demandado no tiene legitimidad pasiva</a:t>
            </a:r>
            <a:endParaRPr lang="es-ES" dirty="0"/>
          </a:p>
          <a:p>
            <a:pPr lvl="1" algn="just"/>
            <a:endParaRPr lang="es-ES" dirty="0"/>
          </a:p>
        </p:txBody>
      </p:sp>
    </p:spTree>
    <p:extLst>
      <p:ext uri="{BB962C8B-B14F-4D97-AF65-F5344CB8AC3E}">
        <p14:creationId xmlns:p14="http://schemas.microsoft.com/office/powerpoint/2010/main" val="20758437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Incompetencia</a:t>
            </a:r>
            <a:endParaRPr lang="es-CL" dirty="0"/>
          </a:p>
        </p:txBody>
      </p:sp>
      <p:sp>
        <p:nvSpPr>
          <p:cNvPr id="3" name="Marcador de contenido 2"/>
          <p:cNvSpPr>
            <a:spLocks noGrp="1"/>
          </p:cNvSpPr>
          <p:nvPr>
            <p:ph idx="1"/>
          </p:nvPr>
        </p:nvSpPr>
        <p:spPr/>
        <p:txBody>
          <a:bodyPr/>
          <a:lstStyle/>
          <a:p>
            <a:pPr marL="0" indent="0" algn="just">
              <a:buNone/>
            </a:pPr>
            <a:r>
              <a:rPr lang="es-CL" dirty="0"/>
              <a:t>Artículo 54-1, inc. final: </a:t>
            </a:r>
            <a:r>
              <a:rPr lang="es-ES" i="1" dirty="0"/>
              <a:t>El juez deberá declarar de oficio su incompetencia</a:t>
            </a:r>
            <a:r>
              <a:rPr lang="es-ES" dirty="0"/>
              <a:t>.</a:t>
            </a:r>
          </a:p>
          <a:p>
            <a:pPr marL="0" indent="0" algn="just">
              <a:buNone/>
            </a:pPr>
            <a:r>
              <a:rPr lang="es-ES" dirty="0"/>
              <a:t>Prórroga de la competencia en Familia:</a:t>
            </a:r>
          </a:p>
          <a:p>
            <a:pPr marL="0" indent="0" algn="just">
              <a:buNone/>
            </a:pPr>
            <a:r>
              <a:rPr lang="es-ES" dirty="0"/>
              <a:t>Art. 182 C.O.T. La </a:t>
            </a:r>
            <a:r>
              <a:rPr lang="es-ES" b="1" dirty="0"/>
              <a:t>prórroga de competencia </a:t>
            </a:r>
            <a:r>
              <a:rPr lang="es-ES" dirty="0"/>
              <a:t>sólo procede en primera instancia, entre tribunales ordinarios de igual jerarquía y respecto de negocios contenciosos civiles.</a:t>
            </a:r>
            <a:endParaRPr lang="es-CL" dirty="0"/>
          </a:p>
        </p:txBody>
      </p:sp>
    </p:spTree>
    <p:extLst>
      <p:ext uri="{BB962C8B-B14F-4D97-AF65-F5344CB8AC3E}">
        <p14:creationId xmlns:p14="http://schemas.microsoft.com/office/powerpoint/2010/main" val="2545953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LA COMPETENCIA DE LOS JUZGADOS DE</a:t>
            </a:r>
            <a:br>
              <a:rPr lang="es-ES" dirty="0"/>
            </a:br>
            <a:r>
              <a:rPr lang="es-ES" dirty="0"/>
              <a:t>FAMILIA</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Artículo 8°.- Competencia de los juzgados de familia</a:t>
            </a:r>
            <a:r>
              <a:rPr lang="es-ES" dirty="0"/>
              <a:t>. Corresponderá a los juzgados de familia conocer y resolver las siguientes materias:</a:t>
            </a:r>
          </a:p>
          <a:p>
            <a:pPr marL="0" indent="0" algn="just">
              <a:buNone/>
            </a:pPr>
            <a:endParaRPr lang="es-ES" dirty="0"/>
          </a:p>
          <a:p>
            <a:pPr marL="0" indent="0" algn="just">
              <a:buNone/>
            </a:pPr>
            <a:r>
              <a:rPr lang="es-ES" dirty="0"/>
              <a:t>1) Las causas relativas al derecho de </a:t>
            </a:r>
            <a:r>
              <a:rPr lang="es-ES" b="1" dirty="0"/>
              <a:t>cuidado personal </a:t>
            </a:r>
            <a:r>
              <a:rPr lang="es-ES" dirty="0"/>
              <a:t>de los niños, niñas o adolescentes;</a:t>
            </a:r>
          </a:p>
          <a:p>
            <a:pPr marL="0" indent="0" algn="just">
              <a:buNone/>
            </a:pPr>
            <a:r>
              <a:rPr lang="es-ES" dirty="0"/>
              <a:t>2) Las causas relativas al derecho y el deber del padre o de la madre que no tenga el cuidado personal del hijo, a mantener con éste una </a:t>
            </a:r>
            <a:r>
              <a:rPr lang="es-ES" b="1" dirty="0"/>
              <a:t>relación directa y regular</a:t>
            </a:r>
            <a:r>
              <a:rPr lang="es-ES" dirty="0"/>
              <a:t>;</a:t>
            </a:r>
          </a:p>
          <a:p>
            <a:pPr marL="0" indent="0" algn="just">
              <a:buNone/>
            </a:pPr>
            <a:r>
              <a:rPr lang="es-ES" dirty="0"/>
              <a:t>3) Las causas relativas al ejercicio, suspensión o pérdida de la </a:t>
            </a:r>
            <a:r>
              <a:rPr lang="es-ES" b="1" dirty="0"/>
              <a:t>patria potestad</a:t>
            </a:r>
            <a:r>
              <a:rPr lang="es-ES" dirty="0"/>
              <a:t>; a la </a:t>
            </a:r>
            <a:r>
              <a:rPr lang="es-ES" b="1" dirty="0"/>
              <a:t>emancipación</a:t>
            </a:r>
            <a:r>
              <a:rPr lang="es-ES" dirty="0"/>
              <a:t> y a las autorizaciones a que se refieren los Párrafos 2º y 3º del Título X del Libro I del Código Civil;</a:t>
            </a:r>
            <a:endParaRPr lang="es-CL" dirty="0"/>
          </a:p>
        </p:txBody>
      </p:sp>
    </p:spTree>
    <p:extLst>
      <p:ext uri="{BB962C8B-B14F-4D97-AF65-F5344CB8AC3E}">
        <p14:creationId xmlns:p14="http://schemas.microsoft.com/office/powerpoint/2010/main" val="1263938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Potestad cautelar y facultades en la recepción de la demanda</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54-2.- Facultades del juez en la etapa de recepción. Una vez admitida la demanda, denuncia o requerimiento a tramitación, el juez procederá de oficio o a petición de parte, a decretar las medidas cautelares que procedan, incluyendo la fijación de alimentos provisorios cuando corresponda. Luego de ello, citará a las partes a la audiencia correspondiente.</a:t>
            </a:r>
          </a:p>
          <a:p>
            <a:pPr marL="0" indent="0" algn="just">
              <a:buNone/>
            </a:pPr>
            <a:r>
              <a:rPr lang="es-ES" dirty="0"/>
              <a:t>El tribunal conocerá también en esta etapa de los avenimientos y transacciones celebrados directamente por las partes y los aprobará en cuanto no sean contrarios a derecho.</a:t>
            </a:r>
          </a:p>
          <a:p>
            <a:pPr marL="0" indent="0" algn="just">
              <a:buNone/>
            </a:pPr>
            <a:r>
              <a:rPr lang="es-ES" dirty="0"/>
              <a:t>Si en el acta de mediación consta que el proceso de mediación resultó frustrado, dispondrá la continuación del procedimiento judicial, cuando corresponda.</a:t>
            </a:r>
            <a:endParaRPr lang="es-CL" dirty="0"/>
          </a:p>
        </p:txBody>
      </p:sp>
    </p:spTree>
    <p:extLst>
      <p:ext uri="{BB962C8B-B14F-4D97-AF65-F5344CB8AC3E}">
        <p14:creationId xmlns:p14="http://schemas.microsoft.com/office/powerpoint/2010/main" val="307461801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Proveído de la demanda</a:t>
            </a:r>
            <a:endParaRPr lang="es-CL" dirty="0"/>
          </a:p>
        </p:txBody>
      </p:sp>
      <p:sp>
        <p:nvSpPr>
          <p:cNvPr id="3" name="Marcador de contenido 2"/>
          <p:cNvSpPr>
            <a:spLocks noGrp="1"/>
          </p:cNvSpPr>
          <p:nvPr>
            <p:ph idx="1"/>
          </p:nvPr>
        </p:nvSpPr>
        <p:spPr/>
        <p:txBody>
          <a:bodyPr/>
          <a:lstStyle/>
          <a:p>
            <a:pPr marL="0" indent="0" algn="just">
              <a:buNone/>
            </a:pPr>
            <a:r>
              <a:rPr lang="es-ES" dirty="0"/>
              <a:t>Luego del control de admisibilidad, el tribunal deberá proveer la demanda, confiriendo traslado a la parte demandada.</a:t>
            </a:r>
          </a:p>
          <a:p>
            <a:pPr marL="0" indent="0" algn="just">
              <a:buNone/>
            </a:pPr>
            <a:r>
              <a:rPr lang="es-ES" dirty="0"/>
              <a:t>Además, cita a  audiencia preparatoria: </a:t>
            </a:r>
          </a:p>
          <a:p>
            <a:pPr marL="0" indent="0" algn="just">
              <a:buNone/>
            </a:pPr>
            <a:r>
              <a:rPr lang="es-ES" b="1" dirty="0"/>
              <a:t>Artículo 59</a:t>
            </a:r>
            <a:r>
              <a:rPr lang="es-ES" dirty="0"/>
              <a:t>.- Citación a audiencia preparatoria. Admitida la demanda, el tribunal citará a las partes a una audiencia preparatoria, la que deberá realizarse en el más breve plazo posible</a:t>
            </a:r>
            <a:r>
              <a:rPr lang="es-ES" dirty="0" smtClean="0"/>
              <a:t>.</a:t>
            </a:r>
          </a:p>
          <a:p>
            <a:pPr marL="0" indent="0" algn="just">
              <a:buNone/>
            </a:pPr>
            <a:endParaRPr lang="es-ES" dirty="0"/>
          </a:p>
          <a:p>
            <a:pPr marL="0" indent="0" algn="just">
              <a:buNone/>
            </a:pPr>
            <a:r>
              <a:rPr lang="es-ES" dirty="0" smtClean="0"/>
              <a:t>En el caso de demandas de alimentos, el art. 5 de la Ley 14.908 ordena al demandado que se acompañe una serie de elementos probatorios de su capacidad económica y una declaración jurada sobre </a:t>
            </a:r>
            <a:r>
              <a:rPr lang="es-ES" smtClean="0"/>
              <a:t>su patrimonio.</a:t>
            </a:r>
            <a:endParaRPr lang="es-ES" dirty="0"/>
          </a:p>
          <a:p>
            <a:pPr marL="0" indent="0">
              <a:buNone/>
            </a:pPr>
            <a:endParaRPr lang="es-CL" dirty="0"/>
          </a:p>
        </p:txBody>
      </p:sp>
    </p:spTree>
    <p:extLst>
      <p:ext uri="{BB962C8B-B14F-4D97-AF65-F5344CB8AC3E}">
        <p14:creationId xmlns:p14="http://schemas.microsoft.com/office/powerpoint/2010/main" val="9891915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Emplazamiento</a:t>
            </a:r>
            <a:endParaRPr lang="es-CL" dirty="0"/>
          </a:p>
        </p:txBody>
      </p:sp>
      <p:sp>
        <p:nvSpPr>
          <p:cNvPr id="3" name="Marcador de contenido 2"/>
          <p:cNvSpPr>
            <a:spLocks noGrp="1"/>
          </p:cNvSpPr>
          <p:nvPr>
            <p:ph idx="1"/>
          </p:nvPr>
        </p:nvSpPr>
        <p:spPr/>
        <p:txBody>
          <a:bodyPr/>
          <a:lstStyle/>
          <a:p>
            <a:pPr marL="0" indent="0" algn="just">
              <a:buNone/>
            </a:pPr>
            <a:r>
              <a:rPr lang="es-ES" dirty="0"/>
              <a:t>Notificación de la demanda: art. 23. Ya estudiado.</a:t>
            </a:r>
          </a:p>
          <a:p>
            <a:pPr marL="0" indent="0" algn="just">
              <a:buNone/>
            </a:pPr>
            <a:endParaRPr lang="es-ES" dirty="0"/>
          </a:p>
          <a:p>
            <a:pPr marL="0" indent="0" algn="just">
              <a:buNone/>
            </a:pPr>
            <a:r>
              <a:rPr lang="es-ES" dirty="0"/>
              <a:t>Art. 59, inc. 2°.</a:t>
            </a:r>
            <a:r>
              <a:rPr lang="es-CL" dirty="0"/>
              <a:t> </a:t>
            </a:r>
            <a:r>
              <a:rPr lang="es-ES" dirty="0"/>
              <a:t>La notificación debe realizarse con 15 días de anticipación a la audiencia preparatoria. </a:t>
            </a:r>
          </a:p>
          <a:p>
            <a:pPr marL="0" indent="0" algn="just">
              <a:buNone/>
            </a:pPr>
            <a:endParaRPr lang="es-ES" dirty="0"/>
          </a:p>
        </p:txBody>
      </p:sp>
    </p:spTree>
    <p:extLst>
      <p:ext uri="{BB962C8B-B14F-4D97-AF65-F5344CB8AC3E}">
        <p14:creationId xmlns:p14="http://schemas.microsoft.com/office/powerpoint/2010/main" val="369207738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Posibles reacciones a la demanda</a:t>
            </a:r>
            <a:endParaRPr lang="es-CL" dirty="0"/>
          </a:p>
        </p:txBody>
      </p:sp>
      <p:sp>
        <p:nvSpPr>
          <p:cNvPr id="3" name="Marcador de contenido 2"/>
          <p:cNvSpPr>
            <a:spLocks noGrp="1"/>
          </p:cNvSpPr>
          <p:nvPr>
            <p:ph idx="1"/>
          </p:nvPr>
        </p:nvSpPr>
        <p:spPr>
          <a:xfrm>
            <a:off x="1737360" y="1905000"/>
            <a:ext cx="9767252" cy="4006222"/>
          </a:xfrm>
        </p:spPr>
        <p:txBody>
          <a:bodyPr>
            <a:normAutofit fontScale="92500" lnSpcReduction="20000"/>
          </a:bodyPr>
          <a:lstStyle/>
          <a:p>
            <a:pPr marL="0" indent="0" algn="just">
              <a:buNone/>
            </a:pPr>
            <a:r>
              <a:rPr lang="es-ES" b="1" dirty="0" smtClean="0"/>
              <a:t>OPONER EXCEPCIONES:</a:t>
            </a:r>
          </a:p>
          <a:p>
            <a:pPr algn="just"/>
            <a:r>
              <a:rPr lang="es-ES" b="1" dirty="0" smtClean="0"/>
              <a:t>Dilatorias</a:t>
            </a:r>
          </a:p>
          <a:p>
            <a:pPr algn="just"/>
            <a:r>
              <a:rPr lang="es-ES" b="1" dirty="0" smtClean="0"/>
              <a:t>Perentorias (Que serán parte del juicio)</a:t>
            </a:r>
          </a:p>
          <a:p>
            <a:pPr algn="just"/>
            <a:r>
              <a:rPr lang="es-ES" b="1" dirty="0" smtClean="0"/>
              <a:t>Mixtas</a:t>
            </a:r>
          </a:p>
          <a:p>
            <a:pPr algn="just"/>
            <a:endParaRPr lang="es-ES" b="1" dirty="0"/>
          </a:p>
          <a:p>
            <a:pPr marL="0" indent="0" algn="just">
              <a:buNone/>
            </a:pPr>
            <a:r>
              <a:rPr lang="es-ES" b="1" dirty="0" smtClean="0"/>
              <a:t>CONTESTAR LA DEMANDA</a:t>
            </a:r>
            <a:endParaRPr lang="es-ES" b="1" dirty="0"/>
          </a:p>
          <a:p>
            <a:pPr algn="just"/>
            <a:endParaRPr lang="es-ES" b="1" dirty="0" smtClean="0"/>
          </a:p>
          <a:p>
            <a:pPr marL="0" indent="0" algn="just">
              <a:buNone/>
            </a:pPr>
            <a:r>
              <a:rPr lang="es-ES" b="1" dirty="0" smtClean="0"/>
              <a:t>ALLANARSE A LA DEMANDA</a:t>
            </a:r>
          </a:p>
          <a:p>
            <a:pPr marL="0" indent="0" algn="just">
              <a:buNone/>
            </a:pPr>
            <a:endParaRPr lang="es-ES" b="1" dirty="0"/>
          </a:p>
          <a:p>
            <a:pPr marL="0" indent="0" algn="just">
              <a:buNone/>
            </a:pPr>
            <a:r>
              <a:rPr lang="es-ES" b="1" dirty="0" smtClean="0"/>
              <a:t>PERMANECER INACTIVO: Rebeldía</a:t>
            </a:r>
          </a:p>
          <a:p>
            <a:pPr marL="0" indent="0" algn="just">
              <a:buNone/>
            </a:pPr>
            <a:endParaRPr lang="es-ES" b="1" dirty="0"/>
          </a:p>
          <a:p>
            <a:pPr marL="0" indent="0" algn="just">
              <a:buNone/>
            </a:pPr>
            <a:r>
              <a:rPr lang="es-ES" b="1" dirty="0" smtClean="0"/>
              <a:t>En conjunto con excepciones y/o contestación, también se puede RECONVENIR</a:t>
            </a:r>
            <a:endParaRPr lang="es-ES" b="1" dirty="0"/>
          </a:p>
        </p:txBody>
      </p:sp>
    </p:spTree>
    <p:extLst>
      <p:ext uri="{BB962C8B-B14F-4D97-AF65-F5344CB8AC3E}">
        <p14:creationId xmlns:p14="http://schemas.microsoft.com/office/powerpoint/2010/main" val="352278890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Contestación de la demanda</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Artículo 58.- Contestación de la demanda y demanda reconvencional. El demandado deberá contestar la demanda por escrito, con al menos cinco días de anticipación a la fecha de realización de la audiencia preparatoria.</a:t>
            </a:r>
          </a:p>
          <a:p>
            <a:pPr marL="0" indent="0" algn="just">
              <a:buNone/>
            </a:pPr>
            <a:r>
              <a:rPr lang="es-ES" b="1" dirty="0"/>
              <a:t>La demanda reconvencional</a:t>
            </a:r>
            <a:r>
              <a:rPr lang="es-ES" dirty="0"/>
              <a:t>:</a:t>
            </a:r>
          </a:p>
          <a:p>
            <a:pPr marL="0" indent="0" algn="just">
              <a:buNone/>
            </a:pPr>
            <a:r>
              <a:rPr lang="es-ES" dirty="0"/>
              <a:t>Si desea reconvenir, deberá hacerlo de la misma forma, conjuntamente con la contestación de la demanda y cumpliendo con los requisitos establecidos en el artículo anterior. Deducida la reconvención, el tribunal conferirá traslado al actor, quien podrá contestarla por escrito, u oralmente, en la audiencia preparatoria.</a:t>
            </a:r>
            <a:endParaRPr lang="es-CL" dirty="0"/>
          </a:p>
        </p:txBody>
      </p:sp>
    </p:spTree>
    <p:extLst>
      <p:ext uri="{BB962C8B-B14F-4D97-AF65-F5344CB8AC3E}">
        <p14:creationId xmlns:p14="http://schemas.microsoft.com/office/powerpoint/2010/main" val="422611759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Contestación</a:t>
            </a:r>
            <a:endParaRPr lang="es-CL" dirty="0"/>
          </a:p>
        </p:txBody>
      </p:sp>
      <p:sp>
        <p:nvSpPr>
          <p:cNvPr id="3" name="Marcador de contenido 2"/>
          <p:cNvSpPr>
            <a:spLocks noGrp="1"/>
          </p:cNvSpPr>
          <p:nvPr>
            <p:ph idx="1"/>
          </p:nvPr>
        </p:nvSpPr>
        <p:spPr/>
        <p:txBody>
          <a:bodyPr>
            <a:normAutofit fontScale="92500" lnSpcReduction="10000"/>
          </a:bodyPr>
          <a:lstStyle/>
          <a:p>
            <a:pPr marL="0" indent="0" algn="just">
              <a:buNone/>
            </a:pPr>
            <a:r>
              <a:rPr lang="es-ES" b="1" dirty="0"/>
              <a:t>Posibilidad de contestar oralmente</a:t>
            </a:r>
            <a:r>
              <a:rPr lang="es-ES" dirty="0"/>
              <a:t>:</a:t>
            </a:r>
          </a:p>
          <a:p>
            <a:pPr marL="0" indent="0" algn="just">
              <a:buNone/>
            </a:pPr>
            <a:r>
              <a:rPr lang="es-ES" dirty="0"/>
              <a:t>En casos calificados, el juez, por resolución fundada, podrá autorizar al demandado a contestar y reconvenir oralmente, de todo lo cual se levantará acta de inmediato, asegurando que la actuación se cumpla dentro del plazo legal y llegue oportunamente a conocimiento de la otra parte.</a:t>
            </a:r>
          </a:p>
          <a:p>
            <a:pPr marL="0" indent="0" algn="just">
              <a:buNone/>
            </a:pPr>
            <a:r>
              <a:rPr lang="es-ES" dirty="0"/>
              <a:t>La reconvención continuará su tramitación conjuntamente con la cuestión principal.</a:t>
            </a:r>
          </a:p>
          <a:p>
            <a:pPr marL="0" indent="0" algn="just">
              <a:buNone/>
            </a:pPr>
            <a:r>
              <a:rPr lang="es-ES" b="1" dirty="0"/>
              <a:t>Posibilidad de contestar y reconvenir en un tribunal distinto</a:t>
            </a:r>
            <a:r>
              <a:rPr lang="es-ES" dirty="0"/>
              <a:t>: art. 60, inc. final</a:t>
            </a:r>
          </a:p>
          <a:p>
            <a:pPr marL="0" indent="0" algn="just">
              <a:buNone/>
            </a:pPr>
            <a:r>
              <a:rPr lang="es-ES" dirty="0"/>
              <a:t>Del mismo modo, el demandado que tuviere su domicilio en un territorio jurisdiccional distinto de aquél en que se presentó la demanda, podrá contestarla y demandar reconvencionalmente, por escrito, ante el juez con competencia en materias de familia de su domicilio, sin perjuicio de la designación de un representante para que comparezca en su nombre en las audiencias respectivas.</a:t>
            </a:r>
            <a:endParaRPr lang="es-CL" dirty="0"/>
          </a:p>
        </p:txBody>
      </p:sp>
    </p:spTree>
    <p:extLst>
      <p:ext uri="{BB962C8B-B14F-4D97-AF65-F5344CB8AC3E}">
        <p14:creationId xmlns:p14="http://schemas.microsoft.com/office/powerpoint/2010/main" val="255584862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Contestación</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Actitudes del demandado al contestar</a:t>
            </a:r>
            <a:r>
              <a:rPr lang="es-ES" dirty="0"/>
              <a:t>: allanarse, oponerse a la demanda e interponer excepciones dilatorias.</a:t>
            </a:r>
          </a:p>
          <a:p>
            <a:pPr marL="0" indent="0" algn="just">
              <a:buNone/>
            </a:pPr>
            <a:r>
              <a:rPr lang="es-ES" b="1" dirty="0"/>
              <a:t>Las excepciones dilatorias</a:t>
            </a:r>
            <a:r>
              <a:rPr lang="es-ES" dirty="0"/>
              <a:t>: Art. 61, N° 2):</a:t>
            </a:r>
          </a:p>
          <a:p>
            <a:pPr marL="0" indent="0" algn="just">
              <a:buNone/>
            </a:pPr>
            <a:r>
              <a:rPr lang="es-ES" dirty="0"/>
              <a:t>Las excepciones que se hayan opuesto se tramitarán conjuntamente y se fallarán en la sentencia definitiva. No obstante, el juez se pronunciará inmediatamente de evacuado el traslado respecto de las de incompetencia, falta de capacidad o de personería, de las que se refieran a la corrección del procedimiento y de prescripción, siempre que su fallo pueda fundarse en antecedentes que consten en el proceso o que sean de pública notoriedad.</a:t>
            </a:r>
            <a:endParaRPr lang="es-CL" dirty="0"/>
          </a:p>
        </p:txBody>
      </p:sp>
    </p:spTree>
    <p:extLst>
      <p:ext uri="{BB962C8B-B14F-4D97-AF65-F5344CB8AC3E}">
        <p14:creationId xmlns:p14="http://schemas.microsoft.com/office/powerpoint/2010/main" val="147831768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AUDIENCIA PREPARATORIA</a:t>
            </a:r>
            <a:endParaRPr lang="es-CL" dirty="0"/>
          </a:p>
        </p:txBody>
      </p:sp>
    </p:spTree>
    <p:extLst>
      <p:ext uri="{BB962C8B-B14F-4D97-AF65-F5344CB8AC3E}">
        <p14:creationId xmlns:p14="http://schemas.microsoft.com/office/powerpoint/2010/main" val="116973067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Audiencia Preparatoria</a:t>
            </a:r>
            <a:endParaRPr lang="es-CL" dirty="0"/>
          </a:p>
        </p:txBody>
      </p:sp>
      <p:sp>
        <p:nvSpPr>
          <p:cNvPr id="3" name="Marcador de contenido 2"/>
          <p:cNvSpPr>
            <a:spLocks noGrp="1"/>
          </p:cNvSpPr>
          <p:nvPr>
            <p:ph idx="1"/>
          </p:nvPr>
        </p:nvSpPr>
        <p:spPr/>
        <p:txBody>
          <a:bodyPr/>
          <a:lstStyle/>
          <a:p>
            <a:pPr marL="0" indent="0" algn="just">
              <a:buNone/>
            </a:pPr>
            <a:r>
              <a:rPr lang="es-ES" dirty="0"/>
              <a:t>La audiencia comienza con la individualización de los intervinientes que asistan.</a:t>
            </a:r>
          </a:p>
          <a:p>
            <a:pPr marL="0" indent="0" algn="just">
              <a:buNone/>
            </a:pPr>
            <a:r>
              <a:rPr lang="es-ES" b="1" dirty="0"/>
              <a:t>Qué pasa si falta alguna de las partes?</a:t>
            </a:r>
          </a:p>
          <a:p>
            <a:pPr marL="0" indent="0" algn="just">
              <a:buNone/>
            </a:pPr>
            <a:r>
              <a:rPr lang="es-ES" dirty="0"/>
              <a:t>Art. 59, inc. 3°: “…la audiencia se celebrará con las partes que asistan, afectándole a la que no concurra todas las resoluciones que se dicten en ella, sin necesidad de ulterior notificación”.</a:t>
            </a:r>
          </a:p>
          <a:p>
            <a:pPr algn="just">
              <a:buFont typeface="Wingdings" panose="05000000000000000000" pitchFamily="2" charset="2"/>
              <a:buChar char="§"/>
            </a:pPr>
            <a:r>
              <a:rPr lang="es-ES" dirty="0"/>
              <a:t>Inasistencia del demandado</a:t>
            </a:r>
          </a:p>
          <a:p>
            <a:pPr algn="just">
              <a:buFont typeface="Wingdings" panose="05000000000000000000" pitchFamily="2" charset="2"/>
              <a:buChar char="§"/>
            </a:pPr>
            <a:r>
              <a:rPr lang="es-ES" dirty="0"/>
              <a:t>Inasistencia del demandante</a:t>
            </a:r>
            <a:endParaRPr lang="es-CL" dirty="0"/>
          </a:p>
        </p:txBody>
      </p:sp>
    </p:spTree>
    <p:extLst>
      <p:ext uri="{BB962C8B-B14F-4D97-AF65-F5344CB8AC3E}">
        <p14:creationId xmlns:p14="http://schemas.microsoft.com/office/powerpoint/2010/main" val="65412870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388979"/>
            <a:ext cx="8911687" cy="1280890"/>
          </a:xfrm>
        </p:spPr>
        <p:txBody>
          <a:bodyPr/>
          <a:lstStyle/>
          <a:p>
            <a:r>
              <a:rPr lang="es-ES" dirty="0"/>
              <a:t>La Audiencia </a:t>
            </a:r>
            <a:r>
              <a:rPr lang="es-ES" dirty="0" smtClean="0"/>
              <a:t>Preparatoria: Comparecencia remota</a:t>
            </a:r>
            <a:endParaRPr lang="es-CL" dirty="0"/>
          </a:p>
        </p:txBody>
      </p:sp>
      <p:sp>
        <p:nvSpPr>
          <p:cNvPr id="3" name="Marcador de contenido 2"/>
          <p:cNvSpPr>
            <a:spLocks noGrp="1"/>
          </p:cNvSpPr>
          <p:nvPr>
            <p:ph idx="1"/>
          </p:nvPr>
        </p:nvSpPr>
        <p:spPr>
          <a:xfrm>
            <a:off x="1619793" y="1763485"/>
            <a:ext cx="10228217" cy="4872445"/>
          </a:xfrm>
        </p:spPr>
        <p:txBody>
          <a:bodyPr>
            <a:normAutofit fontScale="92500" lnSpcReduction="10000"/>
          </a:bodyPr>
          <a:lstStyle/>
          <a:p>
            <a:pPr marL="0" indent="0" algn="just">
              <a:buNone/>
            </a:pPr>
            <a:r>
              <a:rPr lang="es-ES" dirty="0"/>
              <a:t> Artículo </a:t>
            </a:r>
            <a:r>
              <a:rPr lang="es-ES" dirty="0" smtClean="0"/>
              <a:t>60 bis</a:t>
            </a:r>
            <a:r>
              <a:rPr lang="es-ES" dirty="0"/>
              <a:t>.- De la comparecencia voluntaria de las partes a audiencia por videoconferencia. El juez podrá autorizar la comparecencia remota por videoconferencia de cualquiera de las partes que así lo solicite, a una o </a:t>
            </a:r>
            <a:r>
              <a:rPr lang="es-ES" dirty="0" smtClean="0"/>
              <a:t>varias</a:t>
            </a:r>
            <a:r>
              <a:rPr lang="es-ES" dirty="0"/>
              <a:t> </a:t>
            </a:r>
            <a:r>
              <a:rPr lang="es-ES" dirty="0" smtClean="0"/>
              <a:t>de </a:t>
            </a:r>
            <a:r>
              <a:rPr lang="es-ES" dirty="0"/>
              <a:t>las audiencias judiciales de su competencia que se verifiquen presencialmente en el tribunal, </a:t>
            </a:r>
            <a:r>
              <a:rPr lang="es-ES" b="1" dirty="0"/>
              <a:t>si cuenta con los medios idóneos para ello </a:t>
            </a:r>
            <a:r>
              <a:rPr lang="es-ES" dirty="0"/>
              <a:t>y si, en su opinión, dicha forma de </a:t>
            </a:r>
            <a:r>
              <a:rPr lang="es-ES" b="1" dirty="0"/>
              <a:t>comparecencia resultare eficaz </a:t>
            </a:r>
            <a:r>
              <a:rPr lang="es-ES" dirty="0"/>
              <a:t>y </a:t>
            </a:r>
            <a:r>
              <a:rPr lang="es-ES" b="1" dirty="0"/>
              <a:t>no causare indefensión.</a:t>
            </a:r>
          </a:p>
          <a:p>
            <a:pPr marL="0" indent="0" algn="just">
              <a:buNone/>
            </a:pPr>
            <a:r>
              <a:rPr lang="es-ES" dirty="0"/>
              <a:t>    La parte interesada deberá solicitar comparecer por esta vía hasta dos días antes de la realización de la audiencia, ofreciendo algún medio de contacto oportuno, tales como número de teléfono o correo electrónico, a efectos de que el tribunal coordine la realización de la audiencia. Si no fuere posible contactar a la parte interesada a través de los medios ofrecidos tras tres intentos, de lo cual se deberá dejar constancia, se entenderá que no ha comparecido a la audiencia.</a:t>
            </a:r>
          </a:p>
          <a:p>
            <a:pPr marL="0" indent="0" algn="just">
              <a:buNone/>
            </a:pPr>
            <a:r>
              <a:rPr lang="es-ES" dirty="0"/>
              <a:t>    La comparecencia remota de la parte se realizará desde cualquier lugar, con auxilio de algún medio tecnológico compatible con los utilizados por el Poder Judicial e informados por su Corporación Administrativa. Adicionalmente, para el caso en que la parte se encontrare fuera de la región en que se sitúa el tribunal, la comparecencia remota también podrá realizarse en dependencias de cualquier otro tribunal, si éste contare con disponibilidad de medios electrónicos y dependencias habilitadas. La Corte Suprema deberá regular mediante auto acordado la forma en que se coordinará y se hará uso de dichas dependencias</a:t>
            </a:r>
            <a:r>
              <a:rPr lang="es-ES" dirty="0" smtClean="0"/>
              <a:t>.</a:t>
            </a:r>
            <a:endParaRPr lang="es-ES" dirty="0"/>
          </a:p>
        </p:txBody>
      </p:sp>
    </p:spTree>
    <p:extLst>
      <p:ext uri="{BB962C8B-B14F-4D97-AF65-F5344CB8AC3E}">
        <p14:creationId xmlns:p14="http://schemas.microsoft.com/office/powerpoint/2010/main" val="2826141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LA COMPETENCIA DE LOS JUZGADOS DE</a:t>
            </a:r>
            <a:br>
              <a:rPr lang="es-ES" dirty="0"/>
            </a:br>
            <a:r>
              <a:rPr lang="es-ES" dirty="0"/>
              <a:t>FAMILIA</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4) Las causas relativas al </a:t>
            </a:r>
            <a:r>
              <a:rPr lang="es-ES" b="1" dirty="0"/>
              <a:t>derecho de alimentos</a:t>
            </a:r>
            <a:r>
              <a:rPr lang="es-ES" dirty="0"/>
              <a:t>;</a:t>
            </a:r>
          </a:p>
          <a:p>
            <a:pPr marL="0" indent="0" algn="just">
              <a:buNone/>
            </a:pPr>
            <a:r>
              <a:rPr lang="es-ES" dirty="0"/>
              <a:t>5) Los </a:t>
            </a:r>
            <a:r>
              <a:rPr lang="es-ES" b="1" dirty="0"/>
              <a:t>disensos</a:t>
            </a:r>
            <a:r>
              <a:rPr lang="es-ES" dirty="0"/>
              <a:t> para contraer </a:t>
            </a:r>
            <a:r>
              <a:rPr lang="es-ES" b="1" dirty="0"/>
              <a:t>matrimonio</a:t>
            </a:r>
            <a:r>
              <a:rPr lang="es-ES" dirty="0"/>
              <a:t>;</a:t>
            </a:r>
          </a:p>
          <a:p>
            <a:pPr marL="0" indent="0" algn="just">
              <a:buNone/>
            </a:pPr>
            <a:r>
              <a:rPr lang="es-CL" dirty="0"/>
              <a:t>6) Las </a:t>
            </a:r>
            <a:r>
              <a:rPr lang="es-CL" b="1" dirty="0"/>
              <a:t>guardas</a:t>
            </a:r>
            <a:r>
              <a:rPr lang="es-CL" dirty="0"/>
              <a:t>;</a:t>
            </a:r>
          </a:p>
          <a:p>
            <a:pPr marL="0" indent="0" algn="just">
              <a:buNone/>
            </a:pPr>
            <a:r>
              <a:rPr lang="es-ES" dirty="0"/>
              <a:t>7) Todos los asuntos en que aparezcan niños, niñas o adolescentes </a:t>
            </a:r>
            <a:r>
              <a:rPr lang="es-ES" b="1" dirty="0"/>
              <a:t>gravemente vulnerados o amenazados en sus derechos</a:t>
            </a:r>
            <a:r>
              <a:rPr lang="es-ES" dirty="0"/>
              <a:t>, respecto de los cuales se requiera adoptar una medida de protección conforme al artículo 30 de la Ley de Menores;</a:t>
            </a:r>
          </a:p>
          <a:p>
            <a:pPr marL="0" indent="0" algn="just">
              <a:buNone/>
            </a:pPr>
            <a:r>
              <a:rPr lang="es-ES" dirty="0"/>
              <a:t>8) Las </a:t>
            </a:r>
            <a:r>
              <a:rPr lang="es-ES" b="1" dirty="0"/>
              <a:t>acciones de filiación </a:t>
            </a:r>
            <a:r>
              <a:rPr lang="es-ES" dirty="0"/>
              <a:t>y todas aquellas que digan relación con la constitución o modificación del estado civil de las personas;</a:t>
            </a:r>
          </a:p>
          <a:p>
            <a:pPr marL="0" indent="0" algn="just">
              <a:buNone/>
            </a:pPr>
            <a:r>
              <a:rPr lang="es-ES" dirty="0"/>
              <a:t>9) Todos los asuntos en que se impute la </a:t>
            </a:r>
            <a:r>
              <a:rPr lang="es-ES" b="1" dirty="0"/>
              <a:t>comisión de cualquier falta a adolescentes</a:t>
            </a:r>
            <a:r>
              <a:rPr lang="es-ES" dirty="0"/>
              <a:t> mayores de catorce y menores de dieciséis años de edad,</a:t>
            </a:r>
          </a:p>
          <a:p>
            <a:pPr marL="0" indent="0">
              <a:buNone/>
            </a:pPr>
            <a:endParaRPr lang="es-CL" dirty="0"/>
          </a:p>
        </p:txBody>
      </p:sp>
    </p:spTree>
    <p:extLst>
      <p:ext uri="{BB962C8B-B14F-4D97-AF65-F5344CB8AC3E}">
        <p14:creationId xmlns:p14="http://schemas.microsoft.com/office/powerpoint/2010/main" val="190977851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Audiencia </a:t>
            </a:r>
            <a:r>
              <a:rPr lang="es-ES" dirty="0" smtClean="0"/>
              <a:t>Preparatoria: Comparecencia remota</a:t>
            </a:r>
            <a:endParaRPr lang="es-CL" dirty="0"/>
          </a:p>
        </p:txBody>
      </p:sp>
      <p:sp>
        <p:nvSpPr>
          <p:cNvPr id="3" name="Marcador de contenido 2"/>
          <p:cNvSpPr>
            <a:spLocks noGrp="1"/>
          </p:cNvSpPr>
          <p:nvPr>
            <p:ph idx="1"/>
          </p:nvPr>
        </p:nvSpPr>
        <p:spPr>
          <a:xfrm>
            <a:off x="1645921" y="2011680"/>
            <a:ext cx="10097588" cy="4598126"/>
          </a:xfrm>
        </p:spPr>
        <p:txBody>
          <a:bodyPr>
            <a:normAutofit lnSpcReduction="10000"/>
          </a:bodyPr>
          <a:lstStyle/>
          <a:p>
            <a:pPr marL="0" indent="0" algn="just">
              <a:buNone/>
            </a:pPr>
            <a:r>
              <a:rPr lang="es-ES" dirty="0"/>
              <a:t>    La constatación de la identidad de la parte que comparece de forma remota se deberá efectuar inmediatamente antes de la audiencia, de manera remota ante el ministro de fe o el funcionario que determine el tribunal respectivo, mediante la </a:t>
            </a:r>
            <a:r>
              <a:rPr lang="es-ES" b="1" dirty="0"/>
              <a:t>exhibición de su cédula de identidad o pasaporte, de lo que se dejará registro</a:t>
            </a:r>
            <a:r>
              <a:rPr lang="es-ES" dirty="0"/>
              <a:t>. Con todo, la declaración de parte, testigos y peritos y otras actuaciones que el juez determine sólo podrá rendirse en dependencias del tribunal.</a:t>
            </a:r>
          </a:p>
          <a:p>
            <a:pPr marL="0" indent="0" algn="just">
              <a:buNone/>
            </a:pPr>
            <a:r>
              <a:rPr lang="es-ES" dirty="0"/>
              <a:t>    La disponibilidad y correcto funcionamiento de los medios tecnológicos de las partes que comparezcan remotamente en dependencias ajenas al Poder Judicial </a:t>
            </a:r>
            <a:r>
              <a:rPr lang="es-ES" b="1" dirty="0"/>
              <a:t>será de su responsabilidad</a:t>
            </a:r>
            <a:r>
              <a:rPr lang="es-ES" dirty="0"/>
              <a:t>. Con todo, la parte podrá alegar entorpecimiento si el mal funcionamiento de los medios tecnológicos </a:t>
            </a:r>
            <a:r>
              <a:rPr lang="es-ES" b="1" dirty="0"/>
              <a:t>no fuera atribuible a ella</a:t>
            </a:r>
            <a:r>
              <a:rPr lang="es-ES" dirty="0"/>
              <a:t>. En caso de acoger dicho incidente, el tribunal fijará un nuevo día y hora para la continuación de la audiencia, sin que se pierda lo obrado con anterioridad a dicho mal funcionamiento. En la nueva audiencia que se fije, el tribunal velará por la igualdad de las partes en el ejercicio de sus derechos.</a:t>
            </a:r>
          </a:p>
          <a:p>
            <a:pPr marL="0" indent="0" algn="just">
              <a:buNone/>
            </a:pPr>
            <a:r>
              <a:rPr lang="es-ES" dirty="0"/>
              <a:t>    Lo dispuesto en los incisos anteriores es sin perjuicio de la modalidad de funcionamiento excepcional a través de audiencias remotas, por razones de buen servicio judicial, regulado en el artículo 47 D del Código Orgánico de Tribunales.</a:t>
            </a:r>
          </a:p>
          <a:p>
            <a:pPr marL="0" indent="0" algn="just">
              <a:buNone/>
            </a:pPr>
            <a:endParaRPr lang="es-CL" dirty="0"/>
          </a:p>
        </p:txBody>
      </p:sp>
    </p:spTree>
    <p:extLst>
      <p:ext uri="{BB962C8B-B14F-4D97-AF65-F5344CB8AC3E}">
        <p14:creationId xmlns:p14="http://schemas.microsoft.com/office/powerpoint/2010/main" val="288228767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Audiencia Preparatoria</a:t>
            </a:r>
          </a:p>
        </p:txBody>
      </p:sp>
      <p:sp>
        <p:nvSpPr>
          <p:cNvPr id="3" name="Marcador de contenido 2"/>
          <p:cNvSpPr>
            <a:spLocks noGrp="1"/>
          </p:cNvSpPr>
          <p:nvPr>
            <p:ph idx="1"/>
          </p:nvPr>
        </p:nvSpPr>
        <p:spPr/>
        <p:txBody>
          <a:bodyPr/>
          <a:lstStyle/>
          <a:p>
            <a:pPr marL="0" indent="0" algn="just">
              <a:buNone/>
            </a:pPr>
            <a:r>
              <a:rPr lang="es-ES" dirty="0"/>
              <a:t>Artículo 61.- Audiencia preparatoria. En la audiencia preparatoria se procederá a:</a:t>
            </a:r>
          </a:p>
          <a:p>
            <a:pPr marL="0" indent="0" algn="just">
              <a:buNone/>
            </a:pPr>
            <a:r>
              <a:rPr lang="es-ES" b="1" i="1" dirty="0"/>
              <a:t>1) Oír la relación breve y sintética, que harán las partes ante el juez, del contenido de la demanda, de la contestación y de la reconvención que se haya deducido, y de la contestación a la reconvención, si ha sido hecha por escrito.</a:t>
            </a:r>
          </a:p>
          <a:p>
            <a:pPr marL="0" indent="0" algn="just">
              <a:buNone/>
            </a:pPr>
            <a:r>
              <a:rPr lang="es-ES" dirty="0"/>
              <a:t>Se debe </a:t>
            </a:r>
            <a:r>
              <a:rPr lang="es-ES" u="sng" dirty="0"/>
              <a:t>ratificar</a:t>
            </a:r>
            <a:r>
              <a:rPr lang="es-ES" dirty="0"/>
              <a:t> la demanda o la contestación?</a:t>
            </a:r>
          </a:p>
          <a:p>
            <a:pPr marL="0" indent="0" algn="just">
              <a:buNone/>
            </a:pPr>
            <a:endParaRPr lang="es-ES" dirty="0"/>
          </a:p>
          <a:p>
            <a:pPr marL="0" indent="0" algn="just">
              <a:buNone/>
            </a:pPr>
            <a:r>
              <a:rPr lang="es-ES" b="1" i="1" dirty="0"/>
              <a:t>2) Contestar la demanda reconvencional, en su caso.</a:t>
            </a:r>
            <a:endParaRPr lang="es-CL" b="1" i="1" dirty="0"/>
          </a:p>
        </p:txBody>
      </p:sp>
    </p:spTree>
    <p:extLst>
      <p:ext uri="{BB962C8B-B14F-4D97-AF65-F5344CB8AC3E}">
        <p14:creationId xmlns:p14="http://schemas.microsoft.com/office/powerpoint/2010/main" val="23264692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Audiencia Preparatoria</a:t>
            </a:r>
          </a:p>
        </p:txBody>
      </p:sp>
      <p:sp>
        <p:nvSpPr>
          <p:cNvPr id="3" name="Marcador de contenido 2"/>
          <p:cNvSpPr>
            <a:spLocks noGrp="1"/>
          </p:cNvSpPr>
          <p:nvPr>
            <p:ph idx="1"/>
          </p:nvPr>
        </p:nvSpPr>
        <p:spPr/>
        <p:txBody>
          <a:bodyPr/>
          <a:lstStyle/>
          <a:p>
            <a:pPr marL="0" indent="0" algn="just">
              <a:buNone/>
            </a:pPr>
            <a:r>
              <a:rPr lang="es-ES" b="1" i="1" dirty="0"/>
              <a:t>3) Decretar las medidas cautelares que procedan, de oficio o a petición de parte, a menos que se hubieren decretado con anterioridad, evento en el cual el tribunal resolverá si las mantiene.</a:t>
            </a:r>
          </a:p>
          <a:p>
            <a:pPr algn="just">
              <a:buFont typeface="Wingdings" panose="05000000000000000000" pitchFamily="2" charset="2"/>
              <a:buChar char="§"/>
            </a:pPr>
            <a:r>
              <a:rPr lang="es-ES" dirty="0"/>
              <a:t>Además revisará las medidas cautelares vigentes para determinar su mantención, modificación o cese.</a:t>
            </a:r>
          </a:p>
          <a:p>
            <a:pPr marL="0" indent="0" algn="just">
              <a:buNone/>
            </a:pPr>
            <a:r>
              <a:rPr lang="es-ES" b="1" i="1" dirty="0"/>
              <a:t>4) Promover, a iniciativa del tribunal o a petición de parte, la sujeción del conflicto a la mediación familiar a que se refiere el Título V, suspendiéndose el procedimiento judicial en caso de que se dé lugar a ésta.</a:t>
            </a:r>
          </a:p>
          <a:p>
            <a:pPr marL="0" indent="0" algn="just">
              <a:buNone/>
            </a:pPr>
            <a:r>
              <a:rPr lang="es-ES" b="1" i="1" dirty="0"/>
              <a:t>5) Promover, por parte del tribunal, la conciliación total o parcial, conforme a las bases que éste proponga a las partes.</a:t>
            </a:r>
            <a:endParaRPr lang="es-CL" b="1" i="1" dirty="0"/>
          </a:p>
        </p:txBody>
      </p:sp>
    </p:spTree>
    <p:extLst>
      <p:ext uri="{BB962C8B-B14F-4D97-AF65-F5344CB8AC3E}">
        <p14:creationId xmlns:p14="http://schemas.microsoft.com/office/powerpoint/2010/main" val="40329154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La Audiencia Preparatoria</a:t>
            </a:r>
          </a:p>
        </p:txBody>
      </p:sp>
      <p:sp>
        <p:nvSpPr>
          <p:cNvPr id="3" name="Marcador de contenido 2"/>
          <p:cNvSpPr>
            <a:spLocks noGrp="1"/>
          </p:cNvSpPr>
          <p:nvPr>
            <p:ph idx="1"/>
          </p:nvPr>
        </p:nvSpPr>
        <p:spPr/>
        <p:txBody>
          <a:bodyPr>
            <a:normAutofit lnSpcReduction="10000"/>
          </a:bodyPr>
          <a:lstStyle/>
          <a:p>
            <a:pPr marL="0" indent="0" algn="just">
              <a:buNone/>
            </a:pPr>
            <a:r>
              <a:rPr lang="es-ES" b="1" i="1" dirty="0"/>
              <a:t>6) Determinar el objeto del juicio.</a:t>
            </a:r>
          </a:p>
          <a:p>
            <a:pPr marL="0" indent="0" algn="just">
              <a:buNone/>
            </a:pPr>
            <a:r>
              <a:rPr lang="es-ES" dirty="0"/>
              <a:t>La pretensión que formula el demandante al Juez.</a:t>
            </a:r>
          </a:p>
          <a:p>
            <a:pPr marL="0" indent="0" algn="just">
              <a:buNone/>
            </a:pPr>
            <a:r>
              <a:rPr lang="es-ES" dirty="0"/>
              <a:t>P. e.: Determinar la procedencia del divorcio unilateral por cese efectivo de la convivencia.</a:t>
            </a:r>
          </a:p>
          <a:p>
            <a:pPr marL="0" indent="0" algn="just">
              <a:buNone/>
            </a:pPr>
            <a:r>
              <a:rPr lang="es-ES" b="1" i="1" dirty="0"/>
              <a:t>7) Fijar los hechos que deben ser probados, así como las convenciones probatorias que las partes hayan acordado:</a:t>
            </a:r>
          </a:p>
          <a:p>
            <a:pPr marL="0" indent="0" algn="just">
              <a:buNone/>
            </a:pPr>
            <a:r>
              <a:rPr lang="es-ES" dirty="0"/>
              <a:t>Ejemplo:</a:t>
            </a:r>
          </a:p>
          <a:p>
            <a:pPr algn="just">
              <a:buFont typeface="+mj-lt"/>
              <a:buAutoNum type="arabicPeriod"/>
            </a:pPr>
            <a:r>
              <a:rPr lang="es-ES" dirty="0"/>
              <a:t>Existencia de vínculo matrimonial no disuelto.</a:t>
            </a:r>
          </a:p>
          <a:p>
            <a:pPr algn="just">
              <a:buFont typeface="+mj-lt"/>
              <a:buAutoNum type="arabicPeriod"/>
            </a:pPr>
            <a:r>
              <a:rPr lang="es-ES" dirty="0"/>
              <a:t>Fecha del cese efectivo de la convivencia entre las partes.</a:t>
            </a:r>
          </a:p>
          <a:p>
            <a:pPr algn="just">
              <a:buFont typeface="+mj-lt"/>
              <a:buAutoNum type="arabicPeriod"/>
            </a:pPr>
            <a:r>
              <a:rPr lang="es-ES" dirty="0"/>
              <a:t>Efectividad de la no reanudación de la vida en común con ánimo de permanencia.</a:t>
            </a:r>
          </a:p>
        </p:txBody>
      </p:sp>
    </p:spTree>
    <p:extLst>
      <p:ext uri="{BB962C8B-B14F-4D97-AF65-F5344CB8AC3E}">
        <p14:creationId xmlns:p14="http://schemas.microsoft.com/office/powerpoint/2010/main" val="273243948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audiencia Preparatoria</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Las Convenciones probatorias:</a:t>
            </a:r>
          </a:p>
          <a:p>
            <a:pPr marL="0" indent="0" algn="just">
              <a:buNone/>
            </a:pPr>
            <a:r>
              <a:rPr lang="es-ES" dirty="0"/>
              <a:t>Artículo 30.- Convenciones probatorias. Durante la audiencia preparatoria, las partes podrán solicitar, en conjunto, al juez de familia que dé por acreditados ciertos hechos, que no podrán ser discutidos en la audiencia de juicio. El juez de familia podrá formular proposiciones a las partes sobre la materia, teniendo para ello a la vista las argumentaciones de hecho contenidas en la demanda y en la contestación.</a:t>
            </a:r>
          </a:p>
          <a:p>
            <a:pPr marL="0" indent="0" algn="just">
              <a:buNone/>
            </a:pPr>
            <a:r>
              <a:rPr lang="es-ES" dirty="0"/>
              <a:t>El juez aprobará sólo aquellas convenciones probatorias que no sean contrarias a derecho, teniendo particularmente en vista los intereses de los niños, niñas o adolescentes involucrados en el conflicto. Asimismo, el juez verificará que el consentimiento ha sido prestado en forma libre y voluntaria, con pleno conocimiento de los efectos de la convención.</a:t>
            </a:r>
            <a:endParaRPr lang="es-CL" dirty="0"/>
          </a:p>
        </p:txBody>
      </p:sp>
    </p:spTree>
    <p:extLst>
      <p:ext uri="{BB962C8B-B14F-4D97-AF65-F5344CB8AC3E}">
        <p14:creationId xmlns:p14="http://schemas.microsoft.com/office/powerpoint/2010/main" val="86079362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Preparatoria</a:t>
            </a:r>
          </a:p>
        </p:txBody>
      </p:sp>
      <p:sp>
        <p:nvSpPr>
          <p:cNvPr id="3" name="Marcador de contenido 2"/>
          <p:cNvSpPr>
            <a:spLocks noGrp="1"/>
          </p:cNvSpPr>
          <p:nvPr>
            <p:ph idx="1"/>
          </p:nvPr>
        </p:nvSpPr>
        <p:spPr/>
        <p:txBody>
          <a:bodyPr>
            <a:normAutofit/>
          </a:bodyPr>
          <a:lstStyle/>
          <a:p>
            <a:pPr marL="0" indent="0" algn="just">
              <a:buNone/>
            </a:pPr>
            <a:r>
              <a:rPr lang="es-ES" b="1" i="1" dirty="0"/>
              <a:t>8) Determinar las pruebas que deberán rendirse al tenor de la propuesta de las partes y disponer la práctica de las otras que estime necesarias.</a:t>
            </a:r>
          </a:p>
          <a:p>
            <a:pPr algn="just">
              <a:buFont typeface="Wingdings" panose="05000000000000000000" pitchFamily="2" charset="2"/>
              <a:buChar char="§"/>
            </a:pPr>
            <a:r>
              <a:rPr lang="es-ES" dirty="0"/>
              <a:t>Esta es la única instancia para ofrecer prueba. Todo otro antecedente que conste en el proceso no es prueba a menos que se ofrezca en esta etapa.</a:t>
            </a:r>
          </a:p>
          <a:p>
            <a:pPr marL="0" indent="0" algn="just">
              <a:buNone/>
            </a:pPr>
            <a:r>
              <a:rPr lang="es-ES" b="1" dirty="0"/>
              <a:t>Artículo 29.- Ofrecimiento de prueba</a:t>
            </a:r>
            <a:r>
              <a:rPr lang="es-ES" dirty="0"/>
              <a:t>. Las partes podrán, en consecuencia, ofrecer todos los medios de prueba de que dispongan, pudiendo solicitar al juez de familia que ordene, además, la generación de otros de que tengan conocimiento y que no dependan de ellas, sino de un órgano o servicio público o de terceras personas, tales como pericias, documentos, certificaciones u otros medios aptos para producir fe sobre un hecho determinado.</a:t>
            </a:r>
            <a:endParaRPr lang="es-CL" dirty="0"/>
          </a:p>
        </p:txBody>
      </p:sp>
    </p:spTree>
    <p:extLst>
      <p:ext uri="{BB962C8B-B14F-4D97-AF65-F5344CB8AC3E}">
        <p14:creationId xmlns:p14="http://schemas.microsoft.com/office/powerpoint/2010/main" val="141935011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Preparatoria</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Solicitud de Oficios a instituciones</a:t>
            </a:r>
            <a:r>
              <a:rPr lang="es-ES" dirty="0"/>
              <a:t>:</a:t>
            </a:r>
          </a:p>
          <a:p>
            <a:pPr marL="0" indent="0" algn="just">
              <a:buNone/>
            </a:pPr>
            <a:r>
              <a:rPr lang="es-ES" dirty="0"/>
              <a:t>Las partes tendrán plenas facultades para solicitar a los órganos, servicios públicos, o terceras personas, la respuesta a los oficios solicitados en la audiencia preparatoria y que hayan sido admitidos por el tribunal, a fin de que puedan ser presentados como medios de prueba en la audiencia del juicio.</a:t>
            </a:r>
          </a:p>
          <a:p>
            <a:pPr marL="0" indent="0" algn="just">
              <a:buNone/>
            </a:pPr>
            <a:r>
              <a:rPr lang="es-ES" b="1" dirty="0"/>
              <a:t>La Prueba del tribunal:</a:t>
            </a:r>
          </a:p>
          <a:p>
            <a:pPr marL="0" indent="0" algn="just">
              <a:buNone/>
            </a:pPr>
            <a:r>
              <a:rPr lang="es-ES" dirty="0"/>
              <a:t>El juez, de oficio, podrá asimismo ordenar que se acompañen todos aquellos medios de prueba de que tome conocimiento o que, a su juicio, resulte necesario producir en atención al conflicto familiar de que se trate.</a:t>
            </a:r>
          </a:p>
        </p:txBody>
      </p:sp>
    </p:spTree>
    <p:extLst>
      <p:ext uri="{BB962C8B-B14F-4D97-AF65-F5344CB8AC3E}">
        <p14:creationId xmlns:p14="http://schemas.microsoft.com/office/powerpoint/2010/main" val="73966059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Preparatoria</a:t>
            </a:r>
          </a:p>
        </p:txBody>
      </p:sp>
      <p:sp>
        <p:nvSpPr>
          <p:cNvPr id="3" name="Marcador de contenido 2"/>
          <p:cNvSpPr>
            <a:spLocks noGrp="1"/>
          </p:cNvSpPr>
          <p:nvPr>
            <p:ph idx="1"/>
          </p:nvPr>
        </p:nvSpPr>
        <p:spPr/>
        <p:txBody>
          <a:bodyPr>
            <a:normAutofit/>
          </a:bodyPr>
          <a:lstStyle/>
          <a:p>
            <a:pPr marL="0" indent="0" algn="just">
              <a:buNone/>
            </a:pPr>
            <a:r>
              <a:rPr lang="es-ES" b="1" dirty="0"/>
              <a:t>La Exclusión de Prueba</a:t>
            </a:r>
          </a:p>
          <a:p>
            <a:pPr marL="0" indent="0" algn="just">
              <a:buNone/>
            </a:pPr>
            <a:r>
              <a:rPr lang="es-ES" dirty="0"/>
              <a:t>Artículo 31.- Exclusión de prueba. El juez de familia, luego de estudiar la admisibilidad de las pruebas ofrecidas, de resolver las convenciones probatorias y de escuchar a las partes que hubieren comparecido a la audiencia preparatoria, ordenará fundadamente que se excluyan de ser rendidas en el juicio aquellas que fueren </a:t>
            </a:r>
            <a:r>
              <a:rPr lang="es-ES" b="1" dirty="0"/>
              <a:t>manifiestamente impertinentes</a:t>
            </a:r>
            <a:r>
              <a:rPr lang="es-ES" dirty="0"/>
              <a:t>, tuvieren por objeto acreditar </a:t>
            </a:r>
            <a:r>
              <a:rPr lang="es-ES" b="1" dirty="0"/>
              <a:t>hechos públicos y notorios</a:t>
            </a:r>
            <a:r>
              <a:rPr lang="es-ES" dirty="0"/>
              <a:t>, resulten </a:t>
            </a:r>
            <a:r>
              <a:rPr lang="es-ES" b="1" dirty="0"/>
              <a:t>sobreabundantes</a:t>
            </a:r>
            <a:r>
              <a:rPr lang="es-ES" dirty="0"/>
              <a:t> o hayan sido obtenidas con </a:t>
            </a:r>
            <a:r>
              <a:rPr lang="es-ES" b="1" dirty="0"/>
              <a:t>infracción de garantías fundamentales</a:t>
            </a:r>
            <a:r>
              <a:rPr lang="es-ES" dirty="0"/>
              <a:t>. Las demás serán admitidas y se ordenará su rendición en la audiencia de juicio respectiva.</a:t>
            </a:r>
            <a:endParaRPr lang="es-CL" dirty="0"/>
          </a:p>
        </p:txBody>
      </p:sp>
    </p:spTree>
    <p:extLst>
      <p:ext uri="{BB962C8B-B14F-4D97-AF65-F5344CB8AC3E}">
        <p14:creationId xmlns:p14="http://schemas.microsoft.com/office/powerpoint/2010/main" val="67068100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Preparatoria</a:t>
            </a:r>
          </a:p>
        </p:txBody>
      </p:sp>
      <p:sp>
        <p:nvSpPr>
          <p:cNvPr id="3" name="Marcador de contenido 2"/>
          <p:cNvSpPr>
            <a:spLocks noGrp="1"/>
          </p:cNvSpPr>
          <p:nvPr>
            <p:ph idx="1"/>
          </p:nvPr>
        </p:nvSpPr>
        <p:spPr/>
        <p:txBody>
          <a:bodyPr/>
          <a:lstStyle/>
          <a:p>
            <a:pPr marL="0" indent="0" algn="just">
              <a:buNone/>
            </a:pPr>
            <a:r>
              <a:rPr lang="es-ES" b="1" i="1" dirty="0"/>
              <a:t>9) Excepcionalmente, y por motivos justificados, recibir la prueba que deba rendirse en ese momento. La documental que se rinda en esta oportunidad no radicará la causa en la persona del juez que la reciba.</a:t>
            </a:r>
          </a:p>
          <a:p>
            <a:pPr algn="just">
              <a:buFont typeface="Wingdings" panose="05000000000000000000" pitchFamily="2" charset="2"/>
              <a:buChar char="§"/>
            </a:pPr>
            <a:r>
              <a:rPr lang="es-ES" dirty="0"/>
              <a:t>Prueba Anticipada</a:t>
            </a:r>
          </a:p>
          <a:p>
            <a:pPr marL="0" indent="0" algn="just">
              <a:buNone/>
            </a:pPr>
            <a:endParaRPr lang="es-ES" b="1" i="1" dirty="0"/>
          </a:p>
          <a:p>
            <a:pPr marL="0" indent="0" algn="just">
              <a:buNone/>
            </a:pPr>
            <a:r>
              <a:rPr lang="es-ES" b="1" i="1" dirty="0"/>
              <a:t>10) Fijar la fecha de la audiencia de juicio, la que deberá llevarse a efecto en un plazo no superior a treinta días de realizada la preparatoria. Sin perjuicio de ello, el juez podrá, previo acuerdo de las partes, desarrollar la audiencia de juicio inmediatamente de finalizada la preparatoria.</a:t>
            </a:r>
          </a:p>
          <a:p>
            <a:pPr algn="just">
              <a:buFont typeface="Wingdings" panose="05000000000000000000" pitchFamily="2" charset="2"/>
              <a:buChar char="§"/>
            </a:pPr>
            <a:r>
              <a:rPr lang="es-ES" dirty="0"/>
              <a:t>Audiencias concentradas. (Divorcios de Común Acuerdo)</a:t>
            </a:r>
            <a:endParaRPr lang="es-CL" dirty="0"/>
          </a:p>
          <a:p>
            <a:pPr marL="0" indent="0">
              <a:buNone/>
            </a:pPr>
            <a:endParaRPr lang="es-CL" dirty="0"/>
          </a:p>
        </p:txBody>
      </p:sp>
    </p:spTree>
    <p:extLst>
      <p:ext uri="{BB962C8B-B14F-4D97-AF65-F5344CB8AC3E}">
        <p14:creationId xmlns:p14="http://schemas.microsoft.com/office/powerpoint/2010/main" val="194336030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Preparatoria</a:t>
            </a:r>
            <a:endParaRPr lang="es-CL" dirty="0"/>
          </a:p>
        </p:txBody>
      </p:sp>
      <p:sp>
        <p:nvSpPr>
          <p:cNvPr id="3" name="Marcador de contenido 2"/>
          <p:cNvSpPr>
            <a:spLocks noGrp="1"/>
          </p:cNvSpPr>
          <p:nvPr>
            <p:ph idx="1"/>
          </p:nvPr>
        </p:nvSpPr>
        <p:spPr/>
        <p:txBody>
          <a:bodyPr/>
          <a:lstStyle/>
          <a:p>
            <a:pPr marL="0" indent="0" algn="just">
              <a:buNone/>
            </a:pPr>
            <a:r>
              <a:rPr lang="es-ES" dirty="0"/>
              <a:t>Las partes se entenderán citadas a la audiencia de juicio por el solo ministerio de la ley y les será aplicable lo dispuesto en el artículo 59, inciso tercero.</a:t>
            </a:r>
          </a:p>
          <a:p>
            <a:pPr marL="0" indent="0" algn="just">
              <a:buNone/>
            </a:pPr>
            <a:r>
              <a:rPr lang="es-ES" dirty="0"/>
              <a:t>Para el desarrollo de la audiencia regirán, en cuanto resulten aplicables, las reglas establecidas para la audiencia de juicio.</a:t>
            </a:r>
            <a:endParaRPr lang="es-CL" dirty="0"/>
          </a:p>
        </p:txBody>
      </p:sp>
    </p:spTree>
    <p:extLst>
      <p:ext uri="{BB962C8B-B14F-4D97-AF65-F5344CB8AC3E}">
        <p14:creationId xmlns:p14="http://schemas.microsoft.com/office/powerpoint/2010/main" val="1843140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LA COMPETENCIA DE LOS JUZGADOS DE</a:t>
            </a:r>
            <a:br>
              <a:rPr lang="es-ES" dirty="0"/>
            </a:br>
            <a:r>
              <a:rPr lang="es-ES" dirty="0"/>
              <a:t>FAMILIA</a:t>
            </a:r>
            <a:endParaRPr lang="es-CL" dirty="0"/>
          </a:p>
        </p:txBody>
      </p:sp>
      <p:sp>
        <p:nvSpPr>
          <p:cNvPr id="3" name="Marcador de contenido 2"/>
          <p:cNvSpPr>
            <a:spLocks noGrp="1"/>
          </p:cNvSpPr>
          <p:nvPr>
            <p:ph idx="1"/>
          </p:nvPr>
        </p:nvSpPr>
        <p:spPr/>
        <p:txBody>
          <a:bodyPr>
            <a:normAutofit/>
          </a:bodyPr>
          <a:lstStyle/>
          <a:p>
            <a:pPr marL="0" indent="0" algn="just">
              <a:buNone/>
            </a:pPr>
            <a:r>
              <a:rPr lang="es-ES" dirty="0"/>
              <a:t>10) La </a:t>
            </a:r>
            <a:r>
              <a:rPr lang="es-ES" b="1" dirty="0"/>
              <a:t>autorización para la salida </a:t>
            </a:r>
            <a:r>
              <a:rPr lang="es-ES" dirty="0"/>
              <a:t>de niños, niñas o adolescentes del país;</a:t>
            </a:r>
          </a:p>
          <a:p>
            <a:pPr marL="0" indent="0" algn="just">
              <a:buNone/>
            </a:pPr>
            <a:r>
              <a:rPr lang="es-ES" dirty="0"/>
              <a:t>11) Las causas relativas al </a:t>
            </a:r>
            <a:r>
              <a:rPr lang="es-ES" b="1" dirty="0"/>
              <a:t>maltrato de niños</a:t>
            </a:r>
            <a:r>
              <a:rPr lang="es-ES" dirty="0"/>
              <a:t>, niñas o adolescentes de acuerdo a lo dispuesto en el inciso segundo del artículo 62 de la ley Nº 16.618;</a:t>
            </a:r>
          </a:p>
          <a:p>
            <a:pPr marL="0" indent="0" algn="just">
              <a:buNone/>
            </a:pPr>
            <a:r>
              <a:rPr lang="es-ES" dirty="0"/>
              <a:t>12) Los procedimientos </a:t>
            </a:r>
            <a:r>
              <a:rPr lang="es-ES" b="1" dirty="0"/>
              <a:t>previos a la adopción</a:t>
            </a:r>
            <a:r>
              <a:rPr lang="es-ES" dirty="0"/>
              <a:t>;</a:t>
            </a:r>
          </a:p>
          <a:p>
            <a:pPr marL="0" indent="0" algn="just">
              <a:buNone/>
            </a:pPr>
            <a:r>
              <a:rPr lang="es-ES" dirty="0"/>
              <a:t>13) El procedimiento de </a:t>
            </a:r>
            <a:r>
              <a:rPr lang="es-ES" b="1" dirty="0"/>
              <a:t>adopción</a:t>
            </a:r>
            <a:r>
              <a:rPr lang="es-ES" dirty="0"/>
              <a:t>;</a:t>
            </a:r>
          </a:p>
          <a:p>
            <a:pPr marL="0" indent="0" algn="just">
              <a:buNone/>
            </a:pPr>
            <a:r>
              <a:rPr lang="es-ES" dirty="0"/>
              <a:t>14) Los siguientes asuntos que se susciten entre cónyuges, relativos al régimen patrimonial del matrimonio y los bienes familiares:</a:t>
            </a:r>
          </a:p>
          <a:p>
            <a:pPr lvl="1" indent="-342900" algn="just">
              <a:buAutoNum type="alphaLcParenR"/>
            </a:pPr>
            <a:r>
              <a:rPr lang="es-ES" b="1" dirty="0"/>
              <a:t>Separación judicial de bienes</a:t>
            </a:r>
            <a:r>
              <a:rPr lang="es-ES" dirty="0"/>
              <a:t>;</a:t>
            </a:r>
          </a:p>
          <a:p>
            <a:pPr lvl="1" indent="-342900" algn="just">
              <a:buAutoNum type="alphaLcParenR"/>
            </a:pPr>
            <a:r>
              <a:rPr lang="es-ES" dirty="0"/>
              <a:t>Las causas sobre declaración y desafectación de </a:t>
            </a:r>
            <a:r>
              <a:rPr lang="es-ES" b="1" dirty="0"/>
              <a:t>bienes familiares </a:t>
            </a:r>
            <a:r>
              <a:rPr lang="es-ES" dirty="0"/>
              <a:t>y la constitución de </a:t>
            </a:r>
            <a:r>
              <a:rPr lang="es-ES" b="1" dirty="0"/>
              <a:t>derechos de usufructo</a:t>
            </a:r>
            <a:r>
              <a:rPr lang="es-ES" dirty="0"/>
              <a:t>, uso o habitación sobre los mismos;</a:t>
            </a:r>
            <a:endParaRPr lang="es-CL" dirty="0"/>
          </a:p>
        </p:txBody>
      </p:sp>
    </p:spTree>
    <p:extLst>
      <p:ext uri="{BB962C8B-B14F-4D97-AF65-F5344CB8AC3E}">
        <p14:creationId xmlns:p14="http://schemas.microsoft.com/office/powerpoint/2010/main" val="359762984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Preparatoria</a:t>
            </a:r>
            <a:endParaRPr lang="es-CL" dirty="0"/>
          </a:p>
        </p:txBody>
      </p:sp>
      <p:sp>
        <p:nvSpPr>
          <p:cNvPr id="3" name="Marcador de contenido 2"/>
          <p:cNvSpPr>
            <a:spLocks noGrp="1"/>
          </p:cNvSpPr>
          <p:nvPr>
            <p:ph idx="1"/>
          </p:nvPr>
        </p:nvSpPr>
        <p:spPr/>
        <p:txBody>
          <a:bodyPr>
            <a:normAutofit fontScale="92500" lnSpcReduction="10000"/>
          </a:bodyPr>
          <a:lstStyle/>
          <a:p>
            <a:pPr marL="0" indent="0" algn="just">
              <a:buNone/>
            </a:pPr>
            <a:r>
              <a:rPr lang="es-ES" b="1" dirty="0"/>
              <a:t>Artículo 62.- Contenido de la resolución que cita a juicio</a:t>
            </a:r>
            <a:r>
              <a:rPr lang="es-ES" dirty="0"/>
              <a:t>. Al término de la audiencia preparatoria, no habiéndose producido una solución alternativa del conflicto, el juez dictará una resolución, que contendrá las menciones siguientes:</a:t>
            </a:r>
          </a:p>
          <a:p>
            <a:pPr marL="0" indent="0" algn="just">
              <a:buNone/>
            </a:pPr>
            <a:r>
              <a:rPr lang="es-ES" dirty="0"/>
              <a:t>a) La o las demandas que deban ser conocidas en el juicio, así como las contestaciones que hubieren sido presentadas, fijando el objeto del juicio.</a:t>
            </a:r>
          </a:p>
          <a:p>
            <a:pPr marL="0" indent="0" algn="just">
              <a:buNone/>
            </a:pPr>
            <a:r>
              <a:rPr lang="es-ES" dirty="0"/>
              <a:t>b) Los hechos que se dieren por acreditados, de conformidad a lo dispuesto por el artículo 30.</a:t>
            </a:r>
          </a:p>
          <a:p>
            <a:pPr marL="0" indent="0" algn="just">
              <a:buNone/>
            </a:pPr>
            <a:r>
              <a:rPr lang="es-ES" dirty="0"/>
              <a:t>c) Las pruebas que deberán rendirse en el juicio, sin perjuicio de lo establecido en el artículo 63 bis. </a:t>
            </a:r>
          </a:p>
          <a:p>
            <a:pPr marL="0" indent="0" algn="just">
              <a:buNone/>
            </a:pPr>
            <a:r>
              <a:rPr lang="es-ES" dirty="0"/>
              <a:t>d) La individualización de quienes deberán ser citados a la audiencia respectiva.</a:t>
            </a:r>
          </a:p>
          <a:p>
            <a:pPr marL="0" indent="0" algn="just">
              <a:buNone/>
            </a:pPr>
            <a:r>
              <a:rPr lang="es-ES" dirty="0"/>
              <a:t>Con todo, en los procedimientos de que trata esta ley tendrá lugar lo dispuesto en el artículo 336 del Código Procesal Penal.</a:t>
            </a:r>
          </a:p>
          <a:p>
            <a:pPr marL="0" indent="0" algn="just">
              <a:buNone/>
            </a:pPr>
            <a:endParaRPr lang="es-CL" dirty="0"/>
          </a:p>
        </p:txBody>
      </p:sp>
    </p:spTree>
    <p:extLst>
      <p:ext uri="{BB962C8B-B14F-4D97-AF65-F5344CB8AC3E}">
        <p14:creationId xmlns:p14="http://schemas.microsoft.com/office/powerpoint/2010/main" val="340501310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lstStyle/>
          <a:p>
            <a:pPr marL="0" indent="0" algn="just">
              <a:buNone/>
            </a:pPr>
            <a:r>
              <a:rPr lang="es-ES" b="1" dirty="0"/>
              <a:t>Artículo 63.- Audiencia de juicio</a:t>
            </a:r>
            <a:r>
              <a:rPr lang="es-ES" dirty="0"/>
              <a:t>. La audiencia se llevará a efecto en un solo acto, pudiendo prolongarse en sesiones sucesivas si fuere necesario, y tendrá por objetivo recibir la prueba admitida por el tribunal y la decretada por éste. El día y hora fijados, el juez de familia se constituirá, con la asistencia del demandante y el demandado, asistidos por letrados cuando corresponda.</a:t>
            </a:r>
            <a:endParaRPr lang="es-CL" dirty="0"/>
          </a:p>
        </p:txBody>
      </p:sp>
    </p:spTree>
    <p:extLst>
      <p:ext uri="{BB962C8B-B14F-4D97-AF65-F5344CB8AC3E}">
        <p14:creationId xmlns:p14="http://schemas.microsoft.com/office/powerpoint/2010/main" val="351779405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normAutofit fontScale="92500" lnSpcReduction="10000"/>
          </a:bodyPr>
          <a:lstStyle/>
          <a:p>
            <a:pPr marL="0" indent="0" algn="just">
              <a:buNone/>
            </a:pPr>
            <a:r>
              <a:rPr lang="es-ES" b="1" dirty="0"/>
              <a:t>Durante la audiencia, el juez procederá a:</a:t>
            </a:r>
          </a:p>
          <a:p>
            <a:pPr marL="0" indent="0" algn="just">
              <a:buNone/>
            </a:pPr>
            <a:r>
              <a:rPr lang="es-ES" dirty="0"/>
              <a:t>1) Verificar la presencia de las personas que hubieren sido citadas a la audiencia y declarar iniciado el juicio.</a:t>
            </a:r>
          </a:p>
          <a:p>
            <a:pPr marL="0" indent="0" algn="just">
              <a:buNone/>
            </a:pPr>
            <a:r>
              <a:rPr lang="es-ES" dirty="0"/>
              <a:t>2) Señalar el objetivo de la audiencia, advirtiendo a las partes que deben estar atentas a todo lo que se expondrá en el juicio.</a:t>
            </a:r>
          </a:p>
          <a:p>
            <a:pPr marL="0" indent="0" algn="just">
              <a:buNone/>
            </a:pPr>
            <a:r>
              <a:rPr lang="es-ES" dirty="0"/>
              <a:t>3) Disponer que los testigos y peritos que hubieren comparecido hagan abandono de la sala de audiencia.</a:t>
            </a:r>
          </a:p>
          <a:p>
            <a:pPr marL="0" indent="0" algn="just">
              <a:buNone/>
            </a:pPr>
            <a:r>
              <a:rPr lang="es-ES" dirty="0"/>
              <a:t>4) Adoptar las medidas necesarias para garantizar su adecuado desarrollo, pudiendo disponer la presencia en ellas de uno o más miembros del consejo técnico.</a:t>
            </a:r>
          </a:p>
          <a:p>
            <a:pPr marL="0" indent="0" algn="just">
              <a:buNone/>
            </a:pPr>
            <a:r>
              <a:rPr lang="es-ES" dirty="0"/>
              <a:t>Podrá asimismo ordenar, en interés superior del niño, niña o adolescente, que éste u otro miembro del grupo familiar se ausente durante determinadas actuaciones.</a:t>
            </a:r>
            <a:endParaRPr lang="es-CL" dirty="0"/>
          </a:p>
        </p:txBody>
      </p:sp>
    </p:spTree>
    <p:extLst>
      <p:ext uri="{BB962C8B-B14F-4D97-AF65-F5344CB8AC3E}">
        <p14:creationId xmlns:p14="http://schemas.microsoft.com/office/powerpoint/2010/main" val="226286036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de Juicio</a:t>
            </a:r>
          </a:p>
        </p:txBody>
      </p:sp>
      <p:sp>
        <p:nvSpPr>
          <p:cNvPr id="3" name="Marcador de contenido 2"/>
          <p:cNvSpPr>
            <a:spLocks noGrp="1"/>
          </p:cNvSpPr>
          <p:nvPr>
            <p:ph idx="1"/>
          </p:nvPr>
        </p:nvSpPr>
        <p:spPr/>
        <p:txBody>
          <a:bodyPr>
            <a:normAutofit/>
          </a:bodyPr>
          <a:lstStyle/>
          <a:p>
            <a:pPr marL="0" indent="0" algn="just">
              <a:buNone/>
            </a:pPr>
            <a:r>
              <a:rPr lang="es-ES" b="1" dirty="0"/>
              <a:t>LA PRUEBA NUEVA</a:t>
            </a:r>
          </a:p>
          <a:p>
            <a:pPr marL="0" indent="0" algn="just">
              <a:buNone/>
            </a:pPr>
            <a:r>
              <a:rPr lang="es-ES" b="1" dirty="0"/>
              <a:t>Artículo 63 bis.- Prueba no solicitada oportunamente. </a:t>
            </a:r>
            <a:r>
              <a:rPr lang="es-ES" dirty="0"/>
              <a:t>A petición de alguna de las partes, el juez podrá ordenar la recepción de pruebas que ellas no hayan ofrecido oportunamente, cuando justifiquen no haber sabido de su existencia sino hasta ese momento y siempre que el juez considere que resultan esenciales para la resolución del asunto.</a:t>
            </a:r>
          </a:p>
          <a:p>
            <a:pPr marL="0" indent="0" algn="just">
              <a:buNone/>
            </a:pPr>
            <a:r>
              <a:rPr lang="es-ES" dirty="0"/>
              <a:t>Si con ocasión de la rendición de una prueba surge una controversia relacionada exclusivamente con su veracidad, autenticidad o integridad, el juez podrá autorizar la presentación de nuevas pruebas destinadas a esclarecer esos puntos, aunque ellas no hayan sido ofrecidas oportunamente y siempre que no haya sido posible prever su necesidad.</a:t>
            </a:r>
            <a:endParaRPr lang="es-CL" dirty="0"/>
          </a:p>
        </p:txBody>
      </p:sp>
    </p:spTree>
    <p:extLst>
      <p:ext uri="{BB962C8B-B14F-4D97-AF65-F5344CB8AC3E}">
        <p14:creationId xmlns:p14="http://schemas.microsoft.com/office/powerpoint/2010/main" val="55303436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de Juicio</a:t>
            </a:r>
          </a:p>
        </p:txBody>
      </p:sp>
      <p:sp>
        <p:nvSpPr>
          <p:cNvPr id="3" name="Marcador de contenido 2"/>
          <p:cNvSpPr>
            <a:spLocks noGrp="1"/>
          </p:cNvSpPr>
          <p:nvPr>
            <p:ph idx="1"/>
          </p:nvPr>
        </p:nvSpPr>
        <p:spPr/>
        <p:txBody>
          <a:bodyPr/>
          <a:lstStyle/>
          <a:p>
            <a:pPr marL="0" indent="0" algn="just">
              <a:buNone/>
            </a:pPr>
            <a:r>
              <a:rPr lang="es-ES" b="1" dirty="0"/>
              <a:t>Artículo 64.- Producción de la prueba.</a:t>
            </a:r>
            <a:r>
              <a:rPr lang="es-ES" dirty="0"/>
              <a:t> La prueba se rendirá de acuerdo al orden que fijen las partes, comenzando por la del demandante. Al final, se rendirá la prueba ordenada por el juez.</a:t>
            </a:r>
          </a:p>
          <a:p>
            <a:pPr marL="0" indent="0" algn="just">
              <a:buNone/>
            </a:pPr>
            <a:endParaRPr lang="es-ES" dirty="0"/>
          </a:p>
          <a:p>
            <a:pPr algn="just">
              <a:buFont typeface="+mj-lt"/>
              <a:buAutoNum type="arabicPeriod"/>
            </a:pPr>
            <a:r>
              <a:rPr lang="es-ES" b="1" dirty="0"/>
              <a:t>Incorporación de la prueba documental</a:t>
            </a:r>
            <a:r>
              <a:rPr lang="es-ES" dirty="0"/>
              <a:t>: art. 64, inc. 4°: Los documentos, así como el informe de peritos en su caso, serán exhibidos y leídos en el debate, con indicación de su origen.</a:t>
            </a:r>
          </a:p>
          <a:p>
            <a:pPr marL="0" indent="0" algn="just">
              <a:buNone/>
            </a:pPr>
            <a:r>
              <a:rPr lang="es-ES" dirty="0"/>
              <a:t>Posibilidad de incorporación mediante lectura resumida.</a:t>
            </a:r>
          </a:p>
          <a:p>
            <a:pPr algn="just">
              <a:buFont typeface="+mj-lt"/>
              <a:buAutoNum type="arabicPeriod" startAt="2"/>
            </a:pPr>
            <a:r>
              <a:rPr lang="es-ES" b="1" dirty="0"/>
              <a:t>Los oficios</a:t>
            </a:r>
            <a:r>
              <a:rPr lang="es-ES" dirty="0"/>
              <a:t>: su incorporación se realiza mediante lectura.</a:t>
            </a:r>
            <a:endParaRPr lang="es-CL" dirty="0"/>
          </a:p>
        </p:txBody>
      </p:sp>
    </p:spTree>
    <p:extLst>
      <p:ext uri="{BB962C8B-B14F-4D97-AF65-F5344CB8AC3E}">
        <p14:creationId xmlns:p14="http://schemas.microsoft.com/office/powerpoint/2010/main" val="58497728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de Juicio</a:t>
            </a:r>
          </a:p>
        </p:txBody>
      </p:sp>
      <p:sp>
        <p:nvSpPr>
          <p:cNvPr id="3" name="Marcador de contenido 2"/>
          <p:cNvSpPr>
            <a:spLocks noGrp="1"/>
          </p:cNvSpPr>
          <p:nvPr>
            <p:ph idx="1"/>
          </p:nvPr>
        </p:nvSpPr>
        <p:spPr/>
        <p:txBody>
          <a:bodyPr>
            <a:normAutofit/>
          </a:bodyPr>
          <a:lstStyle/>
          <a:p>
            <a:pPr algn="just">
              <a:buFont typeface="+mj-lt"/>
              <a:buAutoNum type="arabicPeriod" startAt="3"/>
            </a:pPr>
            <a:r>
              <a:rPr lang="es-ES" b="1" dirty="0"/>
              <a:t>Incorporación prueba testimonial</a:t>
            </a:r>
            <a:r>
              <a:rPr lang="es-ES" dirty="0"/>
              <a:t>: arts. 33 a 44.</a:t>
            </a:r>
          </a:p>
          <a:p>
            <a:pPr lvl="1" indent="-342900" algn="just">
              <a:buFont typeface="+mj-lt"/>
              <a:buAutoNum type="alphaLcParenR"/>
            </a:pPr>
            <a:r>
              <a:rPr lang="es-ES" b="1" dirty="0"/>
              <a:t>Lugar de la declaración</a:t>
            </a:r>
            <a:r>
              <a:rPr lang="es-ES" dirty="0"/>
              <a:t>: por regla general en el tribunal, en la audiencia de juicio y ante el juez de familia.</a:t>
            </a:r>
          </a:p>
          <a:p>
            <a:pPr marL="400050" lvl="1" indent="0" algn="just">
              <a:buNone/>
            </a:pPr>
            <a:r>
              <a:rPr lang="es-ES" dirty="0"/>
              <a:t>Artículo 33.- </a:t>
            </a:r>
            <a:r>
              <a:rPr lang="es-ES" b="1" dirty="0"/>
              <a:t>Deber de comparecer y declarar</a:t>
            </a:r>
            <a:r>
              <a:rPr lang="es-ES" dirty="0"/>
              <a:t>. Toda persona que no se encontrare legalmente exceptuada tendrá la obligación de concurrir al llamamiento judicial practicado, con el fin de prestar declaración testimonial, de declarar la verdad sobre lo que se le preguntare y de no ocultar hechos, circunstancias o elementos acerca del contenido de su declaración.</a:t>
            </a:r>
          </a:p>
          <a:p>
            <a:pPr marL="400050" lvl="1" indent="0" algn="just">
              <a:buNone/>
            </a:pPr>
            <a:r>
              <a:rPr lang="es-ES" b="1" dirty="0"/>
              <a:t>Excepciones</a:t>
            </a:r>
            <a:r>
              <a:rPr lang="es-ES" dirty="0"/>
              <a:t>:</a:t>
            </a:r>
          </a:p>
          <a:p>
            <a:pPr marL="400050" lvl="1" indent="0" algn="just">
              <a:buNone/>
            </a:pPr>
            <a:r>
              <a:rPr lang="es-ES" dirty="0"/>
              <a:t>Artículo 35.- </a:t>
            </a:r>
            <a:r>
              <a:rPr lang="es-ES" b="1" dirty="0"/>
              <a:t>Excepciones a la obligación de comparecencia</a:t>
            </a:r>
            <a:r>
              <a:rPr lang="es-ES" dirty="0"/>
              <a:t>. No estarán obligados a concurrir al llamamiento judicial de que tratan los artículos precedentes, y podrán declarar en la forma señalada en el artículo siguiente:</a:t>
            </a:r>
          </a:p>
        </p:txBody>
      </p:sp>
    </p:spTree>
    <p:extLst>
      <p:ext uri="{BB962C8B-B14F-4D97-AF65-F5344CB8AC3E}">
        <p14:creationId xmlns:p14="http://schemas.microsoft.com/office/powerpoint/2010/main" val="282506281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a:xfrm>
            <a:off x="2589212" y="1905000"/>
            <a:ext cx="8915400" cy="4006222"/>
          </a:xfrm>
        </p:spPr>
        <p:txBody>
          <a:bodyPr>
            <a:normAutofit fontScale="92500"/>
          </a:bodyPr>
          <a:lstStyle/>
          <a:p>
            <a:pPr marL="0" indent="0" algn="just">
              <a:buNone/>
            </a:pPr>
            <a:r>
              <a:rPr lang="es-ES" dirty="0"/>
              <a:t>a) El Presidente de la República y los ex Presidentes; los Ministros de Estado; los Senadores y Diputados; los miembros de la Corte Suprema; los integrantes del Tribunal Constitucional; el Contralor General de la República y el Fiscal Nacional;</a:t>
            </a:r>
          </a:p>
          <a:p>
            <a:pPr marL="0" indent="0" algn="just">
              <a:buNone/>
            </a:pPr>
            <a:r>
              <a:rPr lang="es-ES" dirty="0"/>
              <a:t>b) Los Comandantes en Jefe de las Fuerzas Armadas, el General Director de Carabineros de Chile y el Director General de la Policía de Investigaciones de Chile;</a:t>
            </a:r>
          </a:p>
          <a:p>
            <a:pPr marL="0" indent="0" algn="just">
              <a:buNone/>
            </a:pPr>
            <a:r>
              <a:rPr lang="es-ES" dirty="0"/>
              <a:t>c) Los chilenos o extranjeros que gozaren en el país de inmunidad diplomática, en conformidad a los tratados vigentes sobre la materia, y</a:t>
            </a:r>
          </a:p>
          <a:p>
            <a:pPr marL="0" indent="0" algn="just">
              <a:buNone/>
            </a:pPr>
            <a:r>
              <a:rPr lang="es-ES" dirty="0"/>
              <a:t>d) Los que, por enfermedad grave u otro impedimento, calificado por el tribunal, se hallaren en imposibilidad de hacerlo.</a:t>
            </a:r>
          </a:p>
          <a:p>
            <a:pPr marL="0" indent="0" algn="just">
              <a:buNone/>
            </a:pPr>
            <a:r>
              <a:rPr lang="es-ES" dirty="0"/>
              <a:t>Con todo, si las personas enumeradas en las letras a), b) y d) renunciaren a su derecho a no comparecer, deberán prestar declaración conforme a las reglas generales.</a:t>
            </a:r>
            <a:endParaRPr lang="es-CL" dirty="0"/>
          </a:p>
        </p:txBody>
      </p:sp>
    </p:spTree>
    <p:extLst>
      <p:ext uri="{BB962C8B-B14F-4D97-AF65-F5344CB8AC3E}">
        <p14:creationId xmlns:p14="http://schemas.microsoft.com/office/powerpoint/2010/main" val="92141350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Audiencia de Juicio</a:t>
            </a:r>
          </a:p>
        </p:txBody>
      </p:sp>
      <p:sp>
        <p:nvSpPr>
          <p:cNvPr id="3" name="Marcador de contenido 2"/>
          <p:cNvSpPr>
            <a:spLocks noGrp="1"/>
          </p:cNvSpPr>
          <p:nvPr>
            <p:ph idx="1"/>
          </p:nvPr>
        </p:nvSpPr>
        <p:spPr/>
        <p:txBody>
          <a:bodyPr>
            <a:normAutofit/>
          </a:bodyPr>
          <a:lstStyle/>
          <a:p>
            <a:pPr marL="0" indent="0" algn="just">
              <a:buNone/>
            </a:pPr>
            <a:r>
              <a:rPr lang="es-ES" dirty="0"/>
              <a:t>Artículo 36.- </a:t>
            </a:r>
            <a:r>
              <a:rPr lang="es-ES" b="1" dirty="0"/>
              <a:t>Declaración de personas exceptuadas</a:t>
            </a:r>
            <a:r>
              <a:rPr lang="es-ES" dirty="0"/>
              <a:t>. Las personas comprendidas en las letras a), b) y d) del artículo anterior serán interrogadas en el lugar en que ejercieren sus funciones o en su domicilio. A tal efecto, propondrán oportunamente la fecha y el lugar correspondientes. Si así no lo hicieren, los fijará el juez. En caso de inasistencia del testigo, se aplicarán las normas generales. A la audiencia ante el juez tendrán siempre derecho a asistir las partes. El juez podrá calificar las preguntas que se dirigieren al testigo, teniendo en cuenta su pertinencia con los hechos y la investidura o estado del deponente.</a:t>
            </a:r>
          </a:p>
          <a:p>
            <a:pPr marL="0" indent="0" algn="just">
              <a:buNone/>
            </a:pPr>
            <a:r>
              <a:rPr lang="es-ES" dirty="0"/>
              <a:t>Las personas comprendidas en la letra c) del artículo precedente declararán por informe, si consintieren a ello voluntariamente. Al efecto se les dirigirá un oficio respetuoso, por medio del ministerio respectivo.</a:t>
            </a:r>
            <a:endParaRPr lang="es-CL" dirty="0"/>
          </a:p>
        </p:txBody>
      </p:sp>
    </p:spTree>
    <p:extLst>
      <p:ext uri="{BB962C8B-B14F-4D97-AF65-F5344CB8AC3E}">
        <p14:creationId xmlns:p14="http://schemas.microsoft.com/office/powerpoint/2010/main" val="230348197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p:txBody>
          <a:bodyPr/>
          <a:lstStyle/>
          <a:p>
            <a:pPr algn="just">
              <a:buFont typeface="+mj-lt"/>
              <a:buAutoNum type="alphaLcParenR" startAt="2"/>
            </a:pPr>
            <a:r>
              <a:rPr lang="es-ES" b="1" dirty="0"/>
              <a:t>Oportunidad</a:t>
            </a:r>
            <a:r>
              <a:rPr lang="es-ES" dirty="0"/>
              <a:t>: por regla general la testimonial se rendirá en la audiencia de juicio, salvo el caso de la prueba anticipada del artículo 61 N° 9.</a:t>
            </a:r>
          </a:p>
          <a:p>
            <a:pPr algn="just">
              <a:buFont typeface="+mj-lt"/>
              <a:buAutoNum type="alphaLcParenR" startAt="3"/>
            </a:pPr>
            <a:r>
              <a:rPr lang="es-ES" b="1" dirty="0"/>
              <a:t>Citación</a:t>
            </a:r>
            <a:r>
              <a:rPr lang="es-ES" dirty="0"/>
              <a:t>: Por la parte que lo presenta o por medio del tribunal.</a:t>
            </a:r>
          </a:p>
          <a:p>
            <a:pPr marL="0" indent="0" algn="just">
              <a:buNone/>
            </a:pPr>
            <a:r>
              <a:rPr lang="es-ES" dirty="0"/>
              <a:t>Artículo 34.- </a:t>
            </a:r>
            <a:r>
              <a:rPr lang="es-ES" b="1" dirty="0"/>
              <a:t>Renuencia a comparecer o a declarar</a:t>
            </a:r>
            <a:r>
              <a:rPr lang="es-ES" dirty="0"/>
              <a:t>. Si el testigo legalmente citado no compareciere sin justa causa, se procederá a apercibirlo con arresto por falta de comparecencia. Además, podrá imponérsele el pago de las costas provocadas por su inasistencia.</a:t>
            </a:r>
          </a:p>
          <a:p>
            <a:pPr marL="0" indent="0" algn="just">
              <a:buNone/>
            </a:pPr>
            <a:r>
              <a:rPr lang="es-ES" dirty="0"/>
              <a:t>Art. 33, inc. 2°: En casos urgentes, los testigos podrán ser citados por cualquier medio, haciéndose constar el motivo de la urgencia.</a:t>
            </a:r>
            <a:endParaRPr lang="es-CL" dirty="0"/>
          </a:p>
        </p:txBody>
      </p:sp>
    </p:spTree>
    <p:extLst>
      <p:ext uri="{BB962C8B-B14F-4D97-AF65-F5344CB8AC3E}">
        <p14:creationId xmlns:p14="http://schemas.microsoft.com/office/powerpoint/2010/main" val="278278937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Audiencia de Juicio</a:t>
            </a:r>
            <a:endParaRPr lang="es-CL" dirty="0"/>
          </a:p>
        </p:txBody>
      </p:sp>
      <p:sp>
        <p:nvSpPr>
          <p:cNvPr id="3" name="Marcador de contenido 2"/>
          <p:cNvSpPr>
            <a:spLocks noGrp="1"/>
          </p:cNvSpPr>
          <p:nvPr>
            <p:ph idx="1"/>
          </p:nvPr>
        </p:nvSpPr>
        <p:spPr>
          <a:xfrm>
            <a:off x="2589212" y="1905000"/>
            <a:ext cx="8915400" cy="4006222"/>
          </a:xfrm>
        </p:spPr>
        <p:txBody>
          <a:bodyPr>
            <a:normAutofit fontScale="92500"/>
          </a:bodyPr>
          <a:lstStyle/>
          <a:p>
            <a:pPr algn="just">
              <a:buFont typeface="+mj-lt"/>
              <a:buAutoNum type="alphaLcParenR" startAt="4"/>
            </a:pPr>
            <a:r>
              <a:rPr lang="es-ES" b="1" dirty="0"/>
              <a:t>Contexto de la declaración</a:t>
            </a:r>
            <a:r>
              <a:rPr lang="es-ES" dirty="0"/>
              <a:t>:</a:t>
            </a:r>
          </a:p>
          <a:p>
            <a:pPr marL="0" indent="0" algn="just">
              <a:buNone/>
            </a:pPr>
            <a:r>
              <a:rPr lang="es-ES" dirty="0"/>
              <a:t>Artículo 44.- </a:t>
            </a:r>
            <a:r>
              <a:rPr lang="es-ES" b="1" dirty="0"/>
              <a:t>Efectos de la comparecencia respecto de otras obligaciones similares</a:t>
            </a:r>
            <a:r>
              <a:rPr lang="es-ES" dirty="0"/>
              <a:t>. La comparecencia del testigo a la audiencia a que debiere concurrir, constituirá siempre suficiente justificación cuando su presencia fuere requerida simultáneamente para dar cumplimiento a obligaciones laborales, educativas o de otra naturaleza y no le ocasionará consecuencias jurídicas adversas bajo circunstancia alguna.</a:t>
            </a:r>
          </a:p>
          <a:p>
            <a:pPr marL="0" indent="0" algn="just">
              <a:buNone/>
            </a:pPr>
            <a:r>
              <a:rPr lang="es-ES" dirty="0"/>
              <a:t>Artículo 37.- </a:t>
            </a:r>
            <a:r>
              <a:rPr lang="es-ES" b="1" dirty="0"/>
              <a:t>Principio de no autoincriminación</a:t>
            </a:r>
            <a:r>
              <a:rPr lang="es-ES" dirty="0"/>
              <a:t>. Todo testigo tendrá el derecho de negarse a responder aquellas preguntas cuya respuesta pudiere acarrearle peligro de persecución penal por un delito. Asimismo, el testigo podrá ejercer el mismo derecho cuando, por su declaración, pudiere incriminar a su cónyuge, a su conviviente, a sus ascendientes o descendientes, a sus parientes colaterales hasta el segundo grado de consanguinidad o afinidad, a su pupilo o a su guardador, a su adoptante o su adoptado.</a:t>
            </a:r>
            <a:endParaRPr lang="es-CL" dirty="0"/>
          </a:p>
        </p:txBody>
      </p:sp>
    </p:spTree>
    <p:extLst>
      <p:ext uri="{BB962C8B-B14F-4D97-AF65-F5344CB8AC3E}">
        <p14:creationId xmlns:p14="http://schemas.microsoft.com/office/powerpoint/2010/main" val="3651330542"/>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12569</TotalTime>
  <Words>13104</Words>
  <Application>Microsoft Office PowerPoint</Application>
  <PresentationFormat>Panorámica</PresentationFormat>
  <Paragraphs>613</Paragraphs>
  <Slides>126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126</vt:i4>
      </vt:variant>
    </vt:vector>
  </HeadingPairs>
  <TitlesOfParts>
    <vt:vector size="131" baseType="lpstr">
      <vt:lpstr>Arial</vt:lpstr>
      <vt:lpstr>Century Gothic</vt:lpstr>
      <vt:lpstr>Wingdings</vt:lpstr>
      <vt:lpstr>Wingdings 3</vt:lpstr>
      <vt:lpstr>Espiral</vt:lpstr>
      <vt:lpstr>PROCEDIMIENTOS ESPECIALES</vt:lpstr>
      <vt:lpstr>UNIDAD I:   LOS PROCEDIMIENTOS ANTE LOS JUZGADOS DE FAMILIA  LEY 19.968</vt:lpstr>
      <vt:lpstr>Presentación de PowerPoint</vt:lpstr>
      <vt:lpstr>LOS JUECES DE FAMILIA</vt:lpstr>
      <vt:lpstr>EL CONSEJO TÉCNICO</vt:lpstr>
      <vt:lpstr>EL CONSEJO TÉCNICO</vt:lpstr>
      <vt:lpstr>LA COMPETENCIA DE LOS JUZGADOS DE FAMILIA</vt:lpstr>
      <vt:lpstr>LA COMPETENCIA DE LOS JUZGADOS DE FAMILIA</vt:lpstr>
      <vt:lpstr>LA COMPETENCIA DE LOS JUZGADOS DE FAMILIA</vt:lpstr>
      <vt:lpstr>LA COMPETENCIA DE LOS JUZGADOS DE FAMILIA</vt:lpstr>
      <vt:lpstr>TIPOS DE PROCEDIMIENTOS</vt:lpstr>
      <vt:lpstr>LOS PRINCIPIOS FORMATIVOS DEL PROCEDIMIENTO</vt:lpstr>
      <vt:lpstr>PRINCIPIO DE LA ORALIDAD Y ESCRITURACIÓN. </vt:lpstr>
      <vt:lpstr>PRINCIPIO DE LA ORALIDAD Y ESCRITURACIÓN.</vt:lpstr>
      <vt:lpstr>PRINCIPIO DE LA CONCENTRACIÓN</vt:lpstr>
      <vt:lpstr>PRINCIPIO DE LA INMEDIACIÓN. </vt:lpstr>
      <vt:lpstr>PRINCIPIO DE LA INMEDIACIÓN.</vt:lpstr>
      <vt:lpstr>PRINCIPIO DISPOSITIVO E INQUISITIVO</vt:lpstr>
      <vt:lpstr>PRINCIPIO DISPOSITIVO E INQUISITIVO</vt:lpstr>
      <vt:lpstr>PRINCIPIO DISPOSITIVO E INQUISITIVO</vt:lpstr>
      <vt:lpstr>PRINCIPIO DISPOSITIVO E INQUISITIVO</vt:lpstr>
      <vt:lpstr>PRINCIPIO DE LA COLABORACIÓN. </vt:lpstr>
      <vt:lpstr>PRINCIPIO DE LA PUBLICIDAD. </vt:lpstr>
      <vt:lpstr>PRINCIPIO DE LA PUBLICIDAD. </vt:lpstr>
      <vt:lpstr>PRINCIPIO DE LA DESFORMALIZACIÓN. </vt:lpstr>
      <vt:lpstr>PRINCIPIO DE LA CONTRADICCIÓN. </vt:lpstr>
      <vt:lpstr>PRINCIPIO DE LA CONTRADICCIÓN. </vt:lpstr>
      <vt:lpstr>PRINCIPIO DEL INTERÉS SUPERIOR DEL NIÑO</vt:lpstr>
      <vt:lpstr>PRINCIPIO DEL INTERÉS SUPERIOR DEL NIÑO</vt:lpstr>
      <vt:lpstr>REGLAS GENERALES DE LOS PROCEDIMIENTOS EN FAMILIA</vt:lpstr>
      <vt:lpstr>LA ACUMULACIÓN NECESARIA</vt:lpstr>
      <vt:lpstr>LA COMPARECENCIA EN JUICIO</vt:lpstr>
      <vt:lpstr>La Representación del niño</vt:lpstr>
      <vt:lpstr>La Representación del niño</vt:lpstr>
      <vt:lpstr>Suspensión de las Audiencias</vt:lpstr>
      <vt:lpstr>EL ABANDONO DE PROCEDIMIENTO</vt:lpstr>
      <vt:lpstr>EL ABANDONO DE PROCEDIMIENTO</vt:lpstr>
      <vt:lpstr>La Potestad Cautelar </vt:lpstr>
      <vt:lpstr>La Potestad Cautelar </vt:lpstr>
      <vt:lpstr>La Potestad Cautelar</vt:lpstr>
      <vt:lpstr>La Potestad Cautelar</vt:lpstr>
      <vt:lpstr>Las Notificaciones </vt:lpstr>
      <vt:lpstr>Las Notificaciones</vt:lpstr>
      <vt:lpstr>Las Notificaciones</vt:lpstr>
      <vt:lpstr>Las Notificaciones</vt:lpstr>
      <vt:lpstr>Las notificaciones</vt:lpstr>
      <vt:lpstr>Extensión de la Competencia Territorial</vt:lpstr>
      <vt:lpstr>La Nulidad Procesal</vt:lpstr>
      <vt:lpstr>La Nulidad Procesal</vt:lpstr>
      <vt:lpstr>Los Incidentes</vt:lpstr>
      <vt:lpstr>Los Incidentes</vt:lpstr>
      <vt:lpstr>Facultades del juez en la audiencia</vt:lpstr>
      <vt:lpstr>Facultades del juez en la audiencia</vt:lpstr>
      <vt:lpstr>Las normas supletorias</vt:lpstr>
      <vt:lpstr>EL PROCEDIMIENTO ORDINARIO</vt:lpstr>
      <vt:lpstr>EL PROCEDIMIENTO ORDINARIO</vt:lpstr>
      <vt:lpstr>Etapas del Proc. Ordinario</vt:lpstr>
      <vt:lpstr>La Mediación</vt:lpstr>
      <vt:lpstr>La Mediación</vt:lpstr>
      <vt:lpstr>La Mediación</vt:lpstr>
      <vt:lpstr>La Mediación</vt:lpstr>
      <vt:lpstr>La Mediación</vt:lpstr>
      <vt:lpstr>Inicio del Procedimiento: La Demanda</vt:lpstr>
      <vt:lpstr>La Demanda</vt:lpstr>
      <vt:lpstr>Control de Admisibilidad de la Demanda</vt:lpstr>
      <vt:lpstr>Control de Admisibilidad de la Demanda</vt:lpstr>
      <vt:lpstr>Control de Admisibilidad de la Demanda</vt:lpstr>
      <vt:lpstr>Control de Admisibilidad de la Demanda</vt:lpstr>
      <vt:lpstr>La Incompetencia</vt:lpstr>
      <vt:lpstr>Potestad cautelar y facultades en la recepción de la demanda</vt:lpstr>
      <vt:lpstr>Proveído de la demanda</vt:lpstr>
      <vt:lpstr>Emplazamiento</vt:lpstr>
      <vt:lpstr>Posibles reacciones a la demanda</vt:lpstr>
      <vt:lpstr>Contestación de la demanda</vt:lpstr>
      <vt:lpstr>La Contestación</vt:lpstr>
      <vt:lpstr>La Contestación</vt:lpstr>
      <vt:lpstr>AUDIENCIA PREPARATORIA</vt:lpstr>
      <vt:lpstr>La Audiencia Preparatoria</vt:lpstr>
      <vt:lpstr>La Audiencia Preparatoria: Comparecencia remota</vt:lpstr>
      <vt:lpstr>La Audiencia Preparatoria: Comparecencia remota</vt:lpstr>
      <vt:lpstr>La Audiencia Preparatoria</vt:lpstr>
      <vt:lpstr>La Audiencia Preparatoria</vt:lpstr>
      <vt:lpstr>La Audiencia Preparatoria</vt:lpstr>
      <vt:lpstr>La audiencia Preparatoria</vt:lpstr>
      <vt:lpstr>Audiencia Preparatoria</vt:lpstr>
      <vt:lpstr>Audiencia Preparatoria</vt:lpstr>
      <vt:lpstr>Audiencia Preparatoria</vt:lpstr>
      <vt:lpstr>Audiencia Preparatoria</vt:lpstr>
      <vt:lpstr>Audiencia Preparatoria</vt:lpstr>
      <vt:lpstr>Audiencia Preparatoria</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Audiencia de Juicio</vt:lpstr>
      <vt:lpstr>Término de la fase probatoria</vt:lpstr>
      <vt:lpstr>Etapa de Fallo</vt:lpstr>
      <vt:lpstr>Etapa de Fallo</vt:lpstr>
      <vt:lpstr>Valoración de la prueba en Familia</vt:lpstr>
      <vt:lpstr>Valoración de la prueba en Familia</vt:lpstr>
      <vt:lpstr>Los Recursos</vt:lpstr>
      <vt:lpstr>Los Recursos</vt:lpstr>
      <vt:lpstr>Los Recursos</vt:lpstr>
      <vt:lpstr>Los Recursos</vt:lpstr>
      <vt:lpstr>Los Recursos</vt:lpstr>
      <vt:lpstr>Los Recursos</vt:lpstr>
      <vt:lpstr>Los Recursos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PROCEDIMIENTOS ESPECIALES</dc:title>
  <dc:creator>Jaime Alejandro Soto Silva</dc:creator>
  <cp:lastModifiedBy>Ricardo Pérez de Arce</cp:lastModifiedBy>
  <cp:revision>344</cp:revision>
  <dcterms:created xsi:type="dcterms:W3CDTF">2021-08-17T13:16:24Z</dcterms:created>
  <dcterms:modified xsi:type="dcterms:W3CDTF">2024-04-01T19:00:33Z</dcterms:modified>
</cp:coreProperties>
</file>