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9" r:id="rId3"/>
    <p:sldId id="258" r:id="rId4"/>
    <p:sldId id="260" r:id="rId5"/>
    <p:sldId id="280" r:id="rId6"/>
    <p:sldId id="276" r:id="rId7"/>
    <p:sldId id="277" r:id="rId8"/>
    <p:sldId id="278" r:id="rId9"/>
    <p:sldId id="272" r:id="rId10"/>
    <p:sldId id="273" r:id="rId11"/>
    <p:sldId id="274" r:id="rId12"/>
    <p:sldId id="275" r:id="rId13"/>
    <p:sldId id="269" r:id="rId14"/>
    <p:sldId id="270" r:id="rId15"/>
    <p:sldId id="279" r:id="rId16"/>
    <p:sldId id="261" r:id="rId17"/>
    <p:sldId id="262" r:id="rId18"/>
    <p:sldId id="263" r:id="rId19"/>
    <p:sldId id="271" r:id="rId20"/>
    <p:sldId id="264" r:id="rId21"/>
    <p:sldId id="265" r:id="rId22"/>
    <p:sldId id="266" r:id="rId23"/>
    <p:sldId id="267" r:id="rId24"/>
    <p:sldId id="268"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06B627-B232-47F8-B3EB-15BDF875A741}"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es-ES"/>
        </a:p>
      </dgm:t>
    </dgm:pt>
    <dgm:pt modelId="{C24BE360-D9D1-49C0-854F-5110E165BEE1}">
      <dgm:prSet phldrT="[Texto]" custT="1"/>
      <dgm:spPr/>
      <dgm:t>
        <a:bodyPr/>
        <a:lstStyle/>
        <a:p>
          <a:r>
            <a:rPr lang="es-ES" sz="1600" b="1" baseline="0" dirty="0"/>
            <a:t>Medidas de Protección</a:t>
          </a:r>
        </a:p>
      </dgm:t>
    </dgm:pt>
    <dgm:pt modelId="{16B20D2C-C027-4CC1-8D41-A6881538EC20}" type="parTrans" cxnId="{DBA347E7-B93A-4E05-8DDE-47B9F8B44F9B}">
      <dgm:prSet/>
      <dgm:spPr/>
      <dgm:t>
        <a:bodyPr/>
        <a:lstStyle/>
        <a:p>
          <a:endParaRPr lang="es-ES"/>
        </a:p>
      </dgm:t>
    </dgm:pt>
    <dgm:pt modelId="{878DA159-7404-4CFA-876C-ED5C74842B14}" type="sibTrans" cxnId="{DBA347E7-B93A-4E05-8DDE-47B9F8B44F9B}">
      <dgm:prSet/>
      <dgm:spPr/>
      <dgm:t>
        <a:bodyPr/>
        <a:lstStyle/>
        <a:p>
          <a:endParaRPr lang="es-ES"/>
        </a:p>
      </dgm:t>
    </dgm:pt>
    <dgm:pt modelId="{6E606D7E-6746-4D3E-8070-FE10B62ADF50}">
      <dgm:prSet phldrT="[Texto]" custT="1"/>
      <dgm:spPr/>
      <dgm:t>
        <a:bodyPr/>
        <a:lstStyle/>
        <a:p>
          <a:pPr algn="l"/>
          <a:r>
            <a:rPr lang="es-ES" sz="1400" dirty="0"/>
            <a:t>Tienen por objeto reparar el daño, lo que se relaciona directamente con el objetivo de este procedimiento. El que consiste en paralizar la vulneración de derechos o amenaza de vulneración.</a:t>
          </a:r>
        </a:p>
      </dgm:t>
    </dgm:pt>
    <dgm:pt modelId="{8D44CB87-839F-4CB3-AE1E-1887F3A84CAC}" type="parTrans" cxnId="{3950F8EF-EA5C-4BAF-A4ED-40687FF5DF47}">
      <dgm:prSet/>
      <dgm:spPr/>
      <dgm:t>
        <a:bodyPr/>
        <a:lstStyle/>
        <a:p>
          <a:endParaRPr lang="es-ES"/>
        </a:p>
      </dgm:t>
    </dgm:pt>
    <dgm:pt modelId="{13E27859-2F8E-43B7-BBEF-B8B530F347A4}" type="sibTrans" cxnId="{3950F8EF-EA5C-4BAF-A4ED-40687FF5DF47}">
      <dgm:prSet/>
      <dgm:spPr/>
      <dgm:t>
        <a:bodyPr/>
        <a:lstStyle/>
        <a:p>
          <a:endParaRPr lang="es-ES"/>
        </a:p>
      </dgm:t>
    </dgm:pt>
    <dgm:pt modelId="{D169A827-639B-485D-B912-9FBF74E5CD99}">
      <dgm:prSet phldrT="[Texto]" custT="1"/>
      <dgm:spPr/>
      <dgm:t>
        <a:bodyPr/>
        <a:lstStyle/>
        <a:p>
          <a:r>
            <a:rPr lang="es-ES" sz="1600" b="1" baseline="0" dirty="0"/>
            <a:t>Medidas Cautelares</a:t>
          </a:r>
        </a:p>
      </dgm:t>
    </dgm:pt>
    <dgm:pt modelId="{CCE28919-E31C-4F31-9843-451F86291780}" type="parTrans" cxnId="{744F0FEA-4E97-4B70-A76D-603FC782855E}">
      <dgm:prSet/>
      <dgm:spPr/>
      <dgm:t>
        <a:bodyPr/>
        <a:lstStyle/>
        <a:p>
          <a:endParaRPr lang="es-ES"/>
        </a:p>
      </dgm:t>
    </dgm:pt>
    <dgm:pt modelId="{5FD2E491-FF3C-40E4-8833-FC7D7E466D66}" type="sibTrans" cxnId="{744F0FEA-4E97-4B70-A76D-603FC782855E}">
      <dgm:prSet/>
      <dgm:spPr/>
      <dgm:t>
        <a:bodyPr/>
        <a:lstStyle/>
        <a:p>
          <a:endParaRPr lang="es-ES"/>
        </a:p>
      </dgm:t>
    </dgm:pt>
    <dgm:pt modelId="{8471AC5D-9C58-406B-AB68-D9F7FCE2AAE2}">
      <dgm:prSet phldrT="[Texto]" custT="1"/>
      <dgm:spPr/>
      <dgm:t>
        <a:bodyPr/>
        <a:lstStyle/>
        <a:p>
          <a:r>
            <a:rPr lang="es-ES" sz="1400" baseline="0" dirty="0"/>
            <a:t>Su finalidad consiste en asegurar el objeto del juicio.</a:t>
          </a:r>
        </a:p>
        <a:p>
          <a:r>
            <a:rPr lang="es-ES" sz="1400" baseline="0" dirty="0"/>
            <a:t>Art.71 en relación con el art.13 y 22, de la ley 19.968.</a:t>
          </a:r>
        </a:p>
        <a:p>
          <a:endParaRPr lang="es-ES" sz="1800" baseline="0" dirty="0"/>
        </a:p>
      </dgm:t>
    </dgm:pt>
    <dgm:pt modelId="{9ECCF763-315C-431D-8FE9-D90FC32D527C}" type="parTrans" cxnId="{6C3A5F9F-DA91-4230-90CE-4FD19185C34E}">
      <dgm:prSet/>
      <dgm:spPr/>
      <dgm:t>
        <a:bodyPr/>
        <a:lstStyle/>
        <a:p>
          <a:endParaRPr lang="es-ES"/>
        </a:p>
      </dgm:t>
    </dgm:pt>
    <dgm:pt modelId="{F79C4F8A-9446-4223-A53E-1AFC94FEF1BE}" type="sibTrans" cxnId="{6C3A5F9F-DA91-4230-90CE-4FD19185C34E}">
      <dgm:prSet/>
      <dgm:spPr/>
      <dgm:t>
        <a:bodyPr/>
        <a:lstStyle/>
        <a:p>
          <a:endParaRPr lang="es-ES"/>
        </a:p>
      </dgm:t>
    </dgm:pt>
    <dgm:pt modelId="{7D7E4039-C00E-4FC6-B816-E348FA354EFE}" type="pres">
      <dgm:prSet presAssocID="{6706B627-B232-47F8-B3EB-15BDF875A741}" presName="list" presStyleCnt="0">
        <dgm:presLayoutVars>
          <dgm:dir/>
          <dgm:animLvl val="lvl"/>
        </dgm:presLayoutVars>
      </dgm:prSet>
      <dgm:spPr/>
      <dgm:t>
        <a:bodyPr/>
        <a:lstStyle/>
        <a:p>
          <a:endParaRPr lang="es-ES"/>
        </a:p>
      </dgm:t>
    </dgm:pt>
    <dgm:pt modelId="{2CED0F0E-32C1-4B1E-BB48-A6D46042E063}" type="pres">
      <dgm:prSet presAssocID="{C24BE360-D9D1-49C0-854F-5110E165BEE1}" presName="posSpace" presStyleCnt="0"/>
      <dgm:spPr/>
    </dgm:pt>
    <dgm:pt modelId="{8A98CDC1-DED7-4FD2-9DEF-5DA0DD5F1929}" type="pres">
      <dgm:prSet presAssocID="{C24BE360-D9D1-49C0-854F-5110E165BEE1}" presName="vertFlow" presStyleCnt="0"/>
      <dgm:spPr/>
    </dgm:pt>
    <dgm:pt modelId="{BDA57FFE-0F63-436B-99FB-919168112DC2}" type="pres">
      <dgm:prSet presAssocID="{C24BE360-D9D1-49C0-854F-5110E165BEE1}" presName="topSpace" presStyleCnt="0"/>
      <dgm:spPr/>
    </dgm:pt>
    <dgm:pt modelId="{2D3E06AA-A690-49A3-8056-B2399BE93386}" type="pres">
      <dgm:prSet presAssocID="{C24BE360-D9D1-49C0-854F-5110E165BEE1}" presName="firstComp" presStyleCnt="0"/>
      <dgm:spPr/>
    </dgm:pt>
    <dgm:pt modelId="{FBEB632B-0D6E-470F-B032-AE9E48CCA958}" type="pres">
      <dgm:prSet presAssocID="{C24BE360-D9D1-49C0-854F-5110E165BEE1}" presName="firstChild" presStyleLbl="bgAccFollowNode1" presStyleIdx="0" presStyleCnt="2" custScaleY="204299"/>
      <dgm:spPr/>
      <dgm:t>
        <a:bodyPr/>
        <a:lstStyle/>
        <a:p>
          <a:endParaRPr lang="es-ES"/>
        </a:p>
      </dgm:t>
    </dgm:pt>
    <dgm:pt modelId="{7AF617F5-0B2C-41C7-806B-E80D79C3C504}" type="pres">
      <dgm:prSet presAssocID="{C24BE360-D9D1-49C0-854F-5110E165BEE1}" presName="firstChildTx" presStyleLbl="bgAccFollowNode1" presStyleIdx="0" presStyleCnt="2">
        <dgm:presLayoutVars>
          <dgm:bulletEnabled val="1"/>
        </dgm:presLayoutVars>
      </dgm:prSet>
      <dgm:spPr/>
      <dgm:t>
        <a:bodyPr/>
        <a:lstStyle/>
        <a:p>
          <a:endParaRPr lang="es-ES"/>
        </a:p>
      </dgm:t>
    </dgm:pt>
    <dgm:pt modelId="{87BCEDE8-F584-4A9B-AC22-6CF09B75292B}" type="pres">
      <dgm:prSet presAssocID="{C24BE360-D9D1-49C0-854F-5110E165BEE1}" presName="negSpace" presStyleCnt="0"/>
      <dgm:spPr/>
    </dgm:pt>
    <dgm:pt modelId="{868F5505-829E-4572-9CD2-A412742B6E5D}" type="pres">
      <dgm:prSet presAssocID="{C24BE360-D9D1-49C0-854F-5110E165BEE1}" presName="circle" presStyleLbl="node1" presStyleIdx="0" presStyleCnt="2"/>
      <dgm:spPr/>
      <dgm:t>
        <a:bodyPr/>
        <a:lstStyle/>
        <a:p>
          <a:endParaRPr lang="es-ES"/>
        </a:p>
      </dgm:t>
    </dgm:pt>
    <dgm:pt modelId="{E6BEEDAE-809B-46E6-B2A1-BEF76104400C}" type="pres">
      <dgm:prSet presAssocID="{878DA159-7404-4CFA-876C-ED5C74842B14}" presName="transSpace" presStyleCnt="0"/>
      <dgm:spPr/>
    </dgm:pt>
    <dgm:pt modelId="{B571F150-58F9-495E-9E55-B3A44992D5E4}" type="pres">
      <dgm:prSet presAssocID="{D169A827-639B-485D-B912-9FBF74E5CD99}" presName="posSpace" presStyleCnt="0"/>
      <dgm:spPr/>
    </dgm:pt>
    <dgm:pt modelId="{954325F8-06C9-4CDE-B978-8E2714D01094}" type="pres">
      <dgm:prSet presAssocID="{D169A827-639B-485D-B912-9FBF74E5CD99}" presName="vertFlow" presStyleCnt="0"/>
      <dgm:spPr/>
    </dgm:pt>
    <dgm:pt modelId="{B5796B96-8007-400C-8402-65F99A591FB4}" type="pres">
      <dgm:prSet presAssocID="{D169A827-639B-485D-B912-9FBF74E5CD99}" presName="topSpace" presStyleCnt="0"/>
      <dgm:spPr/>
    </dgm:pt>
    <dgm:pt modelId="{554CD5E3-7430-43AB-A7F1-A653C34340A5}" type="pres">
      <dgm:prSet presAssocID="{D169A827-639B-485D-B912-9FBF74E5CD99}" presName="firstComp" presStyleCnt="0"/>
      <dgm:spPr/>
    </dgm:pt>
    <dgm:pt modelId="{8DA54CCC-1140-4077-88DE-554F0F04A93B}" type="pres">
      <dgm:prSet presAssocID="{D169A827-639B-485D-B912-9FBF74E5CD99}" presName="firstChild" presStyleLbl="bgAccFollowNode1" presStyleIdx="1" presStyleCnt="2" custScaleY="168618"/>
      <dgm:spPr/>
      <dgm:t>
        <a:bodyPr/>
        <a:lstStyle/>
        <a:p>
          <a:endParaRPr lang="es-ES"/>
        </a:p>
      </dgm:t>
    </dgm:pt>
    <dgm:pt modelId="{CC598940-C2C4-4D0C-92EF-18063D6EAE2E}" type="pres">
      <dgm:prSet presAssocID="{D169A827-639B-485D-B912-9FBF74E5CD99}" presName="firstChildTx" presStyleLbl="bgAccFollowNode1" presStyleIdx="1" presStyleCnt="2">
        <dgm:presLayoutVars>
          <dgm:bulletEnabled val="1"/>
        </dgm:presLayoutVars>
      </dgm:prSet>
      <dgm:spPr/>
      <dgm:t>
        <a:bodyPr/>
        <a:lstStyle/>
        <a:p>
          <a:endParaRPr lang="es-ES"/>
        </a:p>
      </dgm:t>
    </dgm:pt>
    <dgm:pt modelId="{AE8436D9-C36C-4663-ACF6-C5CAA8E90B01}" type="pres">
      <dgm:prSet presAssocID="{D169A827-639B-485D-B912-9FBF74E5CD99}" presName="negSpace" presStyleCnt="0"/>
      <dgm:spPr/>
    </dgm:pt>
    <dgm:pt modelId="{92ABDEB1-A0E2-4E7A-A1AA-E7C32D23BA3D}" type="pres">
      <dgm:prSet presAssocID="{D169A827-639B-485D-B912-9FBF74E5CD99}" presName="circle" presStyleLbl="node1" presStyleIdx="1" presStyleCnt="2"/>
      <dgm:spPr/>
      <dgm:t>
        <a:bodyPr/>
        <a:lstStyle/>
        <a:p>
          <a:endParaRPr lang="es-ES"/>
        </a:p>
      </dgm:t>
    </dgm:pt>
  </dgm:ptLst>
  <dgm:cxnLst>
    <dgm:cxn modelId="{222D5208-5EED-4824-83C2-5DBD38B6CE8E}" type="presOf" srcId="{8471AC5D-9C58-406B-AB68-D9F7FCE2AAE2}" destId="{CC598940-C2C4-4D0C-92EF-18063D6EAE2E}" srcOrd="1" destOrd="0" presId="urn:microsoft.com/office/officeart/2005/8/layout/hList9"/>
    <dgm:cxn modelId="{8DAC7600-99DE-4D15-8E7E-911CD4B26D9F}" type="presOf" srcId="{6E606D7E-6746-4D3E-8070-FE10B62ADF50}" destId="{7AF617F5-0B2C-41C7-806B-E80D79C3C504}" srcOrd="1" destOrd="0" presId="urn:microsoft.com/office/officeart/2005/8/layout/hList9"/>
    <dgm:cxn modelId="{DBA347E7-B93A-4E05-8DDE-47B9F8B44F9B}" srcId="{6706B627-B232-47F8-B3EB-15BDF875A741}" destId="{C24BE360-D9D1-49C0-854F-5110E165BEE1}" srcOrd="0" destOrd="0" parTransId="{16B20D2C-C027-4CC1-8D41-A6881538EC20}" sibTransId="{878DA159-7404-4CFA-876C-ED5C74842B14}"/>
    <dgm:cxn modelId="{744F0FEA-4E97-4B70-A76D-603FC782855E}" srcId="{6706B627-B232-47F8-B3EB-15BDF875A741}" destId="{D169A827-639B-485D-B912-9FBF74E5CD99}" srcOrd="1" destOrd="0" parTransId="{CCE28919-E31C-4F31-9843-451F86291780}" sibTransId="{5FD2E491-FF3C-40E4-8833-FC7D7E466D66}"/>
    <dgm:cxn modelId="{69F76FE1-2DF1-4BF9-8DAA-6EB3575B63C0}" type="presOf" srcId="{C24BE360-D9D1-49C0-854F-5110E165BEE1}" destId="{868F5505-829E-4572-9CD2-A412742B6E5D}" srcOrd="0" destOrd="0" presId="urn:microsoft.com/office/officeart/2005/8/layout/hList9"/>
    <dgm:cxn modelId="{6C3A5F9F-DA91-4230-90CE-4FD19185C34E}" srcId="{D169A827-639B-485D-B912-9FBF74E5CD99}" destId="{8471AC5D-9C58-406B-AB68-D9F7FCE2AAE2}" srcOrd="0" destOrd="0" parTransId="{9ECCF763-315C-431D-8FE9-D90FC32D527C}" sibTransId="{F79C4F8A-9446-4223-A53E-1AFC94FEF1BE}"/>
    <dgm:cxn modelId="{61FB160F-2BC1-45CC-AE45-DE1225F523CC}" type="presOf" srcId="{6E606D7E-6746-4D3E-8070-FE10B62ADF50}" destId="{FBEB632B-0D6E-470F-B032-AE9E48CCA958}" srcOrd="0" destOrd="0" presId="urn:microsoft.com/office/officeart/2005/8/layout/hList9"/>
    <dgm:cxn modelId="{76151672-96E9-4ECF-95E4-1A5298E2A803}" type="presOf" srcId="{6706B627-B232-47F8-B3EB-15BDF875A741}" destId="{7D7E4039-C00E-4FC6-B816-E348FA354EFE}" srcOrd="0" destOrd="0" presId="urn:microsoft.com/office/officeart/2005/8/layout/hList9"/>
    <dgm:cxn modelId="{EB90D0D0-EBCF-442F-B405-764972E7978A}" type="presOf" srcId="{D169A827-639B-485D-B912-9FBF74E5CD99}" destId="{92ABDEB1-A0E2-4E7A-A1AA-E7C32D23BA3D}" srcOrd="0" destOrd="0" presId="urn:microsoft.com/office/officeart/2005/8/layout/hList9"/>
    <dgm:cxn modelId="{8E7AB611-0873-4122-A532-83B79B978909}" type="presOf" srcId="{8471AC5D-9C58-406B-AB68-D9F7FCE2AAE2}" destId="{8DA54CCC-1140-4077-88DE-554F0F04A93B}" srcOrd="0" destOrd="0" presId="urn:microsoft.com/office/officeart/2005/8/layout/hList9"/>
    <dgm:cxn modelId="{3950F8EF-EA5C-4BAF-A4ED-40687FF5DF47}" srcId="{C24BE360-D9D1-49C0-854F-5110E165BEE1}" destId="{6E606D7E-6746-4D3E-8070-FE10B62ADF50}" srcOrd="0" destOrd="0" parTransId="{8D44CB87-839F-4CB3-AE1E-1887F3A84CAC}" sibTransId="{13E27859-2F8E-43B7-BBEF-B8B530F347A4}"/>
    <dgm:cxn modelId="{49531B54-F7F6-492B-81C3-4578641572EF}" type="presParOf" srcId="{7D7E4039-C00E-4FC6-B816-E348FA354EFE}" destId="{2CED0F0E-32C1-4B1E-BB48-A6D46042E063}" srcOrd="0" destOrd="0" presId="urn:microsoft.com/office/officeart/2005/8/layout/hList9"/>
    <dgm:cxn modelId="{C42C8F04-1E44-4CCA-BF23-F6C16B3CA028}" type="presParOf" srcId="{7D7E4039-C00E-4FC6-B816-E348FA354EFE}" destId="{8A98CDC1-DED7-4FD2-9DEF-5DA0DD5F1929}" srcOrd="1" destOrd="0" presId="urn:microsoft.com/office/officeart/2005/8/layout/hList9"/>
    <dgm:cxn modelId="{2BDDA33D-D1BA-46EC-B587-B4691785AF18}" type="presParOf" srcId="{8A98CDC1-DED7-4FD2-9DEF-5DA0DD5F1929}" destId="{BDA57FFE-0F63-436B-99FB-919168112DC2}" srcOrd="0" destOrd="0" presId="urn:microsoft.com/office/officeart/2005/8/layout/hList9"/>
    <dgm:cxn modelId="{AB26DC95-2B53-4F1D-8351-EE1009329EED}" type="presParOf" srcId="{8A98CDC1-DED7-4FD2-9DEF-5DA0DD5F1929}" destId="{2D3E06AA-A690-49A3-8056-B2399BE93386}" srcOrd="1" destOrd="0" presId="urn:microsoft.com/office/officeart/2005/8/layout/hList9"/>
    <dgm:cxn modelId="{5A28469E-D5C3-49EE-80DC-CFB56F11A509}" type="presParOf" srcId="{2D3E06AA-A690-49A3-8056-B2399BE93386}" destId="{FBEB632B-0D6E-470F-B032-AE9E48CCA958}" srcOrd="0" destOrd="0" presId="urn:microsoft.com/office/officeart/2005/8/layout/hList9"/>
    <dgm:cxn modelId="{240F25A9-DC0D-41F9-BF6E-3AA5C9B3B560}" type="presParOf" srcId="{2D3E06AA-A690-49A3-8056-B2399BE93386}" destId="{7AF617F5-0B2C-41C7-806B-E80D79C3C504}" srcOrd="1" destOrd="0" presId="urn:microsoft.com/office/officeart/2005/8/layout/hList9"/>
    <dgm:cxn modelId="{CE67E799-8503-49CF-A8E1-623CB6BF0335}" type="presParOf" srcId="{7D7E4039-C00E-4FC6-B816-E348FA354EFE}" destId="{87BCEDE8-F584-4A9B-AC22-6CF09B75292B}" srcOrd="2" destOrd="0" presId="urn:microsoft.com/office/officeart/2005/8/layout/hList9"/>
    <dgm:cxn modelId="{729301CA-7C16-4DFF-8084-5670B2A6A6E1}" type="presParOf" srcId="{7D7E4039-C00E-4FC6-B816-E348FA354EFE}" destId="{868F5505-829E-4572-9CD2-A412742B6E5D}" srcOrd="3" destOrd="0" presId="urn:microsoft.com/office/officeart/2005/8/layout/hList9"/>
    <dgm:cxn modelId="{EC0763B5-A77F-44DE-ADE9-864F16E3E6B8}" type="presParOf" srcId="{7D7E4039-C00E-4FC6-B816-E348FA354EFE}" destId="{E6BEEDAE-809B-46E6-B2A1-BEF76104400C}" srcOrd="4" destOrd="0" presId="urn:microsoft.com/office/officeart/2005/8/layout/hList9"/>
    <dgm:cxn modelId="{8541EE8A-583C-4D15-B92D-2C4081A634FA}" type="presParOf" srcId="{7D7E4039-C00E-4FC6-B816-E348FA354EFE}" destId="{B571F150-58F9-495E-9E55-B3A44992D5E4}" srcOrd="5" destOrd="0" presId="urn:microsoft.com/office/officeart/2005/8/layout/hList9"/>
    <dgm:cxn modelId="{7CAC7F9B-3207-4692-BAD6-D388A764BC0B}" type="presParOf" srcId="{7D7E4039-C00E-4FC6-B816-E348FA354EFE}" destId="{954325F8-06C9-4CDE-B978-8E2714D01094}" srcOrd="6" destOrd="0" presId="urn:microsoft.com/office/officeart/2005/8/layout/hList9"/>
    <dgm:cxn modelId="{28E9C7A6-02CB-4C3E-BCB4-DA228FFD07A3}" type="presParOf" srcId="{954325F8-06C9-4CDE-B978-8E2714D01094}" destId="{B5796B96-8007-400C-8402-65F99A591FB4}" srcOrd="0" destOrd="0" presId="urn:microsoft.com/office/officeart/2005/8/layout/hList9"/>
    <dgm:cxn modelId="{F37E944A-E28E-4610-AAB6-3D15ABB666CC}" type="presParOf" srcId="{954325F8-06C9-4CDE-B978-8E2714D01094}" destId="{554CD5E3-7430-43AB-A7F1-A653C34340A5}" srcOrd="1" destOrd="0" presId="urn:microsoft.com/office/officeart/2005/8/layout/hList9"/>
    <dgm:cxn modelId="{B7EB84D5-AF8E-40DF-A9A6-EC2D416BA3E8}" type="presParOf" srcId="{554CD5E3-7430-43AB-A7F1-A653C34340A5}" destId="{8DA54CCC-1140-4077-88DE-554F0F04A93B}" srcOrd="0" destOrd="0" presId="urn:microsoft.com/office/officeart/2005/8/layout/hList9"/>
    <dgm:cxn modelId="{B8C678BF-396F-4056-B9F8-4457BBB9272D}" type="presParOf" srcId="{554CD5E3-7430-43AB-A7F1-A653C34340A5}" destId="{CC598940-C2C4-4D0C-92EF-18063D6EAE2E}" srcOrd="1" destOrd="0" presId="urn:microsoft.com/office/officeart/2005/8/layout/hList9"/>
    <dgm:cxn modelId="{7709010F-2C3F-4F64-82D3-7DE7A909DE51}" type="presParOf" srcId="{7D7E4039-C00E-4FC6-B816-E348FA354EFE}" destId="{AE8436D9-C36C-4663-ACF6-C5CAA8E90B01}" srcOrd="7" destOrd="0" presId="urn:microsoft.com/office/officeart/2005/8/layout/hList9"/>
    <dgm:cxn modelId="{9AA60CBB-CCDA-4F0D-AFA5-F60153027CA0}" type="presParOf" srcId="{7D7E4039-C00E-4FC6-B816-E348FA354EFE}" destId="{92ABDEB1-A0E2-4E7A-A1AA-E7C32D23BA3D}" srcOrd="8"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9F9F199-376E-40F8-877C-FD18473E6E9E}" type="doc">
      <dgm:prSet loTypeId="urn:microsoft.com/office/officeart/2005/8/layout/process5" loCatId="process" qsTypeId="urn:microsoft.com/office/officeart/2005/8/quickstyle/simple1" qsCatId="simple" csTypeId="urn:microsoft.com/office/officeart/2005/8/colors/accent1_2" csCatId="accent1" phldr="1"/>
      <dgm:spPr/>
      <dgm:t>
        <a:bodyPr/>
        <a:lstStyle/>
        <a:p>
          <a:endParaRPr lang="es-ES"/>
        </a:p>
      </dgm:t>
    </dgm:pt>
    <dgm:pt modelId="{3C3DBA41-6E0B-41E4-AB8D-5666A56DF575}">
      <dgm:prSet phldrT="[Texto]" custT="1"/>
      <dgm:spPr/>
      <dgm:t>
        <a:bodyPr/>
        <a:lstStyle/>
        <a:p>
          <a:r>
            <a:rPr lang="es-ES" sz="2000" baseline="0" dirty="0"/>
            <a:t>Inicio </a:t>
          </a:r>
        </a:p>
        <a:p>
          <a:r>
            <a:rPr lang="es-ES" sz="1200" baseline="0" dirty="0"/>
            <a:t>Requerimiento</a:t>
          </a:r>
        </a:p>
        <a:p>
          <a:r>
            <a:rPr lang="es-ES" sz="1200" baseline="0" dirty="0"/>
            <a:t>Art.70 </a:t>
          </a:r>
        </a:p>
      </dgm:t>
    </dgm:pt>
    <dgm:pt modelId="{204924E5-330F-412A-BD85-FC8B355C17C8}" type="parTrans" cxnId="{E1A7CDDE-48C5-48EA-B89C-21BDE5F404F1}">
      <dgm:prSet/>
      <dgm:spPr/>
      <dgm:t>
        <a:bodyPr/>
        <a:lstStyle/>
        <a:p>
          <a:endParaRPr lang="es-ES"/>
        </a:p>
      </dgm:t>
    </dgm:pt>
    <dgm:pt modelId="{7C31FD21-C883-4FCC-9F7F-C0B28290BE0A}" type="sibTrans" cxnId="{E1A7CDDE-48C5-48EA-B89C-21BDE5F404F1}">
      <dgm:prSet/>
      <dgm:spPr/>
      <dgm:t>
        <a:bodyPr/>
        <a:lstStyle/>
        <a:p>
          <a:endParaRPr lang="es-ES"/>
        </a:p>
      </dgm:t>
    </dgm:pt>
    <dgm:pt modelId="{1D35F933-7987-4205-9457-68B6EC70B53A}">
      <dgm:prSet phldrT="[Texto]" custT="1"/>
      <dgm:spPr/>
      <dgm:t>
        <a:bodyPr/>
        <a:lstStyle/>
        <a:p>
          <a:r>
            <a:rPr lang="es-ES" sz="1600" baseline="0" dirty="0"/>
            <a:t>Audiencia Preparatoria</a:t>
          </a:r>
        </a:p>
        <a:p>
          <a:r>
            <a:rPr lang="es-ES" sz="1600" baseline="0" dirty="0"/>
            <a:t>Art.72 </a:t>
          </a:r>
        </a:p>
      </dgm:t>
    </dgm:pt>
    <dgm:pt modelId="{74FD5667-DCCD-43AD-B5E1-AC54EA91C013}" type="parTrans" cxnId="{FECE622A-512C-49DA-98E4-A2E4807F2428}">
      <dgm:prSet/>
      <dgm:spPr/>
      <dgm:t>
        <a:bodyPr/>
        <a:lstStyle/>
        <a:p>
          <a:endParaRPr lang="es-ES"/>
        </a:p>
      </dgm:t>
    </dgm:pt>
    <dgm:pt modelId="{18B10584-C78D-4277-92EE-D8A53A10DC33}" type="sibTrans" cxnId="{FECE622A-512C-49DA-98E4-A2E4807F2428}">
      <dgm:prSet/>
      <dgm:spPr/>
      <dgm:t>
        <a:bodyPr/>
        <a:lstStyle/>
        <a:p>
          <a:endParaRPr lang="es-ES"/>
        </a:p>
      </dgm:t>
    </dgm:pt>
    <dgm:pt modelId="{CAF42714-6146-4005-BF53-64556A94771E}">
      <dgm:prSet phldrT="[Texto]" custT="1"/>
      <dgm:spPr/>
      <dgm:t>
        <a:bodyPr/>
        <a:lstStyle/>
        <a:p>
          <a:r>
            <a:rPr lang="es-ES" sz="1600" baseline="0" dirty="0"/>
            <a:t>Audiencia de Juicio </a:t>
          </a:r>
        </a:p>
        <a:p>
          <a:r>
            <a:rPr lang="es-ES" sz="1600" baseline="0" dirty="0"/>
            <a:t>Art. 73</a:t>
          </a:r>
        </a:p>
      </dgm:t>
    </dgm:pt>
    <dgm:pt modelId="{7FDAAB28-3D79-4225-8DEF-FBF0C649C284}" type="parTrans" cxnId="{C333EDD6-B723-4DCC-86D0-1A7743D917E4}">
      <dgm:prSet/>
      <dgm:spPr/>
      <dgm:t>
        <a:bodyPr/>
        <a:lstStyle/>
        <a:p>
          <a:endParaRPr lang="es-ES"/>
        </a:p>
      </dgm:t>
    </dgm:pt>
    <dgm:pt modelId="{1F515957-FB68-4793-9A75-AD80A87ECE94}" type="sibTrans" cxnId="{C333EDD6-B723-4DCC-86D0-1A7743D917E4}">
      <dgm:prSet/>
      <dgm:spPr/>
      <dgm:t>
        <a:bodyPr/>
        <a:lstStyle/>
        <a:p>
          <a:endParaRPr lang="es-ES"/>
        </a:p>
      </dgm:t>
    </dgm:pt>
    <dgm:pt modelId="{9AB8B395-96BE-4003-9939-9B48153FC9F1}">
      <dgm:prSet phldrT="[Texto]" custT="1"/>
      <dgm:spPr/>
      <dgm:t>
        <a:bodyPr/>
        <a:lstStyle/>
        <a:p>
          <a:r>
            <a:rPr lang="es-ES" sz="1900" baseline="0" dirty="0"/>
            <a:t>Sentencia</a:t>
          </a:r>
        </a:p>
        <a:p>
          <a:r>
            <a:rPr lang="es-ES" sz="1900" baseline="0" dirty="0"/>
            <a:t>Art.75</a:t>
          </a:r>
        </a:p>
      </dgm:t>
    </dgm:pt>
    <dgm:pt modelId="{E8125D35-D635-4631-9E1E-4E363212D8E1}" type="parTrans" cxnId="{D17B0F2D-EE3B-488C-8107-9617B764B804}">
      <dgm:prSet/>
      <dgm:spPr/>
      <dgm:t>
        <a:bodyPr/>
        <a:lstStyle/>
        <a:p>
          <a:endParaRPr lang="es-ES"/>
        </a:p>
      </dgm:t>
    </dgm:pt>
    <dgm:pt modelId="{B95CC1D2-9810-4D2A-B0B5-45BC5AF7801A}" type="sibTrans" cxnId="{D17B0F2D-EE3B-488C-8107-9617B764B804}">
      <dgm:prSet/>
      <dgm:spPr/>
      <dgm:t>
        <a:bodyPr/>
        <a:lstStyle/>
        <a:p>
          <a:endParaRPr lang="es-ES"/>
        </a:p>
      </dgm:t>
    </dgm:pt>
    <dgm:pt modelId="{FC1482DA-2799-4609-96D0-900E7E6390C9}">
      <dgm:prSet phldrT="[Texto]" custT="1"/>
      <dgm:spPr/>
      <dgm:t>
        <a:bodyPr/>
        <a:lstStyle/>
        <a:p>
          <a:r>
            <a:rPr lang="es-ES" sz="1900" baseline="0" dirty="0"/>
            <a:t>Cumplimiento</a:t>
          </a:r>
        </a:p>
        <a:p>
          <a:r>
            <a:rPr lang="es-ES" sz="1200" baseline="0" dirty="0"/>
            <a:t>Audiencias de Revisión</a:t>
          </a:r>
        </a:p>
        <a:p>
          <a:r>
            <a:rPr lang="es-ES" sz="1200" baseline="0" dirty="0"/>
            <a:t>Art.77 y 80</a:t>
          </a:r>
        </a:p>
      </dgm:t>
    </dgm:pt>
    <dgm:pt modelId="{CC7525E7-67AA-4273-A501-98FCFB164CCE}" type="parTrans" cxnId="{DAD99E21-A495-493C-A811-D57ACAA9CF4F}">
      <dgm:prSet/>
      <dgm:spPr/>
      <dgm:t>
        <a:bodyPr/>
        <a:lstStyle/>
        <a:p>
          <a:endParaRPr lang="es-ES"/>
        </a:p>
      </dgm:t>
    </dgm:pt>
    <dgm:pt modelId="{F5F0E48E-4D13-4B09-89F0-4D8BE4882A95}" type="sibTrans" cxnId="{DAD99E21-A495-493C-A811-D57ACAA9CF4F}">
      <dgm:prSet/>
      <dgm:spPr/>
      <dgm:t>
        <a:bodyPr/>
        <a:lstStyle/>
        <a:p>
          <a:endParaRPr lang="es-ES"/>
        </a:p>
      </dgm:t>
    </dgm:pt>
    <dgm:pt modelId="{D55F930B-ABDB-42E9-A15A-E0938BEDF77E}" type="pres">
      <dgm:prSet presAssocID="{09F9F199-376E-40F8-877C-FD18473E6E9E}" presName="diagram" presStyleCnt="0">
        <dgm:presLayoutVars>
          <dgm:dir/>
          <dgm:resizeHandles val="exact"/>
        </dgm:presLayoutVars>
      </dgm:prSet>
      <dgm:spPr/>
      <dgm:t>
        <a:bodyPr/>
        <a:lstStyle/>
        <a:p>
          <a:endParaRPr lang="es-ES"/>
        </a:p>
      </dgm:t>
    </dgm:pt>
    <dgm:pt modelId="{CF8FB071-32D8-4293-A3F4-E1F8EF745FA2}" type="pres">
      <dgm:prSet presAssocID="{3C3DBA41-6E0B-41E4-AB8D-5666A56DF575}" presName="node" presStyleLbl="node1" presStyleIdx="0" presStyleCnt="5" custLinFactNeighborX="-348" custLinFactNeighborY="1354">
        <dgm:presLayoutVars>
          <dgm:bulletEnabled val="1"/>
        </dgm:presLayoutVars>
      </dgm:prSet>
      <dgm:spPr/>
      <dgm:t>
        <a:bodyPr/>
        <a:lstStyle/>
        <a:p>
          <a:endParaRPr lang="es-ES"/>
        </a:p>
      </dgm:t>
    </dgm:pt>
    <dgm:pt modelId="{274C17FF-B2D6-45DF-8C2B-A51ABC1BD39D}" type="pres">
      <dgm:prSet presAssocID="{7C31FD21-C883-4FCC-9F7F-C0B28290BE0A}" presName="sibTrans" presStyleLbl="sibTrans2D1" presStyleIdx="0" presStyleCnt="4"/>
      <dgm:spPr/>
      <dgm:t>
        <a:bodyPr/>
        <a:lstStyle/>
        <a:p>
          <a:endParaRPr lang="es-ES"/>
        </a:p>
      </dgm:t>
    </dgm:pt>
    <dgm:pt modelId="{2A6DD5EE-B902-4026-A9E1-62B1C45E7CF5}" type="pres">
      <dgm:prSet presAssocID="{7C31FD21-C883-4FCC-9F7F-C0B28290BE0A}" presName="connectorText" presStyleLbl="sibTrans2D1" presStyleIdx="0" presStyleCnt="4"/>
      <dgm:spPr/>
      <dgm:t>
        <a:bodyPr/>
        <a:lstStyle/>
        <a:p>
          <a:endParaRPr lang="es-ES"/>
        </a:p>
      </dgm:t>
    </dgm:pt>
    <dgm:pt modelId="{FA808115-36E0-4469-9C69-649C54B72250}" type="pres">
      <dgm:prSet presAssocID="{1D35F933-7987-4205-9457-68B6EC70B53A}" presName="node" presStyleLbl="node1" presStyleIdx="1" presStyleCnt="5">
        <dgm:presLayoutVars>
          <dgm:bulletEnabled val="1"/>
        </dgm:presLayoutVars>
      </dgm:prSet>
      <dgm:spPr/>
      <dgm:t>
        <a:bodyPr/>
        <a:lstStyle/>
        <a:p>
          <a:endParaRPr lang="es-ES"/>
        </a:p>
      </dgm:t>
    </dgm:pt>
    <dgm:pt modelId="{484E4316-95A2-40F4-852B-CD8DB29C394D}" type="pres">
      <dgm:prSet presAssocID="{18B10584-C78D-4277-92EE-D8A53A10DC33}" presName="sibTrans" presStyleLbl="sibTrans2D1" presStyleIdx="1" presStyleCnt="4"/>
      <dgm:spPr/>
      <dgm:t>
        <a:bodyPr/>
        <a:lstStyle/>
        <a:p>
          <a:endParaRPr lang="es-ES"/>
        </a:p>
      </dgm:t>
    </dgm:pt>
    <dgm:pt modelId="{90498FDA-8DAC-46A6-90BC-ADA9C2A94CA7}" type="pres">
      <dgm:prSet presAssocID="{18B10584-C78D-4277-92EE-D8A53A10DC33}" presName="connectorText" presStyleLbl="sibTrans2D1" presStyleIdx="1" presStyleCnt="4"/>
      <dgm:spPr/>
      <dgm:t>
        <a:bodyPr/>
        <a:lstStyle/>
        <a:p>
          <a:endParaRPr lang="es-ES"/>
        </a:p>
      </dgm:t>
    </dgm:pt>
    <dgm:pt modelId="{F00B2328-37AC-496D-8CA3-315C9F3AF882}" type="pres">
      <dgm:prSet presAssocID="{CAF42714-6146-4005-BF53-64556A94771E}" presName="node" presStyleLbl="node1" presStyleIdx="2" presStyleCnt="5">
        <dgm:presLayoutVars>
          <dgm:bulletEnabled val="1"/>
        </dgm:presLayoutVars>
      </dgm:prSet>
      <dgm:spPr/>
      <dgm:t>
        <a:bodyPr/>
        <a:lstStyle/>
        <a:p>
          <a:endParaRPr lang="es-ES"/>
        </a:p>
      </dgm:t>
    </dgm:pt>
    <dgm:pt modelId="{343B1A97-E204-4B53-B410-44D8C44D869C}" type="pres">
      <dgm:prSet presAssocID="{1F515957-FB68-4793-9A75-AD80A87ECE94}" presName="sibTrans" presStyleLbl="sibTrans2D1" presStyleIdx="2" presStyleCnt="4"/>
      <dgm:spPr/>
      <dgm:t>
        <a:bodyPr/>
        <a:lstStyle/>
        <a:p>
          <a:endParaRPr lang="es-ES"/>
        </a:p>
      </dgm:t>
    </dgm:pt>
    <dgm:pt modelId="{DDB891ED-CC8A-465D-9356-4B806EFFDE0B}" type="pres">
      <dgm:prSet presAssocID="{1F515957-FB68-4793-9A75-AD80A87ECE94}" presName="connectorText" presStyleLbl="sibTrans2D1" presStyleIdx="2" presStyleCnt="4"/>
      <dgm:spPr/>
      <dgm:t>
        <a:bodyPr/>
        <a:lstStyle/>
        <a:p>
          <a:endParaRPr lang="es-ES"/>
        </a:p>
      </dgm:t>
    </dgm:pt>
    <dgm:pt modelId="{3C0E6DB4-E838-48FA-9522-CFE829646212}" type="pres">
      <dgm:prSet presAssocID="{9AB8B395-96BE-4003-9939-9B48153FC9F1}" presName="node" presStyleLbl="node1" presStyleIdx="3" presStyleCnt="5" custScaleY="107493" custLinFactNeighborX="335" custLinFactNeighborY="-11157">
        <dgm:presLayoutVars>
          <dgm:bulletEnabled val="1"/>
        </dgm:presLayoutVars>
      </dgm:prSet>
      <dgm:spPr/>
      <dgm:t>
        <a:bodyPr/>
        <a:lstStyle/>
        <a:p>
          <a:endParaRPr lang="es-ES"/>
        </a:p>
      </dgm:t>
    </dgm:pt>
    <dgm:pt modelId="{828EAF45-45DA-45FF-B5BF-20F7353FE480}" type="pres">
      <dgm:prSet presAssocID="{B95CC1D2-9810-4D2A-B0B5-45BC5AF7801A}" presName="sibTrans" presStyleLbl="sibTrans2D1" presStyleIdx="3" presStyleCnt="4"/>
      <dgm:spPr/>
      <dgm:t>
        <a:bodyPr/>
        <a:lstStyle/>
        <a:p>
          <a:endParaRPr lang="es-ES"/>
        </a:p>
      </dgm:t>
    </dgm:pt>
    <dgm:pt modelId="{90E98210-13B5-468F-8A54-FABFB40CE3A2}" type="pres">
      <dgm:prSet presAssocID="{B95CC1D2-9810-4D2A-B0B5-45BC5AF7801A}" presName="connectorText" presStyleLbl="sibTrans2D1" presStyleIdx="3" presStyleCnt="4"/>
      <dgm:spPr/>
      <dgm:t>
        <a:bodyPr/>
        <a:lstStyle/>
        <a:p>
          <a:endParaRPr lang="es-ES"/>
        </a:p>
      </dgm:t>
    </dgm:pt>
    <dgm:pt modelId="{D19F52D5-9E82-4299-B163-519AEB77D97C}" type="pres">
      <dgm:prSet presAssocID="{FC1482DA-2799-4609-96D0-900E7E6390C9}" presName="node" presStyleLbl="node1" presStyleIdx="4" presStyleCnt="5" custLinFactNeighborX="-7" custLinFactNeighborY="-2369">
        <dgm:presLayoutVars>
          <dgm:bulletEnabled val="1"/>
        </dgm:presLayoutVars>
      </dgm:prSet>
      <dgm:spPr/>
      <dgm:t>
        <a:bodyPr/>
        <a:lstStyle/>
        <a:p>
          <a:endParaRPr lang="es-ES"/>
        </a:p>
      </dgm:t>
    </dgm:pt>
  </dgm:ptLst>
  <dgm:cxnLst>
    <dgm:cxn modelId="{DAD99E21-A495-493C-A811-D57ACAA9CF4F}" srcId="{09F9F199-376E-40F8-877C-FD18473E6E9E}" destId="{FC1482DA-2799-4609-96D0-900E7E6390C9}" srcOrd="4" destOrd="0" parTransId="{CC7525E7-67AA-4273-A501-98FCFB164CCE}" sibTransId="{F5F0E48E-4D13-4B09-89F0-4D8BE4882A95}"/>
    <dgm:cxn modelId="{4B009121-2BD6-46CB-9CEE-B3452977C395}" type="presOf" srcId="{18B10584-C78D-4277-92EE-D8A53A10DC33}" destId="{484E4316-95A2-40F4-852B-CD8DB29C394D}" srcOrd="0" destOrd="0" presId="urn:microsoft.com/office/officeart/2005/8/layout/process5"/>
    <dgm:cxn modelId="{868EE615-0AD9-4E1A-8AE3-D579E7C442F9}" type="presOf" srcId="{CAF42714-6146-4005-BF53-64556A94771E}" destId="{F00B2328-37AC-496D-8CA3-315C9F3AF882}" srcOrd="0" destOrd="0" presId="urn:microsoft.com/office/officeart/2005/8/layout/process5"/>
    <dgm:cxn modelId="{3E880B9C-661F-4F64-90F4-DECAD6804A95}" type="presOf" srcId="{7C31FD21-C883-4FCC-9F7F-C0B28290BE0A}" destId="{2A6DD5EE-B902-4026-A9E1-62B1C45E7CF5}" srcOrd="1" destOrd="0" presId="urn:microsoft.com/office/officeart/2005/8/layout/process5"/>
    <dgm:cxn modelId="{E1A7CDDE-48C5-48EA-B89C-21BDE5F404F1}" srcId="{09F9F199-376E-40F8-877C-FD18473E6E9E}" destId="{3C3DBA41-6E0B-41E4-AB8D-5666A56DF575}" srcOrd="0" destOrd="0" parTransId="{204924E5-330F-412A-BD85-FC8B355C17C8}" sibTransId="{7C31FD21-C883-4FCC-9F7F-C0B28290BE0A}"/>
    <dgm:cxn modelId="{FECE622A-512C-49DA-98E4-A2E4807F2428}" srcId="{09F9F199-376E-40F8-877C-FD18473E6E9E}" destId="{1D35F933-7987-4205-9457-68B6EC70B53A}" srcOrd="1" destOrd="0" parTransId="{74FD5667-DCCD-43AD-B5E1-AC54EA91C013}" sibTransId="{18B10584-C78D-4277-92EE-D8A53A10DC33}"/>
    <dgm:cxn modelId="{E8F4872E-3FE5-4936-B5D1-6A4A1427E687}" type="presOf" srcId="{09F9F199-376E-40F8-877C-FD18473E6E9E}" destId="{D55F930B-ABDB-42E9-A15A-E0938BEDF77E}" srcOrd="0" destOrd="0" presId="urn:microsoft.com/office/officeart/2005/8/layout/process5"/>
    <dgm:cxn modelId="{2C4D73CD-663C-412E-8B5D-C1D1C8F2447D}" type="presOf" srcId="{1F515957-FB68-4793-9A75-AD80A87ECE94}" destId="{343B1A97-E204-4B53-B410-44D8C44D869C}" srcOrd="0" destOrd="0" presId="urn:microsoft.com/office/officeart/2005/8/layout/process5"/>
    <dgm:cxn modelId="{16100765-7046-4717-9E8A-B11BD2CE0891}" type="presOf" srcId="{9AB8B395-96BE-4003-9939-9B48153FC9F1}" destId="{3C0E6DB4-E838-48FA-9522-CFE829646212}" srcOrd="0" destOrd="0" presId="urn:microsoft.com/office/officeart/2005/8/layout/process5"/>
    <dgm:cxn modelId="{C333EDD6-B723-4DCC-86D0-1A7743D917E4}" srcId="{09F9F199-376E-40F8-877C-FD18473E6E9E}" destId="{CAF42714-6146-4005-BF53-64556A94771E}" srcOrd="2" destOrd="0" parTransId="{7FDAAB28-3D79-4225-8DEF-FBF0C649C284}" sibTransId="{1F515957-FB68-4793-9A75-AD80A87ECE94}"/>
    <dgm:cxn modelId="{A72BD53E-1425-42F0-9A60-9F3B553394FD}" type="presOf" srcId="{FC1482DA-2799-4609-96D0-900E7E6390C9}" destId="{D19F52D5-9E82-4299-B163-519AEB77D97C}" srcOrd="0" destOrd="0" presId="urn:microsoft.com/office/officeart/2005/8/layout/process5"/>
    <dgm:cxn modelId="{FC8238D2-B97F-435E-A8B1-7D181FE00F7C}" type="presOf" srcId="{18B10584-C78D-4277-92EE-D8A53A10DC33}" destId="{90498FDA-8DAC-46A6-90BC-ADA9C2A94CA7}" srcOrd="1" destOrd="0" presId="urn:microsoft.com/office/officeart/2005/8/layout/process5"/>
    <dgm:cxn modelId="{E97DB241-CCA1-4CA7-9EA2-737ADC2C4667}" type="presOf" srcId="{B95CC1D2-9810-4D2A-B0B5-45BC5AF7801A}" destId="{828EAF45-45DA-45FF-B5BF-20F7353FE480}" srcOrd="0" destOrd="0" presId="urn:microsoft.com/office/officeart/2005/8/layout/process5"/>
    <dgm:cxn modelId="{8510CC3B-7125-40CC-8BF4-77EC04E3EE08}" type="presOf" srcId="{3C3DBA41-6E0B-41E4-AB8D-5666A56DF575}" destId="{CF8FB071-32D8-4293-A3F4-E1F8EF745FA2}" srcOrd="0" destOrd="0" presId="urn:microsoft.com/office/officeart/2005/8/layout/process5"/>
    <dgm:cxn modelId="{F89CE426-F226-44BA-8E0C-39C845821658}" type="presOf" srcId="{1F515957-FB68-4793-9A75-AD80A87ECE94}" destId="{DDB891ED-CC8A-465D-9356-4B806EFFDE0B}" srcOrd="1" destOrd="0" presId="urn:microsoft.com/office/officeart/2005/8/layout/process5"/>
    <dgm:cxn modelId="{9B7FAEA3-D905-423F-97D5-5DFA868748B0}" type="presOf" srcId="{B95CC1D2-9810-4D2A-B0B5-45BC5AF7801A}" destId="{90E98210-13B5-468F-8A54-FABFB40CE3A2}" srcOrd="1" destOrd="0" presId="urn:microsoft.com/office/officeart/2005/8/layout/process5"/>
    <dgm:cxn modelId="{D4857A6C-4EB5-41A7-8361-A67C727D8728}" type="presOf" srcId="{1D35F933-7987-4205-9457-68B6EC70B53A}" destId="{FA808115-36E0-4469-9C69-649C54B72250}" srcOrd="0" destOrd="0" presId="urn:microsoft.com/office/officeart/2005/8/layout/process5"/>
    <dgm:cxn modelId="{D17B0F2D-EE3B-488C-8107-9617B764B804}" srcId="{09F9F199-376E-40F8-877C-FD18473E6E9E}" destId="{9AB8B395-96BE-4003-9939-9B48153FC9F1}" srcOrd="3" destOrd="0" parTransId="{E8125D35-D635-4631-9E1E-4E363212D8E1}" sibTransId="{B95CC1D2-9810-4D2A-B0B5-45BC5AF7801A}"/>
    <dgm:cxn modelId="{851673AB-4659-406D-AFA4-D98FF8E3FFED}" type="presOf" srcId="{7C31FD21-C883-4FCC-9F7F-C0B28290BE0A}" destId="{274C17FF-B2D6-45DF-8C2B-A51ABC1BD39D}" srcOrd="0" destOrd="0" presId="urn:microsoft.com/office/officeart/2005/8/layout/process5"/>
    <dgm:cxn modelId="{E555EA95-4DF9-438E-B62B-0A4E901D48C1}" type="presParOf" srcId="{D55F930B-ABDB-42E9-A15A-E0938BEDF77E}" destId="{CF8FB071-32D8-4293-A3F4-E1F8EF745FA2}" srcOrd="0" destOrd="0" presId="urn:microsoft.com/office/officeart/2005/8/layout/process5"/>
    <dgm:cxn modelId="{4D85477D-017E-44BA-AC99-2B570E2E2322}" type="presParOf" srcId="{D55F930B-ABDB-42E9-A15A-E0938BEDF77E}" destId="{274C17FF-B2D6-45DF-8C2B-A51ABC1BD39D}" srcOrd="1" destOrd="0" presId="urn:microsoft.com/office/officeart/2005/8/layout/process5"/>
    <dgm:cxn modelId="{A0B5A9B4-B506-445B-8C2E-08AFD3A91A98}" type="presParOf" srcId="{274C17FF-B2D6-45DF-8C2B-A51ABC1BD39D}" destId="{2A6DD5EE-B902-4026-A9E1-62B1C45E7CF5}" srcOrd="0" destOrd="0" presId="urn:microsoft.com/office/officeart/2005/8/layout/process5"/>
    <dgm:cxn modelId="{3FF70ED6-9FA7-4262-A00E-2616671C7B1B}" type="presParOf" srcId="{D55F930B-ABDB-42E9-A15A-E0938BEDF77E}" destId="{FA808115-36E0-4469-9C69-649C54B72250}" srcOrd="2" destOrd="0" presId="urn:microsoft.com/office/officeart/2005/8/layout/process5"/>
    <dgm:cxn modelId="{3EF9633E-3B87-4D8C-89AD-34AA939D92BE}" type="presParOf" srcId="{D55F930B-ABDB-42E9-A15A-E0938BEDF77E}" destId="{484E4316-95A2-40F4-852B-CD8DB29C394D}" srcOrd="3" destOrd="0" presId="urn:microsoft.com/office/officeart/2005/8/layout/process5"/>
    <dgm:cxn modelId="{F0F7737D-59CF-43CB-A2FD-AAAAAC2E72E0}" type="presParOf" srcId="{484E4316-95A2-40F4-852B-CD8DB29C394D}" destId="{90498FDA-8DAC-46A6-90BC-ADA9C2A94CA7}" srcOrd="0" destOrd="0" presId="urn:microsoft.com/office/officeart/2005/8/layout/process5"/>
    <dgm:cxn modelId="{0EE1B684-1CA9-4204-B738-A6C3B19FE486}" type="presParOf" srcId="{D55F930B-ABDB-42E9-A15A-E0938BEDF77E}" destId="{F00B2328-37AC-496D-8CA3-315C9F3AF882}" srcOrd="4" destOrd="0" presId="urn:microsoft.com/office/officeart/2005/8/layout/process5"/>
    <dgm:cxn modelId="{14DAF8E6-E78D-45ED-B040-D8E4A45C34D1}" type="presParOf" srcId="{D55F930B-ABDB-42E9-A15A-E0938BEDF77E}" destId="{343B1A97-E204-4B53-B410-44D8C44D869C}" srcOrd="5" destOrd="0" presId="urn:microsoft.com/office/officeart/2005/8/layout/process5"/>
    <dgm:cxn modelId="{F0960F75-8343-4B51-B142-68808C0497BA}" type="presParOf" srcId="{343B1A97-E204-4B53-B410-44D8C44D869C}" destId="{DDB891ED-CC8A-465D-9356-4B806EFFDE0B}" srcOrd="0" destOrd="0" presId="urn:microsoft.com/office/officeart/2005/8/layout/process5"/>
    <dgm:cxn modelId="{B7CD9812-60AA-452B-BFE4-0D3C31F5AA8B}" type="presParOf" srcId="{D55F930B-ABDB-42E9-A15A-E0938BEDF77E}" destId="{3C0E6DB4-E838-48FA-9522-CFE829646212}" srcOrd="6" destOrd="0" presId="urn:microsoft.com/office/officeart/2005/8/layout/process5"/>
    <dgm:cxn modelId="{9B763D61-C542-42F7-A4B7-331B4A13C3D0}" type="presParOf" srcId="{D55F930B-ABDB-42E9-A15A-E0938BEDF77E}" destId="{828EAF45-45DA-45FF-B5BF-20F7353FE480}" srcOrd="7" destOrd="0" presId="urn:microsoft.com/office/officeart/2005/8/layout/process5"/>
    <dgm:cxn modelId="{E233180D-01FE-4748-96A2-641829807182}" type="presParOf" srcId="{828EAF45-45DA-45FF-B5BF-20F7353FE480}" destId="{90E98210-13B5-468F-8A54-FABFB40CE3A2}" srcOrd="0" destOrd="0" presId="urn:microsoft.com/office/officeart/2005/8/layout/process5"/>
    <dgm:cxn modelId="{6FB33598-1D96-4F6D-AAB2-6D660A09A3C2}" type="presParOf" srcId="{D55F930B-ABDB-42E9-A15A-E0938BEDF77E}" destId="{D19F52D5-9E82-4299-B163-519AEB77D97C}" srcOrd="8"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EB632B-0D6E-470F-B032-AE9E48CCA958}">
      <dsp:nvSpPr>
        <dsp:cNvPr id="0" name=""/>
        <dsp:cNvSpPr/>
      </dsp:nvSpPr>
      <dsp:spPr>
        <a:xfrm>
          <a:off x="1985069" y="618802"/>
          <a:ext cx="2318091" cy="3158803"/>
        </a:xfrm>
        <a:prstGeom prst="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99568" rIns="99568" bIns="99568" numCol="1" spcCol="1270" anchor="ctr" anchorCtr="0">
          <a:noAutofit/>
        </a:bodyPr>
        <a:lstStyle/>
        <a:p>
          <a:pPr lvl="0" algn="l" defTabSz="622300">
            <a:lnSpc>
              <a:spcPct val="90000"/>
            </a:lnSpc>
            <a:spcBef>
              <a:spcPct val="0"/>
            </a:spcBef>
            <a:spcAft>
              <a:spcPct val="35000"/>
            </a:spcAft>
          </a:pPr>
          <a:r>
            <a:rPr lang="es-ES" sz="1400" kern="1200" dirty="0"/>
            <a:t>Tienen por objeto reparar el daño, lo que se relaciona directamente con el objetivo de este procedimiento. El que consiste en paralizar la vulneración de derechos o amenaza de vulneración.</a:t>
          </a:r>
        </a:p>
      </dsp:txBody>
      <dsp:txXfrm>
        <a:off x="2355964" y="618802"/>
        <a:ext cx="1947196" cy="3158803"/>
      </dsp:txXfrm>
    </dsp:sp>
    <dsp:sp modelId="{868F5505-829E-4572-9CD2-A412742B6E5D}">
      <dsp:nvSpPr>
        <dsp:cNvPr id="0" name=""/>
        <dsp:cNvSpPr/>
      </dsp:nvSpPr>
      <dsp:spPr>
        <a:xfrm>
          <a:off x="748754" y="644"/>
          <a:ext cx="1545394" cy="1545394"/>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r>
            <a:rPr lang="es-ES" sz="1600" b="1" kern="1200" baseline="0" dirty="0"/>
            <a:t>Medidas de Protección</a:t>
          </a:r>
        </a:p>
      </dsp:txBody>
      <dsp:txXfrm>
        <a:off x="975072" y="226962"/>
        <a:ext cx="1092758" cy="1092758"/>
      </dsp:txXfrm>
    </dsp:sp>
    <dsp:sp modelId="{8DA54CCC-1140-4077-88DE-554F0F04A93B}">
      <dsp:nvSpPr>
        <dsp:cNvPr id="0" name=""/>
        <dsp:cNvSpPr/>
      </dsp:nvSpPr>
      <dsp:spPr>
        <a:xfrm>
          <a:off x="5848554" y="618802"/>
          <a:ext cx="2318091" cy="2607115"/>
        </a:xfrm>
        <a:prstGeom prst="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99568" rIns="99568" bIns="99568" numCol="1" spcCol="1270" anchor="ctr" anchorCtr="0">
          <a:noAutofit/>
        </a:bodyPr>
        <a:lstStyle/>
        <a:p>
          <a:pPr lvl="0" algn="l" defTabSz="622300">
            <a:lnSpc>
              <a:spcPct val="90000"/>
            </a:lnSpc>
            <a:spcBef>
              <a:spcPct val="0"/>
            </a:spcBef>
            <a:spcAft>
              <a:spcPct val="35000"/>
            </a:spcAft>
          </a:pPr>
          <a:r>
            <a:rPr lang="es-ES" sz="1400" kern="1200" baseline="0" dirty="0"/>
            <a:t>Su finalidad consiste en asegurar el objeto del juicio.</a:t>
          </a:r>
        </a:p>
        <a:p>
          <a:pPr lvl="0" algn="l" defTabSz="622300">
            <a:lnSpc>
              <a:spcPct val="90000"/>
            </a:lnSpc>
            <a:spcBef>
              <a:spcPct val="0"/>
            </a:spcBef>
            <a:spcAft>
              <a:spcPct val="35000"/>
            </a:spcAft>
          </a:pPr>
          <a:r>
            <a:rPr lang="es-ES" sz="1400" kern="1200" baseline="0" dirty="0"/>
            <a:t>Art.71 en relación con el art.13 y 22, de la ley 19.968.</a:t>
          </a:r>
        </a:p>
        <a:p>
          <a:pPr lvl="0" algn="l" defTabSz="622300">
            <a:lnSpc>
              <a:spcPct val="90000"/>
            </a:lnSpc>
            <a:spcBef>
              <a:spcPct val="0"/>
            </a:spcBef>
            <a:spcAft>
              <a:spcPct val="35000"/>
            </a:spcAft>
          </a:pPr>
          <a:endParaRPr lang="es-ES" sz="1800" kern="1200" baseline="0" dirty="0"/>
        </a:p>
      </dsp:txBody>
      <dsp:txXfrm>
        <a:off x="6219449" y="618802"/>
        <a:ext cx="1947196" cy="2607115"/>
      </dsp:txXfrm>
    </dsp:sp>
    <dsp:sp modelId="{92ABDEB1-A0E2-4E7A-A1AA-E7C32D23BA3D}">
      <dsp:nvSpPr>
        <dsp:cNvPr id="0" name=""/>
        <dsp:cNvSpPr/>
      </dsp:nvSpPr>
      <dsp:spPr>
        <a:xfrm>
          <a:off x="4612239" y="644"/>
          <a:ext cx="1545394" cy="1545394"/>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r>
            <a:rPr lang="es-ES" sz="1600" b="1" kern="1200" baseline="0" dirty="0"/>
            <a:t>Medidas Cautelares</a:t>
          </a:r>
        </a:p>
      </dsp:txBody>
      <dsp:txXfrm>
        <a:off x="4838557" y="226962"/>
        <a:ext cx="1092758" cy="109275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8FB071-32D8-4293-A3F4-E1F8EF745FA2}">
      <dsp:nvSpPr>
        <dsp:cNvPr id="0" name=""/>
        <dsp:cNvSpPr/>
      </dsp:nvSpPr>
      <dsp:spPr>
        <a:xfrm>
          <a:off x="90834" y="20873"/>
          <a:ext cx="2294148" cy="1376489"/>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ES" sz="2000" kern="1200" baseline="0" dirty="0"/>
            <a:t>Inicio </a:t>
          </a:r>
        </a:p>
        <a:p>
          <a:pPr lvl="0" algn="ctr" defTabSz="889000">
            <a:lnSpc>
              <a:spcPct val="90000"/>
            </a:lnSpc>
            <a:spcBef>
              <a:spcPct val="0"/>
            </a:spcBef>
            <a:spcAft>
              <a:spcPct val="35000"/>
            </a:spcAft>
          </a:pPr>
          <a:r>
            <a:rPr lang="es-ES" sz="1200" kern="1200" baseline="0" dirty="0"/>
            <a:t>Requerimiento</a:t>
          </a:r>
        </a:p>
        <a:p>
          <a:pPr lvl="0" algn="ctr" defTabSz="889000">
            <a:lnSpc>
              <a:spcPct val="90000"/>
            </a:lnSpc>
            <a:spcBef>
              <a:spcPct val="0"/>
            </a:spcBef>
            <a:spcAft>
              <a:spcPct val="35000"/>
            </a:spcAft>
          </a:pPr>
          <a:r>
            <a:rPr lang="es-ES" sz="1200" kern="1200" baseline="0" dirty="0"/>
            <a:t>Art.70 </a:t>
          </a:r>
        </a:p>
      </dsp:txBody>
      <dsp:txXfrm>
        <a:off x="131150" y="61189"/>
        <a:ext cx="2213516" cy="1295857"/>
      </dsp:txXfrm>
    </dsp:sp>
    <dsp:sp modelId="{274C17FF-B2D6-45DF-8C2B-A51ABC1BD39D}">
      <dsp:nvSpPr>
        <dsp:cNvPr id="0" name=""/>
        <dsp:cNvSpPr/>
      </dsp:nvSpPr>
      <dsp:spPr>
        <a:xfrm rot="21580101">
          <a:off x="2588620" y="415405"/>
          <a:ext cx="490598" cy="56894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s-ES" sz="2400" kern="1200"/>
        </a:p>
      </dsp:txBody>
      <dsp:txXfrm>
        <a:off x="2588621" y="529621"/>
        <a:ext cx="343419" cy="341368"/>
      </dsp:txXfrm>
    </dsp:sp>
    <dsp:sp modelId="{FA808115-36E0-4469-9C69-649C54B72250}">
      <dsp:nvSpPr>
        <dsp:cNvPr id="0" name=""/>
        <dsp:cNvSpPr/>
      </dsp:nvSpPr>
      <dsp:spPr>
        <a:xfrm>
          <a:off x="3310625" y="2236"/>
          <a:ext cx="2294148" cy="1376489"/>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ES" sz="1600" kern="1200" baseline="0" dirty="0"/>
            <a:t>Audiencia Preparatoria</a:t>
          </a:r>
        </a:p>
        <a:p>
          <a:pPr lvl="0" algn="ctr" defTabSz="711200">
            <a:lnSpc>
              <a:spcPct val="90000"/>
            </a:lnSpc>
            <a:spcBef>
              <a:spcPct val="0"/>
            </a:spcBef>
            <a:spcAft>
              <a:spcPct val="35000"/>
            </a:spcAft>
          </a:pPr>
          <a:r>
            <a:rPr lang="es-ES" sz="1600" kern="1200" baseline="0" dirty="0"/>
            <a:t>Art.72 </a:t>
          </a:r>
        </a:p>
      </dsp:txBody>
      <dsp:txXfrm>
        <a:off x="3350941" y="42552"/>
        <a:ext cx="2213516" cy="1295857"/>
      </dsp:txXfrm>
    </dsp:sp>
    <dsp:sp modelId="{484E4316-95A2-40F4-852B-CD8DB29C394D}">
      <dsp:nvSpPr>
        <dsp:cNvPr id="0" name=""/>
        <dsp:cNvSpPr/>
      </dsp:nvSpPr>
      <dsp:spPr>
        <a:xfrm>
          <a:off x="5806659" y="406006"/>
          <a:ext cx="486359" cy="56894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s-ES" sz="2400" kern="1200"/>
        </a:p>
      </dsp:txBody>
      <dsp:txXfrm>
        <a:off x="5806659" y="519796"/>
        <a:ext cx="340451" cy="341368"/>
      </dsp:txXfrm>
    </dsp:sp>
    <dsp:sp modelId="{F00B2328-37AC-496D-8CA3-315C9F3AF882}">
      <dsp:nvSpPr>
        <dsp:cNvPr id="0" name=""/>
        <dsp:cNvSpPr/>
      </dsp:nvSpPr>
      <dsp:spPr>
        <a:xfrm>
          <a:off x="6522433" y="2236"/>
          <a:ext cx="2294148" cy="1376489"/>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ES" sz="1600" kern="1200" baseline="0" dirty="0"/>
            <a:t>Audiencia de Juicio </a:t>
          </a:r>
        </a:p>
        <a:p>
          <a:pPr lvl="0" algn="ctr" defTabSz="711200">
            <a:lnSpc>
              <a:spcPct val="90000"/>
            </a:lnSpc>
            <a:spcBef>
              <a:spcPct val="0"/>
            </a:spcBef>
            <a:spcAft>
              <a:spcPct val="35000"/>
            </a:spcAft>
          </a:pPr>
          <a:r>
            <a:rPr lang="es-ES" sz="1600" kern="1200" baseline="0" dirty="0"/>
            <a:t>Art. 73</a:t>
          </a:r>
        </a:p>
      </dsp:txBody>
      <dsp:txXfrm>
        <a:off x="6562749" y="42552"/>
        <a:ext cx="2213516" cy="1295857"/>
      </dsp:txXfrm>
    </dsp:sp>
    <dsp:sp modelId="{343B1A97-E204-4B53-B410-44D8C44D869C}">
      <dsp:nvSpPr>
        <dsp:cNvPr id="0" name=""/>
        <dsp:cNvSpPr/>
      </dsp:nvSpPr>
      <dsp:spPr>
        <a:xfrm rot="5387948">
          <a:off x="7470736" y="1464831"/>
          <a:ext cx="404967" cy="56894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s-ES" sz="2000" kern="1200"/>
        </a:p>
      </dsp:txBody>
      <dsp:txXfrm rot="-5400000">
        <a:off x="7502323" y="1546821"/>
        <a:ext cx="341368" cy="283477"/>
      </dsp:txXfrm>
    </dsp:sp>
    <dsp:sp modelId="{3C0E6DB4-E838-48FA-9522-CFE829646212}">
      <dsp:nvSpPr>
        <dsp:cNvPr id="0" name=""/>
        <dsp:cNvSpPr/>
      </dsp:nvSpPr>
      <dsp:spPr>
        <a:xfrm>
          <a:off x="6530118" y="2142809"/>
          <a:ext cx="2294148" cy="1479629"/>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ES" sz="1900" kern="1200" baseline="0" dirty="0"/>
            <a:t>Sentencia</a:t>
          </a:r>
        </a:p>
        <a:p>
          <a:pPr lvl="0" algn="ctr" defTabSz="844550">
            <a:lnSpc>
              <a:spcPct val="90000"/>
            </a:lnSpc>
            <a:spcBef>
              <a:spcPct val="0"/>
            </a:spcBef>
            <a:spcAft>
              <a:spcPct val="35000"/>
            </a:spcAft>
          </a:pPr>
          <a:r>
            <a:rPr lang="es-ES" sz="1900" kern="1200" baseline="0" dirty="0"/>
            <a:t>Art.75</a:t>
          </a:r>
        </a:p>
      </dsp:txBody>
      <dsp:txXfrm>
        <a:off x="6573455" y="2186146"/>
        <a:ext cx="2207474" cy="1392955"/>
      </dsp:txXfrm>
    </dsp:sp>
    <dsp:sp modelId="{828EAF45-45DA-45FF-B5BF-20F7353FE480}">
      <dsp:nvSpPr>
        <dsp:cNvPr id="0" name=""/>
        <dsp:cNvSpPr/>
      </dsp:nvSpPr>
      <dsp:spPr>
        <a:xfrm rot="10670901">
          <a:off x="5835816" y="2658111"/>
          <a:ext cx="490863" cy="56894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s-ES" sz="2400" kern="1200"/>
        </a:p>
      </dsp:txBody>
      <dsp:txXfrm rot="10800000">
        <a:off x="5983023" y="2769137"/>
        <a:ext cx="343604" cy="341368"/>
      </dsp:txXfrm>
    </dsp:sp>
    <dsp:sp modelId="{D19F52D5-9E82-4299-B163-519AEB77D97C}">
      <dsp:nvSpPr>
        <dsp:cNvPr id="0" name=""/>
        <dsp:cNvSpPr/>
      </dsp:nvSpPr>
      <dsp:spPr>
        <a:xfrm>
          <a:off x="3310465" y="2315345"/>
          <a:ext cx="2294148" cy="1376489"/>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ES" sz="1900" kern="1200" baseline="0" dirty="0"/>
            <a:t>Cumplimiento</a:t>
          </a:r>
        </a:p>
        <a:p>
          <a:pPr lvl="0" algn="ctr" defTabSz="844550">
            <a:lnSpc>
              <a:spcPct val="90000"/>
            </a:lnSpc>
            <a:spcBef>
              <a:spcPct val="0"/>
            </a:spcBef>
            <a:spcAft>
              <a:spcPct val="35000"/>
            </a:spcAft>
          </a:pPr>
          <a:r>
            <a:rPr lang="es-ES" sz="1200" kern="1200" baseline="0" dirty="0"/>
            <a:t>Audiencias de Revisión</a:t>
          </a:r>
        </a:p>
        <a:p>
          <a:pPr lvl="0" algn="ctr" defTabSz="844550">
            <a:lnSpc>
              <a:spcPct val="90000"/>
            </a:lnSpc>
            <a:spcBef>
              <a:spcPct val="0"/>
            </a:spcBef>
            <a:spcAft>
              <a:spcPct val="35000"/>
            </a:spcAft>
          </a:pPr>
          <a:r>
            <a:rPr lang="es-ES" sz="1200" kern="1200" baseline="0" dirty="0"/>
            <a:t>Art.77 y 80</a:t>
          </a:r>
        </a:p>
      </dsp:txBody>
      <dsp:txXfrm>
        <a:off x="3350781" y="2355661"/>
        <a:ext cx="2213516" cy="1295857"/>
      </dsp:txXfrm>
    </dsp:sp>
  </dsp:spTree>
</dsp:drawing>
</file>

<file path=ppt/diagrams/layout1.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3/25/2024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175657" y="947058"/>
            <a:ext cx="10328955" cy="3990702"/>
          </a:xfrm>
        </p:spPr>
        <p:txBody>
          <a:bodyPr>
            <a:normAutofit/>
          </a:bodyPr>
          <a:lstStyle/>
          <a:p>
            <a:pPr algn="just"/>
            <a:r>
              <a:rPr lang="es-ES" dirty="0"/>
              <a:t>PROCEDIMIENTOS ESPECIALES</a:t>
            </a:r>
            <a:br>
              <a:rPr lang="es-ES" dirty="0"/>
            </a:br>
            <a:r>
              <a:rPr lang="es-ES" dirty="0"/>
              <a:t/>
            </a:r>
            <a:br>
              <a:rPr lang="es-ES" dirty="0"/>
            </a:br>
            <a:r>
              <a:rPr lang="es-ES" sz="3100" dirty="0"/>
              <a:t>Procedimiento para la aplicación de Medidas de Protección respecto de niños, niñas y adolescentes.</a:t>
            </a:r>
            <a:r>
              <a:rPr lang="es-ES" dirty="0"/>
              <a:t/>
            </a:r>
            <a:br>
              <a:rPr lang="es-ES" dirty="0"/>
            </a:br>
            <a:endParaRPr lang="es-CL" dirty="0"/>
          </a:p>
        </p:txBody>
      </p:sp>
      <p:sp>
        <p:nvSpPr>
          <p:cNvPr id="3" name="Subtítulo 2"/>
          <p:cNvSpPr>
            <a:spLocks noGrp="1"/>
          </p:cNvSpPr>
          <p:nvPr>
            <p:ph type="subTitle" idx="1"/>
          </p:nvPr>
        </p:nvSpPr>
        <p:spPr>
          <a:xfrm>
            <a:off x="1175657" y="5221516"/>
            <a:ext cx="8915399" cy="1126283"/>
          </a:xfrm>
        </p:spPr>
        <p:txBody>
          <a:bodyPr/>
          <a:lstStyle/>
          <a:p>
            <a:endParaRPr lang="es-CL" i="1" dirty="0"/>
          </a:p>
        </p:txBody>
      </p:sp>
    </p:spTree>
    <p:extLst>
      <p:ext uri="{BB962C8B-B14F-4D97-AF65-F5344CB8AC3E}">
        <p14:creationId xmlns:p14="http://schemas.microsoft.com/office/powerpoint/2010/main" val="17250424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Procedimiento de Medidas de Protección</a:t>
            </a:r>
            <a:endParaRPr lang="es-CL" dirty="0"/>
          </a:p>
        </p:txBody>
      </p:sp>
      <p:sp>
        <p:nvSpPr>
          <p:cNvPr id="3" name="Marcador de contenido 2"/>
          <p:cNvSpPr>
            <a:spLocks noGrp="1"/>
          </p:cNvSpPr>
          <p:nvPr>
            <p:ph idx="1"/>
          </p:nvPr>
        </p:nvSpPr>
        <p:spPr/>
        <p:txBody>
          <a:bodyPr>
            <a:normAutofit/>
          </a:bodyPr>
          <a:lstStyle/>
          <a:p>
            <a:pPr marL="0" indent="0" algn="just">
              <a:buNone/>
            </a:pPr>
            <a:r>
              <a:rPr lang="es-ES" i="1" dirty="0"/>
              <a:t>c) El ingreso a un programa de familias de acogida o centro de diagnóstico o residencia, por el tiempo que sea estrictamente indispensable. En este caso, de adoptarse la medida sin la comparecencia del niño, niña o adolescente ante el juez, deberá asegurarse que ésta se verifique a primera hora de la audiencia más próxima;</a:t>
            </a:r>
          </a:p>
          <a:p>
            <a:pPr marL="0" indent="0" algn="just">
              <a:buNone/>
            </a:pPr>
            <a:r>
              <a:rPr lang="es-ES" i="1" dirty="0"/>
              <a:t>d) Disponer la concurrencia de niños, niñas o adolescentes, sus padres, o las personas que los tengan bajo su cuidado, a programas o acciones de apoyo, reparación u orientación, para enfrentar y superar las situaciones de crisis en que pudieren encontrarse, e impartir las instrucciones pertinentes;</a:t>
            </a:r>
          </a:p>
          <a:p>
            <a:pPr marL="0" indent="0" algn="just">
              <a:buNone/>
            </a:pPr>
            <a:r>
              <a:rPr lang="es-ES" i="1" dirty="0"/>
              <a:t>e) Suspender el derecho de una o más personas determinadas a mantener relaciones directas o regulares con el niño, niña o adolescente, ya sea que éstas hayan sido establecidas por resolución judicial o no lo hayan sido;</a:t>
            </a:r>
            <a:endParaRPr lang="es-CL" i="1" dirty="0"/>
          </a:p>
        </p:txBody>
      </p:sp>
    </p:spTree>
    <p:extLst>
      <p:ext uri="{BB962C8B-B14F-4D97-AF65-F5344CB8AC3E}">
        <p14:creationId xmlns:p14="http://schemas.microsoft.com/office/powerpoint/2010/main" val="41480521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Procedimiento de Medidas de Protección</a:t>
            </a:r>
            <a:endParaRPr lang="es-CL" dirty="0"/>
          </a:p>
        </p:txBody>
      </p:sp>
      <p:sp>
        <p:nvSpPr>
          <p:cNvPr id="3" name="Marcador de contenido 2"/>
          <p:cNvSpPr>
            <a:spLocks noGrp="1"/>
          </p:cNvSpPr>
          <p:nvPr>
            <p:ph idx="1"/>
          </p:nvPr>
        </p:nvSpPr>
        <p:spPr/>
        <p:txBody>
          <a:bodyPr>
            <a:normAutofit/>
          </a:bodyPr>
          <a:lstStyle/>
          <a:p>
            <a:pPr marL="0" indent="0" algn="just">
              <a:buNone/>
            </a:pPr>
            <a:r>
              <a:rPr lang="es-ES" i="1" dirty="0"/>
              <a:t>f) Prohibir o limitar la presencia del ofensor en el hogar común;</a:t>
            </a:r>
          </a:p>
          <a:p>
            <a:pPr marL="0" indent="0" algn="just">
              <a:buNone/>
            </a:pPr>
            <a:r>
              <a:rPr lang="es-ES" i="1" dirty="0"/>
              <a:t>g) Prohibir o limitar la concurrencia del ofensor al lugar de estudio del niño, niña o adolescente, así como a cualquier otro lugar donde éste o ésta permanezca, visite o concurra habitualmente. En caso de que concurran al mismo establecimiento, el juez adoptará medidas específicas tendientes a resguardar los derechos de aquéllos.</a:t>
            </a:r>
          </a:p>
          <a:p>
            <a:pPr marL="0" indent="0" algn="just">
              <a:buNone/>
            </a:pPr>
            <a:r>
              <a:rPr lang="es-ES" i="1" dirty="0"/>
              <a:t>h) La internación en un establecimiento hospitalario, psiquiátrico o de tratamiento especializado, según corresponda, en la medida que se requiera de los servicios que éstos ofrecen y ello sea indispensable frente a una amenaza a su vida o salud, e</a:t>
            </a:r>
          </a:p>
          <a:p>
            <a:pPr marL="0" indent="0" algn="just">
              <a:buNone/>
            </a:pPr>
            <a:r>
              <a:rPr lang="es-ES" i="1" dirty="0"/>
              <a:t>i) La prohibición de salir del país para el niño, niña o adolescente sujeto de la petición de protección.</a:t>
            </a:r>
            <a:endParaRPr lang="es-CL" i="1" dirty="0"/>
          </a:p>
        </p:txBody>
      </p:sp>
    </p:spTree>
    <p:extLst>
      <p:ext uri="{BB962C8B-B14F-4D97-AF65-F5344CB8AC3E}">
        <p14:creationId xmlns:p14="http://schemas.microsoft.com/office/powerpoint/2010/main" val="34174904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Procedimiento de Medidas de Protección</a:t>
            </a:r>
            <a:endParaRPr lang="es-CL" dirty="0"/>
          </a:p>
        </p:txBody>
      </p:sp>
      <p:sp>
        <p:nvSpPr>
          <p:cNvPr id="3" name="Marcador de contenido 2"/>
          <p:cNvSpPr>
            <a:spLocks noGrp="1"/>
          </p:cNvSpPr>
          <p:nvPr>
            <p:ph idx="1"/>
          </p:nvPr>
        </p:nvSpPr>
        <p:spPr/>
        <p:txBody>
          <a:bodyPr>
            <a:normAutofit fontScale="92500" lnSpcReduction="10000"/>
          </a:bodyPr>
          <a:lstStyle/>
          <a:p>
            <a:pPr marL="0" indent="0" algn="just">
              <a:buNone/>
            </a:pPr>
            <a:r>
              <a:rPr lang="es-ES" dirty="0"/>
              <a:t>En ningún caso, podrá ordenarse como medida de protección el ingreso de un niño, niña o adolescente a un establecimiento penitenciario para adultos.</a:t>
            </a:r>
          </a:p>
          <a:p>
            <a:pPr marL="0" indent="0" algn="just">
              <a:buNone/>
            </a:pPr>
            <a:r>
              <a:rPr lang="es-ES" dirty="0"/>
              <a:t>La resolución que determine la imposición de una medida cautelar deberá fundarse en antecedentes que sean calificados como suficientes para ameritar su adopción, de los que se dejará expresa constancia en la misma.</a:t>
            </a:r>
          </a:p>
          <a:p>
            <a:pPr marL="0" indent="0" algn="just">
              <a:buNone/>
            </a:pPr>
            <a:r>
              <a:rPr lang="es-ES" dirty="0"/>
              <a:t>Para el cumplimiento de las medidas decretadas, el juez podrá requerir el auxilio de Carabineros de Chile.</a:t>
            </a:r>
          </a:p>
          <a:p>
            <a:pPr marL="0" indent="0" algn="just">
              <a:buNone/>
            </a:pPr>
            <a:r>
              <a:rPr lang="es-ES" dirty="0"/>
              <a:t>Cuando la adopción de cualquier medida cautelar tenga lugar antes del inicio del procedimiento, el juez fijará desde luego la fecha en que deberá llevarse a cabo la audiencia preparatoria, para dentro de los cinco días siguientes contados desde la adopción de la medida.</a:t>
            </a:r>
          </a:p>
          <a:p>
            <a:pPr marL="0" indent="0" algn="just">
              <a:buNone/>
            </a:pPr>
            <a:r>
              <a:rPr lang="es-ES" dirty="0"/>
              <a:t>En ningún caso la medida cautelar decretada de conformidad a este artículo podrá durar más de noventa días.</a:t>
            </a:r>
            <a:endParaRPr lang="es-CL" dirty="0"/>
          </a:p>
        </p:txBody>
      </p:sp>
    </p:spTree>
    <p:extLst>
      <p:ext uri="{BB962C8B-B14F-4D97-AF65-F5344CB8AC3E}">
        <p14:creationId xmlns:p14="http://schemas.microsoft.com/office/powerpoint/2010/main" val="35385952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Procedimiento de Medidas de Protección</a:t>
            </a:r>
            <a:endParaRPr lang="es-CL" dirty="0"/>
          </a:p>
        </p:txBody>
      </p:sp>
      <p:sp>
        <p:nvSpPr>
          <p:cNvPr id="3" name="Marcador de contenido 2"/>
          <p:cNvSpPr>
            <a:spLocks noGrp="1"/>
          </p:cNvSpPr>
          <p:nvPr>
            <p:ph idx="1"/>
          </p:nvPr>
        </p:nvSpPr>
        <p:spPr/>
        <p:txBody>
          <a:bodyPr>
            <a:normAutofit/>
          </a:bodyPr>
          <a:lstStyle/>
          <a:p>
            <a:pPr algn="just">
              <a:buFont typeface="Wingdings" panose="05000000000000000000" pitchFamily="2" charset="2"/>
              <a:buChar char="§"/>
            </a:pPr>
            <a:r>
              <a:rPr lang="es-CL" b="1" dirty="0"/>
              <a:t>Representación de NNA</a:t>
            </a:r>
          </a:p>
          <a:p>
            <a:pPr marL="0" indent="0" algn="just">
              <a:buNone/>
            </a:pPr>
            <a:r>
              <a:rPr lang="es-ES" dirty="0"/>
              <a:t>Artículo 19.- </a:t>
            </a:r>
            <a:r>
              <a:rPr lang="es-ES" b="1" dirty="0"/>
              <a:t>Representación</a:t>
            </a:r>
            <a:r>
              <a:rPr lang="es-ES" dirty="0"/>
              <a:t>. En todos los asuntos de competencia de los juzgados de familia en que aparezcan involucrados intereses de niños, niñas, adolescentes, o incapaces, el juez deberá velar porque éstos se encuentren debidamente representados.</a:t>
            </a:r>
          </a:p>
          <a:p>
            <a:pPr marL="0" indent="0" algn="just">
              <a:buNone/>
            </a:pPr>
            <a:r>
              <a:rPr lang="es-ES" dirty="0"/>
              <a:t>El juez designará a un abogado perteneciente a la respectiva Corporación de Asistencia Judicial o a cualquier institución pública o privada que se dedique a la defensa, promoción o protección de sus derechos, en los casos en que carezcan de representante legal o cuando, por motivos fundados, el juez estime que sus intereses son independientes o contradictorios con los de aquél a quien corresponda legalmente su representación.</a:t>
            </a:r>
            <a:endParaRPr lang="es-CL" dirty="0"/>
          </a:p>
        </p:txBody>
      </p:sp>
    </p:spTree>
    <p:extLst>
      <p:ext uri="{BB962C8B-B14F-4D97-AF65-F5344CB8AC3E}">
        <p14:creationId xmlns:p14="http://schemas.microsoft.com/office/powerpoint/2010/main" val="24542404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Procedimiento de Medidas de Protección</a:t>
            </a:r>
            <a:endParaRPr lang="es-CL" dirty="0"/>
          </a:p>
        </p:txBody>
      </p:sp>
      <p:sp>
        <p:nvSpPr>
          <p:cNvPr id="3" name="Marcador de contenido 2"/>
          <p:cNvSpPr>
            <a:spLocks noGrp="1"/>
          </p:cNvSpPr>
          <p:nvPr>
            <p:ph idx="1"/>
          </p:nvPr>
        </p:nvSpPr>
        <p:spPr/>
        <p:txBody>
          <a:bodyPr>
            <a:normAutofit/>
          </a:bodyPr>
          <a:lstStyle/>
          <a:p>
            <a:pPr marL="0" indent="0" algn="just">
              <a:buNone/>
            </a:pPr>
            <a:r>
              <a:rPr lang="es-ES" dirty="0"/>
              <a:t>La persona así designada será el </a:t>
            </a:r>
            <a:r>
              <a:rPr lang="es-ES" b="1" dirty="0"/>
              <a:t>curador ad </a:t>
            </a:r>
            <a:r>
              <a:rPr lang="es-ES" b="1" dirty="0" err="1"/>
              <a:t>litem</a:t>
            </a:r>
            <a:r>
              <a:rPr lang="es-ES" b="1" dirty="0"/>
              <a:t> </a:t>
            </a:r>
            <a:r>
              <a:rPr lang="es-ES" dirty="0"/>
              <a:t>del niño, niña, adolescente o incapaz, por el solo ministerio de la ley, y su representación se extenderá a todas las actuaciones judiciales, incluyendo el ejercicio de la acción penal prevista como un derecho de la víctima en el artículo 109 letra b) del Código Procesal Penal.</a:t>
            </a:r>
          </a:p>
          <a:p>
            <a:pPr marL="0" indent="0" algn="just">
              <a:buNone/>
            </a:pPr>
            <a:r>
              <a:rPr lang="es-ES" dirty="0"/>
              <a:t>De la falta de designación del representante de que trata este artículo, podrán reclamar las instituciones mencionadas en el inciso segundo o cualquier persona que tenga interés en ello.</a:t>
            </a:r>
            <a:endParaRPr lang="es-CL" dirty="0"/>
          </a:p>
        </p:txBody>
      </p:sp>
    </p:spTree>
    <p:extLst>
      <p:ext uri="{BB962C8B-B14F-4D97-AF65-F5344CB8AC3E}">
        <p14:creationId xmlns:p14="http://schemas.microsoft.com/office/powerpoint/2010/main" val="11228807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Procedimiento de Medidas de Protección</a:t>
            </a:r>
            <a:endParaRPr lang="es-CL" dirty="0"/>
          </a:p>
        </p:txBody>
      </p:sp>
      <p:graphicFrame>
        <p:nvGraphicFramePr>
          <p:cNvPr id="4" name="Marcador de contenido 4"/>
          <p:cNvGraphicFramePr>
            <a:graphicFrameLocks noGrp="1"/>
          </p:cNvGraphicFramePr>
          <p:nvPr>
            <p:ph idx="1"/>
            <p:extLst>
              <p:ext uri="{D42A27DB-BD31-4B8C-83A1-F6EECF244321}">
                <p14:modId xmlns:p14="http://schemas.microsoft.com/office/powerpoint/2010/main" val="2366672085"/>
              </p:ext>
            </p:extLst>
          </p:nvPr>
        </p:nvGraphicFramePr>
        <p:xfrm>
          <a:off x="2589213" y="2133600"/>
          <a:ext cx="8915400"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416632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Procedimiento de Medidas de Protección</a:t>
            </a:r>
            <a:endParaRPr lang="es-CL" dirty="0"/>
          </a:p>
        </p:txBody>
      </p:sp>
      <p:sp>
        <p:nvSpPr>
          <p:cNvPr id="3" name="Marcador de contenido 2"/>
          <p:cNvSpPr>
            <a:spLocks noGrp="1"/>
          </p:cNvSpPr>
          <p:nvPr>
            <p:ph idx="1"/>
          </p:nvPr>
        </p:nvSpPr>
        <p:spPr/>
        <p:txBody>
          <a:bodyPr>
            <a:normAutofit/>
          </a:bodyPr>
          <a:lstStyle/>
          <a:p>
            <a:pPr marL="0" indent="0" algn="just">
              <a:buNone/>
            </a:pPr>
            <a:r>
              <a:rPr lang="es-ES" dirty="0"/>
              <a:t>Artículo 72.- </a:t>
            </a:r>
            <a:r>
              <a:rPr lang="es-ES" b="1" dirty="0"/>
              <a:t>Audiencia preparatoria</a:t>
            </a:r>
            <a:r>
              <a:rPr lang="es-ES" dirty="0"/>
              <a:t>. Iniciado el procedimiento, el juez fijará una audiencia para dentro de los cinco días siguientes, a la que citará al niño, niña o adolescente, a sus padres, a las personas a cuyo cuidado esté, y a todos quienes puedan aportar antecedentes para una acertada resolución del asunto.</a:t>
            </a:r>
          </a:p>
          <a:p>
            <a:pPr marL="0" indent="0" algn="just">
              <a:buNone/>
            </a:pPr>
            <a:r>
              <a:rPr lang="es-ES" dirty="0"/>
              <a:t>Durante la audiencia, el juez informará a las partes acerca del motivo de su comparecencia, sus derechos y deberes, y responderá a las dudas e inquietudes que les surjan. Los niños, niñas o adolescentes serán informados en un lenguaje que les resulte comprensible.</a:t>
            </a:r>
            <a:endParaRPr lang="es-CL" dirty="0"/>
          </a:p>
        </p:txBody>
      </p:sp>
    </p:spTree>
    <p:extLst>
      <p:ext uri="{BB962C8B-B14F-4D97-AF65-F5344CB8AC3E}">
        <p14:creationId xmlns:p14="http://schemas.microsoft.com/office/powerpoint/2010/main" val="13138016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Procedimiento de Medidas de Protección</a:t>
            </a:r>
            <a:endParaRPr lang="es-CL" dirty="0"/>
          </a:p>
        </p:txBody>
      </p:sp>
      <p:sp>
        <p:nvSpPr>
          <p:cNvPr id="3" name="Marcador de contenido 2"/>
          <p:cNvSpPr>
            <a:spLocks noGrp="1"/>
          </p:cNvSpPr>
          <p:nvPr>
            <p:ph idx="1"/>
          </p:nvPr>
        </p:nvSpPr>
        <p:spPr/>
        <p:txBody>
          <a:bodyPr>
            <a:normAutofit/>
          </a:bodyPr>
          <a:lstStyle/>
          <a:p>
            <a:pPr marL="0" indent="0" algn="just">
              <a:buNone/>
            </a:pPr>
            <a:r>
              <a:rPr lang="es-ES" dirty="0"/>
              <a:t>El juez indagará sobre la situación que ha motivado el inicio del proceso, la forma en que afecta al niño, niña o adolescente y sobre la identidad de las personas que se encuentren involucradas en la afectación de sus derechos.</a:t>
            </a:r>
          </a:p>
          <a:p>
            <a:pPr marL="0" indent="0" algn="just">
              <a:buNone/>
            </a:pPr>
            <a:r>
              <a:rPr lang="es-ES" dirty="0"/>
              <a:t>Los citados expondrán lo que consideren conveniente y, una vez oídos, el juez, si contare con todos los elementos probatorios dictará sentencia, a menos que estime procedente la aplicación de la medida contenida en el numeral 2) del artículo 30 de la ley N° 16.618 (</a:t>
            </a:r>
            <a:r>
              <a:rPr lang="es-ES" i="1" dirty="0"/>
              <a:t>disponer el ingreso del menor de edad en un Centro de Tránsito o Distribución, hogar substituto o en un establecimiento residencial</a:t>
            </a:r>
            <a:r>
              <a:rPr lang="es-ES" dirty="0"/>
              <a:t>), caso en el cual citará a audiencia de juicio.</a:t>
            </a:r>
            <a:endParaRPr lang="es-CL" dirty="0"/>
          </a:p>
        </p:txBody>
      </p:sp>
    </p:spTree>
    <p:extLst>
      <p:ext uri="{BB962C8B-B14F-4D97-AF65-F5344CB8AC3E}">
        <p14:creationId xmlns:p14="http://schemas.microsoft.com/office/powerpoint/2010/main" val="15005947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Procedimiento de Medidas de Protección</a:t>
            </a:r>
            <a:endParaRPr lang="es-CL" dirty="0"/>
          </a:p>
        </p:txBody>
      </p:sp>
      <p:sp>
        <p:nvSpPr>
          <p:cNvPr id="3" name="Marcador de contenido 2"/>
          <p:cNvSpPr>
            <a:spLocks noGrp="1"/>
          </p:cNvSpPr>
          <p:nvPr>
            <p:ph idx="1"/>
          </p:nvPr>
        </p:nvSpPr>
        <p:spPr/>
        <p:txBody>
          <a:bodyPr/>
          <a:lstStyle/>
          <a:p>
            <a:pPr marL="0" indent="0">
              <a:buNone/>
            </a:pPr>
            <a:r>
              <a:rPr lang="es-ES" dirty="0"/>
              <a:t>Artículo 73.- </a:t>
            </a:r>
            <a:r>
              <a:rPr lang="es-ES" b="1" dirty="0"/>
              <a:t>Audiencia de juicio</a:t>
            </a:r>
            <a:r>
              <a:rPr lang="es-ES" dirty="0"/>
              <a:t>. De conformidad a lo dispuesto en el artículo precedente, esta audiencia tendrá por objetivo recibir la prueba y decidir el asunto sometido a conocimiento del juez. En ella podrán objetarse los informes periciales que se hayan evacuado, pudiendo el juez hacerse asesorar por el consejo técnico.</a:t>
            </a:r>
            <a:endParaRPr lang="es-CL" dirty="0"/>
          </a:p>
        </p:txBody>
      </p:sp>
    </p:spTree>
    <p:extLst>
      <p:ext uri="{BB962C8B-B14F-4D97-AF65-F5344CB8AC3E}">
        <p14:creationId xmlns:p14="http://schemas.microsoft.com/office/powerpoint/2010/main" val="29972591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Procedimiento de Medidas de Protección</a:t>
            </a:r>
            <a:endParaRPr lang="es-CL" dirty="0"/>
          </a:p>
        </p:txBody>
      </p:sp>
      <p:sp>
        <p:nvSpPr>
          <p:cNvPr id="3" name="Marcador de contenido 2"/>
          <p:cNvSpPr>
            <a:spLocks noGrp="1"/>
          </p:cNvSpPr>
          <p:nvPr>
            <p:ph idx="1"/>
          </p:nvPr>
        </p:nvSpPr>
        <p:spPr/>
        <p:txBody>
          <a:bodyPr/>
          <a:lstStyle/>
          <a:p>
            <a:pPr marL="0" indent="0" algn="just">
              <a:buNone/>
            </a:pPr>
            <a:r>
              <a:rPr lang="es-ES" dirty="0"/>
              <a:t>Artículo 69.- </a:t>
            </a:r>
            <a:r>
              <a:rPr lang="es-ES" b="1" dirty="0"/>
              <a:t>Comparecencia del niño, niña o adolescente</a:t>
            </a:r>
            <a:r>
              <a:rPr lang="es-ES" dirty="0"/>
              <a:t>. En este procedimiento, el juez tendrá debidamente en cuenta las opiniones de los niños, niñas o adolescentes, considerando su edad y madurez.</a:t>
            </a:r>
          </a:p>
          <a:p>
            <a:pPr marL="0" indent="0" algn="just">
              <a:buNone/>
            </a:pPr>
            <a:r>
              <a:rPr lang="es-ES" dirty="0"/>
              <a:t>Para este efecto podrá escucharlos en las audiencias a que se refieren los artículos 72 y 73, o en otra especial fijada al efecto, en un ambiente adecuado y cautelando su salud física y psíquica.</a:t>
            </a:r>
            <a:endParaRPr lang="es-CL" dirty="0"/>
          </a:p>
        </p:txBody>
      </p:sp>
    </p:spTree>
    <p:extLst>
      <p:ext uri="{BB962C8B-B14F-4D97-AF65-F5344CB8AC3E}">
        <p14:creationId xmlns:p14="http://schemas.microsoft.com/office/powerpoint/2010/main" val="4184733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Competencia de los Juzgados de Familia</a:t>
            </a:r>
          </a:p>
        </p:txBody>
      </p:sp>
      <p:sp>
        <p:nvSpPr>
          <p:cNvPr id="3" name="Marcador de contenido 2"/>
          <p:cNvSpPr>
            <a:spLocks noGrp="1"/>
          </p:cNvSpPr>
          <p:nvPr>
            <p:ph idx="1"/>
          </p:nvPr>
        </p:nvSpPr>
        <p:spPr/>
        <p:txBody>
          <a:bodyPr>
            <a:normAutofit/>
          </a:bodyPr>
          <a:lstStyle/>
          <a:p>
            <a:pPr marL="0" indent="0" algn="just">
              <a:buNone/>
            </a:pPr>
            <a:r>
              <a:rPr lang="es-ES" dirty="0"/>
              <a:t>Artículo 8°.- </a:t>
            </a:r>
            <a:r>
              <a:rPr lang="es-ES" b="1" dirty="0"/>
              <a:t>Competencia de los juzgados de familia</a:t>
            </a:r>
            <a:r>
              <a:rPr lang="es-ES" dirty="0"/>
              <a:t>. Corresponderá a los juzgados de familia conocer y resolver las siguientes materias:</a:t>
            </a:r>
          </a:p>
          <a:p>
            <a:pPr marL="0" indent="0" algn="just">
              <a:buNone/>
            </a:pPr>
            <a:r>
              <a:rPr lang="es-ES" dirty="0"/>
              <a:t>7) Todos los asuntos en que aparezcan niños, niñas o adolescentes </a:t>
            </a:r>
            <a:r>
              <a:rPr lang="es-ES" b="1" dirty="0"/>
              <a:t>gravemente vulnerados o amenazados en sus derechos</a:t>
            </a:r>
            <a:r>
              <a:rPr lang="es-ES" dirty="0"/>
              <a:t>, respecto de los cuales se requiera adoptar una medida de protección conforme al artículo 30 de la Ley de Menores;</a:t>
            </a:r>
          </a:p>
          <a:p>
            <a:pPr marL="0" indent="0" algn="just">
              <a:buNone/>
            </a:pPr>
            <a:r>
              <a:rPr lang="es-ES" b="1" dirty="0"/>
              <a:t>Ley 16.618, Art. 30</a:t>
            </a:r>
            <a:r>
              <a:rPr lang="es-ES" dirty="0"/>
              <a:t>. En los casos previstos en el artículo 8°, números 7) y 8), de la ley que crea los juzgados de familia, el juez de letras de menores, mediante resolución fundada, podrá decretar las medidas que sean necesarias para proteger a los menores de edad gravemente vulnerados o amenazados en sus derechos.</a:t>
            </a:r>
            <a:endParaRPr lang="es-CL" dirty="0"/>
          </a:p>
        </p:txBody>
      </p:sp>
    </p:spTree>
    <p:extLst>
      <p:ext uri="{BB962C8B-B14F-4D97-AF65-F5344CB8AC3E}">
        <p14:creationId xmlns:p14="http://schemas.microsoft.com/office/powerpoint/2010/main" val="17920873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Procedimiento de Medidas de Protección</a:t>
            </a:r>
            <a:endParaRPr lang="es-CL" dirty="0"/>
          </a:p>
        </p:txBody>
      </p:sp>
      <p:sp>
        <p:nvSpPr>
          <p:cNvPr id="3" name="Marcador de contenido 2"/>
          <p:cNvSpPr>
            <a:spLocks noGrp="1"/>
          </p:cNvSpPr>
          <p:nvPr>
            <p:ph idx="1"/>
          </p:nvPr>
        </p:nvSpPr>
        <p:spPr/>
        <p:txBody>
          <a:bodyPr>
            <a:normAutofit/>
          </a:bodyPr>
          <a:lstStyle/>
          <a:p>
            <a:pPr marL="0" indent="0" algn="just">
              <a:buNone/>
            </a:pPr>
            <a:r>
              <a:rPr lang="es-ES" dirty="0"/>
              <a:t>Artículo 75.- </a:t>
            </a:r>
            <a:r>
              <a:rPr lang="es-ES" b="1" dirty="0"/>
              <a:t>Sentencia</a:t>
            </a:r>
            <a:r>
              <a:rPr lang="es-ES" dirty="0"/>
              <a:t>. Antes de pronunciar sentencia, el juez procurará que las partes acuerden la forma más conducente a la resolución de la situación que afecta al niño, niña o adolescente (</a:t>
            </a:r>
            <a:r>
              <a:rPr lang="es-ES" b="1" i="1" dirty="0"/>
              <a:t>solución colaborativa</a:t>
            </a:r>
            <a:r>
              <a:rPr lang="es-ES" dirty="0"/>
              <a:t>). Si ello no fuere posible, en la sentencia fundamentará la necesidad y conveniencia de la medida adoptada, indicará los objetivos que se pretenden cumplir con ella y determinará el tiempo de su duración.</a:t>
            </a:r>
          </a:p>
          <a:p>
            <a:pPr marL="0" indent="0" algn="just">
              <a:buNone/>
            </a:pPr>
            <a:r>
              <a:rPr lang="es-ES" dirty="0"/>
              <a:t>La sentencia será pronunciada oralmente una vez terminada la audiencia que corresponda, según sea el caso. El juez deberá explicar claramente a las partes la naturaleza y objetivos de la medida adoptada, sus fundamentos y su duración.</a:t>
            </a:r>
            <a:endParaRPr lang="es-CL" dirty="0"/>
          </a:p>
        </p:txBody>
      </p:sp>
    </p:spTree>
    <p:extLst>
      <p:ext uri="{BB962C8B-B14F-4D97-AF65-F5344CB8AC3E}">
        <p14:creationId xmlns:p14="http://schemas.microsoft.com/office/powerpoint/2010/main" val="34566763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Procedimiento de Medidas de Protección (etapa de cumplimiento)</a:t>
            </a:r>
            <a:endParaRPr lang="es-CL" dirty="0"/>
          </a:p>
        </p:txBody>
      </p:sp>
      <p:sp>
        <p:nvSpPr>
          <p:cNvPr id="3" name="Marcador de contenido 2"/>
          <p:cNvSpPr>
            <a:spLocks noGrp="1"/>
          </p:cNvSpPr>
          <p:nvPr>
            <p:ph idx="1"/>
          </p:nvPr>
        </p:nvSpPr>
        <p:spPr/>
        <p:txBody>
          <a:bodyPr>
            <a:normAutofit/>
          </a:bodyPr>
          <a:lstStyle/>
          <a:p>
            <a:pPr marL="0" indent="0" algn="just">
              <a:buNone/>
            </a:pPr>
            <a:r>
              <a:rPr lang="es-ES" dirty="0"/>
              <a:t>Artículo 76.- </a:t>
            </a:r>
            <a:r>
              <a:rPr lang="es-ES" b="1" dirty="0"/>
              <a:t>Obligación de informar acerca del cumplimiento de las medidas adoptadas</a:t>
            </a:r>
            <a:r>
              <a:rPr lang="es-ES" dirty="0"/>
              <a:t>. El director del establecimiento, o el responsable del programa, en que se cumpla la medida adoptada tendrá la obligación de informar acerca del desarrollo de la misma, de la situación en que se encuentra el niño, niña o adolescente y de los avances alcanzados en la consecución de los objetivos establecidos en la sentencia. Ese informe se evacuará cada tres meses, a menos que el juez señale un plazo mayor, con un máximo de seis meses, mediante resolución fundada.</a:t>
            </a:r>
          </a:p>
          <a:p>
            <a:pPr marL="0" indent="0" algn="just">
              <a:buNone/>
            </a:pPr>
            <a:r>
              <a:rPr lang="es-ES" dirty="0"/>
              <a:t>En la ponderación de dichos informes, el juez se asesorará por uno o más miembros del consejo técnico.</a:t>
            </a:r>
            <a:endParaRPr lang="es-CL" dirty="0"/>
          </a:p>
        </p:txBody>
      </p:sp>
    </p:spTree>
    <p:extLst>
      <p:ext uri="{BB962C8B-B14F-4D97-AF65-F5344CB8AC3E}">
        <p14:creationId xmlns:p14="http://schemas.microsoft.com/office/powerpoint/2010/main" val="19193606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Procedimiento de Medidas de Protección (etapa de cumplimiento)</a:t>
            </a:r>
            <a:endParaRPr lang="es-CL" dirty="0"/>
          </a:p>
        </p:txBody>
      </p:sp>
      <p:sp>
        <p:nvSpPr>
          <p:cNvPr id="3" name="Marcador de contenido 2"/>
          <p:cNvSpPr>
            <a:spLocks noGrp="1"/>
          </p:cNvSpPr>
          <p:nvPr>
            <p:ph idx="1"/>
          </p:nvPr>
        </p:nvSpPr>
        <p:spPr/>
        <p:txBody>
          <a:bodyPr>
            <a:normAutofit lnSpcReduction="10000"/>
          </a:bodyPr>
          <a:lstStyle/>
          <a:p>
            <a:pPr marL="0" indent="0" algn="just">
              <a:buNone/>
            </a:pPr>
            <a:r>
              <a:rPr lang="es-ES" dirty="0"/>
              <a:t>Artículo 77.- </a:t>
            </a:r>
            <a:r>
              <a:rPr lang="es-ES" b="1" dirty="0"/>
              <a:t>Incumplimiento de las medidas adoptadas</a:t>
            </a:r>
            <a:r>
              <a:rPr lang="es-ES" dirty="0"/>
              <a:t>. Cuando los padres, personas responsables o cualquier otra persona impidan la ejecución de la medida acordada, el organismo responsable de su ejecución o seguimiento comunicará al tribunal la situación para que éste adopte las medidas que estime conducentes y propondrá, si fuera el caso, la sustitución por otra medida que permita alcanzar los objetivos fijados. El tribunal determinará la sustitución de la medida u ordenará los apremios pertinentes para su cumplimiento forzado.</a:t>
            </a:r>
          </a:p>
          <a:p>
            <a:pPr marL="0" indent="0" algn="just">
              <a:buNone/>
            </a:pPr>
            <a:r>
              <a:rPr lang="es-ES" dirty="0"/>
              <a:t>Artículo 79.- </a:t>
            </a:r>
            <a:r>
              <a:rPr lang="es-ES" b="1" dirty="0"/>
              <a:t>Derecho de audiencia con el juez</a:t>
            </a:r>
            <a:r>
              <a:rPr lang="es-ES" dirty="0"/>
              <a:t>. Los niños, niñas y adolescentes respecto de los cuales se encuentre vigente una medida de protección judicial, tendrán derecho a que el juez los reciba personalmente, cuando lo soliciten por sí mismos o a través de las personas señaladas en el artículo siguiente.</a:t>
            </a:r>
            <a:endParaRPr lang="es-CL" dirty="0"/>
          </a:p>
        </p:txBody>
      </p:sp>
    </p:spTree>
    <p:extLst>
      <p:ext uri="{BB962C8B-B14F-4D97-AF65-F5344CB8AC3E}">
        <p14:creationId xmlns:p14="http://schemas.microsoft.com/office/powerpoint/2010/main" val="14406560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Procedimiento de Medidas de Protección (etapa de cumplimiento)</a:t>
            </a:r>
            <a:endParaRPr lang="es-CL" dirty="0"/>
          </a:p>
        </p:txBody>
      </p:sp>
      <p:sp>
        <p:nvSpPr>
          <p:cNvPr id="3" name="Marcador de contenido 2"/>
          <p:cNvSpPr>
            <a:spLocks noGrp="1"/>
          </p:cNvSpPr>
          <p:nvPr>
            <p:ph idx="1"/>
          </p:nvPr>
        </p:nvSpPr>
        <p:spPr/>
        <p:txBody>
          <a:bodyPr>
            <a:normAutofit/>
          </a:bodyPr>
          <a:lstStyle/>
          <a:p>
            <a:pPr marL="0" indent="0" algn="just">
              <a:buNone/>
            </a:pPr>
            <a:r>
              <a:rPr lang="es-ES" dirty="0"/>
              <a:t>Artículo 80.- </a:t>
            </a:r>
            <a:r>
              <a:rPr lang="es-ES" b="1" dirty="0"/>
              <a:t>Suspensión, modificación y cesación de medidas</a:t>
            </a:r>
            <a:r>
              <a:rPr lang="es-ES" dirty="0"/>
              <a:t>. En cualquier momento en que las circunstancias lo justifiquen, el juez podrá suspender, modificar o dejar sin efecto la medida adoptada, de oficio, a solicitud del niño, niña o adolescente, de uno o de ambos padres, de las personas que lo tengan bajo su cuidado o del director del establecimiento o responsable del programa en que se cumple la medida.</a:t>
            </a:r>
          </a:p>
          <a:p>
            <a:pPr marL="0" indent="0" algn="just">
              <a:buNone/>
            </a:pPr>
            <a:r>
              <a:rPr lang="es-ES" dirty="0"/>
              <a:t>Si el tribunal lo considera necesario para resolver, podrá solicitar un informe psicosocial actualizado del niño, niña o adolescente. Asimismo, podrá citar a una única audiencia destinada a escuchar a las partes, recibir los antecedentes y, si corresponde, la declaración del perito que haya elaborado el informe respectivo, el que deberá ser entregado con la anticipación a que se refiere el artículo 46.</a:t>
            </a:r>
            <a:endParaRPr lang="es-CL" dirty="0"/>
          </a:p>
        </p:txBody>
      </p:sp>
    </p:spTree>
    <p:extLst>
      <p:ext uri="{BB962C8B-B14F-4D97-AF65-F5344CB8AC3E}">
        <p14:creationId xmlns:p14="http://schemas.microsoft.com/office/powerpoint/2010/main" val="25212747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Procedimiento de Medidas de Protección (etapa de cumplimiento)</a:t>
            </a:r>
            <a:endParaRPr lang="es-CL" dirty="0"/>
          </a:p>
        </p:txBody>
      </p:sp>
      <p:sp>
        <p:nvSpPr>
          <p:cNvPr id="3" name="Marcador de contenido 2"/>
          <p:cNvSpPr>
            <a:spLocks noGrp="1"/>
          </p:cNvSpPr>
          <p:nvPr>
            <p:ph idx="1"/>
          </p:nvPr>
        </p:nvSpPr>
        <p:spPr/>
        <p:txBody>
          <a:bodyPr/>
          <a:lstStyle/>
          <a:p>
            <a:pPr marL="0" indent="0" algn="just">
              <a:buNone/>
            </a:pPr>
            <a:r>
              <a:rPr lang="es-ES" b="1" dirty="0"/>
              <a:t>Cese de las medidas por mayoría de edad:</a:t>
            </a:r>
          </a:p>
          <a:p>
            <a:pPr marL="0" indent="0" algn="just">
              <a:buNone/>
            </a:pPr>
            <a:r>
              <a:rPr lang="es-ES" dirty="0"/>
              <a:t>Con todo, la medida cesará una vez que el niño, niña o adolescente alcance la mayoría de edad, sea adoptado o transcurra el plazo por el que se decretó sin que haya sido modificada o renovada.</a:t>
            </a:r>
            <a:endParaRPr lang="es-CL" dirty="0"/>
          </a:p>
        </p:txBody>
      </p:sp>
    </p:spTree>
    <p:extLst>
      <p:ext uri="{BB962C8B-B14F-4D97-AF65-F5344CB8AC3E}">
        <p14:creationId xmlns:p14="http://schemas.microsoft.com/office/powerpoint/2010/main" val="1513058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Procedimiento de Medidas de Protección</a:t>
            </a:r>
          </a:p>
        </p:txBody>
      </p:sp>
      <p:sp>
        <p:nvSpPr>
          <p:cNvPr id="3" name="Marcador de contenido 2"/>
          <p:cNvSpPr>
            <a:spLocks noGrp="1"/>
          </p:cNvSpPr>
          <p:nvPr>
            <p:ph idx="1"/>
          </p:nvPr>
        </p:nvSpPr>
        <p:spPr/>
        <p:txBody>
          <a:bodyPr>
            <a:normAutofit/>
          </a:bodyPr>
          <a:lstStyle/>
          <a:p>
            <a:pPr marL="0" indent="0" algn="just">
              <a:buNone/>
            </a:pPr>
            <a:r>
              <a:rPr lang="es-ES" dirty="0"/>
              <a:t>Artículo 68.- </a:t>
            </a:r>
            <a:r>
              <a:rPr lang="es-ES" b="1" dirty="0"/>
              <a:t>Procedimiento de aplicación de medidas de protección</a:t>
            </a:r>
            <a:r>
              <a:rPr lang="es-ES" dirty="0"/>
              <a:t>. En los casos en que la ley exige o autoriza la intervención judicial para adoptar las medidas de protección jurisdiccionales establecidas en la ley, tendientes a la protección de los derechos de los niños, niñas o adolescentes cuando éstos se encontraren amenazados o vulnerados, se aplicará el procedimiento contenido en el presente Párrafo. En lo no previsto por éste, se aplicarán las normas del Título III (</a:t>
            </a:r>
            <a:r>
              <a:rPr lang="es-ES" dirty="0" err="1"/>
              <a:t>proc</a:t>
            </a:r>
            <a:r>
              <a:rPr lang="es-ES" dirty="0"/>
              <a:t>. ordinario).</a:t>
            </a:r>
          </a:p>
          <a:p>
            <a:pPr marL="0" indent="0" algn="just">
              <a:buNone/>
            </a:pPr>
            <a:r>
              <a:rPr lang="es-ES" dirty="0"/>
              <a:t>La intervención judicial será siempre necesaria cuando se trate de la adopción de medidas que importen separar al niño, niña o adolescente de uno o ambos padres o de quienes lo tengan legalmente bajo su cuidado.</a:t>
            </a:r>
            <a:endParaRPr lang="es-CL" dirty="0"/>
          </a:p>
        </p:txBody>
      </p:sp>
    </p:spTree>
    <p:extLst>
      <p:ext uri="{BB962C8B-B14F-4D97-AF65-F5344CB8AC3E}">
        <p14:creationId xmlns:p14="http://schemas.microsoft.com/office/powerpoint/2010/main" val="6260655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Procedimiento de Medidas de Protección</a:t>
            </a:r>
            <a:endParaRPr lang="es-CL" dirty="0"/>
          </a:p>
        </p:txBody>
      </p:sp>
      <p:sp>
        <p:nvSpPr>
          <p:cNvPr id="3" name="Marcador de contenido 2"/>
          <p:cNvSpPr>
            <a:spLocks noGrp="1"/>
          </p:cNvSpPr>
          <p:nvPr>
            <p:ph idx="1"/>
          </p:nvPr>
        </p:nvSpPr>
        <p:spPr/>
        <p:txBody>
          <a:bodyPr>
            <a:normAutofit/>
          </a:bodyPr>
          <a:lstStyle/>
          <a:p>
            <a:pPr marL="0" indent="0" algn="just">
              <a:buNone/>
            </a:pPr>
            <a:r>
              <a:rPr lang="es-ES" dirty="0"/>
              <a:t>Artículo 70.- </a:t>
            </a:r>
            <a:r>
              <a:rPr lang="es-ES" b="1" dirty="0"/>
              <a:t>Inicio del procedimiento</a:t>
            </a:r>
            <a:r>
              <a:rPr lang="es-ES" dirty="0"/>
              <a:t>. El procedimiento podrá iniciarse de </a:t>
            </a:r>
            <a:r>
              <a:rPr lang="es-ES" b="1" dirty="0"/>
              <a:t>oficio</a:t>
            </a:r>
            <a:r>
              <a:rPr lang="es-ES" dirty="0"/>
              <a:t> o a </a:t>
            </a:r>
            <a:r>
              <a:rPr lang="es-ES" b="1" dirty="0"/>
              <a:t>requerimiento del niño, niña o adolescente</a:t>
            </a:r>
            <a:r>
              <a:rPr lang="es-ES" dirty="0"/>
              <a:t>, de sus </a:t>
            </a:r>
            <a:r>
              <a:rPr lang="es-ES" b="1" dirty="0"/>
              <a:t>padres</a:t>
            </a:r>
            <a:r>
              <a:rPr lang="es-ES" dirty="0"/>
              <a:t>, de las </a:t>
            </a:r>
            <a:r>
              <a:rPr lang="es-ES" b="1" dirty="0"/>
              <a:t>personas que lo tengan bajo su cuidado</a:t>
            </a:r>
            <a:r>
              <a:rPr lang="es-ES" dirty="0"/>
              <a:t>, de los </a:t>
            </a:r>
            <a:r>
              <a:rPr lang="es-ES" b="1" dirty="0"/>
              <a:t>profesores</a:t>
            </a:r>
            <a:r>
              <a:rPr lang="es-ES" dirty="0"/>
              <a:t> o del </a:t>
            </a:r>
            <a:r>
              <a:rPr lang="es-ES" b="1" dirty="0"/>
              <a:t>director</a:t>
            </a:r>
            <a:r>
              <a:rPr lang="es-ES" dirty="0"/>
              <a:t> del establecimiento educacional al que asista, de los </a:t>
            </a:r>
            <a:r>
              <a:rPr lang="es-ES" b="1" dirty="0"/>
              <a:t>profesionales de la salud </a:t>
            </a:r>
            <a:r>
              <a:rPr lang="es-ES" dirty="0"/>
              <a:t>que trabajen en los servicios en que se atienda, del </a:t>
            </a:r>
            <a:r>
              <a:rPr lang="es-ES" b="1" dirty="0"/>
              <a:t>Servicio Nacional de Menores</a:t>
            </a:r>
            <a:r>
              <a:rPr lang="es-ES" dirty="0"/>
              <a:t> o de </a:t>
            </a:r>
            <a:r>
              <a:rPr lang="es-ES" b="1" dirty="0"/>
              <a:t>cualquier persona </a:t>
            </a:r>
            <a:r>
              <a:rPr lang="es-ES" dirty="0"/>
              <a:t>que tenga interés en ello.</a:t>
            </a:r>
          </a:p>
          <a:p>
            <a:pPr marL="0" indent="0" algn="just">
              <a:buNone/>
            </a:pPr>
            <a:r>
              <a:rPr lang="es-ES" dirty="0"/>
              <a:t>El requerimiento presentado por alguna de las personas señaladas en el inciso anterior no necesitará cumplir formalidad alguna, bastando con la sola petición de protección para dar por iniciado el procedimiento.</a:t>
            </a:r>
            <a:endParaRPr lang="es-CL" dirty="0"/>
          </a:p>
        </p:txBody>
      </p:sp>
    </p:spTree>
    <p:extLst>
      <p:ext uri="{BB962C8B-B14F-4D97-AF65-F5344CB8AC3E}">
        <p14:creationId xmlns:p14="http://schemas.microsoft.com/office/powerpoint/2010/main" val="3914376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Procedimiento de Medidas de Protección</a:t>
            </a:r>
            <a:endParaRPr lang="es-CL"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1344006443"/>
              </p:ext>
            </p:extLst>
          </p:nvPr>
        </p:nvGraphicFramePr>
        <p:xfrm>
          <a:off x="2589213" y="2133600"/>
          <a:ext cx="8915400"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17728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Procedimiento de Medidas de Protección</a:t>
            </a:r>
            <a:endParaRPr lang="es-CL" dirty="0"/>
          </a:p>
        </p:txBody>
      </p:sp>
      <p:sp>
        <p:nvSpPr>
          <p:cNvPr id="3" name="Marcador de contenido 2"/>
          <p:cNvSpPr>
            <a:spLocks noGrp="1"/>
          </p:cNvSpPr>
          <p:nvPr>
            <p:ph idx="1"/>
          </p:nvPr>
        </p:nvSpPr>
        <p:spPr/>
        <p:txBody>
          <a:bodyPr>
            <a:normAutofit/>
          </a:bodyPr>
          <a:lstStyle/>
          <a:p>
            <a:pPr marL="0" indent="0" algn="just">
              <a:buNone/>
            </a:pPr>
            <a:r>
              <a:rPr lang="es-ES" dirty="0"/>
              <a:t>Ley 16.618, Art. 30. En los casos previstos en el artículo 8°, números 7) y 8), de la ley que crea los juzgados de familia, el juez de letras de menores, mediante resolución fundada, podrá decretar las medidas que sean necesarias para proteger a los menores de edad gravemente vulnerados o amenazados en sus derechos.</a:t>
            </a:r>
          </a:p>
          <a:p>
            <a:pPr marL="0" indent="0" algn="just">
              <a:buNone/>
            </a:pPr>
            <a:r>
              <a:rPr lang="es-ES" dirty="0"/>
              <a:t>En particular, el juez podrá:</a:t>
            </a:r>
          </a:p>
          <a:p>
            <a:pPr marL="0" indent="0" algn="just">
              <a:buNone/>
            </a:pPr>
            <a:r>
              <a:rPr lang="es-ES" dirty="0"/>
              <a:t>1) disponer la concurrencia a programas o acciones de apoyo, reparación u orientación a los menores de edad, a sus padres o a las personas que lo tengan bajo su cuidado, para enfrentar y superar la situación de crisis en que pudieren encontrarse, e impartir las instrucciones pertinentes, y</a:t>
            </a:r>
          </a:p>
          <a:p>
            <a:pPr marL="0" indent="0" algn="just">
              <a:buNone/>
            </a:pPr>
            <a:r>
              <a:rPr lang="es-ES" dirty="0"/>
              <a:t>2) disponer el ingreso del menor de edad en un Centro de Tránsito o Distribución, hogar substituto o en un establecimiento residencial.</a:t>
            </a:r>
            <a:endParaRPr lang="es-CL" dirty="0"/>
          </a:p>
        </p:txBody>
      </p:sp>
    </p:spTree>
    <p:extLst>
      <p:ext uri="{BB962C8B-B14F-4D97-AF65-F5344CB8AC3E}">
        <p14:creationId xmlns:p14="http://schemas.microsoft.com/office/powerpoint/2010/main" val="2942203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Procedimiento de Medidas de Protección</a:t>
            </a:r>
            <a:endParaRPr lang="es-CL" dirty="0"/>
          </a:p>
        </p:txBody>
      </p:sp>
      <p:sp>
        <p:nvSpPr>
          <p:cNvPr id="3" name="Marcador de contenido 2"/>
          <p:cNvSpPr>
            <a:spLocks noGrp="1"/>
          </p:cNvSpPr>
          <p:nvPr>
            <p:ph idx="1"/>
          </p:nvPr>
        </p:nvSpPr>
        <p:spPr>
          <a:xfrm>
            <a:off x="2589212" y="2133600"/>
            <a:ext cx="8915400" cy="3901440"/>
          </a:xfrm>
        </p:spPr>
        <p:txBody>
          <a:bodyPr>
            <a:normAutofit fontScale="92500"/>
          </a:bodyPr>
          <a:lstStyle/>
          <a:p>
            <a:pPr marL="0" indent="0" algn="just">
              <a:buNone/>
            </a:pPr>
            <a:r>
              <a:rPr lang="es-ES" dirty="0"/>
              <a:t>Si adoptare la medida a que se refiere el número 2), el juez preferirá, para que asuman provisoriamente el cuidado del menor, a sus parientes consanguíneos o a otras personas con las que aquél tenga una relación de confianza.</a:t>
            </a:r>
          </a:p>
          <a:p>
            <a:pPr marL="0" indent="0" algn="just">
              <a:buNone/>
            </a:pPr>
            <a:r>
              <a:rPr lang="es-ES" dirty="0"/>
              <a:t>La medida de internación en un establecimiento de protección sólo procederá en aquellos casos en que, para cautelar la integridad física o síquica del menor de edad, resulte indispensable separarlo de su medio familiar o de las personas que lo tienen bajo su cuidado, y en defecto de las personas a que se refiere el inciso anterior. Esta medida tendrá un carácter esencialmente temporal, no se decretará por un plazo superior a un año, y deberá ser revisada por el tribunal cada seis meses, para lo cual solicitará los informes que procedan al encargado del Centro u hogar respectivo. Sin perjuicio de ello, podrá renovarse en esos mismos términos y condiciones, mientras subsista la causal que le dio lugar. En todo caso, el tribunal podrá sustituir o dejar sin efecto la medida antes del vencimiento del plazo por el que la hubiere dispuesto.</a:t>
            </a:r>
            <a:endParaRPr lang="es-CL" dirty="0"/>
          </a:p>
        </p:txBody>
      </p:sp>
    </p:spTree>
    <p:extLst>
      <p:ext uri="{BB962C8B-B14F-4D97-AF65-F5344CB8AC3E}">
        <p14:creationId xmlns:p14="http://schemas.microsoft.com/office/powerpoint/2010/main" val="41691592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Procedimiento de Medidas de Protección</a:t>
            </a:r>
            <a:endParaRPr lang="es-CL" dirty="0"/>
          </a:p>
        </p:txBody>
      </p:sp>
      <p:sp>
        <p:nvSpPr>
          <p:cNvPr id="3" name="Marcador de contenido 2"/>
          <p:cNvSpPr>
            <a:spLocks noGrp="1"/>
          </p:cNvSpPr>
          <p:nvPr>
            <p:ph idx="1"/>
          </p:nvPr>
        </p:nvSpPr>
        <p:spPr/>
        <p:txBody>
          <a:bodyPr>
            <a:normAutofit/>
          </a:bodyPr>
          <a:lstStyle/>
          <a:p>
            <a:pPr marL="0" indent="0" algn="just">
              <a:buNone/>
            </a:pPr>
            <a:r>
              <a:rPr lang="es-ES" dirty="0"/>
              <a:t>Artículo 74.- </a:t>
            </a:r>
            <a:r>
              <a:rPr lang="es-ES" b="1" dirty="0"/>
              <a:t>Medida de separación del niño, niña o adolescente de sus padres</a:t>
            </a:r>
            <a:r>
              <a:rPr lang="es-ES" dirty="0"/>
              <a:t>. Sólo cuando sea estrictamente necesario para salvaguardar los derechos del niño, niña o adolescente y siempre que no exista otra más adecuada, se podrá adoptar una medida que implique separarlo de uno o de ambos padres o de las personas que lo tengan bajo su cuidado. En este caso, el juez preferirá a sus parientes consanguíneos o a otras personas con las que aquél tenga una relación de confianza y, sólo en defecto de los anteriores, lo confiará a un establecimiento de protección. La resolución que disponga la medida deberá ser fundada.</a:t>
            </a:r>
            <a:endParaRPr lang="es-CL" dirty="0"/>
          </a:p>
        </p:txBody>
      </p:sp>
    </p:spTree>
    <p:extLst>
      <p:ext uri="{BB962C8B-B14F-4D97-AF65-F5344CB8AC3E}">
        <p14:creationId xmlns:p14="http://schemas.microsoft.com/office/powerpoint/2010/main" val="2226820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Procedimiento de Medidas de Protección</a:t>
            </a:r>
            <a:endParaRPr lang="es-CL" dirty="0"/>
          </a:p>
        </p:txBody>
      </p:sp>
      <p:sp>
        <p:nvSpPr>
          <p:cNvPr id="3" name="Marcador de contenido 2"/>
          <p:cNvSpPr>
            <a:spLocks noGrp="1"/>
          </p:cNvSpPr>
          <p:nvPr>
            <p:ph idx="1"/>
          </p:nvPr>
        </p:nvSpPr>
        <p:spPr/>
        <p:txBody>
          <a:bodyPr>
            <a:normAutofit/>
          </a:bodyPr>
          <a:lstStyle/>
          <a:p>
            <a:pPr marL="0" indent="0" algn="just">
              <a:buNone/>
            </a:pPr>
            <a:r>
              <a:rPr lang="es-ES" dirty="0"/>
              <a:t>Artículo 71.- </a:t>
            </a:r>
            <a:r>
              <a:rPr lang="es-ES" b="1" dirty="0"/>
              <a:t>Medidas cautelares especiales</a:t>
            </a:r>
            <a:r>
              <a:rPr lang="es-ES" dirty="0"/>
              <a:t>. En cualquier momento del procedimiento, y aun antes de su inicio, de oficio, a solicitud de la autoridad pública o de cualquier persona, cuando ello sea necesario para proteger los derechos del niño, niña o adolescente, el juez podrá adoptar las siguientes medidas cautelares:</a:t>
            </a:r>
          </a:p>
          <a:p>
            <a:pPr marL="0" indent="0" algn="just">
              <a:buNone/>
            </a:pPr>
            <a:r>
              <a:rPr lang="es-ES" i="1" dirty="0"/>
              <a:t>a) Su entrega inmediata a los padres o a quienes tengan legalmente su cuidado;</a:t>
            </a:r>
          </a:p>
          <a:p>
            <a:pPr marL="0" indent="0" algn="just">
              <a:buNone/>
            </a:pPr>
            <a:r>
              <a:rPr lang="es-ES" i="1" dirty="0"/>
              <a:t>b) Confiarlo al cuidado de una persona o familia en casos de urgencia. El juez preferirá, para que asuman provisoriamente el cuidado, a sus parientes consanguíneos o a otras personas con las que tenga relación de confianza;</a:t>
            </a:r>
            <a:endParaRPr lang="es-CL" i="1" dirty="0"/>
          </a:p>
        </p:txBody>
      </p:sp>
    </p:spTree>
    <p:extLst>
      <p:ext uri="{BB962C8B-B14F-4D97-AF65-F5344CB8AC3E}">
        <p14:creationId xmlns:p14="http://schemas.microsoft.com/office/powerpoint/2010/main" val="356723663"/>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153</TotalTime>
  <Words>2779</Words>
  <Application>Microsoft Office PowerPoint</Application>
  <PresentationFormat>Panorámica</PresentationFormat>
  <Paragraphs>92</Paragraphs>
  <Slides>24</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24</vt:i4>
      </vt:variant>
    </vt:vector>
  </HeadingPairs>
  <TitlesOfParts>
    <vt:vector size="29" baseType="lpstr">
      <vt:lpstr>Arial</vt:lpstr>
      <vt:lpstr>Century Gothic</vt:lpstr>
      <vt:lpstr>Wingdings</vt:lpstr>
      <vt:lpstr>Wingdings 3</vt:lpstr>
      <vt:lpstr>Espiral</vt:lpstr>
      <vt:lpstr>PROCEDIMIENTOS ESPECIALES  Procedimiento para la aplicación de Medidas de Protección respecto de niños, niñas y adolescentes. </vt:lpstr>
      <vt:lpstr>Competencia de los Juzgados de Familia</vt:lpstr>
      <vt:lpstr>Procedimiento de Medidas de Protección</vt:lpstr>
      <vt:lpstr>Procedimiento de Medidas de Protección</vt:lpstr>
      <vt:lpstr>Procedimiento de Medidas de Protección</vt:lpstr>
      <vt:lpstr>Procedimiento de Medidas de Protección</vt:lpstr>
      <vt:lpstr>Procedimiento de Medidas de Protección</vt:lpstr>
      <vt:lpstr>Procedimiento de Medidas de Protección</vt:lpstr>
      <vt:lpstr>Procedimiento de Medidas de Protección</vt:lpstr>
      <vt:lpstr>Procedimiento de Medidas de Protección</vt:lpstr>
      <vt:lpstr>Procedimiento de Medidas de Protección</vt:lpstr>
      <vt:lpstr>Procedimiento de Medidas de Protección</vt:lpstr>
      <vt:lpstr>Procedimiento de Medidas de Protección</vt:lpstr>
      <vt:lpstr>Procedimiento de Medidas de Protección</vt:lpstr>
      <vt:lpstr>Procedimiento de Medidas de Protección</vt:lpstr>
      <vt:lpstr>Procedimiento de Medidas de Protección</vt:lpstr>
      <vt:lpstr>Procedimiento de Medidas de Protección</vt:lpstr>
      <vt:lpstr>Procedimiento de Medidas de Protección</vt:lpstr>
      <vt:lpstr>Procedimiento de Medidas de Protección</vt:lpstr>
      <vt:lpstr>Procedimiento de Medidas de Protección</vt:lpstr>
      <vt:lpstr>Procedimiento de Medidas de Protección (etapa de cumplimiento)</vt:lpstr>
      <vt:lpstr>Procedimiento de Medidas de Protección (etapa de cumplimiento)</vt:lpstr>
      <vt:lpstr>Procedimiento de Medidas de Protección (etapa de cumplimiento)</vt:lpstr>
      <vt:lpstr>Procedimiento de Medidas de Protección (etapa de cumplimiento)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PROCEDIMIENTOS ESPECIALES  Procedimiento para la aplicación de Medidas de Protección respecto de niños, niñas y adolescentes.</dc:title>
  <dc:creator>Jaime Alejandro Soto Silva</dc:creator>
  <cp:lastModifiedBy>Ricardo Pérez de Arce</cp:lastModifiedBy>
  <cp:revision>46</cp:revision>
  <dcterms:created xsi:type="dcterms:W3CDTF">2021-10-05T12:16:27Z</dcterms:created>
  <dcterms:modified xsi:type="dcterms:W3CDTF">2024-03-25T19:10:37Z</dcterms:modified>
</cp:coreProperties>
</file>