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7" r:id="rId5"/>
    <p:sldId id="259" r:id="rId6"/>
    <p:sldId id="260" r:id="rId7"/>
    <p:sldId id="261" r:id="rId8"/>
    <p:sldId id="262" r:id="rId9"/>
    <p:sldId id="263" r:id="rId10"/>
    <p:sldId id="264" r:id="rId11"/>
    <p:sldId id="265" r:id="rId12"/>
    <p:sldId id="274" r:id="rId13"/>
    <p:sldId id="268" r:id="rId14"/>
    <p:sldId id="269" r:id="rId15"/>
    <p:sldId id="271" r:id="rId16"/>
    <p:sldId id="272" r:id="rId17"/>
    <p:sldId id="270" r:id="rId18"/>
    <p:sldId id="273" r:id="rId19"/>
    <p:sldId id="266" r:id="rId20"/>
    <p:sldId id="275" r:id="rId21"/>
    <p:sldId id="276" r:id="rId22"/>
    <p:sldId id="277" r:id="rId23"/>
    <p:sldId id="278" r:id="rId24"/>
    <p:sldId id="279" r:id="rId25"/>
    <p:sldId id="280" r:id="rId26"/>
    <p:sldId id="281" r:id="rId27"/>
    <p:sldId id="282" r:id="rId28"/>
    <p:sldId id="283" r:id="rId29"/>
    <p:sldId id="284" r:id="rId30"/>
    <p:sldId id="287" r:id="rId31"/>
    <p:sldId id="285" r:id="rId32"/>
    <p:sldId id="286" r:id="rId33"/>
    <p:sldId id="288" r:id="rId34"/>
    <p:sldId id="289" r:id="rId35"/>
    <p:sldId id="290" r:id="rId36"/>
    <p:sldId id="291" r:id="rId37"/>
    <p:sldId id="29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6281"/>
  </p:normalViewPr>
  <p:slideViewPr>
    <p:cSldViewPr snapToGrid="0" snapToObjects="1">
      <p:cViewPr varScale="1">
        <p:scale>
          <a:sx n="129" d="100"/>
          <a:sy n="129" d="100"/>
        </p:scale>
        <p:origin x="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Editar los estilos de texto del patrón
Segundo nivel
Tercer nivel
Cuarto nivel
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12" name="Content Placeholder 3"/>
          <p:cNvSpPr>
            <a:spLocks noGrp="1"/>
          </p:cNvSpPr>
          <p:nvPr>
            <p:ph sz="quarter" idx="13"/>
          </p:nvPr>
        </p:nvSpPr>
        <p:spPr>
          <a:xfrm>
            <a:off x="913774" y="3051012"/>
            <a:ext cx="5106027" cy="2740187"/>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13" name="Content Placeholder 5"/>
          <p:cNvSpPr>
            <a:spLocks noGrp="1"/>
          </p:cNvSpPr>
          <p:nvPr>
            <p:ph sz="quarter" idx="14"/>
          </p:nvPr>
        </p:nvSpPr>
        <p:spPr>
          <a:xfrm>
            <a:off x="6172200" y="3051012"/>
            <a:ext cx="5105401" cy="2740187"/>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5/29/23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5/29/23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C7C6C0-DDE1-0A42-A1A2-11C6D369950F}"/>
              </a:ext>
            </a:extLst>
          </p:cNvPr>
          <p:cNvSpPr>
            <a:spLocks noGrp="1"/>
          </p:cNvSpPr>
          <p:nvPr>
            <p:ph type="ctrTitle"/>
          </p:nvPr>
        </p:nvSpPr>
        <p:spPr/>
        <p:txBody>
          <a:bodyPr/>
          <a:lstStyle/>
          <a:p>
            <a:r>
              <a:rPr lang="es-CL" dirty="0"/>
              <a:t>Derecho del mar</a:t>
            </a:r>
          </a:p>
        </p:txBody>
      </p:sp>
      <p:sp>
        <p:nvSpPr>
          <p:cNvPr id="3" name="Subtítulo 2">
            <a:extLst>
              <a:ext uri="{FF2B5EF4-FFF2-40B4-BE49-F238E27FC236}">
                <a16:creationId xmlns:a16="http://schemas.microsoft.com/office/drawing/2014/main" id="{480FD6F8-1DC5-A942-B8AC-D842D97B2EEF}"/>
              </a:ext>
            </a:extLst>
          </p:cNvPr>
          <p:cNvSpPr>
            <a:spLocks noGrp="1"/>
          </p:cNvSpPr>
          <p:nvPr>
            <p:ph type="subTitle" idx="1"/>
          </p:nvPr>
        </p:nvSpPr>
        <p:spPr/>
        <p:txBody>
          <a:bodyPr/>
          <a:lstStyle/>
          <a:p>
            <a:r>
              <a:rPr lang="es-CL" dirty="0"/>
              <a:t>Espacios marítimos y sus fuentes</a:t>
            </a:r>
          </a:p>
        </p:txBody>
      </p:sp>
    </p:spTree>
    <p:extLst>
      <p:ext uri="{BB962C8B-B14F-4D97-AF65-F5344CB8AC3E}">
        <p14:creationId xmlns:p14="http://schemas.microsoft.com/office/powerpoint/2010/main" val="2359018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918192-19BF-9D44-96AF-C438E43B30E2}"/>
              </a:ext>
            </a:extLst>
          </p:cNvPr>
          <p:cNvSpPr>
            <a:spLocks noGrp="1"/>
          </p:cNvSpPr>
          <p:nvPr>
            <p:ph type="title"/>
          </p:nvPr>
        </p:nvSpPr>
        <p:spPr/>
        <p:txBody>
          <a:bodyPr/>
          <a:lstStyle/>
          <a:p>
            <a:r>
              <a:rPr lang="es-CL" dirty="0"/>
              <a:t>Ejemplo del test del “Semi-círculo” </a:t>
            </a:r>
          </a:p>
        </p:txBody>
      </p:sp>
      <p:pic>
        <p:nvPicPr>
          <p:cNvPr id="4" name="Marcador de contenido 3">
            <a:extLst>
              <a:ext uri="{FF2B5EF4-FFF2-40B4-BE49-F238E27FC236}">
                <a16:creationId xmlns:a16="http://schemas.microsoft.com/office/drawing/2014/main" id="{1CDFE5B4-09D1-8548-B67F-53F4CBB8E4EA}"/>
              </a:ext>
            </a:extLst>
          </p:cNvPr>
          <p:cNvPicPr>
            <a:picLocks noGrp="1" noChangeAspect="1"/>
          </p:cNvPicPr>
          <p:nvPr>
            <p:ph sz="quarter" idx="13"/>
          </p:nvPr>
        </p:nvPicPr>
        <p:blipFill>
          <a:blip r:embed="rId2"/>
          <a:stretch>
            <a:fillRect/>
          </a:stretch>
        </p:blipFill>
        <p:spPr>
          <a:xfrm>
            <a:off x="478719" y="2138363"/>
            <a:ext cx="5370473" cy="3424237"/>
          </a:xfrm>
          <a:prstGeom prst="rect">
            <a:avLst/>
          </a:prstGeom>
        </p:spPr>
      </p:pic>
      <p:pic>
        <p:nvPicPr>
          <p:cNvPr id="5" name="Imagen 4">
            <a:extLst>
              <a:ext uri="{FF2B5EF4-FFF2-40B4-BE49-F238E27FC236}">
                <a16:creationId xmlns:a16="http://schemas.microsoft.com/office/drawing/2014/main" id="{35787C8B-E156-6F4A-AF79-79929098D3A0}"/>
              </a:ext>
            </a:extLst>
          </p:cNvPr>
          <p:cNvPicPr>
            <a:picLocks noChangeAspect="1"/>
          </p:cNvPicPr>
          <p:nvPr/>
        </p:nvPicPr>
        <p:blipFill>
          <a:blip r:embed="rId3"/>
          <a:stretch>
            <a:fillRect/>
          </a:stretch>
        </p:blipFill>
        <p:spPr>
          <a:xfrm>
            <a:off x="6085466" y="1787879"/>
            <a:ext cx="4867456" cy="4399432"/>
          </a:xfrm>
          <a:prstGeom prst="rect">
            <a:avLst/>
          </a:prstGeom>
        </p:spPr>
      </p:pic>
    </p:spTree>
    <p:extLst>
      <p:ext uri="{BB962C8B-B14F-4D97-AF65-F5344CB8AC3E}">
        <p14:creationId xmlns:p14="http://schemas.microsoft.com/office/powerpoint/2010/main" val="266335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F249AC-FD1C-364E-9B34-132AB30499F5}"/>
              </a:ext>
            </a:extLst>
          </p:cNvPr>
          <p:cNvSpPr>
            <a:spLocks noGrp="1"/>
          </p:cNvSpPr>
          <p:nvPr>
            <p:ph type="title"/>
          </p:nvPr>
        </p:nvSpPr>
        <p:spPr/>
        <p:txBody>
          <a:bodyPr/>
          <a:lstStyle/>
          <a:p>
            <a:r>
              <a:rPr lang="es-CL" dirty="0"/>
              <a:t>lAS DISPOSICIONES DEL ARTÍCULO 10 NO APLICAN AL RÉGIMEN DE BAHÍAS HISTÓRICAS NI A LAS LÍNEAS DE BASE RECTAS DEL ARTÍCULO 7</a:t>
            </a:r>
          </a:p>
        </p:txBody>
      </p:sp>
      <p:pic>
        <p:nvPicPr>
          <p:cNvPr id="4" name="Marcador de contenido 3">
            <a:extLst>
              <a:ext uri="{FF2B5EF4-FFF2-40B4-BE49-F238E27FC236}">
                <a16:creationId xmlns:a16="http://schemas.microsoft.com/office/drawing/2014/main" id="{58C3F49D-FCF1-D841-A962-A3549BF6D41A}"/>
              </a:ext>
            </a:extLst>
          </p:cNvPr>
          <p:cNvPicPr>
            <a:picLocks noGrp="1" noChangeAspect="1"/>
          </p:cNvPicPr>
          <p:nvPr>
            <p:ph sz="quarter" idx="13"/>
          </p:nvPr>
        </p:nvPicPr>
        <p:blipFill>
          <a:blip r:embed="rId2"/>
          <a:stretch>
            <a:fillRect/>
          </a:stretch>
        </p:blipFill>
        <p:spPr>
          <a:xfrm>
            <a:off x="2900569" y="2214694"/>
            <a:ext cx="6390861" cy="4513005"/>
          </a:xfrm>
          <a:prstGeom prst="rect">
            <a:avLst/>
          </a:prstGeom>
        </p:spPr>
      </p:pic>
    </p:spTree>
    <p:extLst>
      <p:ext uri="{BB962C8B-B14F-4D97-AF65-F5344CB8AC3E}">
        <p14:creationId xmlns:p14="http://schemas.microsoft.com/office/powerpoint/2010/main" val="1071275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FF458-41EA-594D-923C-AB8AFA89DE14}"/>
              </a:ext>
            </a:extLst>
          </p:cNvPr>
          <p:cNvSpPr>
            <a:spLocks noGrp="1"/>
          </p:cNvSpPr>
          <p:nvPr>
            <p:ph type="title"/>
          </p:nvPr>
        </p:nvSpPr>
        <p:spPr/>
        <p:txBody>
          <a:bodyPr/>
          <a:lstStyle/>
          <a:p>
            <a:r>
              <a:rPr lang="es-CL" dirty="0"/>
              <a:t>zONA coNTIGUA </a:t>
            </a:r>
            <a:br>
              <a:rPr lang="es-CL" dirty="0"/>
            </a:br>
            <a:r>
              <a:rPr lang="es-CL" dirty="0"/>
              <a:t>(aRTÍCULO 33 CONVEMAR)</a:t>
            </a:r>
          </a:p>
        </p:txBody>
      </p:sp>
      <p:sp>
        <p:nvSpPr>
          <p:cNvPr id="3" name="Marcador de contenido 2">
            <a:extLst>
              <a:ext uri="{FF2B5EF4-FFF2-40B4-BE49-F238E27FC236}">
                <a16:creationId xmlns:a16="http://schemas.microsoft.com/office/drawing/2014/main" id="{29C97340-37DC-AE47-862D-2DB8769785D7}"/>
              </a:ext>
            </a:extLst>
          </p:cNvPr>
          <p:cNvSpPr>
            <a:spLocks noGrp="1"/>
          </p:cNvSpPr>
          <p:nvPr>
            <p:ph sz="quarter" idx="13"/>
          </p:nvPr>
        </p:nvSpPr>
        <p:spPr>
          <a:xfrm>
            <a:off x="914400" y="2214695"/>
            <a:ext cx="10363826" cy="4133096"/>
          </a:xfrm>
        </p:spPr>
        <p:txBody>
          <a:bodyPr>
            <a:normAutofit/>
          </a:bodyPr>
          <a:lstStyle/>
          <a:p>
            <a:pPr marL="0" indent="0" algn="just">
              <a:buNone/>
            </a:pPr>
            <a:r>
              <a:rPr lang="es-CL" dirty="0"/>
              <a:t>1. En una zona contigua a su mar territorial, designada con el nombre de zona contigua, el Estado ribereño podrá tomar las medidas de fiscalización necesarias para: </a:t>
            </a:r>
          </a:p>
          <a:p>
            <a:pPr marL="0" indent="0" algn="just">
              <a:buNone/>
            </a:pPr>
            <a:r>
              <a:rPr lang="es-CL" dirty="0"/>
              <a:t>a) Prevenir las infracciones de sus leyes y reglamentos aduaneros, fiscales, de inmigración o sanitarios que se cometan en su territorio o en su mar territorial; </a:t>
            </a:r>
          </a:p>
          <a:p>
            <a:pPr marL="0" indent="0" algn="just">
              <a:buNone/>
            </a:pPr>
            <a:r>
              <a:rPr lang="es-CL" dirty="0"/>
              <a:t>b) Sancionar las infracciones de esas leyes y reglamentos cometidas en su territorio o en su mar territorial. </a:t>
            </a:r>
          </a:p>
          <a:p>
            <a:pPr marL="0" indent="0" algn="just">
              <a:buNone/>
            </a:pPr>
            <a:r>
              <a:rPr lang="es-CL" dirty="0"/>
              <a:t>2. La zona contigua no podrá extenderse más allá de 24 millas marinas contadas desde las líneas de base a partir de las cuales se mide la anchura del mar territorial. </a:t>
            </a:r>
          </a:p>
          <a:p>
            <a:endParaRPr lang="es-CL" dirty="0"/>
          </a:p>
        </p:txBody>
      </p:sp>
    </p:spTree>
    <p:extLst>
      <p:ext uri="{BB962C8B-B14F-4D97-AF65-F5344CB8AC3E}">
        <p14:creationId xmlns:p14="http://schemas.microsoft.com/office/powerpoint/2010/main" val="212835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B6A555-3391-0849-A484-9D409911E528}"/>
              </a:ext>
            </a:extLst>
          </p:cNvPr>
          <p:cNvSpPr>
            <a:spLocks noGrp="1"/>
          </p:cNvSpPr>
          <p:nvPr>
            <p:ph type="title"/>
          </p:nvPr>
        </p:nvSpPr>
        <p:spPr/>
        <p:txBody>
          <a:bodyPr>
            <a:normAutofit fontScale="90000"/>
          </a:bodyPr>
          <a:lstStyle/>
          <a:p>
            <a:br>
              <a:rPr lang="es-CL" dirty="0"/>
            </a:br>
            <a:br>
              <a:rPr lang="es-CL" dirty="0"/>
            </a:br>
            <a:r>
              <a:rPr lang="es-CL" dirty="0"/>
              <a:t>Mar territorial y zona contigua en el Código Civil chileno </a:t>
            </a:r>
            <a:br>
              <a:rPr lang="es-CL" dirty="0"/>
            </a:br>
            <a:endParaRPr lang="es-CL" dirty="0"/>
          </a:p>
        </p:txBody>
      </p:sp>
      <p:sp>
        <p:nvSpPr>
          <p:cNvPr id="3" name="Marcador de contenido 2">
            <a:extLst>
              <a:ext uri="{FF2B5EF4-FFF2-40B4-BE49-F238E27FC236}">
                <a16:creationId xmlns:a16="http://schemas.microsoft.com/office/drawing/2014/main" id="{062D6D08-D95E-9B47-8A28-D5CBDB05F80D}"/>
              </a:ext>
            </a:extLst>
          </p:cNvPr>
          <p:cNvSpPr>
            <a:spLocks noGrp="1"/>
          </p:cNvSpPr>
          <p:nvPr>
            <p:ph sz="quarter" idx="13"/>
          </p:nvPr>
        </p:nvSpPr>
        <p:spPr/>
        <p:txBody>
          <a:bodyPr>
            <a:normAutofit fontScale="92500" lnSpcReduction="10000"/>
          </a:bodyPr>
          <a:lstStyle/>
          <a:p>
            <a:pPr marL="0" indent="0">
              <a:buNone/>
            </a:pPr>
            <a:r>
              <a:rPr lang="es-CL" dirty="0"/>
              <a:t>Artículo 593 </a:t>
            </a:r>
          </a:p>
          <a:p>
            <a:pPr marL="0" indent="0" algn="just">
              <a:buNone/>
            </a:pPr>
            <a:r>
              <a:rPr lang="es-CL" dirty="0"/>
              <a:t>El mar adyacente, hasta la distancia de doce millas marinas medidas desde las respectivas líneas de base, es mar territorial y de dominio nacional. Pero para objetos concernientes a la prevención y sanción de las infracciones de sus leyes y reglamentos aduaneros, fiscales, de inmigración o sanitarios, el Estado ejerce jurisdicción sobre un espacio marítimo denominado zona contigua, que se extiende hasta la distancia de veinticuatro millas marinas, medidas de la misma manera. </a:t>
            </a:r>
          </a:p>
          <a:p>
            <a:pPr marL="0" indent="0" algn="just">
              <a:buNone/>
            </a:pPr>
            <a:r>
              <a:rPr lang="es-CL" dirty="0"/>
              <a:t>Las aguas situadas en el interior de las líneas de base del mar territorial, forman parte de las aguas interiores del Estado. </a:t>
            </a:r>
          </a:p>
          <a:p>
            <a:endParaRPr lang="es-CL" dirty="0"/>
          </a:p>
        </p:txBody>
      </p:sp>
    </p:spTree>
    <p:extLst>
      <p:ext uri="{BB962C8B-B14F-4D97-AF65-F5344CB8AC3E}">
        <p14:creationId xmlns:p14="http://schemas.microsoft.com/office/powerpoint/2010/main" val="3592208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185285-E6E3-B744-8216-FDBDD526C31A}"/>
              </a:ext>
            </a:extLst>
          </p:cNvPr>
          <p:cNvSpPr>
            <a:spLocks noGrp="1"/>
          </p:cNvSpPr>
          <p:nvPr>
            <p:ph type="title"/>
          </p:nvPr>
        </p:nvSpPr>
        <p:spPr>
          <a:xfrm>
            <a:off x="744810" y="0"/>
            <a:ext cx="10364451" cy="1596177"/>
          </a:xfrm>
        </p:spPr>
        <p:txBody>
          <a:bodyPr/>
          <a:lstStyle/>
          <a:p>
            <a:r>
              <a:rPr lang="es-CL" dirty="0"/>
              <a:t>Zonas marítimas en la convemar</a:t>
            </a:r>
          </a:p>
        </p:txBody>
      </p:sp>
      <p:pic>
        <p:nvPicPr>
          <p:cNvPr id="4" name="Marcador de contenido 3">
            <a:extLst>
              <a:ext uri="{FF2B5EF4-FFF2-40B4-BE49-F238E27FC236}">
                <a16:creationId xmlns:a16="http://schemas.microsoft.com/office/drawing/2014/main" id="{342D7EA9-436F-6044-9ABF-908593CBB2D3}"/>
              </a:ext>
            </a:extLst>
          </p:cNvPr>
          <p:cNvPicPr>
            <a:picLocks noGrp="1" noChangeAspect="1"/>
          </p:cNvPicPr>
          <p:nvPr>
            <p:ph sz="quarter" idx="13"/>
          </p:nvPr>
        </p:nvPicPr>
        <p:blipFill>
          <a:blip r:embed="rId2"/>
          <a:stretch>
            <a:fillRect/>
          </a:stretch>
        </p:blipFill>
        <p:spPr>
          <a:xfrm>
            <a:off x="2375452" y="1057842"/>
            <a:ext cx="7654156" cy="5568245"/>
          </a:xfrm>
          <a:prstGeom prst="rect">
            <a:avLst/>
          </a:prstGeom>
        </p:spPr>
      </p:pic>
    </p:spTree>
    <p:extLst>
      <p:ext uri="{BB962C8B-B14F-4D97-AF65-F5344CB8AC3E}">
        <p14:creationId xmlns:p14="http://schemas.microsoft.com/office/powerpoint/2010/main" val="2698139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236DBE-A338-8148-93C2-9892FBD221F6}"/>
              </a:ext>
            </a:extLst>
          </p:cNvPr>
          <p:cNvSpPr>
            <a:spLocks noGrp="1"/>
          </p:cNvSpPr>
          <p:nvPr>
            <p:ph type="title"/>
          </p:nvPr>
        </p:nvSpPr>
        <p:spPr>
          <a:xfrm>
            <a:off x="913773" y="101683"/>
            <a:ext cx="10364451" cy="1596177"/>
          </a:xfrm>
        </p:spPr>
        <p:txBody>
          <a:bodyPr/>
          <a:lstStyle/>
          <a:p>
            <a:r>
              <a:rPr lang="es-CL" dirty="0"/>
              <a:t>EXTENSIÓN DE LOS ESPACIOS MARÍTIMOS SEGÚN CONVEMAR</a:t>
            </a:r>
          </a:p>
        </p:txBody>
      </p:sp>
      <p:pic>
        <p:nvPicPr>
          <p:cNvPr id="4" name="Marcador de contenido 3">
            <a:extLst>
              <a:ext uri="{FF2B5EF4-FFF2-40B4-BE49-F238E27FC236}">
                <a16:creationId xmlns:a16="http://schemas.microsoft.com/office/drawing/2014/main" id="{64597710-3A13-2F4B-8102-8B42CBDBF25E}"/>
              </a:ext>
            </a:extLst>
          </p:cNvPr>
          <p:cNvPicPr>
            <a:picLocks noGrp="1" noChangeAspect="1"/>
          </p:cNvPicPr>
          <p:nvPr>
            <p:ph sz="quarter" idx="13"/>
          </p:nvPr>
        </p:nvPicPr>
        <p:blipFill>
          <a:blip r:embed="rId2"/>
          <a:stretch>
            <a:fillRect/>
          </a:stretch>
        </p:blipFill>
        <p:spPr>
          <a:xfrm>
            <a:off x="2315817" y="1315760"/>
            <a:ext cx="7474226" cy="5463675"/>
          </a:xfrm>
          <a:prstGeom prst="rect">
            <a:avLst/>
          </a:prstGeom>
        </p:spPr>
      </p:pic>
    </p:spTree>
    <p:extLst>
      <p:ext uri="{BB962C8B-B14F-4D97-AF65-F5344CB8AC3E}">
        <p14:creationId xmlns:p14="http://schemas.microsoft.com/office/powerpoint/2010/main" val="955598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FFC187D7-2F28-144D-BBA3-AD1AAB0DC04B}"/>
              </a:ext>
            </a:extLst>
          </p:cNvPr>
          <p:cNvPicPr>
            <a:picLocks noGrp="1" noChangeAspect="1"/>
          </p:cNvPicPr>
          <p:nvPr>
            <p:ph sz="quarter" idx="13"/>
          </p:nvPr>
        </p:nvPicPr>
        <p:blipFill>
          <a:blip r:embed="rId2"/>
          <a:stretch>
            <a:fillRect/>
          </a:stretch>
        </p:blipFill>
        <p:spPr>
          <a:xfrm>
            <a:off x="659081" y="128741"/>
            <a:ext cx="10085119" cy="6570856"/>
          </a:xfrm>
        </p:spPr>
      </p:pic>
    </p:spTree>
    <p:extLst>
      <p:ext uri="{BB962C8B-B14F-4D97-AF65-F5344CB8AC3E}">
        <p14:creationId xmlns:p14="http://schemas.microsoft.com/office/powerpoint/2010/main" val="1191170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C85B05-BD59-4D4E-A5B6-4BB8B113EFB6}"/>
              </a:ext>
            </a:extLst>
          </p:cNvPr>
          <p:cNvSpPr>
            <a:spLocks noGrp="1"/>
          </p:cNvSpPr>
          <p:nvPr>
            <p:ph type="title"/>
          </p:nvPr>
        </p:nvSpPr>
        <p:spPr/>
        <p:txBody>
          <a:bodyPr/>
          <a:lstStyle/>
          <a:p>
            <a:r>
              <a:rPr lang="es-CL" dirty="0"/>
              <a:t>Zona económica exclusiva</a:t>
            </a:r>
            <a:br>
              <a:rPr lang="es-CL" dirty="0"/>
            </a:br>
            <a:r>
              <a:rPr lang="es-CL" dirty="0"/>
              <a:t>(Artículo 55 convemar)</a:t>
            </a:r>
          </a:p>
        </p:txBody>
      </p:sp>
      <p:sp>
        <p:nvSpPr>
          <p:cNvPr id="3" name="Marcador de contenido 2">
            <a:extLst>
              <a:ext uri="{FF2B5EF4-FFF2-40B4-BE49-F238E27FC236}">
                <a16:creationId xmlns:a16="http://schemas.microsoft.com/office/drawing/2014/main" id="{E29D83CA-5470-9541-B93B-A2FB95D6A60B}"/>
              </a:ext>
            </a:extLst>
          </p:cNvPr>
          <p:cNvSpPr>
            <a:spLocks noGrp="1"/>
          </p:cNvSpPr>
          <p:nvPr>
            <p:ph sz="quarter" idx="13"/>
          </p:nvPr>
        </p:nvSpPr>
        <p:spPr>
          <a:xfrm>
            <a:off x="913774" y="2367092"/>
            <a:ext cx="10363826" cy="3954195"/>
          </a:xfrm>
        </p:spPr>
        <p:txBody>
          <a:bodyPr/>
          <a:lstStyle/>
          <a:p>
            <a:pPr marL="0" indent="0" algn="just">
              <a:buNone/>
            </a:pPr>
            <a:r>
              <a:rPr lang="es-CL" i="1" dirty="0"/>
              <a:t>La </a:t>
            </a:r>
            <a:r>
              <a:rPr lang="es-CL" b="1" i="1" dirty="0"/>
              <a:t>zona económica exclusiva </a:t>
            </a:r>
            <a:r>
              <a:rPr lang="es-CL" i="1" dirty="0"/>
              <a:t>es un área situada más allá del mar territorial y adyacente a éste, sujeta al régimen jurídico específico establecido en esta Parte, de acuerdo con el cual los derechos y la jurisdicción del Estado ribereño y los derechos y libertades de los demás Estados se rigen por las disposiciones pertinentes de esta Convención. </a:t>
            </a:r>
            <a:endParaRPr lang="es-CL" dirty="0"/>
          </a:p>
          <a:p>
            <a:endParaRPr lang="es-CL" dirty="0"/>
          </a:p>
        </p:txBody>
      </p:sp>
    </p:spTree>
    <p:extLst>
      <p:ext uri="{BB962C8B-B14F-4D97-AF65-F5344CB8AC3E}">
        <p14:creationId xmlns:p14="http://schemas.microsoft.com/office/powerpoint/2010/main" val="2681483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4D3B09-8D3D-9F4A-B64B-4B4D40E46B9F}"/>
              </a:ext>
            </a:extLst>
          </p:cNvPr>
          <p:cNvSpPr>
            <a:spLocks noGrp="1"/>
          </p:cNvSpPr>
          <p:nvPr>
            <p:ph type="title"/>
          </p:nvPr>
        </p:nvSpPr>
        <p:spPr>
          <a:xfrm>
            <a:off x="913149" y="-116979"/>
            <a:ext cx="10364451" cy="1596177"/>
          </a:xfrm>
        </p:spPr>
        <p:txBody>
          <a:bodyPr/>
          <a:lstStyle/>
          <a:p>
            <a:r>
              <a:rPr lang="es-CL" dirty="0"/>
              <a:t>Declaración presidencial de 1947</a:t>
            </a:r>
          </a:p>
        </p:txBody>
      </p:sp>
      <p:sp>
        <p:nvSpPr>
          <p:cNvPr id="3" name="Marcador de contenido 2">
            <a:extLst>
              <a:ext uri="{FF2B5EF4-FFF2-40B4-BE49-F238E27FC236}">
                <a16:creationId xmlns:a16="http://schemas.microsoft.com/office/drawing/2014/main" id="{8923E01B-6F4E-A040-8E3E-E06A1BB3B7BE}"/>
              </a:ext>
            </a:extLst>
          </p:cNvPr>
          <p:cNvSpPr>
            <a:spLocks noGrp="1"/>
          </p:cNvSpPr>
          <p:nvPr>
            <p:ph sz="quarter" idx="13"/>
          </p:nvPr>
        </p:nvSpPr>
        <p:spPr>
          <a:xfrm>
            <a:off x="913149" y="1075005"/>
            <a:ext cx="10363826" cy="5355612"/>
          </a:xfrm>
        </p:spPr>
        <p:txBody>
          <a:bodyPr>
            <a:normAutofit/>
          </a:bodyPr>
          <a:lstStyle/>
          <a:p>
            <a:pPr marL="0" indent="0" algn="just">
              <a:buNone/>
            </a:pPr>
            <a:r>
              <a:rPr lang="es-CL" dirty="0"/>
              <a:t>El 23 de junio de 1947, Chile proclamó su soberanía y jurisdicción sobre el mar y el zócalo continental adyacente a sus costas hasta una extensión de 200 millas marítimas.</a:t>
            </a:r>
          </a:p>
          <a:p>
            <a:pPr marL="0" indent="0" algn="just">
              <a:buNone/>
            </a:pPr>
            <a:r>
              <a:rPr lang="es-CL" dirty="0"/>
              <a:t>“2° El Gobierno de Chile confirma y proclama la soberanía nacional sobre los mares adyacentes a sus costas, cualquiera que sea su profundidad, en toda la extensión necesaria para reservar, proteger, conservar y aprovechar los recursos y riquezas naturales de cualquier naturaleza que sobre dichos mares, en ellos y bajo ellos se encuentren, sometiendo a la vigilancia del Gobierno, especialmente, las faenas de pesca y caza marítimas, con el objeto de impedir que las riquezas de este orden sean explotadas en perjuicio de los habitantes de Chile y mermadas o destruidas en detrimento del país y del Continente americano”</a:t>
            </a:r>
          </a:p>
        </p:txBody>
      </p:sp>
    </p:spTree>
    <p:extLst>
      <p:ext uri="{BB962C8B-B14F-4D97-AF65-F5344CB8AC3E}">
        <p14:creationId xmlns:p14="http://schemas.microsoft.com/office/powerpoint/2010/main" val="2826766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EEADDB-74E6-D349-9CC8-5ABA12858816}"/>
              </a:ext>
            </a:extLst>
          </p:cNvPr>
          <p:cNvSpPr>
            <a:spLocks noGrp="1"/>
          </p:cNvSpPr>
          <p:nvPr>
            <p:ph type="title"/>
          </p:nvPr>
        </p:nvSpPr>
        <p:spPr/>
        <p:txBody>
          <a:bodyPr/>
          <a:lstStyle/>
          <a:p>
            <a:r>
              <a:rPr lang="es-CL" dirty="0"/>
              <a:t>Declaración de Santiago (1952)</a:t>
            </a:r>
          </a:p>
        </p:txBody>
      </p:sp>
      <p:sp>
        <p:nvSpPr>
          <p:cNvPr id="3" name="Marcador de contenido 2">
            <a:extLst>
              <a:ext uri="{FF2B5EF4-FFF2-40B4-BE49-F238E27FC236}">
                <a16:creationId xmlns:a16="http://schemas.microsoft.com/office/drawing/2014/main" id="{C4754B11-5533-414E-A95C-F7B86085949B}"/>
              </a:ext>
            </a:extLst>
          </p:cNvPr>
          <p:cNvSpPr>
            <a:spLocks noGrp="1"/>
          </p:cNvSpPr>
          <p:nvPr>
            <p:ph sz="quarter" idx="13"/>
          </p:nvPr>
        </p:nvSpPr>
        <p:spPr>
          <a:xfrm>
            <a:off x="785191" y="1749287"/>
            <a:ext cx="10492409" cy="4711147"/>
          </a:xfrm>
        </p:spPr>
        <p:txBody>
          <a:bodyPr>
            <a:normAutofit fontScale="70000" lnSpcReduction="20000"/>
          </a:bodyPr>
          <a:lstStyle/>
          <a:p>
            <a:pPr marL="0" indent="0" algn="just">
              <a:buNone/>
            </a:pPr>
            <a:r>
              <a:rPr lang="es-CL" dirty="0"/>
              <a:t>En 1952 Chile, Perú y Ecuador suscribieron la Declaración sobre Zona Marítima, que confirma entre ellos la línea del paralelo como delimitación marítima de sus respectivas 200 millas. Esta Declaración constituyó una inequívoca expresión de derechos de soberanía en una zona marítima de 200 millas. EL CONTENIDO DE ESTA DECLARACIÓN ES PARTE DEL APORTE CHILENO Y LATINOAMERICANO AL LLAMADO “NUEVO DERECHO DEL MAR”. </a:t>
            </a:r>
          </a:p>
          <a:p>
            <a:pPr marL="0" indent="0" algn="just">
              <a:buNone/>
            </a:pPr>
            <a:r>
              <a:rPr lang="es-CL" dirty="0"/>
              <a:t>“I) Los factores geológicos y biológicos que condicionan la existencia, conservación y desarrollo de la fauna y flora marítimas en las aguas que bañan las costas de los países declarantes, hacen que la antigua extensión del mar territorial y de la zona contigua sean insuficientes para la conservación, desarrollo yaprovechamiento de esas riquezas, a que tienen derecho los países costeros.</a:t>
            </a:r>
          </a:p>
          <a:p>
            <a:pPr marL="0" indent="0" algn="just">
              <a:buNone/>
            </a:pPr>
            <a:endParaRPr lang="es-CL" dirty="0"/>
          </a:p>
          <a:p>
            <a:pPr marL="0" indent="0" algn="just">
              <a:buNone/>
            </a:pPr>
            <a:r>
              <a:rPr lang="es-CL" dirty="0"/>
              <a:t>II) Como consecuencia de estos hechos, los Gobiernos de Chile, Ecuador y Perú proclaman como norma de su políticainternacional marítima, la soberanía y jurisdicción exclusivas que a cada uno de ellos corresponde sobre el mar que baña las costas de sus respectivos países, hasta una distancia mínima de 200 millas marinas desde las referidas costas.</a:t>
            </a:r>
          </a:p>
          <a:p>
            <a:pPr marL="0" indent="0" algn="just">
              <a:buNone/>
            </a:pPr>
            <a:endParaRPr lang="es-CL" dirty="0"/>
          </a:p>
          <a:p>
            <a:pPr marL="0" indent="0" algn="just">
              <a:buNone/>
            </a:pPr>
            <a:r>
              <a:rPr lang="es-CL" dirty="0"/>
              <a:t>III) La jurisdicción y soberanía exclusivas sobre la zona marítima indicada incluye también la soberanía yjurisdicción exclusivas sobre el suelo y subsuelo que a ella corresponde”</a:t>
            </a:r>
          </a:p>
        </p:txBody>
      </p:sp>
    </p:spTree>
    <p:extLst>
      <p:ext uri="{BB962C8B-B14F-4D97-AF65-F5344CB8AC3E}">
        <p14:creationId xmlns:p14="http://schemas.microsoft.com/office/powerpoint/2010/main" val="466999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2EC305-9C14-3F43-87EB-0436513E5B2F}"/>
              </a:ext>
            </a:extLst>
          </p:cNvPr>
          <p:cNvSpPr>
            <a:spLocks noGrp="1"/>
          </p:cNvSpPr>
          <p:nvPr>
            <p:ph type="title"/>
          </p:nvPr>
        </p:nvSpPr>
        <p:spPr/>
        <p:txBody>
          <a:bodyPr/>
          <a:lstStyle/>
          <a:p>
            <a:r>
              <a:rPr lang="es-CL" dirty="0"/>
              <a:t>Fuentes</a:t>
            </a:r>
          </a:p>
        </p:txBody>
      </p:sp>
      <p:sp>
        <p:nvSpPr>
          <p:cNvPr id="3" name="Marcador de contenido 2">
            <a:extLst>
              <a:ext uri="{FF2B5EF4-FFF2-40B4-BE49-F238E27FC236}">
                <a16:creationId xmlns:a16="http://schemas.microsoft.com/office/drawing/2014/main" id="{56FF2509-46DE-FD4D-BC7A-F197C6B952E8}"/>
              </a:ext>
            </a:extLst>
          </p:cNvPr>
          <p:cNvSpPr>
            <a:spLocks noGrp="1"/>
          </p:cNvSpPr>
          <p:nvPr>
            <p:ph sz="quarter" idx="13"/>
          </p:nvPr>
        </p:nvSpPr>
        <p:spPr>
          <a:xfrm>
            <a:off x="914400" y="1820440"/>
            <a:ext cx="10363826" cy="3424107"/>
          </a:xfrm>
        </p:spPr>
        <p:txBody>
          <a:bodyPr>
            <a:normAutofit/>
          </a:bodyPr>
          <a:lstStyle/>
          <a:p>
            <a:pPr marL="0" indent="0">
              <a:buNone/>
            </a:pPr>
            <a:endParaRPr lang="es-CL" dirty="0"/>
          </a:p>
          <a:p>
            <a:pPr marL="0" indent="0">
              <a:buNone/>
            </a:pPr>
            <a:r>
              <a:rPr lang="es-CL" dirty="0"/>
              <a:t>   DERECHO INTERNACIONAL: </a:t>
            </a:r>
          </a:p>
          <a:p>
            <a:r>
              <a:rPr lang="es-CL" dirty="0"/>
              <a:t>Convenciones de Ginebra 1958 (4). Chile no es Parte. Convención de las Naciones Unidas sobre el Derecho del Mar, 1982. Chile es Parte. </a:t>
            </a:r>
          </a:p>
          <a:p>
            <a:r>
              <a:rPr lang="es-CL" dirty="0"/>
              <a:t>Otras Convenciones </a:t>
            </a:r>
          </a:p>
          <a:p>
            <a:r>
              <a:rPr lang="es-CL" dirty="0"/>
              <a:t>Costumbre internacional </a:t>
            </a:r>
          </a:p>
          <a:p>
            <a:pPr marL="0" indent="0">
              <a:buNone/>
            </a:pPr>
            <a:r>
              <a:rPr lang="es-CL" dirty="0"/>
              <a:t>   Derecho Interno </a:t>
            </a:r>
          </a:p>
          <a:p>
            <a:endParaRPr lang="es-CL" dirty="0"/>
          </a:p>
        </p:txBody>
      </p:sp>
    </p:spTree>
    <p:extLst>
      <p:ext uri="{BB962C8B-B14F-4D97-AF65-F5344CB8AC3E}">
        <p14:creationId xmlns:p14="http://schemas.microsoft.com/office/powerpoint/2010/main" val="546764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896E9F-D916-964A-B7E2-F0A753CCC51C}"/>
              </a:ext>
            </a:extLst>
          </p:cNvPr>
          <p:cNvSpPr>
            <a:spLocks noGrp="1"/>
          </p:cNvSpPr>
          <p:nvPr>
            <p:ph type="title"/>
          </p:nvPr>
        </p:nvSpPr>
        <p:spPr>
          <a:xfrm>
            <a:off x="784566" y="0"/>
            <a:ext cx="10364451" cy="1596177"/>
          </a:xfrm>
        </p:spPr>
        <p:txBody>
          <a:bodyPr/>
          <a:lstStyle/>
          <a:p>
            <a:r>
              <a:rPr lang="es-CL" dirty="0"/>
              <a:t>dERECHOS DEL eSTADO RIBEREÑO EN LA ZEE</a:t>
            </a:r>
            <a:br>
              <a:rPr lang="es-CL" dirty="0"/>
            </a:br>
            <a:r>
              <a:rPr lang="es-CL" dirty="0"/>
              <a:t>(aRTICULO 56 CONVEMAR)</a:t>
            </a:r>
          </a:p>
        </p:txBody>
      </p:sp>
      <p:sp>
        <p:nvSpPr>
          <p:cNvPr id="3" name="Marcador de contenido 2">
            <a:extLst>
              <a:ext uri="{FF2B5EF4-FFF2-40B4-BE49-F238E27FC236}">
                <a16:creationId xmlns:a16="http://schemas.microsoft.com/office/drawing/2014/main" id="{6A3D24B7-920B-E248-82F5-F003D96A0A9F}"/>
              </a:ext>
            </a:extLst>
          </p:cNvPr>
          <p:cNvSpPr>
            <a:spLocks noGrp="1"/>
          </p:cNvSpPr>
          <p:nvPr>
            <p:ph sz="quarter" idx="13"/>
          </p:nvPr>
        </p:nvSpPr>
        <p:spPr>
          <a:xfrm>
            <a:off x="953531" y="1393057"/>
            <a:ext cx="10363826" cy="5464943"/>
          </a:xfrm>
        </p:spPr>
        <p:txBody>
          <a:bodyPr>
            <a:normAutofit fontScale="92500"/>
          </a:bodyPr>
          <a:lstStyle/>
          <a:p>
            <a:pPr marL="0" indent="0" algn="just">
              <a:buNone/>
            </a:pPr>
            <a:r>
              <a:rPr lang="es-CL" dirty="0"/>
              <a:t>1.En la zona económica exclusiva, el Estado ribereño tiene: </a:t>
            </a:r>
          </a:p>
          <a:p>
            <a:pPr marL="0" indent="0" algn="just">
              <a:buNone/>
            </a:pPr>
            <a:r>
              <a:rPr lang="es-CL" dirty="0"/>
              <a:t>a) Derechos de soberanía para los fines de la exploración y explotación, conservación y administración de los recursos naturales, tanto vivos como no vivos, de las aguas suprayacentes al lecho y del lecho y el subsuelo del mar, y con respecto a otras actividades con miras a la exploración y explotación económicas de la zona, tal como la producción de energía derivada del agua, de las corrientes y de los vientos. </a:t>
            </a:r>
          </a:p>
          <a:p>
            <a:pPr marL="0" indent="0" algn="just">
              <a:buNone/>
            </a:pPr>
            <a:r>
              <a:rPr lang="es-CL" dirty="0"/>
              <a:t>b) Jurisdicción con arreglo a las disposiciones pertinentes de esta Convención, con respecto a: </a:t>
            </a:r>
          </a:p>
          <a:p>
            <a:pPr algn="just"/>
            <a:r>
              <a:rPr lang="es-CL" dirty="0"/>
              <a:t>i) El establecimiento y la utilización de islas artificiales, instalaciones y estructuras; </a:t>
            </a:r>
          </a:p>
          <a:p>
            <a:pPr algn="just"/>
            <a:r>
              <a:rPr lang="es-CL" dirty="0"/>
              <a:t>ii) La investigación científica marina; </a:t>
            </a:r>
          </a:p>
          <a:p>
            <a:pPr algn="just"/>
            <a:r>
              <a:rPr lang="es-CL" dirty="0"/>
              <a:t>iii) La protección y preservación del medio marino;</a:t>
            </a:r>
          </a:p>
          <a:p>
            <a:pPr marL="0" indent="0" algn="just">
              <a:buNone/>
            </a:pPr>
            <a:r>
              <a:rPr lang="es-CL" dirty="0"/>
              <a:t>c) Otros derechos y deberes previstos en esta Convención. </a:t>
            </a:r>
          </a:p>
          <a:p>
            <a:pPr marL="457200" indent="-457200">
              <a:buAutoNum type="alphaLcParenR"/>
            </a:pPr>
            <a:endParaRPr lang="es-CL" dirty="0"/>
          </a:p>
          <a:p>
            <a:pPr marL="457200" indent="-457200">
              <a:buAutoNum type="alphaLcParenR"/>
            </a:pPr>
            <a:endParaRPr lang="es-CL" dirty="0"/>
          </a:p>
          <a:p>
            <a:pPr marL="457200" indent="-457200">
              <a:buAutoNum type="alphaLcParenR"/>
            </a:pPr>
            <a:endParaRPr lang="es-CL" dirty="0"/>
          </a:p>
          <a:p>
            <a:endParaRPr lang="es-CL" dirty="0"/>
          </a:p>
        </p:txBody>
      </p:sp>
    </p:spTree>
    <p:extLst>
      <p:ext uri="{BB962C8B-B14F-4D97-AF65-F5344CB8AC3E}">
        <p14:creationId xmlns:p14="http://schemas.microsoft.com/office/powerpoint/2010/main" val="15763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443E51-B66E-F843-A3CE-4F84EBE2F95C}"/>
              </a:ext>
            </a:extLst>
          </p:cNvPr>
          <p:cNvSpPr>
            <a:spLocks noGrp="1"/>
          </p:cNvSpPr>
          <p:nvPr>
            <p:ph type="title"/>
          </p:nvPr>
        </p:nvSpPr>
        <p:spPr/>
        <p:txBody>
          <a:bodyPr>
            <a:normAutofit fontScale="90000"/>
          </a:bodyPr>
          <a:lstStyle/>
          <a:p>
            <a:br>
              <a:rPr lang="es-CL" dirty="0"/>
            </a:br>
            <a:r>
              <a:rPr lang="es-CL" dirty="0"/>
              <a:t>Derechos y deberes de terceros Estados en la ZEE </a:t>
            </a:r>
            <a:br>
              <a:rPr lang="es-CL" dirty="0"/>
            </a:br>
            <a:r>
              <a:rPr lang="es-CL" dirty="0"/>
              <a:t>(Artículo 58 convemar)</a:t>
            </a:r>
          </a:p>
        </p:txBody>
      </p:sp>
      <p:sp>
        <p:nvSpPr>
          <p:cNvPr id="3" name="Marcador de contenido 2">
            <a:extLst>
              <a:ext uri="{FF2B5EF4-FFF2-40B4-BE49-F238E27FC236}">
                <a16:creationId xmlns:a16="http://schemas.microsoft.com/office/drawing/2014/main" id="{67F27F9D-538F-4245-91AE-0853F31E2FC1}"/>
              </a:ext>
            </a:extLst>
          </p:cNvPr>
          <p:cNvSpPr>
            <a:spLocks noGrp="1"/>
          </p:cNvSpPr>
          <p:nvPr>
            <p:ph sz="quarter" idx="13"/>
          </p:nvPr>
        </p:nvSpPr>
        <p:spPr>
          <a:xfrm>
            <a:off x="913774" y="2367092"/>
            <a:ext cx="10363826" cy="4182795"/>
          </a:xfrm>
        </p:spPr>
        <p:txBody>
          <a:bodyPr>
            <a:normAutofit lnSpcReduction="10000"/>
          </a:bodyPr>
          <a:lstStyle/>
          <a:p>
            <a:pPr marL="0" indent="0">
              <a:buNone/>
            </a:pPr>
            <a:endParaRPr lang="es-CL" dirty="0"/>
          </a:p>
          <a:p>
            <a:r>
              <a:rPr lang="es-CL" dirty="0"/>
              <a:t>1. Libertad de navegación y sobrevuelo. </a:t>
            </a:r>
          </a:p>
          <a:p>
            <a:r>
              <a:rPr lang="es-CL" dirty="0"/>
              <a:t>2. Libertad de tendido de cables y tubería submarinos </a:t>
            </a:r>
          </a:p>
          <a:p>
            <a:r>
              <a:rPr lang="es-CL" dirty="0"/>
              <a:t>3. Otros usos del mar legítimos relacionados con estas dos libertades, tales como la operación de buques, aeronaves y cables y tuberías. </a:t>
            </a:r>
          </a:p>
          <a:p>
            <a:pPr marL="0" indent="0" algn="just">
              <a:buNone/>
            </a:pPr>
            <a:r>
              <a:rPr lang="es-CL" dirty="0"/>
              <a:t>De acuerdo al artículo 58 de la Convemar, los terceros Estados tendrán debidamente en cuenta los derechos y deberes del Estado ribereño y cumplirán las leyes y reglamentos dictados por el Estado ribereño de conformidad con las disposiciones de la Convemar y otras normas del derecho internacional compatibles. </a:t>
            </a:r>
          </a:p>
          <a:p>
            <a:pPr marL="0" indent="0">
              <a:buNone/>
            </a:pPr>
            <a:endParaRPr lang="es-CL" dirty="0"/>
          </a:p>
          <a:p>
            <a:endParaRPr lang="es-CL" dirty="0"/>
          </a:p>
        </p:txBody>
      </p:sp>
    </p:spTree>
    <p:extLst>
      <p:ext uri="{BB962C8B-B14F-4D97-AF65-F5344CB8AC3E}">
        <p14:creationId xmlns:p14="http://schemas.microsoft.com/office/powerpoint/2010/main" val="3492651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7BA50-0E88-CB40-A871-B967F7E388C7}"/>
              </a:ext>
            </a:extLst>
          </p:cNvPr>
          <p:cNvSpPr>
            <a:spLocks noGrp="1"/>
          </p:cNvSpPr>
          <p:nvPr>
            <p:ph type="title"/>
          </p:nvPr>
        </p:nvSpPr>
        <p:spPr/>
        <p:txBody>
          <a:bodyPr/>
          <a:lstStyle/>
          <a:p>
            <a:r>
              <a:rPr lang="es-CL" dirty="0"/>
              <a:t>PLATAFORMA CONTINENTAL</a:t>
            </a:r>
          </a:p>
        </p:txBody>
      </p:sp>
      <p:sp>
        <p:nvSpPr>
          <p:cNvPr id="3" name="Marcador de contenido 2">
            <a:extLst>
              <a:ext uri="{FF2B5EF4-FFF2-40B4-BE49-F238E27FC236}">
                <a16:creationId xmlns:a16="http://schemas.microsoft.com/office/drawing/2014/main" id="{1463631B-807C-3F4C-9846-AB23CCCB441E}"/>
              </a:ext>
            </a:extLst>
          </p:cNvPr>
          <p:cNvSpPr>
            <a:spLocks noGrp="1"/>
          </p:cNvSpPr>
          <p:nvPr>
            <p:ph sz="quarter" idx="13"/>
          </p:nvPr>
        </p:nvSpPr>
        <p:spPr/>
        <p:txBody>
          <a:bodyPr>
            <a:normAutofit lnSpcReduction="10000"/>
          </a:bodyPr>
          <a:lstStyle/>
          <a:p>
            <a:r>
              <a:rPr lang="es-CL" dirty="0"/>
              <a:t>dERECHO CONSUETUDINARIO Y CONVENCIONAL</a:t>
            </a:r>
          </a:p>
          <a:p>
            <a:pPr algn="just"/>
            <a:r>
              <a:rPr lang="es-CL" dirty="0"/>
              <a:t>aSPECTOS GEOGRÁFICOS, GEOLÓGICOS, GEOMORFOLÓGICOS Y ECONÓMICOS MÁS DISTANCIA.</a:t>
            </a:r>
          </a:p>
          <a:p>
            <a:r>
              <a:rPr lang="es-CL" dirty="0"/>
              <a:t>Aporte de la Convención de Ginebra de 1958 </a:t>
            </a:r>
          </a:p>
          <a:p>
            <a:pPr algn="just"/>
            <a:r>
              <a:rPr lang="es-CL" dirty="0"/>
              <a:t>CIJ, Asunto de la plataforma continental del Mar del Norte, 1969. Deriva de la soberanía sobre el territorio del cual la platAFORMA contINENTAL es una prolongación natural bajo el mar. </a:t>
            </a:r>
          </a:p>
          <a:p>
            <a:r>
              <a:rPr lang="es-CL" dirty="0"/>
              <a:t>También caso del Mar Egeo, 1978 </a:t>
            </a:r>
          </a:p>
          <a:p>
            <a:pPr marL="0" indent="0">
              <a:buNone/>
            </a:pPr>
            <a:endParaRPr lang="es-CL" dirty="0"/>
          </a:p>
        </p:txBody>
      </p:sp>
    </p:spTree>
    <p:extLst>
      <p:ext uri="{BB962C8B-B14F-4D97-AF65-F5344CB8AC3E}">
        <p14:creationId xmlns:p14="http://schemas.microsoft.com/office/powerpoint/2010/main" val="1005078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61CA3E-B154-644E-AE55-378E3BDB5B51}"/>
              </a:ext>
            </a:extLst>
          </p:cNvPr>
          <p:cNvSpPr>
            <a:spLocks noGrp="1"/>
          </p:cNvSpPr>
          <p:nvPr>
            <p:ph type="title"/>
          </p:nvPr>
        </p:nvSpPr>
        <p:spPr/>
        <p:txBody>
          <a:bodyPr>
            <a:normAutofit fontScale="90000"/>
          </a:bodyPr>
          <a:lstStyle/>
          <a:p>
            <a:br>
              <a:rPr lang="es-CL" dirty="0"/>
            </a:br>
            <a:br>
              <a:rPr lang="es-CL" dirty="0"/>
            </a:br>
            <a:r>
              <a:rPr lang="es-CL" dirty="0"/>
              <a:t>La Plataforma Continental en la Convención de Ginebra de 1958 </a:t>
            </a:r>
            <a:br>
              <a:rPr lang="es-CL" dirty="0"/>
            </a:br>
            <a:endParaRPr lang="es-CL" dirty="0"/>
          </a:p>
        </p:txBody>
      </p:sp>
      <p:sp>
        <p:nvSpPr>
          <p:cNvPr id="3" name="Marcador de contenido 2">
            <a:extLst>
              <a:ext uri="{FF2B5EF4-FFF2-40B4-BE49-F238E27FC236}">
                <a16:creationId xmlns:a16="http://schemas.microsoft.com/office/drawing/2014/main" id="{5706EF31-A42D-4F42-881C-68B09B9D1D85}"/>
              </a:ext>
            </a:extLst>
          </p:cNvPr>
          <p:cNvSpPr>
            <a:spLocks noGrp="1"/>
          </p:cNvSpPr>
          <p:nvPr>
            <p:ph sz="quarter" idx="13"/>
          </p:nvPr>
        </p:nvSpPr>
        <p:spPr/>
        <p:txBody>
          <a:bodyPr>
            <a:normAutofit/>
          </a:bodyPr>
          <a:lstStyle/>
          <a:p>
            <a:pPr marL="0" indent="0">
              <a:buNone/>
            </a:pPr>
            <a:r>
              <a:rPr lang="es-CL" dirty="0"/>
              <a:t>Artículo I </a:t>
            </a:r>
          </a:p>
          <a:p>
            <a:pPr marL="0" indent="0" algn="just">
              <a:buNone/>
            </a:pPr>
            <a:r>
              <a:rPr lang="es-CL" dirty="0"/>
              <a:t>Para los efectos de estos Artículos, el término ‘plataforma continental’ se refiere (a) al lecho y subsuelo de las áreas submarinas adyacentes a la costa pero fuera del área del mar territorial, hasta una profundidad de 200 metros o, más allá de ese límite, donde la profundidad de las aguas suprayacentes permita la explotación de los recursos naturales de dicha zona; (b) al lecho y subsuelo de similares áreas submarinas adyacentes a las costas de las islas. </a:t>
            </a:r>
          </a:p>
          <a:p>
            <a:endParaRPr lang="es-CL" dirty="0"/>
          </a:p>
        </p:txBody>
      </p:sp>
    </p:spTree>
    <p:extLst>
      <p:ext uri="{BB962C8B-B14F-4D97-AF65-F5344CB8AC3E}">
        <p14:creationId xmlns:p14="http://schemas.microsoft.com/office/powerpoint/2010/main" val="2666851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83550-8717-794A-909A-B2E3F5A8920D}"/>
              </a:ext>
            </a:extLst>
          </p:cNvPr>
          <p:cNvSpPr>
            <a:spLocks noGrp="1"/>
          </p:cNvSpPr>
          <p:nvPr>
            <p:ph type="title"/>
          </p:nvPr>
        </p:nvSpPr>
        <p:spPr/>
        <p:txBody>
          <a:bodyPr>
            <a:normAutofit fontScale="90000"/>
          </a:bodyPr>
          <a:lstStyle/>
          <a:p>
            <a:br>
              <a:rPr lang="es-CL" dirty="0"/>
            </a:br>
            <a:br>
              <a:rPr lang="es-CL" dirty="0"/>
            </a:br>
            <a:r>
              <a:rPr lang="es-CL" dirty="0"/>
              <a:t>Definición de Plataforma Continental </a:t>
            </a:r>
            <a:br>
              <a:rPr lang="es-CL" dirty="0"/>
            </a:br>
            <a:r>
              <a:rPr lang="es-CL" dirty="0"/>
              <a:t>(Artículo 76 CONVEMAR) </a:t>
            </a:r>
            <a:br>
              <a:rPr lang="es-CL" dirty="0"/>
            </a:br>
            <a:endParaRPr lang="es-CL" dirty="0"/>
          </a:p>
        </p:txBody>
      </p:sp>
      <p:sp>
        <p:nvSpPr>
          <p:cNvPr id="3" name="Marcador de contenido 2">
            <a:extLst>
              <a:ext uri="{FF2B5EF4-FFF2-40B4-BE49-F238E27FC236}">
                <a16:creationId xmlns:a16="http://schemas.microsoft.com/office/drawing/2014/main" id="{845FE223-9915-3245-AD92-17568F605761}"/>
              </a:ext>
            </a:extLst>
          </p:cNvPr>
          <p:cNvSpPr>
            <a:spLocks noGrp="1"/>
          </p:cNvSpPr>
          <p:nvPr>
            <p:ph sz="quarter" idx="13"/>
          </p:nvPr>
        </p:nvSpPr>
        <p:spPr/>
        <p:txBody>
          <a:bodyPr>
            <a:normAutofit/>
          </a:bodyPr>
          <a:lstStyle/>
          <a:p>
            <a:pPr algn="just"/>
            <a:r>
              <a:rPr lang="es-CL" dirty="0"/>
              <a:t>1. La plataforma continental de un Estado ribereño comprende el lecho y el subsuelo de las áreas submarinas que se extienden más allá de su mar territorial y a todo lo largo de la prolongación natural de su territorio hasta el borde exterior del margen continental, o bien hasta una distancia de 200 millas marinas contadas desde las líneas de base a partir de las cuales se mide la anchura del mar territorial, en los casos en que el borde exterior del margen continental no llegue a esa distancia. </a:t>
            </a:r>
          </a:p>
          <a:p>
            <a:endParaRPr lang="es-CL" dirty="0"/>
          </a:p>
        </p:txBody>
      </p:sp>
    </p:spTree>
    <p:extLst>
      <p:ext uri="{BB962C8B-B14F-4D97-AF65-F5344CB8AC3E}">
        <p14:creationId xmlns:p14="http://schemas.microsoft.com/office/powerpoint/2010/main" val="1057402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1A9A6C45-6D34-BC4C-8F32-0DC1F4F9E643}"/>
              </a:ext>
            </a:extLst>
          </p:cNvPr>
          <p:cNvPicPr>
            <a:picLocks noGrp="1" noChangeAspect="1"/>
          </p:cNvPicPr>
          <p:nvPr>
            <p:ph sz="quarter" idx="13"/>
          </p:nvPr>
        </p:nvPicPr>
        <p:blipFill>
          <a:blip r:embed="rId2"/>
          <a:stretch>
            <a:fillRect/>
          </a:stretch>
        </p:blipFill>
        <p:spPr>
          <a:xfrm>
            <a:off x="1265691" y="367748"/>
            <a:ext cx="9150518" cy="6141704"/>
          </a:xfrm>
          <a:prstGeom prst="rect">
            <a:avLst/>
          </a:prstGeom>
        </p:spPr>
      </p:pic>
    </p:spTree>
    <p:extLst>
      <p:ext uri="{BB962C8B-B14F-4D97-AF65-F5344CB8AC3E}">
        <p14:creationId xmlns:p14="http://schemas.microsoft.com/office/powerpoint/2010/main" val="850568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A120EF52-CF3D-2344-B918-E5CD1969FBB9}"/>
              </a:ext>
            </a:extLst>
          </p:cNvPr>
          <p:cNvPicPr>
            <a:picLocks noGrp="1" noChangeAspect="1"/>
          </p:cNvPicPr>
          <p:nvPr>
            <p:ph sz="quarter" idx="13"/>
          </p:nvPr>
        </p:nvPicPr>
        <p:blipFill>
          <a:blip r:embed="rId2"/>
          <a:stretch>
            <a:fillRect/>
          </a:stretch>
        </p:blipFill>
        <p:spPr>
          <a:xfrm>
            <a:off x="1133061" y="703385"/>
            <a:ext cx="9899374" cy="5614590"/>
          </a:xfrm>
        </p:spPr>
      </p:pic>
    </p:spTree>
    <p:extLst>
      <p:ext uri="{BB962C8B-B14F-4D97-AF65-F5344CB8AC3E}">
        <p14:creationId xmlns:p14="http://schemas.microsoft.com/office/powerpoint/2010/main" val="1405256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98E5A-A4E4-7A4C-A0D7-C404B2F2B22D}"/>
              </a:ext>
            </a:extLst>
          </p:cNvPr>
          <p:cNvSpPr>
            <a:spLocks noGrp="1"/>
          </p:cNvSpPr>
          <p:nvPr>
            <p:ph type="title"/>
          </p:nvPr>
        </p:nvSpPr>
        <p:spPr/>
        <p:txBody>
          <a:bodyPr/>
          <a:lstStyle/>
          <a:p>
            <a:r>
              <a:rPr lang="es-CL" dirty="0"/>
              <a:t>Determinación del límite exterior del margen continental </a:t>
            </a:r>
          </a:p>
        </p:txBody>
      </p:sp>
      <p:sp>
        <p:nvSpPr>
          <p:cNvPr id="3" name="Marcador de contenido 2">
            <a:extLst>
              <a:ext uri="{FF2B5EF4-FFF2-40B4-BE49-F238E27FC236}">
                <a16:creationId xmlns:a16="http://schemas.microsoft.com/office/drawing/2014/main" id="{77BD7720-AD77-C146-A9B7-C971AEA2FFA7}"/>
              </a:ext>
            </a:extLst>
          </p:cNvPr>
          <p:cNvSpPr>
            <a:spLocks noGrp="1"/>
          </p:cNvSpPr>
          <p:nvPr>
            <p:ph sz="quarter" idx="13"/>
          </p:nvPr>
        </p:nvSpPr>
        <p:spPr/>
        <p:txBody>
          <a:bodyPr>
            <a:normAutofit fontScale="70000" lnSpcReduction="20000"/>
          </a:bodyPr>
          <a:lstStyle/>
          <a:p>
            <a:pPr marL="0" indent="0" algn="just">
              <a:buNone/>
            </a:pPr>
            <a:r>
              <a:rPr lang="es-CL" dirty="0"/>
              <a:t>Según el artículo 76 de la convemar, La manera de determinar hasta dónde se extiende el borde exterior del margen continental es la siguiente: </a:t>
            </a:r>
          </a:p>
          <a:p>
            <a:pPr marL="0" indent="0" algn="just">
              <a:buNone/>
            </a:pPr>
            <a:r>
              <a:rPr lang="es-CL" dirty="0"/>
              <a:t>En primer lugar hay que determinar la ubicación del denominado “pie del talud continental” y a partir de allí fijar los puntos del límite exterior de la plataforma continental utilizando para ello dos criterios definidos en la Convención: </a:t>
            </a:r>
          </a:p>
          <a:p>
            <a:pPr marL="0" indent="0" algn="just">
              <a:buNone/>
            </a:pPr>
            <a:r>
              <a:rPr lang="es-CL" dirty="0"/>
              <a:t>-Puntos fijos más alejados en cada uno de los cuales el espesor de las rocas sedimentarias sea por lo menos el 1% de la distancia más corta entre ese punto y el pie del talud continental o</a:t>
            </a:r>
          </a:p>
          <a:p>
            <a:pPr marL="0" indent="0" algn="just">
              <a:buNone/>
            </a:pPr>
            <a:r>
              <a:rPr lang="es-CL" dirty="0"/>
              <a:t>-Puntos fijos situados a no más de 60 millas marinas del pie del talud continental</a:t>
            </a:r>
          </a:p>
          <a:p>
            <a:pPr marL="0" indent="0" algn="just">
              <a:buNone/>
            </a:pPr>
            <a:r>
              <a:rPr lang="es-CL" dirty="0"/>
              <a:t>Los puntos fijos que constituyan el límite exterior de la plataforma, trazados de acuerdo con los criterios del párrafo anterior, no pueden estar situados más allá de las 350 millas marinas desde las líneas de base desde las cuales se mide la altura del mar territorial o de 100 millas marinas contadas desde la isobata de 2.500 m</a:t>
            </a:r>
          </a:p>
          <a:p>
            <a:endParaRPr lang="es-CL" dirty="0"/>
          </a:p>
        </p:txBody>
      </p:sp>
    </p:spTree>
    <p:extLst>
      <p:ext uri="{BB962C8B-B14F-4D97-AF65-F5344CB8AC3E}">
        <p14:creationId xmlns:p14="http://schemas.microsoft.com/office/powerpoint/2010/main" val="806383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7E209-3F0A-C149-AA7C-30244C344904}"/>
              </a:ext>
            </a:extLst>
          </p:cNvPr>
          <p:cNvSpPr>
            <a:spLocks noGrp="1"/>
          </p:cNvSpPr>
          <p:nvPr>
            <p:ph type="title"/>
          </p:nvPr>
        </p:nvSpPr>
        <p:spPr/>
        <p:txBody>
          <a:bodyPr/>
          <a:lstStyle/>
          <a:p>
            <a:r>
              <a:rPr lang="es-CL" dirty="0"/>
              <a:t>Declaración presidencial de 1947</a:t>
            </a:r>
          </a:p>
        </p:txBody>
      </p:sp>
      <p:sp>
        <p:nvSpPr>
          <p:cNvPr id="3" name="Marcador de contenido 2">
            <a:extLst>
              <a:ext uri="{FF2B5EF4-FFF2-40B4-BE49-F238E27FC236}">
                <a16:creationId xmlns:a16="http://schemas.microsoft.com/office/drawing/2014/main" id="{3A6994AA-153D-7940-A7B7-35282793654E}"/>
              </a:ext>
            </a:extLst>
          </p:cNvPr>
          <p:cNvSpPr>
            <a:spLocks noGrp="1"/>
          </p:cNvSpPr>
          <p:nvPr>
            <p:ph sz="quarter" idx="13"/>
          </p:nvPr>
        </p:nvSpPr>
        <p:spPr>
          <a:xfrm>
            <a:off x="913774" y="2367093"/>
            <a:ext cx="10363826" cy="2155212"/>
          </a:xfrm>
        </p:spPr>
        <p:txBody>
          <a:bodyPr/>
          <a:lstStyle/>
          <a:p>
            <a:pPr marL="0" indent="0" algn="just">
              <a:buNone/>
            </a:pPr>
            <a:r>
              <a:rPr lang="es-CL" dirty="0"/>
              <a:t>1. El Gobierno de Chile confirma y proclama la soberanía nacional sobre todo el zócalo continental adyacente a las costas continentales e insulares del territorio nacional, cualquiera que sea la profundidad en que se encuentre, reivindicando, por consiguiente, todas las riquezas naturales que existen sobre dicho zócalo, en él y bajo él, conocidas o por descubrirse. </a:t>
            </a:r>
          </a:p>
          <a:p>
            <a:endParaRPr lang="es-CL" dirty="0"/>
          </a:p>
        </p:txBody>
      </p:sp>
    </p:spTree>
    <p:extLst>
      <p:ext uri="{BB962C8B-B14F-4D97-AF65-F5344CB8AC3E}">
        <p14:creationId xmlns:p14="http://schemas.microsoft.com/office/powerpoint/2010/main" val="1144383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3F02C-0309-BF43-A7BE-A48375D91375}"/>
              </a:ext>
            </a:extLst>
          </p:cNvPr>
          <p:cNvSpPr>
            <a:spLocks noGrp="1"/>
          </p:cNvSpPr>
          <p:nvPr>
            <p:ph type="title"/>
          </p:nvPr>
        </p:nvSpPr>
        <p:spPr/>
        <p:txBody>
          <a:bodyPr/>
          <a:lstStyle/>
          <a:p>
            <a:r>
              <a:rPr lang="es-CL" dirty="0"/>
              <a:t>Alta mar</a:t>
            </a:r>
          </a:p>
        </p:txBody>
      </p:sp>
      <p:sp>
        <p:nvSpPr>
          <p:cNvPr id="3" name="Marcador de contenido 2">
            <a:extLst>
              <a:ext uri="{FF2B5EF4-FFF2-40B4-BE49-F238E27FC236}">
                <a16:creationId xmlns:a16="http://schemas.microsoft.com/office/drawing/2014/main" id="{2C9602BC-4B1C-BB48-AB18-FFC78EC91DF1}"/>
              </a:ext>
            </a:extLst>
          </p:cNvPr>
          <p:cNvSpPr>
            <a:spLocks noGrp="1"/>
          </p:cNvSpPr>
          <p:nvPr>
            <p:ph sz="quarter" idx="13"/>
          </p:nvPr>
        </p:nvSpPr>
        <p:spPr/>
        <p:txBody>
          <a:bodyPr>
            <a:normAutofit/>
          </a:bodyPr>
          <a:lstStyle/>
          <a:p>
            <a:pPr marL="0" indent="0">
              <a:buNone/>
            </a:pPr>
            <a:r>
              <a:rPr lang="es-CL" dirty="0"/>
              <a:t>Las libertades de la alta mar: </a:t>
            </a:r>
          </a:p>
          <a:p>
            <a:pPr marL="0" indent="0">
              <a:buNone/>
            </a:pPr>
            <a:r>
              <a:rPr lang="es-CL" dirty="0"/>
              <a:t>a) la libertad de navegación </a:t>
            </a:r>
          </a:p>
          <a:p>
            <a:pPr marL="0" indent="0">
              <a:buNone/>
            </a:pPr>
            <a:r>
              <a:rPr lang="es-CL" dirty="0"/>
              <a:t>b) la libertad de sobrevuelo </a:t>
            </a:r>
          </a:p>
          <a:p>
            <a:pPr marL="0" indent="0">
              <a:buNone/>
            </a:pPr>
            <a:r>
              <a:rPr lang="es-CL" dirty="0"/>
              <a:t>c) la libertad de tender cables y tuberías submarinas </a:t>
            </a:r>
          </a:p>
          <a:p>
            <a:pPr marL="0" indent="0">
              <a:buNone/>
            </a:pPr>
            <a:r>
              <a:rPr lang="es-CL" dirty="0"/>
              <a:t>d) la libertad de construir islas artificiales y otras instalaciones </a:t>
            </a:r>
          </a:p>
          <a:p>
            <a:pPr marL="0" indent="0">
              <a:buNone/>
            </a:pPr>
            <a:r>
              <a:rPr lang="es-CL" dirty="0"/>
              <a:t>e) la libertad de pesca </a:t>
            </a:r>
          </a:p>
          <a:p>
            <a:pPr marL="0" indent="0">
              <a:buNone/>
            </a:pPr>
            <a:r>
              <a:rPr lang="es-CL" dirty="0"/>
              <a:t>f) la libertad de investigación científica </a:t>
            </a:r>
          </a:p>
          <a:p>
            <a:pPr marL="0" indent="0">
              <a:buNone/>
            </a:pPr>
            <a:endParaRPr lang="es-CL" dirty="0"/>
          </a:p>
        </p:txBody>
      </p:sp>
    </p:spTree>
    <p:extLst>
      <p:ext uri="{BB962C8B-B14F-4D97-AF65-F5344CB8AC3E}">
        <p14:creationId xmlns:p14="http://schemas.microsoft.com/office/powerpoint/2010/main" val="373486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6E5744-9DBD-4A48-846B-C87FFDD1D59A}"/>
              </a:ext>
            </a:extLst>
          </p:cNvPr>
          <p:cNvSpPr>
            <a:spLocks noGrp="1"/>
          </p:cNvSpPr>
          <p:nvPr>
            <p:ph type="title"/>
          </p:nvPr>
        </p:nvSpPr>
        <p:spPr/>
        <p:txBody>
          <a:bodyPr/>
          <a:lstStyle/>
          <a:p>
            <a:r>
              <a:rPr lang="es-CL" dirty="0"/>
              <a:t>Zonas marítimas de la convemar</a:t>
            </a:r>
          </a:p>
        </p:txBody>
      </p:sp>
      <p:sp>
        <p:nvSpPr>
          <p:cNvPr id="3" name="Marcador de contenido 2">
            <a:extLst>
              <a:ext uri="{FF2B5EF4-FFF2-40B4-BE49-F238E27FC236}">
                <a16:creationId xmlns:a16="http://schemas.microsoft.com/office/drawing/2014/main" id="{A7F47974-A9D5-5F40-A3C1-6DA4B10EA055}"/>
              </a:ext>
            </a:extLst>
          </p:cNvPr>
          <p:cNvSpPr>
            <a:spLocks noGrp="1"/>
          </p:cNvSpPr>
          <p:nvPr>
            <p:ph sz="quarter" idx="13"/>
          </p:nvPr>
        </p:nvSpPr>
        <p:spPr>
          <a:xfrm>
            <a:off x="913775" y="1949648"/>
            <a:ext cx="10363826" cy="3424107"/>
          </a:xfrm>
        </p:spPr>
        <p:txBody>
          <a:bodyPr>
            <a:normAutofit fontScale="47500" lnSpcReduction="20000"/>
          </a:bodyPr>
          <a:lstStyle/>
          <a:p>
            <a:pPr marL="0" indent="0">
              <a:buNone/>
            </a:pPr>
            <a:endParaRPr lang="es-CL" dirty="0"/>
          </a:p>
          <a:p>
            <a:r>
              <a:rPr lang="es-CL" sz="2900" dirty="0"/>
              <a:t>aguas interiores </a:t>
            </a:r>
          </a:p>
          <a:p>
            <a:r>
              <a:rPr lang="es-CL" sz="2900" dirty="0"/>
              <a:t>mar territorial </a:t>
            </a:r>
          </a:p>
          <a:p>
            <a:r>
              <a:rPr lang="es-CL" sz="2900" dirty="0"/>
              <a:t>zona contigua </a:t>
            </a:r>
          </a:p>
          <a:p>
            <a:r>
              <a:rPr lang="es-CL" sz="2900" dirty="0"/>
              <a:t>zona económica exclusiva </a:t>
            </a:r>
          </a:p>
          <a:p>
            <a:r>
              <a:rPr lang="es-CL" sz="2900" dirty="0"/>
              <a:t>plataforma continental </a:t>
            </a:r>
          </a:p>
          <a:p>
            <a:r>
              <a:rPr lang="es-CL" sz="2900" dirty="0"/>
              <a:t>aguas archipelágicas </a:t>
            </a:r>
          </a:p>
          <a:p>
            <a:r>
              <a:rPr lang="es-CL" sz="2900" dirty="0"/>
              <a:t>alta mar </a:t>
            </a:r>
          </a:p>
          <a:p>
            <a:r>
              <a:rPr lang="es-CL" sz="2900" dirty="0"/>
              <a:t>estrechos internacionales </a:t>
            </a:r>
          </a:p>
          <a:p>
            <a:r>
              <a:rPr lang="es-CL" sz="2900" dirty="0"/>
              <a:t>fondos marinos y oceánicos (el área o Zona Internacional) </a:t>
            </a:r>
          </a:p>
          <a:p>
            <a:endParaRPr lang="es-CL" dirty="0"/>
          </a:p>
        </p:txBody>
      </p:sp>
    </p:spTree>
    <p:extLst>
      <p:ext uri="{BB962C8B-B14F-4D97-AF65-F5344CB8AC3E}">
        <p14:creationId xmlns:p14="http://schemas.microsoft.com/office/powerpoint/2010/main" val="3152439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6FF1A-7600-554E-B107-2AD09DE0419F}"/>
              </a:ext>
            </a:extLst>
          </p:cNvPr>
          <p:cNvSpPr>
            <a:spLocks noGrp="1"/>
          </p:cNvSpPr>
          <p:nvPr>
            <p:ph type="title"/>
          </p:nvPr>
        </p:nvSpPr>
        <p:spPr>
          <a:xfrm>
            <a:off x="913149" y="379977"/>
            <a:ext cx="10364451" cy="733205"/>
          </a:xfrm>
        </p:spPr>
        <p:txBody>
          <a:bodyPr>
            <a:normAutofit fontScale="90000"/>
          </a:bodyPr>
          <a:lstStyle/>
          <a:p>
            <a:r>
              <a:rPr lang="es-CL" dirty="0"/>
              <a:t>La pesca en alta mar</a:t>
            </a:r>
            <a:br>
              <a:rPr lang="es-CL" dirty="0"/>
            </a:br>
            <a:endParaRPr lang="es-CL" dirty="0"/>
          </a:p>
        </p:txBody>
      </p:sp>
      <p:sp>
        <p:nvSpPr>
          <p:cNvPr id="3" name="Marcador de contenido 2">
            <a:extLst>
              <a:ext uri="{FF2B5EF4-FFF2-40B4-BE49-F238E27FC236}">
                <a16:creationId xmlns:a16="http://schemas.microsoft.com/office/drawing/2014/main" id="{18EDE0DA-6310-8943-B8AA-A0FF8F17C8FA}"/>
              </a:ext>
            </a:extLst>
          </p:cNvPr>
          <p:cNvSpPr>
            <a:spLocks noGrp="1"/>
          </p:cNvSpPr>
          <p:nvPr>
            <p:ph sz="quarter" idx="13"/>
          </p:nvPr>
        </p:nvSpPr>
        <p:spPr>
          <a:xfrm>
            <a:off x="1003226" y="985553"/>
            <a:ext cx="10363826" cy="5594151"/>
          </a:xfrm>
        </p:spPr>
        <p:txBody>
          <a:bodyPr>
            <a:normAutofit/>
          </a:bodyPr>
          <a:lstStyle/>
          <a:p>
            <a:pPr marL="0" indent="0" algn="just">
              <a:buNone/>
            </a:pPr>
            <a:r>
              <a:rPr lang="es-CL" dirty="0"/>
              <a:t>Artículo 116 convemar:</a:t>
            </a:r>
          </a:p>
          <a:p>
            <a:pPr marL="0" indent="0" algn="just">
              <a:buNone/>
            </a:pPr>
            <a:r>
              <a:rPr lang="es-CL" dirty="0"/>
              <a:t>Todos los Estados tienen derecho a que sus nacionales se dediquen a la pesca en la alta mar con sujeción a: </a:t>
            </a:r>
          </a:p>
          <a:p>
            <a:pPr marL="0" indent="0" algn="just">
              <a:buNone/>
            </a:pPr>
            <a:r>
              <a:rPr lang="es-CL" dirty="0"/>
              <a:t>(a) Sus obligaciones convencionales </a:t>
            </a:r>
          </a:p>
          <a:p>
            <a:pPr marL="0" indent="0" algn="just">
              <a:buNone/>
            </a:pPr>
            <a:r>
              <a:rPr lang="es-CL" dirty="0"/>
              <a:t>(b) Los derechos y deberes así como los intereses de los Estados ribereños que se estipulan, entre otras disposiciones, en el párrafo 2 del artículo 63 y en los artículos 64 a 67; y </a:t>
            </a:r>
          </a:p>
          <a:p>
            <a:pPr marL="0" indent="0" algn="just">
              <a:buNone/>
            </a:pPr>
            <a:r>
              <a:rPr lang="es-CL" dirty="0"/>
              <a:t>(c) Las disposiciones de esta sección. </a:t>
            </a:r>
          </a:p>
          <a:p>
            <a:pPr marL="0" indent="0" algn="just">
              <a:buNone/>
            </a:pPr>
            <a:r>
              <a:rPr lang="es-CL" dirty="0"/>
              <a:t>Artículo 117 convemar:</a:t>
            </a:r>
          </a:p>
          <a:p>
            <a:pPr marL="0" indent="0" algn="just">
              <a:buNone/>
            </a:pPr>
            <a:r>
              <a:rPr lang="es-CL" dirty="0"/>
              <a:t>Todos los Estados tienen el deber de adoptar las medidas que, en relación con sus respectivos nacionales, puedan ser necesarias para la conservación de los recursos vivos de la alta mar, o de cooperar con otros Estados en su adopción. </a:t>
            </a:r>
          </a:p>
          <a:p>
            <a:pPr marL="0" indent="0" algn="just">
              <a:buNone/>
            </a:pPr>
            <a:endParaRPr lang="es-CL" dirty="0"/>
          </a:p>
          <a:p>
            <a:pPr marL="0" indent="0" algn="just">
              <a:buNone/>
            </a:pPr>
            <a:endParaRPr lang="es-CL" dirty="0"/>
          </a:p>
          <a:p>
            <a:pPr marL="0" indent="0">
              <a:buNone/>
            </a:pPr>
            <a:endParaRPr lang="es-CL" dirty="0"/>
          </a:p>
        </p:txBody>
      </p:sp>
    </p:spTree>
    <p:extLst>
      <p:ext uri="{BB962C8B-B14F-4D97-AF65-F5344CB8AC3E}">
        <p14:creationId xmlns:p14="http://schemas.microsoft.com/office/powerpoint/2010/main" val="2807712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77B8D8-2AC4-6349-B7B0-222E2AE81ED2}"/>
              </a:ext>
            </a:extLst>
          </p:cNvPr>
          <p:cNvSpPr>
            <a:spLocks noGrp="1"/>
          </p:cNvSpPr>
          <p:nvPr>
            <p:ph type="title"/>
          </p:nvPr>
        </p:nvSpPr>
        <p:spPr/>
        <p:txBody>
          <a:bodyPr/>
          <a:lstStyle/>
          <a:p>
            <a:r>
              <a:rPr lang="es-CL" dirty="0"/>
              <a:t>Artículo 118 convemar</a:t>
            </a:r>
          </a:p>
        </p:txBody>
      </p:sp>
      <p:sp>
        <p:nvSpPr>
          <p:cNvPr id="3" name="Marcador de contenido 2">
            <a:extLst>
              <a:ext uri="{FF2B5EF4-FFF2-40B4-BE49-F238E27FC236}">
                <a16:creationId xmlns:a16="http://schemas.microsoft.com/office/drawing/2014/main" id="{06B41E93-9BBD-9045-A941-F745D116F365}"/>
              </a:ext>
            </a:extLst>
          </p:cNvPr>
          <p:cNvSpPr>
            <a:spLocks noGrp="1"/>
          </p:cNvSpPr>
          <p:nvPr>
            <p:ph sz="quarter" idx="13"/>
          </p:nvPr>
        </p:nvSpPr>
        <p:spPr>
          <a:xfrm>
            <a:off x="913775" y="1939710"/>
            <a:ext cx="10363826" cy="4063525"/>
          </a:xfrm>
        </p:spPr>
        <p:txBody>
          <a:bodyPr>
            <a:normAutofit/>
          </a:bodyPr>
          <a:lstStyle/>
          <a:p>
            <a:pPr marL="0" indent="0" algn="just">
              <a:buNone/>
            </a:pPr>
            <a:r>
              <a:rPr lang="es-CL" dirty="0"/>
              <a:t>Los Estados cooperarán entre sí en la conservación y administración de los recursos vivos en las zonas de la alta mar. Los Estados cuyos nacionales exploten idénticos recursos vivos, o diferentes recursos vivos situados en la misma zona, celebrarán negociaciones con miras a tomar las medidas necesarias para la conservación de tales recursos vivos. Con esta finalidad cooperarán, según proceda, para establecer organizaciones subregionales o regionales de pesca. </a:t>
            </a:r>
          </a:p>
          <a:p>
            <a:endParaRPr lang="es-CL" dirty="0"/>
          </a:p>
        </p:txBody>
      </p:sp>
    </p:spTree>
    <p:extLst>
      <p:ext uri="{BB962C8B-B14F-4D97-AF65-F5344CB8AC3E}">
        <p14:creationId xmlns:p14="http://schemas.microsoft.com/office/powerpoint/2010/main" val="1018932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977B9-5567-2C48-B133-62D470F0DAD4}"/>
              </a:ext>
            </a:extLst>
          </p:cNvPr>
          <p:cNvSpPr>
            <a:spLocks noGrp="1"/>
          </p:cNvSpPr>
          <p:nvPr>
            <p:ph type="title"/>
          </p:nvPr>
        </p:nvSpPr>
        <p:spPr/>
        <p:txBody>
          <a:bodyPr/>
          <a:lstStyle/>
          <a:p>
            <a:r>
              <a:rPr lang="es-CL" dirty="0"/>
              <a:t>Estrechos utilizados para la navegación internacional</a:t>
            </a:r>
          </a:p>
        </p:txBody>
      </p:sp>
      <p:sp>
        <p:nvSpPr>
          <p:cNvPr id="3" name="Marcador de contenido 2">
            <a:extLst>
              <a:ext uri="{FF2B5EF4-FFF2-40B4-BE49-F238E27FC236}">
                <a16:creationId xmlns:a16="http://schemas.microsoft.com/office/drawing/2014/main" id="{09074357-E697-1B4A-BACE-44389E0DB90B}"/>
              </a:ext>
            </a:extLst>
          </p:cNvPr>
          <p:cNvSpPr>
            <a:spLocks noGrp="1"/>
          </p:cNvSpPr>
          <p:nvPr>
            <p:ph sz="quarter" idx="13"/>
          </p:nvPr>
        </p:nvSpPr>
        <p:spPr>
          <a:xfrm>
            <a:off x="914400" y="1959588"/>
            <a:ext cx="10363826" cy="4679751"/>
          </a:xfrm>
        </p:spPr>
        <p:txBody>
          <a:bodyPr>
            <a:normAutofit lnSpcReduction="10000"/>
          </a:bodyPr>
          <a:lstStyle/>
          <a:p>
            <a:pPr marL="0" indent="0">
              <a:buNone/>
            </a:pPr>
            <a:r>
              <a:rPr lang="es-CL" dirty="0"/>
              <a:t>Artículo 34 </a:t>
            </a:r>
          </a:p>
          <a:p>
            <a:pPr marL="0" indent="0" algn="just">
              <a:buNone/>
            </a:pPr>
            <a:r>
              <a:rPr lang="es-CL" dirty="0"/>
              <a:t>Condición jurídica de las aguas que forman estrechos utilizados para la navegación internacional </a:t>
            </a:r>
          </a:p>
          <a:p>
            <a:pPr marL="0" indent="0" algn="just">
              <a:buNone/>
            </a:pPr>
            <a:r>
              <a:rPr lang="es-CL" dirty="0"/>
              <a:t>“1. El régimen de paso por los estrechos utilizados para la navegación internacional …no afectará en otros aspectos a la condición jurídica de las aguas que forman tales estrechos ni al ejercicio por los Estados ribereños del estrecho de su soberanía o jurisdicción sobre tales aguas, su lecho y su subsuelo y el espacio aéreo situado sobre ellas.”</a:t>
            </a:r>
          </a:p>
          <a:p>
            <a:pPr marL="0" indent="0" algn="just">
              <a:buNone/>
            </a:pPr>
            <a:r>
              <a:rPr lang="es-CL" dirty="0"/>
              <a:t>-Paso en tránsito</a:t>
            </a:r>
          </a:p>
          <a:p>
            <a:pPr marL="0" indent="0" algn="just">
              <a:buNone/>
            </a:pPr>
            <a:r>
              <a:rPr lang="es-CL" dirty="0"/>
              <a:t>-Paso inocente</a:t>
            </a:r>
          </a:p>
          <a:p>
            <a:pPr marL="0" indent="0" algn="just">
              <a:buNone/>
            </a:pPr>
            <a:r>
              <a:rPr lang="es-CL" dirty="0"/>
              <a:t>-regímenes propios (estrecho de magallanes)</a:t>
            </a:r>
          </a:p>
          <a:p>
            <a:endParaRPr lang="es-CL" dirty="0"/>
          </a:p>
        </p:txBody>
      </p:sp>
    </p:spTree>
    <p:extLst>
      <p:ext uri="{BB962C8B-B14F-4D97-AF65-F5344CB8AC3E}">
        <p14:creationId xmlns:p14="http://schemas.microsoft.com/office/powerpoint/2010/main" val="57803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DC7FA2-D8FF-A244-9606-2365EB9DE147}"/>
              </a:ext>
            </a:extLst>
          </p:cNvPr>
          <p:cNvSpPr>
            <a:spLocks noGrp="1"/>
          </p:cNvSpPr>
          <p:nvPr>
            <p:ph type="title"/>
          </p:nvPr>
        </p:nvSpPr>
        <p:spPr/>
        <p:txBody>
          <a:bodyPr/>
          <a:lstStyle/>
          <a:p>
            <a:r>
              <a:rPr lang="es-CL" dirty="0"/>
              <a:t>La zona</a:t>
            </a:r>
            <a:br>
              <a:rPr lang="es-CL" dirty="0"/>
            </a:br>
            <a:r>
              <a:rPr lang="es-CL" dirty="0"/>
              <a:t>(PARTE XI CONVEMAR)</a:t>
            </a:r>
          </a:p>
        </p:txBody>
      </p:sp>
      <p:sp>
        <p:nvSpPr>
          <p:cNvPr id="3" name="Marcador de contenido 2">
            <a:extLst>
              <a:ext uri="{FF2B5EF4-FFF2-40B4-BE49-F238E27FC236}">
                <a16:creationId xmlns:a16="http://schemas.microsoft.com/office/drawing/2014/main" id="{73D59C03-08E3-9641-9F43-A2D35E9CAE2C}"/>
              </a:ext>
            </a:extLst>
          </p:cNvPr>
          <p:cNvSpPr>
            <a:spLocks noGrp="1"/>
          </p:cNvSpPr>
          <p:nvPr>
            <p:ph sz="quarter" idx="13"/>
          </p:nvPr>
        </p:nvSpPr>
        <p:spPr/>
        <p:txBody>
          <a:bodyPr>
            <a:normAutofit fontScale="92500" lnSpcReduction="20000"/>
          </a:bodyPr>
          <a:lstStyle/>
          <a:p>
            <a:r>
              <a:rPr lang="es-CL" dirty="0"/>
              <a:t>Recursos (minerales sólidos, líquidos o gaseosos in situ, en los fondos marinos o su subsuelo) </a:t>
            </a:r>
          </a:p>
          <a:p>
            <a:r>
              <a:rPr lang="es-CL" dirty="0"/>
              <a:t>•Minerales: recursos una vez extraídos </a:t>
            </a:r>
          </a:p>
          <a:p>
            <a:r>
              <a:rPr lang="es-CL" dirty="0"/>
              <a:t>•No afecta la calidad de las aguas o el espacio aéreo suprayacente</a:t>
            </a:r>
          </a:p>
          <a:p>
            <a:pPr marL="0" indent="0">
              <a:buNone/>
            </a:pPr>
            <a:r>
              <a:rPr lang="es-CL" dirty="0"/>
              <a:t>aRTÍCULO 136 CONVEMAR:</a:t>
            </a:r>
          </a:p>
          <a:p>
            <a:pPr marL="0" indent="0">
              <a:buNone/>
            </a:pPr>
            <a:r>
              <a:rPr lang="es-CL" dirty="0"/>
              <a:t>-patrimonio común de la humanidad</a:t>
            </a:r>
          </a:p>
          <a:p>
            <a:pPr marL="0" indent="0" algn="just">
              <a:buNone/>
            </a:pPr>
            <a:r>
              <a:rPr lang="es-CL" dirty="0"/>
              <a:t>lA ZONA Y SUS RECURSOS SON PATRIMONIO COMÚN DE LA HUMANIDAD. esTO QUIERE DECIR QUE JURÍDICAMENTE NO HAY REIVINDICACIÓN DE SOBERANÍA, EJERCICIO DE SOBERANÍA O DERECHOS SOBERANOS Y QUE NO PUEDE HABER APROPIACIÓN DE ELLA.  </a:t>
            </a:r>
          </a:p>
          <a:p>
            <a:endParaRPr lang="es-CL" dirty="0"/>
          </a:p>
        </p:txBody>
      </p:sp>
    </p:spTree>
    <p:extLst>
      <p:ext uri="{BB962C8B-B14F-4D97-AF65-F5344CB8AC3E}">
        <p14:creationId xmlns:p14="http://schemas.microsoft.com/office/powerpoint/2010/main" val="886147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65FB5-32F6-2742-B5F4-32CA340D530E}"/>
              </a:ext>
            </a:extLst>
          </p:cNvPr>
          <p:cNvSpPr>
            <a:spLocks noGrp="1"/>
          </p:cNvSpPr>
          <p:nvPr>
            <p:ph type="title"/>
          </p:nvPr>
        </p:nvSpPr>
        <p:spPr/>
        <p:txBody>
          <a:bodyPr/>
          <a:lstStyle/>
          <a:p>
            <a:r>
              <a:rPr lang="es-CL" dirty="0"/>
              <a:t>reSERVAS Y EXCEPCIONES EN LA CONVEMAR</a:t>
            </a:r>
            <a:br>
              <a:rPr lang="es-CL" dirty="0"/>
            </a:br>
            <a:r>
              <a:rPr lang="es-CL" dirty="0"/>
              <a:t>(ARTÍCULO 309)</a:t>
            </a:r>
          </a:p>
        </p:txBody>
      </p:sp>
      <p:sp>
        <p:nvSpPr>
          <p:cNvPr id="3" name="Marcador de contenido 2">
            <a:extLst>
              <a:ext uri="{FF2B5EF4-FFF2-40B4-BE49-F238E27FC236}">
                <a16:creationId xmlns:a16="http://schemas.microsoft.com/office/drawing/2014/main" id="{645573FA-FB97-0346-8296-4936C2546FA1}"/>
              </a:ext>
            </a:extLst>
          </p:cNvPr>
          <p:cNvSpPr>
            <a:spLocks noGrp="1"/>
          </p:cNvSpPr>
          <p:nvPr>
            <p:ph sz="quarter" idx="13"/>
          </p:nvPr>
        </p:nvSpPr>
        <p:spPr/>
        <p:txBody>
          <a:bodyPr/>
          <a:lstStyle/>
          <a:p>
            <a:pPr marL="0" indent="0">
              <a:buNone/>
            </a:pPr>
            <a:endParaRPr lang="es-CL" dirty="0"/>
          </a:p>
          <a:p>
            <a:pPr marL="0" indent="0">
              <a:buNone/>
            </a:pPr>
            <a:endParaRPr lang="es-CL" dirty="0"/>
          </a:p>
          <a:p>
            <a:pPr marL="0" indent="0" algn="just">
              <a:buNone/>
            </a:pPr>
            <a:r>
              <a:rPr lang="es-CL" dirty="0"/>
              <a:t>No se podrán formular reservas ni excepciones a esta Convención, salvo las expresamente autorizadas por otros artículos de la Convención. </a:t>
            </a:r>
          </a:p>
          <a:p>
            <a:endParaRPr lang="es-CL" dirty="0"/>
          </a:p>
        </p:txBody>
      </p:sp>
    </p:spTree>
    <p:extLst>
      <p:ext uri="{BB962C8B-B14F-4D97-AF65-F5344CB8AC3E}">
        <p14:creationId xmlns:p14="http://schemas.microsoft.com/office/powerpoint/2010/main" val="3869367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44750-4587-2949-905D-B1C80F58A237}"/>
              </a:ext>
            </a:extLst>
          </p:cNvPr>
          <p:cNvSpPr>
            <a:spLocks noGrp="1"/>
          </p:cNvSpPr>
          <p:nvPr>
            <p:ph type="title"/>
          </p:nvPr>
        </p:nvSpPr>
        <p:spPr/>
        <p:txBody>
          <a:bodyPr/>
          <a:lstStyle/>
          <a:p>
            <a:r>
              <a:rPr lang="es-CL" dirty="0"/>
              <a:t>DECLARACIONES Y MANIFESTACIONES</a:t>
            </a:r>
            <a:br>
              <a:rPr lang="es-CL" dirty="0"/>
            </a:br>
            <a:r>
              <a:rPr lang="es-CL" dirty="0"/>
              <a:t>(ARTICULO 310 CONVEMAR)</a:t>
            </a:r>
          </a:p>
        </p:txBody>
      </p:sp>
      <p:sp>
        <p:nvSpPr>
          <p:cNvPr id="3" name="Marcador de contenido 2">
            <a:extLst>
              <a:ext uri="{FF2B5EF4-FFF2-40B4-BE49-F238E27FC236}">
                <a16:creationId xmlns:a16="http://schemas.microsoft.com/office/drawing/2014/main" id="{95DB5911-997A-1641-AB3F-7F90C6086185}"/>
              </a:ext>
            </a:extLst>
          </p:cNvPr>
          <p:cNvSpPr>
            <a:spLocks noGrp="1"/>
          </p:cNvSpPr>
          <p:nvPr>
            <p:ph sz="quarter" idx="13"/>
          </p:nvPr>
        </p:nvSpPr>
        <p:spPr/>
        <p:txBody>
          <a:bodyPr>
            <a:normAutofit/>
          </a:bodyPr>
          <a:lstStyle/>
          <a:p>
            <a:pPr marL="0" indent="0" algn="just">
              <a:buNone/>
            </a:pPr>
            <a:r>
              <a:rPr lang="es-CL" dirty="0"/>
              <a:t>El articulo 309 no impedirá que un Estado, al firmar o ratificar esta Convención o adherirse a ella, haga declaraciones o manifestaciones, cualquiera quo sea su enunciado o denominación, a fin de, entre otras cosas, armonizar su derecho interno con las disposiciones de la Convención, siempre que tales declaraciones o manifestaciones no tengan por objeto excluir o modificar los efectos jurídicos de las disposiciones de la Convenci6n en su aplicación a ese Estado. </a:t>
            </a:r>
          </a:p>
          <a:p>
            <a:endParaRPr lang="es-CL" dirty="0"/>
          </a:p>
        </p:txBody>
      </p:sp>
    </p:spTree>
    <p:extLst>
      <p:ext uri="{BB962C8B-B14F-4D97-AF65-F5344CB8AC3E}">
        <p14:creationId xmlns:p14="http://schemas.microsoft.com/office/powerpoint/2010/main" val="1047106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7B43A7-5AEA-A64F-9F2B-C5360B9C8C28}"/>
              </a:ext>
            </a:extLst>
          </p:cNvPr>
          <p:cNvSpPr>
            <a:spLocks noGrp="1"/>
          </p:cNvSpPr>
          <p:nvPr>
            <p:ph type="title"/>
          </p:nvPr>
        </p:nvSpPr>
        <p:spPr/>
        <p:txBody>
          <a:bodyPr/>
          <a:lstStyle/>
          <a:p>
            <a:r>
              <a:rPr lang="es-CL" dirty="0"/>
              <a:t>DENUNCIA DE LA CONVEMAR</a:t>
            </a:r>
            <a:br>
              <a:rPr lang="es-CL" dirty="0"/>
            </a:br>
            <a:r>
              <a:rPr lang="es-CL" dirty="0"/>
              <a:t>(ARTÍCULO 317)</a:t>
            </a:r>
          </a:p>
        </p:txBody>
      </p:sp>
      <p:sp>
        <p:nvSpPr>
          <p:cNvPr id="3" name="Marcador de contenido 2">
            <a:extLst>
              <a:ext uri="{FF2B5EF4-FFF2-40B4-BE49-F238E27FC236}">
                <a16:creationId xmlns:a16="http://schemas.microsoft.com/office/drawing/2014/main" id="{CDB781FD-6BD6-F74E-8304-0D57A68D70AE}"/>
              </a:ext>
            </a:extLst>
          </p:cNvPr>
          <p:cNvSpPr>
            <a:spLocks noGrp="1"/>
          </p:cNvSpPr>
          <p:nvPr>
            <p:ph sz="quarter" idx="13"/>
          </p:nvPr>
        </p:nvSpPr>
        <p:spPr/>
        <p:txBody>
          <a:bodyPr/>
          <a:lstStyle/>
          <a:p>
            <a:pPr marL="0" indent="0" algn="just">
              <a:buNone/>
            </a:pPr>
            <a:r>
              <a:rPr lang="es-CL" dirty="0"/>
              <a:t>1. Todo Estado Parte podrá denunciar esta Convención, mediante notificación escrita al Secretario General de las Naciones Unidas, e indicar las razones en que se funde la denuncia. La denuncia surtirá efecto un año después de la fecha en que haya sido recibida la notificación, a menos que en ésta se señale una fecha ulterior. </a:t>
            </a:r>
          </a:p>
          <a:p>
            <a:endParaRPr lang="es-CL" dirty="0"/>
          </a:p>
        </p:txBody>
      </p:sp>
    </p:spTree>
    <p:extLst>
      <p:ext uri="{BB962C8B-B14F-4D97-AF65-F5344CB8AC3E}">
        <p14:creationId xmlns:p14="http://schemas.microsoft.com/office/powerpoint/2010/main" val="86799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16111-E88A-9A48-BF84-50D6F7C0C8A7}"/>
              </a:ext>
            </a:extLst>
          </p:cNvPr>
          <p:cNvSpPr>
            <a:spLocks noGrp="1"/>
          </p:cNvSpPr>
          <p:nvPr>
            <p:ph type="title"/>
          </p:nvPr>
        </p:nvSpPr>
        <p:spPr>
          <a:xfrm>
            <a:off x="635480" y="0"/>
            <a:ext cx="10364451" cy="1596177"/>
          </a:xfrm>
        </p:spPr>
        <p:txBody>
          <a:bodyPr/>
          <a:lstStyle/>
          <a:p>
            <a:r>
              <a:rPr lang="es-CL" dirty="0"/>
              <a:t>¿preguntas?</a:t>
            </a:r>
          </a:p>
        </p:txBody>
      </p:sp>
      <p:pic>
        <p:nvPicPr>
          <p:cNvPr id="4" name="Marcador de contenido 3">
            <a:extLst>
              <a:ext uri="{FF2B5EF4-FFF2-40B4-BE49-F238E27FC236}">
                <a16:creationId xmlns:a16="http://schemas.microsoft.com/office/drawing/2014/main" id="{C876650B-2740-F746-8452-F7DA8E5CD0B7}"/>
              </a:ext>
            </a:extLst>
          </p:cNvPr>
          <p:cNvPicPr>
            <a:picLocks noGrp="1" noChangeAspect="1"/>
          </p:cNvPicPr>
          <p:nvPr>
            <p:ph sz="quarter" idx="13"/>
          </p:nvPr>
        </p:nvPicPr>
        <p:blipFill>
          <a:blip r:embed="rId2"/>
          <a:stretch>
            <a:fillRect/>
          </a:stretch>
        </p:blipFill>
        <p:spPr>
          <a:xfrm>
            <a:off x="2166731" y="1469393"/>
            <a:ext cx="7653130" cy="5082954"/>
          </a:xfrm>
          <a:prstGeom prst="rect">
            <a:avLst/>
          </a:prstGeom>
        </p:spPr>
      </p:pic>
    </p:spTree>
    <p:extLst>
      <p:ext uri="{BB962C8B-B14F-4D97-AF65-F5344CB8AC3E}">
        <p14:creationId xmlns:p14="http://schemas.microsoft.com/office/powerpoint/2010/main" val="81193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C2D8A-6437-B742-A1C5-DBE4D1D79AA1}"/>
              </a:ext>
            </a:extLst>
          </p:cNvPr>
          <p:cNvSpPr>
            <a:spLocks noGrp="1"/>
          </p:cNvSpPr>
          <p:nvPr>
            <p:ph type="title"/>
          </p:nvPr>
        </p:nvSpPr>
        <p:spPr/>
        <p:txBody>
          <a:bodyPr>
            <a:normAutofit fontScale="90000"/>
          </a:bodyPr>
          <a:lstStyle/>
          <a:p>
            <a:br>
              <a:rPr lang="es-CL" dirty="0"/>
            </a:br>
            <a:br>
              <a:rPr lang="es-CL" dirty="0"/>
            </a:br>
            <a:r>
              <a:rPr lang="es-CL" dirty="0"/>
              <a:t>Mar Territorial</a:t>
            </a:r>
            <a:br>
              <a:rPr lang="es-CL" dirty="0"/>
            </a:br>
            <a:r>
              <a:rPr lang="es-CL" dirty="0"/>
              <a:t>(Artículo 2 Convemar)</a:t>
            </a:r>
            <a:br>
              <a:rPr lang="es-CL" dirty="0"/>
            </a:br>
            <a:endParaRPr lang="es-CL" dirty="0"/>
          </a:p>
        </p:txBody>
      </p:sp>
      <p:sp>
        <p:nvSpPr>
          <p:cNvPr id="3" name="Marcador de contenido 2">
            <a:extLst>
              <a:ext uri="{FF2B5EF4-FFF2-40B4-BE49-F238E27FC236}">
                <a16:creationId xmlns:a16="http://schemas.microsoft.com/office/drawing/2014/main" id="{504F8E90-360B-1E4A-A1F2-0B3D61F0EFC0}"/>
              </a:ext>
            </a:extLst>
          </p:cNvPr>
          <p:cNvSpPr>
            <a:spLocks noGrp="1"/>
          </p:cNvSpPr>
          <p:nvPr>
            <p:ph sz="quarter" idx="13"/>
          </p:nvPr>
        </p:nvSpPr>
        <p:spPr/>
        <p:txBody>
          <a:bodyPr>
            <a:normAutofit/>
          </a:bodyPr>
          <a:lstStyle/>
          <a:p>
            <a:pPr marL="0" indent="0" algn="just">
              <a:buNone/>
            </a:pPr>
            <a:r>
              <a:rPr lang="es-CL" dirty="0"/>
              <a:t>1. La soberanía del Estado ribereño se extiende más allá de su territorio y de sus aguas interiores y, en el caso del Estado archipelágico, de sus aguas archipelágicas, a la franja de mar adyacente designada con el nombre de mar territorial. </a:t>
            </a:r>
          </a:p>
          <a:p>
            <a:pPr marL="0" indent="0" algn="just">
              <a:buNone/>
            </a:pPr>
            <a:r>
              <a:rPr lang="es-CL" dirty="0"/>
              <a:t>2. Esta soberanía se extiende al espacio aéreo sobre el mar territorial, así como al lecho y al subsuelo de ese mar. </a:t>
            </a:r>
          </a:p>
          <a:p>
            <a:pPr marL="0" indent="0" algn="just">
              <a:buNone/>
            </a:pPr>
            <a:r>
              <a:rPr lang="es-CL" dirty="0"/>
              <a:t>3. La soberanía sobre el mar territorial se ejerce con arreglo a esta Convención y otras normas de derecho internacional. </a:t>
            </a:r>
          </a:p>
          <a:p>
            <a:endParaRPr lang="es-CL" dirty="0"/>
          </a:p>
        </p:txBody>
      </p:sp>
    </p:spTree>
    <p:extLst>
      <p:ext uri="{BB962C8B-B14F-4D97-AF65-F5344CB8AC3E}">
        <p14:creationId xmlns:p14="http://schemas.microsoft.com/office/powerpoint/2010/main" val="87872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43522-693D-7141-A40A-1264C3B76F6A}"/>
              </a:ext>
            </a:extLst>
          </p:cNvPr>
          <p:cNvSpPr>
            <a:spLocks noGrp="1"/>
          </p:cNvSpPr>
          <p:nvPr>
            <p:ph type="title"/>
          </p:nvPr>
        </p:nvSpPr>
        <p:spPr/>
        <p:txBody>
          <a:bodyPr>
            <a:normAutofit fontScale="90000"/>
          </a:bodyPr>
          <a:lstStyle/>
          <a:p>
            <a:br>
              <a:rPr lang="es-CL" dirty="0"/>
            </a:br>
            <a:br>
              <a:rPr lang="es-CL" dirty="0"/>
            </a:br>
            <a:r>
              <a:rPr lang="es-CL" dirty="0"/>
              <a:t>Anchura del Mar Territorial </a:t>
            </a:r>
            <a:br>
              <a:rPr lang="es-CL" dirty="0"/>
            </a:br>
            <a:r>
              <a:rPr lang="es-CL" dirty="0"/>
              <a:t>(Artículo 3 CONVEMAR)</a:t>
            </a:r>
            <a:br>
              <a:rPr lang="es-CL" dirty="0"/>
            </a:br>
            <a:endParaRPr lang="es-CL" dirty="0"/>
          </a:p>
        </p:txBody>
      </p:sp>
      <p:sp>
        <p:nvSpPr>
          <p:cNvPr id="3" name="Marcador de contenido 2">
            <a:extLst>
              <a:ext uri="{FF2B5EF4-FFF2-40B4-BE49-F238E27FC236}">
                <a16:creationId xmlns:a16="http://schemas.microsoft.com/office/drawing/2014/main" id="{21F7C961-CCA3-8348-9578-E7D0711CFF26}"/>
              </a:ext>
            </a:extLst>
          </p:cNvPr>
          <p:cNvSpPr>
            <a:spLocks noGrp="1"/>
          </p:cNvSpPr>
          <p:nvPr>
            <p:ph sz="quarter" idx="13"/>
          </p:nvPr>
        </p:nvSpPr>
        <p:spPr/>
        <p:txBody>
          <a:bodyPr/>
          <a:lstStyle/>
          <a:p>
            <a:pPr marL="0" indent="0">
              <a:buNone/>
            </a:pPr>
            <a:endParaRPr lang="es-CL" dirty="0"/>
          </a:p>
          <a:p>
            <a:pPr marL="0" indent="0" algn="just">
              <a:buNone/>
            </a:pPr>
            <a:endParaRPr lang="es-CL" dirty="0"/>
          </a:p>
          <a:p>
            <a:pPr marL="0" indent="0" algn="just">
              <a:buNone/>
            </a:pPr>
            <a:r>
              <a:rPr lang="es-CL" dirty="0"/>
              <a:t>Todo Estado tiene derecho a establecer la anchura de su mar territorial hasta un límite que no exceda de 12 millas marinas medidas a partir de las líneas de base determinadas de conformidad con esta Convención. </a:t>
            </a:r>
          </a:p>
          <a:p>
            <a:pPr marL="0" indent="0">
              <a:buNone/>
            </a:pPr>
            <a:endParaRPr lang="es-CL" dirty="0"/>
          </a:p>
        </p:txBody>
      </p:sp>
    </p:spTree>
    <p:extLst>
      <p:ext uri="{BB962C8B-B14F-4D97-AF65-F5344CB8AC3E}">
        <p14:creationId xmlns:p14="http://schemas.microsoft.com/office/powerpoint/2010/main" val="1797646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98411-021F-C045-B2C3-853170AA353C}"/>
              </a:ext>
            </a:extLst>
          </p:cNvPr>
          <p:cNvSpPr>
            <a:spLocks noGrp="1"/>
          </p:cNvSpPr>
          <p:nvPr>
            <p:ph type="title"/>
          </p:nvPr>
        </p:nvSpPr>
        <p:spPr/>
        <p:txBody>
          <a:bodyPr>
            <a:normAutofit fontScale="90000"/>
          </a:bodyPr>
          <a:lstStyle/>
          <a:p>
            <a:br>
              <a:rPr lang="es-CL" dirty="0"/>
            </a:br>
            <a:br>
              <a:rPr lang="es-CL" dirty="0"/>
            </a:br>
            <a:r>
              <a:rPr lang="es-CL" dirty="0"/>
              <a:t>Línea de base normal </a:t>
            </a:r>
            <a:br>
              <a:rPr lang="es-CL" dirty="0"/>
            </a:br>
            <a:r>
              <a:rPr lang="es-CL" dirty="0"/>
              <a:t>(Artículo 5 convemar)</a:t>
            </a:r>
            <a:br>
              <a:rPr lang="es-CL" dirty="0"/>
            </a:br>
            <a:endParaRPr lang="es-CL" dirty="0"/>
          </a:p>
        </p:txBody>
      </p:sp>
      <p:sp>
        <p:nvSpPr>
          <p:cNvPr id="3" name="Marcador de contenido 2">
            <a:extLst>
              <a:ext uri="{FF2B5EF4-FFF2-40B4-BE49-F238E27FC236}">
                <a16:creationId xmlns:a16="http://schemas.microsoft.com/office/drawing/2014/main" id="{26750044-933F-8548-8A1E-5540CA8B2DFD}"/>
              </a:ext>
            </a:extLst>
          </p:cNvPr>
          <p:cNvSpPr>
            <a:spLocks noGrp="1"/>
          </p:cNvSpPr>
          <p:nvPr>
            <p:ph sz="quarter" idx="13"/>
          </p:nvPr>
        </p:nvSpPr>
        <p:spPr/>
        <p:txBody>
          <a:bodyPr/>
          <a:lstStyle/>
          <a:p>
            <a:pPr marL="0" indent="0">
              <a:buNone/>
            </a:pPr>
            <a:endParaRPr lang="es-CL" dirty="0"/>
          </a:p>
          <a:p>
            <a:pPr marL="0" indent="0" algn="just">
              <a:buNone/>
            </a:pPr>
            <a:r>
              <a:rPr lang="es-CL" dirty="0"/>
              <a:t>Salvo disposición en contrario de esta Convención, la línea de base normal para medir la anchura del mar territorial es la línea de bajamar a lo largo de la costa, tal como aparece marcada mediante el signo apropiado en cartas a gran escala reconocidas oficialmente por el Estado ribereño.</a:t>
            </a:r>
          </a:p>
        </p:txBody>
      </p:sp>
    </p:spTree>
    <p:extLst>
      <p:ext uri="{BB962C8B-B14F-4D97-AF65-F5344CB8AC3E}">
        <p14:creationId xmlns:p14="http://schemas.microsoft.com/office/powerpoint/2010/main" val="2823112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43888D-1D49-0C49-85D0-9A642BC4DEF4}"/>
              </a:ext>
            </a:extLst>
          </p:cNvPr>
          <p:cNvSpPr>
            <a:spLocks noGrp="1"/>
          </p:cNvSpPr>
          <p:nvPr>
            <p:ph type="title"/>
          </p:nvPr>
        </p:nvSpPr>
        <p:spPr>
          <a:xfrm>
            <a:off x="734871" y="-276004"/>
            <a:ext cx="10364451" cy="1596177"/>
          </a:xfrm>
        </p:spPr>
        <p:txBody>
          <a:bodyPr>
            <a:normAutofit fontScale="90000"/>
          </a:bodyPr>
          <a:lstStyle/>
          <a:p>
            <a:br>
              <a:rPr lang="es-CL" dirty="0"/>
            </a:br>
            <a:br>
              <a:rPr lang="es-CL" dirty="0"/>
            </a:br>
            <a:r>
              <a:rPr lang="es-CL" dirty="0"/>
              <a:t>Líneas de base recta</a:t>
            </a:r>
            <a:br>
              <a:rPr lang="es-CL" dirty="0"/>
            </a:br>
            <a:r>
              <a:rPr lang="es-CL" dirty="0"/>
              <a:t>(Artículo 7 convemar)</a:t>
            </a:r>
            <a:br>
              <a:rPr lang="es-CL" dirty="0"/>
            </a:br>
            <a:endParaRPr lang="es-CL" dirty="0"/>
          </a:p>
        </p:txBody>
      </p:sp>
      <p:sp>
        <p:nvSpPr>
          <p:cNvPr id="3" name="Marcador de contenido 2">
            <a:extLst>
              <a:ext uri="{FF2B5EF4-FFF2-40B4-BE49-F238E27FC236}">
                <a16:creationId xmlns:a16="http://schemas.microsoft.com/office/drawing/2014/main" id="{DC486D55-C116-0542-BE21-E0A875971A89}"/>
              </a:ext>
            </a:extLst>
          </p:cNvPr>
          <p:cNvSpPr>
            <a:spLocks noGrp="1"/>
          </p:cNvSpPr>
          <p:nvPr>
            <p:ph sz="quarter" idx="13"/>
          </p:nvPr>
        </p:nvSpPr>
        <p:spPr>
          <a:xfrm>
            <a:off x="864078" y="1320173"/>
            <a:ext cx="10363826" cy="5537827"/>
          </a:xfrm>
        </p:spPr>
        <p:txBody>
          <a:bodyPr>
            <a:normAutofit fontScale="85000" lnSpcReduction="20000"/>
          </a:bodyPr>
          <a:lstStyle/>
          <a:p>
            <a:pPr marL="457200" indent="-457200" algn="just">
              <a:buAutoNum type="arabicPeriod"/>
            </a:pPr>
            <a:r>
              <a:rPr lang="es-CL" dirty="0"/>
              <a:t>En los lugares en que la costa tenga profundas aberturas y escotaduras o en los que haya una franja de islas a lo largo de la costa situada en su proximidad inmediata, puede adoptarse, como método para trazar la línea de base desde la que ha de medirse el mar territorial, el de líneas de base recta que unan los puntos apropiados. </a:t>
            </a:r>
            <a:br>
              <a:rPr lang="es-CL" dirty="0"/>
            </a:br>
            <a:endParaRPr lang="es-CL" dirty="0"/>
          </a:p>
          <a:p>
            <a:pPr marL="457200" indent="-457200" algn="just">
              <a:buAutoNum type="arabicPeriod"/>
            </a:pPr>
            <a:r>
              <a:rPr lang="es-CL" dirty="0"/>
              <a:t>En los casos en que, por la existencia de un delta y de otros accidentes naturales, la línea de la costa sea muy inestable, los puntos apropiados pueden elegirse a lo largo de la línea de bajamar más alejada mar afuera y, aunque la línea de bajamar retroceda ulteriormente, las líneas de base rectas seguirán en vigor hasta que las modifique el Estado ribereño de conformidad con esta Convención. </a:t>
            </a:r>
          </a:p>
          <a:p>
            <a:pPr marL="457200" indent="-457200" algn="just">
              <a:buAutoNum type="arabicPeriod"/>
            </a:pPr>
            <a:r>
              <a:rPr lang="es-CL" dirty="0"/>
              <a:t>El trazado de las líneas de base recta no debe apartarse de una manera apreciable de la dirección general de la costa, y las zonas de mar situadas del lado de la tierra de esas líneas han de estar suficientemente vinculadas al dominio terrestre para estar sometidas al régimen de las aguas interiores. </a:t>
            </a:r>
          </a:p>
          <a:p>
            <a:pPr marL="457200" indent="-457200" algn="just">
              <a:buAutoNum type="arabicPeriod"/>
            </a:pPr>
            <a:r>
              <a:rPr lang="es-CL" dirty="0"/>
              <a:t>…</a:t>
            </a:r>
          </a:p>
          <a:p>
            <a:pPr marL="457200" indent="-457200" algn="just">
              <a:buAutoNum type="arabicPeriod"/>
            </a:pPr>
            <a:r>
              <a:rPr lang="es-CL" dirty="0"/>
              <a:t>Cuando el método de líneas de base rectas sea aplicable según el párrafo 1, al trazar determinadas líneas de base podrán tenerse en cuenta los intereses económicos propios de la región de que se trate cuya realidad e importancia estén claramente demostradas por un uso prolongado. </a:t>
            </a:r>
          </a:p>
          <a:p>
            <a:pPr marL="457200" indent="-457200">
              <a:buAutoNum type="arabicPeriod"/>
            </a:pPr>
            <a:endParaRPr lang="es-CL" dirty="0"/>
          </a:p>
          <a:p>
            <a:pPr marL="457200" indent="-457200">
              <a:buAutoNum type="arabicPeriod"/>
            </a:pPr>
            <a:endParaRPr lang="es-CL" dirty="0"/>
          </a:p>
          <a:p>
            <a:pPr marL="0" indent="0">
              <a:buNone/>
            </a:pPr>
            <a:endParaRPr lang="es-CL" dirty="0"/>
          </a:p>
        </p:txBody>
      </p:sp>
    </p:spTree>
    <p:extLst>
      <p:ext uri="{BB962C8B-B14F-4D97-AF65-F5344CB8AC3E}">
        <p14:creationId xmlns:p14="http://schemas.microsoft.com/office/powerpoint/2010/main" val="404235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EAC9218-A37D-FF4B-A5DA-46781C059ACA}"/>
              </a:ext>
            </a:extLst>
          </p:cNvPr>
          <p:cNvSpPr>
            <a:spLocks noGrp="1"/>
          </p:cNvSpPr>
          <p:nvPr>
            <p:ph sz="quarter" idx="13"/>
          </p:nvPr>
        </p:nvSpPr>
        <p:spPr>
          <a:xfrm>
            <a:off x="884583" y="566530"/>
            <a:ext cx="10393017" cy="5224669"/>
          </a:xfrm>
        </p:spPr>
        <p:txBody>
          <a:bodyPr>
            <a:normAutofit/>
          </a:bodyPr>
          <a:lstStyle/>
          <a:p>
            <a:pPr marL="0" indent="0" algn="just">
              <a:buNone/>
            </a:pPr>
            <a:r>
              <a:rPr lang="es-CL" dirty="0"/>
              <a:t>Si bien el Estado ribereño ejerce soberanía territorial en el mar territorial, esta soberanía reconoce dos restricciones: </a:t>
            </a:r>
          </a:p>
          <a:p>
            <a:pPr marL="0" indent="0" algn="just">
              <a:buNone/>
            </a:pPr>
            <a:endParaRPr lang="es-CL" dirty="0"/>
          </a:p>
          <a:p>
            <a:pPr marL="0" indent="0" algn="just">
              <a:buNone/>
            </a:pPr>
            <a:r>
              <a:rPr lang="es-CL" dirty="0"/>
              <a:t>1)Derecho de paso inocente. </a:t>
            </a:r>
          </a:p>
          <a:p>
            <a:pPr marL="0" indent="0" algn="just">
              <a:buNone/>
            </a:pPr>
            <a:br>
              <a:rPr lang="es-CL" dirty="0"/>
            </a:br>
            <a:r>
              <a:rPr lang="es-CL" dirty="0"/>
              <a:t>2) Restricciones al ejercicio de la jurisdicción sobre los buques. </a:t>
            </a:r>
          </a:p>
          <a:p>
            <a:endParaRPr lang="es-CL" dirty="0"/>
          </a:p>
        </p:txBody>
      </p:sp>
      <p:pic>
        <p:nvPicPr>
          <p:cNvPr id="4" name="Imagen 3">
            <a:extLst>
              <a:ext uri="{FF2B5EF4-FFF2-40B4-BE49-F238E27FC236}">
                <a16:creationId xmlns:a16="http://schemas.microsoft.com/office/drawing/2014/main" id="{0B296CF9-9680-724E-B17A-B8C87AFC8550}"/>
              </a:ext>
            </a:extLst>
          </p:cNvPr>
          <p:cNvPicPr>
            <a:picLocks noChangeAspect="1"/>
          </p:cNvPicPr>
          <p:nvPr/>
        </p:nvPicPr>
        <p:blipFill>
          <a:blip r:embed="rId2"/>
          <a:stretch>
            <a:fillRect/>
          </a:stretch>
        </p:blipFill>
        <p:spPr>
          <a:xfrm>
            <a:off x="4430091" y="3492499"/>
            <a:ext cx="3530600" cy="2298700"/>
          </a:xfrm>
          <a:prstGeom prst="rect">
            <a:avLst/>
          </a:prstGeom>
        </p:spPr>
      </p:pic>
    </p:spTree>
    <p:extLst>
      <p:ext uri="{BB962C8B-B14F-4D97-AF65-F5344CB8AC3E}">
        <p14:creationId xmlns:p14="http://schemas.microsoft.com/office/powerpoint/2010/main" val="1182221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C0CB3-F5A9-1C41-A545-039F63F20260}"/>
              </a:ext>
            </a:extLst>
          </p:cNvPr>
          <p:cNvSpPr>
            <a:spLocks noGrp="1"/>
          </p:cNvSpPr>
          <p:nvPr>
            <p:ph type="title"/>
          </p:nvPr>
        </p:nvSpPr>
        <p:spPr/>
        <p:txBody>
          <a:bodyPr/>
          <a:lstStyle/>
          <a:p>
            <a:r>
              <a:rPr lang="es-CL" dirty="0"/>
              <a:t>Bahías</a:t>
            </a:r>
            <a:br>
              <a:rPr lang="es-CL" dirty="0"/>
            </a:br>
            <a:endParaRPr lang="es-CL" dirty="0"/>
          </a:p>
        </p:txBody>
      </p:sp>
      <p:sp>
        <p:nvSpPr>
          <p:cNvPr id="3" name="Marcador de contenido 2">
            <a:extLst>
              <a:ext uri="{FF2B5EF4-FFF2-40B4-BE49-F238E27FC236}">
                <a16:creationId xmlns:a16="http://schemas.microsoft.com/office/drawing/2014/main" id="{10E9A0CB-61E5-3244-A96B-E8F6E679F7DF}"/>
              </a:ext>
            </a:extLst>
          </p:cNvPr>
          <p:cNvSpPr>
            <a:spLocks noGrp="1"/>
          </p:cNvSpPr>
          <p:nvPr>
            <p:ph sz="quarter" idx="13"/>
          </p:nvPr>
        </p:nvSpPr>
        <p:spPr/>
        <p:txBody>
          <a:bodyPr/>
          <a:lstStyle/>
          <a:p>
            <a:r>
              <a:rPr lang="es-CL" dirty="0"/>
              <a:t>Definicion (Artículo 10 convemar): </a:t>
            </a:r>
          </a:p>
          <a:p>
            <a:pPr marL="0" indent="0" algn="just">
              <a:buNone/>
            </a:pPr>
            <a:r>
              <a:rPr lang="es-CL" dirty="0"/>
              <a:t>“2. una bahía es toda escotadura bien determinada cuya penetración tierra adentro, en relación con la anchura de su boca, es tal que contiene aguas cercadas por la costa y constituye algo más que una simple inflexión de ésta. Sin embargo, la escotadura no se considerará una bahía si su superficie no es igual o superior a la de un semicírculo que tenga por diámetro la boca de dicha escotadura”</a:t>
            </a:r>
          </a:p>
        </p:txBody>
      </p:sp>
    </p:spTree>
    <p:extLst>
      <p:ext uri="{BB962C8B-B14F-4D97-AF65-F5344CB8AC3E}">
        <p14:creationId xmlns:p14="http://schemas.microsoft.com/office/powerpoint/2010/main" val="2331641214"/>
      </p:ext>
    </p:extLst>
  </p:cSld>
  <p:clrMapOvr>
    <a:masterClrMapping/>
  </p:clrMapOvr>
</p:sld>
</file>

<file path=ppt/theme/theme1.xml><?xml version="1.0" encoding="utf-8"?>
<a:theme xmlns:a="http://schemas.openxmlformats.org/drawingml/2006/main" name="Got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Gota</Template>
  <TotalTime>590</TotalTime>
  <Words>2959</Words>
  <Application>Microsoft Macintosh PowerPoint</Application>
  <PresentationFormat>Panorámica</PresentationFormat>
  <Paragraphs>147</Paragraphs>
  <Slides>37</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37</vt:i4>
      </vt:variant>
    </vt:vector>
  </HeadingPairs>
  <TitlesOfParts>
    <vt:vector size="40" baseType="lpstr">
      <vt:lpstr>Arial</vt:lpstr>
      <vt:lpstr>Tw Cen MT</vt:lpstr>
      <vt:lpstr>Gota</vt:lpstr>
      <vt:lpstr>Derecho del mar</vt:lpstr>
      <vt:lpstr>Fuentes</vt:lpstr>
      <vt:lpstr>Zonas marítimas de la convemar</vt:lpstr>
      <vt:lpstr>  Mar Territorial (Artículo 2 Convemar) </vt:lpstr>
      <vt:lpstr>  Anchura del Mar Territorial  (Artículo 3 CONVEMAR) </vt:lpstr>
      <vt:lpstr>  Línea de base normal  (Artículo 5 convemar) </vt:lpstr>
      <vt:lpstr>  Líneas de base recta (Artículo 7 convemar) </vt:lpstr>
      <vt:lpstr>Presentación de PowerPoint</vt:lpstr>
      <vt:lpstr>Bahías </vt:lpstr>
      <vt:lpstr>Ejemplo del test del “Semi-círculo” </vt:lpstr>
      <vt:lpstr>lAS DISPOSICIONES DEL ARTÍCULO 10 NO APLICAN AL RÉGIMEN DE BAHÍAS HISTÓRICAS NI A LAS LÍNEAS DE BASE RECTAS DEL ARTÍCULO 7</vt:lpstr>
      <vt:lpstr>zONA coNTIGUA  (aRTÍCULO 33 CONVEMAR)</vt:lpstr>
      <vt:lpstr>  Mar territorial y zona contigua en el Código Civil chileno  </vt:lpstr>
      <vt:lpstr>Zonas marítimas en la convemar</vt:lpstr>
      <vt:lpstr>EXTENSIÓN DE LOS ESPACIOS MARÍTIMOS SEGÚN CONVEMAR</vt:lpstr>
      <vt:lpstr>Presentación de PowerPoint</vt:lpstr>
      <vt:lpstr>Zona económica exclusiva (Artículo 55 convemar)</vt:lpstr>
      <vt:lpstr>Declaración presidencial de 1947</vt:lpstr>
      <vt:lpstr>Declaración de Santiago (1952)</vt:lpstr>
      <vt:lpstr>dERECHOS DEL eSTADO RIBEREÑO EN LA ZEE (aRTICULO 56 CONVEMAR)</vt:lpstr>
      <vt:lpstr> Derechos y deberes de terceros Estados en la ZEE  (Artículo 58 convemar)</vt:lpstr>
      <vt:lpstr>PLATAFORMA CONTINENTAL</vt:lpstr>
      <vt:lpstr>  La Plataforma Continental en la Convención de Ginebra de 1958  </vt:lpstr>
      <vt:lpstr>  Definición de Plataforma Continental  (Artículo 76 CONVEMAR)  </vt:lpstr>
      <vt:lpstr>Presentación de PowerPoint</vt:lpstr>
      <vt:lpstr>Presentación de PowerPoint</vt:lpstr>
      <vt:lpstr>Determinación del límite exterior del margen continental </vt:lpstr>
      <vt:lpstr>Declaración presidencial de 1947</vt:lpstr>
      <vt:lpstr>Alta mar</vt:lpstr>
      <vt:lpstr>La pesca en alta mar </vt:lpstr>
      <vt:lpstr>Artículo 118 convemar</vt:lpstr>
      <vt:lpstr>Estrechos utilizados para la navegación internacional</vt:lpstr>
      <vt:lpstr>La zona (PARTE XI CONVEMAR)</vt:lpstr>
      <vt:lpstr>reSERVAS Y EXCEPCIONES EN LA CONVEMAR (ARTÍCULO 309)</vt:lpstr>
      <vt:lpstr>DECLARACIONES Y MANIFESTACIONES (ARTICULO 310 CONVEMAR)</vt:lpstr>
      <vt:lpstr>DENUNCIA DE LA CONVEMAR (ARTÍCULO 317)</vt:lpstr>
      <vt:lpstr>¿preguntas?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Derecho del mar</dc:title>
  <dc:creator>Usuario de Microsoft Office</dc:creator>
  <cp:lastModifiedBy>P.O Cortés González</cp:lastModifiedBy>
  <cp:revision>18</cp:revision>
  <dcterms:created xsi:type="dcterms:W3CDTF">2021-06-01T11:16:06Z</dcterms:created>
  <dcterms:modified xsi:type="dcterms:W3CDTF">2023-05-29T06:55:54Z</dcterms:modified>
</cp:coreProperties>
</file>