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7" r:id="rId4"/>
    <p:sldId id="258" r:id="rId5"/>
    <p:sldId id="259" r:id="rId6"/>
    <p:sldId id="278" r:id="rId7"/>
    <p:sldId id="260" r:id="rId8"/>
    <p:sldId id="279" r:id="rId9"/>
    <p:sldId id="261" r:id="rId10"/>
    <p:sldId id="262" r:id="rId11"/>
    <p:sldId id="280" r:id="rId12"/>
    <p:sldId id="263" r:id="rId13"/>
    <p:sldId id="281" r:id="rId14"/>
    <p:sldId id="282" r:id="rId15"/>
    <p:sldId id="264" r:id="rId16"/>
    <p:sldId id="265" r:id="rId17"/>
    <p:sldId id="266" r:id="rId18"/>
    <p:sldId id="269" r:id="rId19"/>
    <p:sldId id="270" r:id="rId20"/>
    <p:sldId id="274" r:id="rId21"/>
    <p:sldId id="271" r:id="rId22"/>
    <p:sldId id="273" r:id="rId23"/>
    <p:sldId id="272" r:id="rId24"/>
    <p:sldId id="275" r:id="rId25"/>
    <p:sldId id="27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9" d="100"/>
          <a:sy n="79" d="100"/>
        </p:scale>
        <p:origin x="60"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fael Plaza" userId="6d823b37fb43ba68" providerId="LiveId" clId="{2F6F57F1-C17D-4BB2-9FBA-6E4D7678F473}"/>
    <pc:docChg chg="delSld">
      <pc:chgData name="Rafael Plaza" userId="6d823b37fb43ba68" providerId="LiveId" clId="{2F6F57F1-C17D-4BB2-9FBA-6E4D7678F473}" dt="2024-05-27T22:35:05.150" v="1" actId="2696"/>
      <pc:docMkLst>
        <pc:docMk/>
      </pc:docMkLst>
      <pc:sldChg chg="del">
        <pc:chgData name="Rafael Plaza" userId="6d823b37fb43ba68" providerId="LiveId" clId="{2F6F57F1-C17D-4BB2-9FBA-6E4D7678F473}" dt="2024-05-27T22:35:05.150" v="1" actId="2696"/>
        <pc:sldMkLst>
          <pc:docMk/>
          <pc:sldMk cId="2666085175" sldId="283"/>
        </pc:sldMkLst>
      </pc:sldChg>
      <pc:sldChg chg="del">
        <pc:chgData name="Rafael Plaza" userId="6d823b37fb43ba68" providerId="LiveId" clId="{2F6F57F1-C17D-4BB2-9FBA-6E4D7678F473}" dt="2024-05-27T22:35:05.150" v="1" actId="2696"/>
        <pc:sldMkLst>
          <pc:docMk/>
          <pc:sldMk cId="219949054" sldId="284"/>
        </pc:sldMkLst>
      </pc:sldChg>
      <pc:sldChg chg="del">
        <pc:chgData name="Rafael Plaza" userId="6d823b37fb43ba68" providerId="LiveId" clId="{2F6F57F1-C17D-4BB2-9FBA-6E4D7678F473}" dt="2024-05-27T22:35:05.150" v="1" actId="2696"/>
        <pc:sldMkLst>
          <pc:docMk/>
          <pc:sldMk cId="974854360" sldId="285"/>
        </pc:sldMkLst>
      </pc:sldChg>
      <pc:sldChg chg="del">
        <pc:chgData name="Rafael Plaza" userId="6d823b37fb43ba68" providerId="LiveId" clId="{2F6F57F1-C17D-4BB2-9FBA-6E4D7678F473}" dt="2024-05-27T22:35:05.150" v="1" actId="2696"/>
        <pc:sldMkLst>
          <pc:docMk/>
          <pc:sldMk cId="2520777916" sldId="286"/>
        </pc:sldMkLst>
      </pc:sldChg>
      <pc:sldChg chg="del">
        <pc:chgData name="Rafael Plaza" userId="6d823b37fb43ba68" providerId="LiveId" clId="{2F6F57F1-C17D-4BB2-9FBA-6E4D7678F473}" dt="2024-05-27T22:34:43.876" v="0" actId="2696"/>
        <pc:sldMkLst>
          <pc:docMk/>
          <pc:sldMk cId="3924785384" sldId="287"/>
        </pc:sldMkLst>
      </pc:sldChg>
      <pc:sldChg chg="del">
        <pc:chgData name="Rafael Plaza" userId="6d823b37fb43ba68" providerId="LiveId" clId="{2F6F57F1-C17D-4BB2-9FBA-6E4D7678F473}" dt="2024-05-27T22:34:43.876" v="0" actId="2696"/>
        <pc:sldMkLst>
          <pc:docMk/>
          <pc:sldMk cId="2327232498" sldId="288"/>
        </pc:sldMkLst>
      </pc:sldChg>
      <pc:sldChg chg="del">
        <pc:chgData name="Rafael Plaza" userId="6d823b37fb43ba68" providerId="LiveId" clId="{2F6F57F1-C17D-4BB2-9FBA-6E4D7678F473}" dt="2024-05-27T22:34:43.876" v="0" actId="2696"/>
        <pc:sldMkLst>
          <pc:docMk/>
          <pc:sldMk cId="3197430378" sldId="289"/>
        </pc:sldMkLst>
      </pc:sldChg>
      <pc:sldChg chg="del">
        <pc:chgData name="Rafael Plaza" userId="6d823b37fb43ba68" providerId="LiveId" clId="{2F6F57F1-C17D-4BB2-9FBA-6E4D7678F473}" dt="2024-05-27T22:34:43.876" v="0" actId="2696"/>
        <pc:sldMkLst>
          <pc:docMk/>
          <pc:sldMk cId="3363964385" sldId="290"/>
        </pc:sldMkLst>
      </pc:sldChg>
      <pc:sldChg chg="del">
        <pc:chgData name="Rafael Plaza" userId="6d823b37fb43ba68" providerId="LiveId" clId="{2F6F57F1-C17D-4BB2-9FBA-6E4D7678F473}" dt="2024-05-27T22:34:43.876" v="0" actId="2696"/>
        <pc:sldMkLst>
          <pc:docMk/>
          <pc:sldMk cId="648970486" sldId="291"/>
        </pc:sldMkLst>
      </pc:sldChg>
      <pc:sldChg chg="del">
        <pc:chgData name="Rafael Plaza" userId="6d823b37fb43ba68" providerId="LiveId" clId="{2F6F57F1-C17D-4BB2-9FBA-6E4D7678F473}" dt="2024-05-27T22:34:43.876" v="0" actId="2696"/>
        <pc:sldMkLst>
          <pc:docMk/>
          <pc:sldMk cId="1730148427" sldId="29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5/27/2024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‹Nº›</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5/27/2024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5/27/2024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5/27/2024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5059C3-6A89-4494-99FF-5A4D6FFD50EB}" type="datetimeFigureOut">
              <a:rPr lang="en-US" dirty="0"/>
              <a:t>5/27/2024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5/27/2024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5/27/2024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5/27/2024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5/27/2024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D525BB-DA17-4BA0-B3C8-3AC3ABC827E6}" type="datetimeFigureOut">
              <a:rPr lang="en-US" dirty="0"/>
              <a:t>5/27/2024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6C4C9A-3960-41CF-A4E9-2A8FB932454B}" type="datetimeFigureOut">
              <a:rPr lang="en-US" dirty="0"/>
              <a:t>5/27/2024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5/27/2024</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‹Nº›</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DC682-EAD9-D615-3655-9A8922865FA7}"/>
              </a:ext>
            </a:extLst>
          </p:cNvPr>
          <p:cNvSpPr>
            <a:spLocks noGrp="1"/>
          </p:cNvSpPr>
          <p:nvPr>
            <p:ph type="ctrTitle"/>
          </p:nvPr>
        </p:nvSpPr>
        <p:spPr>
          <a:xfrm>
            <a:off x="2470697" y="3058093"/>
            <a:ext cx="5659177" cy="2639465"/>
          </a:xfrm>
        </p:spPr>
        <p:txBody>
          <a:bodyPr>
            <a:normAutofit fontScale="90000"/>
          </a:bodyPr>
          <a:lstStyle/>
          <a:p>
            <a:r>
              <a:rPr lang="es-MX" dirty="0"/>
              <a:t>Modelo IS-LM</a:t>
            </a:r>
            <a:br>
              <a:rPr lang="es-MX" dirty="0"/>
            </a:br>
            <a:r>
              <a:rPr lang="es-MX" dirty="0"/>
              <a:t>Economía cerrada</a:t>
            </a:r>
            <a:r>
              <a:rPr lang="es-MX"/>
              <a:t>/abierta</a:t>
            </a:r>
            <a:br>
              <a:rPr lang="es-MX" dirty="0"/>
            </a:br>
            <a:br>
              <a:rPr lang="es-MX" dirty="0"/>
            </a:br>
            <a:r>
              <a:rPr lang="es-MX" sz="1100" dirty="0"/>
              <a:t>Fuente: https://policonomics.com/es/lp-economia-cerrada-is-lm/#:~:text=El%20modelo%20IS%2DLM%20(Inversi%C3%B3n,y%20los%20tipos%20de%20inter%C3%A9s.</a:t>
            </a:r>
          </a:p>
        </p:txBody>
      </p:sp>
      <p:sp>
        <p:nvSpPr>
          <p:cNvPr id="3" name="Subtítulo 2">
            <a:extLst>
              <a:ext uri="{FF2B5EF4-FFF2-40B4-BE49-F238E27FC236}">
                <a16:creationId xmlns:a16="http://schemas.microsoft.com/office/drawing/2014/main" id="{3A761713-4977-80A0-30E1-96343C3D4707}"/>
              </a:ext>
            </a:extLst>
          </p:cNvPr>
          <p:cNvSpPr>
            <a:spLocks noGrp="1"/>
          </p:cNvSpPr>
          <p:nvPr>
            <p:ph type="subTitle" idx="1"/>
          </p:nvPr>
        </p:nvSpPr>
        <p:spPr>
          <a:xfrm>
            <a:off x="2772274" y="2268786"/>
            <a:ext cx="5357600" cy="613693"/>
          </a:xfrm>
        </p:spPr>
        <p:txBody>
          <a:bodyPr/>
          <a:lstStyle/>
          <a:p>
            <a:r>
              <a:rPr lang="es-MX" dirty="0"/>
              <a:t>Macroeconomía y políticas públicas</a:t>
            </a:r>
          </a:p>
        </p:txBody>
      </p:sp>
    </p:spTree>
    <p:extLst>
      <p:ext uri="{BB962C8B-B14F-4D97-AF65-F5344CB8AC3E}">
        <p14:creationId xmlns:p14="http://schemas.microsoft.com/office/powerpoint/2010/main" val="151061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566C2-4776-F150-59A3-F6E62768EB84}"/>
              </a:ext>
            </a:extLst>
          </p:cNvPr>
          <p:cNvSpPr>
            <a:spLocks noGrp="1"/>
          </p:cNvSpPr>
          <p:nvPr>
            <p:ph type="title"/>
          </p:nvPr>
        </p:nvSpPr>
        <p:spPr>
          <a:xfrm>
            <a:off x="2379862" y="805817"/>
            <a:ext cx="8180995" cy="1081705"/>
          </a:xfrm>
        </p:spPr>
        <p:txBody>
          <a:bodyPr/>
          <a:lstStyle/>
          <a:p>
            <a:r>
              <a:rPr lang="es-MX" dirty="0"/>
              <a:t>Efecto de la política fiscal (gasto público)</a:t>
            </a:r>
          </a:p>
        </p:txBody>
      </p:sp>
      <p:sp>
        <p:nvSpPr>
          <p:cNvPr id="3" name="Marcador de contenido 2">
            <a:extLst>
              <a:ext uri="{FF2B5EF4-FFF2-40B4-BE49-F238E27FC236}">
                <a16:creationId xmlns:a16="http://schemas.microsoft.com/office/drawing/2014/main" id="{662AE344-73A7-E0C0-F9AF-4A1C67D9215A}"/>
              </a:ext>
            </a:extLst>
          </p:cNvPr>
          <p:cNvSpPr>
            <a:spLocks noGrp="1"/>
          </p:cNvSpPr>
          <p:nvPr>
            <p:ph sz="half" idx="1"/>
          </p:nvPr>
        </p:nvSpPr>
        <p:spPr/>
        <p:txBody>
          <a:bodyPr>
            <a:normAutofit fontScale="85000" lnSpcReduction="20000"/>
          </a:bodyPr>
          <a:lstStyle/>
          <a:p>
            <a:r>
              <a:rPr lang="es-MX" dirty="0"/>
              <a:t>Por ejemplo, si hay un aumento del gasto público, que es considerado una política fiscal, la curva IS se moverá a la derecha.</a:t>
            </a:r>
          </a:p>
          <a:p>
            <a:r>
              <a:rPr lang="es-MX" dirty="0"/>
              <a:t>Esto ocurre porque más gasto público implica mayor producción para cualquier nivel de interés.</a:t>
            </a:r>
          </a:p>
          <a:p>
            <a:r>
              <a:rPr lang="es-MX" dirty="0"/>
              <a:t>Este cambio, como se ve en la figura, modificará el punto de equilibrio de E1 a E2, con un mayor nivel de producción, pero también con un mayor tipo de interés.</a:t>
            </a:r>
          </a:p>
        </p:txBody>
      </p:sp>
      <p:pic>
        <p:nvPicPr>
          <p:cNvPr id="5" name="Marcador de contenido 4">
            <a:extLst>
              <a:ext uri="{FF2B5EF4-FFF2-40B4-BE49-F238E27FC236}">
                <a16:creationId xmlns:a16="http://schemas.microsoft.com/office/drawing/2014/main" id="{D78E6AE2-DFC6-8C65-652A-C752AE616392}"/>
              </a:ext>
            </a:extLst>
          </p:cNvPr>
          <p:cNvPicPr>
            <a:picLocks noGrp="1" noChangeAspect="1"/>
          </p:cNvPicPr>
          <p:nvPr>
            <p:ph sz="half" idx="2"/>
          </p:nvPr>
        </p:nvPicPr>
        <p:blipFill>
          <a:blip r:embed="rId2"/>
          <a:stretch>
            <a:fillRect/>
          </a:stretch>
        </p:blipFill>
        <p:spPr>
          <a:xfrm>
            <a:off x="6665913" y="2392371"/>
            <a:ext cx="3895725" cy="3317859"/>
          </a:xfrm>
          <a:prstGeom prst="rect">
            <a:avLst/>
          </a:prstGeom>
        </p:spPr>
      </p:pic>
    </p:spTree>
    <p:extLst>
      <p:ext uri="{BB962C8B-B14F-4D97-AF65-F5344CB8AC3E}">
        <p14:creationId xmlns:p14="http://schemas.microsoft.com/office/powerpoint/2010/main" val="40754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C1D55E-36DF-4F76-7176-32971ADFA3A3}"/>
              </a:ext>
            </a:extLst>
          </p:cNvPr>
          <p:cNvSpPr>
            <a:spLocks noGrp="1"/>
          </p:cNvSpPr>
          <p:nvPr>
            <p:ph type="title"/>
          </p:nvPr>
        </p:nvSpPr>
        <p:spPr>
          <a:xfrm>
            <a:off x="2089192" y="808056"/>
            <a:ext cx="8480947" cy="1077229"/>
          </a:xfrm>
        </p:spPr>
        <p:txBody>
          <a:bodyPr/>
          <a:lstStyle/>
          <a:p>
            <a:r>
              <a:rPr lang="es-MX" dirty="0"/>
              <a:t>Efecto de la política fiscal (gasto público)</a:t>
            </a:r>
          </a:p>
        </p:txBody>
      </p:sp>
      <p:sp>
        <p:nvSpPr>
          <p:cNvPr id="3" name="Marcador de contenido 2">
            <a:extLst>
              <a:ext uri="{FF2B5EF4-FFF2-40B4-BE49-F238E27FC236}">
                <a16:creationId xmlns:a16="http://schemas.microsoft.com/office/drawing/2014/main" id="{D0284368-BB9B-D95F-ED67-EAE6718A92A0}"/>
              </a:ext>
            </a:extLst>
          </p:cNvPr>
          <p:cNvSpPr>
            <a:spLocks noGrp="1"/>
          </p:cNvSpPr>
          <p:nvPr>
            <p:ph idx="1"/>
          </p:nvPr>
        </p:nvSpPr>
        <p:spPr/>
        <p:txBody>
          <a:bodyPr>
            <a:normAutofit/>
          </a:bodyPr>
          <a:lstStyle/>
          <a:p>
            <a:r>
              <a:rPr lang="es-MX" dirty="0"/>
              <a:t>Como en todos los modelos de la síntesis neoclásica, no debe confundirse los movimientos endógenos al interior de las curvas, de los desplazamientos exógenos provocados por un cambio en la política económica, en este caso, en la fiscal. </a:t>
            </a:r>
          </a:p>
          <a:p>
            <a:r>
              <a:rPr lang="es-MX" dirty="0"/>
              <a:t>Por ejemplo, si el gobierno determina un aumento en el gasto público y la inversión, la curva IS se desplaza hacia la derecha, lo que provocará un aumento en el PIB.</a:t>
            </a:r>
          </a:p>
          <a:p>
            <a:r>
              <a:rPr lang="es-MX" dirty="0"/>
              <a:t>Si, a la inversa, opta por un recorte en el gasto público y la inversión, el PIB se contrae. </a:t>
            </a:r>
          </a:p>
        </p:txBody>
      </p:sp>
    </p:spTree>
    <p:extLst>
      <p:ext uri="{BB962C8B-B14F-4D97-AF65-F5344CB8AC3E}">
        <p14:creationId xmlns:p14="http://schemas.microsoft.com/office/powerpoint/2010/main" val="1005098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8A6F5-9759-686C-4579-2CD40D3450C5}"/>
              </a:ext>
            </a:extLst>
          </p:cNvPr>
          <p:cNvSpPr>
            <a:spLocks noGrp="1"/>
          </p:cNvSpPr>
          <p:nvPr>
            <p:ph type="title"/>
          </p:nvPr>
        </p:nvSpPr>
        <p:spPr>
          <a:xfrm>
            <a:off x="1005234" y="805817"/>
            <a:ext cx="9555623" cy="1081705"/>
          </a:xfrm>
        </p:spPr>
        <p:txBody>
          <a:bodyPr/>
          <a:lstStyle/>
          <a:p>
            <a:r>
              <a:rPr lang="es-MX" dirty="0"/>
              <a:t>Efecto de la política monetaria (inversión-ahorro)</a:t>
            </a:r>
          </a:p>
        </p:txBody>
      </p:sp>
      <p:pic>
        <p:nvPicPr>
          <p:cNvPr id="5" name="Marcador de contenido 4">
            <a:extLst>
              <a:ext uri="{FF2B5EF4-FFF2-40B4-BE49-F238E27FC236}">
                <a16:creationId xmlns:a16="http://schemas.microsoft.com/office/drawing/2014/main" id="{1478D666-FA0B-D3F1-8B5E-8D6B9B001ECD}"/>
              </a:ext>
            </a:extLst>
          </p:cNvPr>
          <p:cNvPicPr>
            <a:picLocks noGrp="1" noChangeAspect="1"/>
          </p:cNvPicPr>
          <p:nvPr>
            <p:ph sz="half" idx="1"/>
          </p:nvPr>
        </p:nvPicPr>
        <p:blipFill>
          <a:blip r:embed="rId2"/>
          <a:stretch>
            <a:fillRect/>
          </a:stretch>
        </p:blipFill>
        <p:spPr>
          <a:xfrm>
            <a:off x="2605088" y="2393723"/>
            <a:ext cx="3892550" cy="3315155"/>
          </a:xfrm>
          <a:prstGeom prst="rect">
            <a:avLst/>
          </a:prstGeom>
        </p:spPr>
      </p:pic>
      <p:sp>
        <p:nvSpPr>
          <p:cNvPr id="4" name="Marcador de contenido 3">
            <a:extLst>
              <a:ext uri="{FF2B5EF4-FFF2-40B4-BE49-F238E27FC236}">
                <a16:creationId xmlns:a16="http://schemas.microsoft.com/office/drawing/2014/main" id="{B183FCE8-CD9E-996B-A076-EC3134EA40CD}"/>
              </a:ext>
            </a:extLst>
          </p:cNvPr>
          <p:cNvSpPr>
            <a:spLocks noGrp="1"/>
          </p:cNvSpPr>
          <p:nvPr>
            <p:ph sz="half" idx="2"/>
          </p:nvPr>
        </p:nvSpPr>
        <p:spPr/>
        <p:txBody>
          <a:bodyPr>
            <a:normAutofit fontScale="92500" lnSpcReduction="10000"/>
          </a:bodyPr>
          <a:lstStyle/>
          <a:p>
            <a:r>
              <a:rPr lang="es-MX" dirty="0"/>
              <a:t>Por otro lado, si consideramos una política monetaria como un aumento en la oferta monetaria, la curva LM se desplazará, como vemos en la figura. </a:t>
            </a:r>
          </a:p>
          <a:p>
            <a:r>
              <a:rPr lang="es-MX" dirty="0"/>
              <a:t>Un aumento en la oferta monetaria disminuirá los tipos de interés, desplazando la curva LM a la derecha, aumentando la producción.</a:t>
            </a:r>
          </a:p>
        </p:txBody>
      </p:sp>
    </p:spTree>
    <p:extLst>
      <p:ext uri="{BB962C8B-B14F-4D97-AF65-F5344CB8AC3E}">
        <p14:creationId xmlns:p14="http://schemas.microsoft.com/office/powerpoint/2010/main" val="82728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A101E-ED4E-0833-2DB2-1791F5D90076}"/>
              </a:ext>
            </a:extLst>
          </p:cNvPr>
          <p:cNvSpPr>
            <a:spLocks noGrp="1"/>
          </p:cNvSpPr>
          <p:nvPr>
            <p:ph type="title"/>
          </p:nvPr>
        </p:nvSpPr>
        <p:spPr>
          <a:xfrm>
            <a:off x="817510" y="808056"/>
            <a:ext cx="9752629" cy="1077229"/>
          </a:xfrm>
        </p:spPr>
        <p:txBody>
          <a:bodyPr/>
          <a:lstStyle/>
          <a:p>
            <a:r>
              <a:rPr lang="es-MX" dirty="0"/>
              <a:t>Efecto de la política monetaria (inversión-ahorro)</a:t>
            </a:r>
          </a:p>
        </p:txBody>
      </p:sp>
      <p:sp>
        <p:nvSpPr>
          <p:cNvPr id="3" name="Marcador de contenido 2">
            <a:extLst>
              <a:ext uri="{FF2B5EF4-FFF2-40B4-BE49-F238E27FC236}">
                <a16:creationId xmlns:a16="http://schemas.microsoft.com/office/drawing/2014/main" id="{2C72BA1B-BD7E-267B-D5AE-1FE822EAB4BB}"/>
              </a:ext>
            </a:extLst>
          </p:cNvPr>
          <p:cNvSpPr>
            <a:spLocks noGrp="1"/>
          </p:cNvSpPr>
          <p:nvPr>
            <p:ph idx="1"/>
          </p:nvPr>
        </p:nvSpPr>
        <p:spPr/>
        <p:txBody>
          <a:bodyPr>
            <a:normAutofit fontScale="85000" lnSpcReduction="10000"/>
          </a:bodyPr>
          <a:lstStyle/>
          <a:p>
            <a:r>
              <a:rPr lang="es-MX" dirty="0"/>
              <a:t>Nuevamente, no debemos confundir los movimientos endógenos al interior de las curvas, de los desplazamientos exógenos provocados por un cambio en la política económica, en este caso, monetaria. </a:t>
            </a:r>
          </a:p>
          <a:p>
            <a:r>
              <a:rPr lang="es-MX" dirty="0"/>
              <a:t>Por ejemplo: Si el Banco Central disminuye la oferta de dinero, la curva LM se desplaza hacia la izquierda; lo que podría implicar un aumento de la tasa de interés si no se produce descenso del gasto público o la inversión privada (desplazamiento a la izquierda de la curva IS). </a:t>
            </a:r>
          </a:p>
          <a:p>
            <a:r>
              <a:rPr lang="es-MX" dirty="0"/>
              <a:t>Si el Banco Central aumenta la oferta de dinero, la curva LM se desplaza hacia la derecha. Ello podría implicar un descenso en la tasa de interés (ergo, aumento de la inversión)… si no se produce un aumento en el gasto público o la inversión privada.</a:t>
            </a:r>
          </a:p>
          <a:p>
            <a:endParaRPr lang="es-MX" dirty="0"/>
          </a:p>
        </p:txBody>
      </p:sp>
    </p:spTree>
    <p:extLst>
      <p:ext uri="{BB962C8B-B14F-4D97-AF65-F5344CB8AC3E}">
        <p14:creationId xmlns:p14="http://schemas.microsoft.com/office/powerpoint/2010/main" val="3849429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91110E-5D10-45EE-A1F8-02EB84CE07C7}"/>
              </a:ext>
            </a:extLst>
          </p:cNvPr>
          <p:cNvSpPr>
            <a:spLocks noGrp="1"/>
          </p:cNvSpPr>
          <p:nvPr>
            <p:ph type="title"/>
          </p:nvPr>
        </p:nvSpPr>
        <p:spPr/>
        <p:txBody>
          <a:bodyPr/>
          <a:lstStyle/>
          <a:p>
            <a:r>
              <a:rPr lang="es-MX" dirty="0"/>
              <a:t>El efecto desplazamiento</a:t>
            </a:r>
          </a:p>
        </p:txBody>
      </p:sp>
      <p:sp>
        <p:nvSpPr>
          <p:cNvPr id="3" name="Marcador de contenido 2">
            <a:extLst>
              <a:ext uri="{FF2B5EF4-FFF2-40B4-BE49-F238E27FC236}">
                <a16:creationId xmlns:a16="http://schemas.microsoft.com/office/drawing/2014/main" id="{B31F6426-A907-A486-1E10-C43619E70E11}"/>
              </a:ext>
            </a:extLst>
          </p:cNvPr>
          <p:cNvSpPr>
            <a:spLocks noGrp="1"/>
          </p:cNvSpPr>
          <p:nvPr>
            <p:ph idx="1"/>
          </p:nvPr>
        </p:nvSpPr>
        <p:spPr/>
        <p:txBody>
          <a:bodyPr>
            <a:normAutofit fontScale="85000" lnSpcReduction="10000"/>
          </a:bodyPr>
          <a:lstStyle/>
          <a:p>
            <a:r>
              <a:rPr lang="es-MX" dirty="0"/>
              <a:t>Repitamos el último punto: Si el Banco Central aumenta la oferta de dinero, la curva LM se desplaza hacia la derecha. Ello podría implicar un descenso en la tasa de interés (ergo, aumento de la inversión)… si no se produce un aumento en el gasto público o la inversión privada.</a:t>
            </a:r>
          </a:p>
          <a:p>
            <a:r>
              <a:rPr lang="es-MX" dirty="0"/>
              <a:t>El punto es un tópico conocido como </a:t>
            </a:r>
            <a:r>
              <a:rPr lang="es-MX" dirty="0" err="1"/>
              <a:t>Crowding-Out</a:t>
            </a:r>
            <a:r>
              <a:rPr lang="es-MX" dirty="0"/>
              <a:t> o Efecto Desplazamiento: el de la inversión por el aumento del gasto público.</a:t>
            </a:r>
          </a:p>
          <a:p>
            <a:r>
              <a:rPr lang="es-MX" dirty="0"/>
              <a:t>Es un efecto en la mira de quienes critican el gasto público, porque sospechan que el gasto público no hace más que desplazar o reducir las opciones a la inversión privada.</a:t>
            </a:r>
          </a:p>
          <a:p>
            <a:r>
              <a:rPr lang="es-MX" dirty="0"/>
              <a:t>La idea que hay detrás de los recortes del gasto público es justamente la de dejar que cunda la iniciativa privada.</a:t>
            </a:r>
          </a:p>
        </p:txBody>
      </p:sp>
    </p:spTree>
    <p:extLst>
      <p:ext uri="{BB962C8B-B14F-4D97-AF65-F5344CB8AC3E}">
        <p14:creationId xmlns:p14="http://schemas.microsoft.com/office/powerpoint/2010/main" val="1695836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2CFF91-14E0-130E-6D59-8C8DB12EE681}"/>
              </a:ext>
            </a:extLst>
          </p:cNvPr>
          <p:cNvSpPr>
            <a:spLocks noGrp="1"/>
          </p:cNvSpPr>
          <p:nvPr>
            <p:ph type="title"/>
          </p:nvPr>
        </p:nvSpPr>
        <p:spPr/>
        <p:txBody>
          <a:bodyPr>
            <a:normAutofit fontScale="90000"/>
          </a:bodyPr>
          <a:lstStyle/>
          <a:p>
            <a:r>
              <a:rPr lang="es-MX" dirty="0"/>
              <a:t>Perspectiva monetarista del modelo IS-LM</a:t>
            </a:r>
            <a:br>
              <a:rPr lang="es-MX" dirty="0"/>
            </a:br>
            <a:endParaRPr lang="es-MX" dirty="0"/>
          </a:p>
        </p:txBody>
      </p:sp>
      <p:sp>
        <p:nvSpPr>
          <p:cNvPr id="3" name="Marcador de contenido 2">
            <a:extLst>
              <a:ext uri="{FF2B5EF4-FFF2-40B4-BE49-F238E27FC236}">
                <a16:creationId xmlns:a16="http://schemas.microsoft.com/office/drawing/2014/main" id="{95EC2706-B531-373F-A168-7B67D3BC8064}"/>
              </a:ext>
            </a:extLst>
          </p:cNvPr>
          <p:cNvSpPr>
            <a:spLocks noGrp="1"/>
          </p:cNvSpPr>
          <p:nvPr>
            <p:ph sz="half" idx="1"/>
          </p:nvPr>
        </p:nvSpPr>
        <p:spPr/>
        <p:txBody>
          <a:bodyPr>
            <a:normAutofit fontScale="70000" lnSpcReduction="20000"/>
          </a:bodyPr>
          <a:lstStyle/>
          <a:p>
            <a:endParaRPr lang="es-MX" dirty="0"/>
          </a:p>
          <a:p>
            <a:r>
              <a:rPr lang="es-MX" dirty="0"/>
              <a:t>Los monetaristas criticaron en gran medida este modelo, haciendo énfasis en algunos aspectos como la elasticidad (y por tanto la pendiente) de ambas curvas. </a:t>
            </a:r>
          </a:p>
          <a:p>
            <a:r>
              <a:rPr lang="es-MX" dirty="0"/>
              <a:t>En su opinión, la curva LM es inelástica; mientras que la curva IS es muy elástica. </a:t>
            </a:r>
          </a:p>
          <a:p>
            <a:r>
              <a:rPr lang="es-MX" dirty="0"/>
              <a:t>La conclusión más relevante de este enfoque es la diferencia en las consecuencias y efectividad de las </a:t>
            </a:r>
            <a:r>
              <a:rPr lang="es-MX"/>
              <a:t>políticas expansivas </a:t>
            </a:r>
            <a:r>
              <a:rPr lang="es-MX" dirty="0"/>
              <a:t>fiscales y monetarias.</a:t>
            </a:r>
          </a:p>
        </p:txBody>
      </p:sp>
      <p:sp>
        <p:nvSpPr>
          <p:cNvPr id="4" name="Marcador de contenido 3">
            <a:extLst>
              <a:ext uri="{FF2B5EF4-FFF2-40B4-BE49-F238E27FC236}">
                <a16:creationId xmlns:a16="http://schemas.microsoft.com/office/drawing/2014/main" id="{3BBE8751-C5D6-EF22-80F1-7CBEB9B7FEF6}"/>
              </a:ext>
            </a:extLst>
          </p:cNvPr>
          <p:cNvSpPr>
            <a:spLocks noGrp="1"/>
          </p:cNvSpPr>
          <p:nvPr>
            <p:ph sz="half" idx="2"/>
          </p:nvPr>
        </p:nvSpPr>
        <p:spPr/>
        <p:txBody>
          <a:bodyPr>
            <a:normAutofit fontScale="70000" lnSpcReduction="20000"/>
          </a:bodyPr>
          <a:lstStyle/>
          <a:p>
            <a:endParaRPr lang="es-MX"/>
          </a:p>
        </p:txBody>
      </p:sp>
    </p:spTree>
    <p:extLst>
      <p:ext uri="{BB962C8B-B14F-4D97-AF65-F5344CB8AC3E}">
        <p14:creationId xmlns:p14="http://schemas.microsoft.com/office/powerpoint/2010/main" val="695488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729053-21B4-71AF-9C55-2489BA834933}"/>
              </a:ext>
            </a:extLst>
          </p:cNvPr>
          <p:cNvSpPr>
            <a:spLocks noGrp="1"/>
          </p:cNvSpPr>
          <p:nvPr>
            <p:ph type="title"/>
          </p:nvPr>
        </p:nvSpPr>
        <p:spPr>
          <a:xfrm>
            <a:off x="2083136" y="805817"/>
            <a:ext cx="8477721" cy="1081705"/>
          </a:xfrm>
        </p:spPr>
        <p:txBody>
          <a:bodyPr/>
          <a:lstStyle/>
          <a:p>
            <a:r>
              <a:rPr lang="es-MX" dirty="0"/>
              <a:t>Perspectiva monetarista del modelo IS-LM</a:t>
            </a:r>
          </a:p>
        </p:txBody>
      </p:sp>
      <p:sp>
        <p:nvSpPr>
          <p:cNvPr id="3" name="Marcador de contenido 2">
            <a:extLst>
              <a:ext uri="{FF2B5EF4-FFF2-40B4-BE49-F238E27FC236}">
                <a16:creationId xmlns:a16="http://schemas.microsoft.com/office/drawing/2014/main" id="{C4836314-71C6-47F3-2F20-B385EE0E96B3}"/>
              </a:ext>
            </a:extLst>
          </p:cNvPr>
          <p:cNvSpPr>
            <a:spLocks noGrp="1"/>
          </p:cNvSpPr>
          <p:nvPr>
            <p:ph sz="half" idx="1"/>
          </p:nvPr>
        </p:nvSpPr>
        <p:spPr/>
        <p:txBody>
          <a:bodyPr>
            <a:normAutofit fontScale="55000" lnSpcReduction="20000"/>
          </a:bodyPr>
          <a:lstStyle/>
          <a:p>
            <a:r>
              <a:rPr lang="es-MX" dirty="0"/>
              <a:t>Los monetaristas argumentan que las políticas monetarias son más efectivas.</a:t>
            </a:r>
          </a:p>
          <a:p>
            <a:r>
              <a:rPr lang="es-MX" dirty="0"/>
              <a:t>Consideremos el mismo ejemplo que anteriormente, un aumento en la oferta monetaria. </a:t>
            </a:r>
          </a:p>
          <a:p>
            <a:r>
              <a:rPr lang="es-MX" dirty="0"/>
              <a:t>Esto desplazará la curva LM a la derecha, llevando el punto de equilibrio de E1 a E2 en la figura inferior. </a:t>
            </a:r>
          </a:p>
          <a:p>
            <a:r>
              <a:rPr lang="es-MX" dirty="0"/>
              <a:t>Sin embargo, los monetaristas consideran también dos efectos: el efecto directo e indirecto sobre la riqueza. </a:t>
            </a:r>
          </a:p>
          <a:p>
            <a:pPr lvl="1"/>
            <a:r>
              <a:rPr lang="es-MX" dirty="0"/>
              <a:t>El primero, también conocido como efecto </a:t>
            </a:r>
            <a:r>
              <a:rPr lang="es-MX" dirty="0" err="1"/>
              <a:t>pigouviano</a:t>
            </a:r>
            <a:r>
              <a:rPr lang="es-MX" dirty="0"/>
              <a:t>, considera que debido al aumento de la oferta monetaria, la gente consumirá más moviendo la curva IS y llevando el equilibrio a E3</a:t>
            </a:r>
            <a:r>
              <a:rPr lang="es-MX"/>
              <a:t>. </a:t>
            </a:r>
          </a:p>
          <a:p>
            <a:pPr lvl="1"/>
            <a:r>
              <a:rPr lang="es-MX"/>
              <a:t>La </a:t>
            </a:r>
            <a:r>
              <a:rPr lang="es-MX" dirty="0"/>
              <a:t>segunda considera que debido al descenso inicial de los tipos, la gente invertirá más llevando el equilibrio al punto E4.</a:t>
            </a:r>
          </a:p>
        </p:txBody>
      </p:sp>
      <p:pic>
        <p:nvPicPr>
          <p:cNvPr id="5" name="Marcador de contenido 4">
            <a:extLst>
              <a:ext uri="{FF2B5EF4-FFF2-40B4-BE49-F238E27FC236}">
                <a16:creationId xmlns:a16="http://schemas.microsoft.com/office/drawing/2014/main" id="{2D837C21-187C-5CDF-2250-64451FDEFC87}"/>
              </a:ext>
            </a:extLst>
          </p:cNvPr>
          <p:cNvPicPr>
            <a:picLocks noGrp="1" noChangeAspect="1"/>
          </p:cNvPicPr>
          <p:nvPr>
            <p:ph sz="half" idx="2"/>
          </p:nvPr>
        </p:nvPicPr>
        <p:blipFill>
          <a:blip r:embed="rId2"/>
          <a:stretch>
            <a:fillRect/>
          </a:stretch>
        </p:blipFill>
        <p:spPr>
          <a:xfrm>
            <a:off x="6665913" y="2392139"/>
            <a:ext cx="3895725" cy="3318322"/>
          </a:xfrm>
          <a:prstGeom prst="rect">
            <a:avLst/>
          </a:prstGeom>
        </p:spPr>
      </p:pic>
    </p:spTree>
    <p:extLst>
      <p:ext uri="{BB962C8B-B14F-4D97-AF65-F5344CB8AC3E}">
        <p14:creationId xmlns:p14="http://schemas.microsoft.com/office/powerpoint/2010/main" val="3978770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C17D24-13D5-9B1C-07CE-1D11AE37BFD9}"/>
              </a:ext>
            </a:extLst>
          </p:cNvPr>
          <p:cNvSpPr>
            <a:spLocks noGrp="1"/>
          </p:cNvSpPr>
          <p:nvPr>
            <p:ph type="title"/>
          </p:nvPr>
        </p:nvSpPr>
        <p:spPr>
          <a:xfrm>
            <a:off x="2234527" y="805817"/>
            <a:ext cx="8326330" cy="1081705"/>
          </a:xfrm>
        </p:spPr>
        <p:txBody>
          <a:bodyPr/>
          <a:lstStyle/>
          <a:p>
            <a:r>
              <a:rPr lang="es-MX" dirty="0"/>
              <a:t>Perspectiva monetarista del modelo IS-LM</a:t>
            </a:r>
          </a:p>
        </p:txBody>
      </p:sp>
      <p:pic>
        <p:nvPicPr>
          <p:cNvPr id="5" name="Marcador de contenido 4">
            <a:extLst>
              <a:ext uri="{FF2B5EF4-FFF2-40B4-BE49-F238E27FC236}">
                <a16:creationId xmlns:a16="http://schemas.microsoft.com/office/drawing/2014/main" id="{B239F07A-EF80-81DD-528A-076580EAC56A}"/>
              </a:ext>
            </a:extLst>
          </p:cNvPr>
          <p:cNvPicPr>
            <a:picLocks noGrp="1" noChangeAspect="1"/>
          </p:cNvPicPr>
          <p:nvPr>
            <p:ph sz="half" idx="1"/>
          </p:nvPr>
        </p:nvPicPr>
        <p:blipFill>
          <a:blip r:embed="rId2"/>
          <a:stretch>
            <a:fillRect/>
          </a:stretch>
        </p:blipFill>
        <p:spPr>
          <a:xfrm>
            <a:off x="2605088" y="2393491"/>
            <a:ext cx="3892550" cy="3315618"/>
          </a:xfrm>
          <a:prstGeom prst="rect">
            <a:avLst/>
          </a:prstGeom>
        </p:spPr>
      </p:pic>
      <p:sp>
        <p:nvSpPr>
          <p:cNvPr id="4" name="Marcador de contenido 3">
            <a:extLst>
              <a:ext uri="{FF2B5EF4-FFF2-40B4-BE49-F238E27FC236}">
                <a16:creationId xmlns:a16="http://schemas.microsoft.com/office/drawing/2014/main" id="{23BDFD20-9A8C-8049-C00A-AAE1F002B6B2}"/>
              </a:ext>
            </a:extLst>
          </p:cNvPr>
          <p:cNvSpPr>
            <a:spLocks noGrp="1"/>
          </p:cNvSpPr>
          <p:nvPr>
            <p:ph sz="half" idx="2"/>
          </p:nvPr>
        </p:nvSpPr>
        <p:spPr/>
        <p:txBody>
          <a:bodyPr>
            <a:normAutofit fontScale="55000" lnSpcReduction="20000"/>
          </a:bodyPr>
          <a:lstStyle/>
          <a:p>
            <a:r>
              <a:rPr lang="es-MX" dirty="0"/>
              <a:t>Por otro lado, los monetaristas resultan ser más escépticos que los keynesianos respecto a la política fiscal. </a:t>
            </a:r>
          </a:p>
          <a:p>
            <a:r>
              <a:rPr lang="es-MX" dirty="0"/>
              <a:t>Esto es porque, como se ve en la figura, el cambio inicial de la curva IS (del punto E1 a E2) será parcialmente compensado por un segundo movimiento de la misma curva.</a:t>
            </a:r>
          </a:p>
          <a:p>
            <a:r>
              <a:rPr lang="es-MX" dirty="0"/>
              <a:t>Esto, conocido como efecto desplazamiento, ocurre ya que el aumento en gasto público aumenta los tipos de interés, que disminuirán el atractivo de la inversión. </a:t>
            </a:r>
          </a:p>
          <a:p>
            <a:r>
              <a:rPr lang="es-MX" dirty="0"/>
              <a:t>Por tanto, cuanto mayor sea el gasto público, menor capital privado será invertido, que mueve el punto de equilibrio de E2 a E3. </a:t>
            </a:r>
          </a:p>
          <a:p>
            <a:r>
              <a:rPr lang="es-MX" dirty="0"/>
              <a:t>También, debido a la mayor producción, la demanda de dinero aumenta, lo que moverá la curva LM hacia la izquierda (punto E4).</a:t>
            </a:r>
          </a:p>
        </p:txBody>
      </p:sp>
    </p:spTree>
    <p:extLst>
      <p:ext uri="{BB962C8B-B14F-4D97-AF65-F5344CB8AC3E}">
        <p14:creationId xmlns:p14="http://schemas.microsoft.com/office/powerpoint/2010/main" val="28063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61170-0FCC-A49C-A444-6AE305EBD91B}"/>
              </a:ext>
            </a:extLst>
          </p:cNvPr>
          <p:cNvSpPr>
            <a:spLocks noGrp="1"/>
          </p:cNvSpPr>
          <p:nvPr>
            <p:ph type="title"/>
          </p:nvPr>
        </p:nvSpPr>
        <p:spPr>
          <a:xfrm>
            <a:off x="2125526" y="805817"/>
            <a:ext cx="8435331" cy="1081705"/>
          </a:xfrm>
        </p:spPr>
        <p:txBody>
          <a:bodyPr/>
          <a:lstStyle/>
          <a:p>
            <a:r>
              <a:rPr lang="es-MX" dirty="0"/>
              <a:t>Dos doctrinas del modelo IS-LM </a:t>
            </a:r>
            <a:r>
              <a:rPr lang="es-MX"/>
              <a:t>de economía cerrada</a:t>
            </a:r>
            <a:endParaRPr lang="es-MX" dirty="0"/>
          </a:p>
        </p:txBody>
      </p:sp>
      <p:sp>
        <p:nvSpPr>
          <p:cNvPr id="3" name="Marcador de contenido 2">
            <a:extLst>
              <a:ext uri="{FF2B5EF4-FFF2-40B4-BE49-F238E27FC236}">
                <a16:creationId xmlns:a16="http://schemas.microsoft.com/office/drawing/2014/main" id="{4E542BC6-808A-7E7E-5771-FBD90A9B8DB4}"/>
              </a:ext>
            </a:extLst>
          </p:cNvPr>
          <p:cNvSpPr>
            <a:spLocks noGrp="1"/>
          </p:cNvSpPr>
          <p:nvPr>
            <p:ph sz="half" idx="1"/>
          </p:nvPr>
        </p:nvSpPr>
        <p:spPr/>
        <p:txBody>
          <a:bodyPr>
            <a:normAutofit fontScale="70000" lnSpcReduction="20000"/>
          </a:bodyPr>
          <a:lstStyle/>
          <a:p>
            <a:r>
              <a:rPr lang="es-MX" dirty="0"/>
              <a:t>Ambas perspectivas tiene sus defensores entre investigadores dividiendo esta materia en dos doctrinas: la nueva economía keynesiana y la nueva macroeconomía clásica. </a:t>
            </a:r>
          </a:p>
          <a:p>
            <a:r>
              <a:rPr lang="es-MX" dirty="0"/>
              <a:t>Todos los efectos aquí presentados deben ser considerados al analizar el modelo IS-LM. </a:t>
            </a:r>
          </a:p>
          <a:p>
            <a:r>
              <a:rPr lang="es-MX" dirty="0"/>
              <a:t>Sin embargo, debe apreciarse que algunas conclusiones cambian al considerar una economía abierta, que es analizada por el modelo IS-LM-</a:t>
            </a:r>
            <a:r>
              <a:rPr lang="es-MX" dirty="0" err="1"/>
              <a:t>BoP</a:t>
            </a:r>
            <a:r>
              <a:rPr lang="es-MX" dirty="0"/>
              <a:t> o modelo de </a:t>
            </a:r>
            <a:r>
              <a:rPr lang="es-MX" dirty="0" err="1"/>
              <a:t>Mundell</a:t>
            </a:r>
            <a:r>
              <a:rPr lang="es-MX" dirty="0"/>
              <a:t>-Fleming.</a:t>
            </a:r>
          </a:p>
        </p:txBody>
      </p:sp>
      <p:sp>
        <p:nvSpPr>
          <p:cNvPr id="4" name="Marcador de contenido 3">
            <a:extLst>
              <a:ext uri="{FF2B5EF4-FFF2-40B4-BE49-F238E27FC236}">
                <a16:creationId xmlns:a16="http://schemas.microsoft.com/office/drawing/2014/main" id="{DDE4A112-887B-2362-53EC-8EC9E15284F4}"/>
              </a:ext>
            </a:extLst>
          </p:cNvPr>
          <p:cNvSpPr>
            <a:spLocks noGrp="1"/>
          </p:cNvSpPr>
          <p:nvPr>
            <p:ph sz="half" idx="2"/>
          </p:nvPr>
        </p:nvSpPr>
        <p:spPr/>
        <p:txBody>
          <a:bodyPr>
            <a:normAutofit fontScale="70000" lnSpcReduction="20000"/>
          </a:bodyPr>
          <a:lstStyle/>
          <a:p>
            <a:endParaRPr lang="es-MX"/>
          </a:p>
        </p:txBody>
      </p:sp>
    </p:spTree>
    <p:extLst>
      <p:ext uri="{BB962C8B-B14F-4D97-AF65-F5344CB8AC3E}">
        <p14:creationId xmlns:p14="http://schemas.microsoft.com/office/powerpoint/2010/main" val="2316210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45B89-AA95-8216-D250-EE6FC19D8F54}"/>
              </a:ext>
            </a:extLst>
          </p:cNvPr>
          <p:cNvSpPr>
            <a:spLocks noGrp="1"/>
          </p:cNvSpPr>
          <p:nvPr>
            <p:ph type="title"/>
          </p:nvPr>
        </p:nvSpPr>
        <p:spPr/>
        <p:txBody>
          <a:bodyPr/>
          <a:lstStyle/>
          <a:p>
            <a:r>
              <a:rPr lang="es-MX" dirty="0"/>
              <a:t>SÍNTESIS</a:t>
            </a:r>
          </a:p>
        </p:txBody>
      </p:sp>
      <p:sp>
        <p:nvSpPr>
          <p:cNvPr id="3" name="Marcador de contenido 2">
            <a:extLst>
              <a:ext uri="{FF2B5EF4-FFF2-40B4-BE49-F238E27FC236}">
                <a16:creationId xmlns:a16="http://schemas.microsoft.com/office/drawing/2014/main" id="{0F68C1B7-3E89-54E0-848F-1D2F2E0F3BBA}"/>
              </a:ext>
            </a:extLst>
          </p:cNvPr>
          <p:cNvSpPr>
            <a:spLocks noGrp="1"/>
          </p:cNvSpPr>
          <p:nvPr>
            <p:ph sz="half" idx="1"/>
          </p:nvPr>
        </p:nvSpPr>
        <p:spPr/>
        <p:txBody>
          <a:bodyPr>
            <a:normAutofit fontScale="77500" lnSpcReduction="20000"/>
          </a:bodyPr>
          <a:lstStyle/>
          <a:p>
            <a:r>
              <a:rPr lang="es-MX" dirty="0"/>
              <a:t>El modelo IS-LM constituye uno de los núcleos centrales de la síntesis neoclásica.</a:t>
            </a:r>
          </a:p>
          <a:p>
            <a:r>
              <a:rPr lang="es-MX" dirty="0"/>
              <a:t>Muestra la relación entre: </a:t>
            </a:r>
          </a:p>
          <a:p>
            <a:pPr lvl="1"/>
            <a:r>
              <a:rPr lang="es-MX" dirty="0"/>
              <a:t>tasas de interés, </a:t>
            </a:r>
          </a:p>
          <a:p>
            <a:pPr lvl="1"/>
            <a:r>
              <a:rPr lang="es-MX" dirty="0"/>
              <a:t>producto real, </a:t>
            </a:r>
          </a:p>
          <a:p>
            <a:pPr lvl="1"/>
            <a:r>
              <a:rPr lang="es-MX" dirty="0"/>
              <a:t>mercado de bienes y servicios y </a:t>
            </a:r>
          </a:p>
          <a:p>
            <a:pPr lvl="1"/>
            <a:r>
              <a:rPr lang="es-MX" dirty="0"/>
              <a:t>el mercado de dinero. </a:t>
            </a:r>
          </a:p>
          <a:p>
            <a:r>
              <a:rPr lang="es-MX" dirty="0"/>
              <a:t>Es una de las herramientas básicas para conocer el funcionamiento de las políticas económicas.</a:t>
            </a:r>
          </a:p>
        </p:txBody>
      </p:sp>
      <p:sp>
        <p:nvSpPr>
          <p:cNvPr id="4" name="Marcador de contenido 3">
            <a:extLst>
              <a:ext uri="{FF2B5EF4-FFF2-40B4-BE49-F238E27FC236}">
                <a16:creationId xmlns:a16="http://schemas.microsoft.com/office/drawing/2014/main" id="{40B1BE3C-F6C5-5FC7-3E93-268F0167539F}"/>
              </a:ext>
            </a:extLst>
          </p:cNvPr>
          <p:cNvSpPr>
            <a:spLocks noGrp="1"/>
          </p:cNvSpPr>
          <p:nvPr>
            <p:ph sz="half" idx="2"/>
          </p:nvPr>
        </p:nvSpPr>
        <p:spPr/>
        <p:txBody>
          <a:bodyPr>
            <a:normAutofit fontScale="77500" lnSpcReduction="20000"/>
          </a:bodyPr>
          <a:lstStyle/>
          <a:p>
            <a:endParaRPr lang="es-MX"/>
          </a:p>
        </p:txBody>
      </p:sp>
    </p:spTree>
    <p:extLst>
      <p:ext uri="{BB962C8B-B14F-4D97-AF65-F5344CB8AC3E}">
        <p14:creationId xmlns:p14="http://schemas.microsoft.com/office/powerpoint/2010/main" val="1879680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21949-C9BA-B573-85E2-66ECFC36A17A}"/>
              </a:ext>
            </a:extLst>
          </p:cNvPr>
          <p:cNvSpPr>
            <a:spLocks noGrp="1"/>
          </p:cNvSpPr>
          <p:nvPr>
            <p:ph type="title"/>
          </p:nvPr>
        </p:nvSpPr>
        <p:spPr/>
        <p:txBody>
          <a:bodyPr/>
          <a:lstStyle/>
          <a:p>
            <a:r>
              <a:rPr lang="es-MX" dirty="0"/>
              <a:t>Economía cerrada</a:t>
            </a:r>
          </a:p>
        </p:txBody>
      </p:sp>
      <p:sp>
        <p:nvSpPr>
          <p:cNvPr id="3" name="Marcador de contenido 2">
            <a:extLst>
              <a:ext uri="{FF2B5EF4-FFF2-40B4-BE49-F238E27FC236}">
                <a16:creationId xmlns:a16="http://schemas.microsoft.com/office/drawing/2014/main" id="{1E574036-F52D-A3D6-F19E-29D8F5B3B921}"/>
              </a:ext>
            </a:extLst>
          </p:cNvPr>
          <p:cNvSpPr>
            <a:spLocks noGrp="1"/>
          </p:cNvSpPr>
          <p:nvPr>
            <p:ph sz="half" idx="1"/>
          </p:nvPr>
        </p:nvSpPr>
        <p:spPr/>
        <p:txBody>
          <a:bodyPr>
            <a:normAutofit/>
          </a:bodyPr>
          <a:lstStyle/>
          <a:p>
            <a:r>
              <a:rPr lang="es-MX" dirty="0"/>
              <a:t>Las economías cerradas se definen como países que son autosuficientes y autárquicos. </a:t>
            </a:r>
          </a:p>
          <a:p>
            <a:r>
              <a:rPr lang="es-MX" dirty="0"/>
              <a:t>Ejemplo: la isla de Robinson Crusoe. </a:t>
            </a:r>
          </a:p>
          <a:p>
            <a:r>
              <a:rPr lang="es-MX" dirty="0"/>
              <a:t>Esta economía unipersonal es la forma más fácil de entender las economías cerradas.</a:t>
            </a:r>
          </a:p>
        </p:txBody>
      </p:sp>
      <p:pic>
        <p:nvPicPr>
          <p:cNvPr id="5" name="Marcador de contenido 4">
            <a:extLst>
              <a:ext uri="{FF2B5EF4-FFF2-40B4-BE49-F238E27FC236}">
                <a16:creationId xmlns:a16="http://schemas.microsoft.com/office/drawing/2014/main" id="{4A7D6BC7-27A2-5B71-DCF2-386F8A931A5A}"/>
              </a:ext>
            </a:extLst>
          </p:cNvPr>
          <p:cNvPicPr>
            <a:picLocks noGrp="1" noChangeAspect="1"/>
          </p:cNvPicPr>
          <p:nvPr>
            <p:ph sz="half" idx="2"/>
          </p:nvPr>
        </p:nvPicPr>
        <p:blipFill>
          <a:blip r:embed="rId2"/>
          <a:stretch>
            <a:fillRect/>
          </a:stretch>
        </p:blipFill>
        <p:spPr>
          <a:xfrm>
            <a:off x="6585365" y="1887522"/>
            <a:ext cx="4290550" cy="3705475"/>
          </a:xfrm>
          <a:prstGeom prst="rect">
            <a:avLst/>
          </a:prstGeom>
        </p:spPr>
      </p:pic>
    </p:spTree>
    <p:extLst>
      <p:ext uri="{BB962C8B-B14F-4D97-AF65-F5344CB8AC3E}">
        <p14:creationId xmlns:p14="http://schemas.microsoft.com/office/powerpoint/2010/main" val="163241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4992B-2576-F2C8-6239-E2208782B50D}"/>
              </a:ext>
            </a:extLst>
          </p:cNvPr>
          <p:cNvSpPr>
            <a:spLocks noGrp="1"/>
          </p:cNvSpPr>
          <p:nvPr>
            <p:ph type="title"/>
          </p:nvPr>
        </p:nvSpPr>
        <p:spPr/>
        <p:txBody>
          <a:bodyPr/>
          <a:lstStyle/>
          <a:p>
            <a:r>
              <a:rPr lang="es-MX" dirty="0"/>
              <a:t>Equilibrio básico y efecto de las políticas macroeconómicas</a:t>
            </a:r>
          </a:p>
        </p:txBody>
      </p:sp>
      <p:pic>
        <p:nvPicPr>
          <p:cNvPr id="4" name="Marcador de contenido 3">
            <a:extLst>
              <a:ext uri="{FF2B5EF4-FFF2-40B4-BE49-F238E27FC236}">
                <a16:creationId xmlns:a16="http://schemas.microsoft.com/office/drawing/2014/main" id="{13D4E5F7-55B0-3F4E-3529-E890001381B3}"/>
              </a:ext>
            </a:extLst>
          </p:cNvPr>
          <p:cNvPicPr>
            <a:picLocks noGrp="1" noChangeAspect="1"/>
          </p:cNvPicPr>
          <p:nvPr>
            <p:ph idx="1"/>
          </p:nvPr>
        </p:nvPicPr>
        <p:blipFill>
          <a:blip r:embed="rId2"/>
          <a:stretch>
            <a:fillRect/>
          </a:stretch>
        </p:blipFill>
        <p:spPr>
          <a:xfrm>
            <a:off x="2611808" y="1885285"/>
            <a:ext cx="7958330" cy="4071015"/>
          </a:xfrm>
          <a:prstGeom prst="rect">
            <a:avLst/>
          </a:prstGeom>
        </p:spPr>
      </p:pic>
    </p:spTree>
    <p:extLst>
      <p:ext uri="{BB962C8B-B14F-4D97-AF65-F5344CB8AC3E}">
        <p14:creationId xmlns:p14="http://schemas.microsoft.com/office/powerpoint/2010/main" val="1742937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F7698A9-7517-E4FE-6BC4-058673E21782}"/>
              </a:ext>
            </a:extLst>
          </p:cNvPr>
          <p:cNvSpPr>
            <a:spLocks noGrp="1"/>
          </p:cNvSpPr>
          <p:nvPr>
            <p:ph type="title"/>
          </p:nvPr>
        </p:nvSpPr>
        <p:spPr/>
        <p:txBody>
          <a:bodyPr/>
          <a:lstStyle/>
          <a:p>
            <a:r>
              <a:rPr kumimoji="0" lang="es-MX" sz="3400" b="0" i="0" u="none" strike="noStrike" kern="1200" cap="none" spc="0" normalizeH="0" baseline="0" noProof="0" dirty="0">
                <a:ln>
                  <a:noFill/>
                </a:ln>
                <a:solidFill>
                  <a:prstClr val="white"/>
                </a:solidFill>
                <a:effectLst/>
                <a:uLnTx/>
                <a:uFillTx/>
                <a:latin typeface="Arial" panose="020B0604020202020204"/>
                <a:ea typeface="+mj-ea"/>
                <a:cs typeface="+mj-cs"/>
              </a:rPr>
              <a:t>Equilibrio básico en el modelo IS-LM</a:t>
            </a:r>
            <a:endParaRPr lang="es-MX" dirty="0"/>
          </a:p>
        </p:txBody>
      </p:sp>
      <p:pic>
        <p:nvPicPr>
          <p:cNvPr id="4" name="Marcador de contenido 3">
            <a:extLst>
              <a:ext uri="{FF2B5EF4-FFF2-40B4-BE49-F238E27FC236}">
                <a16:creationId xmlns:a16="http://schemas.microsoft.com/office/drawing/2014/main" id="{13D4E5F7-55B0-3F4E-3529-E890001381B3}"/>
              </a:ext>
            </a:extLst>
          </p:cNvPr>
          <p:cNvPicPr>
            <a:picLocks noGrp="1" noChangeAspect="1"/>
          </p:cNvPicPr>
          <p:nvPr>
            <p:ph sz="half" idx="1"/>
          </p:nvPr>
        </p:nvPicPr>
        <p:blipFill>
          <a:blip r:embed="rId2"/>
          <a:stretch>
            <a:fillRect/>
          </a:stretch>
        </p:blipFill>
        <p:spPr>
          <a:xfrm>
            <a:off x="2609873" y="2240584"/>
            <a:ext cx="3892550" cy="3147432"/>
          </a:xfrm>
          <a:prstGeom prst="rect">
            <a:avLst/>
          </a:prstGeom>
        </p:spPr>
      </p:pic>
      <p:sp>
        <p:nvSpPr>
          <p:cNvPr id="6" name="Marcador de contenido 5">
            <a:extLst>
              <a:ext uri="{FF2B5EF4-FFF2-40B4-BE49-F238E27FC236}">
                <a16:creationId xmlns:a16="http://schemas.microsoft.com/office/drawing/2014/main" id="{D872A435-CFB1-65ED-F022-2DA184ACD0B9}"/>
              </a:ext>
            </a:extLst>
          </p:cNvPr>
          <p:cNvSpPr>
            <a:spLocks noGrp="1"/>
          </p:cNvSpPr>
          <p:nvPr>
            <p:ph sz="half" idx="2"/>
          </p:nvPr>
        </p:nvSpPr>
        <p:spPr>
          <a:xfrm>
            <a:off x="6666635" y="2052114"/>
            <a:ext cx="4287997" cy="3997829"/>
          </a:xfrm>
        </p:spPr>
        <p:txBody>
          <a:bodyPr>
            <a:normAutofit fontScale="62500" lnSpcReduction="20000"/>
          </a:bodyPr>
          <a:lstStyle/>
          <a:p>
            <a:r>
              <a:rPr lang="es-MX" dirty="0"/>
              <a:t>El eje de las abscisas representa el nivel de ingreso Y (o PIB de un país), y </a:t>
            </a:r>
          </a:p>
          <a:p>
            <a:r>
              <a:rPr lang="es-MX" dirty="0"/>
              <a:t>el eje de las ordenadas la tasa de interés i de ese país. </a:t>
            </a:r>
          </a:p>
          <a:p>
            <a:r>
              <a:rPr lang="es-MX" dirty="0"/>
              <a:t>La curva IS representa todos los puntos de equilibrio en el mercado de bienes y servicios y debe su nombre a los términos Inversión y Ahorro (</a:t>
            </a:r>
            <a:r>
              <a:rPr lang="es-MX" dirty="0" err="1"/>
              <a:t>Save</a:t>
            </a:r>
            <a:r>
              <a:rPr lang="es-MX" dirty="0"/>
              <a:t>, en inglés). </a:t>
            </a:r>
          </a:p>
          <a:p>
            <a:r>
              <a:rPr lang="es-MX" dirty="0"/>
              <a:t>La curva LM representa todos los puntos de equilibrio en el mercado de dinero y debe su nombre a L (preferencia por la liquidez) y M (suministro de dinero). </a:t>
            </a:r>
          </a:p>
          <a:p>
            <a:r>
              <a:rPr lang="es-MX" dirty="0"/>
              <a:t>La intersección de ambas curvas constituye el momento del "equilibrio general", donde existe un equilibrio simultáneo en ambos mercados.</a:t>
            </a:r>
          </a:p>
          <a:p>
            <a:endParaRPr lang="es-MX" dirty="0"/>
          </a:p>
        </p:txBody>
      </p:sp>
    </p:spTree>
    <p:extLst>
      <p:ext uri="{BB962C8B-B14F-4D97-AF65-F5344CB8AC3E}">
        <p14:creationId xmlns:p14="http://schemas.microsoft.com/office/powerpoint/2010/main" val="2638944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4992B-2576-F2C8-6239-E2208782B50D}"/>
              </a:ext>
            </a:extLst>
          </p:cNvPr>
          <p:cNvSpPr>
            <a:spLocks noGrp="1"/>
          </p:cNvSpPr>
          <p:nvPr>
            <p:ph type="title"/>
          </p:nvPr>
        </p:nvSpPr>
        <p:spPr>
          <a:xfrm>
            <a:off x="1544186" y="375449"/>
            <a:ext cx="9025954" cy="1622909"/>
          </a:xfrm>
        </p:spPr>
        <p:txBody>
          <a:bodyPr>
            <a:normAutofit fontScale="90000"/>
          </a:bodyPr>
          <a:lstStyle/>
          <a:p>
            <a:r>
              <a:rPr lang="es-MX" dirty="0"/>
              <a:t>Políticas expansivas (fiscal: aumento de gasto público o baja de impuestos; y monetaria: aumento de oferta </a:t>
            </a:r>
            <a:r>
              <a:rPr lang="es-MX" dirty="0" err="1"/>
              <a:t>monet</a:t>
            </a:r>
            <a:r>
              <a:rPr lang="es-MX" dirty="0"/>
              <a:t>.) sincronizadas: </a:t>
            </a:r>
            <a:r>
              <a:rPr lang="es-MX" dirty="0" err="1"/>
              <a:t>Mix</a:t>
            </a:r>
            <a:r>
              <a:rPr lang="es-MX" dirty="0"/>
              <a:t> que eleva el PIB</a:t>
            </a:r>
          </a:p>
        </p:txBody>
      </p:sp>
      <p:pic>
        <p:nvPicPr>
          <p:cNvPr id="4" name="Marcador de contenido 3">
            <a:extLst>
              <a:ext uri="{FF2B5EF4-FFF2-40B4-BE49-F238E27FC236}">
                <a16:creationId xmlns:a16="http://schemas.microsoft.com/office/drawing/2014/main" id="{13D4E5F7-55B0-3F4E-3529-E890001381B3}"/>
              </a:ext>
            </a:extLst>
          </p:cNvPr>
          <p:cNvPicPr>
            <a:picLocks noGrp="1" noChangeAspect="1"/>
          </p:cNvPicPr>
          <p:nvPr>
            <p:ph idx="1"/>
          </p:nvPr>
        </p:nvPicPr>
        <p:blipFill>
          <a:blip r:embed="rId2"/>
          <a:stretch>
            <a:fillRect/>
          </a:stretch>
        </p:blipFill>
        <p:spPr>
          <a:xfrm>
            <a:off x="1853023" y="2222416"/>
            <a:ext cx="8717115" cy="3733884"/>
          </a:xfrm>
          <a:prstGeom prst="rect">
            <a:avLst/>
          </a:prstGeom>
        </p:spPr>
      </p:pic>
    </p:spTree>
    <p:extLst>
      <p:ext uri="{BB962C8B-B14F-4D97-AF65-F5344CB8AC3E}">
        <p14:creationId xmlns:p14="http://schemas.microsoft.com/office/powerpoint/2010/main" val="3952637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68769F-E0BC-4574-6AFB-0B883F8DF5E3}"/>
              </a:ext>
            </a:extLst>
          </p:cNvPr>
          <p:cNvSpPr>
            <a:spLocks noGrp="1"/>
          </p:cNvSpPr>
          <p:nvPr>
            <p:ph type="title"/>
          </p:nvPr>
        </p:nvSpPr>
        <p:spPr/>
        <p:txBody>
          <a:bodyPr/>
          <a:lstStyle/>
          <a:p>
            <a:r>
              <a:rPr lang="es-MX" dirty="0"/>
              <a:t>La utilidad del modelo IS-LM</a:t>
            </a:r>
            <a:br>
              <a:rPr lang="es-MX" dirty="0"/>
            </a:br>
            <a:endParaRPr lang="es-MX" dirty="0"/>
          </a:p>
        </p:txBody>
      </p:sp>
      <p:sp>
        <p:nvSpPr>
          <p:cNvPr id="3" name="Marcador de contenido 2">
            <a:extLst>
              <a:ext uri="{FF2B5EF4-FFF2-40B4-BE49-F238E27FC236}">
                <a16:creationId xmlns:a16="http://schemas.microsoft.com/office/drawing/2014/main" id="{97A9D84D-FC09-FD25-2D57-9DE009982A35}"/>
              </a:ext>
            </a:extLst>
          </p:cNvPr>
          <p:cNvSpPr>
            <a:spLocks noGrp="1"/>
          </p:cNvSpPr>
          <p:nvPr>
            <p:ph idx="1"/>
          </p:nvPr>
        </p:nvSpPr>
        <p:spPr/>
        <p:txBody>
          <a:bodyPr>
            <a:normAutofit lnSpcReduction="10000"/>
          </a:bodyPr>
          <a:lstStyle/>
          <a:p>
            <a:r>
              <a:rPr lang="es-MX" dirty="0"/>
              <a:t>Hay que señalar que el modelo IS-LM es un instrumento (de laboratorio)</a:t>
            </a:r>
          </a:p>
          <a:p>
            <a:r>
              <a:rPr lang="es-MX" dirty="0"/>
              <a:t>para el análisis estático de la economía (de corto plazo)</a:t>
            </a:r>
          </a:p>
          <a:p>
            <a:r>
              <a:rPr lang="es-MX" dirty="0"/>
              <a:t>pero constituye un valioso aporte a la comprensión de la macroeconomía y el funcionamiento e interacción de las políticas macroeconómicas, es decir, la política fiscal (vinculada a la curva IS) y la política monetaria (a la curva LM).</a:t>
            </a:r>
          </a:p>
          <a:p>
            <a:r>
              <a:rPr lang="es-MX" dirty="0"/>
              <a:t>Antes de la existencia de este modelo no había herramientas metodológicas para adoptar políticas económicas.</a:t>
            </a:r>
          </a:p>
          <a:p>
            <a:endParaRPr lang="es-MX" dirty="0"/>
          </a:p>
        </p:txBody>
      </p:sp>
    </p:spTree>
    <p:extLst>
      <p:ext uri="{BB962C8B-B14F-4D97-AF65-F5344CB8AC3E}">
        <p14:creationId xmlns:p14="http://schemas.microsoft.com/office/powerpoint/2010/main" val="3996844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2087B6-C922-F177-1190-1CE6E013BD32}"/>
              </a:ext>
            </a:extLst>
          </p:cNvPr>
          <p:cNvSpPr>
            <a:spLocks noGrp="1"/>
          </p:cNvSpPr>
          <p:nvPr>
            <p:ph type="title"/>
          </p:nvPr>
        </p:nvSpPr>
        <p:spPr/>
        <p:txBody>
          <a:bodyPr/>
          <a:lstStyle/>
          <a:p>
            <a:r>
              <a:rPr lang="es-MX" dirty="0"/>
              <a:t>Limitaciones y correcciones al modelo IS-LM</a:t>
            </a:r>
          </a:p>
        </p:txBody>
      </p:sp>
      <p:sp>
        <p:nvSpPr>
          <p:cNvPr id="6" name="Marcador de texto 5">
            <a:extLst>
              <a:ext uri="{FF2B5EF4-FFF2-40B4-BE49-F238E27FC236}">
                <a16:creationId xmlns:a16="http://schemas.microsoft.com/office/drawing/2014/main" id="{6322F86D-244F-B26B-FFD4-A850C5696EF3}"/>
              </a:ext>
            </a:extLst>
          </p:cNvPr>
          <p:cNvSpPr>
            <a:spLocks noGrp="1"/>
          </p:cNvSpPr>
          <p:nvPr>
            <p:ph type="body" idx="1"/>
          </p:nvPr>
        </p:nvSpPr>
        <p:spPr>
          <a:xfrm>
            <a:off x="2609285" y="2052115"/>
            <a:ext cx="3896467" cy="412526"/>
          </a:xfrm>
        </p:spPr>
        <p:txBody>
          <a:bodyPr/>
          <a:lstStyle/>
          <a:p>
            <a:r>
              <a:rPr lang="es-MX" dirty="0"/>
              <a:t>Limitaciones</a:t>
            </a:r>
          </a:p>
        </p:txBody>
      </p:sp>
      <p:sp>
        <p:nvSpPr>
          <p:cNvPr id="3" name="Marcador de contenido 2">
            <a:extLst>
              <a:ext uri="{FF2B5EF4-FFF2-40B4-BE49-F238E27FC236}">
                <a16:creationId xmlns:a16="http://schemas.microsoft.com/office/drawing/2014/main" id="{41A9E14E-DCB7-18A2-4215-9E393D25C650}"/>
              </a:ext>
            </a:extLst>
          </p:cNvPr>
          <p:cNvSpPr>
            <a:spLocks noGrp="1"/>
          </p:cNvSpPr>
          <p:nvPr>
            <p:ph sz="half" idx="2"/>
          </p:nvPr>
        </p:nvSpPr>
        <p:spPr>
          <a:xfrm>
            <a:off x="2609285" y="2632590"/>
            <a:ext cx="3893623" cy="3290175"/>
          </a:xfrm>
        </p:spPr>
        <p:txBody>
          <a:bodyPr>
            <a:normAutofit fontScale="40000" lnSpcReduction="20000"/>
          </a:bodyPr>
          <a:lstStyle/>
          <a:p>
            <a:r>
              <a:rPr lang="es-MX" dirty="0"/>
              <a:t>El modelo se usa sólo para estudiar el corto plazo.</a:t>
            </a:r>
          </a:p>
          <a:p>
            <a:r>
              <a:rPr lang="es-MX" dirty="0"/>
              <a:t>Según el propio Hicks, deja fuera un punto importante para la teoría keynesiana: el principio de incertidumbre. Así, el propio modelo subestimaría la “preferencia por la liquidez” (que sólo tiene sentido en presencia de incertidumbre).</a:t>
            </a:r>
          </a:p>
          <a:p>
            <a:r>
              <a:rPr lang="es-MX" dirty="0"/>
              <a:t>Supone precios relativamente estables o una inflación reducida.</a:t>
            </a:r>
          </a:p>
          <a:p>
            <a:r>
              <a:rPr lang="es-MX" dirty="0"/>
              <a:t>De ahí que no establece diferencias importantes entre la tasa de interés nominal y la tasa de interés real (ajustada por la inflación).</a:t>
            </a:r>
          </a:p>
          <a:p>
            <a:r>
              <a:rPr lang="es-MX" dirty="0"/>
              <a:t>El modelo tampoco aborda el mercado del trabajo, pues los modelos neoclásicos siempre consideran la existencia de "pleno empleo" en el mercado del trabajo.</a:t>
            </a:r>
          </a:p>
          <a:p>
            <a:r>
              <a:rPr lang="es-MX" dirty="0"/>
              <a:t>No obstante estas limitaciones, ellas no desmerecen el valor analítico que ofrece el modelo. Más aún, si ha tenido correcciones…</a:t>
            </a:r>
          </a:p>
        </p:txBody>
      </p:sp>
      <p:sp>
        <p:nvSpPr>
          <p:cNvPr id="7" name="Marcador de texto 6">
            <a:extLst>
              <a:ext uri="{FF2B5EF4-FFF2-40B4-BE49-F238E27FC236}">
                <a16:creationId xmlns:a16="http://schemas.microsoft.com/office/drawing/2014/main" id="{AEB77024-219D-8D30-A1A7-3F79DF7A6415}"/>
              </a:ext>
            </a:extLst>
          </p:cNvPr>
          <p:cNvSpPr>
            <a:spLocks noGrp="1"/>
          </p:cNvSpPr>
          <p:nvPr>
            <p:ph type="body" sz="quarter" idx="3"/>
          </p:nvPr>
        </p:nvSpPr>
        <p:spPr>
          <a:xfrm>
            <a:off x="6666634" y="2052115"/>
            <a:ext cx="3899798" cy="412526"/>
          </a:xfrm>
        </p:spPr>
        <p:txBody>
          <a:bodyPr/>
          <a:lstStyle/>
          <a:p>
            <a:r>
              <a:rPr lang="es-MX" dirty="0"/>
              <a:t>Correcciones</a:t>
            </a:r>
          </a:p>
        </p:txBody>
      </p:sp>
      <p:sp>
        <p:nvSpPr>
          <p:cNvPr id="8" name="Marcador de contenido 7">
            <a:extLst>
              <a:ext uri="{FF2B5EF4-FFF2-40B4-BE49-F238E27FC236}">
                <a16:creationId xmlns:a16="http://schemas.microsoft.com/office/drawing/2014/main" id="{FF9409AF-01B3-5126-615B-3D6166803D79}"/>
              </a:ext>
            </a:extLst>
          </p:cNvPr>
          <p:cNvSpPr>
            <a:spLocks noGrp="1"/>
          </p:cNvSpPr>
          <p:nvPr>
            <p:ph sz="quarter" idx="4"/>
          </p:nvPr>
        </p:nvSpPr>
        <p:spPr>
          <a:xfrm>
            <a:off x="6666635" y="2632590"/>
            <a:ext cx="3899798" cy="3290175"/>
          </a:xfrm>
        </p:spPr>
        <p:txBody>
          <a:bodyPr>
            <a:normAutofit fontScale="40000" lnSpcReduction="20000"/>
          </a:bodyPr>
          <a:lstStyle/>
          <a:p>
            <a:r>
              <a:rPr lang="es-MX" dirty="0"/>
              <a:t>La subvaloración de la incertidumbre y la consideración del largo plazo han sido abordadas y, en parte, corregidas por modelos dinámico-estocásticos de equilibrio general, que son incorporaciones más recientes.</a:t>
            </a:r>
          </a:p>
          <a:p>
            <a:endParaRPr lang="es-MX" dirty="0"/>
          </a:p>
        </p:txBody>
      </p:sp>
    </p:spTree>
    <p:extLst>
      <p:ext uri="{BB962C8B-B14F-4D97-AF65-F5344CB8AC3E}">
        <p14:creationId xmlns:p14="http://schemas.microsoft.com/office/powerpoint/2010/main" val="519111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CD26E9-44D2-7411-FC52-375667CE54C4}"/>
              </a:ext>
            </a:extLst>
          </p:cNvPr>
          <p:cNvSpPr>
            <a:spLocks noGrp="1"/>
          </p:cNvSpPr>
          <p:nvPr>
            <p:ph type="title"/>
          </p:nvPr>
        </p:nvSpPr>
        <p:spPr/>
        <p:txBody>
          <a:bodyPr/>
          <a:lstStyle/>
          <a:p>
            <a:r>
              <a:rPr lang="es-MX" dirty="0"/>
              <a:t>¿Es válido aún el modelo IS-LM?</a:t>
            </a:r>
            <a:br>
              <a:rPr lang="es-MX" dirty="0"/>
            </a:br>
            <a:endParaRPr lang="es-MX" dirty="0"/>
          </a:p>
        </p:txBody>
      </p:sp>
      <p:sp>
        <p:nvSpPr>
          <p:cNvPr id="3" name="Marcador de contenido 2">
            <a:extLst>
              <a:ext uri="{FF2B5EF4-FFF2-40B4-BE49-F238E27FC236}">
                <a16:creationId xmlns:a16="http://schemas.microsoft.com/office/drawing/2014/main" id="{FEE2CA1A-FCA9-7D1F-5318-BC0A14EC64B3}"/>
              </a:ext>
            </a:extLst>
          </p:cNvPr>
          <p:cNvSpPr>
            <a:spLocks noGrp="1"/>
          </p:cNvSpPr>
          <p:nvPr>
            <p:ph idx="1"/>
          </p:nvPr>
        </p:nvSpPr>
        <p:spPr/>
        <p:txBody>
          <a:bodyPr>
            <a:normAutofit fontScale="62500" lnSpcReduction="20000"/>
          </a:bodyPr>
          <a:lstStyle/>
          <a:p>
            <a:r>
              <a:rPr lang="es-MX" dirty="0"/>
              <a:t>Desde su formulación en los años 30, la economía ha dado un vuelco crucial en el mundo de las finanzas y la política monetaria. </a:t>
            </a:r>
          </a:p>
          <a:p>
            <a:r>
              <a:rPr lang="es-MX" dirty="0"/>
              <a:t>Hoy no es el mercado el que determina la tasa de interés sino que son los bancos centrales quienes manejan los tipos de interés, asignando un gran protagonismo al sistema financiero y la gran variedad de derivados que han transformado la actividad económica en los últimos 30 años.</a:t>
            </a:r>
          </a:p>
          <a:p>
            <a:r>
              <a:rPr lang="es-MX" dirty="0"/>
              <a:t>Además, el modelo representa la curva del equilibrio en el mercado de bienes y servicios (IS), como un flujo, mientras representa la curva en el mercado de dinero (LM) como un stock. Esta doble naturaleza crea conflictos a la hora de hacer análisis más rigurosos. </a:t>
            </a:r>
          </a:p>
          <a:p>
            <a:r>
              <a:rPr lang="es-MX" dirty="0"/>
              <a:t>Al mismo tiempo, es un poco ilógico dar por conocido el nivel del PIB (en el eje horizontal) cuando es justamente la variable que depende de todo el conjunto de factores que lo constituyen.</a:t>
            </a:r>
          </a:p>
          <a:p>
            <a:r>
              <a:rPr lang="es-MX" dirty="0" err="1"/>
              <a:t>Asi</a:t>
            </a:r>
            <a:r>
              <a:rPr lang="es-MX" dirty="0"/>
              <a:t> y todo, el modelo IS-LM es un interesante modelo explicativo que permite acercarse a la comprensión de la macroeconomía y sus elementos subyacentes. Tiene además el componente esencial de acercarse a la teoría con una idea básica y simple, para desde ahí avanzar hacia algo más complejo. </a:t>
            </a:r>
            <a:r>
              <a:rPr lang="es-MX"/>
              <a:t>A partir de aquí podemos comprender parte de las políticas monetarias y fiscales, y los impulsos que las generan.</a:t>
            </a:r>
            <a:endParaRPr lang="es-MX" dirty="0"/>
          </a:p>
        </p:txBody>
      </p:sp>
    </p:spTree>
    <p:extLst>
      <p:ext uri="{BB962C8B-B14F-4D97-AF65-F5344CB8AC3E}">
        <p14:creationId xmlns:p14="http://schemas.microsoft.com/office/powerpoint/2010/main" val="345975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42D69D-BB0C-C688-8065-EFD318578F79}"/>
              </a:ext>
            </a:extLst>
          </p:cNvPr>
          <p:cNvSpPr>
            <a:spLocks noGrp="1"/>
          </p:cNvSpPr>
          <p:nvPr>
            <p:ph type="title"/>
          </p:nvPr>
        </p:nvSpPr>
        <p:spPr/>
        <p:txBody>
          <a:bodyPr/>
          <a:lstStyle/>
          <a:p>
            <a:r>
              <a:rPr lang="es-MX" dirty="0"/>
              <a:t>Inspiración y origen del modelo IS-LM</a:t>
            </a:r>
          </a:p>
        </p:txBody>
      </p:sp>
      <p:pic>
        <p:nvPicPr>
          <p:cNvPr id="5" name="Marcador de contenido 4">
            <a:extLst>
              <a:ext uri="{FF2B5EF4-FFF2-40B4-BE49-F238E27FC236}">
                <a16:creationId xmlns:a16="http://schemas.microsoft.com/office/drawing/2014/main" id="{EB212567-1B68-62EC-AA33-3638EE7E8CBA}"/>
              </a:ext>
            </a:extLst>
          </p:cNvPr>
          <p:cNvPicPr>
            <a:picLocks noGrp="1" noChangeAspect="1"/>
          </p:cNvPicPr>
          <p:nvPr>
            <p:ph sz="half" idx="1"/>
          </p:nvPr>
        </p:nvPicPr>
        <p:blipFill>
          <a:blip r:embed="rId2"/>
          <a:stretch>
            <a:fillRect/>
          </a:stretch>
        </p:blipFill>
        <p:spPr>
          <a:xfrm>
            <a:off x="3218921" y="2052638"/>
            <a:ext cx="2664883" cy="3997325"/>
          </a:xfrm>
          <a:prstGeom prst="rect">
            <a:avLst/>
          </a:prstGeom>
        </p:spPr>
      </p:pic>
      <p:sp>
        <p:nvSpPr>
          <p:cNvPr id="4" name="Marcador de contenido 3">
            <a:extLst>
              <a:ext uri="{FF2B5EF4-FFF2-40B4-BE49-F238E27FC236}">
                <a16:creationId xmlns:a16="http://schemas.microsoft.com/office/drawing/2014/main" id="{2EEC42D9-E8CB-321A-0E05-24A6ECE9E432}"/>
              </a:ext>
            </a:extLst>
          </p:cNvPr>
          <p:cNvSpPr>
            <a:spLocks noGrp="1"/>
          </p:cNvSpPr>
          <p:nvPr>
            <p:ph sz="half" idx="2"/>
          </p:nvPr>
        </p:nvSpPr>
        <p:spPr/>
        <p:txBody>
          <a:bodyPr>
            <a:normAutofit fontScale="55000" lnSpcReduction="20000"/>
          </a:bodyPr>
          <a:lstStyle/>
          <a:p>
            <a:r>
              <a:rPr lang="es-MX" dirty="0"/>
              <a:t>El modelo IS-LM, estratégico para la aplicación de políticas económicas, nació en la conferencia Econométrica celebrada en Oxford en septiembre de 1936.</a:t>
            </a:r>
          </a:p>
          <a:p>
            <a:r>
              <a:rPr lang="es-MX" dirty="0"/>
              <a:t>Mismo año de la publicación de la “Teoría General del Empleo, el Interés y el Dinero”, de John Maynard Keynes. </a:t>
            </a:r>
          </a:p>
          <a:p>
            <a:r>
              <a:rPr lang="es-MX" dirty="0"/>
              <a:t>Los economistas Roy Harrod, John Richard Hicks y James Meade, presentaron documentos que intentaron resumir, en términos matemáticos, los planteamientos de Keynes respecto a la importancia de la tasa de interés en las economías de mercado.</a:t>
            </a:r>
          </a:p>
          <a:p>
            <a:r>
              <a:rPr lang="es-MX" dirty="0"/>
              <a:t>John Hicks fue, finalmente, quien desarrolló el modelo y lo presentó a Keynes en su artículo: “Mr. Keynes y los clásicos, una interpretación sugerida”.</a:t>
            </a:r>
          </a:p>
        </p:txBody>
      </p:sp>
    </p:spTree>
    <p:extLst>
      <p:ext uri="{BB962C8B-B14F-4D97-AF65-F5344CB8AC3E}">
        <p14:creationId xmlns:p14="http://schemas.microsoft.com/office/powerpoint/2010/main" val="357057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E407FB-867C-FB69-A42E-BE19C3045F4D}"/>
              </a:ext>
            </a:extLst>
          </p:cNvPr>
          <p:cNvSpPr>
            <a:spLocks noGrp="1"/>
          </p:cNvSpPr>
          <p:nvPr>
            <p:ph type="title"/>
          </p:nvPr>
        </p:nvSpPr>
        <p:spPr>
          <a:xfrm>
            <a:off x="2434363" y="805817"/>
            <a:ext cx="8126494" cy="1081705"/>
          </a:xfrm>
        </p:spPr>
        <p:txBody>
          <a:bodyPr>
            <a:normAutofit fontScale="90000"/>
          </a:bodyPr>
          <a:lstStyle/>
          <a:p>
            <a:r>
              <a:rPr lang="es-MX" dirty="0"/>
              <a:t>Modelo IS-LM</a:t>
            </a:r>
            <a:br>
              <a:rPr lang="es-MX" dirty="0"/>
            </a:br>
            <a:r>
              <a:rPr lang="es-MX" dirty="0"/>
              <a:t>(Inversión Ahorro-Liquidez Oferta monetaria)</a:t>
            </a:r>
          </a:p>
        </p:txBody>
      </p:sp>
      <p:sp>
        <p:nvSpPr>
          <p:cNvPr id="3" name="Marcador de contenido 2">
            <a:extLst>
              <a:ext uri="{FF2B5EF4-FFF2-40B4-BE49-F238E27FC236}">
                <a16:creationId xmlns:a16="http://schemas.microsoft.com/office/drawing/2014/main" id="{9871EA9D-ED23-8666-DAF6-C516C5FD8498}"/>
              </a:ext>
            </a:extLst>
          </p:cNvPr>
          <p:cNvSpPr>
            <a:spLocks noGrp="1"/>
          </p:cNvSpPr>
          <p:nvPr>
            <p:ph sz="half" idx="1"/>
          </p:nvPr>
        </p:nvSpPr>
        <p:spPr/>
        <p:txBody>
          <a:bodyPr>
            <a:normAutofit fontScale="62500" lnSpcReduction="20000"/>
          </a:bodyPr>
          <a:lstStyle/>
          <a:p>
            <a:r>
              <a:rPr lang="es-MX" dirty="0"/>
              <a:t>El modelo IS-LM se centra en el equilibrio de los mercados de bienes y servicios (curva IS) y el mercado de dinero (curva LM). </a:t>
            </a:r>
          </a:p>
          <a:p>
            <a:r>
              <a:rPr lang="es-MX" dirty="0"/>
              <a:t>Analiza cuatro mercados: bienes, trabajo, crédito y dinero. </a:t>
            </a:r>
          </a:p>
          <a:p>
            <a:r>
              <a:rPr lang="es-MX" dirty="0"/>
              <a:t>Muestra principalmente la relación entre la producción real y los tipos de interés.</a:t>
            </a:r>
          </a:p>
          <a:p>
            <a:r>
              <a:rPr lang="es-MX" dirty="0"/>
              <a:t>Fue desarrollado por John R. Hicks, basado en la “Teoría General” de J.M. Keynes.</a:t>
            </a:r>
          </a:p>
          <a:p>
            <a:r>
              <a:rPr lang="es-MX" dirty="0"/>
              <a:t>Aparecía en su artículo “Mr. Keynes and </a:t>
            </a:r>
            <a:r>
              <a:rPr lang="es-MX" dirty="0" err="1"/>
              <a:t>the</a:t>
            </a:r>
            <a:r>
              <a:rPr lang="es-MX" dirty="0"/>
              <a:t> </a:t>
            </a:r>
            <a:r>
              <a:rPr lang="es-MX" dirty="0" err="1"/>
              <a:t>Classics</a:t>
            </a:r>
            <a:r>
              <a:rPr lang="es-MX" dirty="0"/>
              <a:t>: a </a:t>
            </a:r>
            <a:r>
              <a:rPr lang="es-MX" dirty="0" err="1"/>
              <a:t>Suggested</a:t>
            </a:r>
            <a:r>
              <a:rPr lang="es-MX" dirty="0"/>
              <a:t> </a:t>
            </a:r>
            <a:r>
              <a:rPr lang="es-MX" dirty="0" err="1"/>
              <a:t>Interpretation</a:t>
            </a:r>
            <a:r>
              <a:rPr lang="es-MX" dirty="0"/>
              <a:t>”, publicado en 1937 en la revista </a:t>
            </a:r>
            <a:r>
              <a:rPr lang="es-MX" dirty="0" err="1"/>
              <a:t>Econometrica</a:t>
            </a:r>
            <a:r>
              <a:rPr lang="es-MX" dirty="0"/>
              <a:t>.</a:t>
            </a:r>
          </a:p>
        </p:txBody>
      </p:sp>
      <p:pic>
        <p:nvPicPr>
          <p:cNvPr id="5" name="Marcador de contenido 4">
            <a:extLst>
              <a:ext uri="{FF2B5EF4-FFF2-40B4-BE49-F238E27FC236}">
                <a16:creationId xmlns:a16="http://schemas.microsoft.com/office/drawing/2014/main" id="{444EDFE1-5E21-8339-5C37-A53D22027FC9}"/>
              </a:ext>
            </a:extLst>
          </p:cNvPr>
          <p:cNvPicPr>
            <a:picLocks noGrp="1" noChangeAspect="1"/>
          </p:cNvPicPr>
          <p:nvPr>
            <p:ph sz="half" idx="2"/>
          </p:nvPr>
        </p:nvPicPr>
        <p:blipFill>
          <a:blip r:embed="rId2"/>
          <a:stretch>
            <a:fillRect/>
          </a:stretch>
        </p:blipFill>
        <p:spPr>
          <a:xfrm>
            <a:off x="7042697" y="1887522"/>
            <a:ext cx="2826559" cy="3993075"/>
          </a:xfrm>
          <a:prstGeom prst="rect">
            <a:avLst/>
          </a:prstGeom>
        </p:spPr>
      </p:pic>
    </p:spTree>
    <p:extLst>
      <p:ext uri="{BB962C8B-B14F-4D97-AF65-F5344CB8AC3E}">
        <p14:creationId xmlns:p14="http://schemas.microsoft.com/office/powerpoint/2010/main" val="122453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794E4-625E-20BB-CE89-A02B23A1492A}"/>
              </a:ext>
            </a:extLst>
          </p:cNvPr>
          <p:cNvSpPr>
            <a:spLocks noGrp="1"/>
          </p:cNvSpPr>
          <p:nvPr>
            <p:ph type="title"/>
          </p:nvPr>
        </p:nvSpPr>
        <p:spPr>
          <a:xfrm>
            <a:off x="2089192" y="805817"/>
            <a:ext cx="8471665" cy="1081705"/>
          </a:xfrm>
        </p:spPr>
        <p:txBody>
          <a:bodyPr>
            <a:normAutofit/>
          </a:bodyPr>
          <a:lstStyle/>
          <a:p>
            <a:r>
              <a:rPr lang="es-MX" dirty="0"/>
              <a:t>Curva IS: el mercado de bienes y servicios</a:t>
            </a:r>
          </a:p>
        </p:txBody>
      </p:sp>
      <p:sp>
        <p:nvSpPr>
          <p:cNvPr id="3" name="Marcador de contenido 2">
            <a:extLst>
              <a:ext uri="{FF2B5EF4-FFF2-40B4-BE49-F238E27FC236}">
                <a16:creationId xmlns:a16="http://schemas.microsoft.com/office/drawing/2014/main" id="{F7F00D50-800D-971C-184B-40BF065D7920}"/>
              </a:ext>
            </a:extLst>
          </p:cNvPr>
          <p:cNvSpPr>
            <a:spLocks noGrp="1"/>
          </p:cNvSpPr>
          <p:nvPr>
            <p:ph sz="half" idx="1"/>
          </p:nvPr>
        </p:nvSpPr>
        <p:spPr>
          <a:xfrm>
            <a:off x="1883301" y="1937801"/>
            <a:ext cx="5044339" cy="4112143"/>
          </a:xfrm>
        </p:spPr>
        <p:txBody>
          <a:bodyPr>
            <a:normAutofit fontScale="40000" lnSpcReduction="20000"/>
          </a:bodyPr>
          <a:lstStyle/>
          <a:p>
            <a:r>
              <a:rPr lang="es-MX" dirty="0"/>
              <a:t>En una economía cerrada, la condición de equilibrio en el mercado de bienes es que la producción (Y) = demanda de bienes (DA, que es la suma de consumo, inversión y gasto público).</a:t>
            </a:r>
          </a:p>
          <a:p>
            <a:r>
              <a:rPr lang="es-MX" dirty="0"/>
              <a:t>Si (C) = Consumo (privado). Y (T) = impuestos</a:t>
            </a:r>
          </a:p>
          <a:p>
            <a:r>
              <a:rPr lang="es-MX" dirty="0"/>
              <a:t>El supuesto, en todo caso, es G=T (el gasto público es igual a la recaudación tributaria). La pendiente negativa de la curva IS refleja la dependencia de la inversión a la tasa de interés. Mientras más baja sea la tasa de interés, mayor será el estímulo a invertir y el desplazamiento será hacia abajo y hacia la derecha de la curva, aumentando el ingreso o PIB real.</a:t>
            </a:r>
          </a:p>
          <a:p>
            <a:r>
              <a:rPr lang="es-MX" dirty="0"/>
              <a:t>Entonces, Demanda de bienes = C(Y-T) </a:t>
            </a:r>
          </a:p>
          <a:p>
            <a:r>
              <a:rPr lang="es-MX" dirty="0"/>
              <a:t>El equilibrio estaría dado por: Y = C(Y-T) + I + G</a:t>
            </a:r>
          </a:p>
          <a:p>
            <a:r>
              <a:rPr lang="es-MX" dirty="0"/>
              <a:t>Si consideramos la equivalencia entre producción y demanda, que determina el equilibrio en el mercado de bienes, y observamos el efecto de los tipos de interés, obtenemos la curva IS. </a:t>
            </a:r>
          </a:p>
          <a:p>
            <a:r>
              <a:rPr lang="es-MX" dirty="0"/>
              <a:t>Esta curva representa el valor de equilibrio para cualquier tipo de interés. Esta relación es conocida como IS (Inversión-Ahorro). </a:t>
            </a:r>
          </a:p>
          <a:p>
            <a:r>
              <a:rPr lang="es-MX" dirty="0"/>
              <a:t>Un aumento del tipo de interés causará una reducción en la producción a través de su efecto sobre la inversión. Por lo tanto, la curva tiene una pendiente negativa. La gráfica adyacente muestra esta relación.</a:t>
            </a:r>
          </a:p>
          <a:p>
            <a:r>
              <a:rPr lang="es-MX" dirty="0"/>
              <a:t>La curva IS, entonces, representa el equilibrio en el mercado de bienes y servicios.</a:t>
            </a:r>
          </a:p>
          <a:p>
            <a:endParaRPr lang="es-MX" dirty="0"/>
          </a:p>
          <a:p>
            <a:endParaRPr lang="es-MX" dirty="0"/>
          </a:p>
        </p:txBody>
      </p:sp>
      <p:pic>
        <p:nvPicPr>
          <p:cNvPr id="5" name="Marcador de contenido 4">
            <a:extLst>
              <a:ext uri="{FF2B5EF4-FFF2-40B4-BE49-F238E27FC236}">
                <a16:creationId xmlns:a16="http://schemas.microsoft.com/office/drawing/2014/main" id="{5B6E3AEB-4B80-9A0B-E7EF-BBDA0C2EA71B}"/>
              </a:ext>
            </a:extLst>
          </p:cNvPr>
          <p:cNvPicPr>
            <a:picLocks noGrp="1" noChangeAspect="1"/>
          </p:cNvPicPr>
          <p:nvPr>
            <p:ph sz="half" idx="2"/>
          </p:nvPr>
        </p:nvPicPr>
        <p:blipFill>
          <a:blip r:embed="rId2"/>
          <a:stretch>
            <a:fillRect/>
          </a:stretch>
        </p:blipFill>
        <p:spPr>
          <a:xfrm>
            <a:off x="7146270" y="2004579"/>
            <a:ext cx="3481980" cy="2965900"/>
          </a:xfrm>
          <a:prstGeom prst="rect">
            <a:avLst/>
          </a:prstGeom>
        </p:spPr>
      </p:pic>
    </p:spTree>
    <p:extLst>
      <p:ext uri="{BB962C8B-B14F-4D97-AF65-F5344CB8AC3E}">
        <p14:creationId xmlns:p14="http://schemas.microsoft.com/office/powerpoint/2010/main" val="1219257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8DC3E2-23E6-5D32-5AE2-D59C582FAD57}"/>
              </a:ext>
            </a:extLst>
          </p:cNvPr>
          <p:cNvSpPr>
            <a:spLocks noGrp="1"/>
          </p:cNvSpPr>
          <p:nvPr>
            <p:ph type="title"/>
          </p:nvPr>
        </p:nvSpPr>
        <p:spPr/>
        <p:txBody>
          <a:bodyPr/>
          <a:lstStyle/>
          <a:p>
            <a:r>
              <a:rPr lang="es-MX" dirty="0"/>
              <a:t>Curva IS </a:t>
            </a:r>
          </a:p>
        </p:txBody>
      </p:sp>
      <p:sp>
        <p:nvSpPr>
          <p:cNvPr id="3" name="Marcador de contenido 2">
            <a:extLst>
              <a:ext uri="{FF2B5EF4-FFF2-40B4-BE49-F238E27FC236}">
                <a16:creationId xmlns:a16="http://schemas.microsoft.com/office/drawing/2014/main" id="{E840B3B9-4F0E-2A48-AA8B-0EBCDAE08771}"/>
              </a:ext>
            </a:extLst>
          </p:cNvPr>
          <p:cNvSpPr>
            <a:spLocks noGrp="1"/>
          </p:cNvSpPr>
          <p:nvPr>
            <p:ph sz="half" idx="1"/>
          </p:nvPr>
        </p:nvSpPr>
        <p:spPr/>
        <p:txBody>
          <a:bodyPr>
            <a:normAutofit fontScale="55000" lnSpcReduction="20000"/>
          </a:bodyPr>
          <a:lstStyle/>
          <a:p>
            <a:r>
              <a:rPr lang="es-MX" dirty="0"/>
              <a:t>La curva IS representa el lugar geométrico de todos los puntos donde:</a:t>
            </a:r>
          </a:p>
          <a:p>
            <a:r>
              <a:rPr lang="es-MX" dirty="0"/>
              <a:t>el gasto total (consumo + inversión + gasto del gobierno + exportaciones) es igual a la producción total de la economía, el PIB, o ingreso Y. </a:t>
            </a:r>
          </a:p>
          <a:p>
            <a:r>
              <a:rPr lang="es-MX" dirty="0"/>
              <a:t>Representa también todos los puntos de equilibrio en los cuales:</a:t>
            </a:r>
          </a:p>
          <a:p>
            <a:r>
              <a:rPr lang="es-MX" dirty="0"/>
              <a:t>la inversión total es igual al ahorro total: ahorro de los consumidores más ahorro del gobierno (superávit presupuestario) más ahorro externo (superávit comercial). </a:t>
            </a:r>
          </a:p>
          <a:p>
            <a:r>
              <a:rPr lang="es-MX" dirty="0"/>
              <a:t>Al igual que en el modelo del Equilibrio General Walrasiano, aquí no existe acumulación de inventarios no planeados, descartando el tema de la especulación. </a:t>
            </a:r>
          </a:p>
        </p:txBody>
      </p:sp>
      <p:sp>
        <p:nvSpPr>
          <p:cNvPr id="4" name="Marcador de contenido 3">
            <a:extLst>
              <a:ext uri="{FF2B5EF4-FFF2-40B4-BE49-F238E27FC236}">
                <a16:creationId xmlns:a16="http://schemas.microsoft.com/office/drawing/2014/main" id="{E640BBE5-2E80-D976-8FC1-EA9D6CBBA566}"/>
              </a:ext>
            </a:extLst>
          </p:cNvPr>
          <p:cNvSpPr>
            <a:spLocks noGrp="1"/>
          </p:cNvSpPr>
          <p:nvPr>
            <p:ph sz="half" idx="2"/>
          </p:nvPr>
        </p:nvSpPr>
        <p:spPr/>
        <p:txBody>
          <a:bodyPr>
            <a:normAutofit fontScale="55000" lnSpcReduction="20000"/>
          </a:bodyPr>
          <a:lstStyle/>
          <a:p>
            <a:r>
              <a:rPr lang="es-MX" dirty="0"/>
              <a:t>La curva IS está definida por la siguiente ecuación:</a:t>
            </a:r>
          </a:p>
          <a:p>
            <a:r>
              <a:rPr lang="es-MX" dirty="0"/>
              <a:t>Y = C(Y- T(Y)) + I(i) + G + NX(Y)</a:t>
            </a:r>
          </a:p>
          <a:p>
            <a:r>
              <a:rPr lang="es-MX" dirty="0"/>
              <a:t>Donde </a:t>
            </a:r>
          </a:p>
          <a:p>
            <a:r>
              <a:rPr lang="es-MX" dirty="0"/>
              <a:t>Y representa el ingreso, </a:t>
            </a:r>
          </a:p>
          <a:p>
            <a:r>
              <a:rPr lang="es-MX" dirty="0"/>
              <a:t>C el consumo como una función creciente del ingreso una vez deducidos los impuestos T(Y); </a:t>
            </a:r>
          </a:p>
          <a:p>
            <a:r>
              <a:rPr lang="es-MX" dirty="0"/>
              <a:t>I(i) representa la inversión como una función decreciente de la tasa de interés real; </a:t>
            </a:r>
          </a:p>
          <a:p>
            <a:r>
              <a:rPr lang="es-MX" dirty="0"/>
              <a:t>G, el gasto público y </a:t>
            </a:r>
          </a:p>
          <a:p>
            <a:r>
              <a:rPr lang="es-MX" dirty="0"/>
              <a:t>NX(Y) las exportaciones netas (exportaciones menos importaciones) como una función del ingreso.</a:t>
            </a:r>
          </a:p>
          <a:p>
            <a:r>
              <a:rPr lang="es-MX" dirty="0"/>
              <a:t>Nótese que en esta ecuación el gasto público es exógeno dado que se ha decidido </a:t>
            </a:r>
            <a:r>
              <a:rPr lang="es-MX" dirty="0" err="1"/>
              <a:t>ex-ante</a:t>
            </a:r>
            <a:r>
              <a:rPr lang="es-MX" dirty="0"/>
              <a:t>. </a:t>
            </a:r>
          </a:p>
        </p:txBody>
      </p:sp>
    </p:spTree>
    <p:extLst>
      <p:ext uri="{BB962C8B-B14F-4D97-AF65-F5344CB8AC3E}">
        <p14:creationId xmlns:p14="http://schemas.microsoft.com/office/powerpoint/2010/main" val="394827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0E3344-45CB-010C-744F-34A869CBE737}"/>
              </a:ext>
            </a:extLst>
          </p:cNvPr>
          <p:cNvSpPr>
            <a:spLocks noGrp="1"/>
          </p:cNvSpPr>
          <p:nvPr>
            <p:ph type="title"/>
          </p:nvPr>
        </p:nvSpPr>
        <p:spPr/>
        <p:txBody>
          <a:bodyPr/>
          <a:lstStyle/>
          <a:p>
            <a:r>
              <a:rPr lang="es-MX" dirty="0"/>
              <a:t>Curva LM: el mercado monetario</a:t>
            </a:r>
          </a:p>
        </p:txBody>
      </p:sp>
      <p:pic>
        <p:nvPicPr>
          <p:cNvPr id="5" name="Marcador de contenido 4">
            <a:extLst>
              <a:ext uri="{FF2B5EF4-FFF2-40B4-BE49-F238E27FC236}">
                <a16:creationId xmlns:a16="http://schemas.microsoft.com/office/drawing/2014/main" id="{56ABD3CC-3A16-67C6-3E54-4EF45E8C7019}"/>
              </a:ext>
            </a:extLst>
          </p:cNvPr>
          <p:cNvPicPr>
            <a:picLocks noGrp="1" noChangeAspect="1"/>
          </p:cNvPicPr>
          <p:nvPr>
            <p:ph sz="half" idx="1"/>
          </p:nvPr>
        </p:nvPicPr>
        <p:blipFill>
          <a:blip r:embed="rId2"/>
          <a:stretch>
            <a:fillRect/>
          </a:stretch>
        </p:blipFill>
        <p:spPr>
          <a:xfrm>
            <a:off x="2605088" y="2393491"/>
            <a:ext cx="3892550" cy="3315618"/>
          </a:xfrm>
          <a:prstGeom prst="rect">
            <a:avLst/>
          </a:prstGeom>
        </p:spPr>
      </p:pic>
      <p:sp>
        <p:nvSpPr>
          <p:cNvPr id="4" name="Marcador de contenido 3">
            <a:extLst>
              <a:ext uri="{FF2B5EF4-FFF2-40B4-BE49-F238E27FC236}">
                <a16:creationId xmlns:a16="http://schemas.microsoft.com/office/drawing/2014/main" id="{CB6D34A1-10AE-3D62-6F17-2F5F23E4905C}"/>
              </a:ext>
            </a:extLst>
          </p:cNvPr>
          <p:cNvSpPr>
            <a:spLocks noGrp="1"/>
          </p:cNvSpPr>
          <p:nvPr>
            <p:ph sz="half" idx="2"/>
          </p:nvPr>
        </p:nvSpPr>
        <p:spPr/>
        <p:txBody>
          <a:bodyPr>
            <a:normAutofit fontScale="40000" lnSpcReduction="20000"/>
          </a:bodyPr>
          <a:lstStyle/>
          <a:p>
            <a:r>
              <a:rPr lang="es-MX" dirty="0"/>
              <a:t>La curva LM representa la relación entre liquidez y dinero.</a:t>
            </a:r>
          </a:p>
          <a:p>
            <a:r>
              <a:rPr lang="es-MX" dirty="0"/>
              <a:t>En una economía cerrada, el tipo de interés queda determinado por el equilibrio entre oferta y demanda monetarias. </a:t>
            </a:r>
          </a:p>
          <a:p>
            <a:r>
              <a:rPr lang="es-MX" dirty="0"/>
              <a:t>M/P = L(</a:t>
            </a:r>
            <a:r>
              <a:rPr lang="es-MX" dirty="0" err="1"/>
              <a:t>i,Y</a:t>
            </a:r>
            <a:r>
              <a:rPr lang="es-MX" dirty="0"/>
              <a:t>) </a:t>
            </a:r>
          </a:p>
          <a:p>
            <a:r>
              <a:rPr lang="es-MX" dirty="0"/>
              <a:t>Siendo M = oferta monetaria, Y = la renta real, i = el tipo de interés y L = la demanda monetaria, que es función de i e Y.</a:t>
            </a:r>
          </a:p>
          <a:p>
            <a:r>
              <a:rPr lang="es-MX" dirty="0"/>
              <a:t>El equilibrio en el mercado monetario implica que, dada una cantidad de dinero, el tipo de interés aumenta como una función de la producción. Cuando la producción aumenta, la demanda de dinero aumenta, pero, como hemos dicho, la oferta monetaria está dada. </a:t>
            </a:r>
          </a:p>
          <a:p>
            <a:r>
              <a:rPr lang="es-MX" dirty="0"/>
              <a:t>Por lo tanto, el tipo de interés debe aumentar hasta que los efectos contrarios actuando sobre la demanda de dinero se cancelen, la gente demandará más dinero debido a las mayores rentas y menos debido al aumento de los tipos de interés. </a:t>
            </a:r>
          </a:p>
          <a:p>
            <a:r>
              <a:rPr lang="es-MX" dirty="0"/>
              <a:t>La pendiente de la curva es positiva, al contrario de lo que ocurría en la curva IS. Esto es porque la pendiente refleja la relación positiva entre producción y tipos de interés.</a:t>
            </a:r>
          </a:p>
        </p:txBody>
      </p:sp>
    </p:spTree>
    <p:extLst>
      <p:ext uri="{BB962C8B-B14F-4D97-AF65-F5344CB8AC3E}">
        <p14:creationId xmlns:p14="http://schemas.microsoft.com/office/powerpoint/2010/main" val="2833624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F25044-BFC8-E866-A8CA-2835563769F8}"/>
              </a:ext>
            </a:extLst>
          </p:cNvPr>
          <p:cNvSpPr>
            <a:spLocks noGrp="1"/>
          </p:cNvSpPr>
          <p:nvPr>
            <p:ph type="title"/>
          </p:nvPr>
        </p:nvSpPr>
        <p:spPr/>
        <p:txBody>
          <a:bodyPr/>
          <a:lstStyle/>
          <a:p>
            <a:r>
              <a:rPr lang="es-MX" dirty="0"/>
              <a:t>Curva LM</a:t>
            </a:r>
          </a:p>
        </p:txBody>
      </p:sp>
      <p:sp>
        <p:nvSpPr>
          <p:cNvPr id="3" name="Marcador de contenido 2">
            <a:extLst>
              <a:ext uri="{FF2B5EF4-FFF2-40B4-BE49-F238E27FC236}">
                <a16:creationId xmlns:a16="http://schemas.microsoft.com/office/drawing/2014/main" id="{BB1DB1EC-522C-6C3E-9B40-605A5CB672C7}"/>
              </a:ext>
            </a:extLst>
          </p:cNvPr>
          <p:cNvSpPr>
            <a:spLocks noGrp="1"/>
          </p:cNvSpPr>
          <p:nvPr>
            <p:ph sz="half" idx="1"/>
          </p:nvPr>
        </p:nvSpPr>
        <p:spPr/>
        <p:txBody>
          <a:bodyPr>
            <a:normAutofit fontScale="47500" lnSpcReduction="20000"/>
          </a:bodyPr>
          <a:lstStyle/>
          <a:p>
            <a:r>
              <a:rPr lang="es-MX" dirty="0"/>
              <a:t>Al igual que con la curva IS, cada punto de la curva LM representa una situación de equilibrio en el mercado de dinero.</a:t>
            </a:r>
          </a:p>
          <a:p>
            <a:r>
              <a:rPr lang="es-MX" dirty="0"/>
              <a:t>La curva LM representa todos los puntos en los cuales:</a:t>
            </a:r>
          </a:p>
          <a:p>
            <a:r>
              <a:rPr lang="es-MX" dirty="0"/>
              <a:t>Las diversas combinaciones de tasa de interés y niveles de ingreso real del mercado monetario está en equilibrio.</a:t>
            </a:r>
          </a:p>
          <a:p>
            <a:r>
              <a:rPr lang="es-MX" dirty="0"/>
              <a:t>Su pendiente positiva refleja el rol del dinero en la economía de manera simple y elegante: </a:t>
            </a:r>
          </a:p>
          <a:p>
            <a:pPr lvl="1"/>
            <a:r>
              <a:rPr lang="es-MX" dirty="0"/>
              <a:t>una alta tasa de interés incentiva la inversión, lo que estimula el ingreso (PIB) y su desplazamiento hacia la derecha; </a:t>
            </a:r>
          </a:p>
          <a:p>
            <a:pPr lvl="1"/>
            <a:r>
              <a:rPr lang="es-MX" dirty="0"/>
              <a:t>mientras que una baja tasa de interés desincentiva la inversión y hace que empresas e individuos opten por tener grandes cantidades de dinero en efectivo (preferencia por la liquidez), lo que provoca una caída en el ingreso (PIB). </a:t>
            </a:r>
          </a:p>
          <a:p>
            <a:r>
              <a:rPr lang="es-MX" dirty="0"/>
              <a:t>Uno de los puntos extremos de esta situación es cuando las tasas de interés son tan bajas que la preferencia por la liquidez se convierte en Trampa de liquidez.</a:t>
            </a:r>
          </a:p>
        </p:txBody>
      </p:sp>
      <p:sp>
        <p:nvSpPr>
          <p:cNvPr id="4" name="Marcador de contenido 3">
            <a:extLst>
              <a:ext uri="{FF2B5EF4-FFF2-40B4-BE49-F238E27FC236}">
                <a16:creationId xmlns:a16="http://schemas.microsoft.com/office/drawing/2014/main" id="{6BD605A0-CFBD-499C-91BE-309192E5CFB6}"/>
              </a:ext>
            </a:extLst>
          </p:cNvPr>
          <p:cNvSpPr>
            <a:spLocks noGrp="1"/>
          </p:cNvSpPr>
          <p:nvPr>
            <p:ph sz="half" idx="2"/>
          </p:nvPr>
        </p:nvSpPr>
        <p:spPr/>
        <p:txBody>
          <a:bodyPr>
            <a:normAutofit fontScale="47500" lnSpcReduction="20000"/>
          </a:bodyPr>
          <a:lstStyle/>
          <a:p>
            <a:r>
              <a:rPr lang="es-MX" dirty="0"/>
              <a:t>La curva LM está definida por:</a:t>
            </a:r>
          </a:p>
          <a:p>
            <a:r>
              <a:rPr lang="es-MX" dirty="0"/>
              <a:t>M/P = L(</a:t>
            </a:r>
            <a:r>
              <a:rPr lang="es-MX" dirty="0" err="1"/>
              <a:t>i,Y</a:t>
            </a:r>
            <a:r>
              <a:rPr lang="es-MX" dirty="0"/>
              <a:t>)</a:t>
            </a:r>
          </a:p>
          <a:p>
            <a:r>
              <a:rPr lang="es-MX" dirty="0"/>
              <a:t>Donde:</a:t>
            </a:r>
          </a:p>
          <a:p>
            <a:r>
              <a:rPr lang="es-MX" dirty="0"/>
              <a:t>M/P representa la cantidad de dinero real, </a:t>
            </a:r>
          </a:p>
          <a:p>
            <a:r>
              <a:rPr lang="es-MX" dirty="0"/>
              <a:t>M es la cantidad de dinero nominal y </a:t>
            </a:r>
          </a:p>
          <a:p>
            <a:r>
              <a:rPr lang="es-MX" dirty="0"/>
              <a:t>P es el nivel de precios. </a:t>
            </a:r>
          </a:p>
          <a:p>
            <a:r>
              <a:rPr lang="es-MX" dirty="0"/>
              <a:t>L es la demanda real de dinero, que es una función de la tasa de interés i y del PIB o ingreso real Y.</a:t>
            </a:r>
          </a:p>
          <a:p>
            <a:r>
              <a:rPr lang="es-MX" dirty="0"/>
              <a:t>Esto incluye la necesidad de mantener efectivo para las transacciones cotidianas, lo que se relaciona positivamente con el PIB real. Aunque en este modelo el PIB se considera exógeno a la función de preferencia por la liquidez, si el PIB aumenta por un aumento del estímulo a invertir, también lo hace el gasto y el consumo. Esto impulsa las fuerzas centrífugas que impulsan el equilibrio hacia arriba y hacia la derecha.</a:t>
            </a:r>
          </a:p>
        </p:txBody>
      </p:sp>
    </p:spTree>
    <p:extLst>
      <p:ext uri="{BB962C8B-B14F-4D97-AF65-F5344CB8AC3E}">
        <p14:creationId xmlns:p14="http://schemas.microsoft.com/office/powerpoint/2010/main" val="59828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572F88-ED67-2A3E-12D0-6CD4D7AD688D}"/>
              </a:ext>
            </a:extLst>
          </p:cNvPr>
          <p:cNvSpPr>
            <a:spLocks noGrp="1"/>
          </p:cNvSpPr>
          <p:nvPr>
            <p:ph type="title"/>
          </p:nvPr>
        </p:nvSpPr>
        <p:spPr/>
        <p:txBody>
          <a:bodyPr/>
          <a:lstStyle/>
          <a:p>
            <a:r>
              <a:rPr lang="es-MX" dirty="0"/>
              <a:t>Modelo IS-LM</a:t>
            </a:r>
            <a:br>
              <a:rPr lang="es-MX" dirty="0"/>
            </a:br>
            <a:endParaRPr lang="es-MX" dirty="0"/>
          </a:p>
        </p:txBody>
      </p:sp>
      <p:sp>
        <p:nvSpPr>
          <p:cNvPr id="3" name="Marcador de contenido 2">
            <a:extLst>
              <a:ext uri="{FF2B5EF4-FFF2-40B4-BE49-F238E27FC236}">
                <a16:creationId xmlns:a16="http://schemas.microsoft.com/office/drawing/2014/main" id="{9750C0FD-72E3-C4DB-1436-3FDB1DEA37E3}"/>
              </a:ext>
            </a:extLst>
          </p:cNvPr>
          <p:cNvSpPr>
            <a:spLocks noGrp="1"/>
          </p:cNvSpPr>
          <p:nvPr>
            <p:ph sz="half" idx="1"/>
          </p:nvPr>
        </p:nvSpPr>
        <p:spPr/>
        <p:txBody>
          <a:bodyPr>
            <a:normAutofit fontScale="70000" lnSpcReduction="20000"/>
          </a:bodyPr>
          <a:lstStyle/>
          <a:p>
            <a:endParaRPr lang="es-MX" dirty="0"/>
          </a:p>
          <a:p>
            <a:r>
              <a:rPr lang="es-MX" dirty="0"/>
              <a:t>En cualquier punto de estas curvas la condición de equilibrio es satisfecha.</a:t>
            </a:r>
          </a:p>
          <a:p>
            <a:r>
              <a:rPr lang="es-MX" dirty="0"/>
              <a:t>Pero solo en la intersección de ambas curvas, ambas condiciones son satisfechas.</a:t>
            </a:r>
          </a:p>
          <a:p>
            <a:r>
              <a:rPr lang="es-MX" dirty="0"/>
              <a:t>Podemos ver esto en la gráfica.</a:t>
            </a:r>
          </a:p>
          <a:p>
            <a:r>
              <a:rPr lang="es-MX" dirty="0"/>
              <a:t>Las curvas IS y LM cambian debido a numerosos factores, como las políticas económicas. Estas variaciones explican los cambios en los valores de producción y de tipos de interés que tienen lugar en la economía.</a:t>
            </a:r>
          </a:p>
          <a:p>
            <a:endParaRPr lang="es-MX" dirty="0"/>
          </a:p>
          <a:p>
            <a:endParaRPr lang="es-MX" dirty="0"/>
          </a:p>
          <a:p>
            <a:endParaRPr lang="es-MX" dirty="0"/>
          </a:p>
        </p:txBody>
      </p:sp>
      <p:pic>
        <p:nvPicPr>
          <p:cNvPr id="5" name="Marcador de contenido 4">
            <a:extLst>
              <a:ext uri="{FF2B5EF4-FFF2-40B4-BE49-F238E27FC236}">
                <a16:creationId xmlns:a16="http://schemas.microsoft.com/office/drawing/2014/main" id="{479866B3-03D9-A882-C3DE-A4DE9DA4C9FB}"/>
              </a:ext>
            </a:extLst>
          </p:cNvPr>
          <p:cNvPicPr>
            <a:picLocks noGrp="1" noChangeAspect="1"/>
          </p:cNvPicPr>
          <p:nvPr>
            <p:ph sz="half" idx="2"/>
          </p:nvPr>
        </p:nvPicPr>
        <p:blipFill>
          <a:blip r:embed="rId2"/>
          <a:stretch>
            <a:fillRect/>
          </a:stretch>
        </p:blipFill>
        <p:spPr>
          <a:xfrm>
            <a:off x="6665913" y="2392371"/>
            <a:ext cx="3895725" cy="3317859"/>
          </a:xfrm>
          <a:prstGeom prst="rect">
            <a:avLst/>
          </a:prstGeom>
        </p:spPr>
      </p:pic>
    </p:spTree>
    <p:extLst>
      <p:ext uri="{BB962C8B-B14F-4D97-AF65-F5344CB8AC3E}">
        <p14:creationId xmlns:p14="http://schemas.microsoft.com/office/powerpoint/2010/main" val="32336142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{01303CC8-5F60-4250-833E-5FC1C30E860C}tf16401375</Template>
  <TotalTime>407</TotalTime>
  <Words>3141</Words>
  <Application>Microsoft Office PowerPoint</Application>
  <PresentationFormat>Panorámica</PresentationFormat>
  <Paragraphs>152</Paragraphs>
  <Slides>25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MS Shell Dlg 2</vt:lpstr>
      <vt:lpstr>Wingdings</vt:lpstr>
      <vt:lpstr>Wingdings 3</vt:lpstr>
      <vt:lpstr>Madison</vt:lpstr>
      <vt:lpstr>Modelo IS-LM Economía cerrada/abierta  Fuente: https://policonomics.com/es/lp-economia-cerrada-is-lm/#:~:text=El%20modelo%20IS%2DLM%20(Inversi%C3%B3n,y%20los%20tipos%20de%20inter%C3%A9s.</vt:lpstr>
      <vt:lpstr>Economía cerrada</vt:lpstr>
      <vt:lpstr>Inspiración y origen del modelo IS-LM</vt:lpstr>
      <vt:lpstr>Modelo IS-LM (Inversión Ahorro-Liquidez Oferta monetaria)</vt:lpstr>
      <vt:lpstr>Curva IS: el mercado de bienes y servicios</vt:lpstr>
      <vt:lpstr>Curva IS </vt:lpstr>
      <vt:lpstr>Curva LM: el mercado monetario</vt:lpstr>
      <vt:lpstr>Curva LM</vt:lpstr>
      <vt:lpstr>Modelo IS-LM </vt:lpstr>
      <vt:lpstr>Efecto de la política fiscal (gasto público)</vt:lpstr>
      <vt:lpstr>Efecto de la política fiscal (gasto público)</vt:lpstr>
      <vt:lpstr>Efecto de la política monetaria (inversión-ahorro)</vt:lpstr>
      <vt:lpstr>Efecto de la política monetaria (inversión-ahorro)</vt:lpstr>
      <vt:lpstr>El efecto desplazamiento</vt:lpstr>
      <vt:lpstr>Perspectiva monetarista del modelo IS-LM </vt:lpstr>
      <vt:lpstr>Perspectiva monetarista del modelo IS-LM</vt:lpstr>
      <vt:lpstr>Perspectiva monetarista del modelo IS-LM</vt:lpstr>
      <vt:lpstr>Dos doctrinas del modelo IS-LM de economía cerrada</vt:lpstr>
      <vt:lpstr>SÍNTESIS</vt:lpstr>
      <vt:lpstr>Equilibrio básico y efecto de las políticas macroeconómicas</vt:lpstr>
      <vt:lpstr>Equilibrio básico en el modelo IS-LM</vt:lpstr>
      <vt:lpstr>Políticas expansivas (fiscal: aumento de gasto público o baja de impuestos; y monetaria: aumento de oferta monet.) sincronizadas: Mix que eleva el PIB</vt:lpstr>
      <vt:lpstr>La utilidad del modelo IS-LM </vt:lpstr>
      <vt:lpstr>Limitaciones y correcciones al modelo IS-LM</vt:lpstr>
      <vt:lpstr>¿Es válido aún el modelo IS-LM?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IS-LM Economía abierta  Fuente: https://policonomics.com/es/lp-economia-cerrada-is-lm/#:~:text=El%20modelo%20IS%2DLM%20(Inversi%C3%B3n,y%20los%20tipos%20de%20inter%C3%A9s.</dc:title>
  <dc:creator>Rafael Plaza</dc:creator>
  <cp:lastModifiedBy>Rafael Plaza</cp:lastModifiedBy>
  <cp:revision>2</cp:revision>
  <dcterms:created xsi:type="dcterms:W3CDTF">2022-10-07T01:21:17Z</dcterms:created>
  <dcterms:modified xsi:type="dcterms:W3CDTF">2024-05-27T22:35:05Z</dcterms:modified>
</cp:coreProperties>
</file>