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257" r:id="rId3"/>
    <p:sldId id="319" r:id="rId4"/>
    <p:sldId id="320" r:id="rId5"/>
    <p:sldId id="294" r:id="rId6"/>
    <p:sldId id="295" r:id="rId7"/>
    <p:sldId id="296" r:id="rId8"/>
    <p:sldId id="297" r:id="rId9"/>
    <p:sldId id="362" r:id="rId10"/>
    <p:sldId id="363" r:id="rId11"/>
    <p:sldId id="364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266" r:id="rId22"/>
    <p:sldId id="267" r:id="rId23"/>
    <p:sldId id="265" r:id="rId24"/>
    <p:sldId id="375" r:id="rId25"/>
    <p:sldId id="376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91" r:id="rId35"/>
    <p:sldId id="277" r:id="rId36"/>
    <p:sldId id="278" r:id="rId37"/>
    <p:sldId id="282" r:id="rId38"/>
    <p:sldId id="279" r:id="rId39"/>
    <p:sldId id="280" r:id="rId40"/>
    <p:sldId id="281" r:id="rId41"/>
    <p:sldId id="393" r:id="rId42"/>
    <p:sldId id="392" r:id="rId43"/>
    <p:sldId id="283" r:id="rId44"/>
    <p:sldId id="390" r:id="rId45"/>
    <p:sldId id="284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4781A-A3A7-4FCC-9005-CDC37F255B02}" v="34" dt="2023-05-12T16:48:14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Plaza" userId="6d823b37fb43ba68" providerId="LiveId" clId="{3EF4781A-A3A7-4FCC-9005-CDC37F255B02}"/>
    <pc:docChg chg="custSel delSld modSld">
      <pc:chgData name="Rafael Plaza" userId="6d823b37fb43ba68" providerId="LiveId" clId="{3EF4781A-A3A7-4FCC-9005-CDC37F255B02}" dt="2023-05-12T16:48:14.465" v="140" actId="14100"/>
      <pc:docMkLst>
        <pc:docMk/>
      </pc:docMkLst>
      <pc:sldChg chg="addSp delSp modSp mod">
        <pc:chgData name="Rafael Plaza" userId="6d823b37fb43ba68" providerId="LiveId" clId="{3EF4781A-A3A7-4FCC-9005-CDC37F255B02}" dt="2023-05-12T16:42:41.631" v="94" actId="1076"/>
        <pc:sldMkLst>
          <pc:docMk/>
          <pc:sldMk cId="3189029142" sldId="266"/>
        </pc:sldMkLst>
        <pc:spChg chg="add del mod">
          <ac:chgData name="Rafael Plaza" userId="6d823b37fb43ba68" providerId="LiveId" clId="{3EF4781A-A3A7-4FCC-9005-CDC37F255B02}" dt="2023-05-12T16:41:22.985" v="72" actId="21"/>
          <ac:spMkLst>
            <pc:docMk/>
            <pc:sldMk cId="3189029142" sldId="266"/>
            <ac:spMk id="4" creationId="{0507D77A-1E17-0387-1093-CCB4113514B9}"/>
          </ac:spMkLst>
        </pc:spChg>
        <pc:spChg chg="mod">
          <ac:chgData name="Rafael Plaza" userId="6d823b37fb43ba68" providerId="LiveId" clId="{3EF4781A-A3A7-4FCC-9005-CDC37F255B02}" dt="2023-05-12T16:42:19.419" v="89" actId="20577"/>
          <ac:spMkLst>
            <pc:docMk/>
            <pc:sldMk cId="3189029142" sldId="266"/>
            <ac:spMk id="5" creationId="{00000000-0000-0000-0000-000000000000}"/>
          </ac:spMkLst>
        </pc:spChg>
        <pc:spChg chg="add del mod">
          <ac:chgData name="Rafael Plaza" userId="6d823b37fb43ba68" providerId="LiveId" clId="{3EF4781A-A3A7-4FCC-9005-CDC37F255B02}" dt="2023-05-12T16:42:03.908" v="75"/>
          <ac:spMkLst>
            <pc:docMk/>
            <pc:sldMk cId="3189029142" sldId="266"/>
            <ac:spMk id="11" creationId="{BFCFBACB-AC58-3A08-50BD-8542B274F829}"/>
          </ac:spMkLst>
        </pc:spChg>
        <pc:picChg chg="add del mod">
          <ac:chgData name="Rafael Plaza" userId="6d823b37fb43ba68" providerId="LiveId" clId="{3EF4781A-A3A7-4FCC-9005-CDC37F255B02}" dt="2023-05-12T16:41:22.107" v="71"/>
          <ac:picMkLst>
            <pc:docMk/>
            <pc:sldMk cId="3189029142" sldId="266"/>
            <ac:picMk id="6" creationId="{06A4DD5D-DD7C-EA45-0D2C-4A67B06E1476}"/>
          </ac:picMkLst>
        </pc:picChg>
        <pc:picChg chg="add del">
          <ac:chgData name="Rafael Plaza" userId="6d823b37fb43ba68" providerId="LiveId" clId="{3EF4781A-A3A7-4FCC-9005-CDC37F255B02}" dt="2023-05-12T16:41:35.153" v="74" actId="21"/>
          <ac:picMkLst>
            <pc:docMk/>
            <pc:sldMk cId="3189029142" sldId="266"/>
            <ac:picMk id="7" creationId="{00000000-0000-0000-0000-000000000000}"/>
          </ac:picMkLst>
        </pc:picChg>
        <pc:picChg chg="mod">
          <ac:chgData name="Rafael Plaza" userId="6d823b37fb43ba68" providerId="LiveId" clId="{3EF4781A-A3A7-4FCC-9005-CDC37F255B02}" dt="2023-05-12T16:42:34.212" v="92" actId="1076"/>
          <ac:picMkLst>
            <pc:docMk/>
            <pc:sldMk cId="3189029142" sldId="266"/>
            <ac:picMk id="8" creationId="{00000000-0000-0000-0000-000000000000}"/>
          </ac:picMkLst>
        </pc:picChg>
        <pc:picChg chg="add del mod">
          <ac:chgData name="Rafael Plaza" userId="6d823b37fb43ba68" providerId="LiveId" clId="{3EF4781A-A3A7-4FCC-9005-CDC37F255B02}" dt="2023-05-12T16:41:22.107" v="71"/>
          <ac:picMkLst>
            <pc:docMk/>
            <pc:sldMk cId="3189029142" sldId="266"/>
            <ac:picMk id="9" creationId="{08A14A05-6AE1-BB75-02F2-725BB656F46C}"/>
          </ac:picMkLst>
        </pc:picChg>
        <pc:picChg chg="add del">
          <ac:chgData name="Rafael Plaza" userId="6d823b37fb43ba68" providerId="LiveId" clId="{3EF4781A-A3A7-4FCC-9005-CDC37F255B02}" dt="2023-05-12T16:41:23.914" v="73"/>
          <ac:picMkLst>
            <pc:docMk/>
            <pc:sldMk cId="3189029142" sldId="266"/>
            <ac:picMk id="1026" creationId="{6594242C-7575-D436-454E-4BE4575D74E3}"/>
          </ac:picMkLst>
        </pc:picChg>
        <pc:picChg chg="add mod">
          <ac:chgData name="Rafael Plaza" userId="6d823b37fb43ba68" providerId="LiveId" clId="{3EF4781A-A3A7-4FCC-9005-CDC37F255B02}" dt="2023-05-12T16:42:41.631" v="94" actId="1076"/>
          <ac:picMkLst>
            <pc:docMk/>
            <pc:sldMk cId="3189029142" sldId="266"/>
            <ac:picMk id="1028" creationId="{8BFD4E5F-AE89-4AD1-AE25-246A671AB31F}"/>
          </ac:picMkLst>
        </pc:picChg>
      </pc:sldChg>
      <pc:sldChg chg="addSp delSp modSp mod">
        <pc:chgData name="Rafael Plaza" userId="6d823b37fb43ba68" providerId="LiveId" clId="{3EF4781A-A3A7-4FCC-9005-CDC37F255B02}" dt="2023-05-12T16:46:40.086" v="134" actId="1076"/>
        <pc:sldMkLst>
          <pc:docMk/>
          <pc:sldMk cId="2090343790" sldId="270"/>
        </pc:sldMkLst>
        <pc:spChg chg="mod">
          <ac:chgData name="Rafael Plaza" userId="6d823b37fb43ba68" providerId="LiveId" clId="{3EF4781A-A3A7-4FCC-9005-CDC37F255B02}" dt="2023-05-12T16:45:22.179" v="123" actId="20577"/>
          <ac:spMkLst>
            <pc:docMk/>
            <pc:sldMk cId="2090343790" sldId="270"/>
            <ac:spMk id="2" creationId="{00000000-0000-0000-0000-000000000000}"/>
          </ac:spMkLst>
        </pc:spChg>
        <pc:spChg chg="add del mod">
          <ac:chgData name="Rafael Plaza" userId="6d823b37fb43ba68" providerId="LiveId" clId="{3EF4781A-A3A7-4FCC-9005-CDC37F255B02}" dt="2023-05-12T16:44:36.825" v="119"/>
          <ac:spMkLst>
            <pc:docMk/>
            <pc:sldMk cId="2090343790" sldId="270"/>
            <ac:spMk id="5" creationId="{C8F89102-F23C-2920-9E1E-0B6920640CA7}"/>
          </ac:spMkLst>
        </pc:spChg>
        <pc:picChg chg="del">
          <ac:chgData name="Rafael Plaza" userId="6d823b37fb43ba68" providerId="LiveId" clId="{3EF4781A-A3A7-4FCC-9005-CDC37F255B02}" dt="2023-05-12T16:43:20.596" v="118" actId="21"/>
          <ac:picMkLst>
            <pc:docMk/>
            <pc:sldMk cId="2090343790" sldId="270"/>
            <ac:picMk id="4" creationId="{00000000-0000-0000-0000-000000000000}"/>
          </ac:picMkLst>
        </pc:picChg>
        <pc:picChg chg="add mod">
          <ac:chgData name="Rafael Plaza" userId="6d823b37fb43ba68" providerId="LiveId" clId="{3EF4781A-A3A7-4FCC-9005-CDC37F255B02}" dt="2023-05-12T16:46:33.309" v="133" actId="1076"/>
          <ac:picMkLst>
            <pc:docMk/>
            <pc:sldMk cId="2090343790" sldId="270"/>
            <ac:picMk id="2050" creationId="{8B4A1FE2-429F-C840-5F34-992091C3DB55}"/>
          </ac:picMkLst>
        </pc:picChg>
        <pc:picChg chg="add mod">
          <ac:chgData name="Rafael Plaza" userId="6d823b37fb43ba68" providerId="LiveId" clId="{3EF4781A-A3A7-4FCC-9005-CDC37F255B02}" dt="2023-05-12T16:46:40.086" v="134" actId="1076"/>
          <ac:picMkLst>
            <pc:docMk/>
            <pc:sldMk cId="2090343790" sldId="270"/>
            <ac:picMk id="2052" creationId="{888BA509-AE43-7A3A-0044-25CE6A14BAFA}"/>
          </ac:picMkLst>
        </pc:picChg>
        <pc:picChg chg="add mod">
          <ac:chgData name="Rafael Plaza" userId="6d823b37fb43ba68" providerId="LiveId" clId="{3EF4781A-A3A7-4FCC-9005-CDC37F255B02}" dt="2023-05-12T16:45:59.575" v="126" actId="1076"/>
          <ac:picMkLst>
            <pc:docMk/>
            <pc:sldMk cId="2090343790" sldId="270"/>
            <ac:picMk id="2054" creationId="{CE4B1CDF-5BD0-B567-939F-D4F24A94974B}"/>
          </ac:picMkLst>
        </pc:picChg>
      </pc:sldChg>
      <pc:sldChg chg="addSp delSp modSp mod">
        <pc:chgData name="Rafael Plaza" userId="6d823b37fb43ba68" providerId="LiveId" clId="{3EF4781A-A3A7-4FCC-9005-CDC37F255B02}" dt="2023-05-12T16:48:14.465" v="140" actId="14100"/>
        <pc:sldMkLst>
          <pc:docMk/>
          <pc:sldMk cId="2466718666" sldId="279"/>
        </pc:sldMkLst>
        <pc:spChg chg="add del mod">
          <ac:chgData name="Rafael Plaza" userId="6d823b37fb43ba68" providerId="LiveId" clId="{3EF4781A-A3A7-4FCC-9005-CDC37F255B02}" dt="2023-05-12T16:47:46.211" v="136"/>
          <ac:spMkLst>
            <pc:docMk/>
            <pc:sldMk cId="2466718666" sldId="279"/>
            <ac:spMk id="7" creationId="{70008BF4-B199-7627-36BF-F588B70CB451}"/>
          </ac:spMkLst>
        </pc:spChg>
        <pc:picChg chg="del">
          <ac:chgData name="Rafael Plaza" userId="6d823b37fb43ba68" providerId="LiveId" clId="{3EF4781A-A3A7-4FCC-9005-CDC37F255B02}" dt="2023-05-12T16:47:10.167" v="135" actId="21"/>
          <ac:picMkLst>
            <pc:docMk/>
            <pc:sldMk cId="2466718666" sldId="279"/>
            <ac:picMk id="11" creationId="{00000000-0000-0000-0000-000000000000}"/>
          </ac:picMkLst>
        </pc:picChg>
        <pc:picChg chg="add mod">
          <ac:chgData name="Rafael Plaza" userId="6d823b37fb43ba68" providerId="LiveId" clId="{3EF4781A-A3A7-4FCC-9005-CDC37F255B02}" dt="2023-05-12T16:48:14.465" v="140" actId="14100"/>
          <ac:picMkLst>
            <pc:docMk/>
            <pc:sldMk cId="2466718666" sldId="279"/>
            <ac:picMk id="3074" creationId="{377BE719-B78B-4EF0-FC7B-ED237A083D96}"/>
          </ac:picMkLst>
        </pc:picChg>
      </pc:sldChg>
      <pc:sldChg chg="del">
        <pc:chgData name="Rafael Plaza" userId="6d823b37fb43ba68" providerId="LiveId" clId="{3EF4781A-A3A7-4FCC-9005-CDC37F255B02}" dt="2023-05-12T16:40:15.309" v="65" actId="2696"/>
        <pc:sldMkLst>
          <pc:docMk/>
          <pc:sldMk cId="402191652" sldId="365"/>
        </pc:sldMkLst>
      </pc:sldChg>
      <pc:sldChg chg="modSp mod">
        <pc:chgData name="Rafael Plaza" userId="6d823b37fb43ba68" providerId="LiveId" clId="{3EF4781A-A3A7-4FCC-9005-CDC37F255B02}" dt="2023-05-12T16:39:29.647" v="64" actId="20577"/>
        <pc:sldMkLst>
          <pc:docMk/>
          <pc:sldMk cId="585612225" sldId="378"/>
        </pc:sldMkLst>
        <pc:spChg chg="mod">
          <ac:chgData name="Rafael Plaza" userId="6d823b37fb43ba68" providerId="LiveId" clId="{3EF4781A-A3A7-4FCC-9005-CDC37F255B02}" dt="2023-05-12T16:39:29.647" v="64" actId="20577"/>
          <ac:spMkLst>
            <pc:docMk/>
            <pc:sldMk cId="585612225" sldId="378"/>
            <ac:spMk id="3" creationId="{68DF68FA-42C9-4971-A5C1-B5206981A6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2" y="533403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3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4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8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3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2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2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2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21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132983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2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2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2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63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2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8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3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2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9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685804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2" y="533400"/>
            <a:ext cx="8739823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2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4487336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2" y="533403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4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1" y="1143003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7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5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2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5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1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5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3"/>
            <a:ext cx="7748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5" y="3894670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6" y="6172206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3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3" y="5578481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oxfam.org/es/politicas-de-rendicion-de-cuentas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B83BE-2E9B-4DB8-921B-75AFCD59A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Introducción a la economía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DF68FA-42C9-4971-A5C1-B5206981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1" y="3843868"/>
            <a:ext cx="5784639" cy="191346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Clases 28 de marzo al 12 de mayo de 2023 </a:t>
            </a:r>
          </a:p>
          <a:p>
            <a:r>
              <a:rPr lang="es-MX" dirty="0">
                <a:solidFill>
                  <a:schemeClr val="tx1"/>
                </a:solidFill>
              </a:rPr>
              <a:t>R. Plaza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sz="1000" dirty="0">
                <a:solidFill>
                  <a:schemeClr val="tx1"/>
                </a:solidFill>
              </a:rPr>
              <a:t>Prohibida su reproducción y/0 divulgación total o parcial.</a:t>
            </a:r>
          </a:p>
        </p:txBody>
      </p:sp>
    </p:spTree>
    <p:extLst>
      <p:ext uri="{BB962C8B-B14F-4D97-AF65-F5344CB8AC3E}">
        <p14:creationId xmlns:p14="http://schemas.microsoft.com/office/powerpoint/2010/main" val="58561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6960" y="868683"/>
            <a:ext cx="7520940" cy="45719"/>
          </a:xfrm>
        </p:spPr>
        <p:txBody>
          <a:bodyPr>
            <a:normAutofit fontScale="90000"/>
          </a:bodyPr>
          <a:lstStyle/>
          <a:p>
            <a:r>
              <a:rPr lang="es-CL" dirty="0"/>
              <a:t>La empresa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5938" y="1344283"/>
            <a:ext cx="6554867" cy="3767670"/>
          </a:xfrm>
        </p:spPr>
        <p:txBody>
          <a:bodyPr>
            <a:normAutofit fontScale="85000" lnSpcReduction="20000"/>
          </a:bodyPr>
          <a:lstStyle/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Historia de las empresas.</a:t>
            </a:r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 </a:t>
            </a:r>
            <a:r>
              <a:rPr lang="es-ES" b="1" dirty="0"/>
              <a:t>Compañía Holandesa de las Indias Orientales (</a:t>
            </a:r>
            <a:r>
              <a:rPr lang="es-ES" b="1" dirty="0" err="1"/>
              <a:t>s.XVII</a:t>
            </a:r>
            <a:r>
              <a:rPr lang="es-ES" b="1" dirty="0"/>
              <a:t>)</a:t>
            </a:r>
            <a:endParaRPr lang="es-CL" b="1" dirty="0"/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Compañía Británica de Indias Orientales (</a:t>
            </a:r>
            <a:r>
              <a:rPr lang="es-CL" b="1" dirty="0" err="1"/>
              <a:t>s.XVII</a:t>
            </a:r>
            <a:r>
              <a:rPr lang="es-CL" b="1" dirty="0"/>
              <a:t>).</a:t>
            </a:r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Revolución industrial. </a:t>
            </a:r>
            <a:r>
              <a:rPr lang="es-CL" b="1" dirty="0" err="1"/>
              <a:t>Ludismo</a:t>
            </a:r>
            <a:r>
              <a:rPr lang="es-CL" b="1" dirty="0"/>
              <a:t> (s. XIX).</a:t>
            </a:r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Empresa (E) </a:t>
            </a:r>
            <a:r>
              <a:rPr lang="es-CL" dirty="0"/>
              <a:t>es una institución que se hace de factores de producción y los organiza para producir y vender bienes y servicios económicos.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 err="1">
                <a:solidFill>
                  <a:srgbClr val="000000"/>
                </a:solidFill>
              </a:rPr>
              <a:t>Unternehmergeist</a:t>
            </a:r>
            <a:r>
              <a:rPr lang="es-CL" dirty="0">
                <a:solidFill>
                  <a:srgbClr val="000000"/>
                </a:solidFill>
              </a:rPr>
              <a:t>: Espíritu emprendedor.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Perdido romanticismo de las (antiguas) aventuras comerciales. Pesimismo </a:t>
            </a:r>
            <a:r>
              <a:rPr lang="es-CL" dirty="0" err="1">
                <a:solidFill>
                  <a:srgbClr val="000000"/>
                </a:solidFill>
              </a:rPr>
              <a:t>Schumpeteriano</a:t>
            </a:r>
            <a:r>
              <a:rPr lang="es-CL" dirty="0">
                <a:solidFill>
                  <a:srgbClr val="000000"/>
                </a:solidFill>
              </a:rPr>
              <a:t>: rol del empresario, destrucción creativa, innovación. </a:t>
            </a:r>
            <a:r>
              <a:rPr lang="es-CL" dirty="0" err="1">
                <a:solidFill>
                  <a:srgbClr val="000000"/>
                </a:solidFill>
              </a:rPr>
              <a:t>Schumpeter</a:t>
            </a:r>
            <a:r>
              <a:rPr lang="es-CL" dirty="0">
                <a:solidFill>
                  <a:srgbClr val="000000"/>
                </a:solidFill>
              </a:rPr>
              <a:t> predijo la desintegración del capitalismo… por su propio éxito (Teoría del Desarrollo Económico, 1911, y Capitalismo, Socialismo y Democracia, 1943).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183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¿Tecnología dúctil?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1" y="533400"/>
            <a:ext cx="7460410" cy="441816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¿Es la E una tecnología?. ¿Es la E simplemente la forma actual (más económicamente eficiente) de resolver el problema económico?.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 Tecnología. Cualquier método para producir un bien o servicio. RAE: “Conjunto de teorías y técnicas que permiten el aprovechamiento práctico del conocimiento científico”; “conjunto de los instrumentos y procedimientos industriales de un determinado sector o producto”.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La E parece ser una tecnología por varias razones; pero, especialmente, porque se trasviste, es dúctil, adaptable y puede ser empleada por todos, acomodaticiamente y hasta con total independencia de las declaraciones de principios.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Ej.: Misión y valores de OXFAM y </a:t>
            </a:r>
            <a:r>
              <a:rPr lang="es-CL" dirty="0" err="1">
                <a:solidFill>
                  <a:srgbClr val="000000"/>
                </a:solidFill>
              </a:rPr>
              <a:t>ONGs</a:t>
            </a:r>
            <a:r>
              <a:rPr lang="es-CL" dirty="0">
                <a:solidFill>
                  <a:srgbClr val="000000"/>
                </a:solidFill>
              </a:rPr>
              <a:t> versus desempeño económico; declaraciones de principios del PC y PS versus sus inversiones en activo fijo (bienes raíces) y circulante (financiero); el hecho de valorar nuestros celulares hasta el punto de soslayar principios de explotación humana; empresas como </a:t>
            </a:r>
            <a:r>
              <a:rPr lang="es-CL" dirty="0" err="1">
                <a:solidFill>
                  <a:srgbClr val="000000"/>
                </a:solidFill>
              </a:rPr>
              <a:t>Odebrecht</a:t>
            </a:r>
            <a:r>
              <a:rPr lang="es-CL" dirty="0">
                <a:solidFill>
                  <a:srgbClr val="000000"/>
                </a:solidFill>
              </a:rPr>
              <a:t> y SQM con intereses políticos, o empresarios condenados a tomar cursos de ética, etc.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619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57401" y="4495800"/>
            <a:ext cx="7351142" cy="1524000"/>
          </a:xfrm>
        </p:spPr>
        <p:txBody>
          <a:bodyPr/>
          <a:lstStyle/>
          <a:p>
            <a:r>
              <a:rPr lang="es-CL" dirty="0"/>
              <a:t>La empresa, tecnología dúctil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2202182" y="481297"/>
            <a:ext cx="3200400" cy="464033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“La visión de </a:t>
            </a:r>
            <a:r>
              <a:rPr lang="es-ES" dirty="0" err="1"/>
              <a:t>Oxfam</a:t>
            </a:r>
            <a:r>
              <a:rPr lang="es-ES" dirty="0"/>
              <a:t> consiste en un mundo justo y sin pobreza. Imaginamos un mundo en el que las personas puedan influir en las decisiones que afectan sus vidas, disfrutar de sus derechos y asumir sus responsabilidades como ciudadanos de pleno derecho de un mundo en el que todos los seres humanos son valorados y tratados con equidad.” Objetivo y convicciones de </a:t>
            </a:r>
            <a:r>
              <a:rPr lang="es-ES" dirty="0" err="1"/>
              <a:t>Oxfam</a:t>
            </a:r>
            <a:r>
              <a:rPr lang="es-ES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>
                <a:hlinkClick r:id="rId2"/>
              </a:rPr>
              <a:t>https://www.oxfam.org/es/politicas-de-rendicion-de-cuentas</a:t>
            </a:r>
            <a:endParaRPr lang="es-C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Informe Anual </a:t>
            </a:r>
            <a:r>
              <a:rPr lang="es-CL" dirty="0" err="1"/>
              <a:t>Oxfam</a:t>
            </a:r>
            <a:r>
              <a:rPr lang="es-CL" dirty="0"/>
              <a:t> 2015-2016. Sección 9 Ingresos y Gastos, pág. 93 y ss.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920576"/>
            <a:ext cx="4272143" cy="3135947"/>
          </a:xfrm>
        </p:spPr>
      </p:pic>
    </p:spTree>
    <p:extLst>
      <p:ext uri="{BB962C8B-B14F-4D97-AF65-F5344CB8AC3E}">
        <p14:creationId xmlns:p14="http://schemas.microsoft.com/office/powerpoint/2010/main" val="1962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empresa, tecnología dúctil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5" y="769698"/>
            <a:ext cx="3085517" cy="3713162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87" y="1334893"/>
            <a:ext cx="4162680" cy="2627507"/>
          </a:xfrm>
        </p:spPr>
      </p:pic>
    </p:spTree>
    <p:extLst>
      <p:ext uri="{BB962C8B-B14F-4D97-AF65-F5344CB8AC3E}">
        <p14:creationId xmlns:p14="http://schemas.microsoft.com/office/powerpoint/2010/main" val="6611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Sistemas de organización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9864" y="964397"/>
            <a:ext cx="7620000" cy="38807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Dos sistemas combinables principales: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Sistema de mando: Jerarquía implícita, no necesariamente inflexible. </a:t>
            </a:r>
            <a:r>
              <a:rPr lang="es-CL" dirty="0" err="1"/>
              <a:t>Info</a:t>
            </a:r>
            <a:r>
              <a:rPr lang="es-CL" dirty="0"/>
              <a:t> </a:t>
            </a:r>
            <a:r>
              <a:rPr lang="es-CL" dirty="0">
                <a:latin typeface="Times New Roman"/>
                <a:cs typeface="Times New Roman"/>
              </a:rPr>
              <a:t>↑ </a:t>
            </a:r>
            <a:r>
              <a:rPr lang="es-CL" dirty="0"/>
              <a:t>órdenes </a:t>
            </a:r>
            <a:r>
              <a:rPr lang="es-CL" dirty="0">
                <a:latin typeface="Times New Roman"/>
                <a:cs typeface="Times New Roman"/>
              </a:rPr>
              <a:t>↓. </a:t>
            </a:r>
            <a:r>
              <a:rPr lang="es-CL" dirty="0"/>
              <a:t>Problema: no siempre toda la información relevante fluye adecuada y oportunamente a los niveles de decisión.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Sistema de incentivos: Esquemas de compensación motivadores de desempeño para maximizar las utilidades de la E.</a:t>
            </a:r>
          </a:p>
          <a:p>
            <a:pPr marL="0" indent="0" algn="just"/>
            <a:r>
              <a:rPr lang="es-CL" dirty="0"/>
              <a:t>Pero hay otros sistemas de administración basados en psicología organizacional (</a:t>
            </a:r>
            <a:r>
              <a:rPr lang="es-CL" dirty="0" err="1"/>
              <a:t>Rensis</a:t>
            </a:r>
            <a:r>
              <a:rPr lang="es-CL" dirty="0"/>
              <a:t> Likert/</a:t>
            </a:r>
            <a:r>
              <a:rPr lang="es-CL" dirty="0" err="1"/>
              <a:t>Mcgregor</a:t>
            </a:r>
            <a:r>
              <a:rPr lang="es-CL" dirty="0"/>
              <a:t>, </a:t>
            </a:r>
            <a:r>
              <a:rPr lang="es-CL" dirty="0" err="1"/>
              <a:t>Chiovenato</a:t>
            </a:r>
            <a:r>
              <a:rPr lang="es-CL" dirty="0"/>
              <a:t>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Autoritario-coercitivo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Autoritario-benevolente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Consultivo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Participativo</a:t>
            </a:r>
          </a:p>
          <a:p>
            <a:pPr marL="0" indent="0" algn="just"/>
            <a:r>
              <a:rPr lang="es-CL" dirty="0"/>
              <a:t>Criterios de distinción: 1. proceso decisorio, 2. sistema de comunicación, 3. relaciones interpersonales y 4. sistema de recompensas (incentivos).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58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Sistemas de organización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0853" y="1062162"/>
            <a:ext cx="6885905" cy="3880773"/>
          </a:xfrm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es-CL" dirty="0"/>
              <a:t>Problema del agente y 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Discordancia de objetivos (y acciones) entre ellos (gerentes y accionistas, por ejemplo).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Separación de propiedad (riesgo) y control (decisión). Potenciales conflictos de interés. Separación de propiedad y control (1998). Michael Jensen &amp; Eugene Fama (Nobel, 2013).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Solución: creación de reglas de compensación que induzcan al gerente a actuar en función del mejor interés del principal, alineando en lo posible sus objetivos. Por ejemplo: Participar en la propiedad de la empresa; incentivos relacionados con metas de desempeño; pago de salarios con acciones de la compañía; facilitar las absorciones corporativas (fusiones y adquisiciones) y contratos de largo plazo.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184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1" y="920151"/>
            <a:ext cx="7155610" cy="338091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problema económico de la empresa (E) también es la escasez (ergo, la sobrevivencia).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escasez que impacta en su función de producción.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¿Qué es una empresa (E)?.</a:t>
            </a:r>
          </a:p>
          <a:p>
            <a:pPr lvl="2"/>
            <a:r>
              <a:rPr lang="es-CL" dirty="0"/>
              <a:t>Es un agente/interviniente económico  (forma parte del diagrama de flujo circular de la economía).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Qué hace una empresa?.</a:t>
            </a:r>
          </a:p>
          <a:p>
            <a:pPr lvl="2"/>
            <a:r>
              <a:rPr lang="es-CL" dirty="0"/>
              <a:t>Se hace de (consigue/contrata/compra/alquila/roba/</a:t>
            </a:r>
            <a:r>
              <a:rPr lang="es-CL" dirty="0" err="1"/>
              <a:t>etc</a:t>
            </a:r>
            <a:r>
              <a:rPr lang="es-CL" dirty="0"/>
              <a:t>) factores productivos (FP) y produce bienes o servicios económicos.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¿Cómo lo hace?.</a:t>
            </a:r>
          </a:p>
          <a:p>
            <a:pPr lvl="2"/>
            <a:r>
              <a:rPr lang="es-CL" dirty="0"/>
              <a:t>Combinando/reorganizando FP mediante tecnología, distintos sistemas de organización y eficiencia.</a:t>
            </a:r>
          </a:p>
        </p:txBody>
      </p:sp>
    </p:spTree>
    <p:extLst>
      <p:ext uri="{BB962C8B-B14F-4D97-AF65-F5344CB8AC3E}">
        <p14:creationId xmlns:p14="http://schemas.microsoft.com/office/powerpoint/2010/main" val="292956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414164"/>
            <a:ext cx="6827806" cy="952130"/>
          </a:xfrm>
        </p:spPr>
        <p:txBody>
          <a:bodyPr>
            <a:normAutofit fontScale="90000"/>
          </a:bodyPr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46960" y="575097"/>
            <a:ext cx="3749040" cy="551321"/>
          </a:xfrm>
        </p:spPr>
        <p:txBody>
          <a:bodyPr>
            <a:normAutofit/>
          </a:bodyPr>
          <a:lstStyle/>
          <a:p>
            <a:r>
              <a:rPr lang="es-CL" b="1" dirty="0"/>
              <a:t>PAINTBALL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098673"/>
            <a:ext cx="3536826" cy="2674185"/>
          </a:xfr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96000" y="1000664"/>
            <a:ext cx="3427562" cy="2427026"/>
          </a:xfrm>
        </p:spPr>
        <p:txBody>
          <a:bodyPr>
            <a:normAutofit/>
          </a:bodyPr>
          <a:lstStyle/>
          <a:p>
            <a:pPr marL="0" indent="0"/>
            <a:endParaRPr lang="es-CL" sz="15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500" dirty="0">
                <a:solidFill>
                  <a:srgbClr val="000000"/>
                </a:solidFill>
              </a:rPr>
              <a:t>Para qué lo hace?.</a:t>
            </a:r>
          </a:p>
          <a:p>
            <a:pPr lvl="2">
              <a:buClr>
                <a:srgbClr val="F96A1B"/>
              </a:buClr>
            </a:pPr>
            <a:r>
              <a:rPr lang="es-CL" sz="1500" dirty="0">
                <a:solidFill>
                  <a:srgbClr val="000000"/>
                </a:solidFill>
              </a:rPr>
              <a:t>Para vender su producción y con ello maximizar su utilidad (beneficios) y sobrevivir.</a:t>
            </a:r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194964"/>
            <a:ext cx="7524750" cy="19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1" y="533400"/>
            <a:ext cx="7351142" cy="405585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Objetivo último E: Maximizar sus beneficios o utilidades. Si no lo hace es eliminada o adquirida por otra. Recordar paintball.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Necesidad de contabilidad económica.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¿Qué beneficios?. Los beneficios económicos, o sea, los equivalentes al ingreso total menos el costo total.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Costo total: CO de producción (COP) o valor que E asigna al mejor uso alternativo de sus recursos productivos, el valor de las alternativas reales a que renuncia, expresado en unidades monetarias.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Componentes COP: 1. Costo de bienes comprados en el mercado, 2. costo de uso del capital de la E (tasa de alquiler implícita + depreciación económica + intereses perdidos) y 3. Recursos suministrados por el dueño de la empresa (habilidades empresariales y/o trabajo del propietario).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¿Por qué importa?. Para pronosticar las decisiones de las E en cuanto maximicen su utilidad dadas las </a:t>
            </a:r>
            <a:r>
              <a:rPr lang="es-CL" u="sng" dirty="0"/>
              <a:t>restricciones</a:t>
            </a:r>
            <a:r>
              <a:rPr lang="es-CL" dirty="0"/>
              <a:t> que enfrenta.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910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Decisiones de las empresas: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Qué bienes y servicios producir y en qué cantidad (Q).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Cómo producirlos.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Cómo organizar y remunerar a sus gerentes y trabajadores.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Cómo comercializar y fijar precios a sus productos.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Qué producir por sí misma y qué comprar a otros.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1" y="459455"/>
            <a:ext cx="4219276" cy="4219276"/>
          </a:xfrm>
        </p:spPr>
      </p:pic>
    </p:spTree>
    <p:extLst>
      <p:ext uri="{BB962C8B-B14F-4D97-AF65-F5344CB8AC3E}">
        <p14:creationId xmlns:p14="http://schemas.microsoft.com/office/powerpoint/2010/main" val="108526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Ventajas del mercado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533400"/>
            <a:ext cx="6902570" cy="415937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Ventajas del mercado (asignación basada en él).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Estimula la producción de lo que los consumidores desean. Ej.: </a:t>
            </a:r>
            <a:r>
              <a:rPr lang="es-CL" dirty="0" err="1"/>
              <a:t>people</a:t>
            </a:r>
            <a:r>
              <a:rPr lang="es-CL" dirty="0"/>
              <a:t> meter y TVN o Deutsche </a:t>
            </a:r>
            <a:r>
              <a:rPr lang="es-CL" dirty="0" err="1"/>
              <a:t>Welle</a:t>
            </a:r>
            <a:r>
              <a:rPr lang="es-CL" dirty="0"/>
              <a:t> (DW), matinales y programas deportivos.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Provee incentivos para adquirir capacitaciones útiles. Ej.: Programación de software, lanzador de cuchillos, etc.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Motiva a los individuos a emplear con cuidado recursos escasos. Ej.: </a:t>
            </a:r>
            <a:r>
              <a:rPr lang="es-CL" dirty="0" err="1"/>
              <a:t>Cachantún</a:t>
            </a:r>
            <a:r>
              <a:rPr lang="es-CL" dirty="0"/>
              <a:t> en el desierto; y, aunque resulte difícil de creer el petróleo y la electricidad (de los cuales nadie nota su escasez sino cuando suben de precio).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De manera similar, el sistema de precios resultante estimula a los productores a conservar los recursos (factores) productivos escasos. Ej.: agricultura intensiva en Japón.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Los mercados descentralizados suministran información relevante sobre condiciones locales. Ej.: Precio de los zapallos italianos en Melipilla, valor de un </a:t>
            </a:r>
            <a:r>
              <a:rPr lang="es-CL" dirty="0" err="1"/>
              <a:t>matcha</a:t>
            </a:r>
            <a:r>
              <a:rPr lang="es-CL" dirty="0"/>
              <a:t> en </a:t>
            </a:r>
            <a:r>
              <a:rPr lang="es-CL" dirty="0" err="1"/>
              <a:t>Nuñoa</a:t>
            </a:r>
            <a:r>
              <a:rPr lang="es-CL" dirty="0"/>
              <a:t> y en Estación Central.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Estimula naturalmente la innovación tecnológica eficiente (costos y productividad). </a:t>
            </a:r>
            <a:r>
              <a:rPr lang="es-CL" dirty="0" err="1"/>
              <a:t>Ej</a:t>
            </a:r>
            <a:r>
              <a:rPr lang="es-CL" dirty="0"/>
              <a:t>: desarrollo de vacunas COVID-19.</a:t>
            </a:r>
          </a:p>
        </p:txBody>
      </p:sp>
    </p:spTree>
    <p:extLst>
      <p:ext uri="{BB962C8B-B14F-4D97-AF65-F5344CB8AC3E}">
        <p14:creationId xmlns:p14="http://schemas.microsoft.com/office/powerpoint/2010/main" val="389216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4" y="988567"/>
            <a:ext cx="3703637" cy="3009205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41272" y="567966"/>
            <a:ext cx="3336401" cy="414699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s-CL" dirty="0"/>
              <a:t>Restricciones a las decisiones de las empresas: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de tecnología. Ej.1: Laboratorios corporativos industria chocolatera/farmacéutica. Ej.2: Concorde (contrario).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de información. Ej.: Jacqueline </a:t>
            </a:r>
            <a:r>
              <a:rPr lang="es-CL" dirty="0" err="1"/>
              <a:t>Mars</a:t>
            </a:r>
            <a:r>
              <a:rPr lang="es-CL" dirty="0"/>
              <a:t> y el “Kremlin”.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de mercado: disposición de los Cs a pagar, precios y esfuerzos de marketing de los competidores.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635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599" y="609600"/>
            <a:ext cx="7091364" cy="805132"/>
          </a:xfrm>
        </p:spPr>
        <p:txBody>
          <a:bodyPr>
            <a:normAutofit fontScale="90000"/>
          </a:bodyPr>
          <a:lstStyle/>
          <a:p>
            <a:r>
              <a:rPr lang="es-CL" dirty="0"/>
              <a:t>¿Producción propia o subcontratada?.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65872" y="1414732"/>
            <a:ext cx="3281488" cy="1285606"/>
          </a:xfrm>
        </p:spPr>
        <p:txBody>
          <a:bodyPr/>
          <a:lstStyle/>
          <a:p>
            <a:r>
              <a:rPr lang="es-CL" sz="2000" b="1" dirty="0"/>
              <a:t>Estación espacial internacional (EEI)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3" y="2886139"/>
            <a:ext cx="4336608" cy="2436623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46599" y="1097280"/>
            <a:ext cx="2768365" cy="1603059"/>
          </a:xfrm>
        </p:spPr>
        <p:txBody>
          <a:bodyPr>
            <a:normAutofit/>
          </a:bodyPr>
          <a:lstStyle/>
          <a:p>
            <a:r>
              <a:rPr lang="es-CL" sz="1800" b="1" dirty="0"/>
              <a:t>Alfajores</a:t>
            </a:r>
          </a:p>
        </p:txBody>
      </p:sp>
      <p:pic>
        <p:nvPicPr>
          <p:cNvPr id="1028" name="Picture 4" descr="Alfajores Havanna Premium 70% cacao - COSAS NUESTRAS">
            <a:extLst>
              <a:ext uri="{FF2B5EF4-FFF2-40B4-BE49-F238E27FC236}">
                <a16:creationId xmlns:a16="http://schemas.microsoft.com/office/drawing/2014/main" id="{8BFD4E5F-AE89-4AD1-AE25-246A671AB31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0338"/>
            <a:ext cx="3417715" cy="34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2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¿Producción propia o subcontratada?.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1" y="533400"/>
            <a:ext cx="7178614" cy="3962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Factores que inducen la coordinación de las empresas (E):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Costos de transacción: Las E eliminan los costos de intermediación.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Economías de escala: El costo unitario de producción baja, a medida que aumenta la tasa de producción.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Economías de alcance o de ámbito: Cuando emplea recursos especializados (y muchas veces costosos) para producir una gama de bienes y servicios (a un costo inferior a lo que podría hacerlo si sólo fabricara uno solo de esos bienes o servicios). Ej.: perfumistas hoy productores de alcohol gel. Ahorros en costos (EE) obtenidos por una empresa al producir múltiples productos utilizando las mismas instalaciones o estructuras. Ej.: productos de líneas que procesan maní y advertencias a alérgicos.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Economías de producción en equipo: Cuando existe un proceso de producción compartido, en que los miembros se especializan en tareas que se apoyan mutuamente. El valor de la producción y las utilidades que se obtienen depende de las actividades coordinadas de todos los integrantes.  Ej. Exitoso: Wikipedia. Ej. Fracasado: Blue </a:t>
            </a:r>
            <a:r>
              <a:rPr lang="es-CL" dirty="0" err="1"/>
              <a:t>jeans</a:t>
            </a:r>
            <a:r>
              <a:rPr lang="es-CL" dirty="0"/>
              <a:t> </a:t>
            </a:r>
            <a:r>
              <a:rPr lang="es-CL" dirty="0" err="1"/>
              <a:t>Levis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90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¿Producción propia o subcontratada?.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2" y="533400"/>
            <a:ext cx="7523671" cy="43146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respuesta depende del costo (otra vez la eficiencia económica, EE).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Dependiendo del producto, la coordinación de los factores de producción puede ser simple (hacer pan) o compleja (hacer a Estación Espacial Internacional o </a:t>
            </a:r>
            <a:r>
              <a:rPr lang="es-CL" dirty="0" err="1"/>
              <a:t>Crew</a:t>
            </a:r>
            <a:r>
              <a:rPr lang="es-CL" dirty="0"/>
              <a:t> </a:t>
            </a:r>
            <a:r>
              <a:rPr lang="es-CL" dirty="0" err="1"/>
              <a:t>Dragon</a:t>
            </a:r>
            <a:r>
              <a:rPr lang="es-CL" dirty="0"/>
              <a:t> de </a:t>
            </a:r>
            <a:r>
              <a:rPr lang="es-CL" dirty="0" err="1"/>
              <a:t>SpaceX</a:t>
            </a:r>
            <a:r>
              <a:rPr lang="es-CL" dirty="0"/>
              <a:t>); más o menos costosa.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Dicha coordinación es posible ya sea por las empresas (E) o por los mercados (M). Veamos:</a:t>
            </a:r>
          </a:p>
          <a:p>
            <a:pPr lvl="3"/>
            <a:r>
              <a:rPr lang="es-CL" b="1" dirty="0"/>
              <a:t>Coordinación por las E: Las E coordinan los diversos factores de producción a través de una combinación de sistemas de mando y de incentivos (ya visto).</a:t>
            </a:r>
          </a:p>
          <a:p>
            <a:pPr lvl="3"/>
            <a:r>
              <a:rPr lang="es-CL" b="1" dirty="0"/>
              <a:t>Coordinación por los M: Los M lo hacen a través de ajustes en los precios, reuniendo y compensando las decisiones de los compradores y vendedores de factores de producción. Ej.: </a:t>
            </a:r>
            <a:r>
              <a:rPr lang="es-CL" b="1" dirty="0" err="1"/>
              <a:t>Gásfiter</a:t>
            </a:r>
            <a:r>
              <a:rPr lang="es-CL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E coordinan la actividad económica cuando lo pueden hacer de manera más eficiente (tecnológica y económicamente) que los mercados. De lo contrario, subcontratan (</a:t>
            </a:r>
            <a:r>
              <a:rPr lang="es-CL" i="1" dirty="0" err="1"/>
              <a:t>outsourcing</a:t>
            </a:r>
            <a:r>
              <a:rPr lang="es-CL" dirty="0"/>
              <a:t>). Ej.: recordar Louis </a:t>
            </a:r>
            <a:r>
              <a:rPr lang="es-CL" dirty="0" err="1"/>
              <a:t>Vuitton</a:t>
            </a:r>
            <a:r>
              <a:rPr lang="es-CL" dirty="0"/>
              <a:t> y el gel </a:t>
            </a:r>
            <a:r>
              <a:rPr lang="es-CL" dirty="0" err="1"/>
              <a:t>antibacterial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59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Eficiencia tecnológica y económica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2356" y="722857"/>
            <a:ext cx="7259393" cy="38807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Distinción:</a:t>
            </a:r>
          </a:p>
          <a:p>
            <a:pPr marL="0" indent="0" algn="just"/>
            <a:r>
              <a:rPr lang="es-CL" dirty="0"/>
              <a:t>La eficiencia, per se, consiste en una racionalidad instrumental para alcanzar un objetivo y nada más que el objetivo. El problema que presenta es que cuesta predecir resultados no deseados. Ej.: Contaminación como externalidad.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Eficiencia tecnológica (ET): </a:t>
            </a:r>
            <a:r>
              <a:rPr lang="es-CL" dirty="0" err="1"/>
              <a:t>Qx</a:t>
            </a:r>
            <a:r>
              <a:rPr lang="es-CL" dirty="0"/>
              <a:t> a menor Q de insumos (K, T, </a:t>
            </a:r>
            <a:r>
              <a:rPr lang="es-CL" dirty="0" err="1"/>
              <a:t>etc</a:t>
            </a:r>
            <a:r>
              <a:rPr lang="es-CL" dirty="0"/>
              <a:t>). Ej.: máquinas cosechadoras, robot con inteligencia artificial (AI).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Eficiencia económica (EE): </a:t>
            </a:r>
            <a:r>
              <a:rPr lang="es-CL" dirty="0" err="1"/>
              <a:t>Qx</a:t>
            </a:r>
            <a:r>
              <a:rPr lang="es-CL" dirty="0"/>
              <a:t> a costo más bajo. Ej.: contratar personas (¿hasta hoy?).</a:t>
            </a:r>
          </a:p>
          <a:p>
            <a:pPr marL="0" indent="0" algn="just"/>
            <a:r>
              <a:rPr lang="es-CL" dirty="0"/>
              <a:t>	La EE de cada método de producción (tecnológico) depende del precio de 	los factores de producción que emplea.</a:t>
            </a:r>
          </a:p>
          <a:p>
            <a:pPr marL="0" indent="0" algn="just"/>
            <a:r>
              <a:rPr lang="es-CL" dirty="0"/>
              <a:t>	Así, la EE depende de los costos relativos de los factores.</a:t>
            </a:r>
          </a:p>
          <a:p>
            <a:pPr marL="0" indent="0" algn="just"/>
            <a:r>
              <a:rPr lang="es-CL" dirty="0"/>
              <a:t>	Se obtiene EE cuando se usa la menor Q de un recurso caro y la mayor Q de un recurso barato. Tema de calidad del producto y paradoja aparente de los 	artículos de lujo (valor en la marca) o la comida gourmet (raciones reducidas, renombre del chef) por ejemplo.</a:t>
            </a:r>
          </a:p>
          <a:p>
            <a:pPr marL="0" indent="0" algn="just"/>
            <a:r>
              <a:rPr lang="es-CL" dirty="0"/>
              <a:t>	Cuando las E no son EE no maximizan sus utilidades.</a:t>
            </a:r>
          </a:p>
        </p:txBody>
      </p:sp>
    </p:spTree>
    <p:extLst>
      <p:ext uri="{BB962C8B-B14F-4D97-AF65-F5344CB8AC3E}">
        <p14:creationId xmlns:p14="http://schemas.microsoft.com/office/powerpoint/2010/main" val="241491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847530" y="365760"/>
            <a:ext cx="8424937" cy="548640"/>
          </a:xfrm>
        </p:spPr>
        <p:txBody>
          <a:bodyPr>
            <a:normAutofit fontScale="90000"/>
          </a:bodyPr>
          <a:lstStyle/>
          <a:p>
            <a:r>
              <a:rPr lang="es-ES" dirty="0"/>
              <a:t>Eficiencia tecnológica y eficiencia económica</a:t>
            </a: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15" y="1621631"/>
            <a:ext cx="3614738" cy="3614738"/>
          </a:xfrm>
        </p:spPr>
      </p:pic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54" y="1621631"/>
            <a:ext cx="3700463" cy="2520940"/>
          </a:xfr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456876"/>
            <a:ext cx="1440160" cy="17281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434">
            <a:off x="6904288" y="3466550"/>
            <a:ext cx="3350684" cy="19083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15" y="4071939"/>
            <a:ext cx="4444678" cy="25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6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relación entre la decisión de producción y sus costos. Consideración del tiempo. Los períodos de análisis económico: corto (CP) y largo plazo (LP).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Curvas de producción de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Curvas de costo de producción en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 de costo medio de LP en la empresa. </a:t>
            </a:r>
          </a:p>
        </p:txBody>
      </p:sp>
    </p:spTree>
    <p:extLst>
      <p:ext uri="{BB962C8B-B14F-4D97-AF65-F5344CB8AC3E}">
        <p14:creationId xmlns:p14="http://schemas.microsoft.com/office/powerpoint/2010/main" val="116411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2" y="4495800"/>
            <a:ext cx="6868063" cy="1524000"/>
          </a:xfrm>
        </p:spPr>
        <p:txBody>
          <a:bodyPr>
            <a:normAutofit fontScale="90000"/>
          </a:bodyPr>
          <a:lstStyle/>
          <a:p>
            <a:r>
              <a:rPr lang="es-CL" dirty="0"/>
              <a:t>Períodos de análisis económico</a:t>
            </a:r>
            <a:br>
              <a:rPr lang="es-CL" dirty="0"/>
            </a:br>
            <a:r>
              <a:rPr lang="es-CL" dirty="0"/>
              <a:t>Marco de tiempo de las decisiones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Corto plazo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057401" y="1408981"/>
            <a:ext cx="3945467" cy="289208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Marco temporal en que al menos uno de los factores de producción es fijo.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Planta es la denominación de los factores de producción fijos.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Normalmente lo son el capital (K), la tierra (TI) y  las habilidades empresariales (HE).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planta es fija en el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Para aumentar la producción en el CP la E debe incrementar la Q de un recurso variable, como el trabajo (T).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decisiones son más fácilmente reversibles en el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Único costo con influencia en las decisiones actuales de la E: el costo de CP de cambiar sus insumos de 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tecnológica en el CP.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b="1" dirty="0"/>
              <a:t>Largo plazo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6186364" y="1408981"/>
            <a:ext cx="3956705" cy="2883619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Marco temporal en que todos los factores productivos son variables. O período en que una E puede variar su planta.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 Para aumentar la producción en el LP, la E puede elegir entre modificar su planta o el trabajo (T).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decisiones no son fácilmente reversibles en el LP. Ej.: Centros de </a:t>
            </a:r>
            <a:r>
              <a:rPr lang="es-CL" dirty="0" err="1"/>
              <a:t>ski</a:t>
            </a:r>
            <a:r>
              <a:rPr lang="es-C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Costo con influencia en las decisiones actuales de la E: el costo de LP de cambiar su planta.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Sin restricción tecnológica en LP (eventual). 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239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producción, el producto… </a:t>
            </a:r>
            <a:br>
              <a:rPr lang="es-CL" dirty="0"/>
            </a:br>
            <a:r>
              <a:rPr lang="es-CL" dirty="0"/>
              <a:t>los alfajores (premium)</a:t>
            </a:r>
          </a:p>
        </p:txBody>
      </p:sp>
      <p:pic>
        <p:nvPicPr>
          <p:cNvPr id="2050" name="Picture 2" descr="De Havanna a Guaymallen: los secretos del negocio que mueve 1000 millones  de alfajores por año - El Cronista">
            <a:extLst>
              <a:ext uri="{FF2B5EF4-FFF2-40B4-BE49-F238E27FC236}">
                <a16:creationId xmlns:a16="http://schemas.microsoft.com/office/drawing/2014/main" id="{8B4A1FE2-429F-C840-5F34-992091C3D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5" y="390867"/>
            <a:ext cx="3689473" cy="41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 hizo famosa por ser la &quot;falsa Havanna&quot; y hoy es líder de los alfajores  VIP: así nació y se mitificó Cachafaz - El Cronista">
            <a:extLst>
              <a:ext uri="{FF2B5EF4-FFF2-40B4-BE49-F238E27FC236}">
                <a16:creationId xmlns:a16="http://schemas.microsoft.com/office/drawing/2014/main" id="{888BA509-AE43-7A3A-0044-25CE6A14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23" y="559765"/>
            <a:ext cx="2825354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vanna Alfajores x 6 pcs – Un Mate">
            <a:extLst>
              <a:ext uri="{FF2B5EF4-FFF2-40B4-BE49-F238E27FC236}">
                <a16:creationId xmlns:a16="http://schemas.microsoft.com/office/drawing/2014/main" id="{CE4B1CDF-5BD0-B567-939F-D4F24A94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577776"/>
            <a:ext cx="3767138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4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Producción en el corto plazo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057402" y="533400"/>
            <a:ext cx="7730705" cy="4015596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es-CL" dirty="0"/>
              <a:t>Para aumentar la producción (P) en el CP, la E debe incrementar el T que emplea.</a:t>
            </a:r>
          </a:p>
          <a:p>
            <a:pPr marL="0" indent="0" algn="just"/>
            <a:r>
              <a:rPr lang="es-CL" dirty="0"/>
              <a:t>La relación entre P y QT  (FP variable en CP) se describe por tres conceptos relacionados:</a:t>
            </a:r>
          </a:p>
          <a:p>
            <a:pPr marL="742937" lvl="1" indent="-285737" algn="just">
              <a:buFont typeface="Wingdings" panose="05000000000000000000" pitchFamily="2" charset="2"/>
              <a:buChar char="§"/>
            </a:pPr>
            <a:r>
              <a:rPr lang="es-CL" dirty="0"/>
              <a:t>Producto total (PT): producción máxima a una QT determinada.</a:t>
            </a:r>
          </a:p>
          <a:p>
            <a:pPr marL="742937" lvl="1" indent="-285737" algn="just">
              <a:buFont typeface="Wingdings" panose="05000000000000000000" pitchFamily="2" charset="2"/>
              <a:buChar char="§"/>
            </a:pPr>
            <a:r>
              <a:rPr lang="es-CL" dirty="0"/>
              <a:t>Producto marginal (</a:t>
            </a:r>
            <a:r>
              <a:rPr lang="es-CL" dirty="0" err="1"/>
              <a:t>PMg</a:t>
            </a:r>
            <a:r>
              <a:rPr lang="es-CL" dirty="0"/>
              <a:t>): </a:t>
            </a:r>
            <a:r>
              <a:rPr lang="el-GR" dirty="0"/>
              <a:t>Δ</a:t>
            </a:r>
            <a:r>
              <a:rPr lang="es-CL" dirty="0"/>
              <a:t>P como resultado de </a:t>
            </a:r>
            <a:r>
              <a:rPr lang="el-GR" dirty="0"/>
              <a:t>Δ</a:t>
            </a:r>
            <a:r>
              <a:rPr lang="es-CL" dirty="0"/>
              <a:t>T+1, </a:t>
            </a:r>
            <a:r>
              <a:rPr lang="es-CL" i="1" dirty="0" err="1"/>
              <a:t>ceteris</a:t>
            </a:r>
            <a:r>
              <a:rPr lang="es-CL" i="1" dirty="0"/>
              <a:t> </a:t>
            </a:r>
            <a:r>
              <a:rPr lang="es-CL" i="1" dirty="0" err="1"/>
              <a:t>paribus</a:t>
            </a:r>
            <a:r>
              <a:rPr lang="es-CL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CL" dirty="0"/>
              <a:t>Producto medio (</a:t>
            </a:r>
            <a:r>
              <a:rPr lang="es-CL" dirty="0" err="1"/>
              <a:t>PMe</a:t>
            </a:r>
            <a:r>
              <a:rPr lang="es-CL" dirty="0"/>
              <a:t>): PT / QT empleado.</a:t>
            </a:r>
          </a:p>
          <a:p>
            <a:pPr marL="0" indent="0" algn="just"/>
            <a:r>
              <a:rPr lang="es-CL" dirty="0"/>
              <a:t>Los conceptos previos se pueden representar gráficamente mediante curvas de producto PT, </a:t>
            </a:r>
            <a:r>
              <a:rPr lang="es-CL" dirty="0" err="1"/>
              <a:t>PMg</a:t>
            </a:r>
            <a:r>
              <a:rPr lang="es-CL" dirty="0"/>
              <a:t> y </a:t>
            </a:r>
            <a:r>
              <a:rPr lang="es-CL" dirty="0" err="1"/>
              <a:t>PMe</a:t>
            </a:r>
            <a:r>
              <a:rPr lang="es-CL" dirty="0"/>
              <a:t>.</a:t>
            </a:r>
          </a:p>
          <a:p>
            <a:pPr marL="0" indent="0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448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Importancia de los mercados competitivos: Eficiencia (óptimo) de Pareto.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3" y="533400"/>
            <a:ext cx="7351143" cy="37676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 err="1"/>
              <a:t>Vilfredo</a:t>
            </a:r>
            <a:r>
              <a:rPr lang="es-ES" dirty="0"/>
              <a:t> Pareto (1848-1923), ingeniero civil y economista.</a:t>
            </a:r>
          </a:p>
          <a:p>
            <a:pPr algn="just"/>
            <a:r>
              <a:rPr lang="es-ES" dirty="0"/>
              <a:t>Inauguró la microeconomía moderna y contribuyó a la teoría del bienestar y a entender la distribución del ingreso.</a:t>
            </a:r>
          </a:p>
          <a:p>
            <a:pPr algn="just"/>
            <a:r>
              <a:rPr lang="es-ES" dirty="0"/>
              <a:t>Prescindió de la utilidad cardinal o principal (la valoración de X o Y, lo bueno, no medible). Separó el nexo de este concepto con la filosofía utilitarista (que exige el mayor bien para el mayor número).</a:t>
            </a:r>
          </a:p>
          <a:p>
            <a:pPr algn="just"/>
            <a:r>
              <a:rPr lang="es-ES" dirty="0" err="1"/>
              <a:t>Ofelimidad</a:t>
            </a:r>
            <a:r>
              <a:rPr lang="es-ES" dirty="0"/>
              <a:t> (del griego </a:t>
            </a:r>
            <a:r>
              <a:rPr lang="es-ES" i="1" dirty="0" err="1"/>
              <a:t>ofelinos</a:t>
            </a:r>
            <a:r>
              <a:rPr lang="es-ES" dirty="0"/>
              <a:t> = satisfacción): Utilidad ordinal u orden de preferencia. Neologismo para referirse a las satisfacción obtenida por un individuo con el disfrute de un determinado bien.</a:t>
            </a:r>
          </a:p>
          <a:p>
            <a:pPr algn="just"/>
            <a:r>
              <a:rPr lang="es-ES" dirty="0"/>
              <a:t>Pensó el equilibrio económico en términos de utilidad ordinal o jerarquía (si se prefiere X o Y </a:t>
            </a:r>
            <a:r>
              <a:rPr lang="es-ES" dirty="0" err="1"/>
              <a:t>y</a:t>
            </a:r>
            <a:r>
              <a:rPr lang="es-ES" dirty="0"/>
              <a:t> cuánto). La utilidad es un orden de preferencia.</a:t>
            </a:r>
          </a:p>
          <a:p>
            <a:pPr algn="just"/>
            <a:r>
              <a:rPr lang="es-ES" dirty="0"/>
              <a:t>Eficiencia u óptimo de Pareto: Idea de que un sistema disfruta de la máxima satisfacción económica cuando nadie puede mejorar sin empeorar a alguien más. Se usa ampliamente en economía del bienestar y la teoría de juegos.</a:t>
            </a:r>
          </a:p>
          <a:p>
            <a:pPr algn="just"/>
            <a:r>
              <a:rPr lang="es-ES" dirty="0"/>
              <a:t>La frontera o frente de Pareto es el conjunto de todas las asignaciones eficientes de Pareto, que se representan gráficamente de forma convencional. Recordar aquí la frontera de posibilidades de producción (FPP).</a:t>
            </a:r>
          </a:p>
        </p:txBody>
      </p:sp>
    </p:spTree>
    <p:extLst>
      <p:ext uri="{BB962C8B-B14F-4D97-AF65-F5344CB8AC3E}">
        <p14:creationId xmlns:p14="http://schemas.microsoft.com/office/powerpoint/2010/main" val="142886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producto total (PT)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Producto total (PT): Producción máxima a una QT determinada.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A medida que QT cambia, P también cambia.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de PT separa la producción alcanzable de la que no lo es (de manera similar a la curva de posibilidades de producción, PP).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Pendiente de curva: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y/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x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56" y="861217"/>
            <a:ext cx="4352585" cy="3264438"/>
          </a:xfrm>
        </p:spPr>
      </p:pic>
    </p:spTree>
    <p:extLst>
      <p:ext uri="{BB962C8B-B14F-4D97-AF65-F5344CB8AC3E}">
        <p14:creationId xmlns:p14="http://schemas.microsoft.com/office/powerpoint/2010/main" val="1528181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producto marginal (</a:t>
            </a:r>
            <a:r>
              <a:rPr lang="es-CL" dirty="0" err="1"/>
              <a:t>PMg</a:t>
            </a:r>
            <a:r>
              <a:rPr lang="es-CL" dirty="0"/>
              <a:t>)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254371" y="534839"/>
            <a:ext cx="3324423" cy="434771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s-CL" sz="16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Producto marginal (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):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P como resultado de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T+1, </a:t>
            </a:r>
            <a:r>
              <a:rPr lang="es-CL" sz="1600" i="1" dirty="0" err="1">
                <a:solidFill>
                  <a:srgbClr val="000000"/>
                </a:solidFill>
              </a:rPr>
              <a:t>ceteris</a:t>
            </a:r>
            <a:r>
              <a:rPr lang="es-CL" sz="1600" i="1" dirty="0">
                <a:solidFill>
                  <a:srgbClr val="000000"/>
                </a:solidFill>
              </a:rPr>
              <a:t> </a:t>
            </a:r>
            <a:r>
              <a:rPr lang="es-CL" sz="1600" i="1" dirty="0" err="1">
                <a:solidFill>
                  <a:srgbClr val="000000"/>
                </a:solidFill>
              </a:rPr>
              <a:t>paribus</a:t>
            </a:r>
            <a:r>
              <a:rPr lang="es-CL" sz="1600" i="1" dirty="0">
                <a:solidFill>
                  <a:srgbClr val="000000"/>
                </a:solidFill>
              </a:rPr>
              <a:t>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Pendiente de curva: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y/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x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Cuanto más pronunciada la pendiente de curva PT, mayor será el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Barras naranja ilustran el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Al comienzo, cuando QT aumenta; también lo hace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 hasta cierto punto.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Las curvas PT y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 son distintas para cada empresa y tipo de bienes, pero sus formas son semejantes, por dos características: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Rendimientos Mg crecientes al principio.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Rendimientos Mg decrecientes más adelante.</a:t>
            </a:r>
            <a:endParaRPr lang="es-CL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2" y="1235375"/>
            <a:ext cx="4291642" cy="32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7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Rendimientos marginales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286002" y="533400"/>
            <a:ext cx="3716866" cy="1026177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Rendimientos marginales crecientes al inicio</a:t>
            </a:r>
            <a:r>
              <a:rPr lang="es-CL" dirty="0"/>
              <a:t>	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057401" y="1754309"/>
            <a:ext cx="3945467" cy="2546761"/>
          </a:xfrm>
        </p:spPr>
        <p:txBody>
          <a:bodyPr>
            <a:normAutofit fontScale="70000" lnSpcReduction="20000"/>
          </a:bodyPr>
          <a:lstStyle/>
          <a:p>
            <a:pPr marL="0" indent="0" algn="just"/>
            <a:endParaRPr lang="es-CL" sz="15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Ocurre cuando el </a:t>
            </a:r>
            <a:r>
              <a:rPr lang="es-CL" dirty="0" err="1"/>
              <a:t>PMg</a:t>
            </a:r>
            <a:r>
              <a:rPr lang="es-CL" dirty="0"/>
              <a:t> de una unidad adicional de T excede el </a:t>
            </a:r>
            <a:r>
              <a:rPr lang="es-CL" dirty="0" err="1"/>
              <a:t>PMg</a:t>
            </a:r>
            <a:r>
              <a:rPr lang="es-CL" dirty="0"/>
              <a:t> de la unidad T anterior.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  </a:t>
            </a:r>
            <a:r>
              <a:rPr lang="es-CL" dirty="0" err="1"/>
              <a:t>PMg</a:t>
            </a:r>
            <a:r>
              <a:rPr lang="es-CL" dirty="0"/>
              <a:t> = </a:t>
            </a:r>
            <a:r>
              <a:rPr lang="es-CL" dirty="0">
                <a:latin typeface="Times New Roman"/>
                <a:cs typeface="Times New Roman"/>
              </a:rPr>
              <a:t>Δ</a:t>
            </a:r>
            <a:r>
              <a:rPr lang="es-CL" dirty="0"/>
              <a:t> PT /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s-CL" dirty="0">
                <a:latin typeface="Times New Roman"/>
                <a:cs typeface="Times New Roman"/>
              </a:rPr>
              <a:t> </a:t>
            </a:r>
            <a:r>
              <a:rPr lang="es-CL" dirty="0"/>
              <a:t>QT (u otro FP)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379018" y="566738"/>
            <a:ext cx="3764051" cy="992838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Rendimientos marginales decrecientes al final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6189136" y="1754309"/>
            <a:ext cx="3477135" cy="28838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Ocurre cuando el </a:t>
            </a:r>
            <a:r>
              <a:rPr lang="es-CL" dirty="0" err="1"/>
              <a:t>PMg</a:t>
            </a:r>
            <a:r>
              <a:rPr lang="es-CL" dirty="0"/>
              <a:t> de una unidad adicional de T es menor que el </a:t>
            </a:r>
            <a:r>
              <a:rPr lang="es-CL" dirty="0" err="1"/>
              <a:t>Pmg</a:t>
            </a:r>
            <a:r>
              <a:rPr lang="es-CL" dirty="0"/>
              <a:t> de la unidad T anterior.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Más </a:t>
            </a:r>
            <a:r>
              <a:rPr lang="es-CL" dirty="0" err="1"/>
              <a:t>Ts</a:t>
            </a:r>
            <a:r>
              <a:rPr lang="es-CL" dirty="0"/>
              <a:t> usan el mismo K y espacio. </a:t>
            </a:r>
            <a:r>
              <a:rPr lang="es-CL" i="1" dirty="0" err="1"/>
              <a:t>Too</a:t>
            </a:r>
            <a:r>
              <a:rPr lang="es-CL" i="1" dirty="0"/>
              <a:t> </a:t>
            </a:r>
            <a:r>
              <a:rPr lang="es-CL" i="1" dirty="0" err="1"/>
              <a:t>many</a:t>
            </a:r>
            <a:r>
              <a:rPr lang="es-CL" i="1" dirty="0"/>
              <a:t> </a:t>
            </a:r>
            <a:r>
              <a:rPr lang="es-CL" i="1" dirty="0" err="1"/>
              <a:t>cooks</a:t>
            </a:r>
            <a:r>
              <a:rPr lang="es-CL" i="1" dirty="0"/>
              <a:t> </a:t>
            </a:r>
            <a:r>
              <a:rPr lang="es-CL" i="1" dirty="0" err="1"/>
              <a:t>spoil</a:t>
            </a:r>
            <a:r>
              <a:rPr lang="es-CL" i="1" dirty="0"/>
              <a:t> </a:t>
            </a:r>
            <a:r>
              <a:rPr lang="es-CL" i="1" dirty="0" err="1"/>
              <a:t>the</a:t>
            </a:r>
            <a:r>
              <a:rPr lang="es-CL" i="1" dirty="0"/>
              <a:t> </a:t>
            </a:r>
            <a:r>
              <a:rPr lang="es-CL" i="1" dirty="0" err="1"/>
              <a:t>broth</a:t>
            </a:r>
            <a:r>
              <a:rPr lang="es-CL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Ley de rendimientos decrecientes: A medida que una E usa más un factor de producción (FP) variable, con una Q dada de FP fijo, a la larga el </a:t>
            </a:r>
            <a:r>
              <a:rPr lang="es-CL" dirty="0" err="1"/>
              <a:t>PMg</a:t>
            </a:r>
            <a:r>
              <a:rPr lang="es-CL" dirty="0"/>
              <a:t> del factor variable disminuye.</a:t>
            </a:r>
          </a:p>
        </p:txBody>
      </p:sp>
    </p:spTree>
    <p:extLst>
      <p:ext uri="{BB962C8B-B14F-4D97-AF65-F5344CB8AC3E}">
        <p14:creationId xmlns:p14="http://schemas.microsoft.com/office/powerpoint/2010/main" val="1817522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producto medio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2133601" y="448575"/>
            <a:ext cx="3399473" cy="4456980"/>
          </a:xfrm>
        </p:spPr>
        <p:txBody>
          <a:bodyPr>
            <a:normAutofit fontScale="85000" lnSpcReduction="20000"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endParaRPr lang="es-CL" dirty="0"/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 relación entre las curvas de </a:t>
            </a:r>
            <a:r>
              <a:rPr lang="es-CL" dirty="0" err="1"/>
              <a:t>PMg</a:t>
            </a:r>
            <a:r>
              <a:rPr lang="es-CL" dirty="0"/>
              <a:t> y </a:t>
            </a:r>
            <a:r>
              <a:rPr lang="es-CL" dirty="0" err="1"/>
              <a:t>PMe</a:t>
            </a:r>
            <a:r>
              <a:rPr lang="es-CL" dirty="0"/>
              <a:t> es característica general de la relación entre valores medios y marginales de cualquier variable.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Cuando el </a:t>
            </a:r>
            <a:r>
              <a:rPr lang="es-CL" dirty="0" err="1"/>
              <a:t>PMg</a:t>
            </a:r>
            <a:r>
              <a:rPr lang="es-CL" dirty="0"/>
              <a:t> excede el </a:t>
            </a:r>
            <a:r>
              <a:rPr lang="es-CL" dirty="0" err="1"/>
              <a:t>Pme</a:t>
            </a:r>
            <a:r>
              <a:rPr lang="es-CL" dirty="0"/>
              <a:t>, el </a:t>
            </a:r>
            <a:r>
              <a:rPr lang="es-CL" dirty="0" err="1"/>
              <a:t>PMe</a:t>
            </a:r>
            <a:r>
              <a:rPr lang="es-CL" dirty="0"/>
              <a:t> esta aumentando.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Cuando el </a:t>
            </a:r>
            <a:r>
              <a:rPr lang="es-CL" dirty="0" err="1"/>
              <a:t>PMg</a:t>
            </a:r>
            <a:r>
              <a:rPr lang="es-CL" dirty="0"/>
              <a:t> es menor al </a:t>
            </a:r>
            <a:r>
              <a:rPr lang="es-CL" dirty="0" err="1"/>
              <a:t>PMe</a:t>
            </a:r>
            <a:r>
              <a:rPr lang="es-CL" dirty="0"/>
              <a:t>, el </a:t>
            </a:r>
            <a:r>
              <a:rPr lang="es-CL" dirty="0" err="1"/>
              <a:t>PMe</a:t>
            </a:r>
            <a:r>
              <a:rPr lang="es-CL" dirty="0"/>
              <a:t> esta disminuyendo.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 curva de </a:t>
            </a:r>
            <a:r>
              <a:rPr lang="es-CL" dirty="0" err="1"/>
              <a:t>PMg</a:t>
            </a:r>
            <a:r>
              <a:rPr lang="es-CL" dirty="0"/>
              <a:t> intersecta la curva de </a:t>
            </a:r>
            <a:r>
              <a:rPr lang="es-CL" dirty="0" err="1"/>
              <a:t>PMe</a:t>
            </a:r>
            <a:r>
              <a:rPr lang="es-CL" dirty="0"/>
              <a:t> en su cénit o punto máximo. 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endParaRPr lang="es-CL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44" y="494903"/>
            <a:ext cx="4800533" cy="3600400"/>
          </a:xfrm>
        </p:spPr>
      </p:pic>
    </p:spTree>
    <p:extLst>
      <p:ext uri="{BB962C8B-B14F-4D97-AF65-F5344CB8AC3E}">
        <p14:creationId xmlns:p14="http://schemas.microsoft.com/office/powerpoint/2010/main" val="1013534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4495800"/>
            <a:ext cx="7425905" cy="1524000"/>
          </a:xfrm>
        </p:spPr>
        <p:txBody>
          <a:bodyPr/>
          <a:lstStyle/>
          <a:p>
            <a:r>
              <a:rPr lang="es-CL" dirty="0"/>
              <a:t>Costos en el tiempo (Corto plazo)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El tiempo. Los períodos de análisis económico: corto (CP) y largo plazo (LP).</a:t>
            </a:r>
          </a:p>
          <a:p>
            <a:pPr marL="0" indent="0"/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marL="0" indent="0" algn="ctr"/>
            <a:r>
              <a:rPr lang="es-CL" dirty="0">
                <a:solidFill>
                  <a:srgbClr val="000000"/>
                </a:solidFill>
              </a:rPr>
              <a:t>“Todas hieren (</a:t>
            </a:r>
            <a:r>
              <a:rPr lang="es-CL">
                <a:solidFill>
                  <a:srgbClr val="000000"/>
                </a:solidFill>
              </a:rPr>
              <a:t>las horas); </a:t>
            </a:r>
            <a:r>
              <a:rPr lang="es-CL" dirty="0">
                <a:solidFill>
                  <a:srgbClr val="000000"/>
                </a:solidFill>
              </a:rPr>
              <a:t>la última, mata”.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52" y="1242905"/>
            <a:ext cx="4319165" cy="26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91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s-CL" dirty="0"/>
          </a:p>
          <a:p>
            <a:pPr marL="0" indent="0"/>
            <a:r>
              <a:rPr lang="es-CL" dirty="0"/>
              <a:t>Dijimos que para aumentar la producción (P) en el CP, la E debe incrementar el T que emplea.</a:t>
            </a:r>
          </a:p>
          <a:p>
            <a:pPr marL="0" indent="0"/>
            <a:r>
              <a:rPr lang="es-CL" dirty="0"/>
              <a:t>Pero ello implica un aumento en sus costos.</a:t>
            </a:r>
          </a:p>
          <a:p>
            <a:pPr marL="0" indent="0"/>
            <a:r>
              <a:rPr lang="es-CL" dirty="0"/>
              <a:t>La relación entre P y costos se describe por tres conceptos relacionados: CT, </a:t>
            </a:r>
            <a:r>
              <a:rPr lang="es-CL" dirty="0" err="1"/>
              <a:t>CMg</a:t>
            </a:r>
            <a:r>
              <a:rPr lang="es-CL" dirty="0"/>
              <a:t> y </a:t>
            </a:r>
            <a:r>
              <a:rPr lang="es-CL" dirty="0" err="1"/>
              <a:t>Cme</a:t>
            </a:r>
            <a:r>
              <a:rPr lang="es-CL" dirty="0"/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703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147094"/>
            <a:ext cx="6554867" cy="872706"/>
          </a:xfrm>
        </p:spPr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133600" y="759126"/>
            <a:ext cx="3390901" cy="4618006"/>
          </a:xfrm>
        </p:spPr>
        <p:txBody>
          <a:bodyPr>
            <a:normAutofit lnSpcReduction="10000"/>
          </a:bodyPr>
          <a:lstStyle/>
          <a:p>
            <a:pPr marL="285737" indent="-285737">
              <a:buFont typeface="Wingdings" panose="05000000000000000000" pitchFamily="2" charset="2"/>
              <a:buChar char="§"/>
            </a:pPr>
            <a:r>
              <a:rPr lang="es-CL" b="1" dirty="0"/>
              <a:t>COSTO TOTAL (CT)</a:t>
            </a:r>
          </a:p>
          <a:p>
            <a:pPr marL="285737" indent="-285737">
              <a:buFont typeface="Wingdings" panose="05000000000000000000" pitchFamily="2" charset="2"/>
              <a:buChar char="§"/>
            </a:pPr>
            <a:r>
              <a:rPr lang="es-CL" dirty="0"/>
              <a:t>CT: Costo de todos los factores de producción (FP) que emplea. </a:t>
            </a:r>
          </a:p>
          <a:p>
            <a:pPr marL="285737" indent="-285737">
              <a:buFont typeface="Wingdings" panose="05000000000000000000" pitchFamily="2" charset="2"/>
              <a:buChar char="§"/>
            </a:pPr>
            <a:r>
              <a:rPr lang="es-CL" dirty="0"/>
              <a:t>El CT se divide en:</a:t>
            </a:r>
          </a:p>
          <a:p>
            <a:pPr marL="573758" lvl="3" indent="-285737"/>
            <a:r>
              <a:rPr lang="es-CL" dirty="0"/>
              <a:t>Costo fijo total (CFT): Costo de los FP fijos de la E. Es constante en todos los niveles de producción, porque los FP fijos no cambian con la producción.</a:t>
            </a:r>
          </a:p>
          <a:p>
            <a:pPr marL="573758" lvl="3" indent="-285737"/>
            <a:r>
              <a:rPr lang="es-CL" dirty="0"/>
              <a:t>Costo variable total (CVT): Costo de los FP variables de la E. Sí cambia conforme lo hace la producción.</a:t>
            </a:r>
          </a:p>
          <a:p>
            <a:pPr marL="573758" lvl="3" indent="-285737"/>
            <a:r>
              <a:rPr lang="es-CL" dirty="0"/>
              <a:t>Por lo que: CT = CFT + CVT</a:t>
            </a:r>
          </a:p>
          <a:p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6" y="1217436"/>
            <a:ext cx="4168775" cy="3379787"/>
          </a:xfrm>
        </p:spPr>
      </p:pic>
    </p:spTree>
    <p:extLst>
      <p:ext uri="{BB962C8B-B14F-4D97-AF65-F5344CB8AC3E}">
        <p14:creationId xmlns:p14="http://schemas.microsoft.com/office/powerpoint/2010/main" val="3835521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Curvas de costo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54" y="1148272"/>
            <a:ext cx="4710585" cy="3528392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889091" y="975745"/>
            <a:ext cx="2914651" cy="4110963"/>
          </a:xfrm>
        </p:spPr>
        <p:txBody>
          <a:bodyPr>
            <a:normAutofit fontScale="77500" lnSpcReduction="20000"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Línea verde constante: CFT.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Línea magenta: CVT, aumenta conforme aumenta P.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Diferencial verde entre curvas CT y CV es CFT.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Línea azul: CT aumenta conforme aumenta P. CT = CFT + CVT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Curva CT normalmente ascendente (conforme aumenta P).</a:t>
            </a:r>
          </a:p>
        </p:txBody>
      </p:sp>
    </p:spTree>
    <p:extLst>
      <p:ext uri="{BB962C8B-B14F-4D97-AF65-F5344CB8AC3E}">
        <p14:creationId xmlns:p14="http://schemas.microsoft.com/office/powerpoint/2010/main" val="146559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57402" y="763590"/>
            <a:ext cx="3376041" cy="614362"/>
          </a:xfrm>
        </p:spPr>
        <p:txBody>
          <a:bodyPr/>
          <a:lstStyle/>
          <a:p>
            <a:r>
              <a:rPr lang="es-CL" b="1" dirty="0"/>
              <a:t>Costo marginal (</a:t>
            </a:r>
            <a:r>
              <a:rPr lang="es-CL" b="1" dirty="0" err="1"/>
              <a:t>CMg</a:t>
            </a:r>
            <a:r>
              <a:rPr lang="es-CL" b="1" dirty="0"/>
              <a:t>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39566" y="1863127"/>
            <a:ext cx="3495268" cy="4005262"/>
          </a:xfrm>
        </p:spPr>
        <p:txBody>
          <a:bodyPr>
            <a:normAutofit/>
          </a:bodyPr>
          <a:lstStyle/>
          <a:p>
            <a:pPr marL="285737" indent="-285737" algn="just">
              <a:buFont typeface="Wingdings" panose="05000000000000000000" pitchFamily="2" charset="2"/>
              <a:buChar char="§"/>
            </a:pPr>
            <a:r>
              <a:rPr lang="es-CL" dirty="0" err="1"/>
              <a:t>CMg</a:t>
            </a:r>
            <a:r>
              <a:rPr lang="es-CL" dirty="0"/>
              <a:t>: </a:t>
            </a:r>
            <a:r>
              <a:rPr lang="el-GR" dirty="0"/>
              <a:t>Δ</a:t>
            </a:r>
            <a:r>
              <a:rPr lang="es-CL" dirty="0"/>
              <a:t>CT como resultado de </a:t>
            </a:r>
            <a:r>
              <a:rPr lang="el-GR" dirty="0"/>
              <a:t>Δ</a:t>
            </a:r>
            <a:r>
              <a:rPr lang="es-CL" dirty="0"/>
              <a:t>P+1.</a:t>
            </a:r>
          </a:p>
          <a:p>
            <a:pPr marL="573758" lvl="3" indent="-285737" algn="just"/>
            <a:r>
              <a:rPr lang="es-CL" dirty="0"/>
              <a:t>Por lo que </a:t>
            </a:r>
            <a:r>
              <a:rPr lang="es-CL" dirty="0" err="1"/>
              <a:t>CMg</a:t>
            </a:r>
            <a:r>
              <a:rPr lang="es-CL" dirty="0"/>
              <a:t> = </a:t>
            </a:r>
            <a:r>
              <a:rPr lang="el-GR" dirty="0"/>
              <a:t>Δ</a:t>
            </a:r>
            <a:r>
              <a:rPr lang="es-CL" dirty="0"/>
              <a:t>CT / </a:t>
            </a:r>
            <a:r>
              <a:rPr lang="el-GR" dirty="0"/>
              <a:t>Δ</a:t>
            </a:r>
            <a:r>
              <a:rPr lang="es-CL" dirty="0"/>
              <a:t>P</a:t>
            </a:r>
          </a:p>
          <a:p>
            <a:pPr marL="573758" lvl="3" indent="-285737" algn="just"/>
            <a:r>
              <a:rPr lang="es-CL" dirty="0"/>
              <a:t>Por la Ley de rendimientos decrecientes, cada T adicional hace un aporte cada vez menor a P.</a:t>
            </a:r>
          </a:p>
          <a:p>
            <a:pPr marL="573758" lvl="3" indent="-285737" algn="just"/>
            <a:r>
              <a:rPr lang="es-CL" dirty="0" err="1"/>
              <a:t>CMg</a:t>
            </a:r>
            <a:r>
              <a:rPr lang="es-CL" dirty="0"/>
              <a:t> indica cómo cambia el CT al aumentar P en una unidad adicional.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3070" y="550069"/>
            <a:ext cx="3764051" cy="57626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1221" y="1479350"/>
            <a:ext cx="1775303" cy="1514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71" y="2993824"/>
            <a:ext cx="1964859" cy="13088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9" y="2993823"/>
            <a:ext cx="2087085" cy="1308899"/>
          </a:xfrm>
          <a:prstGeom prst="rect">
            <a:avLst/>
          </a:prstGeom>
        </p:spPr>
      </p:pic>
      <p:pic>
        <p:nvPicPr>
          <p:cNvPr id="3074" name="Picture 2" descr="Alfajor Vegano 70% Cacao">
            <a:extLst>
              <a:ext uri="{FF2B5EF4-FFF2-40B4-BE49-F238E27FC236}">
                <a16:creationId xmlns:a16="http://schemas.microsoft.com/office/drawing/2014/main" id="{377BE719-B78B-4EF0-FC7B-ED237A083D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42" y="1435184"/>
            <a:ext cx="3142230" cy="13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18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426115"/>
            <a:ext cx="6554867" cy="593685"/>
          </a:xfrm>
        </p:spPr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32648" y="664401"/>
            <a:ext cx="3090672" cy="575070"/>
          </a:xfrm>
        </p:spPr>
        <p:txBody>
          <a:bodyPr/>
          <a:lstStyle/>
          <a:p>
            <a:r>
              <a:rPr lang="es-CL" b="1" dirty="0"/>
              <a:t>Costo medio (</a:t>
            </a:r>
            <a:r>
              <a:rPr lang="es-CL" b="1" dirty="0" err="1"/>
              <a:t>CMe</a:t>
            </a:r>
            <a:r>
              <a:rPr lang="es-CL" b="1" dirty="0"/>
              <a:t>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10164" y="1431886"/>
            <a:ext cx="3945467" cy="3158067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6400" dirty="0"/>
              <a:t>Costo medio (</a:t>
            </a:r>
            <a:r>
              <a:rPr lang="es-CL" sz="6400" dirty="0" err="1"/>
              <a:t>CMe</a:t>
            </a:r>
            <a:r>
              <a:rPr lang="es-CL" sz="6400" dirty="0"/>
              <a:t>): Hay tres costos medios:</a:t>
            </a:r>
          </a:p>
          <a:p>
            <a:pPr marL="573758" lvl="3" indent="-285737" algn="just"/>
            <a:r>
              <a:rPr lang="es-CL" sz="6400" dirty="0"/>
              <a:t>Costo fijo medio (CFM): Costo fijo total (CFT) / QP (Costo fijo total por unidad de producción).</a:t>
            </a:r>
          </a:p>
          <a:p>
            <a:pPr marL="573758" lvl="3" indent="-285737" algn="just"/>
            <a:r>
              <a:rPr lang="es-CL" sz="6400" dirty="0"/>
              <a:t>Costo variable medio (CVM): Costo variable total (CVT) / QP (Costo variable total por unidad de producción).</a:t>
            </a:r>
          </a:p>
          <a:p>
            <a:pPr marL="573758" lvl="3" indent="-285737" algn="just"/>
            <a:r>
              <a:rPr lang="es-CL" sz="6400" dirty="0"/>
              <a:t>Costo total medio (CTM): CFM + CVM (Costo total por unidad de producción).</a:t>
            </a:r>
          </a:p>
          <a:p>
            <a:pPr marL="573758" lvl="3" indent="-285737" algn="just"/>
            <a:r>
              <a:rPr lang="es-CL" sz="6400" dirty="0"/>
              <a:t>Por lo que </a:t>
            </a:r>
            <a:r>
              <a:rPr lang="es-CL" sz="6400" dirty="0" err="1"/>
              <a:t>CMe</a:t>
            </a:r>
            <a:r>
              <a:rPr lang="es-CL" sz="6400" dirty="0"/>
              <a:t> = CT / QP empleado.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44" y="2733871"/>
            <a:ext cx="1198399" cy="15153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43" y="2733871"/>
            <a:ext cx="1073767" cy="15153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47" y="2726110"/>
            <a:ext cx="2115339" cy="15432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43" y="337890"/>
            <a:ext cx="2381250" cy="2381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93" y="350207"/>
            <a:ext cx="1766572" cy="2381250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0B19AF6-24D4-41D8-A0C2-201BEC6C7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V="1">
            <a:off x="6186364" y="4292600"/>
            <a:ext cx="3956705" cy="175883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128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Importancia de los mercados competitivos: Eficiencia (óptimo) de Pareto.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533400"/>
            <a:ext cx="7466162" cy="376767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Bajo los supuestos del primer teorema del bienestar , un mercado competitivo conduce a un resultado eficiente en el sentido de Pareto. </a:t>
            </a:r>
          </a:p>
          <a:p>
            <a:r>
              <a:rPr lang="es-ES" dirty="0"/>
              <a:t>Así, un mercado perfectamente competitivo crea distribuciones de riqueza que son óptimas de Pareto.</a:t>
            </a:r>
          </a:p>
          <a:p>
            <a:r>
              <a:rPr lang="es-ES" dirty="0"/>
              <a:t>Resultado demostrado -por primera vez- por los Kenneth </a:t>
            </a:r>
            <a:r>
              <a:rPr lang="es-ES" dirty="0" err="1"/>
              <a:t>Arrow</a:t>
            </a:r>
            <a:r>
              <a:rPr lang="es-ES" dirty="0"/>
              <a:t> y Gérard </a:t>
            </a:r>
            <a:r>
              <a:rPr lang="es-ES" dirty="0" err="1"/>
              <a:t>Debreu</a:t>
            </a:r>
            <a:r>
              <a:rPr lang="es-ES" dirty="0"/>
              <a:t>. Sin embargo, el resultado sólo se cumple bajo los supuestos del teorema: </a:t>
            </a:r>
          </a:p>
          <a:p>
            <a:pPr lvl="1"/>
            <a:r>
              <a:rPr lang="es-ES" dirty="0"/>
              <a:t>existen mercados para todos los bienes posibles, </a:t>
            </a:r>
          </a:p>
          <a:p>
            <a:pPr lvl="1"/>
            <a:r>
              <a:rPr lang="es-ES" dirty="0"/>
              <a:t>no hay externalidades;</a:t>
            </a:r>
          </a:p>
          <a:p>
            <a:pPr lvl="1"/>
            <a:r>
              <a:rPr lang="es-ES" dirty="0"/>
              <a:t>los mercados son perfectamente competitivos; y </a:t>
            </a:r>
          </a:p>
          <a:p>
            <a:pPr lvl="1"/>
            <a:r>
              <a:rPr lang="es-ES" dirty="0"/>
              <a:t>los participantes del mercado tienen información perfecta . </a:t>
            </a:r>
          </a:p>
          <a:p>
            <a:r>
              <a:rPr lang="es-ES" dirty="0"/>
              <a:t>Según el teorema de </a:t>
            </a:r>
            <a:r>
              <a:rPr lang="es-ES" dirty="0" err="1"/>
              <a:t>Greenwald-Stiglitz</a:t>
            </a:r>
            <a:r>
              <a:rPr lang="es-ES" dirty="0"/>
              <a:t>, en ausencia de información perfecta o mercados completos, los resultados generalmente serán ineficientes en el sentido de Pareto.</a:t>
            </a:r>
          </a:p>
        </p:txBody>
      </p:sp>
    </p:spTree>
    <p:extLst>
      <p:ext uri="{BB962C8B-B14F-4D97-AF65-F5344CB8AC3E}">
        <p14:creationId xmlns:p14="http://schemas.microsoft.com/office/powerpoint/2010/main" val="4164785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4495801"/>
            <a:ext cx="6860875" cy="1352909"/>
          </a:xfrm>
        </p:spPr>
        <p:txBody>
          <a:bodyPr>
            <a:normAutofit/>
          </a:bodyPr>
          <a:lstStyle/>
          <a:p>
            <a:r>
              <a:rPr lang="es-CL" dirty="0"/>
              <a:t>Representación gráfica de los costos medios y </a:t>
            </a:r>
            <a:r>
              <a:rPr lang="es-CL" dirty="0" err="1"/>
              <a:t>cmg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1834552"/>
            <a:ext cx="7596997" cy="19093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es-C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Los conceptos previos se pueden representar gráficamente mediante </a:t>
            </a:r>
            <a:r>
              <a:rPr lang="es-CL" u="sng" dirty="0"/>
              <a:t>curvas</a:t>
            </a:r>
            <a:r>
              <a:rPr lang="es-CL" dirty="0"/>
              <a:t> de costo marginal (</a:t>
            </a:r>
            <a:r>
              <a:rPr lang="es-CL" dirty="0" err="1"/>
              <a:t>CMg</a:t>
            </a:r>
            <a:r>
              <a:rPr lang="es-CL" dirty="0"/>
              <a:t>) y costos medios (</a:t>
            </a:r>
            <a:r>
              <a:rPr lang="es-CL" dirty="0" err="1"/>
              <a:t>CMe</a:t>
            </a:r>
            <a:r>
              <a:rPr lang="es-CL" dirty="0"/>
              <a:t>, de los tres tipos: costo total medio, costo variable medio y costo fijo medio).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072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392" y="4495800"/>
            <a:ext cx="7251940" cy="1524000"/>
          </a:xfrm>
        </p:spPr>
        <p:txBody>
          <a:bodyPr/>
          <a:lstStyle/>
          <a:p>
            <a:r>
              <a:rPr lang="es-ES" dirty="0"/>
              <a:t>Representación gráfica de los costos Medios y </a:t>
            </a:r>
            <a:r>
              <a:rPr lang="es-ES" dirty="0" err="1"/>
              <a:t>cmg</a:t>
            </a:r>
            <a:endParaRPr lang="es-ES" dirty="0"/>
          </a:p>
        </p:txBody>
      </p:sp>
      <p:pic>
        <p:nvPicPr>
          <p:cNvPr id="4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7" y="614364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60155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072332"/>
            <a:ext cx="6554867" cy="947468"/>
          </a:xfrm>
        </p:spPr>
        <p:txBody>
          <a:bodyPr/>
          <a:lstStyle/>
          <a:p>
            <a:r>
              <a:rPr lang="es-ES" dirty="0"/>
              <a:t>Los Costos Medios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2867" y="788062"/>
            <a:ext cx="6977064" cy="446973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Todas la curvas </a:t>
            </a:r>
            <a:r>
              <a:rPr lang="es-CL" dirty="0" err="1"/>
              <a:t>CTMe</a:t>
            </a:r>
            <a:r>
              <a:rPr lang="es-CL" dirty="0"/>
              <a:t> en CP tienen forma de U (excepto la de </a:t>
            </a:r>
            <a:r>
              <a:rPr lang="es-CL" dirty="0" err="1"/>
              <a:t>CFMe</a:t>
            </a:r>
            <a:r>
              <a:rPr lang="es-CL" dirty="0"/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Pues, a medida que QT aumenta, el </a:t>
            </a:r>
            <a:r>
              <a:rPr lang="es-CL" dirty="0" err="1"/>
              <a:t>PMgT</a:t>
            </a:r>
            <a:r>
              <a:rPr lang="es-CL" dirty="0"/>
              <a:t> se incrementa  al principio para luego disminuir.</a:t>
            </a:r>
          </a:p>
          <a:p>
            <a:pPr lvl="2" algn="just"/>
            <a:r>
              <a:rPr lang="es-CL" dirty="0"/>
              <a:t>Este patrón de </a:t>
            </a:r>
            <a:r>
              <a:rPr lang="es-CL" dirty="0" err="1"/>
              <a:t>PMgT</a:t>
            </a:r>
            <a:r>
              <a:rPr lang="es-CL" dirty="0"/>
              <a:t> se presenta siempre, en todos los tamaños de planta. </a:t>
            </a:r>
          </a:p>
          <a:p>
            <a:pPr lvl="2" algn="just"/>
            <a:r>
              <a:rPr lang="es-CL" dirty="0"/>
              <a:t>¿Implicancia filosófica?… ¡Todo se “</a:t>
            </a:r>
            <a:r>
              <a:rPr lang="es-CL" dirty="0" err="1"/>
              <a:t>chacréa</a:t>
            </a:r>
            <a:r>
              <a:rPr lang="es-CL" dirty="0"/>
              <a:t>” cuando se integran demasiadas personas!. Ej.: 155 miembros de la Convención Constitucional vs 7 de la Comisión </a:t>
            </a:r>
            <a:r>
              <a:rPr lang="es-CL" dirty="0" err="1"/>
              <a:t>Ortúzar</a:t>
            </a:r>
            <a:r>
              <a:rPr lang="es-CL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Para cada curva de </a:t>
            </a:r>
            <a:r>
              <a:rPr lang="es-CL" dirty="0" err="1"/>
              <a:t>CTMe</a:t>
            </a:r>
            <a:r>
              <a:rPr lang="es-CL" dirty="0"/>
              <a:t>, en CP, mientras mayor sea la planta, mayor será la P a la que el </a:t>
            </a:r>
            <a:r>
              <a:rPr lang="es-CL" dirty="0" err="1"/>
              <a:t>CTMe</a:t>
            </a:r>
            <a:r>
              <a:rPr lang="es-CL" dirty="0"/>
              <a:t> se halle al mínimo (estará más lejos alcanzar la producción a mínimo costo total medio).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 bien, el </a:t>
            </a:r>
            <a:r>
              <a:rPr lang="es-CL" dirty="0" err="1"/>
              <a:t>CTMe</a:t>
            </a:r>
            <a:r>
              <a:rPr lang="es-CL" dirty="0"/>
              <a:t> mínimo para una planta más grande se da a un mayor nivel de P (que en el caso de una planta más pequeña), porque la planta mayor tiene un CTF mayor y, por lo tanto, un </a:t>
            </a:r>
            <a:r>
              <a:rPr lang="es-CL" dirty="0" err="1"/>
              <a:t>CFMe</a:t>
            </a:r>
            <a:r>
              <a:rPr lang="es-CL" dirty="0"/>
              <a:t> mayor para cualquier nivel de P.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Moraleja: las Empresas buscan su sobrevivencia/estabilidad, que es la producción a largo plazo a </a:t>
            </a:r>
            <a:r>
              <a:rPr lang="es-CL" dirty="0" err="1"/>
              <a:t>CTMe</a:t>
            </a:r>
            <a:r>
              <a:rPr lang="es-CL" dirty="0"/>
              <a:t> mínimo (entre otras cosas, reduciendo la planta).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67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medios y </a:t>
            </a:r>
            <a:r>
              <a:rPr lang="es-CL" dirty="0" err="1"/>
              <a:t>CMg</a:t>
            </a:r>
            <a:endParaRPr lang="es-CL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90" y="1184231"/>
            <a:ext cx="4478687" cy="3359015"/>
          </a:xfr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353176" y="838200"/>
            <a:ext cx="3371850" cy="4323020"/>
          </a:xfrm>
        </p:spPr>
        <p:txBody>
          <a:bodyPr>
            <a:normAutofit fontScale="70000" lnSpcReduction="20000"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endParaRPr lang="es-CL" dirty="0"/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Curva </a:t>
            </a:r>
            <a:r>
              <a:rPr lang="es-CL" dirty="0" err="1"/>
              <a:t>CMg</a:t>
            </a:r>
            <a:r>
              <a:rPr lang="es-CL" dirty="0"/>
              <a:t> tiene forma de U.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Las curvas de CVM (magenta) y CTM (azul) tienen forma de U.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¿Por qué?: 1. Distribución del CF entre una P mayor; y 2. Disminución de los rendimientos, al final.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Una vez más, la distancia entre CVM y CTM es igual al CFM (diferencial en verde).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Curva </a:t>
            </a:r>
            <a:r>
              <a:rPr lang="es-CL" dirty="0" err="1"/>
              <a:t>CMg</a:t>
            </a:r>
            <a:r>
              <a:rPr lang="es-CL" dirty="0"/>
              <a:t> intersecta a CVM y CTM en sus puntos mínimos.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 curva de CFM tiene pendiente negativa o descendente (porque es promedio, se distribuye el CF entre una mayor P).</a:t>
            </a:r>
          </a:p>
        </p:txBody>
      </p:sp>
    </p:spTree>
    <p:extLst>
      <p:ext uri="{BB962C8B-B14F-4D97-AF65-F5344CB8AC3E}">
        <p14:creationId xmlns:p14="http://schemas.microsoft.com/office/powerpoint/2010/main" val="1006674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4974566"/>
            <a:ext cx="6554867" cy="1045234"/>
          </a:xfrm>
        </p:spPr>
        <p:txBody>
          <a:bodyPr>
            <a:normAutofit fontScale="90000"/>
          </a:bodyPr>
          <a:lstStyle/>
          <a:p>
            <a:r>
              <a:rPr lang="es-ES" dirty="0"/>
              <a:t>Relación entre curvas de costo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552091"/>
            <a:ext cx="7191376" cy="458350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total (CT) = Costo fijo (CF) + Costo variable (CV)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total medio (CTM) = Costo total (CT) / QP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fijo medio (CFM) = Costo fijo (CF) / QP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variable promedio (CVM) = Costo variable (CV) / QP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CTM = CFM + CVM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marginal (</a:t>
            </a:r>
            <a:r>
              <a:rPr lang="es-ES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) = </a:t>
            </a:r>
            <a:r>
              <a:rPr lang="el-GR" dirty="0">
                <a:solidFill>
                  <a:srgbClr val="202122"/>
                </a:solidFill>
                <a:latin typeface="Corbel" panose="020B0503020204020204" pitchFamily="34" charset="0"/>
              </a:rPr>
              <a:t>Δ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 CT / </a:t>
            </a:r>
            <a:r>
              <a:rPr lang="el-GR" dirty="0">
                <a:solidFill>
                  <a:srgbClr val="202122"/>
                </a:solidFill>
                <a:latin typeface="Corbel" panose="020B0503020204020204" pitchFamily="34" charset="0"/>
              </a:rPr>
              <a:t>Δ</a:t>
            </a:r>
            <a:r>
              <a:rPr lang="es-ES" dirty="0">
                <a:solidFill>
                  <a:srgbClr val="202122"/>
                </a:solidFill>
                <a:latin typeface="Corbel" panose="020B0503020204020204" pitchFamily="34" charset="0"/>
              </a:rPr>
              <a:t> 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QT ; </a:t>
            </a:r>
            <a:r>
              <a:rPr lang="es-ES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 es igual a la pendiente de la función de costo total (CT) y de la función de costo variable (CV, que en CP es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El costo marginal (</a:t>
            </a:r>
            <a:r>
              <a:rPr lang="es-ES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) está relacionado con las curvas de CTM y CVM: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En el nivel de Q en el cual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 superior al costo total medio (CTM) o a la curva de costo medio variable (CVM), la última curva es ascendente.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Si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esta por debajo del costo total (CT) o del costo variable medio (CVM), entonces la última curva está decreciendo.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Si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 igual al costo total (CT), entonces el costo total medio (CTM) esta en un valor mínimo.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Si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 igual al costo variable (CV), entonces el costo variable medio (CVM) esta en un valor mínimo.</a:t>
            </a:r>
          </a:p>
        </p:txBody>
      </p:sp>
    </p:spTree>
    <p:extLst>
      <p:ext uri="{BB962C8B-B14F-4D97-AF65-F5344CB8AC3E}">
        <p14:creationId xmlns:p14="http://schemas.microsoft.com/office/powerpoint/2010/main" val="3056383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7402" y="5049328"/>
            <a:ext cx="6554867" cy="970472"/>
          </a:xfrm>
        </p:spPr>
        <p:txBody>
          <a:bodyPr>
            <a:normAutofit fontScale="90000"/>
          </a:bodyPr>
          <a:lstStyle/>
          <a:p>
            <a:r>
              <a:rPr lang="es-CL" dirty="0"/>
              <a:t>Cambios en las Curvas de costo en CP.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449363" y="1174551"/>
            <a:ext cx="2986088" cy="455613"/>
          </a:xfrm>
        </p:spPr>
        <p:txBody>
          <a:bodyPr/>
          <a:lstStyle/>
          <a:p>
            <a:r>
              <a:rPr lang="es-CL" b="1" dirty="0"/>
              <a:t>Tecnología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145101" y="1828598"/>
            <a:ext cx="3490914" cy="3304117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Cambio tecnológico que aumenta la producción, aumenta el producto marginal (</a:t>
            </a:r>
            <a:r>
              <a:rPr lang="es-CL" dirty="0" err="1"/>
              <a:t>PMg</a:t>
            </a:r>
            <a:r>
              <a:rPr lang="es-CL" dirty="0"/>
              <a:t>) y el producto medio (</a:t>
            </a:r>
            <a:r>
              <a:rPr lang="es-CL" dirty="0" err="1"/>
              <a:t>PMe</a:t>
            </a:r>
            <a:r>
              <a:rPr lang="es-CL" dirty="0"/>
              <a:t>) del 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Con mejor tecnología, los FP pueden producir más.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Cambio tecnológico reduce costos de producción.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Y desplaza hacia abajo a las curvas de costo.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costo total (CT) disminuye.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Pero los costos fijos (CF) aumentan (porque aumenta P).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Y los costos variables (CV) disminuyen.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224016" y="912415"/>
            <a:ext cx="3200400" cy="979882"/>
          </a:xfrm>
        </p:spPr>
        <p:txBody>
          <a:bodyPr>
            <a:normAutofit/>
          </a:bodyPr>
          <a:lstStyle/>
          <a:p>
            <a:r>
              <a:rPr lang="es-CL" b="1" dirty="0"/>
              <a:t>Precio factores de producción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993742" y="1951037"/>
            <a:ext cx="3528441" cy="2486025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El aumento de los precios de los FP aumenta los costos de la 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Provoca un desplazamiento de las curvas de costo.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Cómo se desplazan, depende de cuál FP cambia de precio.</a:t>
            </a:r>
          </a:p>
        </p:txBody>
      </p:sp>
    </p:spTree>
    <p:extLst>
      <p:ext uri="{BB962C8B-B14F-4D97-AF65-F5344CB8AC3E}">
        <p14:creationId xmlns:p14="http://schemas.microsoft.com/office/powerpoint/2010/main" val="378878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259393" cy="1320800"/>
          </a:xfrm>
        </p:spPr>
        <p:txBody>
          <a:bodyPr/>
          <a:lstStyle/>
          <a:p>
            <a:r>
              <a:rPr lang="es-CL" dirty="0"/>
              <a:t>Costos en el tiempo (largo plazo)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2160591"/>
            <a:ext cx="8070762" cy="3880773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El tiempo. Los períodos de análisis económico: corto (CP) y largo plazo (LP).</a:t>
            </a:r>
          </a:p>
          <a:p>
            <a:pPr marL="0" indent="0"/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marL="0" indent="0" algn="ctr"/>
            <a:r>
              <a:rPr lang="es-CL" dirty="0">
                <a:solidFill>
                  <a:srgbClr val="000000"/>
                </a:solidFill>
              </a:rPr>
              <a:t>“Todas hieren (las horas); la última, mata”.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2642682"/>
            <a:ext cx="4319165" cy="26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1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Costos en el Largo Plazo.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Costo Medio (</a:t>
            </a:r>
            <a:r>
              <a:rPr lang="es-CL" dirty="0" err="1">
                <a:solidFill>
                  <a:srgbClr val="000000"/>
                </a:solidFill>
              </a:rPr>
              <a:t>CMe</a:t>
            </a:r>
            <a:r>
              <a:rPr lang="es-CL" dirty="0">
                <a:solidFill>
                  <a:srgbClr val="000000"/>
                </a:solidFill>
              </a:rPr>
              <a:t>) en corto y largo plazo.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Curvas de costo medio (</a:t>
            </a:r>
            <a:r>
              <a:rPr lang="es-CL" dirty="0" err="1">
                <a:solidFill>
                  <a:srgbClr val="000000"/>
                </a:solidFill>
              </a:rPr>
              <a:t>CMe</a:t>
            </a:r>
            <a:r>
              <a:rPr lang="es-CL" dirty="0">
                <a:solidFill>
                  <a:srgbClr val="000000"/>
                </a:solidFill>
              </a:rPr>
              <a:t>) en corto y largo plazo.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6027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en el largo plazo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265870" y="705450"/>
            <a:ext cx="7233635" cy="411096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s-CL" dirty="0"/>
              <a:t>Veremos ahora los costos de la empresa en el largo plazo (LP).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LP la E puede variar tanto QT como QK, pues en LP todos los costos de la E son variables.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comportamiento de los costos en el LP depende de la función de producción de la empresa (FPE).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FPE: Es la relación entre la máxima P alcanzable y las cantidades tanto de trabajo (T) como capital (K).</a:t>
            </a:r>
          </a:p>
          <a:p>
            <a:pPr marL="573786" lvl="3" indent="-285750">
              <a:buClr>
                <a:srgbClr val="F96A1B"/>
              </a:buClr>
            </a:pPr>
            <a:r>
              <a:rPr lang="es-CL" dirty="0"/>
              <a:t>Rendimientos decrecientes: A la larga, el </a:t>
            </a:r>
            <a:r>
              <a:rPr lang="es-CL" dirty="0" err="1"/>
              <a:t>PMg</a:t>
            </a:r>
            <a:r>
              <a:rPr lang="es-CL" dirty="0"/>
              <a:t> del T (</a:t>
            </a:r>
            <a:r>
              <a:rPr lang="es-CL" dirty="0" err="1"/>
              <a:t>PMgT</a:t>
            </a:r>
            <a:r>
              <a:rPr lang="es-CL" dirty="0"/>
              <a:t>) disminuye conforme QT aumenta.</a:t>
            </a:r>
            <a:r>
              <a:rPr lang="el-GR" dirty="0">
                <a:solidFill>
                  <a:srgbClr val="000000"/>
                </a:solidFill>
              </a:rPr>
              <a:t> Δ</a:t>
            </a:r>
            <a:r>
              <a:rPr lang="es-CL" dirty="0">
                <a:solidFill>
                  <a:srgbClr val="000000"/>
                </a:solidFill>
              </a:rPr>
              <a:t> PT /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CL" dirty="0">
                <a:solidFill>
                  <a:srgbClr val="000000"/>
                </a:solidFill>
              </a:rPr>
              <a:t> QT . O bien, el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CL" dirty="0">
                <a:solidFill>
                  <a:srgbClr val="000000"/>
                </a:solidFill>
              </a:rPr>
              <a:t>P que resulta del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CL" dirty="0">
                <a:solidFill>
                  <a:srgbClr val="000000"/>
                </a:solidFill>
              </a:rPr>
              <a:t>T+1. </a:t>
            </a:r>
          </a:p>
          <a:p>
            <a:pPr marL="573786" lvl="3" indent="-285750"/>
            <a:r>
              <a:rPr lang="es-CL" dirty="0"/>
              <a:t>Producto marginal decreciente:  El producto marginal del capital K (</a:t>
            </a:r>
            <a:r>
              <a:rPr lang="es-CL" dirty="0" err="1"/>
              <a:t>PMgK</a:t>
            </a:r>
            <a:r>
              <a:rPr lang="es-CL" dirty="0"/>
              <a:t>) es el </a:t>
            </a:r>
            <a:r>
              <a:rPr lang="el-GR" dirty="0"/>
              <a:t>Δ</a:t>
            </a:r>
            <a:r>
              <a:rPr lang="es-CL" dirty="0"/>
              <a:t> PT / </a:t>
            </a:r>
            <a:r>
              <a:rPr lang="el-GR" dirty="0"/>
              <a:t>Δ</a:t>
            </a:r>
            <a:r>
              <a:rPr lang="es-CL" dirty="0"/>
              <a:t>K cuando QT permanece constante. O bien, el </a:t>
            </a:r>
            <a:r>
              <a:rPr lang="el-GR" dirty="0"/>
              <a:t>Δ</a:t>
            </a:r>
            <a:r>
              <a:rPr lang="es-CL" dirty="0"/>
              <a:t>P que resulta del </a:t>
            </a:r>
            <a:r>
              <a:rPr lang="el-GR" dirty="0"/>
              <a:t>Δ</a:t>
            </a:r>
            <a:r>
              <a:rPr lang="es-CL" dirty="0"/>
              <a:t>K+1. </a:t>
            </a:r>
          </a:p>
          <a:p>
            <a:pPr marL="0" indent="0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5429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3149" y="609600"/>
            <a:ext cx="7285150" cy="1320800"/>
          </a:xfrm>
        </p:spPr>
        <p:txBody>
          <a:bodyPr/>
          <a:lstStyle/>
          <a:p>
            <a:r>
              <a:rPr lang="es-CL" dirty="0"/>
              <a:t>Costos (Me) en corto y largo plazo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343150" y="1493951"/>
            <a:ext cx="3636941" cy="875763"/>
          </a:xfrm>
        </p:spPr>
        <p:txBody>
          <a:bodyPr>
            <a:normAutofit fontScale="85000" lnSpcReduction="10000"/>
          </a:bodyPr>
          <a:lstStyle/>
          <a:p>
            <a:r>
              <a:rPr lang="es-CL" b="1" dirty="0"/>
              <a:t>Costos en corto plazo (REPASO COMPARATIVO)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343150" y="2717442"/>
            <a:ext cx="3636940" cy="209336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Todas la curvas </a:t>
            </a:r>
            <a:r>
              <a:rPr lang="es-CL" sz="1200" dirty="0" err="1"/>
              <a:t>CTMe</a:t>
            </a:r>
            <a:r>
              <a:rPr lang="es-CL" sz="1200" dirty="0"/>
              <a:t> en CP tienen forma de U.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Pues, a medida que QT aumenta, el </a:t>
            </a:r>
            <a:r>
              <a:rPr lang="es-CL" sz="1200" dirty="0" err="1"/>
              <a:t>PMg</a:t>
            </a:r>
            <a:r>
              <a:rPr lang="es-CL" sz="1200" dirty="0"/>
              <a:t>(T) se incrementa  al principio para luego disminuir.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Patrón de </a:t>
            </a:r>
            <a:r>
              <a:rPr lang="es-CL" sz="1200" dirty="0" err="1"/>
              <a:t>PMg</a:t>
            </a:r>
            <a:r>
              <a:rPr lang="es-CL" sz="1200" dirty="0"/>
              <a:t> de T que se presenta siempre, en todos los tamaños de planta.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Para cada curva de </a:t>
            </a:r>
            <a:r>
              <a:rPr lang="es-CL" sz="1200" dirty="0" err="1"/>
              <a:t>CTMe</a:t>
            </a:r>
            <a:r>
              <a:rPr lang="es-CL" sz="1200" dirty="0"/>
              <a:t>, en CP, mientras mayor sea la planta, mayor será la P a la que el </a:t>
            </a:r>
            <a:r>
              <a:rPr lang="es-CL" sz="1200" dirty="0" err="1"/>
              <a:t>CTMe</a:t>
            </a:r>
            <a:r>
              <a:rPr lang="es-CL" sz="1200" dirty="0"/>
              <a:t> se halle al mínimo.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O bien, el </a:t>
            </a:r>
            <a:r>
              <a:rPr lang="es-CL" sz="1200" dirty="0" err="1"/>
              <a:t>CTMe</a:t>
            </a:r>
            <a:r>
              <a:rPr lang="es-CL" sz="1200" dirty="0"/>
              <a:t> mínimo para una planta más grande se da a un mayor nivel de P (que en el caso de una planta más pequeña), porque la planta mayor tiene un CTF mayor y, por lo tanto, un </a:t>
            </a:r>
            <a:r>
              <a:rPr lang="es-CL" sz="1200" dirty="0" err="1"/>
              <a:t>CFMe</a:t>
            </a:r>
            <a:r>
              <a:rPr lang="es-CL" sz="1200" dirty="0"/>
              <a:t> mayor para cualquier nivel de P.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sz="1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6224016" y="1783241"/>
            <a:ext cx="3014428" cy="586473"/>
          </a:xfrm>
        </p:spPr>
        <p:txBody>
          <a:bodyPr/>
          <a:lstStyle/>
          <a:p>
            <a:r>
              <a:rPr lang="es-CL" b="1" dirty="0"/>
              <a:t>Costos en largo plazo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5980090" y="2730322"/>
            <a:ext cx="3258354" cy="334850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El tamaño de planta económicamente eficiente para generar una P determinada es aquel cuyo </a:t>
            </a:r>
            <a:r>
              <a:rPr lang="es-CL" sz="2500" dirty="0" err="1"/>
              <a:t>CTMe</a:t>
            </a:r>
            <a:r>
              <a:rPr lang="es-CL" sz="2500" dirty="0"/>
              <a:t> es el más bajo.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Cuando una E se encuentra generando una P determinada al menor costo posible, se encuentra operando en su curva de </a:t>
            </a:r>
            <a:r>
              <a:rPr lang="es-CL" sz="2500" dirty="0" err="1"/>
              <a:t>CMe</a:t>
            </a:r>
            <a:r>
              <a:rPr lang="es-CL" sz="2500" dirty="0"/>
              <a:t> en el LP.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La curva de </a:t>
            </a:r>
            <a:r>
              <a:rPr lang="es-CL" sz="2500" dirty="0" err="1"/>
              <a:t>CMe</a:t>
            </a:r>
            <a:r>
              <a:rPr lang="es-CL" sz="2500" dirty="0"/>
              <a:t> en LP es la relación entre el </a:t>
            </a:r>
            <a:r>
              <a:rPr lang="es-CL" sz="2500" dirty="0" err="1"/>
              <a:t>CTMe</a:t>
            </a:r>
            <a:r>
              <a:rPr lang="es-CL" sz="2500" dirty="0"/>
              <a:t> más bajo posible y la P cuando E puede cambiar tanto el tamaño de la planta como QT que emplea.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La curva de </a:t>
            </a:r>
            <a:r>
              <a:rPr lang="es-CL" sz="2500" dirty="0" err="1"/>
              <a:t>CMe</a:t>
            </a:r>
            <a:r>
              <a:rPr lang="es-CL" sz="2500" dirty="0"/>
              <a:t> de LP es una curva de planeación. Indica el tamaño de la planta y QT a usar en cada Q de P para minimizar el </a:t>
            </a:r>
            <a:r>
              <a:rPr lang="es-CL" sz="2500" dirty="0" err="1"/>
              <a:t>CMe</a:t>
            </a:r>
            <a:r>
              <a:rPr lang="es-CL" sz="2500" dirty="0"/>
              <a:t>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921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Desventajas de sus formas imperfectas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3" y="533400"/>
            <a:ext cx="7529423" cy="419962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Para los pobres (bajo poder adquisitivo), el mercado sólo parece conferirles la “libertad de morir de hambre”.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Los precios no son siempre el resultado de fuerzas impersonales. Ej.: casos de colusión. </a:t>
            </a:r>
            <a:r>
              <a:rPr lang="es-CL" dirty="0" err="1"/>
              <a:t>Ejs</a:t>
            </a:r>
            <a:r>
              <a:rPr lang="es-CL" dirty="0"/>
              <a:t>.: pollos, papel higiénico y farmacias.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Un sistema completamente no regulado de las empresas (complemento) puede resultar inestable.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Las actividades de producción y consumo pueden tener efectos colaterales no deseados. Ej.: contaminación (</a:t>
            </a:r>
            <a:r>
              <a:rPr lang="es-CL" dirty="0" err="1"/>
              <a:t>prod</a:t>
            </a:r>
            <a:r>
              <a:rPr lang="es-CL" dirty="0"/>
              <a:t>.) y bienes superfluos (consumo).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En algunas áreas el mercado o simplemente no funciona o resulta contraproducente. Ej.: Defensa, policías y poder judicial (como en la jurisdicción </a:t>
            </a:r>
            <a:r>
              <a:rPr lang="es-CL" dirty="0" err="1"/>
              <a:t>chamánica</a:t>
            </a:r>
            <a:r>
              <a:rPr lang="es-CL" dirty="0"/>
              <a:t> de la I. Corte de Apelaciones de Rancagua).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Algunos critican que los mercados no son suficientemente flexibles, esto es, que tienen problemas para ajustarse a condiciones cambiantes. Ejemplo contrario: Aluviones en el norte y palas de </a:t>
            </a:r>
            <a:r>
              <a:rPr lang="es-CL" dirty="0" err="1"/>
              <a:t>Sodimac</a:t>
            </a:r>
            <a:r>
              <a:rPr lang="es-CL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Otros dicen que el mercado es susceptible a la perniciosa influencia de la publicidad, del marketing, alentando deseos inútiles (superfluos o no realmente necesarios) Ej.: Zapatos de oro.</a:t>
            </a:r>
          </a:p>
        </p:txBody>
      </p:sp>
    </p:spTree>
    <p:extLst>
      <p:ext uri="{BB962C8B-B14F-4D97-AF65-F5344CB8AC3E}">
        <p14:creationId xmlns:p14="http://schemas.microsoft.com/office/powerpoint/2010/main" val="1919602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33599" y="622479"/>
            <a:ext cx="7220756" cy="1320800"/>
          </a:xfrm>
        </p:spPr>
        <p:txBody>
          <a:bodyPr>
            <a:normAutofit fontScale="90000"/>
          </a:bodyPr>
          <a:lstStyle/>
          <a:p>
            <a:r>
              <a:rPr lang="es-CL" dirty="0"/>
              <a:t>Costos (Me) en CP y origen de la curva de costo (Me) de largo plazo (LP).</a:t>
            </a: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31" y="2194842"/>
            <a:ext cx="5205965" cy="3904474"/>
          </a:xfrm>
        </p:spPr>
      </p:pic>
    </p:spTree>
    <p:extLst>
      <p:ext uri="{BB962C8B-B14F-4D97-AF65-F5344CB8AC3E}">
        <p14:creationId xmlns:p14="http://schemas.microsoft.com/office/powerpoint/2010/main" val="1262568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(Me) en el largo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83047" y="1124992"/>
            <a:ext cx="3439947" cy="337080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Curva de costo medio a largo plazo (</a:t>
            </a:r>
            <a:r>
              <a:rPr lang="es-CL" dirty="0" err="1"/>
              <a:t>CMeLP</a:t>
            </a:r>
            <a:r>
              <a:rPr lang="es-CL" dirty="0"/>
              <a:t>), formada por segmentos de curvas </a:t>
            </a:r>
            <a:r>
              <a:rPr lang="es-CL" dirty="0" err="1"/>
              <a:t>CTMe</a:t>
            </a:r>
            <a:r>
              <a:rPr lang="es-CL" dirty="0"/>
              <a:t> en CP, con forma de concha.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Curva </a:t>
            </a:r>
            <a:r>
              <a:rPr lang="es-CL" dirty="0" err="1"/>
              <a:t>CMeLP</a:t>
            </a:r>
            <a:r>
              <a:rPr lang="es-CL" dirty="0"/>
              <a:t> indica el </a:t>
            </a:r>
            <a:r>
              <a:rPr lang="es-CL" dirty="0" err="1"/>
              <a:t>CTMe</a:t>
            </a:r>
            <a:r>
              <a:rPr lang="es-CL" dirty="0"/>
              <a:t> más bajo posible cuando tanto T (trabajo) como K (capital) cambian.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 lo largo de la curva </a:t>
            </a:r>
            <a:r>
              <a:rPr lang="es-CL" dirty="0" err="1"/>
              <a:t>CMeLP</a:t>
            </a:r>
            <a:r>
              <a:rPr lang="es-CL" dirty="0"/>
              <a:t> surgen economías de escala, </a:t>
            </a:r>
            <a:r>
              <a:rPr lang="es-CL" dirty="0" err="1"/>
              <a:t>deseconomías</a:t>
            </a:r>
            <a:r>
              <a:rPr lang="es-CL" dirty="0"/>
              <a:t> de escala o rendimientos constantes a escala.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27" y="1217283"/>
            <a:ext cx="3089275" cy="3004720"/>
          </a:xfrm>
        </p:spPr>
      </p:pic>
    </p:spTree>
    <p:extLst>
      <p:ext uri="{BB962C8B-B14F-4D97-AF65-F5344CB8AC3E}">
        <p14:creationId xmlns:p14="http://schemas.microsoft.com/office/powerpoint/2010/main" val="1515977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2" y="5371381"/>
            <a:ext cx="6554867" cy="648419"/>
          </a:xfrm>
        </p:spPr>
        <p:txBody>
          <a:bodyPr>
            <a:normAutofit fontScale="90000"/>
          </a:bodyPr>
          <a:lstStyle/>
          <a:p>
            <a:r>
              <a:rPr lang="es-CL" dirty="0"/>
              <a:t>Costo (ME) en el largo plazo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04" y="487393"/>
            <a:ext cx="6375542" cy="4781657"/>
          </a:xfrm>
        </p:spPr>
      </p:pic>
    </p:spTree>
    <p:extLst>
      <p:ext uri="{BB962C8B-B14F-4D97-AF65-F5344CB8AC3E}">
        <p14:creationId xmlns:p14="http://schemas.microsoft.com/office/powerpoint/2010/main" val="1105696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(Me) en el largo plazo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478413" y="1212077"/>
            <a:ext cx="2734356" cy="576262"/>
          </a:xfrm>
        </p:spPr>
        <p:txBody>
          <a:bodyPr/>
          <a:lstStyle/>
          <a:p>
            <a:r>
              <a:rPr lang="es-CL" b="1" dirty="0"/>
              <a:t>Economías de escala (EE):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343150" y="2059180"/>
            <a:ext cx="3680842" cy="326554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Cuando el </a:t>
            </a:r>
            <a:r>
              <a:rPr lang="es-CL" sz="1600" dirty="0" err="1">
                <a:solidFill>
                  <a:srgbClr val="000000"/>
                </a:solidFill>
              </a:rPr>
              <a:t>CMe</a:t>
            </a:r>
            <a:r>
              <a:rPr lang="es-CL" sz="1600" dirty="0">
                <a:solidFill>
                  <a:srgbClr val="000000"/>
                </a:solidFill>
              </a:rPr>
              <a:t> disminuye a medida que la P aumenta.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Es un atributo de la tecnología (mayor especialización del T y del K) que provoca una disminución en el </a:t>
            </a:r>
            <a:r>
              <a:rPr lang="es-CL" sz="1600" dirty="0" err="1">
                <a:solidFill>
                  <a:srgbClr val="000000"/>
                </a:solidFill>
              </a:rPr>
              <a:t>CTMe</a:t>
            </a:r>
            <a:r>
              <a:rPr lang="es-CL" sz="1600" dirty="0">
                <a:solidFill>
                  <a:srgbClr val="000000"/>
                </a:solidFill>
              </a:rPr>
              <a:t> a medida que la P aumenta.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</a:t>
            </a:r>
            <a:r>
              <a:rPr lang="es-CL" sz="1600" dirty="0" err="1">
                <a:solidFill>
                  <a:srgbClr val="000000"/>
                </a:solidFill>
              </a:rPr>
              <a:t>CMeLP</a:t>
            </a:r>
            <a:r>
              <a:rPr lang="es-CL" sz="1600" dirty="0">
                <a:solidFill>
                  <a:srgbClr val="000000"/>
                </a:solidFill>
              </a:rPr>
              <a:t> adopta una pendiente descendente.</a:t>
            </a:r>
          </a:p>
          <a:p>
            <a:endParaRPr lang="es-CL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124004" y="1212077"/>
            <a:ext cx="3472384" cy="576262"/>
          </a:xfrm>
        </p:spPr>
        <p:txBody>
          <a:bodyPr/>
          <a:lstStyle/>
          <a:p>
            <a:r>
              <a:rPr lang="es-CL" b="1" dirty="0" err="1"/>
              <a:t>Deseconomías</a:t>
            </a:r>
            <a:r>
              <a:rPr lang="es-CL" b="1" dirty="0"/>
              <a:t> de escala (DE):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966483" y="2059179"/>
            <a:ext cx="3672408" cy="287918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Si el </a:t>
            </a:r>
            <a:r>
              <a:rPr lang="es-CL" sz="1600" dirty="0" err="1">
                <a:solidFill>
                  <a:srgbClr val="000000"/>
                </a:solidFill>
              </a:rPr>
              <a:t>CMe</a:t>
            </a:r>
            <a:r>
              <a:rPr lang="es-CL" sz="1600" dirty="0">
                <a:solidFill>
                  <a:srgbClr val="000000"/>
                </a:solidFill>
              </a:rPr>
              <a:t> sube conforme la P aumenta.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Es un atributo de la tecnología (dificultad de administrar una E demasiado grande) de una E que conduce a un aumento del </a:t>
            </a:r>
            <a:r>
              <a:rPr lang="es-CL" sz="1600" dirty="0" err="1">
                <a:solidFill>
                  <a:srgbClr val="000000"/>
                </a:solidFill>
              </a:rPr>
              <a:t>CTMe</a:t>
            </a:r>
            <a:r>
              <a:rPr lang="es-CL" sz="1600" dirty="0">
                <a:solidFill>
                  <a:srgbClr val="000000"/>
                </a:solidFill>
              </a:rPr>
              <a:t> conforme la P aumenta.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</a:t>
            </a:r>
            <a:r>
              <a:rPr lang="es-CL" sz="1600" dirty="0" err="1">
                <a:solidFill>
                  <a:srgbClr val="000000"/>
                </a:solidFill>
              </a:rPr>
              <a:t>CMeLP</a:t>
            </a:r>
            <a:r>
              <a:rPr lang="es-CL" sz="1600" dirty="0">
                <a:solidFill>
                  <a:srgbClr val="000000"/>
                </a:solidFill>
              </a:rPr>
              <a:t> describe una pendiente ascendente.</a:t>
            </a: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068970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2" y="5106918"/>
            <a:ext cx="7356893" cy="912882"/>
          </a:xfrm>
        </p:spPr>
        <p:txBody>
          <a:bodyPr/>
          <a:lstStyle/>
          <a:p>
            <a:r>
              <a:rPr lang="es-CL" dirty="0"/>
              <a:t>Costos (ME) en el largo plazo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36630" y="993576"/>
            <a:ext cx="3704824" cy="806845"/>
          </a:xfrm>
        </p:spPr>
        <p:txBody>
          <a:bodyPr>
            <a:normAutofit fontScale="85000" lnSpcReduction="10000"/>
          </a:bodyPr>
          <a:lstStyle/>
          <a:p>
            <a:r>
              <a:rPr lang="es-CL" b="1" dirty="0"/>
              <a:t>Rendimientos constantes a escala (RCE):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88604" y="2146800"/>
            <a:ext cx="3752850" cy="3111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Atributo de la tecnología de una E que mantiene un </a:t>
            </a:r>
            <a:r>
              <a:rPr lang="es-CL" sz="1600" dirty="0" err="1">
                <a:solidFill>
                  <a:srgbClr val="000000"/>
                </a:solidFill>
              </a:rPr>
              <a:t>CTMe</a:t>
            </a:r>
            <a:r>
              <a:rPr lang="es-CL" sz="1600" dirty="0">
                <a:solidFill>
                  <a:srgbClr val="000000"/>
                </a:solidFill>
              </a:rPr>
              <a:t> constante conforme aumenta la P.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</a:t>
            </a:r>
            <a:r>
              <a:rPr lang="es-CL" sz="1600" dirty="0" err="1">
                <a:solidFill>
                  <a:srgbClr val="000000"/>
                </a:solidFill>
              </a:rPr>
              <a:t>CMeLP</a:t>
            </a:r>
            <a:r>
              <a:rPr lang="es-CL" sz="1600" dirty="0">
                <a:solidFill>
                  <a:srgbClr val="000000"/>
                </a:solidFill>
              </a:rPr>
              <a:t> es horizontal.</a:t>
            </a:r>
          </a:p>
          <a:p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58716" y="1339449"/>
            <a:ext cx="3219717" cy="576262"/>
          </a:xfrm>
        </p:spPr>
        <p:txBody>
          <a:bodyPr/>
          <a:lstStyle/>
          <a:p>
            <a:r>
              <a:rPr lang="es-CL" b="1" dirty="0"/>
              <a:t>Escala eficiente mínima (EEM):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72657" y="1995918"/>
            <a:ext cx="3847720" cy="3111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QP más pequeña de una E a la que </a:t>
            </a:r>
            <a:r>
              <a:rPr lang="es-CL" sz="1400" dirty="0" err="1"/>
              <a:t>CMeLP</a:t>
            </a:r>
            <a:r>
              <a:rPr lang="es-CL" sz="1400" dirty="0"/>
              <a:t> alcanza su nivel más bajo.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La EEM tiene un papel importante en la determinación de la estructura de mercado.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Si EEM es pequeña (baja) en relación con la D, el mercado da cabida a muchas E, por lo que es competitivo.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Si EEM es grande (alta) en relación con la D, unas pocas E o quizá una sola es capaz de obtener beneficios, por lo que el mercado es un oligopolio o un monopolio.</a:t>
            </a:r>
          </a:p>
        </p:txBody>
      </p:sp>
    </p:spTree>
    <p:extLst>
      <p:ext uri="{BB962C8B-B14F-4D97-AF65-F5344CB8AC3E}">
        <p14:creationId xmlns:p14="http://schemas.microsoft.com/office/powerpoint/2010/main" val="284625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 sobre las desventajas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533400"/>
            <a:ext cx="7414404" cy="43031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Es necesario aislar de las críticas cualquier sesgo ideológico y, como tal, interesado; y analizar el asunto con rigurosidad científica.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general, ninguna de las críticas puede -en verdad- sostenerse como exclusiva del mecanismo </a:t>
            </a:r>
            <a:r>
              <a:rPr lang="es-CL" dirty="0" err="1"/>
              <a:t>asignador</a:t>
            </a:r>
            <a:r>
              <a:rPr lang="es-CL" dirty="0"/>
              <a:t> mercantil  </a:t>
            </a:r>
            <a:r>
              <a:rPr lang="es-CL" i="1" dirty="0"/>
              <a:t>per se </a:t>
            </a:r>
            <a:r>
              <a:rPr lang="es-CL" dirty="0"/>
              <a:t>(esto es, antes de distinguir sus formas de competencia perfecta e imperfecta).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alguna de las críticas fuere razonable, debería reconducir exclusivamente a las formas imperfectas del mercado; y no a su caso central (otra cosa es qué tipos de mercados son prevalentes).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Algunas de las críticas son incluso contradictorias (inestabilidad e inflexibilidad). Las relativas al pretendido efecto de la publicidad, por ejemplo, no difieren en efecto de la voluntad coercitiva de un planificador central. Y algo similar se puede decir de la eventualidad de provocar efectos colaterales o manipulación de precios bajo uno u otro sistema de asignación.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291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 sobre las desventajas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3" y="533400"/>
            <a:ext cx="7408653" cy="383156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 crítica más grave pero no más certera, sin embargo, es la de los pobres y desvalidos de la sociedad.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Es grave por dos motivos: a quienes involucra y por el sesgo que conlleva.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Ni es certera porque no lo es del mercado en sí; sino más bien una crítica a su falta (sin desmedro de otro </a:t>
            </a:r>
            <a:r>
              <a:rPr lang="es-CL" dirty="0" err="1"/>
              <a:t>asignador</a:t>
            </a:r>
            <a:r>
              <a:rPr lang="es-CL" dirty="0"/>
              <a:t> mejor).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Ello porque el mercado como mecanismo </a:t>
            </a:r>
            <a:r>
              <a:rPr lang="es-CL" dirty="0" err="1"/>
              <a:t>asignador</a:t>
            </a:r>
            <a:r>
              <a:rPr lang="es-CL" dirty="0"/>
              <a:t> supone estructuralmente capacidad adquisitiva, poder de consumo, fuentes de ingreso, propiedad de factores en último término. Y  por lo mismo, el caso de los pobres es uno en que precisa y estructuralmente el mercado NO puede estar.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Por lo que, en verdad, el argumento se invierte y deviene una crítica real (ya no disimulada) a la incapacidad del Estado (si se quiere) de llenar un vacío </a:t>
            </a:r>
            <a:r>
              <a:rPr lang="es-CL" dirty="0" err="1"/>
              <a:t>asignativo</a:t>
            </a:r>
            <a:r>
              <a:rPr lang="es-CL" dirty="0"/>
              <a:t> en el que dicha función no puede ser asumida por el mercado. ¿Renta básica universal?. Pro y contra. ¿Y la dignidad, decoro, gravedad, circunspección?.</a:t>
            </a:r>
          </a:p>
        </p:txBody>
      </p:sp>
    </p:spTree>
    <p:extLst>
      <p:ext uri="{BB962C8B-B14F-4D97-AF65-F5344CB8AC3E}">
        <p14:creationId xmlns:p14="http://schemas.microsoft.com/office/powerpoint/2010/main" val="322730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precio como costo oportunidad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1" y="533400"/>
            <a:ext cx="7420154" cy="376767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Mercado COMPETITIVO es el que se forma por tantos compradores como vendedores de un bien específico, sin que ninguno de ellos pueda, de manera independiente, influir en el precio resultante.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CO supone una forma de valorar los bienes y servicios a través de la alternativa de mayor valor a la que se renuncia.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CO es un precio relativo.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Precio relativo es la proporción (o razón) entre dos precios: $x / $y.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 forma común de expresar los precios relativos es en términos de una canasta de bienes y servicios (índice de precios).  Origen del IPC.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modelo O/D determina precios relativos, o sea, precios (y cambios en los precios) en relación con el precio promedio de otros bienes y servicios.</a:t>
            </a:r>
          </a:p>
        </p:txBody>
      </p:sp>
    </p:spTree>
    <p:extLst>
      <p:ext uri="{BB962C8B-B14F-4D97-AF65-F5344CB8AC3E}">
        <p14:creationId xmlns:p14="http://schemas.microsoft.com/office/powerpoint/2010/main" val="137279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 Empresa.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¿Tecnología dúctil?.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Sistemas de organización. Problema del agente y el principal.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problema económico de la empresa (E). Sí, la escasez.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Distinción eficiencia tecnológica (ET) y eficiencia económica (EE).</a:t>
            </a:r>
          </a:p>
        </p:txBody>
      </p:sp>
    </p:spTree>
    <p:extLst>
      <p:ext uri="{BB962C8B-B14F-4D97-AF65-F5344CB8AC3E}">
        <p14:creationId xmlns:p14="http://schemas.microsoft.com/office/powerpoint/2010/main" val="10456479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5761</Words>
  <Application>Microsoft Office PowerPoint</Application>
  <PresentationFormat>Panorámica</PresentationFormat>
  <Paragraphs>361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Century Gothic</vt:lpstr>
      <vt:lpstr>Corbel</vt:lpstr>
      <vt:lpstr>Times New Roman</vt:lpstr>
      <vt:lpstr>Wingdings</vt:lpstr>
      <vt:lpstr>Wingdings 3</vt:lpstr>
      <vt:lpstr>Sector</vt:lpstr>
      <vt:lpstr>Introducción a la economía</vt:lpstr>
      <vt:lpstr>Ventajas del mercado</vt:lpstr>
      <vt:lpstr>Importancia de los mercados competitivos: Eficiencia (óptimo) de Pareto.</vt:lpstr>
      <vt:lpstr>Importancia de los mercados competitivos: Eficiencia (óptimo) de Pareto.</vt:lpstr>
      <vt:lpstr>Desventajas de sus formas imperfectas</vt:lpstr>
      <vt:lpstr>Reflexión sobre las desventajas</vt:lpstr>
      <vt:lpstr>Reflexión sobre las desventajas</vt:lpstr>
      <vt:lpstr>El precio como costo oportunidad </vt:lpstr>
      <vt:lpstr>Objetivos</vt:lpstr>
      <vt:lpstr>La empresa </vt:lpstr>
      <vt:lpstr>¿Tecnología dúctil?</vt:lpstr>
      <vt:lpstr>La empresa, tecnología dúctil</vt:lpstr>
      <vt:lpstr>La empresa, tecnología dúctil</vt:lpstr>
      <vt:lpstr>Sistemas de organización</vt:lpstr>
      <vt:lpstr>Sistemas de organización</vt:lpstr>
      <vt:lpstr>Problema económico de la empresa</vt:lpstr>
      <vt:lpstr>Problema económico de la empresa</vt:lpstr>
      <vt:lpstr>Problema económico de la empresa</vt:lpstr>
      <vt:lpstr>Problema económico de la empresa</vt:lpstr>
      <vt:lpstr>Problema económico de la empresa</vt:lpstr>
      <vt:lpstr>¿Producción propia o subcontratada?.</vt:lpstr>
      <vt:lpstr>¿Producción propia o subcontratada?.</vt:lpstr>
      <vt:lpstr>¿Producción propia o subcontratada?.</vt:lpstr>
      <vt:lpstr>Eficiencia tecnológica y económica</vt:lpstr>
      <vt:lpstr>Eficiencia tecnológica y eficiencia económica</vt:lpstr>
      <vt:lpstr>Objetivos</vt:lpstr>
      <vt:lpstr>Períodos de análisis económico Marco de tiempo de las decisiones</vt:lpstr>
      <vt:lpstr>La producción, el producto…  los alfajores (premium)</vt:lpstr>
      <vt:lpstr>Producción en el corto plazo</vt:lpstr>
      <vt:lpstr>Curva de producto total (PT)</vt:lpstr>
      <vt:lpstr>Curva de producto marginal (PMg)</vt:lpstr>
      <vt:lpstr>Rendimientos marginales</vt:lpstr>
      <vt:lpstr>Curva de producto medio</vt:lpstr>
      <vt:lpstr>Costos en el tiempo (Corto plazo)</vt:lpstr>
      <vt:lpstr>Costos en el corto plazo</vt:lpstr>
      <vt:lpstr>Costos en el corto plazo</vt:lpstr>
      <vt:lpstr>Curvas de costo</vt:lpstr>
      <vt:lpstr>Costos en el corto plazo</vt:lpstr>
      <vt:lpstr>Costos en el corto plazo</vt:lpstr>
      <vt:lpstr>Representación gráfica de los costos medios y cmg</vt:lpstr>
      <vt:lpstr>Representación gráfica de los costos Medios y cmg</vt:lpstr>
      <vt:lpstr>Los Costos Medios </vt:lpstr>
      <vt:lpstr>Costos medios y CMg</vt:lpstr>
      <vt:lpstr>Relación entre curvas de costo</vt:lpstr>
      <vt:lpstr>Cambios en las Curvas de costo en CP.</vt:lpstr>
      <vt:lpstr>Costos en el tiempo (largo plazo)</vt:lpstr>
      <vt:lpstr>Objetivos</vt:lpstr>
      <vt:lpstr>Costos en el largo plazo</vt:lpstr>
      <vt:lpstr>Costos (Me) en corto y largo plazo</vt:lpstr>
      <vt:lpstr>Costos (Me) en CP y origen de la curva de costo (Me) de largo plazo (LP).</vt:lpstr>
      <vt:lpstr>Costos (Me) en el largo plazo</vt:lpstr>
      <vt:lpstr>Costo (ME) en el largo plazo</vt:lpstr>
      <vt:lpstr>Costos (Me) en el largo plazo</vt:lpstr>
      <vt:lpstr>Costos (ME) en el largo plazo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economía</dc:title>
  <dc:creator>Rafael Plaza</dc:creator>
  <cp:lastModifiedBy>Rafael Plaza</cp:lastModifiedBy>
  <cp:revision>1</cp:revision>
  <dcterms:created xsi:type="dcterms:W3CDTF">2023-05-12T16:34:32Z</dcterms:created>
  <dcterms:modified xsi:type="dcterms:W3CDTF">2023-05-12T16:48:24Z</dcterms:modified>
</cp:coreProperties>
</file>