
<file path=[Content_Types].xml><?xml version="1.0" encoding="utf-8"?>
<Types xmlns="http://schemas.openxmlformats.org/package/2006/content-types">
  <Default Extension="cmap" ContentType="image/jpeg"/>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30.jpg" ContentType="image/png"/>
  <Override PartName="/ppt/media/image33.jpg" ContentType="image/pn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60" r:id="rId3"/>
    <p:sldId id="259" r:id="rId4"/>
    <p:sldId id="258" r:id="rId5"/>
    <p:sldId id="339" r:id="rId6"/>
    <p:sldId id="340" r:id="rId7"/>
    <p:sldId id="341" r:id="rId8"/>
    <p:sldId id="342" r:id="rId9"/>
    <p:sldId id="292" r:id="rId10"/>
    <p:sldId id="343" r:id="rId11"/>
    <p:sldId id="344" r:id="rId12"/>
    <p:sldId id="345" r:id="rId13"/>
    <p:sldId id="262" r:id="rId14"/>
    <p:sldId id="263" r:id="rId15"/>
    <p:sldId id="264" r:id="rId16"/>
    <p:sldId id="298" r:id="rId17"/>
    <p:sldId id="299" r:id="rId18"/>
    <p:sldId id="300" r:id="rId19"/>
    <p:sldId id="301" r:id="rId20"/>
    <p:sldId id="279" r:id="rId21"/>
    <p:sldId id="302" r:id="rId22"/>
    <p:sldId id="303" r:id="rId23"/>
    <p:sldId id="272" r:id="rId24"/>
    <p:sldId id="275" r:id="rId25"/>
    <p:sldId id="277" r:id="rId26"/>
    <p:sldId id="276" r:id="rId27"/>
    <p:sldId id="281" r:id="rId28"/>
    <p:sldId id="304" r:id="rId29"/>
    <p:sldId id="305" r:id="rId30"/>
    <p:sldId id="306" r:id="rId31"/>
    <p:sldId id="273" r:id="rId32"/>
    <p:sldId id="307" r:id="rId33"/>
    <p:sldId id="274" r:id="rId34"/>
    <p:sldId id="278" r:id="rId35"/>
    <p:sldId id="308" r:id="rId36"/>
    <p:sldId id="309" r:id="rId37"/>
    <p:sldId id="282" r:id="rId38"/>
    <p:sldId id="283" r:id="rId39"/>
    <p:sldId id="284" r:id="rId40"/>
    <p:sldId id="285" r:id="rId41"/>
    <p:sldId id="286" r:id="rId42"/>
    <p:sldId id="288" r:id="rId43"/>
    <p:sldId id="289" r:id="rId44"/>
    <p:sldId id="290" r:id="rId45"/>
    <p:sldId id="291" r:id="rId46"/>
    <p:sldId id="310" r:id="rId47"/>
    <p:sldId id="311" r:id="rId48"/>
    <p:sldId id="314" r:id="rId49"/>
    <p:sldId id="315" r:id="rId50"/>
    <p:sldId id="316" r:id="rId51"/>
    <p:sldId id="317" r:id="rId52"/>
    <p:sldId id="322" r:id="rId53"/>
    <p:sldId id="323" r:id="rId54"/>
    <p:sldId id="324" r:id="rId55"/>
    <p:sldId id="325" r:id="rId56"/>
    <p:sldId id="326" r:id="rId57"/>
    <p:sldId id="327" r:id="rId58"/>
    <p:sldId id="328" r:id="rId59"/>
    <p:sldId id="329" r:id="rId60"/>
    <p:sldId id="270" r:id="rId61"/>
    <p:sldId id="330" r:id="rId62"/>
    <p:sldId id="331" r:id="rId63"/>
    <p:sldId id="332" r:id="rId64"/>
    <p:sldId id="333" r:id="rId65"/>
    <p:sldId id="334" r:id="rId66"/>
    <p:sldId id="337" r:id="rId67"/>
    <p:sldId id="335" r:id="rId68"/>
    <p:sldId id="336" r:id="rId69"/>
    <p:sldId id="338" r:id="rId70"/>
    <p:sldId id="287" r:id="rId71"/>
    <p:sldId id="346" r:id="rId72"/>
    <p:sldId id="347" r:id="rId73"/>
    <p:sldId id="348" r:id="rId74"/>
    <p:sldId id="349" r:id="rId75"/>
    <p:sldId id="350" r:id="rId76"/>
    <p:sldId id="351" r:id="rId77"/>
    <p:sldId id="352" r:id="rId78"/>
    <p:sldId id="353" r:id="rId79"/>
    <p:sldId id="354" r:id="rId80"/>
    <p:sldId id="355" r:id="rId81"/>
    <p:sldId id="356" r:id="rId82"/>
    <p:sldId id="261" r:id="rId83"/>
    <p:sldId id="266" r:id="rId84"/>
    <p:sldId id="269" r:id="rId85"/>
    <p:sldId id="318" r:id="rId86"/>
    <p:sldId id="267" r:id="rId87"/>
    <p:sldId id="280" r:id="rId88"/>
    <p:sldId id="265" r:id="rId89"/>
    <p:sldId id="293" r:id="rId90"/>
    <p:sldId id="268" r:id="rId91"/>
    <p:sldId id="271"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951" autoAdjust="0"/>
  </p:normalViewPr>
  <p:slideViewPr>
    <p:cSldViewPr snapToGrid="0">
      <p:cViewPr varScale="1">
        <p:scale>
          <a:sx n="83" d="100"/>
          <a:sy n="83" d="100"/>
        </p:scale>
        <p:origin x="69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Plaza" userId="6d823b37fb43ba68" providerId="LiveId" clId="{7E98F3AB-02A9-4473-8FC6-0D000F1D739E}"/>
    <pc:docChg chg="undo custSel modSld">
      <pc:chgData name="Rafael Plaza" userId="6d823b37fb43ba68" providerId="LiveId" clId="{7E98F3AB-02A9-4473-8FC6-0D000F1D739E}" dt="2023-04-21T13:05:58.631" v="16" actId="20577"/>
      <pc:docMkLst>
        <pc:docMk/>
      </pc:docMkLst>
      <pc:sldChg chg="modSp mod">
        <pc:chgData name="Rafael Plaza" userId="6d823b37fb43ba68" providerId="LiveId" clId="{7E98F3AB-02A9-4473-8FC6-0D000F1D739E}" dt="2023-04-21T13:05:58.631" v="16" actId="20577"/>
        <pc:sldMkLst>
          <pc:docMk/>
          <pc:sldMk cId="585612225" sldId="256"/>
        </pc:sldMkLst>
        <pc:spChg chg="mod">
          <ac:chgData name="Rafael Plaza" userId="6d823b37fb43ba68" providerId="LiveId" clId="{7E98F3AB-02A9-4473-8FC6-0D000F1D739E}" dt="2023-04-21T13:05:58.631" v="16" actId="20577"/>
          <ac:spMkLst>
            <pc:docMk/>
            <pc:sldMk cId="585612225" sldId="256"/>
            <ac:spMk id="2" creationId="{4F7B83BE-2E9B-4DB8-921B-75AFCD59AC2B}"/>
          </ac:spMkLst>
        </pc:spChg>
        <pc:spChg chg="mod">
          <ac:chgData name="Rafael Plaza" userId="6d823b37fb43ba68" providerId="LiveId" clId="{7E98F3AB-02A9-4473-8FC6-0D000F1D739E}" dt="2023-04-18T23:47:52.456" v="3" actId="20577"/>
          <ac:spMkLst>
            <pc:docMk/>
            <pc:sldMk cId="585612225" sldId="256"/>
            <ac:spMk id="3" creationId="{68DF68FA-42C9-4971-A5C1-B5206981A6E6}"/>
          </ac:spMkLst>
        </pc:spChg>
      </pc:sldChg>
      <pc:sldChg chg="modSp mod">
        <pc:chgData name="Rafael Plaza" userId="6d823b37fb43ba68" providerId="LiveId" clId="{7E98F3AB-02A9-4473-8FC6-0D000F1D739E}" dt="2023-04-18T23:47:31.164" v="1" actId="1076"/>
        <pc:sldMkLst>
          <pc:docMk/>
          <pc:sldMk cId="3606849743" sldId="301"/>
        </pc:sldMkLst>
        <pc:spChg chg="mod">
          <ac:chgData name="Rafael Plaza" userId="6d823b37fb43ba68" providerId="LiveId" clId="{7E98F3AB-02A9-4473-8FC6-0D000F1D739E}" dt="2023-04-18T23:47:31.164" v="1" actId="1076"/>
          <ac:spMkLst>
            <pc:docMk/>
            <pc:sldMk cId="3606849743" sldId="301"/>
            <ac:spMk id="6"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2631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s-ES"/>
              <a:t>Haga clic para modificar el estilo de título del patrón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5273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2788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48292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5847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0354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7219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0425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42113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04071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4665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9516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4758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7147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9035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5435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2634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4/21/2023</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8514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4/21/2023</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8797892"/>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f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6.cmap"/><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jfif"/><Relationship Id="rId2" Type="http://schemas.openxmlformats.org/officeDocument/2006/relationships/image" Target="../media/image53.jfif"/><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83BE-2E9B-4DB8-921B-75AFCD59AC2B}"/>
              </a:ext>
            </a:extLst>
          </p:cNvPr>
          <p:cNvSpPr>
            <a:spLocks noGrp="1"/>
          </p:cNvSpPr>
          <p:nvPr>
            <p:ph type="ctrTitle"/>
          </p:nvPr>
        </p:nvSpPr>
        <p:spPr/>
        <p:txBody>
          <a:bodyPr/>
          <a:lstStyle/>
          <a:p>
            <a:r>
              <a:rPr lang="es-MX" dirty="0"/>
              <a:t>Introducción a </a:t>
            </a:r>
            <a:r>
              <a:rPr lang="es-MX"/>
              <a:t>la economía</a:t>
            </a:r>
            <a:endParaRPr lang="es-MX" dirty="0"/>
          </a:p>
        </p:txBody>
      </p:sp>
      <p:sp>
        <p:nvSpPr>
          <p:cNvPr id="3" name="Subtítulo 2">
            <a:extLst>
              <a:ext uri="{FF2B5EF4-FFF2-40B4-BE49-F238E27FC236}">
                <a16:creationId xmlns:a16="http://schemas.microsoft.com/office/drawing/2014/main" id="{68DF68FA-42C9-4971-A5C1-B5206981A6E6}"/>
              </a:ext>
            </a:extLst>
          </p:cNvPr>
          <p:cNvSpPr>
            <a:spLocks noGrp="1"/>
          </p:cNvSpPr>
          <p:nvPr>
            <p:ph type="subTitle" idx="1"/>
          </p:nvPr>
        </p:nvSpPr>
        <p:spPr/>
        <p:txBody>
          <a:bodyPr/>
          <a:lstStyle/>
          <a:p>
            <a:r>
              <a:rPr lang="es-MX" dirty="0"/>
              <a:t>Semestre I </a:t>
            </a:r>
            <a:r>
              <a:rPr lang="es-MX"/>
              <a:t>– 2023 - R</a:t>
            </a:r>
            <a:r>
              <a:rPr lang="es-MX" dirty="0"/>
              <a:t>. Plaza</a:t>
            </a:r>
          </a:p>
        </p:txBody>
      </p:sp>
    </p:spTree>
    <p:extLst>
      <p:ext uri="{BB962C8B-B14F-4D97-AF65-F5344CB8AC3E}">
        <p14:creationId xmlns:p14="http://schemas.microsoft.com/office/powerpoint/2010/main" val="5856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4837" y="470296"/>
            <a:ext cx="6728604" cy="5138169"/>
          </a:xfrm>
          <a:prstGeom prst="rect">
            <a:avLst/>
          </a:prstGeom>
        </p:spPr>
      </p:pic>
    </p:spTree>
    <p:extLst>
      <p:ext uri="{BB962C8B-B14F-4D97-AF65-F5344CB8AC3E}">
        <p14:creationId xmlns:p14="http://schemas.microsoft.com/office/powerpoint/2010/main" val="212825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3763" y="716951"/>
            <a:ext cx="3749113" cy="4084033"/>
          </a:xfrm>
        </p:spPr>
      </p:pic>
      <p:sp>
        <p:nvSpPr>
          <p:cNvPr id="4" name="Título 3"/>
          <p:cNvSpPr>
            <a:spLocks noGrp="1"/>
          </p:cNvSpPr>
          <p:nvPr>
            <p:ph type="title"/>
          </p:nvPr>
        </p:nvSpPr>
        <p:spPr>
          <a:xfrm>
            <a:off x="533400" y="5331124"/>
            <a:ext cx="6554867" cy="688675"/>
          </a:xfrm>
        </p:spPr>
        <p:txBody>
          <a:bodyPr/>
          <a:lstStyle/>
          <a:p>
            <a:r>
              <a:rPr lang="es-ES" dirty="0"/>
              <a:t>Teoría de la </a:t>
            </a:r>
            <a:r>
              <a:rPr lang="es-ES" dirty="0" err="1"/>
              <a:t>UMg</a:t>
            </a:r>
            <a:r>
              <a:rPr lang="es-ES" dirty="0"/>
              <a:t> (</a:t>
            </a:r>
            <a:r>
              <a:rPr lang="es-ES" dirty="0" err="1"/>
              <a:t>TUMg</a:t>
            </a:r>
            <a:r>
              <a:rPr lang="es-ES" dirty="0"/>
              <a:t>)</a:t>
            </a:r>
          </a:p>
        </p:txBody>
      </p:sp>
      <p:sp>
        <p:nvSpPr>
          <p:cNvPr id="6" name="Marcador de contenido 3"/>
          <p:cNvSpPr>
            <a:spLocks noGrp="1"/>
          </p:cNvSpPr>
          <p:nvPr>
            <p:ph sz="half" idx="2"/>
          </p:nvPr>
        </p:nvSpPr>
        <p:spPr>
          <a:xfrm>
            <a:off x="4405222" y="716951"/>
            <a:ext cx="3985403" cy="4384136"/>
          </a:xfrm>
        </p:spPr>
        <p:txBody>
          <a:bodyPr>
            <a:normAutofit fontScale="70000" lnSpcReduction="20000"/>
          </a:bodyPr>
          <a:lstStyle/>
          <a:p>
            <a:pPr>
              <a:buFont typeface="Wingdings" panose="05000000000000000000" pitchFamily="2" charset="2"/>
              <a:buChar char="§"/>
            </a:pPr>
            <a:r>
              <a:rPr lang="es-ES" dirty="0"/>
              <a:t>Maximización de utilidad.</a:t>
            </a:r>
          </a:p>
          <a:p>
            <a:pPr>
              <a:buFont typeface="Wingdings" panose="05000000000000000000" pitchFamily="2" charset="2"/>
              <a:buChar char="§"/>
            </a:pPr>
            <a:r>
              <a:rPr lang="es-ES" dirty="0"/>
              <a:t>Requisitos:</a:t>
            </a:r>
          </a:p>
          <a:p>
            <a:pPr lvl="2">
              <a:buFont typeface="Courier New" panose="02070309020205020404" pitchFamily="49" charset="0"/>
              <a:buChar char="o"/>
            </a:pPr>
            <a:r>
              <a:rPr lang="es-ES" dirty="0"/>
              <a:t>Gastar todo el ingreso disponible.</a:t>
            </a:r>
          </a:p>
          <a:p>
            <a:pPr lvl="2">
              <a:buFont typeface="Courier New" panose="02070309020205020404" pitchFamily="49" charset="0"/>
              <a:buChar char="o"/>
            </a:pPr>
            <a:r>
              <a:rPr lang="es-ES" dirty="0"/>
              <a:t>Igualar las </a:t>
            </a:r>
            <a:r>
              <a:rPr lang="es-ES" dirty="0" err="1"/>
              <a:t>UMgUMG</a:t>
            </a:r>
            <a:r>
              <a:rPr lang="es-ES" dirty="0"/>
              <a:t>.</a:t>
            </a:r>
          </a:p>
          <a:p>
            <a:pPr marL="457200" indent="-457200">
              <a:buFont typeface="Wingdings" panose="05000000000000000000" pitchFamily="2" charset="2"/>
              <a:buChar char="§"/>
            </a:pPr>
            <a:r>
              <a:rPr lang="es-ES" dirty="0"/>
              <a:t>Dado G=I , para MAX.UT, se requiere que todos los PR (</a:t>
            </a:r>
            <a:r>
              <a:rPr lang="es-ES" dirty="0" err="1"/>
              <a:t>Py</a:t>
            </a:r>
            <a:r>
              <a:rPr lang="es-ES" dirty="0"/>
              <a:t>/</a:t>
            </a:r>
            <a:r>
              <a:rPr lang="es-ES" dirty="0" err="1"/>
              <a:t>Px</a:t>
            </a:r>
            <a:r>
              <a:rPr lang="es-ES" dirty="0"/>
              <a:t>) representen la misma </a:t>
            </a:r>
            <a:r>
              <a:rPr lang="es-ES" dirty="0" err="1"/>
              <a:t>UMg</a:t>
            </a:r>
            <a:r>
              <a:rPr lang="es-ES" dirty="0"/>
              <a:t>. Lo que implica que, para poder compararlos, se requiera uniformarlos en </a:t>
            </a:r>
            <a:r>
              <a:rPr lang="es-ES" dirty="0" err="1"/>
              <a:t>UMgUMG</a:t>
            </a:r>
            <a:r>
              <a:rPr lang="es-ES" dirty="0"/>
              <a:t>.  </a:t>
            </a:r>
          </a:p>
          <a:p>
            <a:pPr marL="457200" indent="-457200">
              <a:buFont typeface="Wingdings" panose="05000000000000000000" pitchFamily="2" charset="2"/>
              <a:buChar char="§"/>
            </a:pPr>
            <a:r>
              <a:rPr lang="es-ES" dirty="0"/>
              <a:t>Fórmula: </a:t>
            </a:r>
            <a:r>
              <a:rPr lang="es-ES" dirty="0" err="1"/>
              <a:t>UMgUMGx</a:t>
            </a:r>
            <a:r>
              <a:rPr lang="es-ES" dirty="0"/>
              <a:t> = </a:t>
            </a:r>
            <a:r>
              <a:rPr lang="es-ES" dirty="0" err="1"/>
              <a:t>UMgUMGy</a:t>
            </a:r>
            <a:endParaRPr lang="es-ES" dirty="0"/>
          </a:p>
          <a:p>
            <a:pPr marL="0" indent="0"/>
            <a:r>
              <a:rPr lang="es-ES" dirty="0"/>
              <a:t>	       </a:t>
            </a:r>
            <a:r>
              <a:rPr lang="es-ES" dirty="0" err="1"/>
              <a:t>UMgX</a:t>
            </a:r>
            <a:r>
              <a:rPr lang="es-ES" dirty="0"/>
              <a:t> / </a:t>
            </a:r>
            <a:r>
              <a:rPr lang="es-ES" dirty="0" err="1"/>
              <a:t>Px</a:t>
            </a:r>
            <a:r>
              <a:rPr lang="es-ES" dirty="0"/>
              <a:t> = </a:t>
            </a:r>
            <a:r>
              <a:rPr lang="es-ES" dirty="0" err="1"/>
              <a:t>UMgY</a:t>
            </a:r>
            <a:r>
              <a:rPr lang="es-ES" dirty="0"/>
              <a:t> / </a:t>
            </a:r>
            <a:r>
              <a:rPr lang="es-ES" dirty="0" err="1"/>
              <a:t>Py</a:t>
            </a:r>
            <a:endParaRPr lang="es-ES" dirty="0"/>
          </a:p>
          <a:p>
            <a:pPr marL="457200" indent="-457200">
              <a:buFont typeface="Wingdings" panose="05000000000000000000" pitchFamily="2" charset="2"/>
              <a:buChar char="§"/>
            </a:pPr>
            <a:r>
              <a:rPr lang="es-ES" dirty="0"/>
              <a:t>Corolario1: </a:t>
            </a:r>
            <a:r>
              <a:rPr lang="es-ES" dirty="0" err="1"/>
              <a:t>UMgX</a:t>
            </a:r>
            <a:r>
              <a:rPr lang="es-ES" dirty="0"/>
              <a:t> = </a:t>
            </a:r>
            <a:r>
              <a:rPr lang="es-ES" dirty="0" err="1"/>
              <a:t>UMgY</a:t>
            </a:r>
            <a:r>
              <a:rPr lang="es-ES" dirty="0"/>
              <a:t> x (</a:t>
            </a:r>
            <a:r>
              <a:rPr lang="es-ES" dirty="0" err="1"/>
              <a:t>Px</a:t>
            </a:r>
            <a:r>
              <a:rPr lang="es-ES" dirty="0"/>
              <a:t>/</a:t>
            </a:r>
            <a:r>
              <a:rPr lang="es-ES" dirty="0" err="1"/>
              <a:t>Py</a:t>
            </a:r>
            <a:r>
              <a:rPr lang="es-ES" dirty="0"/>
              <a:t>)</a:t>
            </a:r>
          </a:p>
          <a:p>
            <a:pPr marL="457200" indent="-457200">
              <a:buFont typeface="Wingdings" panose="05000000000000000000" pitchFamily="2" charset="2"/>
              <a:buChar char="§"/>
            </a:pPr>
            <a:r>
              <a:rPr lang="es-ES" dirty="0"/>
              <a:t>Corolario 2: Si la </a:t>
            </a:r>
            <a:r>
              <a:rPr lang="es-ES" dirty="0" err="1"/>
              <a:t>UMgUMG</a:t>
            </a:r>
            <a:r>
              <a:rPr lang="es-ES" dirty="0"/>
              <a:t> de un bien X es mayor a la </a:t>
            </a:r>
            <a:r>
              <a:rPr lang="es-ES" dirty="0" err="1"/>
              <a:t>UMgUMG</a:t>
            </a:r>
            <a:r>
              <a:rPr lang="es-ES" dirty="0"/>
              <a:t> de un bien Y, preferirá consumir más de X que de Y.</a:t>
            </a:r>
          </a:p>
        </p:txBody>
      </p:sp>
    </p:spTree>
    <p:extLst>
      <p:ext uri="{BB962C8B-B14F-4D97-AF65-F5344CB8AC3E}">
        <p14:creationId xmlns:p14="http://schemas.microsoft.com/office/powerpoint/2010/main" val="368427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Pronósticos de la </a:t>
            </a:r>
            <a:r>
              <a:rPr lang="es-ES" dirty="0" err="1"/>
              <a:t>TUMg</a:t>
            </a:r>
            <a:endParaRPr lang="es-ES" dirty="0"/>
          </a:p>
        </p:txBody>
      </p:sp>
      <p:sp>
        <p:nvSpPr>
          <p:cNvPr id="2" name="Marcador de contenido 1"/>
          <p:cNvSpPr>
            <a:spLocks noGrp="1"/>
          </p:cNvSpPr>
          <p:nvPr>
            <p:ph idx="1"/>
          </p:nvPr>
        </p:nvSpPr>
        <p:spPr>
          <a:xfrm>
            <a:off x="533400" y="533399"/>
            <a:ext cx="7144109" cy="4303143"/>
          </a:xfrm>
        </p:spPr>
        <p:txBody>
          <a:bodyPr>
            <a:normAutofit lnSpcReduction="10000"/>
          </a:bodyPr>
          <a:lstStyle/>
          <a:p>
            <a:pPr marL="457200" indent="-457200">
              <a:buFont typeface="Wingdings" panose="05000000000000000000" pitchFamily="2" charset="2"/>
              <a:buChar char="§"/>
            </a:pPr>
            <a:r>
              <a:rPr lang="es-ES" dirty="0" err="1"/>
              <a:t>TUMg</a:t>
            </a:r>
            <a:r>
              <a:rPr lang="es-ES" dirty="0"/>
              <a:t> predice la ley de la demanda (mera consecuencia de aquella).</a:t>
            </a:r>
          </a:p>
          <a:p>
            <a:pPr marL="802386" lvl="4" indent="-285750">
              <a:buFont typeface="Arial" panose="020B0604020202020204" pitchFamily="34" charset="0"/>
              <a:buChar char="•"/>
            </a:pPr>
            <a:r>
              <a:rPr lang="es-ES" dirty="0"/>
              <a:t>Las elecciones que maximizan la utilidad generan una curva con 	pendiente descendente.</a:t>
            </a:r>
          </a:p>
          <a:p>
            <a:pPr marL="802386" lvl="4" indent="-285750">
              <a:buFont typeface="Arial" panose="020B0604020202020204" pitchFamily="34" charset="0"/>
              <a:buChar char="•"/>
            </a:pPr>
            <a:r>
              <a:rPr lang="es-ES" dirty="0"/>
              <a:t>Así, la maximización de la utilidad con </a:t>
            </a:r>
            <a:r>
              <a:rPr lang="es-ES" dirty="0" err="1"/>
              <a:t>UMg</a:t>
            </a:r>
            <a:r>
              <a:rPr lang="es-ES" dirty="0"/>
              <a:t> decreciente implica la ley de la demanda.</a:t>
            </a:r>
          </a:p>
          <a:p>
            <a:pPr marL="457200" indent="-457200">
              <a:buFont typeface="Wingdings" panose="05000000000000000000" pitchFamily="2" charset="2"/>
              <a:buChar char="§"/>
            </a:pPr>
            <a:r>
              <a:rPr lang="es-ES" dirty="0"/>
              <a:t>Predice que una reducción en el precio de un sustituto reduce la demanda del bien sustituido (porque aumenta la demanda del bien sustituto, simple ley de demanda).</a:t>
            </a:r>
          </a:p>
          <a:p>
            <a:pPr marL="457200" indent="-457200">
              <a:buFont typeface="Wingdings" panose="05000000000000000000" pitchFamily="2" charset="2"/>
              <a:buChar char="§"/>
            </a:pPr>
            <a:r>
              <a:rPr lang="es-ES" dirty="0"/>
              <a:t>Predice que el aumento de ingreso aumenta la demanda de bienes normales. Con un ingreso más alto, el C siempre compra cantidades mayores de bienes normales.</a:t>
            </a:r>
          </a:p>
        </p:txBody>
      </p:sp>
    </p:spTree>
    <p:extLst>
      <p:ext uri="{BB962C8B-B14F-4D97-AF65-F5344CB8AC3E}">
        <p14:creationId xmlns:p14="http://schemas.microsoft.com/office/powerpoint/2010/main" val="374557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La DEMANDA</a:t>
            </a:r>
          </a:p>
        </p:txBody>
      </p:sp>
      <p:sp>
        <p:nvSpPr>
          <p:cNvPr id="3" name="Marcador de contenido 2"/>
          <p:cNvSpPr>
            <a:spLocks noGrp="1"/>
          </p:cNvSpPr>
          <p:nvPr>
            <p:ph idx="1"/>
          </p:nvPr>
        </p:nvSpPr>
        <p:spPr>
          <a:xfrm>
            <a:off x="533400" y="533400"/>
            <a:ext cx="7161362" cy="4366404"/>
          </a:xfrm>
        </p:spPr>
        <p:txBody>
          <a:bodyPr>
            <a:normAutofit fontScale="92500" lnSpcReduction="20000"/>
          </a:bodyPr>
          <a:lstStyle/>
          <a:p>
            <a:pPr>
              <a:buFont typeface="Wingdings" panose="05000000000000000000" pitchFamily="2" charset="2"/>
              <a:buChar char="§"/>
            </a:pPr>
            <a:endParaRPr lang="es-CL" dirty="0"/>
          </a:p>
          <a:p>
            <a:pPr>
              <a:buFont typeface="Wingdings" panose="05000000000000000000" pitchFamily="2" charset="2"/>
              <a:buChar char="§"/>
            </a:pPr>
            <a:r>
              <a:rPr lang="es-CL" dirty="0"/>
              <a:t>Cantidad (Q) de un bien o servicio planeado consumir en un tiempo y a un precio determinados.</a:t>
            </a:r>
          </a:p>
          <a:p>
            <a:pPr>
              <a:buFont typeface="Wingdings" panose="05000000000000000000" pitchFamily="2" charset="2"/>
              <a:buChar char="§"/>
            </a:pPr>
            <a:r>
              <a:rPr lang="es-CL" dirty="0"/>
              <a:t>Se puede representar en un plano cartesiano, mediante una curva de pendiente descendente, cuya finalidad es mostrar cómo Q se ve afectada por variaciones en el precio.</a:t>
            </a:r>
          </a:p>
          <a:p>
            <a:pPr>
              <a:buFont typeface="Wingdings" panose="05000000000000000000" pitchFamily="2" charset="2"/>
              <a:buChar char="§"/>
            </a:pPr>
            <a:r>
              <a:rPr lang="es-CL" dirty="0"/>
              <a:t>Factores de la demanda:</a:t>
            </a:r>
          </a:p>
          <a:p>
            <a:pPr lvl="2"/>
            <a:r>
              <a:rPr lang="es-CL" dirty="0"/>
              <a:t>Deseo de un bien o servicio</a:t>
            </a:r>
          </a:p>
          <a:p>
            <a:pPr lvl="2"/>
            <a:r>
              <a:rPr lang="es-CL" dirty="0"/>
              <a:t>Capacidad de adquirirlo</a:t>
            </a:r>
          </a:p>
          <a:p>
            <a:pPr lvl="2"/>
            <a:r>
              <a:rPr lang="es-CL" dirty="0"/>
              <a:t>Planes de comprarlo</a:t>
            </a:r>
          </a:p>
          <a:p>
            <a:pPr lvl="2"/>
            <a:r>
              <a:rPr lang="es-CL" dirty="0"/>
              <a:t>Cantidad demandada (cantidad/unidad de tiempo)</a:t>
            </a:r>
          </a:p>
          <a:p>
            <a:pPr>
              <a:buFont typeface="Wingdings" panose="05000000000000000000" pitchFamily="2" charset="2"/>
              <a:buChar char="§"/>
            </a:pPr>
            <a:r>
              <a:rPr lang="es-CL" dirty="0"/>
              <a:t>La curva de demanda (D) se relaciona con la UT y con la </a:t>
            </a:r>
            <a:r>
              <a:rPr lang="es-CL" dirty="0" err="1"/>
              <a:t>UTMg</a:t>
            </a:r>
            <a:r>
              <a:rPr lang="es-CL" dirty="0"/>
              <a:t>.</a:t>
            </a:r>
          </a:p>
          <a:p>
            <a:pPr lvl="2"/>
            <a:endParaRPr lang="es-CL" dirty="0"/>
          </a:p>
          <a:p>
            <a:pPr>
              <a:buFont typeface="Wingdings" panose="05000000000000000000" pitchFamily="2" charset="2"/>
              <a:buChar char="§"/>
            </a:pPr>
            <a:endParaRPr lang="es-CL" dirty="0"/>
          </a:p>
        </p:txBody>
      </p:sp>
    </p:spTree>
    <p:extLst>
      <p:ext uri="{BB962C8B-B14F-4D97-AF65-F5344CB8AC3E}">
        <p14:creationId xmlns:p14="http://schemas.microsoft.com/office/powerpoint/2010/main" val="32750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La demanda.</a:t>
            </a:r>
          </a:p>
        </p:txBody>
      </p:sp>
      <p:sp>
        <p:nvSpPr>
          <p:cNvPr id="3" name="2 Marcador de contenido"/>
          <p:cNvSpPr>
            <a:spLocks noGrp="1"/>
          </p:cNvSpPr>
          <p:nvPr>
            <p:ph sz="half" idx="1"/>
          </p:nvPr>
        </p:nvSpPr>
        <p:spPr>
          <a:xfrm>
            <a:off x="822960" y="1097280"/>
            <a:ext cx="4013583" cy="3712464"/>
          </a:xfrm>
        </p:spPr>
        <p:txBody>
          <a:bodyPr>
            <a:normAutofit fontScale="85000" lnSpcReduction="20000"/>
          </a:bodyPr>
          <a:lstStyle/>
          <a:p>
            <a:pPr>
              <a:buFont typeface="Wingdings" panose="05000000000000000000" pitchFamily="2" charset="2"/>
              <a:buChar char="§"/>
            </a:pPr>
            <a:endParaRPr lang="es-CL" dirty="0"/>
          </a:p>
          <a:p>
            <a:pPr>
              <a:buFont typeface="Wingdings" panose="05000000000000000000" pitchFamily="2" charset="2"/>
              <a:buChar char="§"/>
            </a:pPr>
            <a:r>
              <a:rPr lang="es-CL" dirty="0"/>
              <a:t>Ley de la demanda: </a:t>
            </a:r>
            <a:r>
              <a:rPr lang="es-CL" i="1" dirty="0" err="1"/>
              <a:t>Ceteris</a:t>
            </a:r>
            <a:r>
              <a:rPr lang="es-CL" i="1" dirty="0"/>
              <a:t> </a:t>
            </a:r>
            <a:r>
              <a:rPr lang="es-CL" i="1" dirty="0" err="1"/>
              <a:t>paribus</a:t>
            </a:r>
            <a:r>
              <a:rPr lang="es-CL" i="1" dirty="0"/>
              <a:t> (CP) </a:t>
            </a:r>
            <a:r>
              <a:rPr lang="es-CL" dirty="0"/>
              <a:t>a mayor precio de un bien, menor demanda; y a menor precio del bien, mayor demanda. Ej.: Café “</a:t>
            </a:r>
            <a:r>
              <a:rPr lang="es-CL" dirty="0" err="1"/>
              <a:t>Handsome</a:t>
            </a:r>
            <a:r>
              <a:rPr lang="es-CL" dirty="0"/>
              <a:t> </a:t>
            </a:r>
            <a:r>
              <a:rPr lang="es-CL" dirty="0" err="1"/>
              <a:t>Her</a:t>
            </a:r>
            <a:r>
              <a:rPr lang="es-CL" dirty="0"/>
              <a:t>”, en Melbourne, Australia.</a:t>
            </a:r>
          </a:p>
          <a:p>
            <a:pPr>
              <a:buFont typeface="Wingdings" panose="05000000000000000000" pitchFamily="2" charset="2"/>
              <a:buChar char="§"/>
            </a:pPr>
            <a:r>
              <a:rPr lang="es-CL" dirty="0"/>
              <a:t>Relacionar con efecto ingreso (de la demanda, vid infra).</a:t>
            </a:r>
          </a:p>
          <a:p>
            <a:pPr>
              <a:buFont typeface="Wingdings" panose="05000000000000000000" pitchFamily="2" charset="2"/>
              <a:buChar char="§"/>
            </a:pPr>
            <a:endParaRPr lang="es-CL" dirty="0"/>
          </a:p>
          <a:p>
            <a:pPr>
              <a:buFont typeface="Wingdings" panose="05000000000000000000" pitchFamily="2" charset="2"/>
              <a:buChar char="§"/>
            </a:pPr>
            <a:r>
              <a:rPr lang="es-CL" dirty="0"/>
              <a:t>Cambios </a:t>
            </a:r>
            <a:r>
              <a:rPr lang="es-CL" u="sng" dirty="0"/>
              <a:t>EN</a:t>
            </a:r>
            <a:r>
              <a:rPr lang="es-CL" dirty="0"/>
              <a:t> la demanda. Suponen variaciones en el precio (P$) únicamente, que determinan variaciones de Q.</a:t>
            </a:r>
          </a:p>
          <a:p>
            <a:pPr>
              <a:buFont typeface="Wingdings" panose="05000000000000000000" pitchFamily="2" charset="2"/>
              <a:buChar char="§"/>
            </a:pPr>
            <a:endParaRPr lang="es-CL" dirty="0"/>
          </a:p>
        </p:txBody>
      </p:sp>
      <p:pic>
        <p:nvPicPr>
          <p:cNvPr id="5" name="4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48064" y="1124744"/>
            <a:ext cx="3570982" cy="3528392"/>
          </a:xfrm>
        </p:spPr>
      </p:pic>
    </p:spTree>
    <p:extLst>
      <p:ext uri="{BB962C8B-B14F-4D97-AF65-F5344CB8AC3E}">
        <p14:creationId xmlns:p14="http://schemas.microsoft.com/office/powerpoint/2010/main" val="1331664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Bienes relacionados (I)</a:t>
            </a:r>
          </a:p>
        </p:txBody>
      </p:sp>
      <p:sp>
        <p:nvSpPr>
          <p:cNvPr id="3" name="Marcador de texto 2"/>
          <p:cNvSpPr>
            <a:spLocks noGrp="1"/>
          </p:cNvSpPr>
          <p:nvPr>
            <p:ph type="body" idx="1"/>
          </p:nvPr>
        </p:nvSpPr>
        <p:spPr/>
        <p:txBody>
          <a:bodyPr/>
          <a:lstStyle/>
          <a:p>
            <a:r>
              <a:rPr lang="es-CL" dirty="0"/>
              <a:t>Bienes sustitutos (BS)</a:t>
            </a:r>
          </a:p>
        </p:txBody>
      </p:sp>
      <p:sp>
        <p:nvSpPr>
          <p:cNvPr id="4" name="Marcador de contenido 3"/>
          <p:cNvSpPr>
            <a:spLocks noGrp="1"/>
          </p:cNvSpPr>
          <p:nvPr>
            <p:ph sz="half" idx="2"/>
          </p:nvPr>
        </p:nvSpPr>
        <p:spPr>
          <a:xfrm>
            <a:off x="533399" y="1414732"/>
            <a:ext cx="3945467" cy="2886335"/>
          </a:xfrm>
        </p:spPr>
        <p:txBody>
          <a:bodyPr>
            <a:normAutofit fontScale="85000" lnSpcReduction="10000"/>
          </a:bodyPr>
          <a:lstStyle/>
          <a:p>
            <a:pPr>
              <a:buFont typeface="Wingdings" panose="05000000000000000000" pitchFamily="2" charset="2"/>
              <a:buChar char="§"/>
            </a:pPr>
            <a:r>
              <a:rPr lang="es-CL" dirty="0"/>
              <a:t>Bienes sustitutos son los que satisfacen “deseos”/necesidades similares.</a:t>
            </a:r>
          </a:p>
          <a:p>
            <a:pPr>
              <a:buFont typeface="Wingdings" panose="05000000000000000000" pitchFamily="2" charset="2"/>
              <a:buChar char="§"/>
            </a:pPr>
            <a:r>
              <a:rPr lang="es-CL" dirty="0"/>
              <a:t>Ejemplos: té, café o chocolate caliente. O café arábica, café robusta y </a:t>
            </a:r>
            <a:r>
              <a:rPr lang="es-CL" dirty="0" err="1"/>
              <a:t>kopi</a:t>
            </a:r>
            <a:r>
              <a:rPr lang="es-CL" dirty="0"/>
              <a:t> </a:t>
            </a:r>
            <a:r>
              <a:rPr lang="es-CL" dirty="0" err="1"/>
              <a:t>luwak</a:t>
            </a:r>
            <a:r>
              <a:rPr lang="es-CL" dirty="0"/>
              <a:t>. O peras y manzanas. Adidas o Puma. Fusil de asalto FMF 2000 o HK 416. Taxi o Uber. Muffins, </a:t>
            </a:r>
            <a:r>
              <a:rPr lang="es-CL" dirty="0" err="1"/>
              <a:t>doughnuts</a:t>
            </a:r>
            <a:r>
              <a:rPr lang="es-CL" dirty="0"/>
              <a:t>, </a:t>
            </a:r>
            <a:r>
              <a:rPr lang="es-CL" dirty="0" err="1"/>
              <a:t>macarons</a:t>
            </a:r>
            <a:r>
              <a:rPr lang="es-CL" dirty="0"/>
              <a:t> o </a:t>
            </a:r>
            <a:r>
              <a:rPr lang="es-CL" dirty="0" err="1"/>
              <a:t>beignets</a:t>
            </a:r>
            <a:r>
              <a:rPr lang="es-CL" dirty="0"/>
              <a:t>. </a:t>
            </a:r>
          </a:p>
          <a:p>
            <a:pPr>
              <a:buFont typeface="Wingdings" panose="05000000000000000000" pitchFamily="2" charset="2"/>
              <a:buChar char="§"/>
            </a:pPr>
            <a:endParaRPr lang="es-CL" dirty="0"/>
          </a:p>
          <a:p>
            <a:endParaRPr lang="es-CL" dirty="0"/>
          </a:p>
        </p:txBody>
      </p:sp>
      <p:sp>
        <p:nvSpPr>
          <p:cNvPr id="5" name="Marcador de texto 4"/>
          <p:cNvSpPr>
            <a:spLocks noGrp="1"/>
          </p:cNvSpPr>
          <p:nvPr>
            <p:ph type="body" sz="quarter" idx="3"/>
          </p:nvPr>
        </p:nvSpPr>
        <p:spPr>
          <a:xfrm>
            <a:off x="4855016" y="566738"/>
            <a:ext cx="4122207" cy="576262"/>
          </a:xfrm>
        </p:spPr>
        <p:txBody>
          <a:bodyPr/>
          <a:lstStyle/>
          <a:p>
            <a:r>
              <a:rPr lang="es-CL" dirty="0"/>
              <a:t>Bienes complementarios (BC)</a:t>
            </a:r>
          </a:p>
        </p:txBody>
      </p:sp>
      <p:sp>
        <p:nvSpPr>
          <p:cNvPr id="6" name="Marcador de contenido 5"/>
          <p:cNvSpPr>
            <a:spLocks noGrp="1"/>
          </p:cNvSpPr>
          <p:nvPr>
            <p:ph sz="quarter" idx="4"/>
          </p:nvPr>
        </p:nvSpPr>
        <p:spPr>
          <a:xfrm>
            <a:off x="4662362" y="1414732"/>
            <a:ext cx="3956705" cy="3398808"/>
          </a:xfrm>
        </p:spPr>
        <p:txBody>
          <a:bodyPr>
            <a:normAutofit fontScale="85000" lnSpcReduction="10000"/>
          </a:bodyPr>
          <a:lstStyle/>
          <a:p>
            <a:pPr>
              <a:buFont typeface="Wingdings" panose="05000000000000000000" pitchFamily="2" charset="2"/>
              <a:buChar char="§"/>
            </a:pPr>
            <a:r>
              <a:rPr lang="es-CL" dirty="0"/>
              <a:t>Bienes complementarios son los que satisfacen “deseos”/necesidades complementarias.</a:t>
            </a:r>
          </a:p>
          <a:p>
            <a:pPr>
              <a:buFont typeface="Wingdings" panose="05000000000000000000" pitchFamily="2" charset="2"/>
              <a:buChar char="§"/>
            </a:pPr>
            <a:r>
              <a:rPr lang="es-CL" dirty="0"/>
              <a:t>Ejemplos: Café y muffins. Fusil HK 416 y mira telescópica </a:t>
            </a:r>
            <a:r>
              <a:rPr lang="es-CL" dirty="0" err="1"/>
              <a:t>Reflex</a:t>
            </a:r>
            <a:r>
              <a:rPr lang="es-CL" dirty="0"/>
              <a:t> de visión térmica. Camisas para y mancuernas. Autos y bencina. Barbie/Ken y todos sus accesorios que se venden por separado.</a:t>
            </a:r>
          </a:p>
        </p:txBody>
      </p:sp>
    </p:spTree>
    <p:extLst>
      <p:ext uri="{BB962C8B-B14F-4D97-AF65-F5344CB8AC3E}">
        <p14:creationId xmlns:p14="http://schemas.microsoft.com/office/powerpoint/2010/main" val="309160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Bienes sustitutos</a:t>
            </a:r>
          </a:p>
        </p:txBody>
      </p:sp>
      <p:sp>
        <p:nvSpPr>
          <p:cNvPr id="3" name="Marcador de texto 2"/>
          <p:cNvSpPr>
            <a:spLocks noGrp="1"/>
          </p:cNvSpPr>
          <p:nvPr>
            <p:ph type="body" idx="1"/>
          </p:nvPr>
        </p:nvSpPr>
        <p:spPr>
          <a:xfrm>
            <a:off x="762001" y="533400"/>
            <a:ext cx="3716866" cy="1112520"/>
          </a:xfrm>
        </p:spPr>
        <p:txBody>
          <a:bodyPr/>
          <a:lstStyle/>
          <a:p>
            <a:r>
              <a:rPr lang="es-CL" dirty="0"/>
              <a:t>ADIDAS </a:t>
            </a:r>
            <a:r>
              <a:rPr lang="es-CL" dirty="0" err="1"/>
              <a:t>GoT</a:t>
            </a:r>
            <a:endParaRPr lang="es-CL" dirty="0"/>
          </a:p>
        </p:txBody>
      </p:sp>
      <p:pic>
        <p:nvPicPr>
          <p:cNvPr id="7" name="Marcador de contenid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544" y="2039810"/>
            <a:ext cx="4317700" cy="2432304"/>
          </a:xfrm>
        </p:spPr>
      </p:pic>
      <p:sp>
        <p:nvSpPr>
          <p:cNvPr id="5" name="Marcador de texto 4"/>
          <p:cNvSpPr>
            <a:spLocks noGrp="1"/>
          </p:cNvSpPr>
          <p:nvPr>
            <p:ph type="body" sz="quarter" idx="3"/>
          </p:nvPr>
        </p:nvSpPr>
        <p:spPr>
          <a:xfrm>
            <a:off x="5143500" y="1097280"/>
            <a:ext cx="2756916" cy="548640"/>
          </a:xfrm>
        </p:spPr>
        <p:txBody>
          <a:bodyPr/>
          <a:lstStyle/>
          <a:p>
            <a:r>
              <a:rPr lang="es-CL" dirty="0"/>
              <a:t>PUMA </a:t>
            </a:r>
            <a:r>
              <a:rPr lang="es-CL" dirty="0" err="1"/>
              <a:t>ferrary</a:t>
            </a:r>
            <a:endParaRPr lang="es-CL" dirty="0"/>
          </a:p>
        </p:txBody>
      </p:sp>
      <p:pic>
        <p:nvPicPr>
          <p:cNvPr id="8" name="Marcador de contenido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43500" y="2039810"/>
            <a:ext cx="3200400" cy="2432304"/>
          </a:xfrm>
        </p:spPr>
      </p:pic>
    </p:spTree>
    <p:extLst>
      <p:ext uri="{BB962C8B-B14F-4D97-AF65-F5344CB8AC3E}">
        <p14:creationId xmlns:p14="http://schemas.microsoft.com/office/powerpoint/2010/main" val="1710443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Bienes complementarios</a:t>
            </a:r>
          </a:p>
        </p:txBody>
      </p:sp>
      <p:sp>
        <p:nvSpPr>
          <p:cNvPr id="3" name="Marcador de texto 2"/>
          <p:cNvSpPr>
            <a:spLocks noGrp="1"/>
          </p:cNvSpPr>
          <p:nvPr>
            <p:ph type="body" idx="1"/>
          </p:nvPr>
        </p:nvSpPr>
        <p:spPr>
          <a:xfrm>
            <a:off x="609599" y="1930400"/>
            <a:ext cx="3090672" cy="435489"/>
          </a:xfrm>
        </p:spPr>
        <p:txBody>
          <a:bodyPr/>
          <a:lstStyle/>
          <a:p>
            <a:r>
              <a:rPr lang="es-CL" dirty="0"/>
              <a:t>Fusil FMF 2000</a:t>
            </a:r>
          </a:p>
        </p:txBody>
      </p:sp>
      <p:pic>
        <p:nvPicPr>
          <p:cNvPr id="7" name="Marcador de contenid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 y="2651956"/>
            <a:ext cx="3994834" cy="2029122"/>
          </a:xfrm>
        </p:spPr>
      </p:pic>
      <p:sp>
        <p:nvSpPr>
          <p:cNvPr id="5" name="Marcador de texto 4"/>
          <p:cNvSpPr>
            <a:spLocks noGrp="1"/>
          </p:cNvSpPr>
          <p:nvPr>
            <p:ph type="body" sz="quarter" idx="3"/>
          </p:nvPr>
        </p:nvSpPr>
        <p:spPr>
          <a:xfrm>
            <a:off x="4746569" y="838200"/>
            <a:ext cx="3713069" cy="921589"/>
          </a:xfrm>
        </p:spPr>
        <p:txBody>
          <a:bodyPr/>
          <a:lstStyle/>
          <a:p>
            <a:r>
              <a:rPr lang="es-CL" dirty="0"/>
              <a:t>Mira telescópica </a:t>
            </a:r>
            <a:r>
              <a:rPr lang="es-CL" dirty="0" err="1"/>
              <a:t>Reflex</a:t>
            </a:r>
            <a:r>
              <a:rPr lang="es-CL" dirty="0"/>
              <a:t> térmica</a:t>
            </a:r>
          </a:p>
        </p:txBody>
      </p:sp>
      <p:pic>
        <p:nvPicPr>
          <p:cNvPr id="8" name="Marcador de contenido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46569" y="1928446"/>
            <a:ext cx="3258744" cy="2948354"/>
          </a:xfrm>
        </p:spPr>
      </p:pic>
    </p:spTree>
    <p:extLst>
      <p:ext uri="{BB962C8B-B14F-4D97-AF65-F5344CB8AC3E}">
        <p14:creationId xmlns:p14="http://schemas.microsoft.com/office/powerpoint/2010/main" val="321248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599" y="609600"/>
            <a:ext cx="6347713" cy="742682"/>
          </a:xfrm>
        </p:spPr>
        <p:txBody>
          <a:bodyPr/>
          <a:lstStyle/>
          <a:p>
            <a:r>
              <a:rPr lang="es-CL" dirty="0"/>
              <a:t>Efectos de la demanda</a:t>
            </a:r>
          </a:p>
        </p:txBody>
      </p:sp>
      <p:sp>
        <p:nvSpPr>
          <p:cNvPr id="3" name="Marcador de texto 2"/>
          <p:cNvSpPr>
            <a:spLocks noGrp="1"/>
          </p:cNvSpPr>
          <p:nvPr>
            <p:ph type="body" idx="1"/>
          </p:nvPr>
        </p:nvSpPr>
        <p:spPr>
          <a:xfrm>
            <a:off x="609599" y="1558344"/>
            <a:ext cx="3090672" cy="602639"/>
          </a:xfrm>
        </p:spPr>
        <p:txBody>
          <a:bodyPr/>
          <a:lstStyle/>
          <a:p>
            <a:r>
              <a:rPr lang="es-CL" dirty="0"/>
              <a:t>Efecto sustitución</a:t>
            </a:r>
          </a:p>
        </p:txBody>
      </p:sp>
      <p:sp>
        <p:nvSpPr>
          <p:cNvPr id="4" name="Marcador de contenido 3"/>
          <p:cNvSpPr>
            <a:spLocks noGrp="1"/>
          </p:cNvSpPr>
          <p:nvPr>
            <p:ph sz="half" idx="2"/>
          </p:nvPr>
        </p:nvSpPr>
        <p:spPr>
          <a:xfrm>
            <a:off x="609599" y="2459866"/>
            <a:ext cx="3090672" cy="3581497"/>
          </a:xfrm>
        </p:spPr>
        <p:txBody>
          <a:bodyPr>
            <a:normAutofit fontScale="85000" lnSpcReduction="20000"/>
          </a:bodyPr>
          <a:lstStyle/>
          <a:p>
            <a:pPr>
              <a:buFont typeface="Wingdings" panose="05000000000000000000" pitchFamily="2" charset="2"/>
              <a:buChar char="§"/>
            </a:pPr>
            <a:r>
              <a:rPr lang="es-CL" dirty="0"/>
              <a:t>Cada bien es único, pero sabemos que hay sustitutos.</a:t>
            </a:r>
          </a:p>
          <a:p>
            <a:pPr>
              <a:buFont typeface="Wingdings" panose="05000000000000000000" pitchFamily="2" charset="2"/>
              <a:buChar char="§"/>
            </a:pPr>
            <a:r>
              <a:rPr lang="es-CL" i="1" dirty="0"/>
              <a:t>CP </a:t>
            </a:r>
            <a:r>
              <a:rPr lang="es-CL" dirty="0"/>
              <a:t>a mayor precio de un bien, su precio relativo (CO) aumenta. </a:t>
            </a:r>
          </a:p>
          <a:p>
            <a:pPr>
              <a:buFont typeface="Wingdings" panose="05000000000000000000" pitchFamily="2" charset="2"/>
              <a:buChar char="§"/>
            </a:pPr>
            <a:r>
              <a:rPr lang="es-CL" dirty="0"/>
              <a:t>A mayor CO de un bien (expresado en su precio), entonces, aumenta el incentivo para economizar en su uso y cambiarse a (consumir, demandar) un bien sustituto.</a:t>
            </a:r>
          </a:p>
          <a:p>
            <a:pPr>
              <a:buFont typeface="Wingdings" panose="05000000000000000000" pitchFamily="2" charset="2"/>
              <a:buChar char="§"/>
            </a:pPr>
            <a:endParaRPr lang="es-CL" dirty="0"/>
          </a:p>
          <a:p>
            <a:pPr lvl="2"/>
            <a:endParaRPr lang="es-CL" dirty="0"/>
          </a:p>
          <a:p>
            <a:endParaRPr lang="es-CL" dirty="0"/>
          </a:p>
        </p:txBody>
      </p:sp>
      <p:sp>
        <p:nvSpPr>
          <p:cNvPr id="5" name="Marcador de texto 4"/>
          <p:cNvSpPr>
            <a:spLocks noGrp="1"/>
          </p:cNvSpPr>
          <p:nvPr>
            <p:ph type="body" sz="quarter" idx="3"/>
          </p:nvPr>
        </p:nvSpPr>
        <p:spPr>
          <a:xfrm>
            <a:off x="3866640" y="1558344"/>
            <a:ext cx="3090672" cy="602639"/>
          </a:xfrm>
        </p:spPr>
        <p:txBody>
          <a:bodyPr/>
          <a:lstStyle/>
          <a:p>
            <a:r>
              <a:rPr lang="es-CL" dirty="0"/>
              <a:t>Predicciones</a:t>
            </a:r>
          </a:p>
        </p:txBody>
      </p:sp>
      <p:sp>
        <p:nvSpPr>
          <p:cNvPr id="6" name="Marcador de contenido 5"/>
          <p:cNvSpPr>
            <a:spLocks noGrp="1"/>
          </p:cNvSpPr>
          <p:nvPr>
            <p:ph sz="quarter" idx="4"/>
          </p:nvPr>
        </p:nvSpPr>
        <p:spPr>
          <a:xfrm>
            <a:off x="3866640" y="2459866"/>
            <a:ext cx="3719016" cy="3581498"/>
          </a:xfrm>
        </p:spPr>
        <p:txBody>
          <a:bodyPr>
            <a:normAutofit fontScale="85000" lnSpcReduction="20000"/>
          </a:bodyPr>
          <a:lstStyle/>
          <a:p>
            <a:pPr>
              <a:buFont typeface="Wingdings" panose="05000000000000000000" pitchFamily="2" charset="2"/>
              <a:buChar char="§"/>
            </a:pPr>
            <a:r>
              <a:rPr lang="es-CL" dirty="0"/>
              <a:t>Si varía el precio de un </a:t>
            </a:r>
            <a:r>
              <a:rPr lang="es-CL" dirty="0" err="1"/>
              <a:t>BSx</a:t>
            </a:r>
            <a:r>
              <a:rPr lang="es-CL" dirty="0"/>
              <a:t>, la demanda del </a:t>
            </a:r>
            <a:r>
              <a:rPr lang="es-CL" dirty="0" err="1"/>
              <a:t>BSy</a:t>
            </a:r>
            <a:r>
              <a:rPr lang="es-CL" dirty="0"/>
              <a:t> variará en el mismo sentido. </a:t>
            </a:r>
          </a:p>
          <a:p>
            <a:pPr lvl="1">
              <a:buFont typeface="Wingdings" panose="05000000000000000000" pitchFamily="2" charset="2"/>
              <a:buChar char="§"/>
            </a:pPr>
            <a:r>
              <a:rPr lang="es-CL" dirty="0"/>
              <a:t>Ej.: Si sube el precio de </a:t>
            </a:r>
            <a:r>
              <a:rPr lang="es-CL" dirty="0" err="1"/>
              <a:t>Uber</a:t>
            </a:r>
            <a:r>
              <a:rPr lang="es-CL" dirty="0"/>
              <a:t> (baja su demanda), pero subirá la demanda por taxis regulares.</a:t>
            </a:r>
          </a:p>
          <a:p>
            <a:pPr>
              <a:buFont typeface="Wingdings" panose="05000000000000000000" pitchFamily="2" charset="2"/>
              <a:buChar char="§"/>
            </a:pPr>
            <a:r>
              <a:rPr lang="es-CL" dirty="0"/>
              <a:t>Si varía el precio de un </a:t>
            </a:r>
            <a:r>
              <a:rPr lang="es-CL" dirty="0" err="1"/>
              <a:t>BCx</a:t>
            </a:r>
            <a:r>
              <a:rPr lang="es-CL" dirty="0"/>
              <a:t>, la demanda del </a:t>
            </a:r>
            <a:r>
              <a:rPr lang="es-CL" dirty="0" err="1"/>
              <a:t>BCy</a:t>
            </a:r>
            <a:r>
              <a:rPr lang="es-CL" dirty="0"/>
              <a:t> variará en sentido inverso. </a:t>
            </a:r>
          </a:p>
          <a:p>
            <a:pPr lvl="1">
              <a:buFont typeface="Wingdings" panose="05000000000000000000" pitchFamily="2" charset="2"/>
              <a:buChar char="§"/>
            </a:pPr>
            <a:r>
              <a:rPr lang="es-CL"/>
              <a:t>Ej.: </a:t>
            </a:r>
            <a:r>
              <a:rPr lang="es-CL" dirty="0"/>
              <a:t>Si sube el precio de las camisas (su demanda disminuirá); bajará la demanda de mancuernas/gemelos. </a:t>
            </a:r>
          </a:p>
        </p:txBody>
      </p:sp>
    </p:spTree>
    <p:extLst>
      <p:ext uri="{BB962C8B-B14F-4D97-AF65-F5344CB8AC3E}">
        <p14:creationId xmlns:p14="http://schemas.microsoft.com/office/powerpoint/2010/main" val="1531495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Bienes relacionados (II)</a:t>
            </a:r>
          </a:p>
        </p:txBody>
      </p:sp>
      <p:sp>
        <p:nvSpPr>
          <p:cNvPr id="3" name="Marcador de texto 2"/>
          <p:cNvSpPr>
            <a:spLocks noGrp="1"/>
          </p:cNvSpPr>
          <p:nvPr>
            <p:ph type="body" idx="1"/>
          </p:nvPr>
        </p:nvSpPr>
        <p:spPr/>
        <p:txBody>
          <a:bodyPr/>
          <a:lstStyle/>
          <a:p>
            <a:r>
              <a:rPr lang="es-CL" dirty="0"/>
              <a:t>Bienes inferiores (BI)</a:t>
            </a:r>
          </a:p>
        </p:txBody>
      </p:sp>
      <p:sp>
        <p:nvSpPr>
          <p:cNvPr id="4" name="Marcador de contenido 3"/>
          <p:cNvSpPr>
            <a:spLocks noGrp="1"/>
          </p:cNvSpPr>
          <p:nvPr>
            <p:ph sz="half" idx="2"/>
          </p:nvPr>
        </p:nvSpPr>
        <p:spPr/>
        <p:txBody>
          <a:bodyPr>
            <a:normAutofit lnSpcReduction="10000"/>
          </a:bodyPr>
          <a:lstStyle/>
          <a:p>
            <a:pPr>
              <a:buFont typeface="Wingdings" panose="05000000000000000000" pitchFamily="2" charset="2"/>
              <a:buChar char="§"/>
            </a:pPr>
            <a:r>
              <a:rPr lang="es-CL" dirty="0"/>
              <a:t>Bienes inferiores son aquellos cuya demanda baja cuando aumenta el ingreso; y que su demanda aumenta cuando disminuye el ingreso.</a:t>
            </a:r>
          </a:p>
          <a:p>
            <a:pPr>
              <a:buFont typeface="Wingdings" panose="05000000000000000000" pitchFamily="2" charset="2"/>
              <a:buChar char="§"/>
            </a:pPr>
            <a:r>
              <a:rPr lang="es-CL" dirty="0"/>
              <a:t>Ej.: La marraqueta del burgués pobre; básicamente, los bienes esenciales; pasta </a:t>
            </a:r>
            <a:r>
              <a:rPr lang="es-CL" dirty="0" err="1"/>
              <a:t>Carozzi</a:t>
            </a:r>
            <a:r>
              <a:rPr lang="es-CL" dirty="0"/>
              <a:t>.</a:t>
            </a:r>
          </a:p>
        </p:txBody>
      </p:sp>
      <p:sp>
        <p:nvSpPr>
          <p:cNvPr id="5" name="Marcador de texto 4"/>
          <p:cNvSpPr>
            <a:spLocks noGrp="1"/>
          </p:cNvSpPr>
          <p:nvPr>
            <p:ph type="body" sz="quarter" idx="3"/>
          </p:nvPr>
        </p:nvSpPr>
        <p:spPr/>
        <p:txBody>
          <a:bodyPr/>
          <a:lstStyle/>
          <a:p>
            <a:r>
              <a:rPr lang="es-CL" dirty="0"/>
              <a:t>Bienes normales (BN)</a:t>
            </a:r>
          </a:p>
        </p:txBody>
      </p:sp>
      <p:sp>
        <p:nvSpPr>
          <p:cNvPr id="6" name="Marcador de contenido 5"/>
          <p:cNvSpPr>
            <a:spLocks noGrp="1"/>
          </p:cNvSpPr>
          <p:nvPr>
            <p:ph sz="quarter" idx="4"/>
          </p:nvPr>
        </p:nvSpPr>
        <p:spPr/>
        <p:txBody>
          <a:bodyPr>
            <a:normAutofit lnSpcReduction="10000"/>
          </a:bodyPr>
          <a:lstStyle/>
          <a:p>
            <a:pPr>
              <a:buFont typeface="Wingdings" panose="05000000000000000000" pitchFamily="2" charset="2"/>
              <a:buChar char="§"/>
            </a:pPr>
            <a:r>
              <a:rPr lang="es-CL" dirty="0"/>
              <a:t>Bienes normales son aquellos cuya demanda aumenta cuando aumenta el ingreso; y cuya demanda disminuye, cuando el ingreso se contrae.</a:t>
            </a:r>
          </a:p>
          <a:p>
            <a:pPr>
              <a:buFont typeface="Wingdings" panose="05000000000000000000" pitchFamily="2" charset="2"/>
              <a:buChar char="§"/>
            </a:pPr>
            <a:r>
              <a:rPr lang="es-CL" dirty="0"/>
              <a:t>Ej.: La brioche del burgués adinerado; la bencina; </a:t>
            </a:r>
            <a:r>
              <a:rPr lang="es-CL" dirty="0" err="1"/>
              <a:t>Netflix</a:t>
            </a:r>
            <a:r>
              <a:rPr lang="es-CL" dirty="0"/>
              <a:t>; viajes de vacaciones; pasta De </a:t>
            </a:r>
            <a:r>
              <a:rPr lang="es-CL" dirty="0" err="1"/>
              <a:t>Cecco</a:t>
            </a:r>
            <a:r>
              <a:rPr lang="es-CL" dirty="0"/>
              <a:t>.</a:t>
            </a:r>
          </a:p>
        </p:txBody>
      </p:sp>
    </p:spTree>
    <p:extLst>
      <p:ext uri="{BB962C8B-B14F-4D97-AF65-F5344CB8AC3E}">
        <p14:creationId xmlns:p14="http://schemas.microsoft.com/office/powerpoint/2010/main" val="3606849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Diagrama de flujo circular + estado</a:t>
            </a: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93" y="631874"/>
            <a:ext cx="7673971" cy="3863926"/>
          </a:xfrm>
        </p:spPr>
      </p:pic>
    </p:spTree>
    <p:extLst>
      <p:ext uri="{BB962C8B-B14F-4D97-AF65-F5344CB8AC3E}">
        <p14:creationId xmlns:p14="http://schemas.microsoft.com/office/powerpoint/2010/main" val="307796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Bienes relacionados (ii)</a:t>
            </a:r>
          </a:p>
        </p:txBody>
      </p:sp>
      <p:sp>
        <p:nvSpPr>
          <p:cNvPr id="5" name="Marcador de texto 4"/>
          <p:cNvSpPr>
            <a:spLocks noGrp="1"/>
          </p:cNvSpPr>
          <p:nvPr>
            <p:ph type="body" idx="1"/>
          </p:nvPr>
        </p:nvSpPr>
        <p:spPr>
          <a:xfrm>
            <a:off x="609599" y="1678675"/>
            <a:ext cx="3090672" cy="482308"/>
          </a:xfrm>
        </p:spPr>
        <p:txBody>
          <a:bodyPr/>
          <a:lstStyle/>
          <a:p>
            <a:r>
              <a:rPr lang="es-ES" dirty="0"/>
              <a:t>Bienes inferiores</a:t>
            </a:r>
          </a:p>
        </p:txBody>
      </p:sp>
      <p:pic>
        <p:nvPicPr>
          <p:cNvPr id="9" name="Marcador de contenido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078" y="2282426"/>
            <a:ext cx="3458517" cy="2293147"/>
          </a:xfrm>
        </p:spPr>
      </p:pic>
      <p:sp>
        <p:nvSpPr>
          <p:cNvPr id="7" name="Marcador de texto 6"/>
          <p:cNvSpPr>
            <a:spLocks noGrp="1"/>
          </p:cNvSpPr>
          <p:nvPr>
            <p:ph type="body" sz="quarter" idx="3"/>
          </p:nvPr>
        </p:nvSpPr>
        <p:spPr>
          <a:xfrm>
            <a:off x="4749420" y="1678675"/>
            <a:ext cx="2866031" cy="482308"/>
          </a:xfrm>
        </p:spPr>
        <p:txBody>
          <a:bodyPr/>
          <a:lstStyle/>
          <a:p>
            <a:r>
              <a:rPr lang="es-ES" dirty="0"/>
              <a:t>Bienes normales</a:t>
            </a:r>
          </a:p>
        </p:txBody>
      </p:sp>
      <p:pic>
        <p:nvPicPr>
          <p:cNvPr id="10" name="Marcador de contenido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086642" y="2282426"/>
            <a:ext cx="4621858" cy="2588241"/>
          </a:xfrm>
        </p:spPr>
      </p:pic>
    </p:spTree>
    <p:extLst>
      <p:ext uri="{BB962C8B-B14F-4D97-AF65-F5344CB8AC3E}">
        <p14:creationId xmlns:p14="http://schemas.microsoft.com/office/powerpoint/2010/main" val="689522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Efectos de la demanda</a:t>
            </a:r>
          </a:p>
        </p:txBody>
      </p:sp>
      <p:sp>
        <p:nvSpPr>
          <p:cNvPr id="3" name="Marcador de texto 2"/>
          <p:cNvSpPr>
            <a:spLocks noGrp="1"/>
          </p:cNvSpPr>
          <p:nvPr>
            <p:ph type="body" idx="1"/>
          </p:nvPr>
        </p:nvSpPr>
        <p:spPr/>
        <p:txBody>
          <a:bodyPr/>
          <a:lstStyle/>
          <a:p>
            <a:r>
              <a:rPr lang="es-CL" dirty="0"/>
              <a:t>Efecto ingreso</a:t>
            </a:r>
          </a:p>
        </p:txBody>
      </p:sp>
      <p:sp>
        <p:nvSpPr>
          <p:cNvPr id="4" name="Marcador de contenido 3"/>
          <p:cNvSpPr>
            <a:spLocks noGrp="1"/>
          </p:cNvSpPr>
          <p:nvPr>
            <p:ph sz="half" idx="2"/>
          </p:nvPr>
        </p:nvSpPr>
        <p:spPr/>
        <p:txBody>
          <a:bodyPr>
            <a:normAutofit lnSpcReduction="10000"/>
          </a:bodyPr>
          <a:lstStyle/>
          <a:p>
            <a:pPr>
              <a:buFont typeface="Wingdings" panose="05000000000000000000" pitchFamily="2" charset="2"/>
              <a:buChar char="§"/>
            </a:pPr>
            <a:r>
              <a:rPr lang="es-CL" dirty="0"/>
              <a:t>Efecto ingreso: </a:t>
            </a:r>
            <a:r>
              <a:rPr lang="es-CL" i="1" dirty="0"/>
              <a:t>CP</a:t>
            </a:r>
            <a:r>
              <a:rPr lang="es-CL" dirty="0"/>
              <a:t>, el consumo (la demanda) varía (aumenta/disminuye) en relación con el ingreso (I).</a:t>
            </a:r>
          </a:p>
          <a:p>
            <a:pPr>
              <a:buFont typeface="Wingdings" panose="05000000000000000000" pitchFamily="2" charset="2"/>
              <a:buChar char="§"/>
            </a:pPr>
            <a:r>
              <a:rPr lang="es-CL" dirty="0"/>
              <a:t>Y el bien cuyo precio aumente será de los que la gente demandará en menor medida (Ley de la demanda).</a:t>
            </a:r>
          </a:p>
          <a:p>
            <a:endParaRPr lang="es-CL" dirty="0"/>
          </a:p>
        </p:txBody>
      </p:sp>
      <p:sp>
        <p:nvSpPr>
          <p:cNvPr id="5" name="Marcador de texto 4"/>
          <p:cNvSpPr>
            <a:spLocks noGrp="1"/>
          </p:cNvSpPr>
          <p:nvPr>
            <p:ph type="body" sz="quarter" idx="3"/>
          </p:nvPr>
        </p:nvSpPr>
        <p:spPr/>
        <p:txBody>
          <a:bodyPr/>
          <a:lstStyle/>
          <a:p>
            <a:r>
              <a:rPr lang="es-CL" dirty="0"/>
              <a:t>Predicciones</a:t>
            </a:r>
          </a:p>
        </p:txBody>
      </p:sp>
      <p:sp>
        <p:nvSpPr>
          <p:cNvPr id="6" name="Marcador de contenido 5"/>
          <p:cNvSpPr>
            <a:spLocks noGrp="1"/>
          </p:cNvSpPr>
          <p:nvPr>
            <p:ph sz="quarter" idx="4"/>
          </p:nvPr>
        </p:nvSpPr>
        <p:spPr/>
        <p:txBody>
          <a:bodyPr>
            <a:normAutofit lnSpcReduction="10000"/>
          </a:bodyPr>
          <a:lstStyle/>
          <a:p>
            <a:pPr>
              <a:buFont typeface="Wingdings" panose="05000000000000000000" pitchFamily="2" charset="2"/>
              <a:buChar char="§"/>
            </a:pPr>
            <a:r>
              <a:rPr lang="es-CL" dirty="0"/>
              <a:t>Al variar el ingreso (I), variará la demanda de bienes relacionados (bienes inferiores y normales).</a:t>
            </a:r>
          </a:p>
          <a:p>
            <a:pPr>
              <a:buFont typeface="Wingdings" panose="05000000000000000000" pitchFamily="2" charset="2"/>
              <a:buChar char="§"/>
            </a:pPr>
            <a:r>
              <a:rPr lang="es-CL" dirty="0"/>
              <a:t>Si el I aumenta, aumentará la D de BN y disminuirá la D de BI. </a:t>
            </a:r>
          </a:p>
          <a:p>
            <a:pPr>
              <a:buFont typeface="Wingdings" panose="05000000000000000000" pitchFamily="2" charset="2"/>
              <a:buChar char="§"/>
            </a:pPr>
            <a:r>
              <a:rPr lang="es-CL" dirty="0"/>
              <a:t>Si el I baja, bajará la D de BN y aumentará la D de BI.</a:t>
            </a:r>
          </a:p>
        </p:txBody>
      </p:sp>
    </p:spTree>
    <p:extLst>
      <p:ext uri="{BB962C8B-B14F-4D97-AF65-F5344CB8AC3E}">
        <p14:creationId xmlns:p14="http://schemas.microsoft.com/office/powerpoint/2010/main" val="3300682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Cambios </a:t>
            </a:r>
            <a:r>
              <a:rPr lang="es-CL" u="sng" dirty="0"/>
              <a:t>DE</a:t>
            </a:r>
            <a:r>
              <a:rPr lang="es-CL" dirty="0"/>
              <a:t> la demanda</a:t>
            </a:r>
          </a:p>
        </p:txBody>
      </p:sp>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838200"/>
            <a:ext cx="3528392" cy="3481555"/>
          </a:xfrm>
        </p:spPr>
      </p:pic>
      <p:sp>
        <p:nvSpPr>
          <p:cNvPr id="3" name="2 Marcador de contenido"/>
          <p:cNvSpPr>
            <a:spLocks noGrp="1"/>
          </p:cNvSpPr>
          <p:nvPr>
            <p:ph sz="half" idx="2"/>
          </p:nvPr>
        </p:nvSpPr>
        <p:spPr>
          <a:xfrm>
            <a:off x="4572000" y="914400"/>
            <a:ext cx="3899140" cy="4100423"/>
          </a:xfrm>
        </p:spPr>
        <p:txBody>
          <a:bodyPr>
            <a:normAutofit fontScale="92500"/>
          </a:bodyPr>
          <a:lstStyle/>
          <a:p>
            <a:pPr marL="457200" indent="-457200">
              <a:buFont typeface="Wingdings" panose="05000000000000000000" pitchFamily="2" charset="2"/>
              <a:buChar char="§"/>
            </a:pPr>
            <a:r>
              <a:rPr lang="es-CL" sz="1400" dirty="0"/>
              <a:t>No confundir con cambios </a:t>
            </a:r>
            <a:r>
              <a:rPr lang="es-CL" sz="1400" u="sng" dirty="0"/>
              <a:t>en</a:t>
            </a:r>
            <a:r>
              <a:rPr lang="es-CL" sz="1400" dirty="0"/>
              <a:t> la cantidad demandada de un bien a un precio dado.</a:t>
            </a:r>
          </a:p>
          <a:p>
            <a:pPr marL="457200" indent="-457200">
              <a:buFont typeface="Wingdings" panose="05000000000000000000" pitchFamily="2" charset="2"/>
              <a:buChar char="§"/>
            </a:pPr>
            <a:r>
              <a:rPr lang="es-CL" sz="1400" dirty="0"/>
              <a:t>Hay cambio de la demanda cuando cualquiera de los factores que influyen en los planes de compra se modifica, excepto el precio.</a:t>
            </a:r>
          </a:p>
          <a:p>
            <a:pPr marL="457200" indent="-457200">
              <a:buFont typeface="Wingdings" panose="05000000000000000000" pitchFamily="2" charset="2"/>
              <a:buChar char="§"/>
            </a:pPr>
            <a:r>
              <a:rPr lang="es-CL" sz="1400" dirty="0"/>
              <a:t>Los cambios pueden ser: de aumento o disminución de la demanda.</a:t>
            </a:r>
          </a:p>
          <a:p>
            <a:pPr marL="457200" indent="-457200">
              <a:buFont typeface="Wingdings" panose="05000000000000000000" pitchFamily="2" charset="2"/>
              <a:buChar char="§"/>
            </a:pPr>
            <a:r>
              <a:rPr lang="es-CL" sz="1400" dirty="0"/>
              <a:t>Factores que provocan cambios de la demanda:</a:t>
            </a:r>
          </a:p>
          <a:p>
            <a:pPr marL="857250" lvl="1" indent="-457200">
              <a:buFont typeface="+mj-lt"/>
              <a:buAutoNum type="alphaLcPeriod"/>
            </a:pPr>
            <a:r>
              <a:rPr lang="es-CL" sz="1200" dirty="0"/>
              <a:t>Gustos.</a:t>
            </a:r>
          </a:p>
          <a:p>
            <a:pPr marL="857250" lvl="1" indent="-457200">
              <a:buFont typeface="+mj-lt"/>
              <a:buAutoNum type="alphaLcPeriod"/>
            </a:pPr>
            <a:r>
              <a:rPr lang="es-CL" sz="1200" dirty="0"/>
              <a:t>Población.</a:t>
            </a:r>
          </a:p>
          <a:p>
            <a:pPr marL="857250" lvl="1" indent="-457200">
              <a:buFont typeface="+mj-lt"/>
              <a:buAutoNum type="alphaLcPeriod"/>
            </a:pPr>
            <a:r>
              <a:rPr lang="es-CL" sz="1200" dirty="0"/>
              <a:t>Ingreso y crédito futuro.</a:t>
            </a:r>
          </a:p>
          <a:p>
            <a:pPr marL="857250" lvl="1" indent="-457200">
              <a:buFont typeface="+mj-lt"/>
              <a:buAutoNum type="alphaLcPeriod"/>
            </a:pPr>
            <a:r>
              <a:rPr lang="es-CL" sz="1200" dirty="0"/>
              <a:t>Precios de los bienes en el futuro.</a:t>
            </a:r>
          </a:p>
          <a:p>
            <a:pPr marL="857250" lvl="1" indent="-457200">
              <a:buFont typeface="+mj-lt"/>
              <a:buAutoNum type="alphaLcPeriod"/>
            </a:pPr>
            <a:r>
              <a:rPr lang="es-CL" sz="1200" dirty="0"/>
              <a:t>Precios de los bienes relacionados.</a:t>
            </a:r>
          </a:p>
          <a:p>
            <a:pPr marL="457200" indent="-457200">
              <a:buFont typeface="+mj-lt"/>
              <a:buAutoNum type="alphaLcPeriod"/>
            </a:pPr>
            <a:endParaRPr lang="es-CL" sz="1400" dirty="0"/>
          </a:p>
        </p:txBody>
      </p:sp>
    </p:spTree>
    <p:extLst>
      <p:ext uri="{BB962C8B-B14F-4D97-AF65-F5344CB8AC3E}">
        <p14:creationId xmlns:p14="http://schemas.microsoft.com/office/powerpoint/2010/main" val="2573272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Cambios </a:t>
            </a:r>
            <a:r>
              <a:rPr lang="es-ES" u="sng" dirty="0"/>
              <a:t>DE</a:t>
            </a:r>
            <a:r>
              <a:rPr lang="es-ES" dirty="0"/>
              <a:t> la demanda</a:t>
            </a:r>
          </a:p>
        </p:txBody>
      </p:sp>
      <p:pic>
        <p:nvPicPr>
          <p:cNvPr id="4" name="Marcador de contenido 3"/>
          <p:cNvPicPr>
            <a:picLocks noGrp="1" noChangeAspect="1"/>
          </p:cNvPicPr>
          <p:nvPr>
            <p:ph idx="1"/>
          </p:nvPr>
        </p:nvPicPr>
        <p:blipFill>
          <a:blip r:embed="rId2"/>
          <a:stretch>
            <a:fillRect/>
          </a:stretch>
        </p:blipFill>
        <p:spPr>
          <a:xfrm>
            <a:off x="3055321" y="419710"/>
            <a:ext cx="4581491" cy="4526101"/>
          </a:xfrm>
          <a:prstGeom prst="rect">
            <a:avLst/>
          </a:prstGeom>
        </p:spPr>
      </p:pic>
    </p:spTree>
    <p:extLst>
      <p:ext uri="{BB962C8B-B14F-4D97-AF65-F5344CB8AC3E}">
        <p14:creationId xmlns:p14="http://schemas.microsoft.com/office/powerpoint/2010/main" val="18340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Hipótesis de la renta permanente (HRP)</a:t>
            </a:r>
          </a:p>
        </p:txBody>
      </p:sp>
      <p:sp>
        <p:nvSpPr>
          <p:cNvPr id="3" name="Marcador de contenido 2"/>
          <p:cNvSpPr>
            <a:spLocks noGrp="1"/>
          </p:cNvSpPr>
          <p:nvPr>
            <p:ph sz="half" idx="1"/>
          </p:nvPr>
        </p:nvSpPr>
        <p:spPr/>
        <p:txBody>
          <a:bodyPr>
            <a:normAutofit fontScale="62500" lnSpcReduction="20000"/>
          </a:bodyPr>
          <a:lstStyle/>
          <a:p>
            <a:r>
              <a:rPr lang="es-ES" dirty="0"/>
              <a:t>M. Friedman enunció que la mayoría de las personas, a la hora de sopesar su gasto presente, evalúan su ingreso a lo largo de su vida (su renta permanente).</a:t>
            </a:r>
          </a:p>
          <a:p>
            <a:r>
              <a:rPr lang="es-ES" dirty="0"/>
              <a:t>¿Cómo lo hacen?. Consideran su renta actual y prevén su evolución a lo largo de su vida.</a:t>
            </a:r>
          </a:p>
          <a:p>
            <a:r>
              <a:rPr lang="es-ES" dirty="0"/>
              <a:t>Así, obtienen préstamos; apartan una parte de su renta como ahorro y gastan el resto en consumo diario.</a:t>
            </a:r>
          </a:p>
          <a:p>
            <a:r>
              <a:rPr lang="es-ES" dirty="0"/>
              <a:t>Las personas tienden a tomar un consumo homogéneo a lo largo de su vida. </a:t>
            </a:r>
          </a:p>
          <a:p>
            <a:r>
              <a:rPr lang="es-ES" dirty="0"/>
              <a:t>De ese modo los consumidores no consumen respecto a sus ingresos corrientes, sino respecto a sus expectativas.</a:t>
            </a:r>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5846" y="685801"/>
            <a:ext cx="3875068" cy="3880772"/>
          </a:xfrm>
        </p:spPr>
      </p:pic>
    </p:spTree>
    <p:extLst>
      <p:ext uri="{BB962C8B-B14F-4D97-AF65-F5344CB8AC3E}">
        <p14:creationId xmlns:p14="http://schemas.microsoft.com/office/powerpoint/2010/main" val="2304927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Hipótesis de la renta permanente (HRP)</a:t>
            </a:r>
          </a:p>
        </p:txBody>
      </p:sp>
      <p:pic>
        <p:nvPicPr>
          <p:cNvPr id="4" name="Marcador de contenido 3"/>
          <p:cNvPicPr>
            <a:picLocks noGrp="1" noChangeAspect="1"/>
          </p:cNvPicPr>
          <p:nvPr>
            <p:ph idx="1"/>
          </p:nvPr>
        </p:nvPicPr>
        <p:blipFill>
          <a:blip r:embed="rId2"/>
          <a:stretch>
            <a:fillRect/>
          </a:stretch>
        </p:blipFill>
        <p:spPr>
          <a:xfrm>
            <a:off x="1460392" y="538823"/>
            <a:ext cx="6223216" cy="4045554"/>
          </a:xfrm>
          <a:prstGeom prst="rect">
            <a:avLst/>
          </a:prstGeom>
        </p:spPr>
      </p:pic>
    </p:spTree>
    <p:extLst>
      <p:ext uri="{BB962C8B-B14F-4D97-AF65-F5344CB8AC3E}">
        <p14:creationId xmlns:p14="http://schemas.microsoft.com/office/powerpoint/2010/main" val="3713419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Hipótesis de la renta permanente o el que guarda… ¡siempre tiene!</a:t>
            </a:r>
          </a:p>
        </p:txBody>
      </p:sp>
      <p:sp>
        <p:nvSpPr>
          <p:cNvPr id="3" name="Marcador de contenido 2"/>
          <p:cNvSpPr>
            <a:spLocks noGrp="1"/>
          </p:cNvSpPr>
          <p:nvPr>
            <p:ph idx="1"/>
          </p:nvPr>
        </p:nvSpPr>
        <p:spPr>
          <a:xfrm>
            <a:off x="533400" y="533400"/>
            <a:ext cx="7581181" cy="3767670"/>
          </a:xfrm>
        </p:spPr>
        <p:txBody>
          <a:bodyPr>
            <a:normAutofit fontScale="85000" lnSpcReduction="10000"/>
          </a:bodyPr>
          <a:lstStyle/>
          <a:p>
            <a:r>
              <a:rPr lang="es-ES" dirty="0"/>
              <a:t>La HRP implica:</a:t>
            </a:r>
          </a:p>
          <a:p>
            <a:r>
              <a:rPr lang="es-ES" dirty="0"/>
              <a:t>Si hay un aumento inesperado de ingreso (renta temporal), las personas ahorrarán la mayor parte del aumento en lugar de gastarlo enseguida (consumo presente)… ¿hasta cuándo?.</a:t>
            </a:r>
          </a:p>
          <a:p>
            <a:r>
              <a:rPr lang="es-ES" dirty="0"/>
              <a:t>Hasta que se aclare que si el aumento temporal de ingreso pasará o no a ser permanente.</a:t>
            </a:r>
          </a:p>
          <a:p>
            <a:r>
              <a:rPr lang="es-ES" dirty="0"/>
              <a:t>¿Efecto en políticas gubernamentales?: Un aumento temporal en la renta o ingreso nacional no estimulará la demanda de manera sostenible. No tiene sentido estimular la demanda a corto plazo, porque no hará aumentar la demanda agregada. Por tanto: ineficacia de la gestión Keynesiana de la demanda.</a:t>
            </a:r>
          </a:p>
          <a:p>
            <a:r>
              <a:rPr lang="es-ES" dirty="0"/>
              <a:t>La gente sólo ahorrará (la mayor parte) del dinero adicional que el gobierno haya repartido.</a:t>
            </a:r>
          </a:p>
        </p:txBody>
      </p:sp>
    </p:spTree>
    <p:extLst>
      <p:ext uri="{BB962C8B-B14F-4D97-AF65-F5344CB8AC3E}">
        <p14:creationId xmlns:p14="http://schemas.microsoft.com/office/powerpoint/2010/main" val="192185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533401" y="787879"/>
            <a:ext cx="4614664" cy="3640348"/>
          </a:xfrm>
        </p:spPr>
        <p:txBody>
          <a:bodyPr>
            <a:normAutofit fontScale="55000" lnSpcReduction="20000"/>
          </a:bodyPr>
          <a:lstStyle/>
          <a:p>
            <a:pPr>
              <a:buFont typeface="Wingdings" panose="05000000000000000000" pitchFamily="2" charset="2"/>
              <a:buChar char="§"/>
            </a:pPr>
            <a:endParaRPr lang="es-CL" dirty="0"/>
          </a:p>
          <a:p>
            <a:pPr marL="0" indent="0"/>
            <a:r>
              <a:rPr lang="es-CL" dirty="0"/>
              <a:t>La Demanda</a:t>
            </a:r>
          </a:p>
          <a:p>
            <a:pPr>
              <a:buFont typeface="Wingdings" panose="05000000000000000000" pitchFamily="2" charset="2"/>
              <a:buChar char="§"/>
            </a:pPr>
            <a:r>
              <a:rPr lang="es-CL" dirty="0"/>
              <a:t>Deseo/necesidad de un bien o servicio</a:t>
            </a:r>
          </a:p>
          <a:p>
            <a:pPr>
              <a:buFont typeface="Wingdings" panose="05000000000000000000" pitchFamily="2" charset="2"/>
              <a:buChar char="§"/>
            </a:pPr>
            <a:r>
              <a:rPr lang="es-CL" dirty="0"/>
              <a:t>Capacidad de adquirirlo</a:t>
            </a:r>
          </a:p>
          <a:p>
            <a:pPr>
              <a:buFont typeface="Wingdings" panose="05000000000000000000" pitchFamily="2" charset="2"/>
              <a:buChar char="§"/>
            </a:pPr>
            <a:r>
              <a:rPr lang="es-CL" dirty="0"/>
              <a:t>Planes de comprarlo</a:t>
            </a:r>
          </a:p>
          <a:p>
            <a:pPr>
              <a:buFont typeface="Wingdings" panose="05000000000000000000" pitchFamily="2" charset="2"/>
              <a:buChar char="§"/>
            </a:pPr>
            <a:r>
              <a:rPr lang="es-CL" dirty="0"/>
              <a:t>Cantidad demandada (cantidad/unidad de tiempo)</a:t>
            </a:r>
          </a:p>
          <a:p>
            <a:pPr>
              <a:buFont typeface="Wingdings" panose="05000000000000000000" pitchFamily="2" charset="2"/>
              <a:buChar char="§"/>
            </a:pPr>
            <a:r>
              <a:rPr lang="es-CL" dirty="0"/>
              <a:t>Ley de la demanda: </a:t>
            </a:r>
            <a:r>
              <a:rPr lang="es-CL" i="1" dirty="0" err="1"/>
              <a:t>Ceteris</a:t>
            </a:r>
            <a:r>
              <a:rPr lang="es-CL" i="1" dirty="0"/>
              <a:t> </a:t>
            </a:r>
            <a:r>
              <a:rPr lang="es-CL" i="1" dirty="0" err="1"/>
              <a:t>paribus</a:t>
            </a:r>
            <a:r>
              <a:rPr lang="es-CL" i="1" dirty="0"/>
              <a:t> (CP) </a:t>
            </a:r>
            <a:r>
              <a:rPr lang="es-CL" dirty="0"/>
              <a:t>a mayor precio de un bien, menor demanda; y a menor precio del bien, mayor demanda.</a:t>
            </a:r>
          </a:p>
          <a:p>
            <a:pPr>
              <a:buFont typeface="Wingdings" panose="05000000000000000000" pitchFamily="2" charset="2"/>
              <a:buChar char="§"/>
            </a:pPr>
            <a:r>
              <a:rPr lang="es-CL" dirty="0"/>
              <a:t>Efecto sustitución: Cada bien es único, pero hay sustitutos. </a:t>
            </a:r>
            <a:r>
              <a:rPr lang="es-CL" i="1" dirty="0"/>
              <a:t>CP </a:t>
            </a:r>
            <a:r>
              <a:rPr lang="es-CL" dirty="0"/>
              <a:t>a mayor precio de un bien, el precio relativo (CO) aumenta. A mayor CO de un bien, aumenta el incentivo a economizar en su uso y cambiar a un bien sustituto.</a:t>
            </a:r>
          </a:p>
          <a:p>
            <a:pPr>
              <a:buFont typeface="Wingdings" panose="05000000000000000000" pitchFamily="2" charset="2"/>
              <a:buChar char="§"/>
            </a:pPr>
            <a:r>
              <a:rPr lang="es-CL" dirty="0"/>
              <a:t>Efecto ingreso: CP a mayor precio, el precio aumenta en relación con el ingreso.</a:t>
            </a:r>
          </a:p>
        </p:txBody>
      </p:sp>
      <p:pic>
        <p:nvPicPr>
          <p:cNvPr id="5" name="4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8321" y="899834"/>
            <a:ext cx="3570982" cy="3528392"/>
          </a:xfrm>
        </p:spPr>
      </p:pic>
      <p:sp>
        <p:nvSpPr>
          <p:cNvPr id="2" name="1 Título"/>
          <p:cNvSpPr>
            <a:spLocks noGrp="1"/>
          </p:cNvSpPr>
          <p:nvPr>
            <p:ph type="title"/>
          </p:nvPr>
        </p:nvSpPr>
        <p:spPr/>
        <p:txBody>
          <a:bodyPr/>
          <a:lstStyle/>
          <a:p>
            <a:r>
              <a:rPr lang="es-CL" dirty="0"/>
              <a:t>Recordatorio sobre la demanda</a:t>
            </a:r>
          </a:p>
        </p:txBody>
      </p:sp>
    </p:spTree>
    <p:extLst>
      <p:ext uri="{BB962C8B-B14F-4D97-AF65-F5344CB8AC3E}">
        <p14:creationId xmlns:p14="http://schemas.microsoft.com/office/powerpoint/2010/main" val="2774357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La oferta</a:t>
            </a:r>
          </a:p>
        </p:txBody>
      </p:sp>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0490" y="684688"/>
            <a:ext cx="4291510" cy="4291510"/>
          </a:xfrm>
        </p:spPr>
      </p:pic>
      <p:sp>
        <p:nvSpPr>
          <p:cNvPr id="3" name="2 Marcador de contenido"/>
          <p:cNvSpPr>
            <a:spLocks noGrp="1"/>
          </p:cNvSpPr>
          <p:nvPr>
            <p:ph sz="half" idx="2"/>
          </p:nvPr>
        </p:nvSpPr>
        <p:spPr>
          <a:xfrm>
            <a:off x="4227495" y="1345721"/>
            <a:ext cx="3846830" cy="3630478"/>
          </a:xfrm>
        </p:spPr>
        <p:txBody>
          <a:bodyPr>
            <a:normAutofit lnSpcReduction="10000"/>
          </a:bodyPr>
          <a:lstStyle/>
          <a:p>
            <a:pPr marL="457200" indent="-457200">
              <a:buFont typeface="Wingdings" panose="05000000000000000000" pitchFamily="2" charset="2"/>
              <a:buChar char="§"/>
            </a:pPr>
            <a:r>
              <a:rPr lang="es-CL" sz="1400" dirty="0"/>
              <a:t>Recursos y tecnología para producir un bien (restricciones a la O).</a:t>
            </a:r>
          </a:p>
          <a:p>
            <a:pPr marL="457200" indent="-457200">
              <a:buFont typeface="Wingdings" panose="05000000000000000000" pitchFamily="2" charset="2"/>
              <a:buChar char="§"/>
            </a:pPr>
            <a:r>
              <a:rPr lang="es-CL" sz="1400" dirty="0"/>
              <a:t>Puede obtener utilidades.</a:t>
            </a:r>
          </a:p>
          <a:p>
            <a:pPr marL="457200" indent="-457200">
              <a:buFont typeface="Wingdings" panose="05000000000000000000" pitchFamily="2" charset="2"/>
              <a:buChar char="§"/>
            </a:pPr>
            <a:r>
              <a:rPr lang="es-CL" sz="1400" dirty="0"/>
              <a:t>Plan de producción y venta.</a:t>
            </a:r>
          </a:p>
          <a:p>
            <a:pPr marL="457200" indent="-457200">
              <a:buFont typeface="Wingdings" panose="05000000000000000000" pitchFamily="2" charset="2"/>
              <a:buChar char="§"/>
            </a:pPr>
            <a:r>
              <a:rPr lang="es-CL" sz="1400" dirty="0"/>
              <a:t>Cantidad ofrecida: monto de un bien planeado vender durante un tiempo y a un precio determinados.</a:t>
            </a:r>
          </a:p>
          <a:p>
            <a:pPr marL="457200" indent="-457200">
              <a:buFont typeface="Wingdings" panose="05000000000000000000" pitchFamily="2" charset="2"/>
              <a:buChar char="§"/>
            </a:pPr>
            <a:r>
              <a:rPr lang="es-CL" sz="1400" dirty="0"/>
              <a:t>Ley de la oferta: CP, a mayor precio, mayor es la cantidad ofrecida; a menor precio, menor es la oferta de un bien.</a:t>
            </a:r>
          </a:p>
          <a:p>
            <a:pPr marL="457200" indent="-457200">
              <a:buFont typeface="Wingdings" panose="05000000000000000000" pitchFamily="2" charset="2"/>
              <a:buChar char="§"/>
            </a:pPr>
            <a:r>
              <a:rPr lang="es-CL" sz="1400" dirty="0"/>
              <a:t> Curva de O y precio mínimo de O, siendo el menor precio el </a:t>
            </a:r>
            <a:r>
              <a:rPr lang="es-CL" sz="1400" dirty="0" err="1"/>
              <a:t>CMg</a:t>
            </a:r>
            <a:r>
              <a:rPr lang="es-CL" sz="1400" dirty="0"/>
              <a:t> (disposición mínima a vender).</a:t>
            </a:r>
          </a:p>
          <a:p>
            <a:pPr marL="457200" indent="-457200">
              <a:buFont typeface="Wingdings" panose="05000000000000000000" pitchFamily="2" charset="2"/>
              <a:buChar char="§"/>
            </a:pPr>
            <a:endParaRPr lang="es-CL" sz="1400" dirty="0"/>
          </a:p>
        </p:txBody>
      </p:sp>
    </p:spTree>
    <p:extLst>
      <p:ext uri="{BB962C8B-B14F-4D97-AF65-F5344CB8AC3E}">
        <p14:creationId xmlns:p14="http://schemas.microsoft.com/office/powerpoint/2010/main" val="2483563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La oferta y… la filosofía</a:t>
            </a:r>
          </a:p>
        </p:txBody>
      </p:sp>
      <p:sp>
        <p:nvSpPr>
          <p:cNvPr id="5" name="Marcador de texto 4"/>
          <p:cNvSpPr>
            <a:spLocks noGrp="1"/>
          </p:cNvSpPr>
          <p:nvPr>
            <p:ph type="body" idx="4294967295"/>
          </p:nvPr>
        </p:nvSpPr>
        <p:spPr>
          <a:xfrm>
            <a:off x="767060" y="533400"/>
            <a:ext cx="2949277" cy="1053860"/>
          </a:xfrm>
        </p:spPr>
        <p:txBody>
          <a:bodyPr/>
          <a:lstStyle/>
          <a:p>
            <a:r>
              <a:rPr lang="es-CL" dirty="0"/>
              <a:t>Tales de Mileto	</a:t>
            </a:r>
          </a:p>
        </p:txBody>
      </p:sp>
      <p:pic>
        <p:nvPicPr>
          <p:cNvPr id="9" name="Marcador de contenido 8"/>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67061" y="2060896"/>
            <a:ext cx="3200400" cy="2492375"/>
          </a:xfrm>
        </p:spPr>
      </p:pic>
      <p:pic>
        <p:nvPicPr>
          <p:cNvPr id="10" name="Marcador de contenido 9"/>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5767686" y="1406006"/>
            <a:ext cx="2157114" cy="3147265"/>
          </a:xfrm>
        </p:spPr>
      </p:pic>
      <p:pic>
        <p:nvPicPr>
          <p:cNvPr id="11" name="Imagen 10"/>
          <p:cNvPicPr>
            <a:picLocks noChangeAspect="1"/>
          </p:cNvPicPr>
          <p:nvPr/>
        </p:nvPicPr>
        <p:blipFill>
          <a:blip r:embed="rId4"/>
          <a:stretch>
            <a:fillRect/>
          </a:stretch>
        </p:blipFill>
        <p:spPr>
          <a:xfrm>
            <a:off x="3967461" y="1971996"/>
            <a:ext cx="1800225" cy="2581275"/>
          </a:xfrm>
          <a:prstGeom prst="rect">
            <a:avLst/>
          </a:prstGeom>
        </p:spPr>
      </p:pic>
    </p:spTree>
    <p:extLst>
      <p:ext uri="{BB962C8B-B14F-4D97-AF65-F5344CB8AC3E}">
        <p14:creationId xmlns:p14="http://schemas.microsoft.com/office/powerpoint/2010/main" val="355369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Especialización y comercio</a:t>
            </a:r>
          </a:p>
        </p:txBody>
      </p:sp>
      <p:sp>
        <p:nvSpPr>
          <p:cNvPr id="3" name="2 Marcador de contenido"/>
          <p:cNvSpPr>
            <a:spLocks noGrp="1"/>
          </p:cNvSpPr>
          <p:nvPr>
            <p:ph idx="1"/>
          </p:nvPr>
        </p:nvSpPr>
        <p:spPr>
          <a:xfrm>
            <a:off x="533400" y="533399"/>
            <a:ext cx="8236789" cy="5033514"/>
          </a:xfrm>
        </p:spPr>
        <p:txBody>
          <a:bodyPr>
            <a:normAutofit fontScale="85000" lnSpcReduction="10000"/>
          </a:bodyPr>
          <a:lstStyle/>
          <a:p>
            <a:pPr>
              <a:buFont typeface="Wingdings" panose="05000000000000000000" pitchFamily="2" charset="2"/>
              <a:buChar char="§"/>
            </a:pPr>
            <a:endParaRPr lang="es-CL" dirty="0"/>
          </a:p>
          <a:p>
            <a:pPr>
              <a:buFont typeface="Wingdings" panose="05000000000000000000" pitchFamily="2" charset="2"/>
              <a:buChar char="§"/>
            </a:pPr>
            <a:endParaRPr lang="es-CL" dirty="0"/>
          </a:p>
          <a:p>
            <a:pPr>
              <a:buFont typeface="Wingdings" panose="05000000000000000000" pitchFamily="2" charset="2"/>
              <a:buChar char="§"/>
            </a:pPr>
            <a:r>
              <a:rPr lang="es-CL" dirty="0"/>
              <a:t>Especialización: Limitarse a producir sólo un (o algunos) bienes.</a:t>
            </a:r>
          </a:p>
          <a:p>
            <a:pPr>
              <a:buFont typeface="Wingdings" panose="05000000000000000000" pitchFamily="2" charset="2"/>
              <a:buChar char="§"/>
            </a:pPr>
            <a:endParaRPr lang="es-CL" dirty="0"/>
          </a:p>
          <a:p>
            <a:pPr>
              <a:buFont typeface="Wingdings" panose="05000000000000000000" pitchFamily="2" charset="2"/>
              <a:buChar char="§"/>
            </a:pPr>
            <a:endParaRPr lang="es-CL" dirty="0"/>
          </a:p>
          <a:p>
            <a:pPr marL="0" indent="0">
              <a:buNone/>
            </a:pPr>
            <a:endParaRPr lang="es-CL" dirty="0"/>
          </a:p>
          <a:p>
            <a:pPr>
              <a:buFont typeface="Wingdings" panose="05000000000000000000" pitchFamily="2" charset="2"/>
              <a:buChar char="§"/>
            </a:pPr>
            <a:endParaRPr lang="es-CL" dirty="0"/>
          </a:p>
          <a:p>
            <a:pPr>
              <a:buFont typeface="Wingdings" panose="05000000000000000000" pitchFamily="2" charset="2"/>
              <a:buChar char="§"/>
            </a:pPr>
            <a:endParaRPr lang="es-CL" dirty="0"/>
          </a:p>
          <a:p>
            <a:pPr>
              <a:buFont typeface="Wingdings" panose="05000000000000000000" pitchFamily="2" charset="2"/>
              <a:buChar char="§"/>
            </a:pPr>
            <a:endParaRPr lang="es-CL" dirty="0"/>
          </a:p>
          <a:p>
            <a:pPr marL="0" indent="0">
              <a:buNone/>
            </a:pPr>
            <a:endParaRPr lang="es-CL" dirty="0"/>
          </a:p>
          <a:p>
            <a:pPr>
              <a:buFont typeface="Wingdings" panose="05000000000000000000" pitchFamily="2" charset="2"/>
              <a:buChar char="§"/>
            </a:pPr>
            <a:r>
              <a:rPr lang="es-CL" dirty="0"/>
              <a:t>La gente ha de especializarse en lo que tiene ventajas comparativas (VC) y comerciar entre ellas (acuerdos comerciales, mercados).</a:t>
            </a:r>
          </a:p>
          <a:p>
            <a:pPr>
              <a:buFont typeface="Wingdings" panose="05000000000000000000" pitchFamily="2" charset="2"/>
              <a:buChar char="§"/>
            </a:pPr>
            <a:r>
              <a:rPr lang="es-CL" dirty="0"/>
              <a:t>Especialización y comercio expanden las posibilidades de producción.</a:t>
            </a:r>
          </a:p>
          <a:p>
            <a:pPr>
              <a:buFont typeface="Wingdings" panose="05000000000000000000" pitchFamily="2" charset="2"/>
              <a:buChar char="§"/>
            </a:pPr>
            <a:endParaRPr lang="es-CL" dirty="0"/>
          </a:p>
          <a:p>
            <a:pPr>
              <a:buFont typeface="Wingdings" panose="05000000000000000000" pitchFamily="2" charset="2"/>
              <a:buChar char="§"/>
            </a:pPr>
            <a:endParaRPr lang="es-CL" dirty="0"/>
          </a:p>
          <a:p>
            <a:pPr>
              <a:buFont typeface="Wingdings" panose="05000000000000000000" pitchFamily="2" charset="2"/>
              <a:buChar char="§"/>
            </a:pPr>
            <a:endParaRPr lang="es-CL" dirty="0"/>
          </a:p>
        </p:txBody>
      </p:sp>
      <p:graphicFrame>
        <p:nvGraphicFramePr>
          <p:cNvPr id="4" name="3 Tabla"/>
          <p:cNvGraphicFramePr>
            <a:graphicFrameLocks noGrp="1"/>
          </p:cNvGraphicFramePr>
          <p:nvPr>
            <p:extLst>
              <p:ext uri="{D42A27DB-BD31-4B8C-83A1-F6EECF244321}">
                <p14:modId xmlns:p14="http://schemas.microsoft.com/office/powerpoint/2010/main" val="3534641299"/>
              </p:ext>
            </p:extLst>
          </p:nvPr>
        </p:nvGraphicFramePr>
        <p:xfrm>
          <a:off x="871374" y="1391728"/>
          <a:ext cx="7560840" cy="2409647"/>
        </p:xfrm>
        <a:graphic>
          <a:graphicData uri="http://schemas.openxmlformats.org/drawingml/2006/table">
            <a:tbl>
              <a:tblPr firstRow="1" bandRow="1">
                <a:tableStyleId>{5C22544A-7EE6-4342-B048-85BDC9FD1C3A}</a:tableStyleId>
              </a:tblPr>
              <a:tblGrid>
                <a:gridCol w="3780420">
                  <a:extLst>
                    <a:ext uri="{9D8B030D-6E8A-4147-A177-3AD203B41FA5}">
                      <a16:colId xmlns:a16="http://schemas.microsoft.com/office/drawing/2014/main" val="20000"/>
                    </a:ext>
                  </a:extLst>
                </a:gridCol>
                <a:gridCol w="3780420">
                  <a:extLst>
                    <a:ext uri="{9D8B030D-6E8A-4147-A177-3AD203B41FA5}">
                      <a16:colId xmlns:a16="http://schemas.microsoft.com/office/drawing/2014/main" val="20001"/>
                    </a:ext>
                  </a:extLst>
                </a:gridCol>
              </a:tblGrid>
              <a:tr h="304908">
                <a:tc>
                  <a:txBody>
                    <a:bodyPr/>
                    <a:lstStyle/>
                    <a:p>
                      <a:pPr algn="ctr"/>
                      <a:r>
                        <a:rPr lang="es-CL" sz="1050" dirty="0"/>
                        <a:t>Ventaja absoluta</a:t>
                      </a:r>
                    </a:p>
                  </a:txBody>
                  <a:tcPr/>
                </a:tc>
                <a:tc>
                  <a:txBody>
                    <a:bodyPr/>
                    <a:lstStyle/>
                    <a:p>
                      <a:pPr algn="ctr"/>
                      <a:r>
                        <a:rPr lang="es-CL" sz="1050" dirty="0"/>
                        <a:t>Ventaja comparativa</a:t>
                      </a:r>
                    </a:p>
                  </a:txBody>
                  <a:tcPr/>
                </a:tc>
                <a:extLst>
                  <a:ext uri="{0D108BD9-81ED-4DB2-BD59-A6C34878D82A}">
                    <a16:rowId xmlns:a16="http://schemas.microsoft.com/office/drawing/2014/main" val="10000"/>
                  </a:ext>
                </a:extLst>
              </a:tr>
              <a:tr h="568849">
                <a:tc>
                  <a:txBody>
                    <a:bodyPr/>
                    <a:lstStyle/>
                    <a:p>
                      <a:r>
                        <a:rPr lang="es-CL" sz="1050" dirty="0"/>
                        <a:t>Capacidad de realizar una actividad de manera más productiva.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050" dirty="0"/>
                        <a:t>Capacidad de realizar una actividad al menor CO.</a:t>
                      </a:r>
                    </a:p>
                  </a:txBody>
                  <a:tcPr/>
                </a:tc>
                <a:extLst>
                  <a:ext uri="{0D108BD9-81ED-4DB2-BD59-A6C34878D82A}">
                    <a16:rowId xmlns:a16="http://schemas.microsoft.com/office/drawing/2014/main" val="10001"/>
                  </a:ext>
                </a:extLst>
              </a:tr>
              <a:tr h="398194">
                <a:tc>
                  <a:txBody>
                    <a:bodyPr/>
                    <a:lstStyle/>
                    <a:p>
                      <a:r>
                        <a:rPr lang="es-CL" sz="1050" dirty="0"/>
                        <a:t>Compara niveles de productividad.</a:t>
                      </a:r>
                    </a:p>
                  </a:txBody>
                  <a:tcPr/>
                </a:tc>
                <a:tc>
                  <a:txBody>
                    <a:bodyPr/>
                    <a:lstStyle/>
                    <a:p>
                      <a:r>
                        <a:rPr lang="es-CL" sz="1050" dirty="0"/>
                        <a:t>Implica la comparación de </a:t>
                      </a:r>
                      <a:r>
                        <a:rPr lang="es-CL" sz="1050" dirty="0" err="1"/>
                        <a:t>COs</a:t>
                      </a:r>
                      <a:r>
                        <a:rPr lang="es-CL" sz="1050" dirty="0"/>
                        <a:t>.</a:t>
                      </a:r>
                    </a:p>
                  </a:txBody>
                  <a:tcPr/>
                </a:tc>
                <a:extLst>
                  <a:ext uri="{0D108BD9-81ED-4DB2-BD59-A6C34878D82A}">
                    <a16:rowId xmlns:a16="http://schemas.microsoft.com/office/drawing/2014/main" val="10002"/>
                  </a:ext>
                </a:extLst>
              </a:tr>
              <a:tr h="398194">
                <a:tc>
                  <a:txBody>
                    <a:bodyPr/>
                    <a:lstStyle/>
                    <a:p>
                      <a:r>
                        <a:rPr lang="es-CL" sz="1050" dirty="0"/>
                        <a:t>Producción/hora.</a:t>
                      </a:r>
                    </a:p>
                  </a:txBody>
                  <a:tcPr/>
                </a:tc>
                <a:tc>
                  <a:txBody>
                    <a:bodyPr/>
                    <a:lstStyle/>
                    <a:p>
                      <a:r>
                        <a:rPr lang="es-CL" sz="1050" dirty="0"/>
                        <a:t>Habilidades individuales vs recursos</a:t>
                      </a:r>
                    </a:p>
                  </a:txBody>
                  <a:tcPr/>
                </a:tc>
                <a:extLst>
                  <a:ext uri="{0D108BD9-81ED-4DB2-BD59-A6C34878D82A}">
                    <a16:rowId xmlns:a16="http://schemas.microsoft.com/office/drawing/2014/main" val="10003"/>
                  </a:ext>
                </a:extLst>
              </a:tr>
              <a:tr h="739502">
                <a:tc>
                  <a:txBody>
                    <a:bodyPr/>
                    <a:lstStyle/>
                    <a:p>
                      <a:r>
                        <a:rPr lang="es-CL" sz="1050" dirty="0"/>
                        <a:t>Situación en la que</a:t>
                      </a:r>
                      <a:r>
                        <a:rPr lang="es-CL" sz="1050" baseline="0" dirty="0"/>
                        <a:t> una persona es más productiva que otra en el desarrollo de una actividad.</a:t>
                      </a:r>
                      <a:endParaRPr lang="es-CL" sz="1050" dirty="0"/>
                    </a:p>
                  </a:txBody>
                  <a:tcPr/>
                </a:tc>
                <a:tc>
                  <a:txBody>
                    <a:bodyPr/>
                    <a:lstStyle/>
                    <a:p>
                      <a:r>
                        <a:rPr lang="es-CL" sz="1050" dirty="0"/>
                        <a:t>Situación en la que el CO de una</a:t>
                      </a:r>
                      <a:r>
                        <a:rPr lang="es-CL" sz="1050" baseline="0" dirty="0"/>
                        <a:t> persona de</a:t>
                      </a:r>
                      <a:r>
                        <a:rPr lang="es-CL" sz="1050" dirty="0"/>
                        <a:t> producir un bien es menor al CO de otra en hacer lo mismo.</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58278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Cambios </a:t>
            </a:r>
            <a:r>
              <a:rPr lang="es-CL" u="sng" dirty="0"/>
              <a:t>DE</a:t>
            </a:r>
            <a:r>
              <a:rPr lang="es-CL" dirty="0"/>
              <a:t> la oferta</a:t>
            </a:r>
          </a:p>
        </p:txBody>
      </p:sp>
      <p:sp>
        <p:nvSpPr>
          <p:cNvPr id="2" name="1 Marcador de contenido"/>
          <p:cNvSpPr>
            <a:spLocks noGrp="1"/>
          </p:cNvSpPr>
          <p:nvPr>
            <p:ph sz="half" idx="1"/>
          </p:nvPr>
        </p:nvSpPr>
        <p:spPr>
          <a:xfrm>
            <a:off x="609600" y="879895"/>
            <a:ext cx="3370053" cy="4249948"/>
          </a:xfrm>
        </p:spPr>
        <p:txBody>
          <a:bodyPr>
            <a:normAutofit fontScale="92500" lnSpcReduction="20000"/>
          </a:bodyPr>
          <a:lstStyle/>
          <a:p>
            <a:pPr marL="457200" indent="-457200">
              <a:buFont typeface="Wingdings" panose="05000000000000000000" pitchFamily="2" charset="2"/>
              <a:buChar char="§"/>
            </a:pPr>
            <a:r>
              <a:rPr lang="es-CL" sz="1400" dirty="0"/>
              <a:t>No confundir con cambios </a:t>
            </a:r>
            <a:r>
              <a:rPr lang="es-CL" sz="1400" u="sng" dirty="0"/>
              <a:t>en</a:t>
            </a:r>
            <a:r>
              <a:rPr lang="es-CL" sz="1400" dirty="0"/>
              <a:t> la cantidad ofertada.</a:t>
            </a:r>
          </a:p>
          <a:p>
            <a:pPr marL="457200" indent="-457200">
              <a:buFont typeface="Wingdings" panose="05000000000000000000" pitchFamily="2" charset="2"/>
              <a:buChar char="§"/>
            </a:pPr>
            <a:r>
              <a:rPr lang="es-CL" sz="1400" dirty="0"/>
              <a:t>Hay cambio en la oferta cuando cualquiera de los factores que influyen en los planes de venta se modifica, a excepción del precio.</a:t>
            </a:r>
          </a:p>
          <a:p>
            <a:pPr marL="457200" indent="-457200">
              <a:buFont typeface="Wingdings" panose="05000000000000000000" pitchFamily="2" charset="2"/>
              <a:buChar char="§"/>
            </a:pPr>
            <a:r>
              <a:rPr lang="es-CL" sz="1400" dirty="0"/>
              <a:t>Los cambios pueden ser de aumento o disminución de la oferta.</a:t>
            </a:r>
          </a:p>
          <a:p>
            <a:pPr marL="457200" indent="-457200">
              <a:buFont typeface="Wingdings" panose="05000000000000000000" pitchFamily="2" charset="2"/>
              <a:buChar char="§"/>
            </a:pPr>
            <a:r>
              <a:rPr lang="es-CL" sz="1400" dirty="0"/>
              <a:t>Factores que provocan cambios en la oferta:</a:t>
            </a:r>
          </a:p>
          <a:p>
            <a:pPr marL="857250" lvl="1" indent="-457200">
              <a:buFont typeface="+mj-lt"/>
              <a:buAutoNum type="alphaLcPeriod"/>
            </a:pPr>
            <a:r>
              <a:rPr lang="es-CL" sz="1200" dirty="0"/>
              <a:t>Cambios en tecnología y condiciones naturales.</a:t>
            </a:r>
          </a:p>
          <a:p>
            <a:pPr marL="857250" lvl="1" indent="-457200">
              <a:buFont typeface="+mj-lt"/>
              <a:buAutoNum type="alphaLcPeriod"/>
            </a:pPr>
            <a:r>
              <a:rPr lang="es-CL" sz="1200" dirty="0"/>
              <a:t>Cantidad de proveedores.</a:t>
            </a:r>
          </a:p>
          <a:p>
            <a:pPr marL="857250" lvl="1" indent="-457200">
              <a:buFont typeface="+mj-lt"/>
              <a:buAutoNum type="alphaLcPeriod"/>
            </a:pPr>
            <a:r>
              <a:rPr lang="es-CL" sz="1200" dirty="0"/>
              <a:t>Precios de los factores de producción.</a:t>
            </a:r>
          </a:p>
          <a:p>
            <a:pPr marL="857250" lvl="1" indent="-457200">
              <a:buFont typeface="+mj-lt"/>
              <a:buAutoNum type="alphaLcPeriod"/>
            </a:pPr>
            <a:r>
              <a:rPr lang="es-CL" sz="1200" dirty="0"/>
              <a:t>Precios futuros.</a:t>
            </a:r>
          </a:p>
          <a:p>
            <a:pPr marL="857250" lvl="1" indent="-457200">
              <a:buFont typeface="+mj-lt"/>
              <a:buAutoNum type="alphaLcPeriod"/>
            </a:pPr>
            <a:r>
              <a:rPr lang="es-CL" sz="1200" dirty="0"/>
              <a:t>Precios de bienes relacionados.</a:t>
            </a:r>
          </a:p>
          <a:p>
            <a:pPr marL="457200" indent="-457200">
              <a:buFont typeface="Wingdings" panose="05000000000000000000" pitchFamily="2" charset="2"/>
              <a:buChar char="§"/>
            </a:pPr>
            <a:endParaRPr lang="es-CL" sz="1400" dirty="0"/>
          </a:p>
          <a:p>
            <a:pPr marL="457200" indent="-457200">
              <a:buFont typeface="Wingdings" panose="05000000000000000000" pitchFamily="2" charset="2"/>
              <a:buChar char="§"/>
            </a:pPr>
            <a:endParaRPr lang="es-CL" sz="1400" dirty="0"/>
          </a:p>
        </p:txBody>
      </p:sp>
      <p:pic>
        <p:nvPicPr>
          <p:cNvPr id="6" name="5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50037" y="1195176"/>
            <a:ext cx="4484363" cy="3168352"/>
          </a:xfrm>
        </p:spPr>
      </p:pic>
    </p:spTree>
    <p:extLst>
      <p:ext uri="{BB962C8B-B14F-4D97-AF65-F5344CB8AC3E}">
        <p14:creationId xmlns:p14="http://schemas.microsoft.com/office/powerpoint/2010/main" val="2753517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Cambios DE la oferta</a:t>
            </a:r>
          </a:p>
        </p:txBody>
      </p:sp>
      <p:pic>
        <p:nvPicPr>
          <p:cNvPr id="4" name="Marcador de contenido 3"/>
          <p:cNvPicPr>
            <a:picLocks noGrp="1" noChangeAspect="1"/>
          </p:cNvPicPr>
          <p:nvPr>
            <p:ph idx="1"/>
          </p:nvPr>
        </p:nvPicPr>
        <p:blipFill>
          <a:blip r:embed="rId2"/>
          <a:stretch>
            <a:fillRect/>
          </a:stretch>
        </p:blipFill>
        <p:spPr>
          <a:xfrm>
            <a:off x="1409170" y="432785"/>
            <a:ext cx="6325660" cy="4475298"/>
          </a:xfrm>
          <a:prstGeom prst="rect">
            <a:avLst/>
          </a:prstGeom>
        </p:spPr>
      </p:pic>
    </p:spTree>
    <p:extLst>
      <p:ext uri="{BB962C8B-B14F-4D97-AF65-F5344CB8AC3E}">
        <p14:creationId xmlns:p14="http://schemas.microsoft.com/office/powerpoint/2010/main" val="1207711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3400" y="5135592"/>
            <a:ext cx="6554867" cy="1265208"/>
          </a:xfrm>
        </p:spPr>
        <p:txBody>
          <a:bodyPr>
            <a:normAutofit/>
          </a:bodyPr>
          <a:lstStyle/>
          <a:p>
            <a:r>
              <a:rPr lang="es-CL" dirty="0"/>
              <a:t>Determinación de precio y cantidad</a:t>
            </a:r>
          </a:p>
        </p:txBody>
      </p:sp>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9716" y="975743"/>
            <a:ext cx="3816424" cy="3816424"/>
          </a:xfrm>
        </p:spPr>
      </p:pic>
      <p:sp>
        <p:nvSpPr>
          <p:cNvPr id="3" name="2 Marcador de contenido"/>
          <p:cNvSpPr>
            <a:spLocks noGrp="1"/>
          </p:cNvSpPr>
          <p:nvPr>
            <p:ph sz="half" idx="2"/>
          </p:nvPr>
        </p:nvSpPr>
        <p:spPr>
          <a:xfrm>
            <a:off x="4365937" y="373812"/>
            <a:ext cx="3816424" cy="5009071"/>
          </a:xfrm>
        </p:spPr>
        <p:txBody>
          <a:bodyPr>
            <a:normAutofit/>
          </a:bodyPr>
          <a:lstStyle/>
          <a:p>
            <a:pPr marL="457200" indent="-457200">
              <a:buFont typeface="Wingdings" panose="05000000000000000000" pitchFamily="2" charset="2"/>
              <a:buChar char="§"/>
            </a:pPr>
            <a:r>
              <a:rPr lang="es-CL" sz="1400" dirty="0"/>
              <a:t>Equilibrio de mercado: Fuerzas opuestas se compensan.</a:t>
            </a:r>
          </a:p>
          <a:p>
            <a:pPr marL="457200" indent="-457200">
              <a:buFont typeface="Wingdings" panose="05000000000000000000" pitchFamily="2" charset="2"/>
              <a:buChar char="§"/>
            </a:pPr>
            <a:r>
              <a:rPr lang="es-CL" sz="1400" dirty="0"/>
              <a:t>Precio de equilibrio.</a:t>
            </a:r>
          </a:p>
          <a:p>
            <a:pPr marL="457200" indent="-457200">
              <a:buFont typeface="Wingdings" panose="05000000000000000000" pitchFamily="2" charset="2"/>
              <a:buChar char="§"/>
            </a:pPr>
            <a:r>
              <a:rPr lang="es-CL" sz="1400" dirty="0"/>
              <a:t>Cantidad de equilibrio.</a:t>
            </a:r>
          </a:p>
          <a:p>
            <a:pPr marL="457200" indent="-457200">
              <a:buFont typeface="Wingdings" panose="05000000000000000000" pitchFamily="2" charset="2"/>
              <a:buChar char="§"/>
            </a:pPr>
            <a:r>
              <a:rPr lang="es-CL" sz="1400" dirty="0"/>
              <a:t>Tendencia al equilibrio porque el precio regula los planes de compra y venta; y el precio se ajusta cuando esos planes no coinciden.</a:t>
            </a:r>
          </a:p>
          <a:p>
            <a:pPr marL="457200" indent="-457200">
              <a:buFont typeface="Wingdings" panose="05000000000000000000" pitchFamily="2" charset="2"/>
              <a:buChar char="§"/>
            </a:pPr>
            <a:r>
              <a:rPr lang="es-CL" sz="1400" dirty="0"/>
              <a:t>El precio es un regulador de las cantidades demandadas y ofrecidas, coordina los planes de compradores y vendedores y nadie tiene incentivos para modificar eso.</a:t>
            </a:r>
          </a:p>
          <a:p>
            <a:pPr marL="457200" indent="-457200">
              <a:buFont typeface="Wingdings" panose="05000000000000000000" pitchFamily="2" charset="2"/>
              <a:buChar char="§"/>
            </a:pPr>
            <a:r>
              <a:rPr lang="es-CL" sz="1400" dirty="0"/>
              <a:t>El precio cambia cuando hay faltantes o excedentes. El faltante impulsa el precio al alza; mientras que el excedente lo hace a la baja.</a:t>
            </a:r>
          </a:p>
        </p:txBody>
      </p:sp>
    </p:spTree>
    <p:extLst>
      <p:ext uri="{BB962C8B-B14F-4D97-AF65-F5344CB8AC3E}">
        <p14:creationId xmlns:p14="http://schemas.microsoft.com/office/powerpoint/2010/main" val="3269666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4905554"/>
            <a:ext cx="6554867" cy="1114245"/>
          </a:xfrm>
        </p:spPr>
        <p:txBody>
          <a:bodyPr/>
          <a:lstStyle/>
          <a:p>
            <a:r>
              <a:rPr lang="es-ES" dirty="0"/>
              <a:t>Equilibrio de mercado: </a:t>
            </a:r>
            <a:br>
              <a:rPr lang="es-ES" dirty="0"/>
            </a:br>
            <a:r>
              <a:rPr lang="es-ES" dirty="0"/>
              <a:t>el precio de equilibrio</a:t>
            </a:r>
          </a:p>
        </p:txBody>
      </p:sp>
      <p:pic>
        <p:nvPicPr>
          <p:cNvPr id="4" name="Marcador de contenido 3"/>
          <p:cNvPicPr>
            <a:picLocks noGrp="1" noChangeAspect="1"/>
          </p:cNvPicPr>
          <p:nvPr>
            <p:ph idx="1"/>
          </p:nvPr>
        </p:nvPicPr>
        <p:blipFill>
          <a:blip r:embed="rId2"/>
          <a:stretch>
            <a:fillRect/>
          </a:stretch>
        </p:blipFill>
        <p:spPr>
          <a:xfrm>
            <a:off x="2772648" y="495860"/>
            <a:ext cx="4260170" cy="4260170"/>
          </a:xfrm>
          <a:prstGeom prst="rect">
            <a:avLst/>
          </a:prstGeom>
        </p:spPr>
      </p:pic>
    </p:spTree>
    <p:extLst>
      <p:ext uri="{BB962C8B-B14F-4D97-AF65-F5344CB8AC3E}">
        <p14:creationId xmlns:p14="http://schemas.microsoft.com/office/powerpoint/2010/main" val="149238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Hipótesis del mercado eficiente (HME)</a:t>
            </a:r>
          </a:p>
        </p:txBody>
      </p:sp>
      <p:sp>
        <p:nvSpPr>
          <p:cNvPr id="3" name="Marcador de contenido 2"/>
          <p:cNvSpPr>
            <a:spLocks noGrp="1"/>
          </p:cNvSpPr>
          <p:nvPr>
            <p:ph idx="1"/>
          </p:nvPr>
        </p:nvSpPr>
        <p:spPr>
          <a:xfrm>
            <a:off x="533400" y="533399"/>
            <a:ext cx="7437408" cy="4153619"/>
          </a:xfrm>
        </p:spPr>
        <p:txBody>
          <a:bodyPr>
            <a:normAutofit lnSpcReduction="10000"/>
          </a:bodyPr>
          <a:lstStyle/>
          <a:p>
            <a:r>
              <a:rPr lang="es-ES" dirty="0"/>
              <a:t>Aplicación importante en finanzas (mercados financieros, MF hasta 1990). Eugene Fama y la volatilidad de los MF.</a:t>
            </a:r>
          </a:p>
          <a:p>
            <a:r>
              <a:rPr lang="es-ES" dirty="0"/>
              <a:t>Más o menos una adaptación de la teoría del equilibrio general (de los mercados).</a:t>
            </a:r>
          </a:p>
          <a:p>
            <a:r>
              <a:rPr lang="es-ES" dirty="0"/>
              <a:t>Presupone que en un mercado los precios de los activos (financieros, como acciones y bonos) ya reflejan todo el conocimiento (información) que existe sobre ellos.</a:t>
            </a:r>
          </a:p>
          <a:p>
            <a:r>
              <a:rPr lang="es-ES" dirty="0"/>
              <a:t>Por tanto, sería casi imposible que un inversor obtenga constantemente beneficios especulando con los precios de esos activos… a menos que simplemente tenga suerte o información privilegiada (prohibida por ley).</a:t>
            </a:r>
          </a:p>
        </p:txBody>
      </p:sp>
    </p:spTree>
    <p:extLst>
      <p:ext uri="{BB962C8B-B14F-4D97-AF65-F5344CB8AC3E}">
        <p14:creationId xmlns:p14="http://schemas.microsoft.com/office/powerpoint/2010/main" val="999402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0113" y="5647426"/>
            <a:ext cx="6398154" cy="372374"/>
          </a:xfrm>
        </p:spPr>
        <p:txBody>
          <a:bodyPr>
            <a:normAutofit fontScale="90000"/>
          </a:bodyPr>
          <a:lstStyle/>
          <a:p>
            <a:r>
              <a:rPr lang="es-CL" dirty="0"/>
              <a:t>Función predictiva del </a:t>
            </a:r>
            <a:br>
              <a:rPr lang="es-CL" dirty="0"/>
            </a:br>
            <a:r>
              <a:rPr lang="es-CL" dirty="0"/>
              <a:t>modelo o/D</a:t>
            </a:r>
          </a:p>
        </p:txBody>
      </p:sp>
      <p:sp>
        <p:nvSpPr>
          <p:cNvPr id="9" name="8 Marcador de contenido"/>
          <p:cNvSpPr>
            <a:spLocks noGrp="1"/>
          </p:cNvSpPr>
          <p:nvPr>
            <p:ph idx="1"/>
          </p:nvPr>
        </p:nvSpPr>
        <p:spPr>
          <a:xfrm>
            <a:off x="533401" y="533400"/>
            <a:ext cx="7854060" cy="1473679"/>
          </a:xfrm>
        </p:spPr>
        <p:txBody>
          <a:bodyPr/>
          <a:lstStyle/>
          <a:p>
            <a:pPr algn="just">
              <a:buFont typeface="Wingdings" panose="05000000000000000000" pitchFamily="2" charset="2"/>
              <a:buChar char="§"/>
            </a:pPr>
            <a:r>
              <a:rPr lang="es-CL" dirty="0"/>
              <a:t>Según el modelo O/D, los cambios en el precio son consecuencia de un cambio en la D, un cambio en la O, o en ambas. Predicciones:</a:t>
            </a:r>
          </a:p>
          <a:p>
            <a:pPr marL="0" indent="0"/>
            <a:endParaRPr lang="es-CL" dirty="0"/>
          </a:p>
        </p:txBody>
      </p:sp>
      <p:graphicFrame>
        <p:nvGraphicFramePr>
          <p:cNvPr id="10" name="9 Tabla"/>
          <p:cNvGraphicFramePr>
            <a:graphicFrameLocks noGrp="1"/>
          </p:cNvGraphicFramePr>
          <p:nvPr>
            <p:extLst>
              <p:ext uri="{D42A27DB-BD31-4B8C-83A1-F6EECF244321}">
                <p14:modId xmlns:p14="http://schemas.microsoft.com/office/powerpoint/2010/main" val="2161431082"/>
              </p:ext>
            </p:extLst>
          </p:nvPr>
        </p:nvGraphicFramePr>
        <p:xfrm>
          <a:off x="756540" y="1644770"/>
          <a:ext cx="7630920" cy="3642008"/>
        </p:xfrm>
        <a:graphic>
          <a:graphicData uri="http://schemas.openxmlformats.org/drawingml/2006/table">
            <a:tbl>
              <a:tblPr firstRow="1" bandRow="1">
                <a:tableStyleId>{5C22544A-7EE6-4342-B048-85BDC9FD1C3A}</a:tableStyleId>
              </a:tblPr>
              <a:tblGrid>
                <a:gridCol w="3815460">
                  <a:extLst>
                    <a:ext uri="{9D8B030D-6E8A-4147-A177-3AD203B41FA5}">
                      <a16:colId xmlns:a16="http://schemas.microsoft.com/office/drawing/2014/main" val="20000"/>
                    </a:ext>
                  </a:extLst>
                </a:gridCol>
                <a:gridCol w="3815460">
                  <a:extLst>
                    <a:ext uri="{9D8B030D-6E8A-4147-A177-3AD203B41FA5}">
                      <a16:colId xmlns:a16="http://schemas.microsoft.com/office/drawing/2014/main" val="20001"/>
                    </a:ext>
                  </a:extLst>
                </a:gridCol>
              </a:tblGrid>
              <a:tr h="350168">
                <a:tc>
                  <a:txBody>
                    <a:bodyPr/>
                    <a:lstStyle/>
                    <a:p>
                      <a:pPr algn="ctr"/>
                      <a:r>
                        <a:rPr lang="es-CL" sz="1400" dirty="0"/>
                        <a:t>Cambios DE la demanda</a:t>
                      </a:r>
                    </a:p>
                  </a:txBody>
                  <a:tcPr/>
                </a:tc>
                <a:tc>
                  <a:txBody>
                    <a:bodyPr/>
                    <a:lstStyle/>
                    <a:p>
                      <a:pPr algn="ctr"/>
                      <a:r>
                        <a:rPr lang="es-CL" sz="1400" dirty="0"/>
                        <a:t>Cambios DE la oferta</a:t>
                      </a:r>
                    </a:p>
                  </a:txBody>
                  <a:tcPr/>
                </a:tc>
                <a:extLst>
                  <a:ext uri="{0D108BD9-81ED-4DB2-BD59-A6C34878D82A}">
                    <a16:rowId xmlns:a16="http://schemas.microsoft.com/office/drawing/2014/main" val="10000"/>
                  </a:ext>
                </a:extLst>
              </a:tr>
              <a:tr h="2801349">
                <a:tc>
                  <a:txBody>
                    <a:bodyPr/>
                    <a:lstStyle/>
                    <a:p>
                      <a:pPr algn="just">
                        <a:buFont typeface="Wingdings" panose="05000000000000000000" pitchFamily="2" charset="2"/>
                        <a:buChar char="§"/>
                      </a:pPr>
                      <a:endParaRPr lang="es-CL" sz="1400" dirty="0"/>
                    </a:p>
                    <a:p>
                      <a:pPr algn="just">
                        <a:buFont typeface="Wingdings" panose="05000000000000000000" pitchFamily="2" charset="2"/>
                        <a:buChar char="§"/>
                      </a:pPr>
                      <a:r>
                        <a:rPr lang="es-CL" sz="1400" dirty="0"/>
                        <a:t>Cuando la demanda aumenta (desplazamiento de curva D a la derecha), el precio sube y la cantidad ofertada aumenta (movimiento ascendente sobre la curva de O, no desplazamiento de la curva O).</a:t>
                      </a:r>
                    </a:p>
                    <a:p>
                      <a:pPr algn="just">
                        <a:buFont typeface="Wingdings" panose="05000000000000000000" pitchFamily="2" charset="2"/>
                        <a:buChar char="§"/>
                      </a:pPr>
                      <a:endParaRPr lang="es-CL" sz="1400" dirty="0"/>
                    </a:p>
                    <a:p>
                      <a:pPr algn="just">
                        <a:buFont typeface="Wingdings" panose="05000000000000000000" pitchFamily="2" charset="2"/>
                        <a:buChar char="§"/>
                      </a:pPr>
                      <a:r>
                        <a:rPr lang="es-CL" sz="1400" dirty="0"/>
                        <a:t>Cuando la demanda disminuye (desplazamiento de la curva D hacia la izquierda), el precio baja y la cantidad ofertada se reduce (movimiento descendente sobre la curva de O, no desplazamiento de O).</a:t>
                      </a:r>
                    </a:p>
                  </a:txBody>
                  <a:tcPr/>
                </a:tc>
                <a:tc>
                  <a:txBody>
                    <a:bodyPr/>
                    <a:lstStyle/>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CL" sz="1400" dirty="0"/>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CL" sz="1400" dirty="0"/>
                        <a:t>Cuando la oferta aumenta (desplazamiento de curva</a:t>
                      </a:r>
                      <a:r>
                        <a:rPr lang="es-CL" sz="1400" baseline="0" dirty="0"/>
                        <a:t> </a:t>
                      </a:r>
                      <a:r>
                        <a:rPr lang="es-CL" sz="1400" dirty="0"/>
                        <a:t>O a la derecha), el precio baja y la cantidad ofrecida se incrementa (movimiento descendente sobre la curva D, no desplazamiento de la curva D).</a:t>
                      </a:r>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CL" sz="1400" dirty="0"/>
                    </a:p>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CL" sz="1400" dirty="0"/>
                        <a:t>Cuando la oferta disminuye (desplazamiento de curva O a la izquierda), el precio sube y la cantidad ofertada disminuye (movimiento ascendente sobre la curva</a:t>
                      </a:r>
                      <a:r>
                        <a:rPr lang="es-CL" sz="1400" baseline="0" dirty="0"/>
                        <a:t> D, no desplazamiento de curva D).</a:t>
                      </a:r>
                      <a:endParaRPr lang="es-CL" sz="1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6552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los cambios posibles</a:t>
            </a:r>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239787"/>
            <a:ext cx="7466162" cy="4736426"/>
          </a:xfrm>
        </p:spPr>
      </p:pic>
    </p:spTree>
    <p:extLst>
      <p:ext uri="{BB962C8B-B14F-4D97-AF65-F5344CB8AC3E}">
        <p14:creationId xmlns:p14="http://schemas.microsoft.com/office/powerpoint/2010/main" val="3838941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ELASTICIDAD = medida de sensibilidad/flexibilidad</a:t>
            </a:r>
          </a:p>
        </p:txBody>
      </p:sp>
      <p:pic>
        <p:nvPicPr>
          <p:cNvPr id="3" name="Marcador de contenido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55608" y="1000202"/>
            <a:ext cx="3965699" cy="3416813"/>
          </a:xfrm>
        </p:spPr>
      </p:pic>
      <p:pic>
        <p:nvPicPr>
          <p:cNvPr id="6" name="Marcador de contenido 5">
            <a:extLst>
              <a:ext uri="{FF2B5EF4-FFF2-40B4-BE49-F238E27FC236}">
                <a16:creationId xmlns:a16="http://schemas.microsoft.com/office/drawing/2014/main" id="{84C35BBF-D789-4C55-AB2D-2785856BE05A}"/>
              </a:ext>
            </a:extLst>
          </p:cNvPr>
          <p:cNvPicPr>
            <a:picLocks noGrp="1" noChangeAspect="1"/>
          </p:cNvPicPr>
          <p:nvPr>
            <p:ph sz="half" idx="2"/>
          </p:nvPr>
        </p:nvPicPr>
        <p:blipFill>
          <a:blip r:embed="rId3"/>
          <a:stretch>
            <a:fillRect/>
          </a:stretch>
        </p:blipFill>
        <p:spPr>
          <a:xfrm>
            <a:off x="4678817" y="1046210"/>
            <a:ext cx="3610726" cy="3614738"/>
          </a:xfrm>
          <a:prstGeom prst="rect">
            <a:avLst/>
          </a:prstGeom>
        </p:spPr>
      </p:pic>
    </p:spTree>
    <p:extLst>
      <p:ext uri="{BB962C8B-B14F-4D97-AF65-F5344CB8AC3E}">
        <p14:creationId xmlns:p14="http://schemas.microsoft.com/office/powerpoint/2010/main" val="530548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objetivos</a:t>
            </a:r>
          </a:p>
        </p:txBody>
      </p:sp>
      <p:sp>
        <p:nvSpPr>
          <p:cNvPr id="5" name="4 Marcador de contenido"/>
          <p:cNvSpPr>
            <a:spLocks noGrp="1"/>
          </p:cNvSpPr>
          <p:nvPr>
            <p:ph idx="1"/>
          </p:nvPr>
        </p:nvSpPr>
        <p:spPr>
          <a:xfrm>
            <a:off x="533400" y="533400"/>
            <a:ext cx="7650192" cy="4659702"/>
          </a:xfrm>
        </p:spPr>
        <p:txBody>
          <a:bodyPr/>
          <a:lstStyle/>
          <a:p>
            <a:pPr>
              <a:buFont typeface="Wingdings" panose="05000000000000000000" pitchFamily="2" charset="2"/>
              <a:buChar char="§"/>
            </a:pPr>
            <a:r>
              <a:rPr lang="es-CL" dirty="0"/>
              <a:t>Elasticidad de la demanda.</a:t>
            </a:r>
          </a:p>
          <a:p>
            <a:pPr lvl="2"/>
            <a:r>
              <a:rPr lang="es-CL" dirty="0"/>
              <a:t>Elasticidad precio de la demanda (EPD).</a:t>
            </a:r>
          </a:p>
          <a:p>
            <a:pPr lvl="3"/>
            <a:r>
              <a:rPr lang="es-CL" dirty="0"/>
              <a:t>Factores de la EPD.</a:t>
            </a:r>
          </a:p>
          <a:p>
            <a:pPr lvl="2"/>
            <a:r>
              <a:rPr lang="es-CL" dirty="0"/>
              <a:t>Elasticidad ingreso de la demanda (EID).</a:t>
            </a:r>
          </a:p>
          <a:p>
            <a:pPr lvl="2"/>
            <a:r>
              <a:rPr lang="es-CL" dirty="0"/>
              <a:t>Elasticidad cruzada de la demanda (ECD).</a:t>
            </a:r>
          </a:p>
          <a:p>
            <a:pPr>
              <a:buFont typeface="Wingdings" panose="05000000000000000000" pitchFamily="2" charset="2"/>
              <a:buChar char="§"/>
            </a:pPr>
            <a:r>
              <a:rPr lang="es-CL" dirty="0"/>
              <a:t>Elasticidad de la oferta (EO).</a:t>
            </a:r>
          </a:p>
        </p:txBody>
      </p:sp>
    </p:spTree>
    <p:extLst>
      <p:ext uri="{BB962C8B-B14F-4D97-AF65-F5344CB8AC3E}">
        <p14:creationId xmlns:p14="http://schemas.microsoft.com/office/powerpoint/2010/main" val="3700614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Concepto general de Elasticidad</a:t>
            </a:r>
          </a:p>
        </p:txBody>
      </p:sp>
      <p:sp>
        <p:nvSpPr>
          <p:cNvPr id="3" name="2 Marcador de contenido"/>
          <p:cNvSpPr>
            <a:spLocks noGrp="1"/>
          </p:cNvSpPr>
          <p:nvPr>
            <p:ph idx="1"/>
          </p:nvPr>
        </p:nvSpPr>
        <p:spPr>
          <a:xfrm>
            <a:off x="533400" y="954657"/>
            <a:ext cx="7776713" cy="3927893"/>
          </a:xfrm>
        </p:spPr>
        <p:txBody>
          <a:bodyPr>
            <a:normAutofit fontScale="85000" lnSpcReduction="10000"/>
          </a:bodyPr>
          <a:lstStyle/>
          <a:p>
            <a:pPr>
              <a:buFont typeface="Wingdings" panose="05000000000000000000" pitchFamily="2" charset="2"/>
              <a:buChar char="§"/>
            </a:pPr>
            <a:r>
              <a:rPr lang="es-CL" dirty="0"/>
              <a:t>Sensibilidad: cualidad de sensible, facultad de sentir propia de los seres animados (RAE).</a:t>
            </a:r>
          </a:p>
          <a:p>
            <a:pPr>
              <a:buFont typeface="Wingdings" panose="05000000000000000000" pitchFamily="2" charset="2"/>
              <a:buChar char="§"/>
            </a:pPr>
            <a:r>
              <a:rPr lang="es-CL" dirty="0"/>
              <a:t>Herramienta de medición de la magnitud de reacción. ¿Qué tanto?.</a:t>
            </a:r>
          </a:p>
          <a:p>
            <a:pPr>
              <a:buFont typeface="Wingdings" panose="05000000000000000000" pitchFamily="2" charset="2"/>
              <a:buChar char="§"/>
            </a:pPr>
            <a:r>
              <a:rPr lang="es-CL" dirty="0"/>
              <a:t>Reacción de compradores (C) y vendedores (V) a los cambios en las condiciones del mercado (D=deseo/necesidad, </a:t>
            </a:r>
            <a:r>
              <a:rPr lang="es-CL" dirty="0" err="1"/>
              <a:t>capac</a:t>
            </a:r>
            <a:r>
              <a:rPr lang="es-CL" dirty="0"/>
              <a:t>. </a:t>
            </a:r>
            <a:r>
              <a:rPr lang="es-CL" dirty="0" err="1"/>
              <a:t>adq</a:t>
            </a:r>
            <a:r>
              <a:rPr lang="es-CL" dirty="0"/>
              <a:t>., planes de compra, tiempo / O=</a:t>
            </a:r>
            <a:r>
              <a:rPr lang="es-CL" dirty="0" err="1"/>
              <a:t>fact.prods</a:t>
            </a:r>
            <a:r>
              <a:rPr lang="es-CL" dirty="0"/>
              <a:t>., tecnología, planes de venta, tiempo).</a:t>
            </a:r>
          </a:p>
          <a:p>
            <a:pPr>
              <a:buFont typeface="Wingdings" panose="05000000000000000000" pitchFamily="2" charset="2"/>
              <a:buChar char="§"/>
            </a:pPr>
            <a:r>
              <a:rPr lang="es-CL" dirty="0"/>
              <a:t>Medida de la capacidad de respuesta de la cantidad demandada o de la cantidad ofrecida ante un cambio en uno de sus determinantes (</a:t>
            </a:r>
            <a:r>
              <a:rPr lang="es-CL" dirty="0" err="1"/>
              <a:t>Mankiw</a:t>
            </a:r>
            <a:r>
              <a:rPr lang="es-CL" dirty="0"/>
              <a:t>, G.).</a:t>
            </a:r>
          </a:p>
          <a:p>
            <a:pPr>
              <a:buFont typeface="Wingdings" panose="05000000000000000000" pitchFamily="2" charset="2"/>
              <a:buChar char="§"/>
            </a:pPr>
            <a:r>
              <a:rPr lang="es-CL" dirty="0"/>
              <a:t>Herramienta útil por sus múltiples aplicaciones, e.gr. En la clasificación de los bienes y servicios (normales, inferiores, sustitutivos, complementarios, </a:t>
            </a:r>
            <a:r>
              <a:rPr lang="es-CL" dirty="0" err="1"/>
              <a:t>etc</a:t>
            </a:r>
            <a:r>
              <a:rPr lang="es-CL" dirty="0"/>
              <a:t>).</a:t>
            </a:r>
          </a:p>
          <a:p>
            <a:pPr>
              <a:buFont typeface="Wingdings" panose="05000000000000000000" pitchFamily="2" charset="2"/>
              <a:buChar char="§"/>
            </a:pPr>
            <a:endParaRPr lang="es-CL" dirty="0"/>
          </a:p>
          <a:p>
            <a:pPr>
              <a:buFont typeface="Wingdings" panose="05000000000000000000" pitchFamily="2" charset="2"/>
              <a:buChar char="§"/>
            </a:pPr>
            <a:endParaRPr lang="es-CL" dirty="0"/>
          </a:p>
        </p:txBody>
      </p:sp>
    </p:spTree>
    <p:extLst>
      <p:ext uri="{BB962C8B-B14F-4D97-AF65-F5344CB8AC3E}">
        <p14:creationId xmlns:p14="http://schemas.microsoft.com/office/powerpoint/2010/main" val="4115917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Crecimiento económico</a:t>
            </a:r>
          </a:p>
        </p:txBody>
      </p:sp>
      <p:sp>
        <p:nvSpPr>
          <p:cNvPr id="5" name="4 Marcador de contenido"/>
          <p:cNvSpPr>
            <a:spLocks noGrp="1"/>
          </p:cNvSpPr>
          <p:nvPr>
            <p:ph idx="1"/>
          </p:nvPr>
        </p:nvSpPr>
        <p:spPr>
          <a:xfrm>
            <a:off x="533400" y="533399"/>
            <a:ext cx="7690449" cy="4630947"/>
          </a:xfrm>
        </p:spPr>
        <p:txBody>
          <a:bodyPr>
            <a:normAutofit fontScale="77500" lnSpcReduction="20000"/>
          </a:bodyPr>
          <a:lstStyle/>
          <a:p>
            <a:pPr>
              <a:buFont typeface="Wingdings" panose="05000000000000000000" pitchFamily="2" charset="2"/>
              <a:buChar char="§"/>
            </a:pPr>
            <a:r>
              <a:rPr lang="es-CL" dirty="0"/>
              <a:t>Alternativas de producción actual vs posibilidades de producción futura.</a:t>
            </a:r>
          </a:p>
          <a:p>
            <a:pPr>
              <a:buFont typeface="Wingdings" panose="05000000000000000000" pitchFamily="2" charset="2"/>
              <a:buChar char="§"/>
            </a:pPr>
            <a:r>
              <a:rPr lang="es-CL" dirty="0"/>
              <a:t>Crecimiento económico (CE): expansión de las posibilidades de producción. Desplazamiento hacia afuera de la FPP.</a:t>
            </a:r>
          </a:p>
          <a:p>
            <a:pPr>
              <a:buFont typeface="Wingdings" panose="05000000000000000000" pitchFamily="2" charset="2"/>
              <a:buChar char="§"/>
            </a:pPr>
            <a:r>
              <a:rPr lang="es-CL" dirty="0"/>
              <a:t>Dos ópticas: CE cuantitativo y CE cualitativo.</a:t>
            </a:r>
          </a:p>
          <a:p>
            <a:pPr>
              <a:buFont typeface="Wingdings" panose="05000000000000000000" pitchFamily="2" charset="2"/>
              <a:buChar char="§"/>
            </a:pPr>
            <a:r>
              <a:rPr lang="es-CL" dirty="0"/>
              <a:t>Factores CE: cambio tecnológico y acumulación de capital (incluido el capital humano). Más recientemente, también, sustentabilidad.</a:t>
            </a:r>
          </a:p>
          <a:p>
            <a:pPr>
              <a:buFont typeface="Wingdings" panose="05000000000000000000" pitchFamily="2" charset="2"/>
              <a:buChar char="§"/>
            </a:pPr>
            <a:r>
              <a:rPr lang="es-CL" dirty="0"/>
              <a:t>CE brinda beneficios, pues implica un mayor consumo (C) en el futuro.</a:t>
            </a:r>
          </a:p>
          <a:p>
            <a:pPr>
              <a:buFont typeface="Wingdings" panose="05000000000000000000" pitchFamily="2" charset="2"/>
              <a:buChar char="§"/>
            </a:pPr>
            <a:r>
              <a:rPr lang="es-CL" dirty="0"/>
              <a:t>El CO de producir más de un bien en el futuro es tener menos de ese bien el día de hoy.</a:t>
            </a:r>
          </a:p>
          <a:p>
            <a:pPr>
              <a:buFont typeface="Wingdings" panose="05000000000000000000" pitchFamily="2" charset="2"/>
              <a:buChar char="§"/>
            </a:pPr>
            <a:r>
              <a:rPr lang="es-CL" dirty="0"/>
              <a:t>Para desplazar afuera la FPP hay que sacrificar recursos consagrados a producir bienes de consumo actual y dedicar parte de ellos a la acumulación de capital y al desarrollo de nuevas tecnologías.</a:t>
            </a:r>
          </a:p>
          <a:p>
            <a:pPr>
              <a:buFont typeface="Wingdings" panose="05000000000000000000" pitchFamily="2" charset="2"/>
              <a:buChar char="§"/>
            </a:pPr>
            <a:r>
              <a:rPr lang="es-CL" dirty="0"/>
              <a:t>Mediciones: PIB, PIN, PNB, índices de felicidad, de desarrollo humano, etc.</a:t>
            </a:r>
          </a:p>
        </p:txBody>
      </p:sp>
    </p:spTree>
    <p:extLst>
      <p:ext uri="{BB962C8B-B14F-4D97-AF65-F5344CB8AC3E}">
        <p14:creationId xmlns:p14="http://schemas.microsoft.com/office/powerpoint/2010/main" val="1982584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Elasticidad precio de la demanda (EPD)</a:t>
            </a:r>
          </a:p>
        </p:txBody>
      </p:sp>
      <p:sp>
        <p:nvSpPr>
          <p:cNvPr id="3" name="2 Marcador de contenido"/>
          <p:cNvSpPr>
            <a:spLocks noGrp="1"/>
          </p:cNvSpPr>
          <p:nvPr>
            <p:ph idx="1"/>
          </p:nvPr>
        </p:nvSpPr>
        <p:spPr>
          <a:xfrm>
            <a:off x="533400" y="533399"/>
            <a:ext cx="7592683" cy="4176623"/>
          </a:xfrm>
        </p:spPr>
        <p:txBody>
          <a:bodyPr>
            <a:normAutofit fontScale="92500" lnSpcReduction="20000"/>
          </a:bodyPr>
          <a:lstStyle/>
          <a:p>
            <a:pPr>
              <a:buFont typeface="Wingdings" panose="05000000000000000000" pitchFamily="2" charset="2"/>
              <a:buChar char="§"/>
            </a:pPr>
            <a:r>
              <a:rPr lang="es-CL" dirty="0"/>
              <a:t>Es una medida, sin unidades (va de 0 a 1), de la sensibilidad de respuesta de la cantidad demandada (promedio) de un bien ante un cambio en su precio (promedio), cuando todas las demás influencias en los planes de compra (de consumo, tiempo, demanda) permanecen sin cambio (</a:t>
            </a:r>
            <a:r>
              <a:rPr lang="es-CL" dirty="0" err="1"/>
              <a:t>Parkin</a:t>
            </a:r>
            <a:r>
              <a:rPr lang="es-CL" dirty="0"/>
              <a:t>, M.).</a:t>
            </a:r>
          </a:p>
          <a:p>
            <a:pPr>
              <a:buFont typeface="Wingdings" panose="05000000000000000000" pitchFamily="2" charset="2"/>
              <a:buChar char="§"/>
            </a:pPr>
            <a:r>
              <a:rPr lang="es-CL" dirty="0"/>
              <a:t>Formula EPD: </a:t>
            </a:r>
            <a:r>
              <a:rPr lang="el-GR" u="sng" dirty="0">
                <a:cs typeface="Times New Roman"/>
              </a:rPr>
              <a:t>Δ</a:t>
            </a:r>
            <a:r>
              <a:rPr lang="es-CL" u="sng" dirty="0">
                <a:cs typeface="Times New Roman"/>
              </a:rPr>
              <a:t>% </a:t>
            </a:r>
            <a:r>
              <a:rPr lang="es-CL" u="sng" dirty="0" err="1">
                <a:cs typeface="Times New Roman"/>
              </a:rPr>
              <a:t>Qdprom</a:t>
            </a:r>
            <a:endParaRPr lang="es-CL" dirty="0">
              <a:cs typeface="Times New Roman"/>
            </a:endParaRPr>
          </a:p>
          <a:p>
            <a:pPr marL="1627632" lvl="8" indent="0">
              <a:buNone/>
            </a:pPr>
            <a:r>
              <a:rPr lang="el-GR" sz="1600" b="1" dirty="0">
                <a:cs typeface="Times New Roman"/>
              </a:rPr>
              <a:t>Δ</a:t>
            </a:r>
            <a:r>
              <a:rPr lang="es-CL" sz="1600" b="1" dirty="0">
                <a:cs typeface="Times New Roman"/>
              </a:rPr>
              <a:t>% </a:t>
            </a:r>
            <a:r>
              <a:rPr lang="es-CL" sz="1600" b="1" dirty="0" err="1">
                <a:cs typeface="Times New Roman"/>
              </a:rPr>
              <a:t>Pprom</a:t>
            </a:r>
            <a:endParaRPr lang="es-CL" sz="1600" b="1" dirty="0"/>
          </a:p>
          <a:p>
            <a:pPr>
              <a:buFont typeface="Wingdings" panose="05000000000000000000" pitchFamily="2" charset="2"/>
              <a:buChar char="§"/>
            </a:pPr>
            <a:r>
              <a:rPr lang="es-CL" dirty="0">
                <a:solidFill>
                  <a:srgbClr val="000000"/>
                </a:solidFill>
                <a:cs typeface="Times New Roman"/>
              </a:rPr>
              <a:t>Proporción entre dos cambios porcentuales.</a:t>
            </a:r>
          </a:p>
          <a:p>
            <a:pPr>
              <a:buFont typeface="Wingdings" panose="05000000000000000000" pitchFamily="2" charset="2"/>
              <a:buChar char="§"/>
            </a:pPr>
            <a:r>
              <a:rPr lang="es-CL" dirty="0"/>
              <a:t>Cantidades y precios promedio.</a:t>
            </a:r>
          </a:p>
          <a:p>
            <a:pPr>
              <a:buFont typeface="Wingdings" panose="05000000000000000000" pitchFamily="2" charset="2"/>
              <a:buChar char="§"/>
            </a:pPr>
            <a:r>
              <a:rPr lang="es-CL" dirty="0"/>
              <a:t>Sin unidades, porque el cambio porcentual en cada variable (de la formula) es independiente de las unidades en las que se mide la variable.</a:t>
            </a:r>
          </a:p>
          <a:p>
            <a:pPr>
              <a:buFont typeface="Wingdings" panose="05000000000000000000" pitchFamily="2" charset="2"/>
              <a:buChar char="§"/>
            </a:pPr>
            <a:r>
              <a:rPr lang="es-CL" dirty="0"/>
              <a:t>Signo (+/-) irrelevante.</a:t>
            </a:r>
          </a:p>
        </p:txBody>
      </p:sp>
    </p:spTree>
    <p:extLst>
      <p:ext uri="{BB962C8B-B14F-4D97-AF65-F5344CB8AC3E}">
        <p14:creationId xmlns:p14="http://schemas.microsoft.com/office/powerpoint/2010/main" val="1703634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1"/>
          </p:nvPr>
        </p:nvSpPr>
        <p:spPr>
          <a:xfrm>
            <a:off x="513159" y="685801"/>
            <a:ext cx="3703241" cy="3955210"/>
          </a:xfrm>
        </p:spPr>
        <p:txBody>
          <a:bodyPr>
            <a:normAutofit fontScale="85000" lnSpcReduction="10000"/>
          </a:bodyPr>
          <a:lstStyle/>
          <a:p>
            <a:pPr marL="457200" indent="-457200" algn="just">
              <a:buFont typeface="Wingdings" panose="05000000000000000000" pitchFamily="2" charset="2"/>
              <a:buChar char="§"/>
            </a:pPr>
            <a:r>
              <a:rPr lang="es-CL" sz="1400" dirty="0"/>
              <a:t>DPI: Q constante cualquiera sean los cambios en el precio. EPA=0 Ej.: Medicamentos de primera necesidad REMDESIVIR, CLOROQUINA, INSULINA, etc. Casos de competencia imperfecta.</a:t>
            </a:r>
          </a:p>
          <a:p>
            <a:pPr marL="457200" indent="-457200" algn="just">
              <a:buFont typeface="Wingdings" panose="05000000000000000000" pitchFamily="2" charset="2"/>
              <a:buChar char="§"/>
            </a:pPr>
            <a:r>
              <a:rPr lang="es-CL" sz="1400" dirty="0"/>
              <a:t>DI: Q cambia porcentualmente, pero menos que P. </a:t>
            </a:r>
            <a:r>
              <a:rPr lang="el-GR" sz="1400" dirty="0">
                <a:cs typeface="Times New Roman"/>
              </a:rPr>
              <a:t>Δ</a:t>
            </a:r>
            <a:r>
              <a:rPr lang="es-CL" sz="1400" dirty="0">
                <a:cs typeface="Times New Roman"/>
              </a:rPr>
              <a:t>%Q &lt; </a:t>
            </a:r>
            <a:r>
              <a:rPr lang="el-GR" sz="1400" dirty="0">
                <a:cs typeface="Times New Roman"/>
              </a:rPr>
              <a:t>Δ</a:t>
            </a:r>
            <a:r>
              <a:rPr lang="es-CL" sz="1400" dirty="0">
                <a:cs typeface="Times New Roman"/>
              </a:rPr>
              <a:t>%P. EPD entre 0 y 1. Ej.: autos de lujo (bienes superiores, en </a:t>
            </a:r>
            <a:r>
              <a:rPr lang="es-CL" sz="1400" dirty="0" err="1">
                <a:cs typeface="Times New Roman"/>
              </a:rPr>
              <a:t>gral.</a:t>
            </a:r>
            <a:r>
              <a:rPr lang="es-CL" sz="1400" dirty="0">
                <a:cs typeface="Times New Roman"/>
              </a:rPr>
              <a:t>; y también el H2O (EPD: -0,7 y -0,16, Acuña, 2017).</a:t>
            </a:r>
          </a:p>
          <a:p>
            <a:pPr marL="457200" indent="-457200" algn="just">
              <a:buFont typeface="Wingdings" panose="05000000000000000000" pitchFamily="2" charset="2"/>
              <a:buChar char="§"/>
            </a:pPr>
            <a:r>
              <a:rPr lang="es-CL" sz="1400" dirty="0">
                <a:cs typeface="Times New Roman"/>
              </a:rPr>
              <a:t>DEU: Cambio porcentual de Q es igual al de P. EPD=1.</a:t>
            </a:r>
          </a:p>
          <a:p>
            <a:pPr marL="457200" indent="-457200" algn="just">
              <a:buFont typeface="Wingdings" panose="05000000000000000000" pitchFamily="2" charset="2"/>
              <a:buChar char="§"/>
            </a:pPr>
            <a:r>
              <a:rPr lang="es-CL" sz="1400" dirty="0">
                <a:cs typeface="Times New Roman"/>
              </a:rPr>
              <a:t>DE: Q cambia porcentualmente más que P. </a:t>
            </a:r>
            <a:r>
              <a:rPr lang="el-GR" sz="1400" dirty="0">
                <a:solidFill>
                  <a:srgbClr val="000000"/>
                </a:solidFill>
                <a:cs typeface="Times New Roman"/>
              </a:rPr>
              <a:t>Δ</a:t>
            </a:r>
            <a:r>
              <a:rPr lang="es-CL" sz="1400" dirty="0">
                <a:solidFill>
                  <a:srgbClr val="000000"/>
                </a:solidFill>
                <a:cs typeface="Times New Roman"/>
              </a:rPr>
              <a:t>%Q </a:t>
            </a:r>
            <a:r>
              <a:rPr lang="es-CL" sz="1400" b="0" dirty="0">
                <a:solidFill>
                  <a:srgbClr val="000000"/>
                </a:solidFill>
                <a:latin typeface="Times New Roman"/>
                <a:cs typeface="Times New Roman"/>
              </a:rPr>
              <a:t>&gt;</a:t>
            </a:r>
            <a:r>
              <a:rPr lang="es-CL" sz="1400" dirty="0">
                <a:solidFill>
                  <a:srgbClr val="000000"/>
                </a:solidFill>
                <a:cs typeface="Times New Roman"/>
              </a:rPr>
              <a:t> </a:t>
            </a:r>
            <a:r>
              <a:rPr lang="el-GR" sz="1400" dirty="0">
                <a:solidFill>
                  <a:srgbClr val="000000"/>
                </a:solidFill>
                <a:cs typeface="Times New Roman"/>
              </a:rPr>
              <a:t>Δ</a:t>
            </a:r>
            <a:r>
              <a:rPr lang="es-CL" sz="1400" dirty="0">
                <a:solidFill>
                  <a:srgbClr val="000000"/>
                </a:solidFill>
                <a:cs typeface="Times New Roman"/>
              </a:rPr>
              <a:t>%P. EPD= </a:t>
            </a:r>
            <a:r>
              <a:rPr lang="es-CL" sz="1400" dirty="0">
                <a:solidFill>
                  <a:srgbClr val="000000"/>
                </a:solidFill>
                <a:latin typeface="Times New Roman"/>
                <a:cs typeface="Times New Roman"/>
              </a:rPr>
              <a:t>&gt;</a:t>
            </a:r>
            <a:r>
              <a:rPr lang="es-CL" sz="1400" dirty="0">
                <a:solidFill>
                  <a:srgbClr val="000000"/>
                </a:solidFill>
                <a:cs typeface="Times New Roman"/>
              </a:rPr>
              <a:t>1. Ej.: bienes de consumo genérico (bienes inferiores con sustitutos cercanos). Casos de competencia perfecta.</a:t>
            </a:r>
          </a:p>
          <a:p>
            <a:pPr marL="457200" indent="-457200" algn="just">
              <a:buFont typeface="Wingdings" panose="05000000000000000000" pitchFamily="2" charset="2"/>
              <a:buChar char="§"/>
            </a:pPr>
            <a:r>
              <a:rPr lang="es-CL" sz="1400" dirty="0">
                <a:solidFill>
                  <a:srgbClr val="000000"/>
                </a:solidFill>
                <a:cs typeface="Times New Roman"/>
              </a:rPr>
              <a:t>DPE: Q cambia infinitamente ante cambios minúsculos de P. EPD = ∞</a:t>
            </a:r>
            <a:r>
              <a:rPr lang="es-CL" sz="1400" dirty="0"/>
              <a:t> (ej.: máquinas dispensadoras de refrescos).</a:t>
            </a:r>
            <a:endParaRPr lang="es-CL" sz="1400" dirty="0">
              <a:cs typeface="Times New Roman"/>
            </a:endParaRPr>
          </a:p>
        </p:txBody>
      </p:sp>
      <p:pic>
        <p:nvPicPr>
          <p:cNvPr id="6" name="5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30811" y="786114"/>
            <a:ext cx="4390374" cy="3312368"/>
          </a:xfrm>
        </p:spPr>
      </p:pic>
      <p:sp>
        <p:nvSpPr>
          <p:cNvPr id="2" name="1 Título"/>
          <p:cNvSpPr>
            <a:spLocks noGrp="1"/>
          </p:cNvSpPr>
          <p:nvPr>
            <p:ph type="title"/>
          </p:nvPr>
        </p:nvSpPr>
        <p:spPr/>
        <p:txBody>
          <a:bodyPr/>
          <a:lstStyle/>
          <a:p>
            <a:r>
              <a:rPr lang="es-CL" dirty="0"/>
              <a:t>Elasticidad precio de la demanda (EPD)</a:t>
            </a:r>
          </a:p>
        </p:txBody>
      </p:sp>
    </p:spTree>
    <p:extLst>
      <p:ext uri="{BB962C8B-B14F-4D97-AF65-F5344CB8AC3E}">
        <p14:creationId xmlns:p14="http://schemas.microsoft.com/office/powerpoint/2010/main" val="2645155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FACTORES EPD</a:t>
            </a:r>
          </a:p>
        </p:txBody>
      </p:sp>
      <p:sp>
        <p:nvSpPr>
          <p:cNvPr id="5" name="4 Marcador de contenido"/>
          <p:cNvSpPr>
            <a:spLocks noGrp="1"/>
          </p:cNvSpPr>
          <p:nvPr>
            <p:ph idx="1"/>
          </p:nvPr>
        </p:nvSpPr>
        <p:spPr>
          <a:xfrm>
            <a:off x="533400" y="533399"/>
            <a:ext cx="7333891" cy="4383657"/>
          </a:xfrm>
        </p:spPr>
        <p:txBody>
          <a:bodyPr>
            <a:normAutofit fontScale="77500" lnSpcReduction="20000"/>
          </a:bodyPr>
          <a:lstStyle/>
          <a:p>
            <a:pPr>
              <a:buFont typeface="Wingdings" panose="05000000000000000000" pitchFamily="2" charset="2"/>
              <a:buChar char="§"/>
            </a:pPr>
            <a:r>
              <a:rPr lang="es-CL" dirty="0"/>
              <a:t>Cercanía de sustitutos: a mayor cercanía de productos sustitutos, más elástica la demanda del bien sustituto. Ej.: aceite de oliva vs de maravilla.</a:t>
            </a:r>
          </a:p>
          <a:p>
            <a:pPr>
              <a:buFont typeface="Wingdings" panose="05000000000000000000" pitchFamily="2" charset="2"/>
              <a:buChar char="§"/>
            </a:pPr>
            <a:r>
              <a:rPr lang="es-CL" dirty="0"/>
              <a:t>Tiempo transcurrido desde el cambio del precio: a mayor tiempo transcurrido desde el cambio de precio, más elástica será la demanda. </a:t>
            </a:r>
            <a:r>
              <a:rPr lang="es-ES" dirty="0"/>
              <a:t>En el corto plazo la demanda tiende a ser más inelástica. </a:t>
            </a:r>
            <a:r>
              <a:rPr lang="es-CL" dirty="0"/>
              <a:t>Ej.: bencina, porque se consume  progresivamente, y a medida que pasa el tiempo, Ud. también progresivamente va a demandar una cantidad creciente. O sea, si Ud. tiene lleno/vacío el estanque de su vehículo, su demanda será inelástica en el minuto 1, pero conforme pasa el tiempo (y la consume/llena el estanque) su demanda se volverá más y más elástica.</a:t>
            </a:r>
          </a:p>
          <a:p>
            <a:pPr>
              <a:buFont typeface="Wingdings" panose="05000000000000000000" pitchFamily="2" charset="2"/>
              <a:buChar char="§"/>
            </a:pPr>
            <a:r>
              <a:rPr lang="es-CL" dirty="0"/>
              <a:t>Proporción del ingreso gastado en el bien: a mayor proporción de ingreso gastado en un bien, más elástica (o menos inelástica) es su demanda. Ej.: Lo que representa el pan, el té o los fideos, en la demanda/el ingreso de una familia pobre. Ej.: De aquí, una parte de la importancia de la caja de alimentos COVID-19 (vuelve menos sensible la respuesta de consumo a la baja de ingreso por no poder salir a trabajar).</a:t>
            </a:r>
          </a:p>
          <a:p>
            <a:pPr>
              <a:buFont typeface="Wingdings" panose="05000000000000000000" pitchFamily="2" charset="2"/>
              <a:buChar char="§"/>
            </a:pPr>
            <a:endParaRPr lang="es-CL" dirty="0"/>
          </a:p>
        </p:txBody>
      </p:sp>
    </p:spTree>
    <p:extLst>
      <p:ext uri="{BB962C8B-B14F-4D97-AF65-F5344CB8AC3E}">
        <p14:creationId xmlns:p14="http://schemas.microsoft.com/office/powerpoint/2010/main" val="2829412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Elasticidad ingreso de la demanda (EID)</a:t>
            </a:r>
          </a:p>
        </p:txBody>
      </p:sp>
      <p:sp>
        <p:nvSpPr>
          <p:cNvPr id="3" name="2 Marcador de contenido"/>
          <p:cNvSpPr>
            <a:spLocks noGrp="1"/>
          </p:cNvSpPr>
          <p:nvPr>
            <p:ph idx="1"/>
          </p:nvPr>
        </p:nvSpPr>
        <p:spPr>
          <a:xfrm>
            <a:off x="533400" y="533400"/>
            <a:ext cx="7563928" cy="4084608"/>
          </a:xfrm>
        </p:spPr>
        <p:txBody>
          <a:bodyPr>
            <a:normAutofit fontScale="77500" lnSpcReduction="20000"/>
          </a:bodyPr>
          <a:lstStyle/>
          <a:p>
            <a:pPr>
              <a:buFont typeface="Wingdings" panose="05000000000000000000" pitchFamily="2" charset="2"/>
              <a:buChar char="§"/>
            </a:pPr>
            <a:r>
              <a:rPr lang="es-CL" dirty="0"/>
              <a:t>Sabemos que un cambio en el ingreso modifica la demanda.</a:t>
            </a:r>
          </a:p>
          <a:p>
            <a:pPr>
              <a:buFont typeface="Wingdings" panose="05000000000000000000" pitchFamily="2" charset="2"/>
              <a:buChar char="§"/>
            </a:pPr>
            <a:r>
              <a:rPr lang="es-CL" dirty="0"/>
              <a:t>Queremos saber cuánto. EID: </a:t>
            </a:r>
            <a:r>
              <a:rPr lang="es-CL" i="1" dirty="0" err="1"/>
              <a:t>Ceteris</a:t>
            </a:r>
            <a:r>
              <a:rPr lang="es-CL" i="1" dirty="0"/>
              <a:t> </a:t>
            </a:r>
            <a:r>
              <a:rPr lang="es-CL" i="1" dirty="0" err="1"/>
              <a:t>paribus</a:t>
            </a:r>
            <a:r>
              <a:rPr lang="es-CL" dirty="0"/>
              <a:t>, sensibilidad de la demanda a las variaciones del nivel de ingreso.</a:t>
            </a:r>
          </a:p>
          <a:p>
            <a:pPr>
              <a:buFont typeface="Wingdings" panose="05000000000000000000" pitchFamily="2" charset="2"/>
              <a:buChar char="§"/>
            </a:pPr>
            <a:r>
              <a:rPr lang="es-CL" dirty="0"/>
              <a:t>EID es una medición de la sensibilidad de respuesta de la demanda por un bien ante un cambio en el ingreso, cuando todo lo demás permanece constante.</a:t>
            </a:r>
          </a:p>
          <a:p>
            <a:pPr>
              <a:buFont typeface="Wingdings" panose="05000000000000000000" pitchFamily="2" charset="2"/>
              <a:buChar char="§"/>
            </a:pPr>
            <a:r>
              <a:rPr lang="es-ES" dirty="0"/>
              <a:t>La EID procura medir la proporción en la variación de la demanda de un bien, ante cambios en los niveles de ingreso de los consumidores.</a:t>
            </a:r>
            <a:endParaRPr lang="es-CL" dirty="0"/>
          </a:p>
          <a:p>
            <a:pPr>
              <a:buFont typeface="Wingdings" panose="05000000000000000000" pitchFamily="2" charset="2"/>
              <a:buChar char="§"/>
            </a:pPr>
            <a:r>
              <a:rPr lang="es-CL" dirty="0"/>
              <a:t>Fórmula EID: </a:t>
            </a:r>
            <a:r>
              <a:rPr lang="el-GR" u="sng" dirty="0">
                <a:cs typeface="Times New Roman"/>
              </a:rPr>
              <a:t>Δ</a:t>
            </a:r>
            <a:r>
              <a:rPr lang="es-CL" u="sng" dirty="0">
                <a:cs typeface="Times New Roman"/>
              </a:rPr>
              <a:t>% </a:t>
            </a:r>
            <a:r>
              <a:rPr lang="es-CL" u="sng" dirty="0" err="1">
                <a:cs typeface="Times New Roman"/>
              </a:rPr>
              <a:t>Qprom</a:t>
            </a:r>
            <a:endParaRPr lang="es-CL" dirty="0">
              <a:cs typeface="Times New Roman"/>
            </a:endParaRPr>
          </a:p>
          <a:p>
            <a:pPr marL="0" indent="0"/>
            <a:r>
              <a:rPr lang="es-CL" b="1" dirty="0">
                <a:cs typeface="Times New Roman"/>
              </a:rPr>
              <a:t>                              </a:t>
            </a:r>
            <a:r>
              <a:rPr lang="el-GR" b="1" dirty="0">
                <a:cs typeface="Times New Roman"/>
              </a:rPr>
              <a:t>Δ</a:t>
            </a:r>
            <a:r>
              <a:rPr lang="es-CL" b="1" dirty="0">
                <a:cs typeface="Times New Roman"/>
              </a:rPr>
              <a:t>% </a:t>
            </a:r>
            <a:r>
              <a:rPr lang="es-CL" b="1" dirty="0" err="1">
                <a:cs typeface="Times New Roman"/>
              </a:rPr>
              <a:t>Iprom</a:t>
            </a:r>
            <a:endParaRPr lang="es-CL" b="1" dirty="0"/>
          </a:p>
          <a:p>
            <a:pPr lvl="0">
              <a:buFont typeface="Wingdings" panose="05000000000000000000" pitchFamily="2" charset="2"/>
              <a:buChar char="§"/>
            </a:pPr>
            <a:r>
              <a:rPr lang="es-CL" dirty="0">
                <a:solidFill>
                  <a:srgbClr val="000000"/>
                </a:solidFill>
                <a:cs typeface="Times New Roman"/>
              </a:rPr>
              <a:t>Proporción entre dos cambios porcentuales.</a:t>
            </a:r>
          </a:p>
          <a:p>
            <a:pPr lvl="0">
              <a:buFont typeface="Wingdings" panose="05000000000000000000" pitchFamily="2" charset="2"/>
              <a:buChar char="§"/>
            </a:pPr>
            <a:r>
              <a:rPr lang="es-CL" dirty="0">
                <a:solidFill>
                  <a:srgbClr val="000000"/>
                </a:solidFill>
                <a:cs typeface="Times New Roman"/>
              </a:rPr>
              <a:t>Cantidades y precios promedio.</a:t>
            </a:r>
          </a:p>
          <a:p>
            <a:pPr lvl="0">
              <a:buFont typeface="Wingdings" panose="05000000000000000000" pitchFamily="2" charset="2"/>
              <a:buChar char="§"/>
            </a:pPr>
            <a:r>
              <a:rPr lang="es-CL" dirty="0">
                <a:solidFill>
                  <a:srgbClr val="000000"/>
                </a:solidFill>
              </a:rPr>
              <a:t>Signo (+/-) sí es relevante.</a:t>
            </a:r>
          </a:p>
          <a:p>
            <a:pPr>
              <a:buFont typeface="Wingdings" panose="05000000000000000000" pitchFamily="2" charset="2"/>
              <a:buChar char="§"/>
            </a:pPr>
            <a:endParaRPr lang="es-CL" dirty="0"/>
          </a:p>
        </p:txBody>
      </p:sp>
    </p:spTree>
    <p:extLst>
      <p:ext uri="{BB962C8B-B14F-4D97-AF65-F5344CB8AC3E}">
        <p14:creationId xmlns:p14="http://schemas.microsoft.com/office/powerpoint/2010/main" val="3299814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9857" y="981495"/>
            <a:ext cx="4130576" cy="3312368"/>
          </a:xfrm>
        </p:spPr>
      </p:pic>
      <p:sp>
        <p:nvSpPr>
          <p:cNvPr id="6" name="5 Marcador de contenido"/>
          <p:cNvSpPr>
            <a:spLocks noGrp="1"/>
          </p:cNvSpPr>
          <p:nvPr>
            <p:ph sz="half" idx="2"/>
          </p:nvPr>
        </p:nvSpPr>
        <p:spPr>
          <a:xfrm>
            <a:off x="4780433" y="925902"/>
            <a:ext cx="3592942" cy="3847381"/>
          </a:xfrm>
        </p:spPr>
        <p:txBody>
          <a:bodyPr>
            <a:normAutofit fontScale="92500" lnSpcReduction="20000"/>
          </a:bodyPr>
          <a:lstStyle/>
          <a:p>
            <a:pPr marL="457200" indent="-457200" algn="just">
              <a:buFont typeface="Wingdings" panose="05000000000000000000" pitchFamily="2" charset="2"/>
              <a:buChar char="§"/>
            </a:pPr>
            <a:r>
              <a:rPr lang="es-CL" sz="1400" dirty="0">
                <a:solidFill>
                  <a:srgbClr val="000000"/>
                </a:solidFill>
              </a:rPr>
              <a:t>Signo (+/-) sí es relevante. EID se clasifican en tres tipos: </a:t>
            </a:r>
          </a:p>
          <a:p>
            <a:pPr marL="457200" indent="-457200" algn="just">
              <a:buFont typeface="Wingdings" panose="05000000000000000000" pitchFamily="2" charset="2"/>
              <a:buChar char="§"/>
            </a:pPr>
            <a:r>
              <a:rPr lang="es-CL" sz="1400" dirty="0">
                <a:solidFill>
                  <a:srgbClr val="000000"/>
                </a:solidFill>
              </a:rPr>
              <a:t>EID elástica: +</a:t>
            </a:r>
            <a:r>
              <a:rPr lang="es-CL" sz="1400" dirty="0">
                <a:solidFill>
                  <a:srgbClr val="000000"/>
                </a:solidFill>
                <a:cs typeface="Times New Roman"/>
              </a:rPr>
              <a:t>&gt;1 (bien normal, ingreso elástico). El incremento % Q supera el incremento % de I.</a:t>
            </a:r>
          </a:p>
          <a:p>
            <a:pPr marL="457200" indent="-457200" algn="just">
              <a:buFont typeface="Wingdings" panose="05000000000000000000" pitchFamily="2" charset="2"/>
              <a:buChar char="§"/>
            </a:pPr>
            <a:r>
              <a:rPr lang="es-CL" sz="1400" dirty="0">
                <a:solidFill>
                  <a:srgbClr val="000000"/>
                </a:solidFill>
                <a:cs typeface="Times New Roman"/>
              </a:rPr>
              <a:t>EID inelástica: +&lt;1 (bien normal, ingreso inelástico). Incremento % Q es positivo, pero menor que el % de aumento de I. Ej.: H2O EID 0,07 -0,20 (Acuña, 2017)</a:t>
            </a:r>
          </a:p>
          <a:p>
            <a:pPr marL="457200" indent="-457200" algn="just">
              <a:buFont typeface="Wingdings" panose="05000000000000000000" pitchFamily="2" charset="2"/>
              <a:buChar char="§"/>
            </a:pPr>
            <a:r>
              <a:rPr lang="es-CL" sz="1400" dirty="0">
                <a:solidFill>
                  <a:srgbClr val="000000"/>
                </a:solidFill>
                <a:cs typeface="Times New Roman"/>
              </a:rPr>
              <a:t>Bien normal: Aquel cuya demanda aumenta al aumentar el ingreso.</a:t>
            </a:r>
          </a:p>
          <a:p>
            <a:pPr marL="457200" indent="-457200" algn="just">
              <a:buFont typeface="Wingdings" panose="05000000000000000000" pitchFamily="2" charset="2"/>
              <a:buChar char="§"/>
            </a:pPr>
            <a:r>
              <a:rPr lang="es-CL" sz="1400" dirty="0">
                <a:solidFill>
                  <a:srgbClr val="000000"/>
                </a:solidFill>
                <a:cs typeface="Times New Roman"/>
              </a:rPr>
              <a:t>EID elástica negativa: - (bien inferior).</a:t>
            </a:r>
            <a:r>
              <a:rPr lang="es-CL" sz="1400" dirty="0"/>
              <a:t> Q disminuye al incrementarse I. Ej.: mortadela y margarina.</a:t>
            </a:r>
          </a:p>
          <a:p>
            <a:pPr marL="457200" indent="-457200" algn="just">
              <a:buFont typeface="Wingdings" panose="05000000000000000000" pitchFamily="2" charset="2"/>
              <a:buChar char="§"/>
            </a:pPr>
            <a:r>
              <a:rPr lang="es-CL" sz="1400" dirty="0">
                <a:solidFill>
                  <a:srgbClr val="000000"/>
                </a:solidFill>
                <a:cs typeface="Times New Roman"/>
              </a:rPr>
              <a:t>Bien inferior: Aquel cuya demanda disminuye al aumentar el ingreso. </a:t>
            </a:r>
          </a:p>
          <a:p>
            <a:pPr marL="457200" indent="-457200">
              <a:buFont typeface="Wingdings" panose="05000000000000000000" pitchFamily="2" charset="2"/>
              <a:buChar char="§"/>
            </a:pPr>
            <a:endParaRPr lang="es-CL" sz="1400" dirty="0"/>
          </a:p>
        </p:txBody>
      </p:sp>
      <p:sp>
        <p:nvSpPr>
          <p:cNvPr id="4" name="3 Título"/>
          <p:cNvSpPr>
            <a:spLocks noGrp="1"/>
          </p:cNvSpPr>
          <p:nvPr>
            <p:ph type="title"/>
          </p:nvPr>
        </p:nvSpPr>
        <p:spPr/>
        <p:txBody>
          <a:bodyPr/>
          <a:lstStyle/>
          <a:p>
            <a:r>
              <a:rPr lang="es-CL" dirty="0"/>
              <a:t>Elasticidad ingreso de la demanda</a:t>
            </a:r>
          </a:p>
        </p:txBody>
      </p:sp>
    </p:spTree>
    <p:extLst>
      <p:ext uri="{BB962C8B-B14F-4D97-AF65-F5344CB8AC3E}">
        <p14:creationId xmlns:p14="http://schemas.microsoft.com/office/powerpoint/2010/main" val="3172546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3400" y="5193102"/>
            <a:ext cx="7190117" cy="826698"/>
          </a:xfrm>
        </p:spPr>
        <p:txBody>
          <a:bodyPr>
            <a:normAutofit fontScale="90000"/>
          </a:bodyPr>
          <a:lstStyle/>
          <a:p>
            <a:r>
              <a:rPr lang="es-CL" dirty="0"/>
              <a:t>Elasticidad ingreso de la demanda</a:t>
            </a:r>
          </a:p>
        </p:txBody>
      </p:sp>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347" y="312090"/>
            <a:ext cx="7656634" cy="4645223"/>
          </a:xfrm>
        </p:spPr>
      </p:pic>
    </p:spTree>
    <p:extLst>
      <p:ext uri="{BB962C8B-B14F-4D97-AF65-F5344CB8AC3E}">
        <p14:creationId xmlns:p14="http://schemas.microsoft.com/office/powerpoint/2010/main" val="1030014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Elasticidad cruzada de la demanda (ECD)</a:t>
            </a:r>
          </a:p>
        </p:txBody>
      </p:sp>
      <p:sp>
        <p:nvSpPr>
          <p:cNvPr id="5" name="4 Marcador de contenido"/>
          <p:cNvSpPr>
            <a:spLocks noGrp="1"/>
          </p:cNvSpPr>
          <p:nvPr>
            <p:ph idx="1"/>
          </p:nvPr>
        </p:nvSpPr>
        <p:spPr>
          <a:xfrm>
            <a:off x="533400" y="533400"/>
            <a:ext cx="7581181" cy="4101860"/>
          </a:xfrm>
        </p:spPr>
        <p:txBody>
          <a:bodyPr>
            <a:normAutofit fontScale="85000" lnSpcReduction="10000"/>
          </a:bodyPr>
          <a:lstStyle/>
          <a:p>
            <a:pPr>
              <a:buFont typeface="Wingdings" panose="05000000000000000000" pitchFamily="2" charset="2"/>
              <a:buChar char="§"/>
            </a:pPr>
            <a:r>
              <a:rPr lang="es-CL" dirty="0"/>
              <a:t>Medimos el efecto de cambios en los precios de bienes sustitutos (S) y/o complementarios (C).</a:t>
            </a:r>
          </a:p>
          <a:p>
            <a:pPr>
              <a:buFont typeface="Wingdings" panose="05000000000000000000" pitchFamily="2" charset="2"/>
              <a:buChar char="§"/>
            </a:pPr>
            <a:r>
              <a:rPr lang="es-CL" dirty="0"/>
              <a:t>Bienes sustitutos. Ej.: Pepsi vs Coca-Cola, té y café</a:t>
            </a:r>
          </a:p>
          <a:p>
            <a:pPr>
              <a:buFont typeface="Wingdings" panose="05000000000000000000" pitchFamily="2" charset="2"/>
              <a:buChar char="§"/>
            </a:pPr>
            <a:r>
              <a:rPr lang="es-CL" dirty="0"/>
              <a:t>Bienes complementarios. Ej.: Pisco + Coca-Cola; autos y bencina, colleras y camisas ad-hoc, fusiles y miras telescópicas.</a:t>
            </a:r>
          </a:p>
          <a:p>
            <a:pPr>
              <a:buFont typeface="Wingdings" panose="05000000000000000000" pitchFamily="2" charset="2"/>
              <a:buChar char="§"/>
            </a:pPr>
            <a:r>
              <a:rPr lang="es-CL" dirty="0"/>
              <a:t>ECD es la medida de sensibilidad que presenta la demanda de un bien ante el cambio en el precio de un sustituto o complemento (bienes relacionados), si todo lo demás permanece constante (</a:t>
            </a:r>
            <a:r>
              <a:rPr lang="es-CL" i="1" dirty="0" err="1"/>
              <a:t>ceteris</a:t>
            </a:r>
            <a:r>
              <a:rPr lang="es-CL" i="1" dirty="0"/>
              <a:t> </a:t>
            </a:r>
            <a:r>
              <a:rPr lang="es-CL" i="1" dirty="0" err="1"/>
              <a:t>paribus</a:t>
            </a:r>
            <a:r>
              <a:rPr lang="es-CL" dirty="0"/>
              <a:t>).</a:t>
            </a:r>
          </a:p>
          <a:p>
            <a:pPr lvl="0">
              <a:buFont typeface="Wingdings" panose="05000000000000000000" pitchFamily="2" charset="2"/>
              <a:buChar char="§"/>
            </a:pPr>
            <a:r>
              <a:rPr lang="es-CL" dirty="0"/>
              <a:t>Fórmula ECD: _</a:t>
            </a:r>
            <a:r>
              <a:rPr lang="el-GR" u="sng" dirty="0">
                <a:solidFill>
                  <a:srgbClr val="000000"/>
                </a:solidFill>
                <a:cs typeface="Times New Roman"/>
              </a:rPr>
              <a:t>Δ</a:t>
            </a:r>
            <a:r>
              <a:rPr lang="es-CL" u="sng" dirty="0">
                <a:solidFill>
                  <a:srgbClr val="000000"/>
                </a:solidFill>
                <a:cs typeface="Times New Roman"/>
              </a:rPr>
              <a:t>% </a:t>
            </a:r>
            <a:r>
              <a:rPr lang="es-CL" u="sng" dirty="0" err="1">
                <a:solidFill>
                  <a:srgbClr val="000000"/>
                </a:solidFill>
                <a:cs typeface="Times New Roman"/>
              </a:rPr>
              <a:t>Qprom</a:t>
            </a:r>
            <a:r>
              <a:rPr lang="es-CL" u="sng" dirty="0">
                <a:solidFill>
                  <a:srgbClr val="000000"/>
                </a:solidFill>
                <a:cs typeface="Times New Roman"/>
              </a:rPr>
              <a:t>__</a:t>
            </a:r>
            <a:endParaRPr lang="es-CL" dirty="0">
              <a:solidFill>
                <a:srgbClr val="000000"/>
              </a:solidFill>
              <a:cs typeface="Times New Roman"/>
            </a:endParaRPr>
          </a:p>
          <a:p>
            <a:pPr marL="1627632" lvl="8" indent="0">
              <a:buClr>
                <a:srgbClr val="F96A1B"/>
              </a:buClr>
              <a:buNone/>
            </a:pPr>
            <a:r>
              <a:rPr lang="es-CL" sz="1600" b="1" dirty="0">
                <a:solidFill>
                  <a:srgbClr val="000000"/>
                </a:solidFill>
                <a:cs typeface="Times New Roman"/>
              </a:rPr>
              <a:t>  </a:t>
            </a:r>
            <a:r>
              <a:rPr lang="el-GR" sz="1600" b="1" dirty="0">
                <a:solidFill>
                  <a:srgbClr val="000000"/>
                </a:solidFill>
                <a:cs typeface="Times New Roman"/>
              </a:rPr>
              <a:t>Δ</a:t>
            </a:r>
            <a:r>
              <a:rPr lang="es-CL" sz="1600" b="1" dirty="0">
                <a:solidFill>
                  <a:srgbClr val="000000"/>
                </a:solidFill>
                <a:cs typeface="Times New Roman"/>
              </a:rPr>
              <a:t>% </a:t>
            </a:r>
            <a:r>
              <a:rPr lang="es-CL" sz="1600" b="1" dirty="0" err="1">
                <a:solidFill>
                  <a:srgbClr val="000000"/>
                </a:solidFill>
                <a:cs typeface="Times New Roman"/>
              </a:rPr>
              <a:t>Pprom</a:t>
            </a:r>
            <a:r>
              <a:rPr lang="es-CL" sz="1600" b="1" dirty="0">
                <a:solidFill>
                  <a:srgbClr val="000000"/>
                </a:solidFill>
                <a:cs typeface="Times New Roman"/>
              </a:rPr>
              <a:t> S/C</a:t>
            </a:r>
            <a:endParaRPr lang="es-CL" sz="1600" b="1" dirty="0">
              <a:solidFill>
                <a:srgbClr val="000000"/>
              </a:solidFill>
            </a:endParaRPr>
          </a:p>
          <a:p>
            <a:pPr>
              <a:buFont typeface="Wingdings" panose="05000000000000000000" pitchFamily="2" charset="2"/>
              <a:buChar char="§"/>
            </a:pPr>
            <a:r>
              <a:rPr lang="es-CL" dirty="0"/>
              <a:t>ECD puede ser positiva (+ Bien sustituto), 0 = bien independiente, o negativa (- bien complementario).</a:t>
            </a:r>
          </a:p>
          <a:p>
            <a:pPr>
              <a:buFont typeface="Wingdings" panose="05000000000000000000" pitchFamily="2" charset="2"/>
              <a:buChar char="§"/>
            </a:pPr>
            <a:endParaRPr lang="es-CL" dirty="0"/>
          </a:p>
        </p:txBody>
      </p:sp>
    </p:spTree>
    <p:extLst>
      <p:ext uri="{BB962C8B-B14F-4D97-AF65-F5344CB8AC3E}">
        <p14:creationId xmlns:p14="http://schemas.microsoft.com/office/powerpoint/2010/main" val="3147673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1"/>
          </p:nvPr>
        </p:nvSpPr>
        <p:spPr/>
        <p:txBody>
          <a:bodyPr>
            <a:normAutofit/>
          </a:bodyPr>
          <a:lstStyle/>
          <a:p>
            <a:pPr marL="457200" indent="-457200">
              <a:buFont typeface="Wingdings" panose="05000000000000000000" pitchFamily="2" charset="2"/>
              <a:buChar char="§"/>
            </a:pPr>
            <a:endParaRPr lang="es-CL" sz="1400" dirty="0"/>
          </a:p>
          <a:p>
            <a:pPr marL="457200" indent="-457200">
              <a:buFont typeface="Wingdings" panose="05000000000000000000" pitchFamily="2" charset="2"/>
              <a:buChar char="§"/>
            </a:pPr>
            <a:r>
              <a:rPr lang="es-CL" sz="1400" dirty="0"/>
              <a:t>Si ECD es negativa, la demanda y el precio del otro bien se modifican en direcciones opuestas (+-/-+), por lo que ambos bienes son complementarios.</a:t>
            </a:r>
          </a:p>
          <a:p>
            <a:pPr marL="0" indent="0"/>
            <a:endParaRPr lang="es-CL" sz="1400" dirty="0"/>
          </a:p>
          <a:p>
            <a:pPr marL="457200" indent="-457200">
              <a:buFont typeface="Wingdings" panose="05000000000000000000" pitchFamily="2" charset="2"/>
              <a:buChar char="§"/>
            </a:pPr>
            <a:r>
              <a:rPr lang="es-CL" sz="1400" dirty="0"/>
              <a:t>Los estados intermedios.</a:t>
            </a:r>
          </a:p>
          <a:p>
            <a:pPr marL="457200" indent="-457200">
              <a:buFont typeface="Wingdings" panose="05000000000000000000" pitchFamily="2" charset="2"/>
              <a:buChar char="§"/>
            </a:pPr>
            <a:endParaRPr lang="es-CL" sz="1400" dirty="0"/>
          </a:p>
          <a:p>
            <a:pPr marL="457200" indent="-457200">
              <a:buFont typeface="Wingdings" panose="05000000000000000000" pitchFamily="2" charset="2"/>
              <a:buChar char="§"/>
            </a:pPr>
            <a:r>
              <a:rPr lang="es-CL" sz="1400" dirty="0"/>
              <a:t>Si ECD es positiva, la demanda y el precio del otro bien cambian en la misma dirección (++/- -), en cuyo caso, ambos son bienes sustitutos.</a:t>
            </a:r>
          </a:p>
        </p:txBody>
      </p:sp>
      <p:pic>
        <p:nvPicPr>
          <p:cNvPr id="6" name="5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05075" y="784549"/>
            <a:ext cx="4019355" cy="3711251"/>
          </a:xfrm>
        </p:spPr>
      </p:pic>
      <p:sp>
        <p:nvSpPr>
          <p:cNvPr id="2" name="1 Título"/>
          <p:cNvSpPr>
            <a:spLocks noGrp="1"/>
          </p:cNvSpPr>
          <p:nvPr>
            <p:ph type="title"/>
          </p:nvPr>
        </p:nvSpPr>
        <p:spPr/>
        <p:txBody>
          <a:bodyPr/>
          <a:lstStyle/>
          <a:p>
            <a:r>
              <a:rPr lang="es-CL" dirty="0"/>
              <a:t>Elasticidad cruzada de la demanda</a:t>
            </a:r>
          </a:p>
        </p:txBody>
      </p:sp>
    </p:spTree>
    <p:extLst>
      <p:ext uri="{BB962C8B-B14F-4D97-AF65-F5344CB8AC3E}">
        <p14:creationId xmlns:p14="http://schemas.microsoft.com/office/powerpoint/2010/main" val="3182036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Elasticidad de la oferta (</a:t>
            </a:r>
            <a:r>
              <a:rPr lang="es-CL" dirty="0" err="1"/>
              <a:t>Eo</a:t>
            </a:r>
            <a:r>
              <a:rPr lang="es-CL" dirty="0"/>
              <a:t>)</a:t>
            </a:r>
          </a:p>
        </p:txBody>
      </p:sp>
      <p:sp>
        <p:nvSpPr>
          <p:cNvPr id="5" name="4 Marcador de contenido"/>
          <p:cNvSpPr>
            <a:spLocks noGrp="1"/>
          </p:cNvSpPr>
          <p:nvPr>
            <p:ph idx="1"/>
          </p:nvPr>
        </p:nvSpPr>
        <p:spPr>
          <a:xfrm>
            <a:off x="533400" y="943154"/>
            <a:ext cx="7506419" cy="3778371"/>
          </a:xfrm>
        </p:spPr>
        <p:txBody>
          <a:bodyPr>
            <a:normAutofit fontScale="85000" lnSpcReduction="20000"/>
          </a:bodyPr>
          <a:lstStyle/>
          <a:p>
            <a:pPr>
              <a:buFont typeface="Wingdings" panose="05000000000000000000" pitchFamily="2" charset="2"/>
              <a:buChar char="§"/>
            </a:pPr>
            <a:r>
              <a:rPr lang="es-CL" dirty="0"/>
              <a:t>Es una medida, sin unidades, de la sensibilidad de la cantidad ofrecida de un bien ante un cambio en su precio, cuando todas las demás influencias en los planes de venta permanecen sin cambio (</a:t>
            </a:r>
            <a:r>
              <a:rPr lang="es-CL" dirty="0" err="1"/>
              <a:t>Parkin</a:t>
            </a:r>
            <a:r>
              <a:rPr lang="es-CL" dirty="0"/>
              <a:t>, M.). Más propiamente, Elasticidad Precio de la Oferta.</a:t>
            </a:r>
          </a:p>
          <a:p>
            <a:pPr>
              <a:buFont typeface="Wingdings" panose="05000000000000000000" pitchFamily="2" charset="2"/>
              <a:buChar char="§"/>
            </a:pPr>
            <a:r>
              <a:rPr lang="es-CL" dirty="0"/>
              <a:t>Formula EO:   </a:t>
            </a:r>
            <a:r>
              <a:rPr lang="el-GR" u="sng" dirty="0">
                <a:cs typeface="Times New Roman"/>
              </a:rPr>
              <a:t>Δ</a:t>
            </a:r>
            <a:r>
              <a:rPr lang="es-CL" u="sng" dirty="0">
                <a:cs typeface="Times New Roman"/>
              </a:rPr>
              <a:t>% </a:t>
            </a:r>
            <a:r>
              <a:rPr lang="es-CL" u="sng" dirty="0" err="1">
                <a:cs typeface="Times New Roman"/>
              </a:rPr>
              <a:t>QOprom</a:t>
            </a:r>
            <a:endParaRPr lang="es-CL" dirty="0">
              <a:cs typeface="Times New Roman"/>
            </a:endParaRPr>
          </a:p>
          <a:p>
            <a:pPr marL="1627632" lvl="8" indent="0">
              <a:buNone/>
            </a:pPr>
            <a:r>
              <a:rPr lang="es-CL" sz="1600" b="1" dirty="0">
                <a:cs typeface="Times New Roman"/>
              </a:rPr>
              <a:t>  </a:t>
            </a:r>
            <a:r>
              <a:rPr lang="el-GR" sz="1600" b="1" dirty="0">
                <a:cs typeface="Times New Roman"/>
              </a:rPr>
              <a:t>Δ</a:t>
            </a:r>
            <a:r>
              <a:rPr lang="es-CL" sz="1600" b="1" dirty="0">
                <a:cs typeface="Times New Roman"/>
              </a:rPr>
              <a:t>% </a:t>
            </a:r>
            <a:r>
              <a:rPr lang="es-CL" sz="1600" b="1" dirty="0" err="1">
                <a:cs typeface="Times New Roman"/>
              </a:rPr>
              <a:t>Pprom</a:t>
            </a:r>
            <a:endParaRPr lang="es-CL" sz="1600" b="1" dirty="0"/>
          </a:p>
          <a:p>
            <a:pPr>
              <a:buFont typeface="Wingdings" panose="05000000000000000000" pitchFamily="2" charset="2"/>
              <a:buChar char="§"/>
            </a:pPr>
            <a:r>
              <a:rPr lang="es-CL" dirty="0">
                <a:solidFill>
                  <a:srgbClr val="000000"/>
                </a:solidFill>
                <a:cs typeface="Times New Roman"/>
              </a:rPr>
              <a:t>Proporción entre dos cambios porcentuales.</a:t>
            </a:r>
          </a:p>
          <a:p>
            <a:pPr>
              <a:buFont typeface="Wingdings" panose="05000000000000000000" pitchFamily="2" charset="2"/>
              <a:buChar char="§"/>
            </a:pPr>
            <a:r>
              <a:rPr lang="es-CL" dirty="0"/>
              <a:t>Cantidades y precios promedio.</a:t>
            </a:r>
          </a:p>
          <a:p>
            <a:pPr>
              <a:buFont typeface="Wingdings" panose="05000000000000000000" pitchFamily="2" charset="2"/>
              <a:buChar char="§"/>
            </a:pPr>
            <a:r>
              <a:rPr lang="es-CL" dirty="0"/>
              <a:t>Sin unidades, porque el cambio porcentual en cada variable (de la fórmula) es independiente de las unidades en las que se mide la variable.</a:t>
            </a:r>
          </a:p>
          <a:p>
            <a:pPr>
              <a:buFont typeface="Wingdings" panose="05000000000000000000" pitchFamily="2" charset="2"/>
              <a:buChar char="§"/>
            </a:pPr>
            <a:r>
              <a:rPr lang="es-CL" dirty="0"/>
              <a:t>Signo (+/-) irrelevante.</a:t>
            </a:r>
          </a:p>
          <a:p>
            <a:endParaRPr lang="es-CL" dirty="0"/>
          </a:p>
        </p:txBody>
      </p:sp>
    </p:spTree>
    <p:extLst>
      <p:ext uri="{BB962C8B-B14F-4D97-AF65-F5344CB8AC3E}">
        <p14:creationId xmlns:p14="http://schemas.microsoft.com/office/powerpoint/2010/main" val="573616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Elasticidad de la oferta (EO)</a:t>
            </a: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2017" y="769652"/>
            <a:ext cx="6256102" cy="3913038"/>
          </a:xfrm>
        </p:spPr>
      </p:pic>
    </p:spTree>
    <p:extLst>
      <p:ext uri="{BB962C8B-B14F-4D97-AF65-F5344CB8AC3E}">
        <p14:creationId xmlns:p14="http://schemas.microsoft.com/office/powerpoint/2010/main" val="334924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Recordatorio. Utilidad.</a:t>
            </a:r>
          </a:p>
        </p:txBody>
      </p:sp>
      <p:sp>
        <p:nvSpPr>
          <p:cNvPr id="3" name="Marcador de contenido 2"/>
          <p:cNvSpPr>
            <a:spLocks noGrp="1"/>
          </p:cNvSpPr>
          <p:nvPr>
            <p:ph idx="1"/>
          </p:nvPr>
        </p:nvSpPr>
        <p:spPr>
          <a:xfrm>
            <a:off x="533400" y="533400"/>
            <a:ext cx="7506419" cy="4308894"/>
          </a:xfrm>
        </p:spPr>
        <p:txBody>
          <a:bodyPr>
            <a:normAutofit fontScale="92500" lnSpcReduction="20000"/>
          </a:bodyPr>
          <a:lstStyle/>
          <a:p>
            <a:pPr lvl="0">
              <a:buFont typeface="Wingdings" panose="05000000000000000000" pitchFamily="2" charset="2"/>
              <a:buChar char="§"/>
            </a:pPr>
            <a:r>
              <a:rPr lang="es-ES" dirty="0">
                <a:solidFill>
                  <a:srgbClr val="000000"/>
                </a:solidFill>
              </a:rPr>
              <a:t>Recordar importancia del diagrama de flujo circular. La ecuación presupuestaria, EP: Gasto = Ingreso</a:t>
            </a:r>
          </a:p>
          <a:p>
            <a:pPr lvl="0">
              <a:buFont typeface="Wingdings" panose="05000000000000000000" pitchFamily="2" charset="2"/>
              <a:buChar char="§"/>
            </a:pPr>
            <a:r>
              <a:rPr lang="es-CL" dirty="0">
                <a:solidFill>
                  <a:srgbClr val="000000"/>
                </a:solidFill>
              </a:rPr>
              <a:t>Utilidad: beneficio o satisfacción obtenida del consumo de bienes y servicios.</a:t>
            </a:r>
          </a:p>
          <a:p>
            <a:pPr lvl="0">
              <a:buFont typeface="Wingdings" panose="05000000000000000000" pitchFamily="2" charset="2"/>
              <a:buChar char="§"/>
            </a:pPr>
            <a:r>
              <a:rPr lang="es-CL" dirty="0">
                <a:solidFill>
                  <a:srgbClr val="000000"/>
                </a:solidFill>
              </a:rPr>
              <a:t>Dos tipos de utilidad.</a:t>
            </a:r>
          </a:p>
          <a:p>
            <a:pPr lvl="0">
              <a:buFont typeface="Wingdings" panose="05000000000000000000" pitchFamily="2" charset="2"/>
              <a:buChar char="§"/>
            </a:pPr>
            <a:r>
              <a:rPr lang="es-CL" dirty="0">
                <a:solidFill>
                  <a:srgbClr val="000000"/>
                </a:solidFill>
              </a:rPr>
              <a:t>Utilidad total (UT):  Beneficio total dependiente del nivel de consumo. A mayor consumo, más UT. Por tanto, UT creciente.</a:t>
            </a:r>
          </a:p>
          <a:p>
            <a:pPr lvl="0">
              <a:buFont typeface="Wingdings" panose="05000000000000000000" pitchFamily="2" charset="2"/>
              <a:buChar char="§"/>
            </a:pPr>
            <a:r>
              <a:rPr lang="es-CL" dirty="0">
                <a:solidFill>
                  <a:srgbClr val="000000"/>
                </a:solidFill>
              </a:rPr>
              <a:t>Utilidad marginal (</a:t>
            </a:r>
            <a:r>
              <a:rPr lang="es-CL" dirty="0" err="1">
                <a:solidFill>
                  <a:srgbClr val="000000"/>
                </a:solidFill>
              </a:rPr>
              <a:t>UMg</a:t>
            </a:r>
            <a:r>
              <a:rPr lang="es-CL" dirty="0">
                <a:solidFill>
                  <a:srgbClr val="000000"/>
                </a:solidFill>
              </a:rPr>
              <a:t>): La que resulta de incrementar en una unidad adicional el consumo de un bien. Puede ser positiva o negativa.</a:t>
            </a:r>
          </a:p>
          <a:p>
            <a:pPr lvl="0">
              <a:buFont typeface="Wingdings" panose="05000000000000000000" pitchFamily="2" charset="2"/>
              <a:buChar char="§"/>
            </a:pPr>
            <a:r>
              <a:rPr lang="es-CL" dirty="0">
                <a:solidFill>
                  <a:srgbClr val="000000"/>
                </a:solidFill>
              </a:rPr>
              <a:t>Relación inversa. A mayor UT, menor </a:t>
            </a:r>
            <a:r>
              <a:rPr lang="es-CL" dirty="0" err="1">
                <a:solidFill>
                  <a:srgbClr val="000000"/>
                </a:solidFill>
              </a:rPr>
              <a:t>UMg</a:t>
            </a:r>
            <a:r>
              <a:rPr lang="es-CL" dirty="0">
                <a:solidFill>
                  <a:srgbClr val="000000"/>
                </a:solidFill>
              </a:rPr>
              <a:t>.</a:t>
            </a:r>
          </a:p>
          <a:p>
            <a:pPr lvl="0">
              <a:buFont typeface="Wingdings" panose="05000000000000000000" pitchFamily="2" charset="2"/>
              <a:buChar char="§"/>
            </a:pPr>
            <a:r>
              <a:rPr lang="es-CL" dirty="0">
                <a:solidFill>
                  <a:srgbClr val="000000"/>
                </a:solidFill>
              </a:rPr>
              <a:t>Principio de </a:t>
            </a:r>
            <a:r>
              <a:rPr lang="es-CL" dirty="0" err="1">
                <a:solidFill>
                  <a:srgbClr val="000000"/>
                </a:solidFill>
              </a:rPr>
              <a:t>UMg</a:t>
            </a:r>
            <a:r>
              <a:rPr lang="es-CL" dirty="0">
                <a:solidFill>
                  <a:srgbClr val="000000"/>
                </a:solidFill>
              </a:rPr>
              <a:t> decreciente.</a:t>
            </a:r>
          </a:p>
          <a:p>
            <a:endParaRPr lang="es-CL" dirty="0"/>
          </a:p>
        </p:txBody>
      </p:sp>
    </p:spTree>
    <p:extLst>
      <p:ext uri="{BB962C8B-B14F-4D97-AF65-F5344CB8AC3E}">
        <p14:creationId xmlns:p14="http://schemas.microsoft.com/office/powerpoint/2010/main" val="770092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Elasticidad de la oferta</a:t>
            </a:r>
          </a:p>
        </p:txBody>
      </p:sp>
      <p:sp>
        <p:nvSpPr>
          <p:cNvPr id="3" name="Marcador de contenido 2"/>
          <p:cNvSpPr>
            <a:spLocks noGrp="1"/>
          </p:cNvSpPr>
          <p:nvPr>
            <p:ph idx="1"/>
          </p:nvPr>
        </p:nvSpPr>
        <p:spPr>
          <a:xfrm>
            <a:off x="533400" y="533399"/>
            <a:ext cx="7546675" cy="4475673"/>
          </a:xfrm>
        </p:spPr>
        <p:txBody>
          <a:bodyPr>
            <a:normAutofit fontScale="92500" lnSpcReduction="10000"/>
          </a:bodyPr>
          <a:lstStyle/>
          <a:p>
            <a:pPr>
              <a:buFont typeface="Wingdings" panose="05000000000000000000" pitchFamily="2" charset="2"/>
              <a:buChar char="§"/>
            </a:pPr>
            <a:r>
              <a:rPr lang="es-ES" dirty="0"/>
              <a:t>Oferta perfectamente inelástica (OPI): </a:t>
            </a:r>
            <a:r>
              <a:rPr lang="es-ES" b="0" dirty="0"/>
              <a:t>La oferta es perfectamente inelástica cuando, independientemente de las variaciones del precio de un bien o servicio, sólo es posible ofertar una determinada cantidad de éste.  Curva de oferta vertical.</a:t>
            </a:r>
          </a:p>
          <a:p>
            <a:pPr lvl="2"/>
            <a:r>
              <a:rPr lang="es-ES" dirty="0"/>
              <a:t>Agua de un manantial.</a:t>
            </a:r>
          </a:p>
          <a:p>
            <a:pPr lvl="2"/>
            <a:r>
              <a:rPr lang="es-ES" dirty="0"/>
              <a:t>Porción de terreno de playa</a:t>
            </a:r>
          </a:p>
          <a:p>
            <a:pPr lvl="2"/>
            <a:r>
              <a:rPr lang="es-ES" dirty="0"/>
              <a:t>Obra artística.</a:t>
            </a:r>
          </a:p>
          <a:p>
            <a:pPr lvl="0">
              <a:buFont typeface="Wingdings" panose="05000000000000000000" pitchFamily="2" charset="2"/>
              <a:buChar char="§"/>
            </a:pPr>
            <a:r>
              <a:rPr lang="es-ES" dirty="0"/>
              <a:t>Oferta perfectamente elástica (OPE): </a:t>
            </a:r>
            <a:r>
              <a:rPr lang="es-ES" b="0" dirty="0">
                <a:solidFill>
                  <a:srgbClr val="000000"/>
                </a:solidFill>
              </a:rPr>
              <a:t>La oferta es perfectamente elástica cuando a un cambio en el precio, sin importar su proporción, le corresponde una variación astronómica en la cantidad </a:t>
            </a:r>
            <a:r>
              <a:rPr lang="es-ES" dirty="0">
                <a:solidFill>
                  <a:srgbClr val="000000"/>
                </a:solidFill>
              </a:rPr>
              <a:t>o</a:t>
            </a:r>
            <a:r>
              <a:rPr lang="es-ES" b="0" dirty="0">
                <a:solidFill>
                  <a:srgbClr val="000000"/>
                </a:solidFill>
              </a:rPr>
              <a:t>frecida. Curva de oferta horizontal</a:t>
            </a:r>
          </a:p>
          <a:p>
            <a:pPr lvl="2">
              <a:buClr>
                <a:srgbClr val="F96A1B"/>
              </a:buClr>
            </a:pPr>
            <a:r>
              <a:rPr lang="es-ES" dirty="0">
                <a:solidFill>
                  <a:srgbClr val="000000"/>
                </a:solidFill>
              </a:rPr>
              <a:t>Venta de frutas/verduras.</a:t>
            </a:r>
          </a:p>
          <a:p>
            <a:pPr>
              <a:buFont typeface="Wingdings" panose="05000000000000000000" pitchFamily="2" charset="2"/>
              <a:buChar char="§"/>
            </a:pPr>
            <a:endParaRPr lang="es-ES" dirty="0"/>
          </a:p>
        </p:txBody>
      </p:sp>
    </p:spTree>
    <p:extLst>
      <p:ext uri="{BB962C8B-B14F-4D97-AF65-F5344CB8AC3E}">
        <p14:creationId xmlns:p14="http://schemas.microsoft.com/office/powerpoint/2010/main" val="1287154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92" y="613451"/>
            <a:ext cx="5512929" cy="5375226"/>
          </a:xfrm>
          <a:prstGeom prst="rect">
            <a:avLst/>
          </a:prstGeom>
        </p:spPr>
      </p:pic>
    </p:spTree>
    <p:extLst>
      <p:ext uri="{BB962C8B-B14F-4D97-AF65-F5344CB8AC3E}">
        <p14:creationId xmlns:p14="http://schemas.microsoft.com/office/powerpoint/2010/main" val="2227694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OBJETIVOS</a:t>
            </a:r>
          </a:p>
        </p:txBody>
      </p:sp>
      <p:sp>
        <p:nvSpPr>
          <p:cNvPr id="3" name="2 Marcador de contenido"/>
          <p:cNvSpPr>
            <a:spLocks noGrp="1"/>
          </p:cNvSpPr>
          <p:nvPr>
            <p:ph idx="1"/>
          </p:nvPr>
        </p:nvSpPr>
        <p:spPr/>
        <p:txBody>
          <a:bodyPr/>
          <a:lstStyle/>
          <a:p>
            <a:pPr>
              <a:buFont typeface="Wingdings" panose="05000000000000000000" pitchFamily="2" charset="2"/>
              <a:buChar char="§"/>
            </a:pPr>
            <a:r>
              <a:rPr lang="es-CL" dirty="0"/>
              <a:t>Conexión demanda y beneficio (utilidad) marginal. Excedente del consumidor.</a:t>
            </a:r>
          </a:p>
          <a:p>
            <a:pPr>
              <a:buFont typeface="Wingdings" panose="05000000000000000000" pitchFamily="2" charset="2"/>
              <a:buChar char="§"/>
            </a:pPr>
            <a:r>
              <a:rPr lang="es-CL" dirty="0"/>
              <a:t>Conexión oferta y </a:t>
            </a:r>
            <a:r>
              <a:rPr lang="es-CL" dirty="0" err="1"/>
              <a:t>CMg</a:t>
            </a:r>
            <a:r>
              <a:rPr lang="es-CL" dirty="0"/>
              <a:t>. Excedente del productor.</a:t>
            </a:r>
          </a:p>
          <a:p>
            <a:pPr>
              <a:buFont typeface="Wingdings" panose="05000000000000000000" pitchFamily="2" charset="2"/>
              <a:buChar char="§"/>
            </a:pPr>
            <a:r>
              <a:rPr lang="es-CL" dirty="0"/>
              <a:t>Eficiencia de los mercados competitivos. Condiciones de eficiencia de los mercados (contrario sensu, de ineficiencia). Falla de los mercados.</a:t>
            </a:r>
          </a:p>
          <a:p>
            <a:pPr>
              <a:buFont typeface="Wingdings" panose="05000000000000000000" pitchFamily="2" charset="2"/>
              <a:buChar char="§"/>
            </a:pPr>
            <a:r>
              <a:rPr lang="es-CL" sz="2000" dirty="0"/>
              <a:t>¿</a:t>
            </a:r>
            <a:r>
              <a:rPr lang="es-CL" dirty="0"/>
              <a:t>Equidad de los mercados?. </a:t>
            </a:r>
          </a:p>
        </p:txBody>
      </p:sp>
    </p:spTree>
    <p:extLst>
      <p:ext uri="{BB962C8B-B14F-4D97-AF65-F5344CB8AC3E}">
        <p14:creationId xmlns:p14="http://schemas.microsoft.com/office/powerpoint/2010/main" val="1488612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La eficiencia de los mercados competitivos.</a:t>
            </a:r>
          </a:p>
        </p:txBody>
      </p:sp>
      <p:pic>
        <p:nvPicPr>
          <p:cNvPr id="4" name="Marcador de contenido 3"/>
          <p:cNvPicPr>
            <a:picLocks noGrp="1" noChangeAspect="1"/>
          </p:cNvPicPr>
          <p:nvPr>
            <p:ph idx="1"/>
          </p:nvPr>
        </p:nvPicPr>
        <p:blipFill>
          <a:blip r:embed="rId2"/>
          <a:stretch>
            <a:fillRect/>
          </a:stretch>
        </p:blipFill>
        <p:spPr>
          <a:xfrm>
            <a:off x="1532262" y="570136"/>
            <a:ext cx="5495391" cy="4207521"/>
          </a:xfrm>
          <a:prstGeom prst="rect">
            <a:avLst/>
          </a:prstGeom>
        </p:spPr>
      </p:pic>
    </p:spTree>
    <p:extLst>
      <p:ext uri="{BB962C8B-B14F-4D97-AF65-F5344CB8AC3E}">
        <p14:creationId xmlns:p14="http://schemas.microsoft.com/office/powerpoint/2010/main" val="1691650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Distinción entre valor y precio</a:t>
            </a:r>
          </a:p>
        </p:txBody>
      </p:sp>
      <p:pic>
        <p:nvPicPr>
          <p:cNvPr id="8" name="Marcador de contenid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1212" y="1007762"/>
            <a:ext cx="7521575" cy="3104836"/>
          </a:xfrm>
        </p:spPr>
      </p:pic>
    </p:spTree>
    <p:extLst>
      <p:ext uri="{BB962C8B-B14F-4D97-AF65-F5344CB8AC3E}">
        <p14:creationId xmlns:p14="http://schemas.microsoft.com/office/powerpoint/2010/main" val="1928666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Conexión demanda - utilidad marginal (</a:t>
            </a:r>
            <a:r>
              <a:rPr lang="es-CL" dirty="0" err="1"/>
              <a:t>UMg</a:t>
            </a:r>
            <a:r>
              <a:rPr lang="es-CL" dirty="0"/>
              <a:t>)</a:t>
            </a:r>
          </a:p>
        </p:txBody>
      </p:sp>
      <p:sp>
        <p:nvSpPr>
          <p:cNvPr id="3" name="2 Marcador de contenido"/>
          <p:cNvSpPr>
            <a:spLocks noGrp="1"/>
          </p:cNvSpPr>
          <p:nvPr>
            <p:ph idx="1"/>
          </p:nvPr>
        </p:nvSpPr>
        <p:spPr/>
        <p:txBody>
          <a:bodyPr>
            <a:normAutofit fontScale="92500" lnSpcReduction="10000"/>
          </a:bodyPr>
          <a:lstStyle/>
          <a:p>
            <a:pPr>
              <a:buFont typeface="Wingdings" panose="05000000000000000000" pitchFamily="2" charset="2"/>
              <a:buChar char="§"/>
            </a:pPr>
            <a:r>
              <a:rPr lang="es-CL" dirty="0"/>
              <a:t>Distinción valor y precio.</a:t>
            </a:r>
          </a:p>
          <a:p>
            <a:pPr>
              <a:buFont typeface="Wingdings" panose="05000000000000000000" pitchFamily="2" charset="2"/>
              <a:buChar char="§"/>
            </a:pPr>
            <a:r>
              <a:rPr lang="es-CL" dirty="0"/>
              <a:t>Valor de unidad adicional refleja la </a:t>
            </a:r>
            <a:r>
              <a:rPr lang="es-CL" dirty="0" err="1"/>
              <a:t>UMg</a:t>
            </a:r>
            <a:r>
              <a:rPr lang="es-CL" dirty="0"/>
              <a:t> del mismo.</a:t>
            </a:r>
          </a:p>
          <a:p>
            <a:pPr>
              <a:buFont typeface="Wingdings" panose="05000000000000000000" pitchFamily="2" charset="2"/>
              <a:buChar char="§"/>
            </a:pPr>
            <a:r>
              <a:rPr lang="ar-AE" dirty="0">
                <a:latin typeface="Times New Roman"/>
                <a:cs typeface="Times New Roman"/>
              </a:rPr>
              <a:t> ؞</a:t>
            </a:r>
            <a:r>
              <a:rPr lang="es-CL" dirty="0"/>
              <a:t>Equivalencia valor=utilidad marginal (</a:t>
            </a:r>
            <a:r>
              <a:rPr lang="es-CL" dirty="0" err="1"/>
              <a:t>UMg</a:t>
            </a:r>
            <a:r>
              <a:rPr lang="es-CL" dirty="0"/>
              <a:t>).</a:t>
            </a:r>
          </a:p>
          <a:p>
            <a:pPr>
              <a:buFont typeface="Wingdings" panose="05000000000000000000" pitchFamily="2" charset="2"/>
              <a:buChar char="§"/>
            </a:pPr>
            <a:r>
              <a:rPr lang="es-CL" dirty="0"/>
              <a:t>Para medir </a:t>
            </a:r>
            <a:r>
              <a:rPr lang="es-CL" dirty="0" err="1"/>
              <a:t>UMg</a:t>
            </a:r>
            <a:r>
              <a:rPr lang="es-CL" dirty="0"/>
              <a:t> usamos el precio máximo que un consumidor está dispuesto a pagar por aquella unidad adicional.</a:t>
            </a:r>
          </a:p>
          <a:p>
            <a:pPr>
              <a:buFont typeface="Wingdings" panose="05000000000000000000" pitchFamily="2" charset="2"/>
              <a:buChar char="§"/>
            </a:pPr>
            <a:r>
              <a:rPr lang="es-CL" dirty="0"/>
              <a:t>Es la disposición a pagar lo que determina la demanda (D). Ej.: lo que </a:t>
            </a:r>
            <a:r>
              <a:rPr lang="es-CL" dirty="0" err="1"/>
              <a:t>Ud</a:t>
            </a:r>
            <a:r>
              <a:rPr lang="es-CL" dirty="0"/>
              <a:t>, pagaría por una entrada a un concierto de K-pop.</a:t>
            </a:r>
          </a:p>
          <a:p>
            <a:pPr>
              <a:buFont typeface="Wingdings" panose="05000000000000000000" pitchFamily="2" charset="2"/>
              <a:buChar char="§"/>
            </a:pPr>
            <a:r>
              <a:rPr lang="es-CL" dirty="0"/>
              <a:t>Por tanto, la curva de demanda es la curva de </a:t>
            </a:r>
            <a:r>
              <a:rPr lang="es-CL" dirty="0" err="1"/>
              <a:t>UMg</a:t>
            </a:r>
            <a:r>
              <a:rPr lang="es-CL" dirty="0"/>
              <a:t>.</a:t>
            </a:r>
          </a:p>
        </p:txBody>
      </p:sp>
    </p:spTree>
    <p:extLst>
      <p:ext uri="{BB962C8B-B14F-4D97-AF65-F5344CB8AC3E}">
        <p14:creationId xmlns:p14="http://schemas.microsoft.com/office/powerpoint/2010/main" val="2838680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Conexión Demanda - Utilidad marginal (</a:t>
            </a:r>
            <a:r>
              <a:rPr lang="es-CL" dirty="0" err="1"/>
              <a:t>UMg</a:t>
            </a:r>
            <a:r>
              <a:rPr lang="es-CL" dirty="0"/>
              <a:t>)</a:t>
            </a:r>
          </a:p>
        </p:txBody>
      </p:sp>
      <p:sp>
        <p:nvSpPr>
          <p:cNvPr id="3" name="Marcador de contenido 2"/>
          <p:cNvSpPr>
            <a:spLocks noGrp="1"/>
          </p:cNvSpPr>
          <p:nvPr>
            <p:ph idx="1"/>
          </p:nvPr>
        </p:nvSpPr>
        <p:spPr/>
        <p:txBody>
          <a:bodyPr>
            <a:normAutofit fontScale="92500" lnSpcReduction="20000"/>
          </a:bodyPr>
          <a:lstStyle/>
          <a:p>
            <a:pPr>
              <a:buFont typeface="Wingdings" panose="05000000000000000000" pitchFamily="2" charset="2"/>
              <a:buChar char="§"/>
            </a:pPr>
            <a:r>
              <a:rPr lang="es-CL" dirty="0"/>
              <a:t>Demanda individual: relación entre el precio de un bien y la cantidad demandada por un consumidor. Fórmula Di: </a:t>
            </a:r>
            <a:r>
              <a:rPr lang="es-CL" dirty="0" err="1"/>
              <a:t>Px</a:t>
            </a:r>
            <a:r>
              <a:rPr lang="es-CL" dirty="0"/>
              <a:t>/</a:t>
            </a:r>
            <a:r>
              <a:rPr lang="es-CL" dirty="0" err="1"/>
              <a:t>Qx</a:t>
            </a:r>
            <a:endParaRPr lang="es-CL" dirty="0"/>
          </a:p>
          <a:p>
            <a:pPr>
              <a:buFont typeface="Wingdings" panose="05000000000000000000" pitchFamily="2" charset="2"/>
              <a:buChar char="§"/>
            </a:pPr>
            <a:r>
              <a:rPr lang="es-CL" dirty="0"/>
              <a:t>Curvas de demanda individual corresponden a curvas de </a:t>
            </a:r>
            <a:r>
              <a:rPr lang="es-CL" dirty="0" err="1"/>
              <a:t>UMg</a:t>
            </a:r>
            <a:r>
              <a:rPr lang="es-CL" dirty="0"/>
              <a:t>.</a:t>
            </a:r>
          </a:p>
          <a:p>
            <a:pPr>
              <a:buFont typeface="Wingdings" panose="05000000000000000000" pitchFamily="2" charset="2"/>
              <a:buChar char="§"/>
            </a:pPr>
            <a:r>
              <a:rPr lang="es-CL" dirty="0"/>
              <a:t>Curvas de demanda individual para un determinado precio por una unidad adicional de un bien o servicio se suman para formar la curva de demanda del mercado (sociedad en su conjunto).</a:t>
            </a:r>
          </a:p>
          <a:p>
            <a:pPr>
              <a:buFont typeface="Wingdings" panose="05000000000000000000" pitchFamily="2" charset="2"/>
              <a:buChar char="§"/>
            </a:pPr>
            <a:r>
              <a:rPr lang="es-CL" dirty="0"/>
              <a:t>Demanda de mercado: mutatis </a:t>
            </a:r>
            <a:r>
              <a:rPr lang="es-CL" dirty="0" err="1"/>
              <a:t>mutandi</a:t>
            </a:r>
            <a:r>
              <a:rPr lang="es-CL" dirty="0"/>
              <a:t> por todos los consumidores. Fórmula Dm: Di1 + Di2 + etc.</a:t>
            </a:r>
          </a:p>
          <a:p>
            <a:pPr>
              <a:buFont typeface="Wingdings" panose="05000000000000000000" pitchFamily="2" charset="2"/>
              <a:buChar char="§"/>
            </a:pPr>
            <a:r>
              <a:rPr lang="es-CL" dirty="0"/>
              <a:t>La curva de demanda del mercado = curva de </a:t>
            </a:r>
            <a:r>
              <a:rPr lang="es-CL" dirty="0" err="1"/>
              <a:t>UMg</a:t>
            </a:r>
            <a:r>
              <a:rPr lang="es-CL" dirty="0"/>
              <a:t> social.</a:t>
            </a:r>
          </a:p>
          <a:p>
            <a:endParaRPr lang="es-CL" dirty="0"/>
          </a:p>
        </p:txBody>
      </p:sp>
    </p:spTree>
    <p:extLst>
      <p:ext uri="{BB962C8B-B14F-4D97-AF65-F5344CB8AC3E}">
        <p14:creationId xmlns:p14="http://schemas.microsoft.com/office/powerpoint/2010/main" val="1643725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Excedente del consumidor</a:t>
            </a:r>
          </a:p>
        </p:txBody>
      </p:sp>
      <p:sp>
        <p:nvSpPr>
          <p:cNvPr id="4" name="3 Marcador de contenido"/>
          <p:cNvSpPr>
            <a:spLocks noGrp="1"/>
          </p:cNvSpPr>
          <p:nvPr>
            <p:ph sz="half" idx="1"/>
          </p:nvPr>
        </p:nvSpPr>
        <p:spPr>
          <a:xfrm>
            <a:off x="423082" y="838200"/>
            <a:ext cx="3648586" cy="4314646"/>
          </a:xfrm>
        </p:spPr>
        <p:txBody>
          <a:bodyPr>
            <a:normAutofit fontScale="47500" lnSpcReduction="20000"/>
          </a:bodyPr>
          <a:lstStyle/>
          <a:p>
            <a:pPr marL="457200" indent="-457200" algn="just">
              <a:buFont typeface="Wingdings" panose="05000000000000000000" pitchFamily="2" charset="2"/>
              <a:buChar char="§"/>
            </a:pPr>
            <a:r>
              <a:rPr lang="es-CL" b="0" dirty="0"/>
              <a:t>El excedente del consumidor es la diferencia entre la </a:t>
            </a:r>
            <a:r>
              <a:rPr lang="es-CL" b="0" dirty="0" err="1"/>
              <a:t>UMg</a:t>
            </a:r>
            <a:r>
              <a:rPr lang="es-CL" b="0" dirty="0"/>
              <a:t> de </a:t>
            </a:r>
            <a:r>
              <a:rPr lang="es-CL" dirty="0"/>
              <a:t>consumir</a:t>
            </a:r>
            <a:r>
              <a:rPr lang="es-CL" b="0" dirty="0"/>
              <a:t> una unidad adicional de un bien o servicio y su precio de mercado (más bajo, menor). Ej.: Entradas K-pop con descuento por pago con tarjeta, etc.</a:t>
            </a:r>
          </a:p>
          <a:p>
            <a:pPr marL="457200" indent="-457200" algn="just">
              <a:buFont typeface="Wingdings" panose="05000000000000000000" pitchFamily="2" charset="2"/>
              <a:buChar char="§"/>
            </a:pPr>
            <a:r>
              <a:rPr lang="es-CL" b="0" dirty="0"/>
              <a:t>Satisfacción obtenida por los consumidores capaces de obtener un bien a un precio menor al de equilibrio (o al que los consumidores que estarían dispuestos a pagar.</a:t>
            </a:r>
          </a:p>
          <a:p>
            <a:pPr marL="457200" indent="-457200" algn="just">
              <a:buFont typeface="Wingdings" panose="05000000000000000000" pitchFamily="2" charset="2"/>
              <a:buChar char="§"/>
            </a:pPr>
            <a:r>
              <a:rPr lang="es-CL" b="0" dirty="0"/>
              <a:t>El excedente del consumidor surge por la ley de utilidad decreciente, LUD.</a:t>
            </a:r>
          </a:p>
          <a:p>
            <a:pPr marL="457200" indent="-457200" algn="just">
              <a:buFont typeface="Wingdings" panose="05000000000000000000" pitchFamily="2" charset="2"/>
              <a:buChar char="§"/>
            </a:pPr>
            <a:r>
              <a:rPr lang="es-CL" b="0" dirty="0"/>
              <a:t>Significa que la primera unidad que consumimos la valoramos </a:t>
            </a:r>
            <a:r>
              <a:rPr lang="es-CL" dirty="0"/>
              <a:t>mucho</a:t>
            </a:r>
            <a:r>
              <a:rPr lang="es-CL" b="0" dirty="0"/>
              <a:t> (en términos de UT); pero, a medida que vamos </a:t>
            </a:r>
            <a:r>
              <a:rPr lang="es-CL" dirty="0"/>
              <a:t>consum</a:t>
            </a:r>
            <a:r>
              <a:rPr lang="es-CL" b="0" dirty="0"/>
              <a:t>iendo unidades adicionales nuestra valoración (</a:t>
            </a:r>
            <a:r>
              <a:rPr lang="es-CL" dirty="0"/>
              <a:t>UT</a:t>
            </a:r>
            <a:r>
              <a:rPr lang="es-CL" b="0" dirty="0"/>
              <a:t>) va disminuyendo. </a:t>
            </a:r>
          </a:p>
          <a:p>
            <a:pPr marL="457200" indent="-457200" algn="just">
              <a:buFont typeface="Wingdings" panose="05000000000000000000" pitchFamily="2" charset="2"/>
              <a:buChar char="§"/>
            </a:pPr>
            <a:r>
              <a:rPr lang="es-CL" b="0" dirty="0"/>
              <a:t>Sin embargo, el precio que paga el consumidor por cualquier unidad </a:t>
            </a:r>
            <a:r>
              <a:rPr lang="es-CL" dirty="0"/>
              <a:t>consum</a:t>
            </a:r>
            <a:r>
              <a:rPr lang="es-CL" b="0" dirty="0"/>
              <a:t>ida es siempre el mismo: el precio de mercado (o de equilibrio). </a:t>
            </a:r>
          </a:p>
          <a:p>
            <a:pPr marL="457200" indent="-457200" algn="just">
              <a:buFont typeface="Wingdings" panose="05000000000000000000" pitchFamily="2" charset="2"/>
              <a:buChar char="§"/>
            </a:pPr>
            <a:r>
              <a:rPr lang="es-CL" b="0" dirty="0"/>
              <a:t>De esta manera, el consumidor disfruta de un excedente positivo de las primeras unidades que consume (y compra) hasta llegar a la última en que el excedente será cero.</a:t>
            </a:r>
          </a:p>
          <a:p>
            <a:pPr marL="457200" indent="-457200" algn="just">
              <a:buFont typeface="Wingdings" panose="05000000000000000000" pitchFamily="2" charset="2"/>
              <a:buChar char="§"/>
            </a:pPr>
            <a:r>
              <a:rPr lang="es-CL" b="0" dirty="0"/>
              <a:t>¿Y las adicciones?.</a:t>
            </a:r>
          </a:p>
          <a:p>
            <a:pPr algn="just"/>
            <a:endParaRPr lang="es-CL" dirty="0"/>
          </a:p>
        </p:txBody>
      </p:sp>
      <p:pic>
        <p:nvPicPr>
          <p:cNvPr id="6" name="5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00874" y="838200"/>
            <a:ext cx="4004094" cy="4004094"/>
          </a:xfrm>
        </p:spPr>
      </p:pic>
    </p:spTree>
    <p:extLst>
      <p:ext uri="{BB962C8B-B14F-4D97-AF65-F5344CB8AC3E}">
        <p14:creationId xmlns:p14="http://schemas.microsoft.com/office/powerpoint/2010/main" val="808072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L" dirty="0"/>
              <a:t>Conexión oferta - </a:t>
            </a:r>
            <a:r>
              <a:rPr lang="es-CL" dirty="0" err="1"/>
              <a:t>CMg</a:t>
            </a:r>
            <a:endParaRPr lang="es-CL" dirty="0"/>
          </a:p>
        </p:txBody>
      </p:sp>
      <p:sp>
        <p:nvSpPr>
          <p:cNvPr id="5" name="4 Marcador de contenido"/>
          <p:cNvSpPr>
            <a:spLocks noGrp="1"/>
          </p:cNvSpPr>
          <p:nvPr>
            <p:ph idx="1"/>
          </p:nvPr>
        </p:nvSpPr>
        <p:spPr>
          <a:xfrm>
            <a:off x="533400" y="533400"/>
            <a:ext cx="6804804" cy="4366404"/>
          </a:xfrm>
        </p:spPr>
        <p:txBody>
          <a:bodyPr>
            <a:normAutofit fontScale="85000" lnSpcReduction="20000"/>
          </a:bodyPr>
          <a:lstStyle/>
          <a:p>
            <a:pPr>
              <a:buFont typeface="Wingdings" panose="05000000000000000000" pitchFamily="2" charset="2"/>
              <a:buChar char="§"/>
            </a:pPr>
            <a:r>
              <a:rPr lang="es-CL" dirty="0"/>
              <a:t>Empresas buscan utilidad. Para ello deben vender a un precio que supere su costo de producción.</a:t>
            </a:r>
          </a:p>
          <a:p>
            <a:pPr>
              <a:buFont typeface="Wingdings" panose="05000000000000000000" pitchFamily="2" charset="2"/>
              <a:buChar char="§"/>
            </a:pPr>
            <a:r>
              <a:rPr lang="es-CL" dirty="0"/>
              <a:t>También hay una distinción entre costo (a lo que se renuncia, CO y ley de CO crecientes, LCC) y precio (lo que la empresa recibe cuando se vende el bien o servicio).</a:t>
            </a:r>
          </a:p>
          <a:p>
            <a:pPr>
              <a:buFont typeface="Wingdings" panose="05000000000000000000" pitchFamily="2" charset="2"/>
              <a:buChar char="§"/>
            </a:pPr>
            <a:r>
              <a:rPr lang="es-CL" dirty="0" err="1"/>
              <a:t>CMg</a:t>
            </a:r>
            <a:r>
              <a:rPr lang="es-CL" dirty="0"/>
              <a:t> es el costo de producir una unidad adicional de un bien o servicio. O el precio mínimo que los productores están dispuestos a recibir para sentirse motivados a ofrecer en venta una unidad adicional de un bien o servicio.</a:t>
            </a:r>
          </a:p>
          <a:p>
            <a:pPr>
              <a:buFont typeface="Wingdings" panose="05000000000000000000" pitchFamily="2" charset="2"/>
              <a:buChar char="§"/>
            </a:pPr>
            <a:r>
              <a:rPr lang="ar-AE" dirty="0">
                <a:latin typeface="Times New Roman"/>
                <a:cs typeface="Times New Roman"/>
              </a:rPr>
              <a:t> ؞</a:t>
            </a:r>
            <a:r>
              <a:rPr lang="es-CL" dirty="0"/>
              <a:t>Equivalencia costo = costo marginal (</a:t>
            </a:r>
            <a:r>
              <a:rPr lang="es-CL" dirty="0" err="1"/>
              <a:t>CMg</a:t>
            </a:r>
            <a:r>
              <a:rPr lang="es-CL" dirty="0"/>
              <a:t>).</a:t>
            </a:r>
          </a:p>
          <a:p>
            <a:pPr>
              <a:buFont typeface="Wingdings" panose="05000000000000000000" pitchFamily="2" charset="2"/>
              <a:buChar char="§"/>
            </a:pPr>
            <a:r>
              <a:rPr lang="es-CL" dirty="0"/>
              <a:t>Para medir </a:t>
            </a:r>
            <a:r>
              <a:rPr lang="es-CL" dirty="0" err="1"/>
              <a:t>CMg</a:t>
            </a:r>
            <a:r>
              <a:rPr lang="es-CL" dirty="0"/>
              <a:t> usamos el precio mínimo dispuesto a recibir por los productores para sentirse motivados a ofrecer en venta una unidad más de un bien o servicio.</a:t>
            </a:r>
          </a:p>
          <a:p>
            <a:pPr>
              <a:buFont typeface="Wingdings" panose="05000000000000000000" pitchFamily="2" charset="2"/>
              <a:buChar char="§"/>
            </a:pPr>
            <a:r>
              <a:rPr lang="es-CL" dirty="0"/>
              <a:t>Por tanto, el precio mínimo (de oferta) determina la OF.</a:t>
            </a:r>
          </a:p>
          <a:p>
            <a:pPr>
              <a:buFont typeface="Wingdings" panose="05000000000000000000" pitchFamily="2" charset="2"/>
              <a:buChar char="§"/>
            </a:pPr>
            <a:r>
              <a:rPr lang="es-CL" dirty="0"/>
              <a:t>Por tanto, la curva de OF es también la curva de </a:t>
            </a:r>
            <a:r>
              <a:rPr lang="es-CL" dirty="0" err="1"/>
              <a:t>CMg</a:t>
            </a:r>
            <a:r>
              <a:rPr lang="es-CL" dirty="0"/>
              <a:t>.</a:t>
            </a:r>
          </a:p>
          <a:p>
            <a:pPr>
              <a:buFont typeface="Wingdings" panose="05000000000000000000" pitchFamily="2" charset="2"/>
              <a:buChar char="§"/>
            </a:pPr>
            <a:endParaRPr lang="es-CL" dirty="0"/>
          </a:p>
        </p:txBody>
      </p:sp>
    </p:spTree>
    <p:extLst>
      <p:ext uri="{BB962C8B-B14F-4D97-AF65-F5344CB8AC3E}">
        <p14:creationId xmlns:p14="http://schemas.microsoft.com/office/powerpoint/2010/main" val="2867798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Conexión oferta - </a:t>
            </a:r>
            <a:r>
              <a:rPr lang="es-CL" dirty="0" err="1"/>
              <a:t>CMg</a:t>
            </a:r>
            <a:endParaRPr lang="es-CL" dirty="0"/>
          </a:p>
        </p:txBody>
      </p:sp>
      <p:sp>
        <p:nvSpPr>
          <p:cNvPr id="3" name="Marcador de contenido 2"/>
          <p:cNvSpPr>
            <a:spLocks noGrp="1"/>
          </p:cNvSpPr>
          <p:nvPr>
            <p:ph idx="1"/>
          </p:nvPr>
        </p:nvSpPr>
        <p:spPr>
          <a:xfrm>
            <a:off x="533400" y="533399"/>
            <a:ext cx="7098102" cy="4096109"/>
          </a:xfrm>
        </p:spPr>
        <p:txBody>
          <a:bodyPr>
            <a:normAutofit fontScale="92500" lnSpcReduction="10000"/>
          </a:bodyPr>
          <a:lstStyle/>
          <a:p>
            <a:pPr>
              <a:buFont typeface="Wingdings" panose="05000000000000000000" pitchFamily="2" charset="2"/>
              <a:buChar char="§"/>
            </a:pPr>
            <a:r>
              <a:rPr lang="es-CL" dirty="0"/>
              <a:t>Oferta individual: Relación entre el precio de un bien y la cantidad ofrecida por un productor. </a:t>
            </a:r>
            <a:r>
              <a:rPr lang="es-CL" dirty="0" err="1"/>
              <a:t>Fómula</a:t>
            </a:r>
            <a:r>
              <a:rPr lang="es-CL" dirty="0"/>
              <a:t> </a:t>
            </a:r>
            <a:r>
              <a:rPr lang="es-CL" dirty="0" err="1"/>
              <a:t>Oi</a:t>
            </a:r>
            <a:r>
              <a:rPr lang="es-CL" dirty="0"/>
              <a:t>: </a:t>
            </a:r>
            <a:r>
              <a:rPr lang="es-CL" dirty="0" err="1"/>
              <a:t>Pox</a:t>
            </a:r>
            <a:r>
              <a:rPr lang="es-CL" dirty="0"/>
              <a:t>/</a:t>
            </a:r>
            <a:r>
              <a:rPr lang="es-CL" dirty="0" err="1"/>
              <a:t>Qox</a:t>
            </a:r>
            <a:endParaRPr lang="es-CL" dirty="0"/>
          </a:p>
          <a:p>
            <a:pPr>
              <a:buFont typeface="Wingdings" panose="05000000000000000000" pitchFamily="2" charset="2"/>
              <a:buChar char="§"/>
            </a:pPr>
            <a:r>
              <a:rPr lang="es-CL" dirty="0"/>
              <a:t>Curvas de oferta individual corresponden a curvas de </a:t>
            </a:r>
            <a:r>
              <a:rPr lang="es-CL" dirty="0" err="1"/>
              <a:t>CMg</a:t>
            </a:r>
            <a:r>
              <a:rPr lang="es-CL" dirty="0"/>
              <a:t>.</a:t>
            </a:r>
          </a:p>
          <a:p>
            <a:pPr>
              <a:buFont typeface="Wingdings" panose="05000000000000000000" pitchFamily="2" charset="2"/>
              <a:buChar char="§"/>
            </a:pPr>
            <a:r>
              <a:rPr lang="es-CL" dirty="0"/>
              <a:t>Oferta de mercado: Mutatis </a:t>
            </a:r>
            <a:r>
              <a:rPr lang="es-CL" dirty="0" err="1"/>
              <a:t>mutandi</a:t>
            </a:r>
            <a:r>
              <a:rPr lang="es-CL" dirty="0"/>
              <a:t>, por todos los productores. Fórmula </a:t>
            </a:r>
            <a:r>
              <a:rPr lang="es-CL" dirty="0" err="1"/>
              <a:t>Om</a:t>
            </a:r>
            <a:r>
              <a:rPr lang="es-CL" dirty="0"/>
              <a:t>: Oi1+=i2</a:t>
            </a:r>
          </a:p>
          <a:p>
            <a:pPr>
              <a:buFont typeface="Wingdings" panose="05000000000000000000" pitchFamily="2" charset="2"/>
              <a:buChar char="§"/>
            </a:pPr>
            <a:r>
              <a:rPr lang="es-CL" dirty="0"/>
              <a:t>Curvas de oferta individual para un determinado precio por una unidad adicional de un bien o servicio se suman para formar la curva de oferta del mercado (sociedad en su conjunto).</a:t>
            </a:r>
          </a:p>
          <a:p>
            <a:pPr>
              <a:buFont typeface="Wingdings" panose="05000000000000000000" pitchFamily="2" charset="2"/>
              <a:buChar char="§"/>
            </a:pPr>
            <a:r>
              <a:rPr lang="es-CL" dirty="0"/>
              <a:t>La curva de oferta del mercado=curva de </a:t>
            </a:r>
            <a:r>
              <a:rPr lang="es-CL" dirty="0" err="1"/>
              <a:t>CMg</a:t>
            </a:r>
            <a:r>
              <a:rPr lang="es-CL" dirty="0"/>
              <a:t> social.</a:t>
            </a:r>
          </a:p>
          <a:p>
            <a:endParaRPr lang="es-CL" dirty="0"/>
          </a:p>
        </p:txBody>
      </p:sp>
    </p:spTree>
    <p:extLst>
      <p:ext uri="{BB962C8B-B14F-4D97-AF65-F5344CB8AC3E}">
        <p14:creationId xmlns:p14="http://schemas.microsoft.com/office/powerpoint/2010/main" val="85122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Recordatorio. Utilidad.</a:t>
            </a:r>
          </a:p>
        </p:txBody>
      </p:sp>
      <p:sp>
        <p:nvSpPr>
          <p:cNvPr id="6" name="Marcador de texto 5"/>
          <p:cNvSpPr>
            <a:spLocks noGrp="1"/>
          </p:cNvSpPr>
          <p:nvPr>
            <p:ph type="body" idx="1"/>
          </p:nvPr>
        </p:nvSpPr>
        <p:spPr>
          <a:xfrm>
            <a:off x="609599" y="838201"/>
            <a:ext cx="3447246" cy="1065362"/>
          </a:xfrm>
        </p:spPr>
        <p:txBody>
          <a:bodyPr>
            <a:normAutofit fontScale="92500" lnSpcReduction="10000"/>
          </a:bodyPr>
          <a:lstStyle/>
          <a:p>
            <a:r>
              <a:rPr lang="es-ES" b="1" dirty="0"/>
              <a:t>Utilidad total (UT) dependiente del consumo total</a:t>
            </a:r>
          </a:p>
        </p:txBody>
      </p:sp>
      <p:pic>
        <p:nvPicPr>
          <p:cNvPr id="11" name="Marcador de contenido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9844" y="2143519"/>
            <a:ext cx="3666755" cy="2750066"/>
          </a:xfrm>
        </p:spPr>
      </p:pic>
      <p:sp>
        <p:nvSpPr>
          <p:cNvPr id="8" name="Marcador de texto 7"/>
          <p:cNvSpPr>
            <a:spLocks noGrp="1"/>
          </p:cNvSpPr>
          <p:nvPr>
            <p:ph type="body" sz="quarter" idx="3"/>
          </p:nvPr>
        </p:nvSpPr>
        <p:spPr>
          <a:xfrm>
            <a:off x="4276354" y="603850"/>
            <a:ext cx="3463848" cy="1299713"/>
          </a:xfrm>
        </p:spPr>
        <p:txBody>
          <a:bodyPr>
            <a:normAutofit fontScale="92500" lnSpcReduction="10000"/>
          </a:bodyPr>
          <a:lstStyle/>
          <a:p>
            <a:r>
              <a:rPr lang="es-ES" b="1" dirty="0"/>
              <a:t>Utilidad marginal (</a:t>
            </a:r>
            <a:r>
              <a:rPr lang="es-ES" b="1" dirty="0" err="1"/>
              <a:t>UMg</a:t>
            </a:r>
            <a:r>
              <a:rPr lang="es-ES" b="1" dirty="0"/>
              <a:t>) dependiente de la unidad marginal</a:t>
            </a:r>
          </a:p>
        </p:txBody>
      </p:sp>
      <p:pic>
        <p:nvPicPr>
          <p:cNvPr id="10" name="Marcador de contenido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07570" y="2075841"/>
            <a:ext cx="3757714" cy="2818286"/>
          </a:xfrm>
        </p:spPr>
      </p:pic>
    </p:spTree>
    <p:extLst>
      <p:ext uri="{BB962C8B-B14F-4D97-AF65-F5344CB8AC3E}">
        <p14:creationId xmlns:p14="http://schemas.microsoft.com/office/powerpoint/2010/main" val="2902218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400" y="5371380"/>
            <a:ext cx="6554867" cy="648419"/>
          </a:xfrm>
        </p:spPr>
        <p:txBody>
          <a:bodyPr/>
          <a:lstStyle/>
          <a:p>
            <a:r>
              <a:rPr lang="es-CL" dirty="0"/>
              <a:t>Excedente del productor</a:t>
            </a:r>
          </a:p>
        </p:txBody>
      </p:sp>
      <p:sp>
        <p:nvSpPr>
          <p:cNvPr id="4" name="3 Marcador de contenido"/>
          <p:cNvSpPr>
            <a:spLocks noGrp="1"/>
          </p:cNvSpPr>
          <p:nvPr>
            <p:ph sz="half" idx="1"/>
          </p:nvPr>
        </p:nvSpPr>
        <p:spPr>
          <a:xfrm>
            <a:off x="423082" y="701616"/>
            <a:ext cx="3507474" cy="4986068"/>
          </a:xfrm>
        </p:spPr>
        <p:txBody>
          <a:bodyPr>
            <a:normAutofit fontScale="55000" lnSpcReduction="20000"/>
          </a:bodyPr>
          <a:lstStyle/>
          <a:p>
            <a:pPr marL="457200" indent="-457200" algn="just">
              <a:buFont typeface="Wingdings" panose="05000000000000000000" pitchFamily="2" charset="2"/>
              <a:buChar char="§"/>
            </a:pPr>
            <a:r>
              <a:rPr lang="es-CL" b="0" dirty="0"/>
              <a:t>El excedente del productor es la diferencia entre el </a:t>
            </a:r>
            <a:r>
              <a:rPr lang="es-CL" b="0" dirty="0" err="1"/>
              <a:t>CMg</a:t>
            </a:r>
            <a:r>
              <a:rPr lang="es-CL" b="0" dirty="0"/>
              <a:t> de producir una unidad adicional de un bien o servicio y su precio de mercado (más alto). Ej.: Aforo de un estadio para conciertos y venta de entradas hasta su máximo.</a:t>
            </a:r>
          </a:p>
          <a:p>
            <a:pPr marL="457200" indent="-457200" algn="just">
              <a:buFont typeface="Wingdings" panose="05000000000000000000" pitchFamily="2" charset="2"/>
              <a:buChar char="§"/>
            </a:pPr>
            <a:r>
              <a:rPr lang="es-CL" b="0" dirty="0"/>
              <a:t>Ganancia monetaria obtenida por los productore</a:t>
            </a:r>
            <a:r>
              <a:rPr lang="es-CL" dirty="0"/>
              <a:t>s</a:t>
            </a:r>
            <a:r>
              <a:rPr lang="es-CL" b="0" dirty="0"/>
              <a:t> capaces de producir un bien a un precio menor al de equilibrio (o al que los consumidores que estarían dispuestos a pagar.</a:t>
            </a:r>
          </a:p>
          <a:p>
            <a:pPr marL="457200" indent="-457200" algn="just">
              <a:buFont typeface="Wingdings" panose="05000000000000000000" pitchFamily="2" charset="2"/>
              <a:buChar char="§"/>
            </a:pPr>
            <a:r>
              <a:rPr lang="es-CL" b="0" dirty="0"/>
              <a:t>El excedente del productor surge por la ley de costos de oportunidad crecientes, LCC (cantidad de un bien que habría que sacrificar para producir una unidad adicional de otro).</a:t>
            </a:r>
          </a:p>
          <a:p>
            <a:pPr marL="457200" indent="-457200" algn="just">
              <a:buFont typeface="Wingdings" panose="05000000000000000000" pitchFamily="2" charset="2"/>
              <a:buChar char="§"/>
            </a:pPr>
            <a:r>
              <a:rPr lang="es-CL" b="0" dirty="0"/>
              <a:t>Significa que la primera unidad que producimos la valoramos poco (en términos de CO) pero a medida que vamos produciendo unidades adicionales nuestra valoración (CO) va aumentando. </a:t>
            </a:r>
          </a:p>
          <a:p>
            <a:pPr marL="457200" indent="-457200" algn="just">
              <a:buFont typeface="Wingdings" panose="05000000000000000000" pitchFamily="2" charset="2"/>
              <a:buChar char="§"/>
            </a:pPr>
            <a:r>
              <a:rPr lang="es-CL" b="0" dirty="0"/>
              <a:t>Sin embargo, el precio que recibe el productor por cualquier unidad vendida es siempre el mismo: el precio de mercado (o de equilibrio). </a:t>
            </a:r>
          </a:p>
          <a:p>
            <a:pPr marL="457200" indent="-457200" algn="just">
              <a:buFont typeface="Wingdings" panose="05000000000000000000" pitchFamily="2" charset="2"/>
              <a:buChar char="§"/>
            </a:pPr>
            <a:r>
              <a:rPr lang="es-CL" b="0" dirty="0"/>
              <a:t>De esta manera, el productor disfruta de un excedente positivo de las primeras unidades que produce (y vende) hasta llegar a la última en que el excedente será cero.</a:t>
            </a:r>
          </a:p>
          <a:p>
            <a:pPr algn="just"/>
            <a:endParaRPr lang="es-CL" dirty="0"/>
          </a:p>
        </p:txBody>
      </p:sp>
      <p:pic>
        <p:nvPicPr>
          <p:cNvPr id="6" name="5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65948" y="789387"/>
            <a:ext cx="4133421" cy="4133421"/>
          </a:xfrm>
        </p:spPr>
      </p:pic>
    </p:spTree>
    <p:extLst>
      <p:ext uri="{BB962C8B-B14F-4D97-AF65-F5344CB8AC3E}">
        <p14:creationId xmlns:p14="http://schemas.microsoft.com/office/powerpoint/2010/main" val="406239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half" idx="1"/>
          </p:nvPr>
        </p:nvSpPr>
        <p:spPr>
          <a:xfrm>
            <a:off x="609600" y="356558"/>
            <a:ext cx="3088109" cy="5014823"/>
          </a:xfrm>
        </p:spPr>
        <p:txBody>
          <a:bodyPr>
            <a:normAutofit fontScale="70000" lnSpcReduction="20000"/>
          </a:bodyPr>
          <a:lstStyle/>
          <a:p>
            <a:pPr>
              <a:buFont typeface="Wingdings" panose="05000000000000000000" pitchFamily="2" charset="2"/>
              <a:buChar char="§"/>
            </a:pPr>
            <a:endParaRPr lang="es-CL" dirty="0"/>
          </a:p>
          <a:p>
            <a:pPr>
              <a:buFont typeface="Wingdings" panose="05000000000000000000" pitchFamily="2" charset="2"/>
              <a:buChar char="§"/>
            </a:pPr>
            <a:r>
              <a:rPr lang="es-CL" dirty="0"/>
              <a:t>Eficiencia del mercado competitivo.</a:t>
            </a:r>
          </a:p>
          <a:p>
            <a:pPr>
              <a:buFont typeface="Wingdings" panose="05000000000000000000" pitchFamily="2" charset="2"/>
              <a:buChar char="§"/>
            </a:pPr>
            <a:r>
              <a:rPr lang="es-CL" dirty="0"/>
              <a:t>Función de los excedentes del consumidor y del productor: sirven para medir la eficiencia de un mercado (como </a:t>
            </a:r>
            <a:r>
              <a:rPr lang="es-CL" dirty="0" err="1"/>
              <a:t>asignador</a:t>
            </a:r>
            <a:r>
              <a:rPr lang="es-CL" dirty="0"/>
              <a:t> de recursos escasos).</a:t>
            </a:r>
          </a:p>
          <a:p>
            <a:pPr>
              <a:buFont typeface="Wingdings" panose="05000000000000000000" pitchFamily="2" charset="2"/>
              <a:buChar char="§"/>
            </a:pPr>
            <a:r>
              <a:rPr lang="es-CL" dirty="0"/>
              <a:t>Porque la curva de demanda de mercado=curva de </a:t>
            </a:r>
            <a:r>
              <a:rPr lang="es-CL" dirty="0" err="1"/>
              <a:t>UMg</a:t>
            </a:r>
            <a:r>
              <a:rPr lang="es-CL" dirty="0"/>
              <a:t> social; y </a:t>
            </a:r>
          </a:p>
          <a:p>
            <a:pPr>
              <a:buFont typeface="Wingdings" panose="05000000000000000000" pitchFamily="2" charset="2"/>
              <a:buChar char="§"/>
            </a:pPr>
            <a:r>
              <a:rPr lang="es-CL" dirty="0"/>
              <a:t>Porque la curva de oferta de mercado=curva de </a:t>
            </a:r>
            <a:r>
              <a:rPr lang="es-CL" dirty="0" err="1"/>
              <a:t>CMg</a:t>
            </a:r>
            <a:r>
              <a:rPr lang="es-CL" dirty="0"/>
              <a:t> social.</a:t>
            </a:r>
          </a:p>
          <a:p>
            <a:pPr>
              <a:buFont typeface="Wingdings" panose="05000000000000000000" pitchFamily="2" charset="2"/>
              <a:buChar char="§"/>
            </a:pPr>
            <a:r>
              <a:rPr lang="es-CL" dirty="0">
                <a:latin typeface="Times New Roman"/>
                <a:cs typeface="Times New Roman"/>
              </a:rPr>
              <a:t> ؞  </a:t>
            </a:r>
            <a:r>
              <a:rPr lang="es-CL" dirty="0"/>
              <a:t> Un mercado competitivo alcanza la eficiencia de asignación en el punto de equilibrio de las curvas de demanda y oferta de mercado. O, cuando </a:t>
            </a:r>
            <a:r>
              <a:rPr lang="es-CL" dirty="0" err="1"/>
              <a:t>UMgSoc</a:t>
            </a:r>
            <a:r>
              <a:rPr lang="es-CL" dirty="0"/>
              <a:t> = </a:t>
            </a:r>
            <a:r>
              <a:rPr lang="es-CL" dirty="0" err="1"/>
              <a:t>CMgSoc</a:t>
            </a:r>
            <a:r>
              <a:rPr lang="es-CL" dirty="0"/>
              <a:t>.</a:t>
            </a:r>
          </a:p>
          <a:p>
            <a:pPr>
              <a:buFont typeface="Wingdings" panose="05000000000000000000" pitchFamily="2" charset="2"/>
              <a:buChar char="§"/>
            </a:pPr>
            <a:endParaRPr lang="es-CL" dirty="0"/>
          </a:p>
        </p:txBody>
      </p:sp>
      <p:pic>
        <p:nvPicPr>
          <p:cNvPr id="7" name="6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61736" y="929736"/>
            <a:ext cx="4401332" cy="3608054"/>
          </a:xfrm>
        </p:spPr>
      </p:pic>
      <p:sp>
        <p:nvSpPr>
          <p:cNvPr id="4" name="3 Título"/>
          <p:cNvSpPr>
            <a:spLocks noGrp="1"/>
          </p:cNvSpPr>
          <p:nvPr>
            <p:ph type="title"/>
          </p:nvPr>
        </p:nvSpPr>
        <p:spPr>
          <a:xfrm>
            <a:off x="533400" y="4980316"/>
            <a:ext cx="6554867" cy="1039483"/>
          </a:xfrm>
        </p:spPr>
        <p:txBody>
          <a:bodyPr>
            <a:normAutofit fontScale="90000"/>
          </a:bodyPr>
          <a:lstStyle/>
          <a:p>
            <a:r>
              <a:rPr lang="es-CL" dirty="0"/>
              <a:t>Eficiencia del mercado competitivo</a:t>
            </a:r>
          </a:p>
        </p:txBody>
      </p:sp>
    </p:spTree>
    <p:extLst>
      <p:ext uri="{BB962C8B-B14F-4D97-AF65-F5344CB8AC3E}">
        <p14:creationId xmlns:p14="http://schemas.microsoft.com/office/powerpoint/2010/main" val="3470305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Eficiencia del mercado competitivo</a:t>
            </a:r>
          </a:p>
        </p:txBody>
      </p:sp>
      <p:sp>
        <p:nvSpPr>
          <p:cNvPr id="3" name="Marcador de contenido 2"/>
          <p:cNvSpPr>
            <a:spLocks noGrp="1"/>
          </p:cNvSpPr>
          <p:nvPr>
            <p:ph idx="1"/>
          </p:nvPr>
        </p:nvSpPr>
        <p:spPr>
          <a:xfrm>
            <a:off x="533400" y="533399"/>
            <a:ext cx="7178615" cy="4285891"/>
          </a:xfrm>
        </p:spPr>
        <p:txBody>
          <a:bodyPr>
            <a:normAutofit fontScale="77500" lnSpcReduction="20000"/>
          </a:bodyPr>
          <a:lstStyle/>
          <a:p>
            <a:pPr algn="just">
              <a:buFont typeface="Wingdings" panose="05000000000000000000" pitchFamily="2" charset="2"/>
              <a:buChar char="§"/>
            </a:pPr>
            <a:r>
              <a:rPr lang="es-ES" b="0" dirty="0"/>
              <a:t>La integración es un concepto esencial del cálculo y del análisis matemático. Básicamente, una integral es una generalización de la suma de infinitos sumandos, infinitesimalmente pequeños, una sumatoria continua.</a:t>
            </a:r>
          </a:p>
          <a:p>
            <a:pPr algn="just">
              <a:buFont typeface="Wingdings" panose="05000000000000000000" pitchFamily="2" charset="2"/>
              <a:buChar char="§"/>
            </a:pPr>
            <a:r>
              <a:rPr lang="es-ES" b="0" dirty="0"/>
              <a:t>El cálculo integral, encuadrado en el cálculo infinitesimal, es una rama de las matemáticas en el proceso de integración o </a:t>
            </a:r>
            <a:r>
              <a:rPr lang="es-ES" b="0" dirty="0" err="1"/>
              <a:t>antiderivación</a:t>
            </a:r>
            <a:r>
              <a:rPr lang="es-ES" b="0" dirty="0"/>
              <a:t>.</a:t>
            </a:r>
          </a:p>
          <a:p>
            <a:pPr algn="just">
              <a:buFont typeface="Wingdings" panose="05000000000000000000" pitchFamily="2" charset="2"/>
              <a:buChar char="§"/>
            </a:pPr>
            <a:r>
              <a:rPr lang="es-ES" b="0" dirty="0"/>
              <a:t>En economía se emplea la integración para determinar el efecto combinado de variables individuales, como por ejemplo, la sumatoria de demandas individuales y su resultado de demanda social.</a:t>
            </a:r>
          </a:p>
          <a:p>
            <a:pPr algn="just">
              <a:buFont typeface="Wingdings" panose="05000000000000000000" pitchFamily="2" charset="2"/>
              <a:buChar char="§"/>
            </a:pPr>
            <a:r>
              <a:rPr lang="es-ES" b="0" dirty="0"/>
              <a:t>Recordar derivación: La derivada de una función f(x) en un punto es la pendiente de la recta tangente a la función f(x) en dicho punto.  La razón de cambio instantánea con la que varía el valor de una función matemática, según se modifique el valor de su variable independiente. Vista a propósito del costo marginal (</a:t>
            </a:r>
            <a:r>
              <a:rPr lang="es-ES" b="0" dirty="0" err="1"/>
              <a:t>CMg</a:t>
            </a:r>
            <a:r>
              <a:rPr lang="es-ES" b="0" dirty="0"/>
              <a:t>), siendo éste la derivada de la función de Costo Total (</a:t>
            </a:r>
            <a:r>
              <a:rPr lang="es-ES" b="0" dirty="0" err="1"/>
              <a:t>CTx</a:t>
            </a:r>
            <a:r>
              <a:rPr lang="es-ES" b="0" dirty="0"/>
              <a:t>) con respecto a la cantidad de un bien o servicio (</a:t>
            </a:r>
            <a:r>
              <a:rPr lang="es-ES" b="0" dirty="0" err="1"/>
              <a:t>Qx</a:t>
            </a:r>
            <a:r>
              <a:rPr lang="es-ES" b="0" dirty="0"/>
              <a:t>).</a:t>
            </a:r>
          </a:p>
          <a:p>
            <a:pPr>
              <a:buFont typeface="Wingdings" panose="05000000000000000000" pitchFamily="2" charset="2"/>
              <a:buChar char="§"/>
            </a:pPr>
            <a:endParaRPr lang="es-ES" dirty="0"/>
          </a:p>
        </p:txBody>
      </p:sp>
    </p:spTree>
    <p:extLst>
      <p:ext uri="{BB962C8B-B14F-4D97-AF65-F5344CB8AC3E}">
        <p14:creationId xmlns:p14="http://schemas.microsoft.com/office/powerpoint/2010/main" val="3612890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5342626"/>
            <a:ext cx="6554867" cy="677174"/>
          </a:xfrm>
        </p:spPr>
        <p:txBody>
          <a:bodyPr>
            <a:normAutofit fontScale="90000"/>
          </a:bodyPr>
          <a:lstStyle/>
          <a:p>
            <a:r>
              <a:rPr lang="es-ES" dirty="0"/>
              <a:t>Eficiencia del mercado competitivo</a:t>
            </a:r>
          </a:p>
        </p:txBody>
      </p:sp>
      <p:pic>
        <p:nvPicPr>
          <p:cNvPr id="4" name="Marcador de contenido 3"/>
          <p:cNvPicPr>
            <a:picLocks noGrp="1" noChangeAspect="1"/>
          </p:cNvPicPr>
          <p:nvPr>
            <p:ph idx="1"/>
          </p:nvPr>
        </p:nvPicPr>
        <p:blipFill>
          <a:blip r:embed="rId2"/>
          <a:stretch>
            <a:fillRect/>
          </a:stretch>
        </p:blipFill>
        <p:spPr>
          <a:xfrm>
            <a:off x="988361" y="436333"/>
            <a:ext cx="6921452" cy="4474972"/>
          </a:xfrm>
          <a:prstGeom prst="rect">
            <a:avLst/>
          </a:prstGeom>
        </p:spPr>
      </p:pic>
    </p:spTree>
    <p:extLst>
      <p:ext uri="{BB962C8B-B14F-4D97-AF65-F5344CB8AC3E}">
        <p14:creationId xmlns:p14="http://schemas.microsoft.com/office/powerpoint/2010/main" val="3253371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half" idx="1"/>
          </p:nvPr>
        </p:nvSpPr>
        <p:spPr>
          <a:xfrm>
            <a:off x="395536" y="546341"/>
            <a:ext cx="4176464" cy="4572000"/>
          </a:xfrm>
        </p:spPr>
        <p:txBody>
          <a:bodyPr>
            <a:normAutofit fontScale="70000" lnSpcReduction="20000"/>
          </a:bodyPr>
          <a:lstStyle/>
          <a:p>
            <a:pPr algn="just">
              <a:buFont typeface="Wingdings" panose="05000000000000000000" pitchFamily="2" charset="2"/>
              <a:buChar char="§"/>
            </a:pPr>
            <a:endParaRPr lang="es-CL" dirty="0"/>
          </a:p>
          <a:p>
            <a:pPr algn="just">
              <a:buFont typeface="Wingdings" panose="05000000000000000000" pitchFamily="2" charset="2"/>
              <a:buChar char="§"/>
            </a:pPr>
            <a:r>
              <a:rPr lang="es-CL" dirty="0"/>
              <a:t>Que se alcance el precio de equilibrio.</a:t>
            </a:r>
          </a:p>
          <a:p>
            <a:pPr algn="just">
              <a:buFont typeface="Wingdings" panose="05000000000000000000" pitchFamily="2" charset="2"/>
              <a:buChar char="§"/>
            </a:pPr>
            <a:r>
              <a:rPr lang="es-CL" dirty="0"/>
              <a:t>Donde la curva </a:t>
            </a:r>
            <a:r>
              <a:rPr lang="es-CL" dirty="0" err="1"/>
              <a:t>UMg</a:t>
            </a:r>
            <a:r>
              <a:rPr lang="es-CL" dirty="0"/>
              <a:t> social = </a:t>
            </a:r>
            <a:r>
              <a:rPr lang="es-CL" dirty="0" err="1"/>
              <a:t>CMg</a:t>
            </a:r>
            <a:r>
              <a:rPr lang="es-CL" dirty="0"/>
              <a:t> social.</a:t>
            </a:r>
          </a:p>
          <a:p>
            <a:pPr algn="just">
              <a:buFont typeface="Wingdings" panose="05000000000000000000" pitchFamily="2" charset="2"/>
              <a:buChar char="§"/>
            </a:pPr>
            <a:r>
              <a:rPr lang="es-CL" dirty="0"/>
              <a:t>Suma de ambos excedentes (consumidor y productor) se llama excedente total.</a:t>
            </a:r>
          </a:p>
          <a:p>
            <a:pPr algn="just">
              <a:buFont typeface="Wingdings" panose="05000000000000000000" pitchFamily="2" charset="2"/>
              <a:buChar char="§"/>
            </a:pPr>
            <a:r>
              <a:rPr lang="es-CL" dirty="0"/>
              <a:t>Cuando se produce la cantidad eficiente de un bien o servicio (la que determina el precio de equilibrio), el excedente total se maximiza.</a:t>
            </a:r>
          </a:p>
          <a:p>
            <a:pPr algn="just">
              <a:buFont typeface="Wingdings" panose="05000000000000000000" pitchFamily="2" charset="2"/>
              <a:buChar char="§"/>
            </a:pPr>
            <a:r>
              <a:rPr lang="es-CL" dirty="0"/>
              <a:t>Aquí es donde el motor del interés individual agregado (de todos los consumidores y todos los productores) promueve el (máximo) interés social (</a:t>
            </a:r>
            <a:r>
              <a:rPr lang="es-CL" dirty="0" err="1"/>
              <a:t>UMg</a:t>
            </a:r>
            <a:r>
              <a:rPr lang="es-CL" dirty="0"/>
              <a:t> social=</a:t>
            </a:r>
            <a:r>
              <a:rPr lang="es-CL" dirty="0" err="1"/>
              <a:t>CMg</a:t>
            </a:r>
            <a:r>
              <a:rPr lang="es-CL" dirty="0"/>
              <a:t> social).  </a:t>
            </a:r>
          </a:p>
          <a:p>
            <a:pPr algn="just">
              <a:buFont typeface="Wingdings" panose="05000000000000000000" pitchFamily="2" charset="2"/>
              <a:buChar char="§"/>
            </a:pPr>
            <a:r>
              <a:rPr lang="es-CL" dirty="0"/>
              <a:t>Aquí, caso de </a:t>
            </a:r>
            <a:r>
              <a:rPr lang="es-CL" dirty="0" err="1"/>
              <a:t>subproducción</a:t>
            </a:r>
            <a:r>
              <a:rPr lang="es-CL" dirty="0"/>
              <a:t> (triángulo amarillo) por fijación de precios, precio tope.</a:t>
            </a:r>
          </a:p>
        </p:txBody>
      </p:sp>
      <p:pic>
        <p:nvPicPr>
          <p:cNvPr id="7" name="6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14119" y="1072874"/>
            <a:ext cx="3617020" cy="3617020"/>
          </a:xfrm>
        </p:spPr>
      </p:pic>
      <p:sp>
        <p:nvSpPr>
          <p:cNvPr id="4" name="3 Título"/>
          <p:cNvSpPr>
            <a:spLocks noGrp="1"/>
          </p:cNvSpPr>
          <p:nvPr>
            <p:ph type="title"/>
          </p:nvPr>
        </p:nvSpPr>
        <p:spPr>
          <a:xfrm>
            <a:off x="533400" y="5227608"/>
            <a:ext cx="6554867" cy="792192"/>
          </a:xfrm>
        </p:spPr>
        <p:txBody>
          <a:bodyPr>
            <a:normAutofit fontScale="90000"/>
          </a:bodyPr>
          <a:lstStyle/>
          <a:p>
            <a:r>
              <a:rPr lang="es-CL" dirty="0"/>
              <a:t>Condiciones de eficiencia de los mercados	</a:t>
            </a:r>
          </a:p>
        </p:txBody>
      </p:sp>
    </p:spTree>
    <p:extLst>
      <p:ext uri="{BB962C8B-B14F-4D97-AF65-F5344CB8AC3E}">
        <p14:creationId xmlns:p14="http://schemas.microsoft.com/office/powerpoint/2010/main" val="3827540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Condiciones de eficiencia de los mercados</a:t>
            </a:r>
          </a:p>
        </p:txBody>
      </p:sp>
      <p:pic>
        <p:nvPicPr>
          <p:cNvPr id="4" name="Marcador de contenido 3"/>
          <p:cNvPicPr>
            <a:picLocks noGrp="1" noChangeAspect="1"/>
          </p:cNvPicPr>
          <p:nvPr>
            <p:ph idx="1"/>
          </p:nvPr>
        </p:nvPicPr>
        <p:blipFill>
          <a:blip r:embed="rId2"/>
          <a:stretch>
            <a:fillRect/>
          </a:stretch>
        </p:blipFill>
        <p:spPr>
          <a:xfrm>
            <a:off x="1486642" y="551613"/>
            <a:ext cx="5744965" cy="4199110"/>
          </a:xfrm>
          <a:prstGeom prst="rect">
            <a:avLst/>
          </a:prstGeom>
        </p:spPr>
      </p:pic>
    </p:spTree>
    <p:extLst>
      <p:ext uri="{BB962C8B-B14F-4D97-AF65-F5344CB8AC3E}">
        <p14:creationId xmlns:p14="http://schemas.microsoft.com/office/powerpoint/2010/main" val="4264313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3400" y="5279366"/>
            <a:ext cx="6554867" cy="740434"/>
          </a:xfrm>
        </p:spPr>
        <p:txBody>
          <a:bodyPr/>
          <a:lstStyle/>
          <a:p>
            <a:r>
              <a:rPr lang="es-CL" dirty="0"/>
              <a:t>Fallas de Mercado (FM)</a:t>
            </a:r>
          </a:p>
        </p:txBody>
      </p:sp>
      <p:sp>
        <p:nvSpPr>
          <p:cNvPr id="5" name="4 Marcador de contenido"/>
          <p:cNvSpPr>
            <a:spLocks noGrp="1"/>
          </p:cNvSpPr>
          <p:nvPr>
            <p:ph idx="1"/>
          </p:nvPr>
        </p:nvSpPr>
        <p:spPr>
          <a:xfrm>
            <a:off x="609599" y="838200"/>
            <a:ext cx="7700514" cy="4556185"/>
          </a:xfrm>
        </p:spPr>
        <p:txBody>
          <a:bodyPr>
            <a:normAutofit fontScale="92500" lnSpcReduction="20000"/>
          </a:bodyPr>
          <a:lstStyle/>
          <a:p>
            <a:pPr>
              <a:buFont typeface="Wingdings" panose="05000000000000000000" pitchFamily="2" charset="2"/>
              <a:buChar char="§"/>
            </a:pPr>
            <a:r>
              <a:rPr lang="es-CL" dirty="0"/>
              <a:t>Regulaciones de precios (generan </a:t>
            </a:r>
            <a:r>
              <a:rPr lang="es-CL" dirty="0" err="1"/>
              <a:t>subproducción</a:t>
            </a:r>
            <a:r>
              <a:rPr lang="es-CL" dirty="0"/>
              <a:t>) y cantidades (generan sobreproducción) . Ambas obstaculizan el ajuste o intersección del precio de equilibrio.</a:t>
            </a:r>
          </a:p>
          <a:p>
            <a:pPr>
              <a:buFont typeface="Wingdings" panose="05000000000000000000" pitchFamily="2" charset="2"/>
              <a:buChar char="§"/>
            </a:pPr>
            <a:r>
              <a:rPr lang="es-CL" dirty="0"/>
              <a:t>Impuestos (generan </a:t>
            </a:r>
            <a:r>
              <a:rPr lang="es-CL" dirty="0" err="1"/>
              <a:t>subproducción</a:t>
            </a:r>
            <a:r>
              <a:rPr lang="es-CL" dirty="0"/>
              <a:t>, pues aumentan el precio pagado por los compradores y reducen el precio recibido por los productores) y subsidios (generan sobreproducción, pues disminuyen los precios que pagan los consumidores y aumentan los precios recibidos por los productores).</a:t>
            </a:r>
          </a:p>
          <a:p>
            <a:pPr>
              <a:buFont typeface="Wingdings" panose="05000000000000000000" pitchFamily="2" charset="2"/>
              <a:buChar char="§"/>
            </a:pPr>
            <a:r>
              <a:rPr lang="es-CL" dirty="0"/>
              <a:t>Monopolio, monopsonio, oligopolio, oligopsonio y otras figuras </a:t>
            </a:r>
            <a:r>
              <a:rPr lang="es-CL" dirty="0" err="1"/>
              <a:t>colusivas</a:t>
            </a:r>
            <a:r>
              <a:rPr lang="es-CL" dirty="0"/>
              <a:t> (carteles, </a:t>
            </a:r>
            <a:r>
              <a:rPr lang="es-CL" dirty="0" err="1"/>
              <a:t>etc</a:t>
            </a:r>
            <a:r>
              <a:rPr lang="es-CL" dirty="0"/>
              <a:t>).</a:t>
            </a:r>
          </a:p>
          <a:p>
            <a:pPr>
              <a:buFont typeface="Wingdings" panose="05000000000000000000" pitchFamily="2" charset="2"/>
              <a:buChar char="§"/>
            </a:pPr>
            <a:r>
              <a:rPr lang="es-CL" dirty="0"/>
              <a:t>Externalidades (costo o beneficio que afecta a un tercero ajeno al productor o consumidor).</a:t>
            </a:r>
          </a:p>
          <a:p>
            <a:pPr>
              <a:buFont typeface="Wingdings" panose="05000000000000000000" pitchFamily="2" charset="2"/>
              <a:buChar char="§"/>
            </a:pPr>
            <a:r>
              <a:rPr lang="es-CL" dirty="0"/>
              <a:t>Altos costos de transacción.</a:t>
            </a:r>
          </a:p>
          <a:p>
            <a:pPr>
              <a:buFont typeface="Wingdings" panose="05000000000000000000" pitchFamily="2" charset="2"/>
              <a:buChar char="§"/>
            </a:pPr>
            <a:r>
              <a:rPr lang="es-CL" dirty="0"/>
              <a:t>Bienes públicos y recursos compartidos (e.gr. recursos naturales). Utilidad y paradoja del valor (agua y diamantes).</a:t>
            </a:r>
          </a:p>
          <a:p>
            <a:pPr>
              <a:buFont typeface="Wingdings" panose="05000000000000000000" pitchFamily="2" charset="2"/>
              <a:buChar char="§"/>
            </a:pPr>
            <a:endParaRPr lang="es-CL" dirty="0"/>
          </a:p>
        </p:txBody>
      </p:sp>
    </p:spTree>
    <p:extLst>
      <p:ext uri="{BB962C8B-B14F-4D97-AF65-F5344CB8AC3E}">
        <p14:creationId xmlns:p14="http://schemas.microsoft.com/office/powerpoint/2010/main" val="1772467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Falla de los mercados (FM)</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4655" y="418861"/>
            <a:ext cx="5919013" cy="4439260"/>
          </a:xfrm>
        </p:spPr>
      </p:pic>
    </p:spTree>
    <p:extLst>
      <p:ext uri="{BB962C8B-B14F-4D97-AF65-F5344CB8AC3E}">
        <p14:creationId xmlns:p14="http://schemas.microsoft.com/office/powerpoint/2010/main" val="4083152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5351" y="1159817"/>
            <a:ext cx="4181341" cy="3460328"/>
          </a:xfrm>
        </p:spPr>
      </p:pic>
      <p:sp>
        <p:nvSpPr>
          <p:cNvPr id="3" name="2 Marcador de contenido"/>
          <p:cNvSpPr>
            <a:spLocks noGrp="1"/>
          </p:cNvSpPr>
          <p:nvPr>
            <p:ph sz="half" idx="2"/>
          </p:nvPr>
        </p:nvSpPr>
        <p:spPr>
          <a:xfrm>
            <a:off x="4662152" y="707367"/>
            <a:ext cx="3993018" cy="4595004"/>
          </a:xfrm>
        </p:spPr>
        <p:txBody>
          <a:bodyPr>
            <a:normAutofit/>
          </a:bodyPr>
          <a:lstStyle/>
          <a:p>
            <a:pPr marL="457200" indent="-457200">
              <a:buFont typeface="Wingdings" panose="05000000000000000000" pitchFamily="2" charset="2"/>
              <a:buChar char="§"/>
            </a:pPr>
            <a:r>
              <a:rPr lang="es-CL" sz="1400" dirty="0"/>
              <a:t>Falla de mercado (FM): Un resultado ineficiente del mercado.</a:t>
            </a:r>
          </a:p>
          <a:p>
            <a:pPr marL="457200" indent="-457200">
              <a:buFont typeface="Wingdings" panose="05000000000000000000" pitchFamily="2" charset="2"/>
              <a:buChar char="§"/>
            </a:pPr>
            <a:r>
              <a:rPr lang="es-CL" sz="1400" dirty="0" err="1"/>
              <a:t>Subproducción</a:t>
            </a:r>
            <a:r>
              <a:rPr lang="es-CL" sz="1400" dirty="0"/>
              <a:t>: Excedente total por debajo de su nivel máximo (pérdida irrecuperable de eficiencia: triángulo amarillo, </a:t>
            </a:r>
            <a:r>
              <a:rPr lang="es-CL" sz="1400" dirty="0" err="1"/>
              <a:t>slide</a:t>
            </a:r>
            <a:r>
              <a:rPr lang="es-CL" sz="1400" dirty="0"/>
              <a:t> previo, en que la </a:t>
            </a:r>
            <a:r>
              <a:rPr lang="es-CL" sz="1400" dirty="0" err="1"/>
              <a:t>UMg</a:t>
            </a:r>
            <a:r>
              <a:rPr lang="es-CL" sz="1400" dirty="0"/>
              <a:t> social excede el </a:t>
            </a:r>
            <a:r>
              <a:rPr lang="es-CL" sz="1400" dirty="0" err="1"/>
              <a:t>CMg</a:t>
            </a:r>
            <a:r>
              <a:rPr lang="es-CL" sz="1400" dirty="0"/>
              <a:t>). Ej.: cuotas de producción.</a:t>
            </a:r>
          </a:p>
          <a:p>
            <a:pPr marL="457200" indent="-457200">
              <a:buFont typeface="Wingdings" panose="05000000000000000000" pitchFamily="2" charset="2"/>
              <a:buChar char="§"/>
            </a:pPr>
            <a:r>
              <a:rPr lang="es-CL" sz="1400" dirty="0"/>
              <a:t>Sobreproducción: Excedente total nuevamente por debajo de su nivel máximo (pérdida irrecuperable de eficiencia: triángulo gris, en que el </a:t>
            </a:r>
            <a:r>
              <a:rPr lang="es-CL" sz="1400" dirty="0" err="1"/>
              <a:t>CMg</a:t>
            </a:r>
            <a:r>
              <a:rPr lang="es-CL" sz="1400" dirty="0"/>
              <a:t> social excede a la </a:t>
            </a:r>
            <a:r>
              <a:rPr lang="es-CL" sz="1400" dirty="0" err="1"/>
              <a:t>UMg</a:t>
            </a:r>
            <a:r>
              <a:rPr lang="es-CL" sz="1400" dirty="0"/>
              <a:t> social). Ej.: subsidios.</a:t>
            </a:r>
          </a:p>
          <a:p>
            <a:pPr marL="457200" indent="-457200">
              <a:buFont typeface="Wingdings" panose="05000000000000000000" pitchFamily="2" charset="2"/>
              <a:buChar char="§"/>
            </a:pPr>
            <a:endParaRPr lang="es-CL" sz="1400" dirty="0"/>
          </a:p>
        </p:txBody>
      </p:sp>
      <p:sp>
        <p:nvSpPr>
          <p:cNvPr id="4" name="3 Título"/>
          <p:cNvSpPr>
            <a:spLocks noGrp="1"/>
          </p:cNvSpPr>
          <p:nvPr>
            <p:ph type="title"/>
          </p:nvPr>
        </p:nvSpPr>
        <p:spPr/>
        <p:txBody>
          <a:bodyPr/>
          <a:lstStyle/>
          <a:p>
            <a:r>
              <a:rPr lang="es-CL" dirty="0"/>
              <a:t>Falla de los mercados (FM)</a:t>
            </a:r>
          </a:p>
        </p:txBody>
      </p:sp>
    </p:spTree>
    <p:extLst>
      <p:ext uri="{BB962C8B-B14F-4D97-AF65-F5344CB8AC3E}">
        <p14:creationId xmlns:p14="http://schemas.microsoft.com/office/powerpoint/2010/main" val="576630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822960" y="391065"/>
            <a:ext cx="4174610" cy="4692770"/>
          </a:xfrm>
        </p:spPr>
        <p:txBody>
          <a:bodyPr>
            <a:normAutofit fontScale="62500" lnSpcReduction="20000"/>
          </a:bodyPr>
          <a:lstStyle/>
          <a:p>
            <a:pPr marL="457200" indent="-457200" algn="just">
              <a:buFont typeface="Wingdings" panose="05000000000000000000" pitchFamily="2" charset="2"/>
              <a:buChar char="§"/>
            </a:pPr>
            <a:r>
              <a:rPr lang="es-ES" sz="2900" dirty="0"/>
              <a:t>Agua vs diamantes.</a:t>
            </a:r>
          </a:p>
          <a:p>
            <a:pPr marL="457200" indent="-457200" algn="just">
              <a:buFont typeface="Wingdings" panose="05000000000000000000" pitchFamily="2" charset="2"/>
              <a:buChar char="§"/>
            </a:pPr>
            <a:r>
              <a:rPr lang="es-ES" sz="2900" dirty="0"/>
              <a:t>Solución 1: distinguir UT y </a:t>
            </a:r>
            <a:r>
              <a:rPr lang="es-ES" sz="2900" dirty="0" err="1"/>
              <a:t>UMg</a:t>
            </a:r>
            <a:r>
              <a:rPr lang="es-ES" sz="2900" dirty="0"/>
              <a:t>.</a:t>
            </a:r>
          </a:p>
          <a:p>
            <a:pPr marL="457200" indent="-457200" algn="just">
              <a:buFont typeface="Wingdings" panose="05000000000000000000" pitchFamily="2" charset="2"/>
              <a:buChar char="§"/>
            </a:pPr>
            <a:r>
              <a:rPr lang="es-ES" sz="2900" dirty="0"/>
              <a:t>Agua: precio bajo, UT alta, </a:t>
            </a:r>
            <a:r>
              <a:rPr lang="es-ES" sz="2900" dirty="0" err="1"/>
              <a:t>UMg</a:t>
            </a:r>
            <a:r>
              <a:rPr lang="es-ES" sz="2900" dirty="0"/>
              <a:t> baja (bebemos todos los días).</a:t>
            </a:r>
          </a:p>
          <a:p>
            <a:pPr marL="457200" indent="-457200" algn="just">
              <a:buFont typeface="Wingdings" panose="05000000000000000000" pitchFamily="2" charset="2"/>
              <a:buChar char="§"/>
            </a:pPr>
            <a:r>
              <a:rPr lang="es-ES" sz="2900" dirty="0"/>
              <a:t>Diamantes: precio alto, UT baja, </a:t>
            </a:r>
            <a:r>
              <a:rPr lang="es-ES" sz="2900" dirty="0" err="1"/>
              <a:t>UMg</a:t>
            </a:r>
            <a:r>
              <a:rPr lang="es-ES" sz="2900" dirty="0"/>
              <a:t> alta (no todos los días compramos diamantes).</a:t>
            </a:r>
          </a:p>
          <a:p>
            <a:pPr marL="457200" indent="-457200" algn="just">
              <a:buFont typeface="Wingdings" panose="05000000000000000000" pitchFamily="2" charset="2"/>
              <a:buChar char="§"/>
            </a:pPr>
            <a:r>
              <a:rPr lang="es-ES" sz="2900" dirty="0" err="1"/>
              <a:t>UMgD</a:t>
            </a:r>
            <a:r>
              <a:rPr lang="es-ES" sz="2900" dirty="0"/>
              <a:t> / PD = </a:t>
            </a:r>
            <a:r>
              <a:rPr lang="es-ES" sz="2900" dirty="0" err="1"/>
              <a:t>UMgA</a:t>
            </a:r>
            <a:r>
              <a:rPr lang="es-ES" sz="2900" dirty="0"/>
              <a:t> / PA</a:t>
            </a:r>
          </a:p>
          <a:p>
            <a:pPr marL="457200" indent="-457200" algn="just">
              <a:buFont typeface="Wingdings" panose="05000000000000000000" pitchFamily="2" charset="2"/>
              <a:buChar char="§"/>
            </a:pPr>
            <a:r>
              <a:rPr lang="es-ES" sz="2900" dirty="0"/>
              <a:t>La igualdad de </a:t>
            </a:r>
            <a:r>
              <a:rPr lang="es-ES" sz="2900" dirty="0" err="1"/>
              <a:t>UMgUMG</a:t>
            </a:r>
            <a:r>
              <a:rPr lang="es-ES" sz="2900" dirty="0"/>
              <a:t> para ambos es válida.</a:t>
            </a:r>
          </a:p>
          <a:p>
            <a:pPr marL="457200" indent="-457200" algn="just">
              <a:buFont typeface="Wingdings" panose="05000000000000000000" pitchFamily="2" charset="2"/>
              <a:buChar char="§"/>
            </a:pPr>
            <a:r>
              <a:rPr lang="es-ES" sz="2900" dirty="0"/>
              <a:t>La </a:t>
            </a:r>
            <a:r>
              <a:rPr lang="es-ES" sz="2900" dirty="0" err="1"/>
              <a:t>UMgUMG</a:t>
            </a:r>
            <a:r>
              <a:rPr lang="es-ES" sz="2900" dirty="0"/>
              <a:t> es la misma que la del agua.</a:t>
            </a:r>
          </a:p>
          <a:p>
            <a:pPr marL="457200" indent="-457200" algn="just">
              <a:buFont typeface="Wingdings" panose="05000000000000000000" pitchFamily="2" charset="2"/>
              <a:buChar char="§"/>
            </a:pPr>
            <a:r>
              <a:rPr lang="es-ES" sz="2900" dirty="0"/>
              <a:t>Solución 2: También puede explicarse por vía del excedente del consumidor.</a:t>
            </a:r>
          </a:p>
        </p:txBody>
      </p:sp>
      <p:pic>
        <p:nvPicPr>
          <p:cNvPr id="9" name="Marcador de contenido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6155" y="228060"/>
            <a:ext cx="3324871" cy="2402808"/>
          </a:xfrm>
        </p:spPr>
      </p:pic>
      <p:sp>
        <p:nvSpPr>
          <p:cNvPr id="2" name="Título 1"/>
          <p:cNvSpPr>
            <a:spLocks noGrp="1"/>
          </p:cNvSpPr>
          <p:nvPr>
            <p:ph type="title"/>
          </p:nvPr>
        </p:nvSpPr>
        <p:spPr>
          <a:xfrm>
            <a:off x="533400" y="5257800"/>
            <a:ext cx="7029091" cy="993475"/>
          </a:xfrm>
        </p:spPr>
        <p:txBody>
          <a:bodyPr>
            <a:normAutofit fontScale="90000"/>
          </a:bodyPr>
          <a:lstStyle/>
          <a:p>
            <a:r>
              <a:rPr lang="es-ES" dirty="0"/>
              <a:t>Recursos compartidos: </a:t>
            </a:r>
            <a:br>
              <a:rPr lang="es-ES" dirty="0"/>
            </a:br>
            <a:r>
              <a:rPr lang="es-ES" dirty="0"/>
              <a:t>La Paradoja del valor</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156" y="2761540"/>
            <a:ext cx="3324872" cy="2496260"/>
          </a:xfrm>
          <a:prstGeom prst="rect">
            <a:avLst/>
          </a:prstGeom>
        </p:spPr>
      </p:pic>
    </p:spTree>
    <p:extLst>
      <p:ext uri="{BB962C8B-B14F-4D97-AF65-F5344CB8AC3E}">
        <p14:creationId xmlns:p14="http://schemas.microsoft.com/office/powerpoint/2010/main" val="2943772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Objetivos</a:t>
            </a:r>
          </a:p>
        </p:txBody>
      </p:sp>
      <p:sp>
        <p:nvSpPr>
          <p:cNvPr id="3" name="2 Marcador de contenido"/>
          <p:cNvSpPr>
            <a:spLocks noGrp="1"/>
          </p:cNvSpPr>
          <p:nvPr>
            <p:ph idx="1"/>
          </p:nvPr>
        </p:nvSpPr>
        <p:spPr>
          <a:xfrm>
            <a:off x="609598" y="838200"/>
            <a:ext cx="7763776" cy="4274389"/>
          </a:xfrm>
        </p:spPr>
        <p:txBody>
          <a:bodyPr>
            <a:normAutofit fontScale="85000" lnSpcReduction="10000"/>
          </a:bodyPr>
          <a:lstStyle/>
          <a:p>
            <a:pPr marL="285750" indent="-285750">
              <a:buFont typeface="Wingdings" panose="05000000000000000000" pitchFamily="2" charset="2"/>
              <a:buChar char="§"/>
            </a:pPr>
            <a:r>
              <a:rPr lang="es-CL" dirty="0"/>
              <a:t>Teoría de elección del consumidor (TEC). </a:t>
            </a:r>
          </a:p>
          <a:p>
            <a:pPr marL="285750" indent="-285750">
              <a:buFont typeface="Wingdings" panose="05000000000000000000" pitchFamily="2" charset="2"/>
              <a:buChar char="§"/>
            </a:pPr>
            <a:r>
              <a:rPr lang="es-CL" dirty="0"/>
              <a:t>Teoría de la utilidad marginal (</a:t>
            </a:r>
            <a:r>
              <a:rPr lang="es-CL" dirty="0" err="1"/>
              <a:t>TUMg</a:t>
            </a:r>
            <a:r>
              <a:rPr lang="es-CL" dirty="0"/>
              <a:t>) de la elección del consumidor (C). Maximización de la utilidad. La elección en el margen.</a:t>
            </a:r>
          </a:p>
          <a:p>
            <a:pPr marL="285750" indent="-285750">
              <a:buFont typeface="Wingdings" panose="05000000000000000000" pitchFamily="2" charset="2"/>
              <a:buChar char="§"/>
            </a:pPr>
            <a:r>
              <a:rPr lang="es-CL" dirty="0"/>
              <a:t>Uso de </a:t>
            </a:r>
            <a:r>
              <a:rPr lang="es-CL" dirty="0" err="1"/>
              <a:t>TUMg</a:t>
            </a:r>
            <a:r>
              <a:rPr lang="es-CL" dirty="0"/>
              <a:t> para predecir efectos de cambios en los precios e ingresos (pronósticos).</a:t>
            </a:r>
          </a:p>
          <a:p>
            <a:pPr marL="285750" indent="-285750">
              <a:buFont typeface="Wingdings" panose="05000000000000000000" pitchFamily="2" charset="2"/>
              <a:buChar char="§"/>
            </a:pPr>
            <a:r>
              <a:rPr lang="es-CL" dirty="0"/>
              <a:t>Elecciones de consumo (EC): Posibilidades de consumo y preferencias.</a:t>
            </a:r>
          </a:p>
          <a:p>
            <a:pPr marL="285750" indent="-285750">
              <a:buFont typeface="Wingdings" panose="05000000000000000000" pitchFamily="2" charset="2"/>
              <a:buChar char="§"/>
            </a:pPr>
            <a:r>
              <a:rPr lang="es-CL" dirty="0"/>
              <a:t>Posibilidades de consumo (PC). Línea o curva de restricción presupuestaria. Ecuación presupuestaria. Pronóstico de los efectos de cambios de precios e ingreso sobre las elecciones de consumo.</a:t>
            </a:r>
          </a:p>
          <a:p>
            <a:pPr marL="285750" indent="-285750">
              <a:buFont typeface="Wingdings" panose="05000000000000000000" pitchFamily="2" charset="2"/>
              <a:buChar char="§"/>
            </a:pPr>
            <a:r>
              <a:rPr lang="es-CL" dirty="0"/>
              <a:t>Preferencias y curvas de indiferencia.</a:t>
            </a:r>
          </a:p>
          <a:p>
            <a:pPr marL="285750" indent="-285750">
              <a:buFont typeface="Wingdings" panose="05000000000000000000" pitchFamily="2" charset="2"/>
              <a:buChar char="§"/>
            </a:pPr>
            <a:r>
              <a:rPr lang="es-CL" dirty="0"/>
              <a:t>Principio de la tasa marginal de sustitución decreciente.</a:t>
            </a:r>
          </a:p>
          <a:p>
            <a:pPr marL="285750" indent="-285750">
              <a:buFont typeface="Wingdings" panose="05000000000000000000" pitchFamily="2" charset="2"/>
              <a:buChar char="§"/>
            </a:pPr>
            <a:r>
              <a:rPr lang="es-CL" dirty="0"/>
              <a:t>Otras TEC.</a:t>
            </a:r>
          </a:p>
        </p:txBody>
      </p:sp>
    </p:spTree>
    <p:extLst>
      <p:ext uri="{BB962C8B-B14F-4D97-AF65-F5344CB8AC3E}">
        <p14:creationId xmlns:p14="http://schemas.microsoft.com/office/powerpoint/2010/main" val="241573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Recordatorio. Valor y precio</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900" y="591725"/>
            <a:ext cx="7760758" cy="3904075"/>
          </a:xfrm>
        </p:spPr>
      </p:pic>
      <p:pic>
        <p:nvPicPr>
          <p:cNvPr id="3" name="Imagen 2"/>
          <p:cNvPicPr>
            <a:picLocks noChangeAspect="1"/>
          </p:cNvPicPr>
          <p:nvPr/>
        </p:nvPicPr>
        <p:blipFill>
          <a:blip r:embed="rId3"/>
          <a:stretch>
            <a:fillRect/>
          </a:stretch>
        </p:blipFill>
        <p:spPr>
          <a:xfrm>
            <a:off x="3217612" y="805115"/>
            <a:ext cx="4988984" cy="3477294"/>
          </a:xfrm>
          <a:prstGeom prst="rect">
            <a:avLst/>
          </a:prstGeom>
        </p:spPr>
      </p:pic>
    </p:spTree>
    <p:extLst>
      <p:ext uri="{BB962C8B-B14F-4D97-AF65-F5344CB8AC3E}">
        <p14:creationId xmlns:p14="http://schemas.microsoft.com/office/powerpoint/2010/main" val="312867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CL" dirty="0"/>
              <a:t>Elecciones de consumo (EC)</a:t>
            </a:r>
          </a:p>
        </p:txBody>
      </p:sp>
      <p:sp>
        <p:nvSpPr>
          <p:cNvPr id="6" name="5 Marcador de contenido"/>
          <p:cNvSpPr>
            <a:spLocks noGrp="1"/>
          </p:cNvSpPr>
          <p:nvPr>
            <p:ph idx="1"/>
          </p:nvPr>
        </p:nvSpPr>
        <p:spPr>
          <a:xfrm>
            <a:off x="533400" y="533400"/>
            <a:ext cx="8077200" cy="4280140"/>
          </a:xfrm>
        </p:spPr>
        <p:txBody>
          <a:bodyPr/>
          <a:lstStyle/>
          <a:p>
            <a:pPr marL="0" indent="0"/>
            <a:r>
              <a:rPr lang="es-CL" dirty="0"/>
              <a:t> Todo, en relación con el concepto de utilidad: beneficio o satisfacción obtenida del consumo de bienes y servicios.</a:t>
            </a:r>
          </a:p>
          <a:p>
            <a:pPr>
              <a:buFont typeface="Wingdings" panose="05000000000000000000" pitchFamily="2" charset="2"/>
              <a:buChar char="§"/>
            </a:pPr>
            <a:r>
              <a:rPr lang="es-CL" dirty="0"/>
              <a:t>Bibliografía recomendada: von Mises y Pareto.</a:t>
            </a:r>
          </a:p>
          <a:p>
            <a:pPr>
              <a:buFont typeface="Wingdings" panose="05000000000000000000" pitchFamily="2" charset="2"/>
              <a:buChar char="§"/>
            </a:pPr>
            <a:r>
              <a:rPr lang="es-ES" dirty="0">
                <a:solidFill>
                  <a:srgbClr val="000000"/>
                </a:solidFill>
              </a:rPr>
              <a:t>Teoría de la elección del consumidor (C) es sobre qué determina la demanda y la </a:t>
            </a:r>
            <a:r>
              <a:rPr lang="es-ES" dirty="0" err="1">
                <a:solidFill>
                  <a:srgbClr val="000000"/>
                </a:solidFill>
              </a:rPr>
              <a:t>UMg</a:t>
            </a:r>
            <a:r>
              <a:rPr lang="es-ES" dirty="0">
                <a:solidFill>
                  <a:srgbClr val="000000"/>
                </a:solidFill>
              </a:rPr>
              <a:t>.</a:t>
            </a:r>
            <a:endParaRPr lang="es-CL" dirty="0"/>
          </a:p>
          <a:p>
            <a:pPr>
              <a:buFont typeface="Wingdings" panose="05000000000000000000" pitchFamily="2" charset="2"/>
              <a:buChar char="§"/>
            </a:pPr>
            <a:r>
              <a:rPr lang="es-CL" dirty="0"/>
              <a:t>Límites de EC: 1. posibilidades de consumo (PC) y 2. preferencias.</a:t>
            </a:r>
          </a:p>
        </p:txBody>
      </p:sp>
    </p:spTree>
    <p:extLst>
      <p:ext uri="{BB962C8B-B14F-4D97-AF65-F5344CB8AC3E}">
        <p14:creationId xmlns:p14="http://schemas.microsoft.com/office/powerpoint/2010/main" val="4272571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3400" y="5106838"/>
            <a:ext cx="6554867" cy="912961"/>
          </a:xfrm>
        </p:spPr>
        <p:txBody>
          <a:bodyPr>
            <a:normAutofit fontScale="90000"/>
          </a:bodyPr>
          <a:lstStyle/>
          <a:p>
            <a:r>
              <a:rPr lang="es-CL" dirty="0"/>
              <a:t>Posibilidades de consumo (PC)</a:t>
            </a:r>
          </a:p>
        </p:txBody>
      </p:sp>
      <p:sp>
        <p:nvSpPr>
          <p:cNvPr id="3" name="2 Marcador de contenido"/>
          <p:cNvSpPr>
            <a:spLocks noGrp="1"/>
          </p:cNvSpPr>
          <p:nvPr>
            <p:ph idx="1"/>
          </p:nvPr>
        </p:nvSpPr>
        <p:spPr>
          <a:xfrm>
            <a:off x="533400" y="523336"/>
            <a:ext cx="7724955" cy="4583503"/>
          </a:xfrm>
        </p:spPr>
        <p:txBody>
          <a:bodyPr>
            <a:normAutofit/>
          </a:bodyPr>
          <a:lstStyle/>
          <a:p>
            <a:pPr marL="0" indent="0"/>
            <a:r>
              <a:rPr lang="es-CL" dirty="0"/>
              <a:t>PC: Cosas que una persona tiene la capacidad económica de comprar.</a:t>
            </a:r>
          </a:p>
          <a:p>
            <a:pPr marL="0" indent="0"/>
            <a:r>
              <a:rPr lang="es-CL" dirty="0"/>
              <a:t>Las PC remiten a dos cosas:</a:t>
            </a:r>
          </a:p>
          <a:p>
            <a:pPr marL="0" indent="0"/>
            <a:r>
              <a:rPr lang="es-CL" dirty="0"/>
              <a:t>1. La línea o curva de restricción presupuestaria (LRP): ilustra las combinaciones asequibles (a diferencia de las preferencias, que determinan la combinación asequible preferida).</a:t>
            </a:r>
          </a:p>
          <a:p>
            <a:pPr marL="0" indent="0"/>
            <a:r>
              <a:rPr lang="es-CL" dirty="0"/>
              <a:t>2. La ecuación presupuestaria (EC): es la representación matemática de la LRP.</a:t>
            </a:r>
          </a:p>
        </p:txBody>
      </p:sp>
    </p:spTree>
    <p:extLst>
      <p:ext uri="{BB962C8B-B14F-4D97-AF65-F5344CB8AC3E}">
        <p14:creationId xmlns:p14="http://schemas.microsoft.com/office/powerpoint/2010/main" val="62975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sz="half" idx="2"/>
          </p:nvPr>
        </p:nvSpPr>
        <p:spPr>
          <a:xfrm>
            <a:off x="4327301" y="644107"/>
            <a:ext cx="4034571" cy="4514490"/>
          </a:xfrm>
        </p:spPr>
        <p:txBody>
          <a:bodyPr>
            <a:normAutofit/>
          </a:bodyPr>
          <a:lstStyle/>
          <a:p>
            <a:pPr marL="285750" lvl="0" indent="-285750">
              <a:buFont typeface="Wingdings" panose="05000000000000000000" pitchFamily="2" charset="2"/>
              <a:buChar char="§"/>
            </a:pPr>
            <a:r>
              <a:rPr lang="es-CL" sz="1600" dirty="0">
                <a:solidFill>
                  <a:srgbClr val="000000"/>
                </a:solidFill>
              </a:rPr>
              <a:t>Límites: el nivel de ingreso y los precios.</a:t>
            </a:r>
          </a:p>
          <a:p>
            <a:pPr marL="285750" lvl="0" indent="-285750">
              <a:buFont typeface="Wingdings" panose="05000000000000000000" pitchFamily="2" charset="2"/>
              <a:buChar char="§"/>
            </a:pPr>
            <a:r>
              <a:rPr lang="es-CL" sz="1600" dirty="0">
                <a:solidFill>
                  <a:srgbClr val="000000"/>
                </a:solidFill>
              </a:rPr>
              <a:t>Modelo: Consumo (C) de 2 artículos.</a:t>
            </a:r>
          </a:p>
          <a:p>
            <a:pPr marL="285750" lvl="0" indent="-285750">
              <a:buFont typeface="Wingdings" panose="05000000000000000000" pitchFamily="2" charset="2"/>
              <a:buChar char="§"/>
            </a:pPr>
            <a:r>
              <a:rPr lang="es-CL" sz="1600" dirty="0">
                <a:solidFill>
                  <a:srgbClr val="000000"/>
                </a:solidFill>
              </a:rPr>
              <a:t>Línea o curva de restricción presupuestal marca la frontera entre combinaciones de consumo asequibles y las que no lo son.</a:t>
            </a:r>
          </a:p>
          <a:p>
            <a:pPr marL="285750" lvl="0" indent="-285750">
              <a:buFont typeface="Wingdings" panose="05000000000000000000" pitchFamily="2" charset="2"/>
              <a:buChar char="§"/>
            </a:pPr>
            <a:r>
              <a:rPr lang="es-CL" sz="1600" dirty="0">
                <a:solidFill>
                  <a:srgbClr val="000000"/>
                </a:solidFill>
              </a:rPr>
              <a:t>Cambios en las PC. Ej. aumento de ingreso: pendiente no se altera y desplazamiento de recta 1 a recta 2. </a:t>
            </a:r>
          </a:p>
          <a:p>
            <a:pPr marL="285750" lvl="0" indent="-285750">
              <a:buFont typeface="Wingdings" panose="05000000000000000000" pitchFamily="2" charset="2"/>
              <a:buChar char="§"/>
            </a:pPr>
            <a:r>
              <a:rPr lang="es-CL" sz="1600" dirty="0">
                <a:solidFill>
                  <a:srgbClr val="000000"/>
                </a:solidFill>
              </a:rPr>
              <a:t>Cambios en las PC: Ej. Aumento de precios: pendiente se altera, porque se alteran los precios relativos (PR).</a:t>
            </a:r>
          </a:p>
        </p:txBody>
      </p:sp>
      <p:sp>
        <p:nvSpPr>
          <p:cNvPr id="4" name="3 Título"/>
          <p:cNvSpPr>
            <a:spLocks noGrp="1"/>
          </p:cNvSpPr>
          <p:nvPr>
            <p:ph type="title"/>
          </p:nvPr>
        </p:nvSpPr>
        <p:spPr>
          <a:xfrm>
            <a:off x="533400" y="5492150"/>
            <a:ext cx="7230374" cy="527649"/>
          </a:xfrm>
        </p:spPr>
        <p:txBody>
          <a:bodyPr>
            <a:normAutofit fontScale="90000"/>
          </a:bodyPr>
          <a:lstStyle/>
          <a:p>
            <a:r>
              <a:rPr lang="es-CL" dirty="0"/>
              <a:t>Línea de restricción presupuestaria (LRP)</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61" y="1990566"/>
            <a:ext cx="4160464" cy="3068189"/>
          </a:xfrm>
          <a:prstGeom prst="rect">
            <a:avLst/>
          </a:prstGeom>
        </p:spPr>
      </p:pic>
      <p:pic>
        <p:nvPicPr>
          <p:cNvPr id="5" name="Marcador de contenido 4"/>
          <p:cNvPicPr>
            <a:picLocks noGrp="1" noChangeAspect="1"/>
          </p:cNvPicPr>
          <p:nvPr>
            <p:ph sz="half" idx="1"/>
          </p:nvPr>
        </p:nvPicPr>
        <p:blipFill>
          <a:blip r:embed="rId3"/>
          <a:stretch>
            <a:fillRect/>
          </a:stretch>
        </p:blipFill>
        <p:spPr>
          <a:xfrm>
            <a:off x="298361" y="245666"/>
            <a:ext cx="2417150" cy="2106042"/>
          </a:xfrm>
          <a:prstGeom prst="rect">
            <a:avLst/>
          </a:prstGeom>
        </p:spPr>
      </p:pic>
    </p:spTree>
    <p:extLst>
      <p:ext uri="{BB962C8B-B14F-4D97-AF65-F5344CB8AC3E}">
        <p14:creationId xmlns:p14="http://schemas.microsoft.com/office/powerpoint/2010/main" val="393963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Línea de restricción presupuestaria (LRP)</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896" y="1748064"/>
            <a:ext cx="4129112" cy="274773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710" y="768994"/>
            <a:ext cx="4123516" cy="2747736"/>
          </a:xfrm>
          <a:prstGeom prst="rect">
            <a:avLst/>
          </a:prstGeom>
        </p:spPr>
      </p:pic>
    </p:spTree>
    <p:extLst>
      <p:ext uri="{BB962C8B-B14F-4D97-AF65-F5344CB8AC3E}">
        <p14:creationId xmlns:p14="http://schemas.microsoft.com/office/powerpoint/2010/main" val="137309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513159" y="685801"/>
            <a:ext cx="3703241" cy="4432539"/>
          </a:xfrm>
        </p:spPr>
        <p:txBody>
          <a:bodyPr>
            <a:normAutofit fontScale="92500" lnSpcReduction="10000"/>
          </a:bodyPr>
          <a:lstStyle/>
          <a:p>
            <a:pPr>
              <a:buFont typeface="Wingdings" panose="05000000000000000000" pitchFamily="2" charset="2"/>
              <a:buChar char="§"/>
            </a:pPr>
            <a:r>
              <a:rPr lang="es-CL" dirty="0"/>
              <a:t>Ello sucede cuando hay modificaciones de los precios y/o del ingreso.</a:t>
            </a:r>
          </a:p>
          <a:p>
            <a:pPr>
              <a:buFont typeface="Wingdings" panose="05000000000000000000" pitchFamily="2" charset="2"/>
              <a:buChar char="§"/>
            </a:pPr>
            <a:r>
              <a:rPr lang="es-CL" dirty="0"/>
              <a:t>Cuando hay modificaciones en los precios, cambian los precios relativos (PR) y la pendiente de la LRP.</a:t>
            </a:r>
          </a:p>
          <a:p>
            <a:pPr>
              <a:buFont typeface="Wingdings" panose="05000000000000000000" pitchFamily="2" charset="2"/>
              <a:buChar char="§"/>
            </a:pPr>
            <a:r>
              <a:rPr lang="es-CL" dirty="0"/>
              <a:t>Cuando hay modificaciones del ingreso, el ingreso real (IR) cambia, la LRP se desplaza pero sin afectar la pendiente ni los precios relativos.</a:t>
            </a:r>
          </a:p>
          <a:p>
            <a:pPr>
              <a:buFont typeface="Wingdings" panose="05000000000000000000" pitchFamily="2" charset="2"/>
              <a:buChar char="§"/>
            </a:pPr>
            <a:endParaRPr lang="es-CL" dirty="0"/>
          </a:p>
        </p:txBody>
      </p:sp>
      <p:pic>
        <p:nvPicPr>
          <p:cNvPr id="6" name="5 Marcador de contenido"/>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78219" y="726026"/>
            <a:ext cx="4277566" cy="3672408"/>
          </a:xfrm>
        </p:spPr>
      </p:pic>
      <p:sp>
        <p:nvSpPr>
          <p:cNvPr id="2" name="1 Título"/>
          <p:cNvSpPr>
            <a:spLocks noGrp="1"/>
          </p:cNvSpPr>
          <p:nvPr>
            <p:ph type="title"/>
          </p:nvPr>
        </p:nvSpPr>
        <p:spPr/>
        <p:txBody>
          <a:bodyPr/>
          <a:lstStyle/>
          <a:p>
            <a:r>
              <a:rPr lang="es-CL" dirty="0"/>
              <a:t>Cambios en la LRP</a:t>
            </a:r>
          </a:p>
        </p:txBody>
      </p:sp>
    </p:spTree>
    <p:extLst>
      <p:ext uri="{BB962C8B-B14F-4D97-AF65-F5344CB8AC3E}">
        <p14:creationId xmlns:p14="http://schemas.microsoft.com/office/powerpoint/2010/main" val="37469519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Ecuación presupuestaria (EP)</a:t>
            </a:r>
          </a:p>
        </p:txBody>
      </p:sp>
      <p:sp>
        <p:nvSpPr>
          <p:cNvPr id="3" name="2 Marcador de contenido"/>
          <p:cNvSpPr>
            <a:spLocks noGrp="1"/>
          </p:cNvSpPr>
          <p:nvPr>
            <p:ph idx="1"/>
          </p:nvPr>
        </p:nvSpPr>
        <p:spPr>
          <a:xfrm>
            <a:off x="533400" y="533399"/>
            <a:ext cx="7454660" cy="4153619"/>
          </a:xfrm>
        </p:spPr>
        <p:txBody>
          <a:bodyPr>
            <a:normAutofit fontScale="85000" lnSpcReduction="20000"/>
          </a:bodyPr>
          <a:lstStyle/>
          <a:p>
            <a:pPr>
              <a:buFont typeface="Wingdings" panose="05000000000000000000" pitchFamily="2" charset="2"/>
              <a:buChar char="§"/>
            </a:pPr>
            <a:r>
              <a:rPr lang="es-CL" dirty="0"/>
              <a:t>EP es la representación matemática de la línea de restricción presupuestaria (LRP).</a:t>
            </a:r>
          </a:p>
          <a:p>
            <a:pPr>
              <a:buFont typeface="Wingdings" panose="05000000000000000000" pitchFamily="2" charset="2"/>
              <a:buChar char="§"/>
            </a:pPr>
            <a:r>
              <a:rPr lang="es-CL" dirty="0"/>
              <a:t>Para calcular la LRP antes que nada igualamos el gasto con el ingreso.</a:t>
            </a:r>
          </a:p>
          <a:p>
            <a:pPr>
              <a:buFont typeface="Wingdings" panose="05000000000000000000" pitchFamily="2" charset="2"/>
              <a:buChar char="§"/>
            </a:pPr>
            <a:r>
              <a:rPr lang="es-CL" dirty="0"/>
              <a:t>La EP: Gasto = Ingreso</a:t>
            </a:r>
          </a:p>
          <a:p>
            <a:pPr>
              <a:buFont typeface="Wingdings" panose="05000000000000000000" pitchFamily="2" charset="2"/>
              <a:buChar char="§"/>
            </a:pPr>
            <a:r>
              <a:rPr lang="es-CL" dirty="0"/>
              <a:t>Gasto (G): Suma de los precios de cada bien multiplicada por la cantidad comprada. Fórmula G: </a:t>
            </a:r>
            <a:r>
              <a:rPr lang="es-CL" dirty="0" err="1"/>
              <a:t>PaQa</a:t>
            </a:r>
            <a:r>
              <a:rPr lang="es-CL" dirty="0"/>
              <a:t> + </a:t>
            </a:r>
            <a:r>
              <a:rPr lang="es-CL" dirty="0" err="1"/>
              <a:t>PbQb</a:t>
            </a:r>
            <a:endParaRPr lang="es-CL" dirty="0"/>
          </a:p>
          <a:p>
            <a:pPr>
              <a:buFont typeface="Wingdings" panose="05000000000000000000" pitchFamily="2" charset="2"/>
              <a:buChar char="§"/>
            </a:pPr>
            <a:r>
              <a:rPr lang="es-CL" dirty="0"/>
              <a:t>Ingreso real (IR): Máxima Q de un bien (x) que un individuo puede permitirse comprar. O máxima </a:t>
            </a:r>
            <a:r>
              <a:rPr lang="es-CL" dirty="0" err="1"/>
              <a:t>Qx</a:t>
            </a:r>
            <a:r>
              <a:rPr lang="es-CL" dirty="0"/>
              <a:t> asequible para él. Fórmula: IR = Ingreso (monetario) / </a:t>
            </a:r>
            <a:r>
              <a:rPr lang="es-CL" dirty="0" err="1"/>
              <a:t>Px</a:t>
            </a:r>
            <a:endParaRPr lang="es-CL" dirty="0"/>
          </a:p>
          <a:p>
            <a:pPr>
              <a:buFont typeface="Wingdings" panose="05000000000000000000" pitchFamily="2" charset="2"/>
              <a:buChar char="§"/>
            </a:pPr>
            <a:r>
              <a:rPr lang="es-CL" dirty="0"/>
              <a:t>Precio relativo (PR): Precio de un bien dividido entre el precio de otro. Fórmula PR: </a:t>
            </a:r>
            <a:r>
              <a:rPr lang="es-CL" dirty="0" err="1"/>
              <a:t>Py</a:t>
            </a:r>
            <a:r>
              <a:rPr lang="es-CL" dirty="0"/>
              <a:t> / </a:t>
            </a:r>
            <a:r>
              <a:rPr lang="es-CL" dirty="0" err="1"/>
              <a:t>Px</a:t>
            </a:r>
            <a:endParaRPr lang="es-CL" dirty="0"/>
          </a:p>
          <a:p>
            <a:pPr>
              <a:buFont typeface="Wingdings" panose="05000000000000000000" pitchFamily="2" charset="2"/>
              <a:buChar char="§"/>
            </a:pPr>
            <a:r>
              <a:rPr lang="es-CL" dirty="0"/>
              <a:t>El PR es, monetariamente, el CO de preferir un bien sobre otro; y es matemáticamente es la magnitud de la pendiente de la LRP (</a:t>
            </a:r>
            <a:r>
              <a:rPr lang="el-GR" dirty="0">
                <a:latin typeface="Times New Roman"/>
                <a:cs typeface="Times New Roman"/>
              </a:rPr>
              <a:t>Δ</a:t>
            </a:r>
            <a:r>
              <a:rPr lang="es-CL" dirty="0">
                <a:latin typeface="Times New Roman"/>
                <a:cs typeface="Times New Roman"/>
              </a:rPr>
              <a:t>y/</a:t>
            </a:r>
            <a:r>
              <a:rPr lang="el-GR" dirty="0">
                <a:latin typeface="Times New Roman"/>
                <a:cs typeface="Times New Roman"/>
              </a:rPr>
              <a:t>Δ</a:t>
            </a:r>
            <a:r>
              <a:rPr lang="es-CL" dirty="0">
                <a:latin typeface="Times New Roman"/>
                <a:cs typeface="Times New Roman"/>
              </a:rPr>
              <a:t>x)</a:t>
            </a:r>
            <a:r>
              <a:rPr lang="es-CL" sz="1500" dirty="0">
                <a:latin typeface="Franklin Gothic Medium" panose="020B0603020102020204" pitchFamily="34" charset="0"/>
                <a:cs typeface="Times New Roman"/>
              </a:rPr>
              <a:t> </a:t>
            </a:r>
            <a:r>
              <a:rPr lang="es-CL" dirty="0"/>
              <a:t>conforme nos movemos a lo largo de la LRP.</a:t>
            </a:r>
          </a:p>
          <a:p>
            <a:pPr>
              <a:buFont typeface="Wingdings" panose="05000000000000000000" pitchFamily="2" charset="2"/>
              <a:buChar char="§"/>
            </a:pPr>
            <a:endParaRPr lang="es-CL" dirty="0"/>
          </a:p>
        </p:txBody>
      </p:sp>
    </p:spTree>
    <p:extLst>
      <p:ext uri="{BB962C8B-B14F-4D97-AF65-F5344CB8AC3E}">
        <p14:creationId xmlns:p14="http://schemas.microsoft.com/office/powerpoint/2010/main" val="11285378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Preferencias (PR)</a:t>
            </a:r>
          </a:p>
        </p:txBody>
      </p:sp>
      <p:sp>
        <p:nvSpPr>
          <p:cNvPr id="2" name="Marcador de contenido 1"/>
          <p:cNvSpPr>
            <a:spLocks noGrp="1"/>
          </p:cNvSpPr>
          <p:nvPr>
            <p:ph idx="1"/>
          </p:nvPr>
        </p:nvSpPr>
        <p:spPr>
          <a:xfrm>
            <a:off x="533400" y="533400"/>
            <a:ext cx="7558177" cy="4113362"/>
          </a:xfrm>
        </p:spPr>
        <p:txBody>
          <a:bodyPr>
            <a:normAutofit/>
          </a:bodyPr>
          <a:lstStyle/>
          <a:p>
            <a:pPr>
              <a:buFont typeface="Wingdings" panose="05000000000000000000" pitchFamily="2" charset="2"/>
              <a:buChar char="§"/>
            </a:pPr>
            <a:r>
              <a:rPr lang="es-ES" sz="1800" dirty="0">
                <a:solidFill>
                  <a:srgbClr val="000000"/>
                </a:solidFill>
              </a:rPr>
              <a:t>Sabemos que la curva </a:t>
            </a:r>
            <a:r>
              <a:rPr lang="es-ES" sz="1800" dirty="0" err="1">
                <a:solidFill>
                  <a:srgbClr val="000000"/>
                </a:solidFill>
              </a:rPr>
              <a:t>UMg</a:t>
            </a:r>
            <a:r>
              <a:rPr lang="es-ES" sz="1800" dirty="0">
                <a:solidFill>
                  <a:srgbClr val="000000"/>
                </a:solidFill>
              </a:rPr>
              <a:t> es también una curva de demanda.</a:t>
            </a:r>
          </a:p>
          <a:p>
            <a:pPr>
              <a:buFont typeface="Wingdings" panose="05000000000000000000" pitchFamily="2" charset="2"/>
              <a:buChar char="§"/>
            </a:pPr>
            <a:r>
              <a:rPr lang="es-CL" sz="1800" dirty="0">
                <a:solidFill>
                  <a:srgbClr val="000000"/>
                </a:solidFill>
              </a:rPr>
              <a:t>Enfoque económico para describir preferencias: </a:t>
            </a:r>
            <a:r>
              <a:rPr lang="es-CL" sz="1800" dirty="0" err="1">
                <a:solidFill>
                  <a:srgbClr val="000000"/>
                </a:solidFill>
              </a:rPr>
              <a:t>UMg</a:t>
            </a:r>
            <a:r>
              <a:rPr lang="es-CL" sz="1800" dirty="0">
                <a:solidFill>
                  <a:srgbClr val="000000"/>
                </a:solidFill>
              </a:rPr>
              <a:t> y curva de </a:t>
            </a:r>
            <a:r>
              <a:rPr lang="es-CL" sz="1800" dirty="0" err="1">
                <a:solidFill>
                  <a:srgbClr val="000000"/>
                </a:solidFill>
              </a:rPr>
              <a:t>UMg</a:t>
            </a:r>
            <a:r>
              <a:rPr lang="es-CL" sz="1800" dirty="0">
                <a:solidFill>
                  <a:srgbClr val="000000"/>
                </a:solidFill>
              </a:rPr>
              <a:t> .</a:t>
            </a:r>
            <a:endParaRPr lang="es-ES" sz="1800" dirty="0"/>
          </a:p>
          <a:p>
            <a:pPr>
              <a:buFont typeface="Wingdings" panose="05000000000000000000" pitchFamily="2" charset="2"/>
              <a:buChar char="§"/>
            </a:pPr>
            <a:r>
              <a:rPr lang="es-CL" sz="1800" dirty="0">
                <a:solidFill>
                  <a:srgbClr val="000000"/>
                </a:solidFill>
              </a:rPr>
              <a:t>La línea de restricción presupuestal ilustra sólo qué es posible.</a:t>
            </a:r>
            <a:r>
              <a:rPr lang="es-ES" sz="1800" dirty="0">
                <a:solidFill>
                  <a:srgbClr val="000000"/>
                </a:solidFill>
              </a:rPr>
              <a:t> Pero ello no es todo.</a:t>
            </a:r>
          </a:p>
          <a:p>
            <a:pPr>
              <a:buFont typeface="Wingdings" panose="05000000000000000000" pitchFamily="2" charset="2"/>
              <a:buChar char="§"/>
            </a:pPr>
            <a:r>
              <a:rPr lang="es-ES" sz="1800" dirty="0">
                <a:solidFill>
                  <a:srgbClr val="000000"/>
                </a:solidFill>
              </a:rPr>
              <a:t>Hay necesidad de un enfoque más preciso.</a:t>
            </a:r>
            <a:endParaRPr lang="es-CL" sz="1800" dirty="0">
              <a:solidFill>
                <a:srgbClr val="000000"/>
              </a:solidFill>
            </a:endParaRPr>
          </a:p>
          <a:p>
            <a:pPr>
              <a:buFont typeface="Wingdings" panose="05000000000000000000" pitchFamily="2" charset="2"/>
              <a:buChar char="§"/>
            </a:pPr>
            <a:r>
              <a:rPr lang="es-CL" sz="1800" dirty="0">
                <a:solidFill>
                  <a:srgbClr val="000000"/>
                </a:solidFill>
              </a:rPr>
              <a:t>Las preferencias apuntan a cuál es la posibilidad elegida.</a:t>
            </a:r>
          </a:p>
        </p:txBody>
      </p:sp>
    </p:spTree>
    <p:extLst>
      <p:ext uri="{BB962C8B-B14F-4D97-AF65-F5344CB8AC3E}">
        <p14:creationId xmlns:p14="http://schemas.microsoft.com/office/powerpoint/2010/main" val="1506917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9550" y="1166058"/>
            <a:ext cx="5070792" cy="3384376"/>
          </a:xfrm>
        </p:spPr>
      </p:pic>
      <p:sp>
        <p:nvSpPr>
          <p:cNvPr id="3" name="2 Marcador de contenido"/>
          <p:cNvSpPr>
            <a:spLocks noGrp="1"/>
          </p:cNvSpPr>
          <p:nvPr>
            <p:ph sz="half" idx="2"/>
          </p:nvPr>
        </p:nvSpPr>
        <p:spPr>
          <a:xfrm>
            <a:off x="5370342" y="925902"/>
            <a:ext cx="3168351" cy="4399472"/>
          </a:xfrm>
        </p:spPr>
        <p:txBody>
          <a:bodyPr>
            <a:normAutofit fontScale="85000" lnSpcReduction="20000"/>
          </a:bodyPr>
          <a:lstStyle/>
          <a:p>
            <a:pPr marL="457200" indent="-457200">
              <a:buFont typeface="Wingdings" panose="05000000000000000000" pitchFamily="2" charset="2"/>
              <a:buChar char="§"/>
            </a:pPr>
            <a:r>
              <a:rPr lang="es-CL" dirty="0"/>
              <a:t>Personas pueden clasificar las combinaciones posibles de consumo en tres categorías: preferibles, no preferibles e indiferentes.</a:t>
            </a:r>
          </a:p>
          <a:p>
            <a:pPr marL="457200" indent="-457200">
              <a:buFont typeface="Wingdings" panose="05000000000000000000" pitchFamily="2" charset="2"/>
              <a:buChar char="§"/>
            </a:pPr>
            <a:r>
              <a:rPr lang="es-CL" dirty="0"/>
              <a:t>Curva de indiferencia (CI): curva que representa posibilidades de combinaciones de consumo que reportan al C el mismo nivel de satisfacción.</a:t>
            </a:r>
          </a:p>
          <a:p>
            <a:pPr marL="457200" indent="-457200">
              <a:buFont typeface="Wingdings" panose="05000000000000000000" pitchFamily="2" charset="2"/>
              <a:buChar char="§"/>
            </a:pPr>
            <a:r>
              <a:rPr lang="es-CL" dirty="0"/>
              <a:t>Mapa de preferencias: Representación gráfica de múltiples CI.</a:t>
            </a:r>
          </a:p>
        </p:txBody>
      </p:sp>
      <p:sp>
        <p:nvSpPr>
          <p:cNvPr id="4" name="3 Título"/>
          <p:cNvSpPr>
            <a:spLocks noGrp="1"/>
          </p:cNvSpPr>
          <p:nvPr>
            <p:ph type="title"/>
          </p:nvPr>
        </p:nvSpPr>
        <p:spPr>
          <a:xfrm>
            <a:off x="533400" y="5244860"/>
            <a:ext cx="6554867" cy="774940"/>
          </a:xfrm>
        </p:spPr>
        <p:txBody>
          <a:bodyPr>
            <a:normAutofit fontScale="90000"/>
          </a:bodyPr>
          <a:lstStyle/>
          <a:p>
            <a:r>
              <a:rPr lang="es-CL" dirty="0"/>
              <a:t>Preferencias y curvas de indiferencia (CI)</a:t>
            </a:r>
          </a:p>
        </p:txBody>
      </p:sp>
    </p:spTree>
    <p:extLst>
      <p:ext uri="{BB962C8B-B14F-4D97-AF65-F5344CB8AC3E}">
        <p14:creationId xmlns:p14="http://schemas.microsoft.com/office/powerpoint/2010/main" val="2817446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7431" y="4744528"/>
            <a:ext cx="7397150" cy="1344284"/>
          </a:xfrm>
        </p:spPr>
        <p:txBody>
          <a:bodyPr>
            <a:normAutofit fontScale="90000"/>
          </a:bodyPr>
          <a:lstStyle/>
          <a:p>
            <a:r>
              <a:rPr lang="es-CL" dirty="0"/>
              <a:t>Preferencias y curvas de indiferencia.</a:t>
            </a:r>
            <a:br>
              <a:rPr lang="es-CL" dirty="0"/>
            </a:br>
            <a:r>
              <a:rPr lang="es-CL" dirty="0"/>
              <a:t>                         DC </a:t>
            </a:r>
            <a:r>
              <a:rPr lang="es-CL" sz="2000" dirty="0"/>
              <a:t>vs</a:t>
            </a:r>
            <a:r>
              <a:rPr lang="es-CL" dirty="0"/>
              <a:t> Marvel </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1126" y="335593"/>
            <a:ext cx="6524330" cy="4247855"/>
          </a:xfrm>
        </p:spPr>
      </p:pic>
    </p:spTree>
    <p:extLst>
      <p:ext uri="{BB962C8B-B14F-4D97-AF65-F5344CB8AC3E}">
        <p14:creationId xmlns:p14="http://schemas.microsoft.com/office/powerpoint/2010/main" val="371646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09599" y="609600"/>
            <a:ext cx="7117725" cy="1320800"/>
          </a:xfrm>
        </p:spPr>
        <p:txBody>
          <a:bodyPr/>
          <a:lstStyle/>
          <a:p>
            <a:r>
              <a:rPr lang="es-ES" dirty="0"/>
              <a:t>TEC. Maximización de la utilidad</a:t>
            </a:r>
          </a:p>
        </p:txBody>
      </p:sp>
      <p:sp>
        <p:nvSpPr>
          <p:cNvPr id="8" name="Marcador de contenido 7"/>
          <p:cNvSpPr>
            <a:spLocks noGrp="1"/>
          </p:cNvSpPr>
          <p:nvPr>
            <p:ph idx="1"/>
          </p:nvPr>
        </p:nvSpPr>
        <p:spPr>
          <a:xfrm>
            <a:off x="609598" y="1751528"/>
            <a:ext cx="7286447" cy="4289836"/>
          </a:xfrm>
        </p:spPr>
        <p:txBody>
          <a:bodyPr>
            <a:normAutofit fontScale="92500" lnSpcReduction="20000"/>
          </a:bodyPr>
          <a:lstStyle/>
          <a:p>
            <a:pPr>
              <a:buFont typeface="Wingdings" panose="05000000000000000000" pitchFamily="2" charset="2"/>
              <a:buChar char="§"/>
            </a:pPr>
            <a:r>
              <a:rPr lang="es-ES" dirty="0"/>
              <a:t>Consumidores desean obtener la mayor utilidad posible de sus limitados recursos (posibilidades) y de acuerdo con sus preferencias.</a:t>
            </a:r>
          </a:p>
          <a:p>
            <a:pPr>
              <a:buFont typeface="Wingdings" panose="05000000000000000000" pitchFamily="2" charset="2"/>
              <a:buChar char="§"/>
            </a:pPr>
            <a:r>
              <a:rPr lang="es-ES" dirty="0"/>
              <a:t>Necesario es determinar, entonces, la elección (de consumo) que maximiza dicha utilidad.</a:t>
            </a:r>
          </a:p>
          <a:p>
            <a:pPr>
              <a:buFont typeface="Wingdings" panose="05000000000000000000" pitchFamily="2" charset="2"/>
              <a:buChar char="§"/>
            </a:pPr>
            <a:r>
              <a:rPr lang="es-ES" dirty="0"/>
              <a:t>Solución 1: Hoja de cálculo con combinaciones apenas asequibles (en la línea de restricción presupuestal) de consumo. </a:t>
            </a:r>
          </a:p>
          <a:p>
            <a:pPr lvl="3"/>
            <a:r>
              <a:rPr lang="es-ES" dirty="0"/>
              <a:t>La mayor UT determinará la combinación apenas asequible óptima (UT mayor).</a:t>
            </a:r>
          </a:p>
          <a:p>
            <a:pPr lvl="3"/>
            <a:r>
              <a:rPr lang="es-ES" dirty="0"/>
              <a:t>Ella constituye el equilibrio del consumidor (EC): situación en que un C ha asignado todo su presupuesto disponible (a consumo) de manera que su UT se maximice, tomando en consideración los precios de los bienes y servicios.</a:t>
            </a:r>
          </a:p>
          <a:p>
            <a:pPr>
              <a:buFont typeface="Wingdings" panose="05000000000000000000" pitchFamily="2" charset="2"/>
              <a:buChar char="§"/>
            </a:pPr>
            <a:r>
              <a:rPr lang="es-ES" dirty="0"/>
              <a:t>Solución 2: O si no… las elecciones se hacen en el margen. Teoría de la </a:t>
            </a:r>
            <a:r>
              <a:rPr lang="es-ES" dirty="0" err="1"/>
              <a:t>UMg</a:t>
            </a:r>
            <a:r>
              <a:rPr lang="es-ES" dirty="0"/>
              <a:t>. (</a:t>
            </a:r>
            <a:r>
              <a:rPr lang="es-ES" dirty="0" err="1"/>
              <a:t>TUMg</a:t>
            </a:r>
            <a:r>
              <a:rPr lang="es-ES" dirty="0"/>
              <a:t>).</a:t>
            </a:r>
          </a:p>
        </p:txBody>
      </p:sp>
    </p:spTree>
    <p:extLst>
      <p:ext uri="{BB962C8B-B14F-4D97-AF65-F5344CB8AC3E}">
        <p14:creationId xmlns:p14="http://schemas.microsoft.com/office/powerpoint/2010/main" val="14295262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half" idx="1"/>
          </p:nvPr>
        </p:nvSpPr>
        <p:spPr>
          <a:xfrm>
            <a:off x="467544" y="711200"/>
            <a:ext cx="3744416" cy="4631426"/>
          </a:xfrm>
        </p:spPr>
        <p:txBody>
          <a:bodyPr>
            <a:normAutofit fontScale="92500" lnSpcReduction="20000"/>
          </a:bodyPr>
          <a:lstStyle/>
          <a:p>
            <a:pPr marL="457200" indent="-457200" algn="just">
              <a:buFont typeface="Wingdings" panose="05000000000000000000" pitchFamily="2" charset="2"/>
              <a:buChar char="§"/>
            </a:pPr>
            <a:r>
              <a:rPr lang="es-CL" dirty="0"/>
              <a:t>TMS: Tasa a la que cedemos un bien Y para obtener una unidad adicional de un bien X. </a:t>
            </a:r>
          </a:p>
          <a:p>
            <a:pPr marL="457200" indent="-457200" algn="just">
              <a:buFont typeface="Wingdings" panose="05000000000000000000" pitchFamily="2" charset="2"/>
              <a:buChar char="§"/>
            </a:pPr>
            <a:r>
              <a:rPr lang="es-CL" dirty="0"/>
              <a:t>O, magnitud de la pendiente de CI en un punto determinado por su tangente.</a:t>
            </a:r>
          </a:p>
          <a:p>
            <a:pPr marL="457200" indent="-457200" algn="just">
              <a:buFont typeface="Wingdings" panose="05000000000000000000" pitchFamily="2" charset="2"/>
              <a:buChar char="§"/>
            </a:pPr>
            <a:r>
              <a:rPr lang="es-CL" dirty="0"/>
              <a:t>Grado de curvatura de CI nos dice cuán dispuesta esta una persona a sustituir un bien por otro manteniendo la indiferencia.</a:t>
            </a:r>
          </a:p>
          <a:p>
            <a:pPr marL="457200" indent="-457200" algn="just">
              <a:buFont typeface="Wingdings" panose="05000000000000000000" pitchFamily="2" charset="2"/>
              <a:buChar char="§"/>
            </a:pPr>
            <a:r>
              <a:rPr lang="es-CL" dirty="0"/>
              <a:t>Tangentes a CI (en un punto).</a:t>
            </a:r>
          </a:p>
          <a:p>
            <a:pPr marL="457200" indent="-457200" algn="just">
              <a:buFont typeface="Wingdings" panose="05000000000000000000" pitchFamily="2" charset="2"/>
              <a:buChar char="§"/>
            </a:pPr>
            <a:r>
              <a:rPr lang="es-CL" dirty="0"/>
              <a:t>Fórmula TMS: </a:t>
            </a:r>
            <a:r>
              <a:rPr lang="es-CL" dirty="0" err="1"/>
              <a:t>Qy</a:t>
            </a:r>
            <a:r>
              <a:rPr lang="es-CL" dirty="0"/>
              <a:t>/</a:t>
            </a:r>
            <a:r>
              <a:rPr lang="es-CL" dirty="0" err="1"/>
              <a:t>Qx</a:t>
            </a:r>
            <a:endParaRPr lang="es-CL" dirty="0"/>
          </a:p>
        </p:txBody>
      </p:sp>
      <p:pic>
        <p:nvPicPr>
          <p:cNvPr id="5" name="4 Marcador de contenid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26979" y="912483"/>
            <a:ext cx="4251705" cy="3960440"/>
          </a:xfrm>
        </p:spPr>
      </p:pic>
      <p:sp>
        <p:nvSpPr>
          <p:cNvPr id="4" name="3 Título"/>
          <p:cNvSpPr>
            <a:spLocks noGrp="1"/>
          </p:cNvSpPr>
          <p:nvPr>
            <p:ph type="title"/>
          </p:nvPr>
        </p:nvSpPr>
        <p:spPr>
          <a:xfrm>
            <a:off x="533400" y="5342626"/>
            <a:ext cx="7397151" cy="677174"/>
          </a:xfrm>
        </p:spPr>
        <p:txBody>
          <a:bodyPr>
            <a:normAutofit fontScale="90000"/>
          </a:bodyPr>
          <a:lstStyle/>
          <a:p>
            <a:r>
              <a:rPr lang="es-CL" dirty="0"/>
              <a:t>Tasa marginal de sustitución (TMS)</a:t>
            </a:r>
          </a:p>
        </p:txBody>
      </p:sp>
    </p:spTree>
    <p:extLst>
      <p:ext uri="{BB962C8B-B14F-4D97-AF65-F5344CB8AC3E}">
        <p14:creationId xmlns:p14="http://schemas.microsoft.com/office/powerpoint/2010/main" val="1879945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Tasa marginal de sustitución (TMS)</a:t>
            </a:r>
          </a:p>
        </p:txBody>
      </p:sp>
      <p:sp>
        <p:nvSpPr>
          <p:cNvPr id="3" name="Marcador de contenido 2"/>
          <p:cNvSpPr>
            <a:spLocks noGrp="1"/>
          </p:cNvSpPr>
          <p:nvPr>
            <p:ph idx="1"/>
          </p:nvPr>
        </p:nvSpPr>
        <p:spPr>
          <a:xfrm>
            <a:off x="533400" y="533399"/>
            <a:ext cx="7425906" cy="4383657"/>
          </a:xfrm>
        </p:spPr>
        <p:txBody>
          <a:bodyPr/>
          <a:lstStyle/>
          <a:p>
            <a:pPr marL="457200" indent="-457200">
              <a:buFont typeface="Wingdings" panose="05000000000000000000" pitchFamily="2" charset="2"/>
              <a:buChar char="§"/>
            </a:pPr>
            <a:r>
              <a:rPr lang="es-CL" sz="1800" dirty="0"/>
              <a:t>Si CI es pronunciada, la TMS será alta: mayor disposición a ceder grandes cantidades de Y (</a:t>
            </a:r>
            <a:r>
              <a:rPr lang="es-CL" sz="1800" dirty="0" err="1"/>
              <a:t>Qy</a:t>
            </a:r>
            <a:r>
              <a:rPr lang="es-CL" sz="1800" dirty="0"/>
              <a:t>) para obtener unidades adicionales de X, manteniendo la indiferencia. </a:t>
            </a:r>
          </a:p>
          <a:p>
            <a:pPr marL="457200" indent="-457200">
              <a:buFont typeface="Wingdings" panose="05000000000000000000" pitchFamily="2" charset="2"/>
              <a:buChar char="§"/>
            </a:pPr>
            <a:r>
              <a:rPr lang="es-CL" sz="1800" dirty="0"/>
              <a:t>Si CI es plana, la TMS será baja.</a:t>
            </a:r>
          </a:p>
          <a:p>
            <a:pPr marL="457200" indent="-457200">
              <a:buFont typeface="Wingdings" panose="05000000000000000000" pitchFamily="2" charset="2"/>
              <a:buChar char="§"/>
            </a:pPr>
            <a:r>
              <a:rPr lang="es-CL" sz="1800" dirty="0"/>
              <a:t>La forma de la CI incorpora la TMS, porque es convexa hacia el origen.</a:t>
            </a:r>
          </a:p>
          <a:p>
            <a:pPr marL="457200" indent="-457200">
              <a:buFont typeface="Wingdings" panose="05000000000000000000" pitchFamily="2" charset="2"/>
              <a:buChar char="§"/>
            </a:pPr>
            <a:r>
              <a:rPr lang="es-CL" sz="1800" dirty="0"/>
              <a:t>TMS decreciente indica tendencia a ceder menos del bien Y para obtener una unidad adicional del bien X permaneciendo indiferente a medida que la cantidad del bien X se incrementa. </a:t>
            </a:r>
          </a:p>
          <a:p>
            <a:endParaRPr lang="es-CL" dirty="0"/>
          </a:p>
        </p:txBody>
      </p:sp>
    </p:spTree>
    <p:extLst>
      <p:ext uri="{BB962C8B-B14F-4D97-AF65-F5344CB8AC3E}">
        <p14:creationId xmlns:p14="http://schemas.microsoft.com/office/powerpoint/2010/main" val="1737103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a:t>Instituciones económicas que coordinan decisiones </a:t>
            </a:r>
            <a:r>
              <a:rPr lang="es-CL" sz="1600" dirty="0"/>
              <a:t>(</a:t>
            </a:r>
            <a:r>
              <a:rPr lang="es-CL" sz="1600" i="1" dirty="0"/>
              <a:t>inter </a:t>
            </a:r>
            <a:r>
              <a:rPr lang="es-CL" sz="1600" i="1" dirty="0" err="1"/>
              <a:t>alia</a:t>
            </a:r>
            <a:r>
              <a:rPr lang="es-CL" sz="1600" dirty="0"/>
              <a:t>)</a:t>
            </a:r>
            <a:r>
              <a:rPr lang="es-CL" dirty="0"/>
              <a:t>.</a:t>
            </a:r>
          </a:p>
        </p:txBody>
      </p:sp>
      <p:sp>
        <p:nvSpPr>
          <p:cNvPr id="4" name="3 Marcador de texto"/>
          <p:cNvSpPr>
            <a:spLocks noGrp="1"/>
          </p:cNvSpPr>
          <p:nvPr>
            <p:ph type="body" idx="1"/>
          </p:nvPr>
        </p:nvSpPr>
        <p:spPr>
          <a:xfrm>
            <a:off x="762001" y="533400"/>
            <a:ext cx="3716866" cy="829574"/>
          </a:xfrm>
        </p:spPr>
        <p:txBody>
          <a:bodyPr>
            <a:normAutofit/>
          </a:bodyPr>
          <a:lstStyle/>
          <a:p>
            <a:pPr algn="ctr"/>
            <a:r>
              <a:rPr lang="es-CL" b="1" dirty="0"/>
              <a:t>Planificación </a:t>
            </a:r>
          </a:p>
          <a:p>
            <a:pPr algn="ctr"/>
            <a:r>
              <a:rPr lang="es-CL" sz="1200" b="1" dirty="0"/>
              <a:t>(no mercantil)</a:t>
            </a:r>
          </a:p>
        </p:txBody>
      </p:sp>
      <p:sp>
        <p:nvSpPr>
          <p:cNvPr id="5" name="4 Marcador de contenido"/>
          <p:cNvSpPr>
            <a:spLocks noGrp="1"/>
          </p:cNvSpPr>
          <p:nvPr>
            <p:ph sz="half" idx="2"/>
          </p:nvPr>
        </p:nvSpPr>
        <p:spPr>
          <a:xfrm>
            <a:off x="533399" y="1483743"/>
            <a:ext cx="3945467" cy="3473570"/>
          </a:xfrm>
        </p:spPr>
        <p:txBody>
          <a:bodyPr>
            <a:normAutofit fontScale="77500" lnSpcReduction="20000"/>
          </a:bodyPr>
          <a:lstStyle/>
          <a:p>
            <a:pPr>
              <a:buFont typeface="Wingdings" panose="05000000000000000000" pitchFamily="2" charset="2"/>
              <a:buChar char="§"/>
            </a:pPr>
            <a:r>
              <a:rPr lang="es-CL" sz="1400" dirty="0"/>
              <a:t>No funciona bien (para ciertos bienes). </a:t>
            </a:r>
          </a:p>
          <a:p>
            <a:pPr>
              <a:buFont typeface="Wingdings" panose="05000000000000000000" pitchFamily="2" charset="2"/>
              <a:buChar char="§"/>
            </a:pPr>
            <a:r>
              <a:rPr lang="es-CL" sz="1400" dirty="0"/>
              <a:t>Producción termina localizándose dentro de la FPP (ineficiencia de asignación).</a:t>
            </a:r>
          </a:p>
          <a:p>
            <a:pPr>
              <a:buFont typeface="Wingdings" panose="05000000000000000000" pitchFamily="2" charset="2"/>
              <a:buChar char="§"/>
            </a:pPr>
            <a:r>
              <a:rPr lang="es-CL" sz="1400" dirty="0"/>
              <a:t>Esencia: el plan, la dirección, la orden; sin requerir complementos (son innecesarios).</a:t>
            </a:r>
          </a:p>
          <a:p>
            <a:pPr>
              <a:buFont typeface="Wingdings" panose="05000000000000000000" pitchFamily="2" charset="2"/>
              <a:buChar char="§"/>
            </a:pPr>
            <a:r>
              <a:rPr lang="es-CL" sz="1400" dirty="0"/>
              <a:t>Planificadores desconocen las posibilidades de producción.</a:t>
            </a:r>
          </a:p>
          <a:p>
            <a:pPr>
              <a:buFont typeface="Wingdings" panose="05000000000000000000" pitchFamily="2" charset="2"/>
              <a:buChar char="§"/>
            </a:pPr>
            <a:r>
              <a:rPr lang="es-CL" sz="1400" dirty="0"/>
              <a:t>Planificadores desconocen las preferencias de la gente.</a:t>
            </a:r>
          </a:p>
          <a:p>
            <a:pPr>
              <a:buFont typeface="Wingdings" panose="05000000000000000000" pitchFamily="2" charset="2"/>
              <a:buChar char="§"/>
            </a:pPr>
            <a:r>
              <a:rPr lang="es-CL" sz="1400" dirty="0"/>
              <a:t>La producción resulta inadecuada (por exceso, defecto o simple impertinencia).</a:t>
            </a:r>
          </a:p>
        </p:txBody>
      </p:sp>
      <p:sp>
        <p:nvSpPr>
          <p:cNvPr id="6" name="5 Marcador de texto"/>
          <p:cNvSpPr>
            <a:spLocks noGrp="1"/>
          </p:cNvSpPr>
          <p:nvPr>
            <p:ph type="body" sz="quarter" idx="3"/>
          </p:nvPr>
        </p:nvSpPr>
        <p:spPr>
          <a:xfrm>
            <a:off x="4855016" y="566738"/>
            <a:ext cx="3764051" cy="796236"/>
          </a:xfrm>
        </p:spPr>
        <p:txBody>
          <a:bodyPr/>
          <a:lstStyle/>
          <a:p>
            <a:pPr algn="ctr"/>
            <a:r>
              <a:rPr lang="es-CL" b="1" dirty="0"/>
              <a:t>Mercado</a:t>
            </a:r>
          </a:p>
          <a:p>
            <a:pPr algn="ctr"/>
            <a:r>
              <a:rPr lang="es-CL" sz="1000" b="1" dirty="0"/>
              <a:t>(obvio, mercantil)</a:t>
            </a:r>
          </a:p>
        </p:txBody>
      </p:sp>
      <p:sp>
        <p:nvSpPr>
          <p:cNvPr id="7" name="6 Marcador de contenido"/>
          <p:cNvSpPr>
            <a:spLocks noGrp="1"/>
          </p:cNvSpPr>
          <p:nvPr>
            <p:ph sz="quarter" idx="4"/>
          </p:nvPr>
        </p:nvSpPr>
        <p:spPr>
          <a:xfrm>
            <a:off x="4662362" y="1483742"/>
            <a:ext cx="3956705" cy="3387307"/>
          </a:xfrm>
        </p:spPr>
        <p:txBody>
          <a:bodyPr>
            <a:normAutofit fontScale="77500" lnSpcReduction="20000"/>
          </a:bodyPr>
          <a:lstStyle/>
          <a:p>
            <a:pPr>
              <a:buFont typeface="Wingdings" panose="05000000000000000000" pitchFamily="2" charset="2"/>
              <a:buChar char="§"/>
            </a:pPr>
            <a:r>
              <a:rPr lang="es-CL" sz="1400" dirty="0"/>
              <a:t>Funciona mejor (para ciertos bienes). </a:t>
            </a:r>
          </a:p>
          <a:p>
            <a:pPr>
              <a:buFont typeface="Wingdings" panose="05000000000000000000" pitchFamily="2" charset="2"/>
              <a:buChar char="§"/>
            </a:pPr>
            <a:r>
              <a:rPr lang="es-CL" sz="1400" dirty="0"/>
              <a:t>Producción tiende a localizarse en la FPP (mayor eficiencia de asignación).</a:t>
            </a:r>
          </a:p>
          <a:p>
            <a:pPr>
              <a:buFont typeface="Wingdings" panose="05000000000000000000" pitchFamily="2" charset="2"/>
              <a:buChar char="§"/>
            </a:pPr>
            <a:r>
              <a:rPr lang="es-CL" sz="1400" dirty="0"/>
              <a:t>Esencia: flujo, intercambio voluntario per se; o abierto a incentivos (acción de los complementos).</a:t>
            </a:r>
            <a:r>
              <a:rPr lang="es-MX" sz="1400" dirty="0"/>
              <a:t> En todo caso, mutuamente beneficiosos que maximizan la utilidad (individual y social) haciendo llegar los bienes a quienes más los valoran (en la medida de su disposición y capacidad de pagar –un precio- por ellos ).</a:t>
            </a:r>
            <a:endParaRPr lang="es-CL" sz="1400" dirty="0"/>
          </a:p>
          <a:p>
            <a:pPr>
              <a:buFont typeface="Wingdings" panose="05000000000000000000" pitchFamily="2" charset="2"/>
              <a:buChar char="§"/>
            </a:pPr>
            <a:r>
              <a:rPr lang="es-CL" sz="1400" dirty="0"/>
              <a:t>No hay un planificador central omnisciente; sino que actúan las fuerzas de la oferta y la demanda.</a:t>
            </a:r>
          </a:p>
          <a:p>
            <a:pPr>
              <a:buFont typeface="Wingdings" panose="05000000000000000000" pitchFamily="2" charset="2"/>
              <a:buChar char="§"/>
            </a:pPr>
            <a:r>
              <a:rPr lang="es-CL" sz="1400" dirty="0"/>
              <a:t>Complementos facilitadores del intercambio: empresas, mercados, derecho de propiedad y dinero. Y agrego: la autonomía de la voluntad.</a:t>
            </a:r>
          </a:p>
          <a:p>
            <a:pPr>
              <a:buFont typeface="Wingdings" panose="05000000000000000000" pitchFamily="2" charset="2"/>
              <a:buChar char="§"/>
            </a:pPr>
            <a:r>
              <a:rPr lang="es-MX" sz="1400" dirty="0"/>
              <a:t>Recordar aquí el diagrama de la economía como flujo circular (ingreso o productos).</a:t>
            </a:r>
          </a:p>
        </p:txBody>
      </p:sp>
    </p:spTree>
    <p:extLst>
      <p:ext uri="{BB962C8B-B14F-4D97-AF65-F5344CB8AC3E}">
        <p14:creationId xmlns:p14="http://schemas.microsoft.com/office/powerpoint/2010/main" val="40967657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Otros Métodos de asignación no mercantil</a:t>
            </a:r>
          </a:p>
        </p:txBody>
      </p:sp>
      <p:sp>
        <p:nvSpPr>
          <p:cNvPr id="3" name="2 Marcador de contenido"/>
          <p:cNvSpPr>
            <a:spLocks noGrp="1"/>
          </p:cNvSpPr>
          <p:nvPr>
            <p:ph idx="1"/>
          </p:nvPr>
        </p:nvSpPr>
        <p:spPr/>
        <p:txBody>
          <a:bodyPr>
            <a:normAutofit fontScale="62500" lnSpcReduction="20000"/>
          </a:bodyPr>
          <a:lstStyle/>
          <a:p>
            <a:pPr>
              <a:buFont typeface="Wingdings" panose="05000000000000000000" pitchFamily="2" charset="2"/>
              <a:buChar char="§"/>
            </a:pPr>
            <a:r>
              <a:rPr lang="es-CL" dirty="0"/>
              <a:t>Planificación central (ya vista)</a:t>
            </a:r>
          </a:p>
          <a:p>
            <a:pPr>
              <a:buFont typeface="Wingdings" panose="05000000000000000000" pitchFamily="2" charset="2"/>
              <a:buChar char="§"/>
            </a:pPr>
            <a:r>
              <a:rPr lang="es-CL" dirty="0"/>
              <a:t>Sistema de órdenes. Jerarquía y responsabilidad definidas, sistema de supervisión y rango acotado de actividades. Ej.: </a:t>
            </a:r>
            <a:r>
              <a:rPr lang="es-CL" dirty="0" err="1"/>
              <a:t>Intra</a:t>
            </a:r>
            <a:r>
              <a:rPr lang="es-CL" dirty="0"/>
              <a:t>-corporativo.</a:t>
            </a:r>
          </a:p>
          <a:p>
            <a:pPr>
              <a:buFont typeface="Wingdings" panose="05000000000000000000" pitchFamily="2" charset="2"/>
              <a:buChar char="§"/>
            </a:pPr>
            <a:r>
              <a:rPr lang="es-CL" dirty="0"/>
              <a:t>Regla de la mayoría. Gobiernos representativos, decisiones afectan a grandes colectivos prescindiendo del interés individual. </a:t>
            </a:r>
            <a:r>
              <a:rPr lang="es-CL" dirty="0" err="1"/>
              <a:t>Ej</a:t>
            </a:r>
            <a:r>
              <a:rPr lang="es-CL" dirty="0"/>
              <a:t>: Sistema político democrático.</a:t>
            </a:r>
          </a:p>
          <a:p>
            <a:pPr>
              <a:buFont typeface="Wingdings" panose="05000000000000000000" pitchFamily="2" charset="2"/>
              <a:buChar char="§"/>
            </a:pPr>
            <a:r>
              <a:rPr lang="es-CL" dirty="0"/>
              <a:t>Concurso. Deportes, licitaciones. Esfuerzos de participantes difíciles de supervisar y recompensar directamente. Motivador de esfuerzo individual.</a:t>
            </a:r>
          </a:p>
          <a:p>
            <a:pPr>
              <a:buFont typeface="Wingdings" panose="05000000000000000000" pitchFamily="2" charset="2"/>
              <a:buChar char="§"/>
            </a:pPr>
            <a:r>
              <a:rPr lang="es-CL" dirty="0"/>
              <a:t>“</a:t>
            </a:r>
            <a:r>
              <a:rPr lang="es-CL" dirty="0" err="1"/>
              <a:t>First</a:t>
            </a:r>
            <a:r>
              <a:rPr lang="es-CL" dirty="0"/>
              <a:t> come, </a:t>
            </a:r>
            <a:r>
              <a:rPr lang="es-CL" dirty="0" err="1"/>
              <a:t>first</a:t>
            </a:r>
            <a:r>
              <a:rPr lang="es-CL" dirty="0"/>
              <a:t> </a:t>
            </a:r>
            <a:r>
              <a:rPr lang="es-CL" dirty="0" err="1"/>
              <a:t>serve</a:t>
            </a:r>
            <a:r>
              <a:rPr lang="es-CL" dirty="0"/>
              <a:t>”. Recurso escaso sólo puede atender a un usuario por turno. Ej.: Chefs, restaurantes y carreteras (de doble sentido).</a:t>
            </a:r>
          </a:p>
          <a:p>
            <a:pPr>
              <a:buFont typeface="Wingdings" panose="05000000000000000000" pitchFamily="2" charset="2"/>
              <a:buChar char="§"/>
            </a:pPr>
            <a:r>
              <a:rPr lang="es-CL" dirty="0"/>
              <a:t>Lotería. </a:t>
            </a:r>
            <a:r>
              <a:rPr lang="es-CL" dirty="0" err="1"/>
              <a:t>Asignador</a:t>
            </a:r>
            <a:r>
              <a:rPr lang="es-CL" dirty="0"/>
              <a:t> default, cuando no hay otro mejor para determinar al usuario potencial de un recurso escaso. </a:t>
            </a:r>
            <a:r>
              <a:rPr lang="es-CL" dirty="0" err="1"/>
              <a:t>Ej</a:t>
            </a:r>
            <a:r>
              <a:rPr lang="es-CL" dirty="0"/>
              <a:t>: Casino de Viña del Mar.</a:t>
            </a:r>
          </a:p>
          <a:p>
            <a:pPr>
              <a:buFont typeface="Wingdings" panose="05000000000000000000" pitchFamily="2" charset="2"/>
              <a:buChar char="§"/>
            </a:pPr>
            <a:r>
              <a:rPr lang="es-CL" dirty="0"/>
              <a:t>Características personales. Potencial discriminación. Ej.: Ingreso a la universidad vía PTU.</a:t>
            </a:r>
          </a:p>
          <a:p>
            <a:pPr>
              <a:buFont typeface="Wingdings" panose="05000000000000000000" pitchFamily="2" charset="2"/>
              <a:buChar char="§"/>
            </a:pPr>
            <a:r>
              <a:rPr lang="es-CL" dirty="0"/>
              <a:t>Fuerza. </a:t>
            </a:r>
            <a:r>
              <a:rPr lang="es-CL" dirty="0" err="1"/>
              <a:t>Ej</a:t>
            </a:r>
            <a:r>
              <a:rPr lang="es-CL" dirty="0"/>
              <a:t>: botín de guerra.</a:t>
            </a:r>
          </a:p>
        </p:txBody>
      </p:sp>
    </p:spTree>
    <p:extLst>
      <p:ext uri="{BB962C8B-B14F-4D97-AF65-F5344CB8AC3E}">
        <p14:creationId xmlns:p14="http://schemas.microsoft.com/office/powerpoint/2010/main" val="1441272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69588" y="4495800"/>
            <a:ext cx="6554867" cy="1524000"/>
          </a:xfrm>
        </p:spPr>
        <p:txBody>
          <a:bodyPr/>
          <a:lstStyle/>
          <a:p>
            <a:r>
              <a:rPr lang="es-CL" dirty="0"/>
              <a:t>El mercado</a:t>
            </a:r>
          </a:p>
        </p:txBody>
      </p:sp>
      <p:pic>
        <p:nvPicPr>
          <p:cNvPr id="4" name="Marcador de contenido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9588" y="1785981"/>
            <a:ext cx="4002412" cy="2821962"/>
          </a:xfrm>
        </p:spPr>
      </p:pic>
      <p:pic>
        <p:nvPicPr>
          <p:cNvPr id="7" name="Marcador de contenido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92031" y="1785982"/>
            <a:ext cx="4016059" cy="2821961"/>
          </a:xfrm>
        </p:spPr>
      </p:pic>
    </p:spTree>
    <p:extLst>
      <p:ext uri="{BB962C8B-B14F-4D97-AF65-F5344CB8AC3E}">
        <p14:creationId xmlns:p14="http://schemas.microsoft.com/office/powerpoint/2010/main" val="1458677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Recordatorio</a:t>
            </a:r>
          </a:p>
        </p:txBody>
      </p:sp>
      <p:sp>
        <p:nvSpPr>
          <p:cNvPr id="3" name="2 Marcador de contenido"/>
          <p:cNvSpPr>
            <a:spLocks noGrp="1"/>
          </p:cNvSpPr>
          <p:nvPr>
            <p:ph idx="1"/>
          </p:nvPr>
        </p:nvSpPr>
        <p:spPr/>
        <p:txBody>
          <a:bodyPr>
            <a:normAutofit fontScale="92500" lnSpcReduction="20000"/>
          </a:bodyPr>
          <a:lstStyle/>
          <a:p>
            <a:pPr marL="0" indent="0"/>
            <a:r>
              <a:rPr lang="es-CL" dirty="0"/>
              <a:t>Instituciones económicas que coordinan decisiones:</a:t>
            </a:r>
          </a:p>
          <a:p>
            <a:pPr marL="0" indent="0"/>
            <a:r>
              <a:rPr lang="es-CL" dirty="0"/>
              <a:t>Planificación central o libre mercado.</a:t>
            </a:r>
          </a:p>
          <a:p>
            <a:pPr marL="0" indent="0"/>
            <a:r>
              <a:rPr lang="es-CL" dirty="0"/>
              <a:t>El Libre Mercado:</a:t>
            </a:r>
          </a:p>
          <a:p>
            <a:pPr>
              <a:buFont typeface="Wingdings" panose="05000000000000000000" pitchFamily="2" charset="2"/>
              <a:buChar char="§"/>
            </a:pPr>
            <a:r>
              <a:rPr lang="es-CL" dirty="0"/>
              <a:t>Funciona mejor. Producción tiende a localizarse en la FPP (mayor eficiencia de asignación).</a:t>
            </a:r>
          </a:p>
          <a:p>
            <a:pPr>
              <a:buFont typeface="Wingdings" panose="05000000000000000000" pitchFamily="2" charset="2"/>
              <a:buChar char="§"/>
            </a:pPr>
            <a:r>
              <a:rPr lang="es-CL" dirty="0"/>
              <a:t>No hay un planificador central; sino las fuerzas de la oferta y la demanda.</a:t>
            </a:r>
          </a:p>
          <a:p>
            <a:pPr>
              <a:buFont typeface="Wingdings" panose="05000000000000000000" pitchFamily="2" charset="2"/>
              <a:buChar char="§"/>
            </a:pPr>
            <a:r>
              <a:rPr lang="es-CL" dirty="0"/>
              <a:t>Esencia: intercambio, flujo.</a:t>
            </a:r>
          </a:p>
          <a:p>
            <a:pPr>
              <a:buFont typeface="Wingdings" panose="05000000000000000000" pitchFamily="2" charset="2"/>
              <a:buChar char="§"/>
            </a:pPr>
            <a:r>
              <a:rPr lang="es-CL" dirty="0"/>
              <a:t>Complementos facilitadores del intercambio: empresas, mercados, derecho de propiedad y dinero.</a:t>
            </a:r>
          </a:p>
          <a:p>
            <a:endParaRPr lang="es-CL" dirty="0"/>
          </a:p>
        </p:txBody>
      </p:sp>
    </p:spTree>
    <p:extLst>
      <p:ext uri="{BB962C8B-B14F-4D97-AF65-F5344CB8AC3E}">
        <p14:creationId xmlns:p14="http://schemas.microsoft.com/office/powerpoint/2010/main" val="20250201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objetivos</a:t>
            </a:r>
          </a:p>
        </p:txBody>
      </p:sp>
      <p:sp>
        <p:nvSpPr>
          <p:cNvPr id="3" name="2 Marcador de contenido"/>
          <p:cNvSpPr>
            <a:spLocks noGrp="1"/>
          </p:cNvSpPr>
          <p:nvPr>
            <p:ph idx="1"/>
          </p:nvPr>
        </p:nvSpPr>
        <p:spPr>
          <a:xfrm>
            <a:off x="533400" y="533400"/>
            <a:ext cx="7086600" cy="4354902"/>
          </a:xfrm>
        </p:spPr>
        <p:txBody>
          <a:bodyPr>
            <a:normAutofit lnSpcReduction="10000"/>
          </a:bodyPr>
          <a:lstStyle/>
          <a:p>
            <a:pPr>
              <a:buFont typeface="Wingdings" panose="05000000000000000000" pitchFamily="2" charset="2"/>
              <a:buChar char="§"/>
            </a:pPr>
            <a:r>
              <a:rPr lang="es-CL" dirty="0"/>
              <a:t>El Mercado. Concepto.</a:t>
            </a:r>
          </a:p>
          <a:p>
            <a:pPr>
              <a:buFont typeface="Wingdings" panose="05000000000000000000" pitchFamily="2" charset="2"/>
              <a:buChar char="§"/>
            </a:pPr>
            <a:r>
              <a:rPr lang="es-CL" dirty="0"/>
              <a:t>Tipos de mercado: competitivo y no competitivo; libre y no libre (en verdad, no hay mercado).</a:t>
            </a:r>
          </a:p>
          <a:p>
            <a:pPr>
              <a:buFont typeface="Wingdings" panose="05000000000000000000" pitchFamily="2" charset="2"/>
              <a:buChar char="§"/>
            </a:pPr>
            <a:r>
              <a:rPr lang="es-CL" dirty="0"/>
              <a:t>Ventajas y desventajas. Reflexión sobre las desventajas.</a:t>
            </a:r>
          </a:p>
          <a:p>
            <a:pPr>
              <a:buFont typeface="Wingdings" panose="05000000000000000000" pitchFamily="2" charset="2"/>
              <a:buChar char="§"/>
            </a:pPr>
            <a:r>
              <a:rPr lang="es-CL" dirty="0"/>
              <a:t>Pensar en el precio como CO.</a:t>
            </a:r>
          </a:p>
          <a:p>
            <a:pPr>
              <a:buFont typeface="Wingdings" panose="05000000000000000000" pitchFamily="2" charset="2"/>
              <a:buChar char="§"/>
            </a:pPr>
            <a:r>
              <a:rPr lang="es-CL" dirty="0"/>
              <a:t>La demanda (D) y sus factores.</a:t>
            </a:r>
          </a:p>
          <a:p>
            <a:pPr>
              <a:buFont typeface="Wingdings" panose="05000000000000000000" pitchFamily="2" charset="2"/>
              <a:buChar char="§"/>
            </a:pPr>
            <a:r>
              <a:rPr lang="es-CL" dirty="0"/>
              <a:t>La oferta (O) y sus factores.</a:t>
            </a:r>
          </a:p>
          <a:p>
            <a:pPr>
              <a:buFont typeface="Wingdings" panose="05000000000000000000" pitchFamily="2" charset="2"/>
              <a:buChar char="§"/>
            </a:pPr>
            <a:r>
              <a:rPr lang="es-CL" dirty="0"/>
              <a:t>La determinación del precio y la cantidad. </a:t>
            </a:r>
          </a:p>
          <a:p>
            <a:pPr>
              <a:buFont typeface="Wingdings" panose="05000000000000000000" pitchFamily="2" charset="2"/>
              <a:buChar char="§"/>
            </a:pPr>
            <a:r>
              <a:rPr lang="es-CL" dirty="0"/>
              <a:t>Modelo O/D en función predictiva (de precios y cantidades).</a:t>
            </a:r>
          </a:p>
        </p:txBody>
      </p:sp>
    </p:spTree>
    <p:extLst>
      <p:ext uri="{BB962C8B-B14F-4D97-AF65-F5344CB8AC3E}">
        <p14:creationId xmlns:p14="http://schemas.microsoft.com/office/powerpoint/2010/main" val="42404633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Apronte sobre el mercado</a:t>
            </a:r>
          </a:p>
        </p:txBody>
      </p:sp>
      <p:sp>
        <p:nvSpPr>
          <p:cNvPr id="3" name="Marcador de contenido 2"/>
          <p:cNvSpPr>
            <a:spLocks noGrp="1"/>
          </p:cNvSpPr>
          <p:nvPr>
            <p:ph idx="1"/>
          </p:nvPr>
        </p:nvSpPr>
        <p:spPr/>
        <p:txBody>
          <a:bodyPr/>
          <a:lstStyle/>
          <a:p>
            <a:pPr>
              <a:buFont typeface="Wingdings" panose="05000000000000000000" pitchFamily="2" charset="2"/>
              <a:buChar char="§"/>
            </a:pPr>
            <a:r>
              <a:rPr lang="es-CL" dirty="0"/>
              <a:t>El mercado es como bailar tango: se necesitan dos (no sólo es la demanda, no sólo es la oferta… son ambas).</a:t>
            </a:r>
          </a:p>
          <a:p>
            <a:pPr>
              <a:buFont typeface="Wingdings" panose="05000000000000000000" pitchFamily="2" charset="2"/>
              <a:buChar char="§"/>
            </a:pPr>
            <a:r>
              <a:rPr lang="es-CL" dirty="0"/>
              <a:t>Condiciones del mercado (D y O).</a:t>
            </a:r>
          </a:p>
          <a:p>
            <a:pPr lvl="3"/>
            <a:r>
              <a:rPr lang="es-CL" dirty="0"/>
              <a:t>D = deseo/necesidad, </a:t>
            </a:r>
            <a:r>
              <a:rPr lang="es-CL" dirty="0" err="1"/>
              <a:t>capac</a:t>
            </a:r>
            <a:r>
              <a:rPr lang="es-CL" dirty="0"/>
              <a:t>. adquisitiva, planes de compra, tiempo. </a:t>
            </a:r>
          </a:p>
          <a:p>
            <a:pPr lvl="3"/>
            <a:r>
              <a:rPr lang="es-CL" dirty="0"/>
              <a:t>O = factores productivos, tecnología, planes de venta, tiempo.</a:t>
            </a:r>
            <a:endParaRPr lang="es-ES" dirty="0"/>
          </a:p>
        </p:txBody>
      </p:sp>
    </p:spTree>
    <p:extLst>
      <p:ext uri="{BB962C8B-B14F-4D97-AF65-F5344CB8AC3E}">
        <p14:creationId xmlns:p14="http://schemas.microsoft.com/office/powerpoint/2010/main" val="2582211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Apronte sobre el mercado</a:t>
            </a:r>
          </a:p>
        </p:txBody>
      </p:sp>
      <p:sp>
        <p:nvSpPr>
          <p:cNvPr id="3" name="2 Marcador de contenido"/>
          <p:cNvSpPr>
            <a:spLocks noGrp="1"/>
          </p:cNvSpPr>
          <p:nvPr>
            <p:ph idx="1"/>
          </p:nvPr>
        </p:nvSpPr>
        <p:spPr>
          <a:xfrm>
            <a:off x="533400" y="533400"/>
            <a:ext cx="7805468" cy="3767670"/>
          </a:xfrm>
        </p:spPr>
        <p:txBody>
          <a:bodyPr>
            <a:normAutofit/>
          </a:bodyPr>
          <a:lstStyle/>
          <a:p>
            <a:pPr marL="0" indent="0"/>
            <a:r>
              <a:rPr lang="es-CL" dirty="0"/>
              <a:t>El Mercado:</a:t>
            </a:r>
          </a:p>
          <a:p>
            <a:pPr>
              <a:buFont typeface="Wingdings" panose="05000000000000000000" pitchFamily="2" charset="2"/>
              <a:buChar char="§"/>
            </a:pPr>
            <a:r>
              <a:rPr lang="es-CL" dirty="0"/>
              <a:t>Ya vimos: dependiendo del bien o servicio de que se trate, las formas de asignación mercantiles (basadas en el mercado) funcionan mejor. </a:t>
            </a:r>
          </a:p>
          <a:p>
            <a:pPr lvl="3"/>
            <a:r>
              <a:rPr lang="es-CL" sz="2000" dirty="0"/>
              <a:t>“Los mercados libres reparten los bienes de manera eficiente” M.J. </a:t>
            </a:r>
            <a:r>
              <a:rPr lang="es-CL" sz="2000" dirty="0" err="1"/>
              <a:t>Sandel</a:t>
            </a:r>
            <a:r>
              <a:rPr lang="es-CL" sz="2000" dirty="0"/>
              <a:t>.</a:t>
            </a:r>
          </a:p>
          <a:p>
            <a:pPr lvl="3"/>
            <a:r>
              <a:rPr lang="es-CL" sz="2000" dirty="0"/>
              <a:t>“…maximizando el bienestar económico de todos en una sociedad” G. </a:t>
            </a:r>
            <a:r>
              <a:rPr lang="es-CL" sz="2000" dirty="0" err="1"/>
              <a:t>Mankiw</a:t>
            </a:r>
            <a:r>
              <a:rPr lang="es-CL" sz="2000" dirty="0"/>
              <a:t>.</a:t>
            </a:r>
          </a:p>
          <a:p>
            <a:endParaRPr lang="es-CL" dirty="0"/>
          </a:p>
        </p:txBody>
      </p:sp>
    </p:spTree>
    <p:extLst>
      <p:ext uri="{BB962C8B-B14F-4D97-AF65-F5344CB8AC3E}">
        <p14:creationId xmlns:p14="http://schemas.microsoft.com/office/powerpoint/2010/main" val="21702206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a:t>El Mercado… </a:t>
            </a:r>
            <a:r>
              <a:rPr lang="es-ES" sz="1800" dirty="0"/>
              <a:t>es una simple herramienta</a:t>
            </a:r>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9369" y="533400"/>
            <a:ext cx="5022850" cy="3767138"/>
          </a:xfrm>
        </p:spPr>
      </p:pic>
    </p:spTree>
    <p:extLst>
      <p:ext uri="{BB962C8B-B14F-4D97-AF65-F5344CB8AC3E}">
        <p14:creationId xmlns:p14="http://schemas.microsoft.com/office/powerpoint/2010/main" val="72634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5147094"/>
            <a:ext cx="6554867" cy="872706"/>
          </a:xfrm>
        </p:spPr>
        <p:txBody>
          <a:bodyPr/>
          <a:lstStyle/>
          <a:p>
            <a:r>
              <a:rPr lang="es-ES" dirty="0"/>
              <a:t>Teoría de la </a:t>
            </a:r>
            <a:r>
              <a:rPr lang="es-ES" dirty="0" err="1"/>
              <a:t>UMg</a:t>
            </a:r>
            <a:r>
              <a:rPr lang="es-ES" dirty="0"/>
              <a:t> (TUMG)</a:t>
            </a:r>
          </a:p>
        </p:txBody>
      </p:sp>
      <p:sp>
        <p:nvSpPr>
          <p:cNvPr id="3" name="Marcador de contenido 2"/>
          <p:cNvSpPr>
            <a:spLocks noGrp="1"/>
          </p:cNvSpPr>
          <p:nvPr>
            <p:ph idx="1"/>
          </p:nvPr>
        </p:nvSpPr>
        <p:spPr>
          <a:xfrm>
            <a:off x="609598" y="787880"/>
            <a:ext cx="7763775" cy="4301706"/>
          </a:xfrm>
        </p:spPr>
        <p:txBody>
          <a:bodyPr>
            <a:normAutofit fontScale="85000" lnSpcReduction="10000"/>
          </a:bodyPr>
          <a:lstStyle/>
          <a:p>
            <a:pPr>
              <a:buFont typeface="Wingdings" panose="05000000000000000000" pitchFamily="2" charset="2"/>
              <a:buChar char="§"/>
            </a:pPr>
            <a:r>
              <a:rPr lang="es-ES" dirty="0"/>
              <a:t>William Stanley </a:t>
            </a:r>
            <a:r>
              <a:rPr lang="es-ES" dirty="0" err="1"/>
              <a:t>Jevons</a:t>
            </a:r>
            <a:r>
              <a:rPr lang="es-ES" dirty="0"/>
              <a:t> (c. 1860).</a:t>
            </a:r>
          </a:p>
          <a:p>
            <a:pPr>
              <a:buFont typeface="Wingdings" panose="05000000000000000000" pitchFamily="2" charset="2"/>
              <a:buChar char="§"/>
            </a:pPr>
            <a:r>
              <a:rPr lang="es-ES" dirty="0"/>
              <a:t>Punto de partida: </a:t>
            </a:r>
            <a:r>
              <a:rPr lang="es-ES" dirty="0" err="1"/>
              <a:t>UMg</a:t>
            </a:r>
            <a:r>
              <a:rPr lang="es-ES" dirty="0"/>
              <a:t> (o “el grado final de utilidad” W.S. </a:t>
            </a:r>
            <a:r>
              <a:rPr lang="es-ES" dirty="0" err="1"/>
              <a:t>Jevons</a:t>
            </a:r>
            <a:r>
              <a:rPr lang="es-ES" dirty="0"/>
              <a:t>).</a:t>
            </a:r>
          </a:p>
          <a:p>
            <a:pPr>
              <a:buFont typeface="Wingdings" panose="05000000000000000000" pitchFamily="2" charset="2"/>
              <a:buChar char="§"/>
            </a:pPr>
            <a:r>
              <a:rPr lang="es-ES" dirty="0"/>
              <a:t>Tener presente que las unidades con las que medimos la utilidad son arbitrarias (como con la temperatura, símil del termómetro y los grados </a:t>
            </a:r>
            <a:r>
              <a:rPr lang="es-ES" dirty="0" err="1"/>
              <a:t>C°</a:t>
            </a:r>
            <a:r>
              <a:rPr lang="es-ES" dirty="0"/>
              <a:t>/</a:t>
            </a:r>
            <a:r>
              <a:rPr lang="es-ES" dirty="0" err="1"/>
              <a:t>F°</a:t>
            </a:r>
            <a:r>
              <a:rPr lang="es-ES" dirty="0"/>
              <a:t>).</a:t>
            </a:r>
          </a:p>
          <a:p>
            <a:pPr>
              <a:buFont typeface="Wingdings" panose="05000000000000000000" pitchFamily="2" charset="2"/>
              <a:buChar char="§"/>
            </a:pPr>
            <a:r>
              <a:rPr lang="es-ES" dirty="0"/>
              <a:t>Siguiente: </a:t>
            </a:r>
            <a:r>
              <a:rPr lang="es-ES" dirty="0" err="1"/>
              <a:t>UMg</a:t>
            </a:r>
            <a:r>
              <a:rPr lang="es-ES" dirty="0"/>
              <a:t> por unidad monetaria gastada (</a:t>
            </a:r>
            <a:r>
              <a:rPr lang="es-ES" dirty="0" err="1"/>
              <a:t>UMgUMG</a:t>
            </a:r>
            <a:r>
              <a:rPr lang="es-ES" dirty="0"/>
              <a:t>). Forma de medir y comparar utilidades, mediante su ponderación con el precio. </a:t>
            </a:r>
          </a:p>
          <a:p>
            <a:pPr>
              <a:buFont typeface="Wingdings" panose="05000000000000000000" pitchFamily="2" charset="2"/>
              <a:buChar char="§"/>
            </a:pPr>
            <a:r>
              <a:rPr lang="es-ES" dirty="0"/>
              <a:t>Fórmula: </a:t>
            </a:r>
            <a:r>
              <a:rPr lang="es-ES" dirty="0" err="1"/>
              <a:t>UMgUMG</a:t>
            </a:r>
            <a:r>
              <a:rPr lang="es-ES" dirty="0"/>
              <a:t>= </a:t>
            </a:r>
            <a:r>
              <a:rPr lang="es-ES" dirty="0" err="1"/>
              <a:t>UMgX</a:t>
            </a:r>
            <a:r>
              <a:rPr lang="es-ES" dirty="0"/>
              <a:t> / </a:t>
            </a:r>
            <a:r>
              <a:rPr lang="es-ES" dirty="0" err="1"/>
              <a:t>Px</a:t>
            </a:r>
            <a:endParaRPr lang="es-ES" dirty="0"/>
          </a:p>
          <a:p>
            <a:pPr>
              <a:buFont typeface="Wingdings" panose="05000000000000000000" pitchFamily="2" charset="2"/>
              <a:buChar char="§"/>
            </a:pPr>
            <a:r>
              <a:rPr lang="es-ES" dirty="0"/>
              <a:t>Al comparar las </a:t>
            </a:r>
            <a:r>
              <a:rPr lang="es-ES" dirty="0" err="1"/>
              <a:t>UMgUMG</a:t>
            </a:r>
            <a:r>
              <a:rPr lang="es-ES" dirty="0"/>
              <a:t> gastada en todos los bienes comprados por una persona se puede determinar si el presupuesto ha sido asignado de forma que maximice la utilidad.</a:t>
            </a:r>
          </a:p>
          <a:p>
            <a:pPr>
              <a:buFont typeface="Wingdings" panose="05000000000000000000" pitchFamily="2" charset="2"/>
              <a:buChar char="§"/>
            </a:pPr>
            <a:r>
              <a:rPr lang="es-ES" dirty="0"/>
              <a:t>Recordar la ecuación presupuestaria (EC) y por extensión el flujo circular.</a:t>
            </a:r>
          </a:p>
        </p:txBody>
      </p:sp>
    </p:spTree>
    <p:extLst>
      <p:ext uri="{BB962C8B-B14F-4D97-AF65-F5344CB8AC3E}">
        <p14:creationId xmlns:p14="http://schemas.microsoft.com/office/powerpoint/2010/main" val="934715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El mercado</a:t>
            </a:r>
          </a:p>
        </p:txBody>
      </p:sp>
      <p:sp>
        <p:nvSpPr>
          <p:cNvPr id="3" name="2 Marcador de contenido"/>
          <p:cNvSpPr>
            <a:spLocks noGrp="1"/>
          </p:cNvSpPr>
          <p:nvPr>
            <p:ph idx="1"/>
          </p:nvPr>
        </p:nvSpPr>
        <p:spPr>
          <a:xfrm>
            <a:off x="533400" y="533400"/>
            <a:ext cx="7719204" cy="4418162"/>
          </a:xfrm>
        </p:spPr>
        <p:txBody>
          <a:bodyPr>
            <a:normAutofit fontScale="85000" lnSpcReduction="20000"/>
          </a:bodyPr>
          <a:lstStyle/>
          <a:p>
            <a:pPr>
              <a:buFont typeface="Wingdings" panose="05000000000000000000" pitchFamily="2" charset="2"/>
              <a:buChar char="§"/>
            </a:pPr>
            <a:r>
              <a:rPr lang="es-CL" dirty="0"/>
              <a:t>¿Por qué?. Por el diagrama de flujo circular. </a:t>
            </a:r>
          </a:p>
          <a:p>
            <a:pPr>
              <a:buFont typeface="Wingdings" panose="05000000000000000000" pitchFamily="2" charset="2"/>
              <a:buChar char="§"/>
            </a:pPr>
            <a:r>
              <a:rPr lang="es-CL" dirty="0"/>
              <a:t>Mercado: Grupo de compradores y vendedores de un bien o servicio específico (G. </a:t>
            </a:r>
            <a:r>
              <a:rPr lang="es-CL" dirty="0" err="1"/>
              <a:t>Mankiw</a:t>
            </a:r>
            <a:r>
              <a:rPr lang="es-CL" dirty="0"/>
              <a:t>,)</a:t>
            </a:r>
          </a:p>
          <a:p>
            <a:pPr>
              <a:buFont typeface="Wingdings" panose="05000000000000000000" pitchFamily="2" charset="2"/>
              <a:buChar char="§"/>
            </a:pPr>
            <a:r>
              <a:rPr lang="es-CL" dirty="0"/>
              <a:t>Es un mecanismo de asignación de recursos.</a:t>
            </a:r>
          </a:p>
          <a:p>
            <a:pPr>
              <a:buFont typeface="Wingdings" panose="05000000000000000000" pitchFamily="2" charset="2"/>
              <a:buChar char="§"/>
            </a:pPr>
            <a:r>
              <a:rPr lang="es-CL" dirty="0"/>
              <a:t>Varían en carácter (naturaleza) y organización (más o menos regulación), dependiendo de los bienes económicos de que se trata y también de los agentes que reúne.</a:t>
            </a:r>
          </a:p>
          <a:p>
            <a:pPr>
              <a:buFont typeface="Wingdings" panose="05000000000000000000" pitchFamily="2" charset="2"/>
              <a:buChar char="§"/>
            </a:pPr>
            <a:r>
              <a:rPr lang="es-CL" dirty="0"/>
              <a:t>Pueden o no tener corporeidad o presencia física. Ej.: La vega y el mercado de futuros.</a:t>
            </a:r>
          </a:p>
          <a:p>
            <a:pPr>
              <a:buFont typeface="Wingdings" panose="05000000000000000000" pitchFamily="2" charset="2"/>
              <a:buChar char="§"/>
            </a:pPr>
            <a:r>
              <a:rPr lang="es-CL" dirty="0"/>
              <a:t>Pueden ser locales, nacionales e internacionales; ínfimos o gigantescos.</a:t>
            </a:r>
          </a:p>
          <a:p>
            <a:pPr>
              <a:buFont typeface="Wingdings" panose="05000000000000000000" pitchFamily="2" charset="2"/>
              <a:buChar char="§"/>
            </a:pPr>
            <a:r>
              <a:rPr lang="es-CL" dirty="0"/>
              <a:t>Pueden o no ser competitivos. Veamos esto con más detención.</a:t>
            </a:r>
          </a:p>
          <a:p>
            <a:pPr>
              <a:buFont typeface="Wingdings" panose="05000000000000000000" pitchFamily="2" charset="2"/>
              <a:buChar char="§"/>
            </a:pPr>
            <a:r>
              <a:rPr lang="es-CL" dirty="0"/>
              <a:t>Los mercados implican un alto grado de libertad económica (recordar complementos facilitadores: información, libertad, autonomía, </a:t>
            </a:r>
            <a:r>
              <a:rPr lang="es-CL" dirty="0" err="1"/>
              <a:t>transabilidad</a:t>
            </a:r>
            <a:r>
              <a:rPr lang="es-CL" dirty="0"/>
              <a:t>, propiedad, interacciones, </a:t>
            </a:r>
            <a:r>
              <a:rPr lang="es-CL" dirty="0" err="1"/>
              <a:t>etc</a:t>
            </a:r>
            <a:r>
              <a:rPr lang="es-CL" dirty="0"/>
              <a:t>).</a:t>
            </a:r>
          </a:p>
        </p:txBody>
      </p:sp>
    </p:spTree>
    <p:extLst>
      <p:ext uri="{BB962C8B-B14F-4D97-AF65-F5344CB8AC3E}">
        <p14:creationId xmlns:p14="http://schemas.microsoft.com/office/powerpoint/2010/main" val="34743486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Tipos de mercado</a:t>
            </a:r>
          </a:p>
        </p:txBody>
      </p:sp>
      <p:sp>
        <p:nvSpPr>
          <p:cNvPr id="3" name="2 Marcador de contenido"/>
          <p:cNvSpPr>
            <a:spLocks noGrp="1"/>
          </p:cNvSpPr>
          <p:nvPr>
            <p:ph idx="1"/>
          </p:nvPr>
        </p:nvSpPr>
        <p:spPr>
          <a:xfrm>
            <a:off x="533400" y="533400"/>
            <a:ext cx="7414404" cy="4245634"/>
          </a:xfrm>
        </p:spPr>
        <p:txBody>
          <a:bodyPr>
            <a:normAutofit fontScale="77500" lnSpcReduction="20000"/>
          </a:bodyPr>
          <a:lstStyle/>
          <a:p>
            <a:pPr marL="0" indent="0"/>
            <a:r>
              <a:rPr lang="es-CL" dirty="0"/>
              <a:t>MERCADOS DE COMPETENCIA PERFECTA</a:t>
            </a:r>
          </a:p>
          <a:p>
            <a:pPr>
              <a:buFont typeface="Wingdings" panose="05000000000000000000" pitchFamily="2" charset="2"/>
              <a:buChar char="§"/>
            </a:pPr>
            <a:r>
              <a:rPr lang="es-CL" dirty="0"/>
              <a:t>Ningún productor o vendedor, ni ningún consumidor puede influir sobre el precio de los bienes o servicios.</a:t>
            </a:r>
          </a:p>
          <a:p>
            <a:pPr>
              <a:buFont typeface="Wingdings" panose="05000000000000000000" pitchFamily="2" charset="2"/>
              <a:buChar char="§"/>
            </a:pPr>
            <a:r>
              <a:rPr lang="es-CL" dirty="0"/>
              <a:t>Ninguno tiene poder de mercado: capacidad de influir en los resultados del mercado.</a:t>
            </a:r>
          </a:p>
          <a:p>
            <a:pPr marL="0" indent="0"/>
            <a:r>
              <a:rPr lang="es-CL" dirty="0"/>
              <a:t>MERCADOS IMPERFECTOS</a:t>
            </a:r>
          </a:p>
          <a:p>
            <a:pPr>
              <a:buFont typeface="Wingdings" panose="05000000000000000000" pitchFamily="2" charset="2"/>
              <a:buChar char="§"/>
            </a:pPr>
            <a:r>
              <a:rPr lang="es-CL" dirty="0"/>
              <a:t>Cualquiera de ellos tiene poder de mercado.</a:t>
            </a:r>
          </a:p>
          <a:p>
            <a:pPr>
              <a:buFont typeface="Wingdings" panose="05000000000000000000" pitchFamily="2" charset="2"/>
              <a:buChar char="§"/>
            </a:pPr>
            <a:r>
              <a:rPr lang="es-CL" dirty="0"/>
              <a:t>Monopolio: único suministrador. Ej.: patentes farmacéuticas, concesionarios de servicio público de distribución eléctrica.</a:t>
            </a:r>
          </a:p>
          <a:p>
            <a:pPr>
              <a:buFont typeface="Wingdings" panose="05000000000000000000" pitchFamily="2" charset="2"/>
              <a:buChar char="§"/>
            </a:pPr>
            <a:r>
              <a:rPr lang="es-CL" dirty="0"/>
              <a:t>Oligopolio: pocos suministradores, ej.: Tierras raras (China, Canadá, Australia y USA), pollos </a:t>
            </a:r>
            <a:r>
              <a:rPr lang="es-CL" dirty="0" err="1"/>
              <a:t>Ariztía</a:t>
            </a:r>
            <a:r>
              <a:rPr lang="es-CL" dirty="0"/>
              <a:t> y </a:t>
            </a:r>
            <a:r>
              <a:rPr lang="es-CL" dirty="0" err="1"/>
              <a:t>Agrosuper</a:t>
            </a:r>
            <a:r>
              <a:rPr lang="es-CL" dirty="0"/>
              <a:t>, Grupo CMPC (papel higiénico).</a:t>
            </a:r>
          </a:p>
          <a:p>
            <a:pPr>
              <a:buFont typeface="Wingdings" panose="05000000000000000000" pitchFamily="2" charset="2"/>
              <a:buChar char="§"/>
            </a:pPr>
            <a:r>
              <a:rPr lang="es-CL" dirty="0"/>
              <a:t>Monopsonio: único comprador. Ej.: ex IANSA (poder comprador de remolacha)</a:t>
            </a:r>
          </a:p>
          <a:p>
            <a:pPr>
              <a:buFont typeface="Wingdings" panose="05000000000000000000" pitchFamily="2" charset="2"/>
              <a:buChar char="§"/>
            </a:pPr>
            <a:r>
              <a:rPr lang="es-CL" dirty="0"/>
              <a:t>Oligopsonio: pocos compradores. Ej.: mercado laboral informático mundial (Google, Facebook, </a:t>
            </a:r>
            <a:r>
              <a:rPr lang="es-CL" dirty="0" err="1"/>
              <a:t>etc</a:t>
            </a:r>
            <a:r>
              <a:rPr lang="es-CL" dirty="0"/>
              <a:t>); </a:t>
            </a:r>
            <a:r>
              <a:rPr lang="es-CL" dirty="0" err="1"/>
              <a:t>Carozzi</a:t>
            </a:r>
            <a:r>
              <a:rPr lang="es-CL" dirty="0"/>
              <a:t>, </a:t>
            </a:r>
            <a:r>
              <a:rPr lang="es-CL" dirty="0" err="1"/>
              <a:t>Luchetti</a:t>
            </a:r>
            <a:r>
              <a:rPr lang="es-CL" dirty="0"/>
              <a:t>, </a:t>
            </a:r>
            <a:r>
              <a:rPr lang="es-CL" dirty="0" err="1"/>
              <a:t>Nestlé,etc</a:t>
            </a:r>
            <a:r>
              <a:rPr lang="es-CL" dirty="0"/>
              <a:t>.</a:t>
            </a:r>
          </a:p>
        </p:txBody>
      </p:sp>
    </p:spTree>
    <p:extLst>
      <p:ext uri="{BB962C8B-B14F-4D97-AF65-F5344CB8AC3E}">
        <p14:creationId xmlns:p14="http://schemas.microsoft.com/office/powerpoint/2010/main" val="3053442405"/>
      </p:ext>
    </p:extLst>
  </p:cSld>
  <p:clrMapOvr>
    <a:masterClrMapping/>
  </p:clrMapOvr>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440</TotalTime>
  <Words>7621</Words>
  <Application>Microsoft Office PowerPoint</Application>
  <PresentationFormat>Presentación en pantalla (4:3)</PresentationFormat>
  <Paragraphs>524</Paragraphs>
  <Slides>91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91</vt:i4>
      </vt:variant>
    </vt:vector>
  </HeadingPairs>
  <TitlesOfParts>
    <vt:vector size="99" baseType="lpstr">
      <vt:lpstr>Arial</vt:lpstr>
      <vt:lpstr>Century Gothic</vt:lpstr>
      <vt:lpstr>Courier New</vt:lpstr>
      <vt:lpstr>Franklin Gothic Medium</vt:lpstr>
      <vt:lpstr>Times New Roman</vt:lpstr>
      <vt:lpstr>Wingdings</vt:lpstr>
      <vt:lpstr>Wingdings 3</vt:lpstr>
      <vt:lpstr>Sector</vt:lpstr>
      <vt:lpstr>Introducción a la economía</vt:lpstr>
      <vt:lpstr>Diagrama de flujo circular + estado</vt:lpstr>
      <vt:lpstr>Especialización y comercio</vt:lpstr>
      <vt:lpstr>Crecimiento económico</vt:lpstr>
      <vt:lpstr>Recordatorio. Utilidad.</vt:lpstr>
      <vt:lpstr>Recordatorio. Utilidad.</vt:lpstr>
      <vt:lpstr>Objetivos</vt:lpstr>
      <vt:lpstr>TEC. Maximización de la utilidad</vt:lpstr>
      <vt:lpstr>Teoría de la UMg (TUMG)</vt:lpstr>
      <vt:lpstr>Presentación de PowerPoint</vt:lpstr>
      <vt:lpstr>Teoría de la UMg (TUMg)</vt:lpstr>
      <vt:lpstr>Pronósticos de la TUMg</vt:lpstr>
      <vt:lpstr>La DEMANDA</vt:lpstr>
      <vt:lpstr>La demanda.</vt:lpstr>
      <vt:lpstr>Bienes relacionados (I)</vt:lpstr>
      <vt:lpstr>Bienes sustitutos</vt:lpstr>
      <vt:lpstr>Bienes complementarios</vt:lpstr>
      <vt:lpstr>Efectos de la demanda</vt:lpstr>
      <vt:lpstr>Bienes relacionados (II)</vt:lpstr>
      <vt:lpstr>Bienes relacionados (ii)</vt:lpstr>
      <vt:lpstr>Efectos de la demanda</vt:lpstr>
      <vt:lpstr>Cambios DE la demanda</vt:lpstr>
      <vt:lpstr>Cambios DE la demanda</vt:lpstr>
      <vt:lpstr>Hipótesis de la renta permanente (HRP)</vt:lpstr>
      <vt:lpstr>Hipótesis de la renta permanente (HRP)</vt:lpstr>
      <vt:lpstr>Hipótesis de la renta permanente o el que guarda… ¡siempre tiene!</vt:lpstr>
      <vt:lpstr>Recordatorio sobre la demanda</vt:lpstr>
      <vt:lpstr>La oferta</vt:lpstr>
      <vt:lpstr>La oferta y… la filosofía</vt:lpstr>
      <vt:lpstr>Cambios DE la oferta</vt:lpstr>
      <vt:lpstr>Cambios DE la oferta</vt:lpstr>
      <vt:lpstr>Determinación de precio y cantidad</vt:lpstr>
      <vt:lpstr>Equilibrio de mercado:  el precio de equilibrio</vt:lpstr>
      <vt:lpstr>Hipótesis del mercado eficiente (HME)</vt:lpstr>
      <vt:lpstr>Función predictiva del  modelo o/D</vt:lpstr>
      <vt:lpstr>los cambios posibles</vt:lpstr>
      <vt:lpstr>ELASTICIDAD = medida de sensibilidad/flexibilidad</vt:lpstr>
      <vt:lpstr>objetivos</vt:lpstr>
      <vt:lpstr>Concepto general de Elasticidad</vt:lpstr>
      <vt:lpstr>Elasticidad precio de la demanda (EPD)</vt:lpstr>
      <vt:lpstr>Elasticidad precio de la demanda (EPD)</vt:lpstr>
      <vt:lpstr>FACTORES EPD</vt:lpstr>
      <vt:lpstr>Elasticidad ingreso de la demanda (EID)</vt:lpstr>
      <vt:lpstr>Elasticidad ingreso de la demanda</vt:lpstr>
      <vt:lpstr>Elasticidad ingreso de la demanda</vt:lpstr>
      <vt:lpstr>Elasticidad cruzada de la demanda (ECD)</vt:lpstr>
      <vt:lpstr>Elasticidad cruzada de la demanda</vt:lpstr>
      <vt:lpstr>Elasticidad de la oferta (Eo)</vt:lpstr>
      <vt:lpstr>Elasticidad de la oferta (EO)</vt:lpstr>
      <vt:lpstr>Elasticidad de la oferta</vt:lpstr>
      <vt:lpstr>Presentación de PowerPoint</vt:lpstr>
      <vt:lpstr>OBJETIVOS</vt:lpstr>
      <vt:lpstr>La eficiencia de los mercados competitivos.</vt:lpstr>
      <vt:lpstr>Distinción entre valor y precio</vt:lpstr>
      <vt:lpstr>Conexión demanda - utilidad marginal (UMg)</vt:lpstr>
      <vt:lpstr>Conexión Demanda - Utilidad marginal (UMg)</vt:lpstr>
      <vt:lpstr>Excedente del consumidor</vt:lpstr>
      <vt:lpstr>Conexión oferta - CMg</vt:lpstr>
      <vt:lpstr>Conexión oferta - CMg</vt:lpstr>
      <vt:lpstr>Excedente del productor</vt:lpstr>
      <vt:lpstr>Eficiencia del mercado competitivo</vt:lpstr>
      <vt:lpstr>Eficiencia del mercado competitivo</vt:lpstr>
      <vt:lpstr>Eficiencia del mercado competitivo</vt:lpstr>
      <vt:lpstr>Condiciones de eficiencia de los mercados </vt:lpstr>
      <vt:lpstr>Condiciones de eficiencia de los mercados</vt:lpstr>
      <vt:lpstr>Fallas de Mercado (FM)</vt:lpstr>
      <vt:lpstr>Falla de los mercados (FM)</vt:lpstr>
      <vt:lpstr>Falla de los mercados (FM)</vt:lpstr>
      <vt:lpstr>Recursos compartidos:  La Paradoja del valor</vt:lpstr>
      <vt:lpstr>Recordatorio. Valor y precio</vt:lpstr>
      <vt:lpstr>Elecciones de consumo (EC)</vt:lpstr>
      <vt:lpstr>Posibilidades de consumo (PC)</vt:lpstr>
      <vt:lpstr>Línea de restricción presupuestaria (LRP)</vt:lpstr>
      <vt:lpstr>Línea de restricción presupuestaria (LRP)</vt:lpstr>
      <vt:lpstr>Cambios en la LRP</vt:lpstr>
      <vt:lpstr>Ecuación presupuestaria (EP)</vt:lpstr>
      <vt:lpstr>Preferencias (PR)</vt:lpstr>
      <vt:lpstr>Preferencias y curvas de indiferencia (CI)</vt:lpstr>
      <vt:lpstr>Preferencias y curvas de indiferencia.                          DC vs Marvel </vt:lpstr>
      <vt:lpstr>Tasa marginal de sustitución (TMS)</vt:lpstr>
      <vt:lpstr>Tasa marginal de sustitución (TMS)</vt:lpstr>
      <vt:lpstr>Instituciones económicas que coordinan decisiones (inter alia).</vt:lpstr>
      <vt:lpstr>Otros Métodos de asignación no mercantil</vt:lpstr>
      <vt:lpstr>El mercado</vt:lpstr>
      <vt:lpstr>Recordatorio</vt:lpstr>
      <vt:lpstr>objetivos</vt:lpstr>
      <vt:lpstr>Apronte sobre el mercado</vt:lpstr>
      <vt:lpstr>Apronte sobre el mercado</vt:lpstr>
      <vt:lpstr>El Mercado… es una simple herramienta</vt:lpstr>
      <vt:lpstr>El mercado</vt:lpstr>
      <vt:lpstr>Tipos de mercado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economía</dc:title>
  <dc:creator>Rafael Plaza</dc:creator>
  <cp:lastModifiedBy>Rafael Plaza</cp:lastModifiedBy>
  <cp:revision>3</cp:revision>
  <dcterms:created xsi:type="dcterms:W3CDTF">2022-04-02T18:01:45Z</dcterms:created>
  <dcterms:modified xsi:type="dcterms:W3CDTF">2023-04-21T13:06:06Z</dcterms:modified>
</cp:coreProperties>
</file>