
<file path=[Content_Types].xml><?xml version="1.0" encoding="utf-8"?>
<Types xmlns="http://schemas.openxmlformats.org/package/2006/content-types">
  <Default Extension="crdownload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94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1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6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2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17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5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8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34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1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crdownload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Aplicación de derivadas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Función de ingreso – I(x)</a:t>
            </a:r>
          </a:p>
          <a:p>
            <a:r>
              <a:rPr lang="es-ES" dirty="0"/>
              <a:t>Función de utilidad – U(x)</a:t>
            </a:r>
          </a:p>
          <a:p>
            <a:r>
              <a:rPr lang="es-ES" dirty="0">
                <a:solidFill>
                  <a:srgbClr val="FF0000"/>
                </a:solidFill>
              </a:rPr>
              <a:t>Función de </a:t>
            </a:r>
            <a:r>
              <a:rPr lang="es-ES" dirty="0" err="1">
                <a:solidFill>
                  <a:srgbClr val="FF0000"/>
                </a:solidFill>
              </a:rPr>
              <a:t>CMg</a:t>
            </a:r>
            <a:r>
              <a:rPr lang="es-ES" dirty="0">
                <a:solidFill>
                  <a:srgbClr val="FF0000"/>
                </a:solidFill>
              </a:rPr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73458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TAREA: Determinar COSTOS (</a:t>
            </a:r>
            <a:r>
              <a:rPr lang="es-ES" dirty="0" err="1"/>
              <a:t>CMg</a:t>
            </a:r>
            <a:r>
              <a:rPr lang="es-ES" dirty="0"/>
              <a:t> y </a:t>
            </a:r>
            <a:r>
              <a:rPr lang="es-ES" dirty="0" err="1"/>
              <a:t>CMe</a:t>
            </a:r>
            <a:r>
              <a:rPr lang="es-ES" dirty="0"/>
              <a:t>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Recordar tarea I, donde la función I(x) = 300x – x2.</a:t>
            </a:r>
          </a:p>
          <a:p>
            <a:r>
              <a:rPr lang="es-ES" dirty="0"/>
              <a:t>Recordar tarea II, donde la función U(x) = I(x) – C(x)</a:t>
            </a:r>
          </a:p>
          <a:p>
            <a:r>
              <a:rPr lang="es-ES" dirty="0"/>
              <a:t>Recordar tarea II, donde la función Costo fue  C(x) = x2 + 40x  + 80</a:t>
            </a:r>
          </a:p>
          <a:p>
            <a:pPr lvl="0">
              <a:buClr>
                <a:srgbClr val="1CADE4"/>
              </a:buClr>
            </a:pPr>
            <a:r>
              <a:rPr lang="es-ES" dirty="0"/>
              <a:t>Ahora, aquí, la función de costo es:</a:t>
            </a:r>
          </a:p>
          <a:p>
            <a:pPr lvl="0">
              <a:buClr>
                <a:srgbClr val="1CADE4"/>
              </a:buClr>
            </a:pPr>
            <a:r>
              <a:rPr lang="es-ES" dirty="0">
                <a:solidFill>
                  <a:prstClr val="black"/>
                </a:solidFill>
              </a:rPr>
              <a:t>C(x) = 0.004x2 + 5x </a:t>
            </a:r>
            <a:r>
              <a:rPr lang="es-ES">
                <a:solidFill>
                  <a:prstClr val="black"/>
                </a:solidFill>
              </a:rPr>
              <a:t>+ 6000</a:t>
            </a:r>
            <a:endParaRPr lang="es-ES" dirty="0">
              <a:solidFill>
                <a:prstClr val="black"/>
              </a:solidFill>
            </a:endParaRPr>
          </a:p>
          <a:p>
            <a:r>
              <a:rPr lang="es-ES" dirty="0"/>
              <a:t>Donde X = Nº de unidades de Chevrolet Impala 1962 fabricadas</a:t>
            </a:r>
          </a:p>
          <a:p>
            <a:r>
              <a:rPr lang="es-ES" dirty="0"/>
              <a:t>Determine la función de costo medio (</a:t>
            </a:r>
            <a:r>
              <a:rPr lang="es-ES" dirty="0" err="1"/>
              <a:t>CMe</a:t>
            </a:r>
            <a:r>
              <a:rPr lang="es-ES" dirty="0"/>
              <a:t>) y el valor del costo marginal (</a:t>
            </a:r>
            <a:r>
              <a:rPr lang="es-ES" dirty="0" err="1"/>
              <a:t>CMg</a:t>
            </a:r>
            <a:r>
              <a:rPr lang="es-ES" dirty="0"/>
              <a:t>) de producir 2000 unidades (automóviles).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144687" cy="2764506"/>
          </a:xfrm>
        </p:spPr>
      </p:pic>
    </p:spTree>
    <p:extLst>
      <p:ext uri="{BB962C8B-B14F-4D97-AF65-F5344CB8AC3E}">
        <p14:creationId xmlns:p14="http://schemas.microsoft.com/office/powerpoint/2010/main" val="14025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Consideraciones previas sobre costo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Llamamos C(x) a la función de costo (C) de producir X unidades.</a:t>
            </a:r>
          </a:p>
          <a:p>
            <a:r>
              <a:rPr lang="es-ES" dirty="0"/>
              <a:t>En ella, si se incrementa la producción de X</a:t>
            </a:r>
            <a:r>
              <a:rPr lang="es-ES" sz="1300" dirty="0"/>
              <a:t>0</a:t>
            </a:r>
            <a:r>
              <a:rPr lang="es-ES" dirty="0"/>
              <a:t> a X</a:t>
            </a:r>
            <a:r>
              <a:rPr lang="es-ES" sz="1300" dirty="0"/>
              <a:t>1 </a:t>
            </a:r>
            <a:endParaRPr lang="es-ES" dirty="0"/>
          </a:p>
          <a:p>
            <a:r>
              <a:rPr lang="es-ES" dirty="0"/>
              <a:t>Y el costo (</a:t>
            </a:r>
            <a:r>
              <a:rPr lang="es-ES" sz="2100" dirty="0">
                <a:solidFill>
                  <a:prstClr val="black"/>
                </a:solidFill>
              </a:rPr>
              <a:t>X</a:t>
            </a:r>
            <a:r>
              <a:rPr lang="es-ES" sz="1300" dirty="0">
                <a:solidFill>
                  <a:prstClr val="black"/>
                </a:solidFill>
              </a:rPr>
              <a:t>0 </a:t>
            </a:r>
            <a:r>
              <a:rPr lang="es-ES" dirty="0"/>
              <a:t> </a:t>
            </a:r>
            <a:r>
              <a:rPr lang="es-ES" dirty="0">
                <a:latin typeface="Corbel" panose="020B0503020204020204" pitchFamily="34" charset="0"/>
              </a:rPr>
              <a:t>&lt;</a:t>
            </a:r>
            <a:r>
              <a:rPr lang="es-ES" dirty="0"/>
              <a:t> </a:t>
            </a:r>
            <a:r>
              <a:rPr lang="es-ES" sz="2100" dirty="0">
                <a:solidFill>
                  <a:prstClr val="black"/>
                </a:solidFill>
              </a:rPr>
              <a:t>X</a:t>
            </a:r>
            <a:r>
              <a:rPr lang="es-ES" sz="1300" dirty="0">
                <a:solidFill>
                  <a:prstClr val="black"/>
                </a:solidFill>
              </a:rPr>
              <a:t>1</a:t>
            </a:r>
            <a:r>
              <a:rPr lang="es-ES" dirty="0"/>
              <a:t>), ello implica que el costo se incrementa C(x</a:t>
            </a:r>
            <a:r>
              <a:rPr lang="es-ES" sz="1200" dirty="0"/>
              <a:t>1</a:t>
            </a:r>
            <a:r>
              <a:rPr lang="es-ES" dirty="0"/>
              <a:t>) – C(x</a:t>
            </a:r>
            <a:r>
              <a:rPr lang="es-ES" sz="1200" dirty="0"/>
              <a:t>0</a:t>
            </a:r>
            <a:r>
              <a:rPr lang="es-ES" dirty="0"/>
              <a:t>);</a:t>
            </a:r>
          </a:p>
          <a:p>
            <a:r>
              <a:rPr lang="es-ES" dirty="0"/>
              <a:t>y obtenemos la razón de cambio (del costo con respecto a las unidades  piezas) =  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C/ 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X = C(x</a:t>
            </a:r>
            <a:r>
              <a:rPr lang="es-ES" sz="1200" dirty="0"/>
              <a:t>1</a:t>
            </a:r>
            <a:r>
              <a:rPr lang="es-ES" dirty="0"/>
              <a:t>) – C(x</a:t>
            </a:r>
            <a:r>
              <a:rPr lang="es-ES" sz="1200" dirty="0"/>
              <a:t>0</a:t>
            </a:r>
            <a:r>
              <a:rPr lang="es-ES" dirty="0"/>
              <a:t>) / X</a:t>
            </a:r>
            <a:r>
              <a:rPr lang="es-ES" sz="1200" dirty="0"/>
              <a:t>1</a:t>
            </a:r>
            <a:r>
              <a:rPr lang="es-ES" dirty="0"/>
              <a:t> – X</a:t>
            </a:r>
            <a:r>
              <a:rPr lang="es-ES" sz="1200" dirty="0"/>
              <a:t>0</a:t>
            </a:r>
          </a:p>
          <a:p>
            <a:r>
              <a:rPr lang="es-ES" dirty="0"/>
              <a:t>Pero, recordar que X</a:t>
            </a:r>
            <a:r>
              <a:rPr lang="es-ES" sz="1200" dirty="0"/>
              <a:t>1</a:t>
            </a:r>
            <a:r>
              <a:rPr lang="es-ES" dirty="0"/>
              <a:t> = X</a:t>
            </a:r>
            <a:r>
              <a:rPr lang="es-ES" sz="1200" dirty="0"/>
              <a:t>0</a:t>
            </a:r>
            <a:r>
              <a:rPr lang="es-ES" dirty="0"/>
              <a:t> + 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X</a:t>
            </a:r>
          </a:p>
          <a:p>
            <a:r>
              <a:rPr lang="es-ES" dirty="0"/>
              <a:t>La función del </a:t>
            </a:r>
            <a:r>
              <a:rPr lang="es-ES" dirty="0" err="1"/>
              <a:t>CMg</a:t>
            </a:r>
            <a:r>
              <a:rPr lang="es-ES" dirty="0"/>
              <a:t> = C’(x) = </a:t>
            </a:r>
            <a:r>
              <a:rPr lang="es-ES" dirty="0" err="1"/>
              <a:t>lim</a:t>
            </a:r>
            <a:r>
              <a:rPr lang="es-ES" dirty="0"/>
              <a:t> 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X-</a:t>
            </a:r>
            <a:r>
              <a:rPr lang="es-ES" dirty="0">
                <a:latin typeface="Corbel" panose="020B0503020204020204" pitchFamily="34" charset="0"/>
              </a:rPr>
              <a:t>&gt;</a:t>
            </a:r>
            <a:r>
              <a:rPr lang="es-ES" dirty="0"/>
              <a:t>0      </a:t>
            </a:r>
          </a:p>
          <a:p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C/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X = </a:t>
            </a:r>
            <a:r>
              <a:rPr lang="es-ES" dirty="0">
                <a:solidFill>
                  <a:prstClr val="black"/>
                </a:solidFill>
              </a:rPr>
              <a:t> </a:t>
            </a:r>
            <a:r>
              <a:rPr lang="es-ES" dirty="0" err="1">
                <a:solidFill>
                  <a:prstClr val="black"/>
                </a:solidFill>
              </a:rPr>
              <a:t>lim</a:t>
            </a:r>
            <a:r>
              <a:rPr lang="es-E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  <a:latin typeface="Corbel" panose="020B0503020204020204" pitchFamily="34" charset="0"/>
              </a:rPr>
              <a:t>Δ</a:t>
            </a:r>
            <a:r>
              <a:rPr lang="es-ES" dirty="0">
                <a:solidFill>
                  <a:prstClr val="black"/>
                </a:solidFill>
              </a:rPr>
              <a:t>X-</a:t>
            </a:r>
            <a:r>
              <a:rPr lang="es-ES" dirty="0">
                <a:solidFill>
                  <a:prstClr val="black"/>
                </a:solidFill>
                <a:latin typeface="Corbel" panose="020B0503020204020204" pitchFamily="34" charset="0"/>
              </a:rPr>
              <a:t>&gt;</a:t>
            </a:r>
            <a:r>
              <a:rPr lang="es-ES" dirty="0">
                <a:solidFill>
                  <a:prstClr val="black"/>
                </a:solidFill>
              </a:rPr>
              <a:t>0  C(x0 + </a:t>
            </a:r>
            <a:r>
              <a:rPr lang="el-GR" dirty="0">
                <a:solidFill>
                  <a:prstClr val="black"/>
                </a:solidFill>
                <a:latin typeface="Corbel" panose="020B0503020204020204" pitchFamily="34" charset="0"/>
              </a:rPr>
              <a:t>Δ</a:t>
            </a:r>
            <a:r>
              <a:rPr lang="es-ES" dirty="0">
                <a:solidFill>
                  <a:prstClr val="black"/>
                </a:solidFill>
              </a:rPr>
              <a:t>X) – C(x0) / </a:t>
            </a:r>
            <a:r>
              <a:rPr lang="el-GR" dirty="0">
                <a:solidFill>
                  <a:prstClr val="black"/>
                </a:solidFill>
                <a:latin typeface="Corbel" panose="020B0503020204020204" pitchFamily="34" charset="0"/>
              </a:rPr>
              <a:t>Δ</a:t>
            </a:r>
            <a:r>
              <a:rPr lang="es-ES" dirty="0">
                <a:solidFill>
                  <a:prstClr val="black"/>
                </a:solidFill>
              </a:rPr>
              <a:t>X</a:t>
            </a:r>
          </a:p>
          <a:p>
            <a:r>
              <a:rPr lang="es-ES" dirty="0">
                <a:solidFill>
                  <a:prstClr val="black"/>
                </a:solidFill>
              </a:rPr>
              <a:t>La función de </a:t>
            </a:r>
            <a:r>
              <a:rPr lang="es-ES" dirty="0" err="1">
                <a:solidFill>
                  <a:prstClr val="black"/>
                </a:solidFill>
              </a:rPr>
              <a:t>CMg</a:t>
            </a:r>
            <a:r>
              <a:rPr lang="es-ES" dirty="0">
                <a:solidFill>
                  <a:prstClr val="black"/>
                </a:solidFill>
              </a:rPr>
              <a:t> es, entonces, la derivada del </a:t>
            </a:r>
            <a:r>
              <a:rPr lang="es-ES" dirty="0" err="1">
                <a:solidFill>
                  <a:prstClr val="black"/>
                </a:solidFill>
              </a:rPr>
              <a:t>Ctotal</a:t>
            </a:r>
            <a:r>
              <a:rPr lang="es-ES" dirty="0">
                <a:solidFill>
                  <a:prstClr val="black"/>
                </a:solidFill>
              </a:rPr>
              <a:t> / </a:t>
            </a:r>
            <a:r>
              <a:rPr lang="el-GR" sz="2100" dirty="0">
                <a:solidFill>
                  <a:prstClr val="black"/>
                </a:solidFill>
                <a:latin typeface="Corbel" panose="020B0503020204020204" pitchFamily="34" charset="0"/>
              </a:rPr>
              <a:t>Δ</a:t>
            </a:r>
            <a:r>
              <a:rPr lang="es-ES" sz="2100" dirty="0">
                <a:solidFill>
                  <a:prstClr val="black"/>
                </a:solidFill>
              </a:rPr>
              <a:t>X</a:t>
            </a:r>
            <a:endParaRPr lang="es-ES" dirty="0"/>
          </a:p>
          <a:p>
            <a:r>
              <a:rPr lang="es-ES" dirty="0"/>
              <a:t>Ahora, hay que derivar para encontrar el </a:t>
            </a:r>
            <a:r>
              <a:rPr lang="es-ES" dirty="0" err="1"/>
              <a:t>CMe</a:t>
            </a:r>
            <a:r>
              <a:rPr lang="es-ES" dirty="0"/>
              <a:t> y el </a:t>
            </a:r>
            <a:r>
              <a:rPr lang="es-ES" dirty="0" err="1"/>
              <a:t>CMg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3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DESARROLLo</a:t>
            </a:r>
            <a:endParaRPr lang="es-ES" dirty="0"/>
          </a:p>
        </p:txBody>
      </p:sp>
      <p:sp>
        <p:nvSpPr>
          <p:cNvPr id="14" name="Marcador de texto 13"/>
          <p:cNvSpPr>
            <a:spLocks noGrp="1"/>
          </p:cNvSpPr>
          <p:nvPr>
            <p:ph type="body" idx="1"/>
          </p:nvPr>
        </p:nvSpPr>
        <p:spPr>
          <a:xfrm>
            <a:off x="768096" y="1648496"/>
            <a:ext cx="3566160" cy="786899"/>
          </a:xfrm>
        </p:spPr>
        <p:txBody>
          <a:bodyPr/>
          <a:lstStyle/>
          <a:p>
            <a:r>
              <a:rPr lang="es-ES" dirty="0"/>
              <a:t>Hallar función de Costo Medio (</a:t>
            </a:r>
            <a:r>
              <a:rPr lang="es-ES" dirty="0" err="1"/>
              <a:t>CMe</a:t>
            </a:r>
            <a:r>
              <a:rPr lang="es-ES" dirty="0"/>
              <a:t>)</a:t>
            </a:r>
          </a:p>
        </p:txBody>
      </p:sp>
      <p:sp>
        <p:nvSpPr>
          <p:cNvPr id="15" name="Marcador de contenido 14"/>
          <p:cNvSpPr>
            <a:spLocks noGrp="1"/>
          </p:cNvSpPr>
          <p:nvPr>
            <p:ph sz="half" idx="2"/>
          </p:nvPr>
        </p:nvSpPr>
        <p:spPr>
          <a:xfrm>
            <a:off x="768096" y="2435395"/>
            <a:ext cx="3566160" cy="3873965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Si el costo de producir X unidades esta dado por la ecuación:</a:t>
            </a:r>
          </a:p>
          <a:p>
            <a:r>
              <a:rPr lang="es-ES" dirty="0"/>
              <a:t>C(x) = 0.004x2 + 5x + 6000</a:t>
            </a:r>
          </a:p>
          <a:p>
            <a:r>
              <a:rPr lang="es-ES" dirty="0"/>
              <a:t>Y la función de </a:t>
            </a:r>
            <a:r>
              <a:rPr lang="es-ES" dirty="0" err="1"/>
              <a:t>CMe</a:t>
            </a:r>
            <a:r>
              <a:rPr lang="es-ES" dirty="0"/>
              <a:t> (</a:t>
            </a:r>
            <a:r>
              <a:rPr lang="es-ES" dirty="0" err="1"/>
              <a:t>fCMe</a:t>
            </a:r>
            <a:r>
              <a:rPr lang="es-ES" dirty="0"/>
              <a:t>) es:</a:t>
            </a:r>
          </a:p>
          <a:p>
            <a:r>
              <a:rPr lang="es-ES" dirty="0"/>
              <a:t>Q(x) = C(x) / X</a:t>
            </a:r>
          </a:p>
          <a:p>
            <a:r>
              <a:rPr lang="es-ES" dirty="0"/>
              <a:t>Q(x) = (0.004x2 + 5x + 6000) / X</a:t>
            </a:r>
          </a:p>
          <a:p>
            <a:r>
              <a:rPr lang="es-ES" dirty="0"/>
              <a:t>Q(x) = 0.004x + 5 + 6000 / X</a:t>
            </a:r>
          </a:p>
          <a:p>
            <a:r>
              <a:rPr lang="es-ES" dirty="0"/>
              <a:t>Lo pedido: hallar la función </a:t>
            </a:r>
            <a:r>
              <a:rPr lang="es-ES" dirty="0" err="1"/>
              <a:t>CMe</a:t>
            </a:r>
            <a:r>
              <a:rPr lang="es-ES" dirty="0"/>
              <a:t> (no evaluarla en algún Nº de unidades o piezas).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3"/>
          </p:nvPr>
        </p:nvSpPr>
        <p:spPr>
          <a:xfrm>
            <a:off x="4491990" y="1648496"/>
            <a:ext cx="3566160" cy="786899"/>
          </a:xfrm>
        </p:spPr>
        <p:txBody>
          <a:bodyPr>
            <a:normAutofit/>
          </a:bodyPr>
          <a:lstStyle/>
          <a:p>
            <a:r>
              <a:rPr lang="es-ES" dirty="0"/>
              <a:t>Hallar función de Costo Marginal (</a:t>
            </a:r>
            <a:r>
              <a:rPr lang="es-ES" dirty="0" err="1"/>
              <a:t>CMg</a:t>
            </a:r>
            <a:r>
              <a:rPr lang="es-ES" dirty="0"/>
              <a:t>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4"/>
          </p:nvPr>
        </p:nvSpPr>
        <p:spPr>
          <a:xfrm>
            <a:off x="4491990" y="2435395"/>
            <a:ext cx="3566160" cy="3873965"/>
          </a:xfrm>
        </p:spPr>
        <p:txBody>
          <a:bodyPr>
            <a:normAutofit/>
          </a:bodyPr>
          <a:lstStyle/>
          <a:p>
            <a:r>
              <a:rPr lang="es-ES" dirty="0" err="1"/>
              <a:t>CMg</a:t>
            </a:r>
            <a:r>
              <a:rPr lang="es-ES" dirty="0"/>
              <a:t> es la derivada de la función de Costo (o costo total).</a:t>
            </a:r>
          </a:p>
          <a:p>
            <a:r>
              <a:rPr lang="es-ES" dirty="0"/>
              <a:t>C(x) = 0.004x2 + 5x + 6000</a:t>
            </a:r>
          </a:p>
          <a:p>
            <a:r>
              <a:rPr lang="es-ES" dirty="0"/>
              <a:t>C’(x) = 0.004(2x) + 5 </a:t>
            </a:r>
            <a:r>
              <a:rPr lang="es-ES" dirty="0">
                <a:solidFill>
                  <a:srgbClr val="FF0000"/>
                </a:solidFill>
              </a:rPr>
              <a:t>(6000 vale 0)</a:t>
            </a:r>
            <a:endParaRPr lang="es-ES" dirty="0"/>
          </a:p>
          <a:p>
            <a:r>
              <a:rPr lang="es-ES" dirty="0"/>
              <a:t>C’(x) = 0.008x + 5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874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Evaluación de la función en el valor crítico: 2000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68096" y="1867438"/>
            <a:ext cx="3566160" cy="708338"/>
          </a:xfrm>
        </p:spPr>
        <p:txBody>
          <a:bodyPr/>
          <a:lstStyle/>
          <a:p>
            <a:pPr algn="ctr"/>
            <a:r>
              <a:rPr lang="es-ES" dirty="0"/>
              <a:t>Evaluar </a:t>
            </a:r>
            <a:r>
              <a:rPr lang="es-ES" dirty="0" err="1"/>
              <a:t>CMg</a:t>
            </a:r>
            <a:r>
              <a:rPr lang="es-ES" dirty="0"/>
              <a:t> en X = 2000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68096" y="2575776"/>
            <a:ext cx="3566160" cy="37335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X = 2000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Reemplazamos…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Y ahora evaluamos la recién hallada función </a:t>
            </a:r>
            <a:r>
              <a:rPr lang="es-ES" dirty="0" err="1"/>
              <a:t>CMg</a:t>
            </a:r>
            <a:r>
              <a:rPr lang="es-ES" dirty="0"/>
              <a:t> en 2000 unidades.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C’(2000) = 0.008(2000) + 5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C’ (2000) = (8x10</a:t>
            </a:r>
            <a:r>
              <a:rPr lang="es-ES" sz="1400" dirty="0"/>
              <a:t>-3</a:t>
            </a:r>
            <a:r>
              <a:rPr lang="es-ES" dirty="0"/>
              <a:t>)(2x10</a:t>
            </a:r>
            <a:r>
              <a:rPr lang="es-ES" sz="1400" dirty="0"/>
              <a:t>3</a:t>
            </a:r>
            <a:r>
              <a:rPr lang="es-ES" dirty="0"/>
              <a:t>)+5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C’ (2000) = 16x10</a:t>
            </a:r>
            <a:r>
              <a:rPr lang="es-ES" sz="1400" dirty="0"/>
              <a:t>0</a:t>
            </a:r>
            <a:r>
              <a:rPr lang="es-ES" dirty="0"/>
              <a:t> + 5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C’(2000) = 16+5 = 21</a:t>
            </a:r>
          </a:p>
          <a:p>
            <a:pPr>
              <a:buFont typeface="Wingdings" panose="05000000000000000000" pitchFamily="2" charset="2"/>
              <a:buChar char="q"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491990" y="1867438"/>
            <a:ext cx="3566160" cy="708338"/>
          </a:xfrm>
        </p:spPr>
        <p:txBody>
          <a:bodyPr/>
          <a:lstStyle/>
          <a:p>
            <a:pPr algn="ctr"/>
            <a:endParaRPr lang="es-ES" dirty="0"/>
          </a:p>
        </p:txBody>
      </p:sp>
      <p:sp>
        <p:nvSpPr>
          <p:cNvPr id="7" name="Corazón 6"/>
          <p:cNvSpPr/>
          <p:nvPr/>
        </p:nvSpPr>
        <p:spPr>
          <a:xfrm>
            <a:off x="4691612" y="1335024"/>
            <a:ext cx="528033" cy="46763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FF0000"/>
              </a:solidFill>
            </a:endParaRPr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109" y="2834641"/>
            <a:ext cx="4637928" cy="3102520"/>
          </a:xfrm>
        </p:spPr>
      </p:pic>
    </p:spTree>
    <p:extLst>
      <p:ext uri="{BB962C8B-B14F-4D97-AF65-F5344CB8AC3E}">
        <p14:creationId xmlns:p14="http://schemas.microsoft.com/office/powerpoint/2010/main" val="83257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COROLARIO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68096" y="2084832"/>
            <a:ext cx="3566160" cy="4224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Comprobamos que la función de </a:t>
            </a:r>
            <a:r>
              <a:rPr lang="es-ES" dirty="0" err="1"/>
              <a:t>CMg</a:t>
            </a:r>
            <a:r>
              <a:rPr lang="es-ES" dirty="0"/>
              <a:t> es derivada de la función de Costo (Total) y el incremento de X (</a:t>
            </a:r>
            <a:r>
              <a:rPr lang="el-GR" dirty="0">
                <a:latin typeface="Corbel" panose="020B0503020204020204" pitchFamily="34" charset="0"/>
              </a:rPr>
              <a:t>Δ</a:t>
            </a:r>
            <a:r>
              <a:rPr lang="es-ES" dirty="0"/>
              <a:t>X) cuando el límite del incremento de X tiende a 0.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Comprobamos que el costo promedio (o </a:t>
            </a:r>
            <a:r>
              <a:rPr lang="es-ES" dirty="0" err="1"/>
              <a:t>CMe</a:t>
            </a:r>
            <a:r>
              <a:rPr lang="es-ES" dirty="0"/>
              <a:t>) es una relación entre C (Total) y Q(x)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>
                <a:solidFill>
                  <a:prstClr val="black"/>
                </a:solidFill>
              </a:rPr>
              <a:t>Determinamos que la función de </a:t>
            </a:r>
            <a:r>
              <a:rPr lang="es-ES" dirty="0" err="1">
                <a:solidFill>
                  <a:prstClr val="black"/>
                </a:solidFill>
              </a:rPr>
              <a:t>CMg</a:t>
            </a:r>
            <a:r>
              <a:rPr lang="es-ES" dirty="0">
                <a:solidFill>
                  <a:prstClr val="black"/>
                </a:solidFill>
              </a:rPr>
              <a:t> evaluada en 2000 unidades fabricadas C’(2000) = $21</a:t>
            </a:r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524339" cy="3026535"/>
          </a:xfrm>
        </p:spPr>
      </p:pic>
    </p:spTree>
    <p:extLst>
      <p:ext uri="{BB962C8B-B14F-4D97-AF65-F5344CB8AC3E}">
        <p14:creationId xmlns:p14="http://schemas.microsoft.com/office/powerpoint/2010/main" val="202720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362441" cy="1463040"/>
          </a:xfrm>
        </p:spPr>
        <p:txBody>
          <a:bodyPr/>
          <a:lstStyle/>
          <a:p>
            <a:r>
              <a:rPr lang="es-ES" dirty="0"/>
              <a:t>FIN DE LA TAREA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19" y="4631582"/>
            <a:ext cx="2686049" cy="179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0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1729</TotalTime>
  <Words>622</Words>
  <Application>Microsoft Office PowerPoint</Application>
  <PresentationFormat>Presentación en pantalla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Corbel</vt:lpstr>
      <vt:lpstr>Tw Cen MT</vt:lpstr>
      <vt:lpstr>Tw Cen MT Condensed</vt:lpstr>
      <vt:lpstr>Wingdings</vt:lpstr>
      <vt:lpstr>Wingdings 3</vt:lpstr>
      <vt:lpstr>Integral</vt:lpstr>
      <vt:lpstr>Aplicación de derivadas</vt:lpstr>
      <vt:lpstr>TAREA: Determinar COSTOS (CMg y CMe)</vt:lpstr>
      <vt:lpstr>Consideraciones previas sobre costo</vt:lpstr>
      <vt:lpstr>DESARROLLo</vt:lpstr>
      <vt:lpstr>Evaluación de la función en el valor crítico: 2000 </vt:lpstr>
      <vt:lpstr>COROLARIO</vt:lpstr>
      <vt:lpstr>FIN DE LA TAREA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Aplicación de derivadas</dc:title>
  <dc:creator>Rafael Plaza</dc:creator>
  <cp:lastModifiedBy>Rafael Plaza</cp:lastModifiedBy>
  <cp:revision>43</cp:revision>
  <dcterms:created xsi:type="dcterms:W3CDTF">2021-04-16T01:21:49Z</dcterms:created>
  <dcterms:modified xsi:type="dcterms:W3CDTF">2024-04-26T18:12:09Z</dcterms:modified>
</cp:coreProperties>
</file>