
<file path=[Content_Types].xml><?xml version="1.0" encoding="utf-8"?>
<Types xmlns="http://schemas.openxmlformats.org/package/2006/content-types">
  <Default Extension="crdownload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86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Plaza" userId="6d823b37fb43ba68" providerId="LiveId" clId="{AD0C3FC7-670C-4EC1-A47F-C91089E463F8}"/>
    <pc:docChg chg="modSld">
      <pc:chgData name="Rafael Plaza" userId="6d823b37fb43ba68" providerId="LiveId" clId="{AD0C3FC7-670C-4EC1-A47F-C91089E463F8}" dt="2024-04-15T13:19:54.590" v="0" actId="207"/>
      <pc:docMkLst>
        <pc:docMk/>
      </pc:docMkLst>
      <pc:sldChg chg="modSp mod">
        <pc:chgData name="Rafael Plaza" userId="6d823b37fb43ba68" providerId="LiveId" clId="{AD0C3FC7-670C-4EC1-A47F-C91089E463F8}" dt="2024-04-15T13:19:54.590" v="0" actId="207"/>
        <pc:sldMkLst>
          <pc:docMk/>
          <pc:sldMk cId="734581202" sldId="256"/>
        </pc:sldMkLst>
        <pc:spChg chg="mod">
          <ac:chgData name="Rafael Plaza" userId="6d823b37fb43ba68" providerId="LiveId" clId="{AD0C3FC7-670C-4EC1-A47F-C91089E463F8}" dt="2024-04-15T13:19:54.590" v="0" actId="207"/>
          <ac:spMkLst>
            <pc:docMk/>
            <pc:sldMk cId="734581202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94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81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63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52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17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54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678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00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84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534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11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crdownload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crdownload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Aplicación de derivadas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Función de ingreso – I(x)</a:t>
            </a:r>
          </a:p>
          <a:p>
            <a:r>
              <a:rPr lang="es-ES" dirty="0"/>
              <a:t>Función de utilidad – U(x)</a:t>
            </a:r>
          </a:p>
          <a:p>
            <a:r>
              <a:rPr lang="es-ES" dirty="0"/>
              <a:t>Función de </a:t>
            </a:r>
            <a:r>
              <a:rPr lang="es-ES" dirty="0" err="1"/>
              <a:t>CMg</a:t>
            </a:r>
            <a:r>
              <a:rPr lang="es-ES" dirty="0"/>
              <a:t>(x)</a:t>
            </a:r>
          </a:p>
        </p:txBody>
      </p:sp>
    </p:spTree>
    <p:extLst>
      <p:ext uri="{BB962C8B-B14F-4D97-AF65-F5344CB8AC3E}">
        <p14:creationId xmlns:p14="http://schemas.microsoft.com/office/powerpoint/2010/main" val="734581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362441" cy="1463040"/>
          </a:xfrm>
        </p:spPr>
        <p:txBody>
          <a:bodyPr/>
          <a:lstStyle/>
          <a:p>
            <a:r>
              <a:rPr lang="es-ES" dirty="0"/>
              <a:t>FIN DE LA TAREA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919" y="4631582"/>
            <a:ext cx="2686049" cy="179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90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TAREA : Determinar Ingreso máximo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/>
              <a:t>Dada la siguiente función de Ingreso: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s-ES" dirty="0"/>
              <a:t>I(x) = 300x – x2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s-ES" dirty="0"/>
              <a:t>Donde X = Nº de unidades de Chevrolet Impala 1962 fabricadas.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s-ES" dirty="0"/>
              <a:t>Represente gráficamente la función, 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s-ES" dirty="0"/>
              <a:t>Determine el ingreso máximo de la función (o a qué número de unidades Impala fabricadas se presentará el ingreso máximo).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256" y="2286000"/>
            <a:ext cx="4144687" cy="2764506"/>
          </a:xfrm>
        </p:spPr>
      </p:pic>
    </p:spTree>
    <p:extLst>
      <p:ext uri="{BB962C8B-B14F-4D97-AF65-F5344CB8AC3E}">
        <p14:creationId xmlns:p14="http://schemas.microsoft.com/office/powerpoint/2010/main" val="140250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DESARROLLO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función de Ingreso dada es:</a:t>
            </a:r>
          </a:p>
          <a:p>
            <a:r>
              <a:rPr lang="es-ES" dirty="0"/>
              <a:t>I(x) = 300x –x2    Es, por tanto, una función cuadrática.</a:t>
            </a:r>
          </a:p>
          <a:p>
            <a:r>
              <a:rPr lang="es-ES" dirty="0"/>
              <a:t>Donde X = Nº de unidades Impala fabricadas.</a:t>
            </a:r>
          </a:p>
          <a:p>
            <a:r>
              <a:rPr lang="es-ES" dirty="0"/>
              <a:t>Se infiere que la fabricación NO puede ser negativa y que va de 0 a 300 unidades =</a:t>
            </a:r>
            <a:r>
              <a:rPr lang="es-ES" dirty="0">
                <a:latin typeface="Corbel" panose="020B0503020204020204" pitchFamily="34" charset="0"/>
              </a:rPr>
              <a:t>&gt; </a:t>
            </a:r>
            <a:r>
              <a:rPr lang="es-ES" dirty="0"/>
              <a:t>2 raíces, una en 0 y otra en 300; y entre ellas se desarrolla la función (la variabilidad). </a:t>
            </a:r>
          </a:p>
        </p:txBody>
      </p:sp>
    </p:spTree>
    <p:extLst>
      <p:ext uri="{BB962C8B-B14F-4D97-AF65-F5344CB8AC3E}">
        <p14:creationId xmlns:p14="http://schemas.microsoft.com/office/powerpoint/2010/main" val="353037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Intentemos graficar la función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86" y="1571222"/>
            <a:ext cx="8284851" cy="4660229"/>
          </a:xfrm>
          <a:solidFill>
            <a:schemeClr val="bg1"/>
          </a:solidFill>
          <a:ln>
            <a:noFill/>
          </a:ln>
        </p:spPr>
      </p:pic>
      <p:sp>
        <p:nvSpPr>
          <p:cNvPr id="3" name="Rectángulo 2"/>
          <p:cNvSpPr/>
          <p:nvPr/>
        </p:nvSpPr>
        <p:spPr>
          <a:xfrm>
            <a:off x="631065" y="2511380"/>
            <a:ext cx="1532586" cy="2575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/>
        </p:nvSpPr>
        <p:spPr>
          <a:xfrm>
            <a:off x="2279561" y="2331076"/>
            <a:ext cx="1056067" cy="12234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/>
        </p:nvSpPr>
        <p:spPr>
          <a:xfrm>
            <a:off x="1056068" y="4997003"/>
            <a:ext cx="901521" cy="824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/>
          <p:cNvSpPr/>
          <p:nvPr/>
        </p:nvSpPr>
        <p:spPr>
          <a:xfrm>
            <a:off x="3181082" y="2331076"/>
            <a:ext cx="270456" cy="12234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/>
        </p:nvSpPr>
        <p:spPr>
          <a:xfrm>
            <a:off x="3316310" y="2331076"/>
            <a:ext cx="521594" cy="10431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/>
          <p:cNvSpPr/>
          <p:nvPr/>
        </p:nvSpPr>
        <p:spPr>
          <a:xfrm>
            <a:off x="1957589" y="5344732"/>
            <a:ext cx="6336405" cy="886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/>
          <p:cNvSpPr/>
          <p:nvPr/>
        </p:nvSpPr>
        <p:spPr>
          <a:xfrm>
            <a:off x="4893972" y="5177307"/>
            <a:ext cx="940158" cy="360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>
            <a:off x="4636394" y="3193961"/>
            <a:ext cx="3181082" cy="18931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>
            <a:off x="2279561" y="2084832"/>
            <a:ext cx="2485622" cy="7742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Triángulo isósceles 19"/>
          <p:cNvSpPr/>
          <p:nvPr/>
        </p:nvSpPr>
        <p:spPr>
          <a:xfrm>
            <a:off x="3741312" y="3335629"/>
            <a:ext cx="1023871" cy="2189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riángulo isósceles 20"/>
          <p:cNvSpPr/>
          <p:nvPr/>
        </p:nvSpPr>
        <p:spPr>
          <a:xfrm>
            <a:off x="3586766" y="3070838"/>
            <a:ext cx="1435994" cy="483731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Pentágono regular 22"/>
          <p:cNvSpPr/>
          <p:nvPr/>
        </p:nvSpPr>
        <p:spPr>
          <a:xfrm>
            <a:off x="3451538" y="2331076"/>
            <a:ext cx="853225" cy="739762"/>
          </a:xfrm>
          <a:prstGeom prst="pentag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Nube 23"/>
          <p:cNvSpPr/>
          <p:nvPr/>
        </p:nvSpPr>
        <p:spPr>
          <a:xfrm>
            <a:off x="3561008" y="3026535"/>
            <a:ext cx="431442" cy="218942"/>
          </a:xfrm>
          <a:prstGeom prst="clou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/>
          <p:cNvSpPr/>
          <p:nvPr/>
        </p:nvSpPr>
        <p:spPr>
          <a:xfrm>
            <a:off x="2524259" y="5177307"/>
            <a:ext cx="1888864" cy="2318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ranja diagonal 31"/>
          <p:cNvSpPr/>
          <p:nvPr/>
        </p:nvSpPr>
        <p:spPr>
          <a:xfrm>
            <a:off x="2279561" y="2296560"/>
            <a:ext cx="1712889" cy="2058046"/>
          </a:xfrm>
          <a:prstGeom prst="diagStrip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34" name="Conector angular 33"/>
          <p:cNvCxnSpPr/>
          <p:nvPr/>
        </p:nvCxnSpPr>
        <p:spPr>
          <a:xfrm rot="16200000" flipH="1">
            <a:off x="4054651" y="3994645"/>
            <a:ext cx="772732" cy="17591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ángulo 35"/>
          <p:cNvSpPr/>
          <p:nvPr/>
        </p:nvSpPr>
        <p:spPr>
          <a:xfrm>
            <a:off x="2897746" y="3799267"/>
            <a:ext cx="238259" cy="11977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Rectángulo 36"/>
          <p:cNvSpPr/>
          <p:nvPr/>
        </p:nvSpPr>
        <p:spPr>
          <a:xfrm>
            <a:off x="3776729" y="3799267"/>
            <a:ext cx="215721" cy="11977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Rectángulo 38"/>
          <p:cNvSpPr/>
          <p:nvPr/>
        </p:nvSpPr>
        <p:spPr>
          <a:xfrm>
            <a:off x="3741312" y="3799267"/>
            <a:ext cx="251138" cy="11977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Rectángulo 39"/>
          <p:cNvSpPr/>
          <p:nvPr/>
        </p:nvSpPr>
        <p:spPr>
          <a:xfrm>
            <a:off x="3741312" y="3889420"/>
            <a:ext cx="341291" cy="11075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Rectángulo 40"/>
          <p:cNvSpPr/>
          <p:nvPr/>
        </p:nvSpPr>
        <p:spPr>
          <a:xfrm>
            <a:off x="4353059" y="3352113"/>
            <a:ext cx="283335" cy="7662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ortar rectángulo de esquina diagonal 42"/>
          <p:cNvSpPr/>
          <p:nvPr/>
        </p:nvSpPr>
        <p:spPr>
          <a:xfrm>
            <a:off x="3966326" y="3554569"/>
            <a:ext cx="642117" cy="211728"/>
          </a:xfrm>
          <a:prstGeom prst="snip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1488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DESARROLLO Gráfico</a:t>
            </a:r>
          </a:p>
        </p:txBody>
      </p:sp>
      <p:sp>
        <p:nvSpPr>
          <p:cNvPr id="14" name="Marcador de texto 13"/>
          <p:cNvSpPr>
            <a:spLocks noGrp="1"/>
          </p:cNvSpPr>
          <p:nvPr>
            <p:ph type="body" idx="1"/>
          </p:nvPr>
        </p:nvSpPr>
        <p:spPr>
          <a:xfrm>
            <a:off x="768096" y="1648496"/>
            <a:ext cx="3566160" cy="786899"/>
          </a:xfrm>
        </p:spPr>
        <p:txBody>
          <a:bodyPr/>
          <a:lstStyle/>
          <a:p>
            <a:r>
              <a:rPr lang="es-ES" dirty="0"/>
              <a:t>I(x) = 300x – x2</a:t>
            </a:r>
          </a:p>
        </p:txBody>
      </p:sp>
      <p:sp>
        <p:nvSpPr>
          <p:cNvPr id="15" name="Marcador de contenido 14"/>
          <p:cNvSpPr>
            <a:spLocks noGrp="1"/>
          </p:cNvSpPr>
          <p:nvPr>
            <p:ph sz="half" idx="2"/>
          </p:nvPr>
        </p:nvSpPr>
        <p:spPr>
          <a:xfrm>
            <a:off x="768096" y="2435395"/>
            <a:ext cx="3566160" cy="3873965"/>
          </a:xfrm>
        </p:spPr>
        <p:txBody>
          <a:bodyPr/>
          <a:lstStyle/>
          <a:p>
            <a:r>
              <a:rPr lang="es-ES" dirty="0"/>
              <a:t>Derivamos:</a:t>
            </a:r>
          </a:p>
          <a:p>
            <a:r>
              <a:rPr lang="es-ES" dirty="0"/>
              <a:t>I’(x) = 300 – 2x</a:t>
            </a:r>
          </a:p>
          <a:p>
            <a:r>
              <a:rPr lang="es-ES" dirty="0"/>
              <a:t>La derivada la igualamos con 0.</a:t>
            </a:r>
          </a:p>
          <a:p>
            <a:r>
              <a:rPr lang="es-ES" dirty="0"/>
              <a:t>0 = 300 – 2x</a:t>
            </a:r>
          </a:p>
          <a:p>
            <a:r>
              <a:rPr lang="es-ES" dirty="0"/>
              <a:t>2x = 300</a:t>
            </a:r>
          </a:p>
          <a:p>
            <a:r>
              <a:rPr lang="es-ES" dirty="0"/>
              <a:t>X = 300/2</a:t>
            </a:r>
          </a:p>
          <a:p>
            <a:r>
              <a:rPr lang="es-ES" dirty="0"/>
              <a:t>X = 150 punto crítico en gráfico</a:t>
            </a:r>
          </a:p>
        </p:txBody>
      </p:sp>
      <p:sp>
        <p:nvSpPr>
          <p:cNvPr id="16" name="Marcador de texto 15"/>
          <p:cNvSpPr>
            <a:spLocks noGrp="1"/>
          </p:cNvSpPr>
          <p:nvPr>
            <p:ph type="body" sz="quarter" idx="3"/>
          </p:nvPr>
        </p:nvSpPr>
        <p:spPr>
          <a:xfrm>
            <a:off x="4491990" y="1648496"/>
            <a:ext cx="3566160" cy="786899"/>
          </a:xfrm>
        </p:spPr>
        <p:txBody>
          <a:bodyPr/>
          <a:lstStyle/>
          <a:p>
            <a:r>
              <a:rPr lang="es-ES" dirty="0"/>
              <a:t>Gráfico</a:t>
            </a:r>
          </a:p>
        </p:txBody>
      </p:sp>
      <p:pic>
        <p:nvPicPr>
          <p:cNvPr id="18" name="Marcador de contenido 17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257" y="2305318"/>
            <a:ext cx="4679766" cy="3670479"/>
          </a:xfrm>
        </p:spPr>
      </p:pic>
    </p:spTree>
    <p:extLst>
      <p:ext uri="{BB962C8B-B14F-4D97-AF65-F5344CB8AC3E}">
        <p14:creationId xmlns:p14="http://schemas.microsoft.com/office/powerpoint/2010/main" val="74874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COMPROBACIÓN: comportamiento de la derivada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68096" y="1867438"/>
            <a:ext cx="3566160" cy="708338"/>
          </a:xfrm>
        </p:spPr>
        <p:txBody>
          <a:bodyPr/>
          <a:lstStyle/>
          <a:p>
            <a:pPr algn="ctr"/>
            <a:r>
              <a:rPr lang="es-ES" dirty="0"/>
              <a:t>0 - 150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68096" y="2575776"/>
            <a:ext cx="3566160" cy="373358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Chequeamos comportamiento de la derivada con X = 100 (ya no con 0 como antes).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Recordar I’(x) = 300 – 2X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Si ahora I’(x) = I’(100), entonces…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I’(100) = 300 – 2 (100)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I’(100) = </a:t>
            </a:r>
            <a:r>
              <a:rPr lang="es-ES" dirty="0">
                <a:solidFill>
                  <a:srgbClr val="00B050"/>
                </a:solidFill>
              </a:rPr>
              <a:t>+</a:t>
            </a:r>
            <a:r>
              <a:rPr lang="es-ES" dirty="0"/>
              <a:t>100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Interesa el signo (+) de la derivada de la función Ingreso.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491990" y="1867438"/>
            <a:ext cx="3566160" cy="708338"/>
          </a:xfrm>
        </p:spPr>
        <p:txBody>
          <a:bodyPr/>
          <a:lstStyle/>
          <a:p>
            <a:pPr algn="ctr"/>
            <a:r>
              <a:rPr lang="es-ES" dirty="0"/>
              <a:t>150 - 300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726545" y="2575776"/>
            <a:ext cx="3670479" cy="39151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Chequeamos comportamiento de la derivada con X = 200 (ya no con 100 como antes).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Recordar I’(x) = 300 – 2x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Si ahora I’(x) = I’(200), entonces…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I’(200) = 300 – 2 (200)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I’(200) = </a:t>
            </a:r>
            <a:r>
              <a:rPr lang="es-ES" dirty="0">
                <a:solidFill>
                  <a:srgbClr val="FF0000"/>
                </a:solidFill>
              </a:rPr>
              <a:t>- 100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De nuevo, interesa el signo (-) de la derivada de la función Ingreso.</a:t>
            </a:r>
          </a:p>
        </p:txBody>
      </p:sp>
    </p:spTree>
    <p:extLst>
      <p:ext uri="{BB962C8B-B14F-4D97-AF65-F5344CB8AC3E}">
        <p14:creationId xmlns:p14="http://schemas.microsoft.com/office/powerpoint/2010/main" val="83257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Veámoslo de nuevo.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65" y="1532586"/>
            <a:ext cx="8284851" cy="4660229"/>
          </a:xfrm>
        </p:spPr>
      </p:pic>
    </p:spTree>
    <p:extLst>
      <p:ext uri="{BB962C8B-B14F-4D97-AF65-F5344CB8AC3E}">
        <p14:creationId xmlns:p14="http://schemas.microsoft.com/office/powerpoint/2010/main" val="2841374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COROLARIO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Comprobamos que en X = 150 existe un máximo, el cénit de la función de ingreso.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Pero, ¿cuál sería el ingreso máximo que se dará cuando se produzcan 150 unidades de Impala ‘62?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4256" y="2286000"/>
            <a:ext cx="4611186" cy="3473625"/>
          </a:xfrm>
        </p:spPr>
      </p:pic>
    </p:spTree>
    <p:extLst>
      <p:ext uri="{BB962C8B-B14F-4D97-AF65-F5344CB8AC3E}">
        <p14:creationId xmlns:p14="http://schemas.microsoft.com/office/powerpoint/2010/main" val="202720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Evaluación de la función en el punto crítico : 150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68096" y="2084832"/>
            <a:ext cx="7290055" cy="220383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Recordar la función de Ingreso (original): I(x) = 300x – x2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I(150) = 300 (150) – (150)2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I(150) = 45.000 – 22.500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I(150) = 22.500 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Es el ingreso máximo que se presentará al producir 150 unidades de Chevrolet Impala ‘62 (</a:t>
            </a:r>
            <a:r>
              <a:rPr lang="es-ES" dirty="0" err="1"/>
              <a:t>coupé</a:t>
            </a:r>
            <a:r>
              <a:rPr lang="es-ES" dirty="0"/>
              <a:t>, techo duro, motor 6 en línea, carrocería de Fisher).</a:t>
            </a:r>
          </a:p>
          <a:p>
            <a:pPr>
              <a:buFont typeface="Wingdings" panose="05000000000000000000" pitchFamily="2" charset="2"/>
              <a:buChar char="q"/>
            </a:pPr>
            <a:endParaRPr lang="es-ES" dirty="0"/>
          </a:p>
        </p:txBody>
      </p:sp>
      <p:sp>
        <p:nvSpPr>
          <p:cNvPr id="4" name="Corazón 3"/>
          <p:cNvSpPr/>
          <p:nvPr/>
        </p:nvSpPr>
        <p:spPr>
          <a:xfrm>
            <a:off x="4649272" y="1335024"/>
            <a:ext cx="528033" cy="46763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FF000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909" y="4288665"/>
            <a:ext cx="3096428" cy="207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42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282</TotalTime>
  <Words>493</Words>
  <Application>Microsoft Office PowerPoint</Application>
  <PresentationFormat>Presentación en pantalla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Corbel</vt:lpstr>
      <vt:lpstr>Tw Cen MT</vt:lpstr>
      <vt:lpstr>Tw Cen MT Condensed</vt:lpstr>
      <vt:lpstr>Wingdings</vt:lpstr>
      <vt:lpstr>Wingdings 3</vt:lpstr>
      <vt:lpstr>Integral</vt:lpstr>
      <vt:lpstr>Aplicación de derivadas</vt:lpstr>
      <vt:lpstr>TAREA : Determinar Ingreso máximo</vt:lpstr>
      <vt:lpstr>DESARROLLO</vt:lpstr>
      <vt:lpstr>Intentemos graficar la función</vt:lpstr>
      <vt:lpstr>DESARROLLO Gráfico</vt:lpstr>
      <vt:lpstr>COMPROBACIÓN: comportamiento de la derivada</vt:lpstr>
      <vt:lpstr>Veámoslo de nuevo.</vt:lpstr>
      <vt:lpstr>COROLARIO</vt:lpstr>
      <vt:lpstr>Evaluación de la función en el punto crítico : 150 </vt:lpstr>
      <vt:lpstr>FIN DE LA TAREA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Aplicación de derivadas</dc:title>
  <dc:creator>Rafael Plaza</dc:creator>
  <cp:lastModifiedBy>Rafael Plaza</cp:lastModifiedBy>
  <cp:revision>18</cp:revision>
  <dcterms:created xsi:type="dcterms:W3CDTF">2021-04-16T01:21:49Z</dcterms:created>
  <dcterms:modified xsi:type="dcterms:W3CDTF">2024-04-15T13:20:05Z</dcterms:modified>
</cp:coreProperties>
</file>