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81" r:id="rId3"/>
    <p:sldId id="280" r:id="rId4"/>
    <p:sldId id="297" r:id="rId5"/>
    <p:sldId id="283" r:id="rId6"/>
    <p:sldId id="284" r:id="rId7"/>
    <p:sldId id="285" r:id="rId8"/>
    <p:sldId id="286" r:id="rId9"/>
    <p:sldId id="287" r:id="rId10"/>
    <p:sldId id="288" r:id="rId11"/>
    <p:sldId id="289" r:id="rId12"/>
    <p:sldId id="290" r:id="rId13"/>
    <p:sldId id="291" r:id="rId14"/>
    <p:sldId id="292" r:id="rId15"/>
    <p:sldId id="293" r:id="rId16"/>
    <p:sldId id="294" r:id="rId17"/>
    <p:sldId id="295" r:id="rId18"/>
    <p:sldId id="296" r:id="rId19"/>
    <p:sldId id="298" r:id="rId20"/>
    <p:sldId id="299" r:id="rId21"/>
    <p:sldId id="300" r:id="rId22"/>
    <p:sldId id="301" r:id="rId23"/>
  </p:sldIdLst>
  <p:sldSz cx="12192000" cy="6858000"/>
  <p:notesSz cx="6858000" cy="9144000"/>
  <p:defaultTex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990" autoAdjust="0"/>
    <p:restoredTop sz="94660"/>
  </p:normalViewPr>
  <p:slideViewPr>
    <p:cSldViewPr snapToGrid="0">
      <p:cViewPr varScale="1">
        <p:scale>
          <a:sx n="76" d="100"/>
          <a:sy n="76" d="100"/>
        </p:scale>
        <p:origin x="219" y="4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sp>
        <p:nvSpPr>
          <p:cNvPr id="7" name="Rectangle 6"/>
          <p:cNvSpPr/>
          <p:nvPr/>
        </p:nvSpPr>
        <p:spPr>
          <a:xfrm>
            <a:off x="0" y="761999"/>
            <a:ext cx="9141619" cy="533400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9270263" y="761999"/>
            <a:ext cx="2925318" cy="5334001"/>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69848" y="1298448"/>
            <a:ext cx="7315200" cy="3255264"/>
          </a:xfrm>
        </p:spPr>
        <p:txBody>
          <a:bodyPr anchor="b">
            <a:normAutofit/>
          </a:bodyPr>
          <a:lstStyle>
            <a:lvl1pPr algn="l">
              <a:defRPr sz="5900" spc="-100" baseline="0">
                <a:solidFill>
                  <a:srgbClr val="FFFFFF"/>
                </a:solidFill>
              </a:defRPr>
            </a:lvl1pPr>
          </a:lstStyle>
          <a:p>
            <a:r>
              <a:rPr lang="es-ES"/>
              <a:t>Haga clic para modificar el estilo de título del patrón</a:t>
            </a:r>
            <a:endParaRPr lang="en-US" dirty="0"/>
          </a:p>
        </p:txBody>
      </p:sp>
      <p:sp>
        <p:nvSpPr>
          <p:cNvPr id="3" name="Subtitle 2"/>
          <p:cNvSpPr>
            <a:spLocks noGrp="1"/>
          </p:cNvSpPr>
          <p:nvPr>
            <p:ph type="subTitle" idx="1"/>
          </p:nvPr>
        </p:nvSpPr>
        <p:spPr>
          <a:xfrm>
            <a:off x="1100015" y="4670246"/>
            <a:ext cx="7315200" cy="914400"/>
          </a:xfrm>
        </p:spPr>
        <p:txBody>
          <a:bodyPr anchor="t">
            <a:normAutofit/>
          </a:bodyPr>
          <a:lstStyle>
            <a:lvl1pPr marL="0" indent="0" algn="l">
              <a:buNone/>
              <a:defRPr sz="2200" cap="none" spc="0" baseline="0">
                <a:solidFill>
                  <a:schemeClr val="accent1">
                    <a:lumMod val="20000"/>
                    <a:lumOff val="80000"/>
                  </a:schemeClr>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s-ES"/>
              <a:t>Haga clic para modificar el estilo de subtítulo del patrón</a:t>
            </a:r>
            <a:endParaRPr lang="en-US" dirty="0"/>
          </a:p>
        </p:txBody>
      </p:sp>
      <p:sp>
        <p:nvSpPr>
          <p:cNvPr id="4" name="Date Placeholder 3"/>
          <p:cNvSpPr>
            <a:spLocks noGrp="1"/>
          </p:cNvSpPr>
          <p:nvPr>
            <p:ph type="dt" sz="half" idx="10"/>
          </p:nvPr>
        </p:nvSpPr>
        <p:spPr/>
        <p:txBody>
          <a:bodyPr/>
          <a:lstStyle/>
          <a:p>
            <a:fld id="{5586B75A-687E-405C-8A0B-8D00578BA2C3}" type="datetimeFigureOut">
              <a:rPr lang="en-US" dirty="0"/>
              <a:pPr/>
              <a:t>5/15/2024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pPr/>
              <a:t>‹Nº›</a:t>
            </a:fld>
            <a:endParaRPr lang="en-US" dirty="0"/>
          </a:p>
        </p:txBody>
      </p:sp>
    </p:spTree>
    <p:extLst>
      <p:ext uri="{BB962C8B-B14F-4D97-AF65-F5344CB8AC3E}">
        <p14:creationId xmlns:p14="http://schemas.microsoft.com/office/powerpoint/2010/main" val="328703930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ncho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6"/>
          <p:cNvSpPr>
            <a:spLocks noGrp="1"/>
          </p:cNvSpPr>
          <p:nvPr>
            <p:ph type="dt" sz="half" idx="10"/>
          </p:nvPr>
        </p:nvSpPr>
        <p:spPr/>
        <p:txBody>
          <a:bodyPr/>
          <a:lstStyle/>
          <a:p>
            <a:fld id="{5586B75A-687E-405C-8A0B-8D00578BA2C3}" type="datetimeFigureOut">
              <a:rPr lang="en-US" dirty="0"/>
              <a:pPr/>
              <a:t>5/15/2024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pPr/>
              <a:t>‹Nº›</a:t>
            </a:fld>
            <a:endParaRPr lang="en-US" dirty="0"/>
          </a:p>
        </p:txBody>
      </p:sp>
    </p:spTree>
    <p:extLst>
      <p:ext uri="{BB962C8B-B14F-4D97-AF65-F5344CB8AC3E}">
        <p14:creationId xmlns:p14="http://schemas.microsoft.com/office/powerpoint/2010/main" val="30035646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81000" y="990600"/>
            <a:ext cx="2819400" cy="4953000"/>
          </a:xfrm>
        </p:spPr>
        <p:txBody>
          <a:bodyPr vert="eaVert"/>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3867912" y="868680"/>
            <a:ext cx="7315200" cy="5120640"/>
          </a:xfrm>
        </p:spPr>
        <p:txBody>
          <a:bodyPr vert="eaVert" ancho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6"/>
          <p:cNvSpPr>
            <a:spLocks noGrp="1"/>
          </p:cNvSpPr>
          <p:nvPr>
            <p:ph type="dt" sz="half" idx="10"/>
          </p:nvPr>
        </p:nvSpPr>
        <p:spPr/>
        <p:txBody>
          <a:bodyPr/>
          <a:lstStyle/>
          <a:p>
            <a:fld id="{5586B75A-687E-405C-8A0B-8D00578BA2C3}" type="datetimeFigureOut">
              <a:rPr lang="en-US" dirty="0"/>
              <a:pPr/>
              <a:t>5/15/2024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pPr/>
              <a:t>‹Nº›</a:t>
            </a:fld>
            <a:endParaRPr lang="en-US" dirty="0"/>
          </a:p>
        </p:txBody>
      </p:sp>
    </p:spTree>
    <p:extLst>
      <p:ext uri="{BB962C8B-B14F-4D97-AF65-F5344CB8AC3E}">
        <p14:creationId xmlns:p14="http://schemas.microsoft.com/office/powerpoint/2010/main" val="5773148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5586B75A-687E-405C-8A0B-8D00578BA2C3}" type="datetimeFigureOut">
              <a:rPr lang="en-US" dirty="0"/>
              <a:pPr/>
              <a:t>5/15/2024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pPr/>
              <a:t>‹Nº›</a:t>
            </a:fld>
            <a:endParaRPr lang="en-US" dirty="0"/>
          </a:p>
        </p:txBody>
      </p:sp>
    </p:spTree>
    <p:extLst>
      <p:ext uri="{BB962C8B-B14F-4D97-AF65-F5344CB8AC3E}">
        <p14:creationId xmlns:p14="http://schemas.microsoft.com/office/powerpoint/2010/main" val="384776080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3867912" y="1298448"/>
            <a:ext cx="7315200" cy="3255264"/>
          </a:xfrm>
        </p:spPr>
        <p:txBody>
          <a:bodyPr anchor="b">
            <a:normAutofit/>
          </a:bodyPr>
          <a:lstStyle>
            <a:lvl1pPr>
              <a:defRPr sz="5900" b="0" spc="-100" baseline="0">
                <a:solidFill>
                  <a:schemeClr val="tx1">
                    <a:lumMod val="65000"/>
                    <a:lumOff val="35000"/>
                  </a:schemeClr>
                </a:solidFill>
              </a:defRPr>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3886200" y="4672584"/>
            <a:ext cx="7315200" cy="914400"/>
          </a:xfrm>
        </p:spPr>
        <p:txBody>
          <a:bodyPr anchor="t">
            <a:normAutofit/>
          </a:bodyPr>
          <a:lstStyle>
            <a:lvl1pPr marL="0" indent="0">
              <a:buNone/>
              <a:defRPr sz="2200" cap="none" spc="0" baseline="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el estilo de texto del patrón</a:t>
            </a:r>
          </a:p>
        </p:txBody>
      </p:sp>
      <p:sp>
        <p:nvSpPr>
          <p:cNvPr id="4" name="Date Placeholder 3"/>
          <p:cNvSpPr>
            <a:spLocks noGrp="1"/>
          </p:cNvSpPr>
          <p:nvPr>
            <p:ph type="dt" sz="half" idx="10"/>
          </p:nvPr>
        </p:nvSpPr>
        <p:spPr/>
        <p:txBody>
          <a:bodyPr/>
          <a:lstStyle/>
          <a:p>
            <a:fld id="{5586B75A-687E-405C-8A0B-8D00578BA2C3}" type="datetimeFigureOut">
              <a:rPr lang="en-US" dirty="0"/>
              <a:pPr/>
              <a:t>5/15/2024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pPr/>
              <a:t>‹Nº›</a:t>
            </a:fld>
            <a:endParaRPr lang="en-US" dirty="0"/>
          </a:p>
        </p:txBody>
      </p:sp>
    </p:spTree>
    <p:extLst>
      <p:ext uri="{BB962C8B-B14F-4D97-AF65-F5344CB8AC3E}">
        <p14:creationId xmlns:p14="http://schemas.microsoft.com/office/powerpoint/2010/main" val="336995529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sz="half" idx="1"/>
          </p:nvPr>
        </p:nvSpPr>
        <p:spPr>
          <a:xfrm>
            <a:off x="3867912" y="868680"/>
            <a:ext cx="347472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Content Placeholder 3"/>
          <p:cNvSpPr>
            <a:spLocks noGrp="1"/>
          </p:cNvSpPr>
          <p:nvPr>
            <p:ph sz="half" idx="2"/>
          </p:nvPr>
        </p:nvSpPr>
        <p:spPr>
          <a:xfrm>
            <a:off x="7818120" y="868680"/>
            <a:ext cx="347472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8" name="Date Placeholder 7"/>
          <p:cNvSpPr>
            <a:spLocks noGrp="1"/>
          </p:cNvSpPr>
          <p:nvPr>
            <p:ph type="dt" sz="half" idx="10"/>
          </p:nvPr>
        </p:nvSpPr>
        <p:spPr/>
        <p:txBody>
          <a:bodyPr/>
          <a:lstStyle/>
          <a:p>
            <a:fld id="{5586B75A-687E-405C-8A0B-8D00578BA2C3}" type="datetimeFigureOut">
              <a:rPr lang="en-US" dirty="0"/>
              <a:pPr/>
              <a:t>5/15/2024</a:t>
            </a:fld>
            <a:endParaRPr lang="en-US" dirty="0"/>
          </a:p>
        </p:txBody>
      </p:sp>
      <p:sp>
        <p:nvSpPr>
          <p:cNvPr id="9" name="Footer Placeholder 8"/>
          <p:cNvSpPr>
            <a:spLocks noGrp="1"/>
          </p:cNvSpPr>
          <p:nvPr>
            <p:ph type="ftr" sz="quarter" idx="11"/>
          </p:nvPr>
        </p:nvSpPr>
        <p:spPr/>
        <p:txBody>
          <a:bodyPr/>
          <a:lstStyle/>
          <a:p>
            <a:endParaRPr lang="en-US" dirty="0"/>
          </a:p>
        </p:txBody>
      </p:sp>
      <p:sp>
        <p:nvSpPr>
          <p:cNvPr id="10" name="Slide Number Placeholder 9"/>
          <p:cNvSpPr>
            <a:spLocks noGrp="1"/>
          </p:cNvSpPr>
          <p:nvPr>
            <p:ph type="sldNum" sz="quarter" idx="12"/>
          </p:nvPr>
        </p:nvSpPr>
        <p:spPr/>
        <p:txBody>
          <a:bodyPr/>
          <a:lstStyle/>
          <a:p>
            <a:fld id="{4FAB73BC-B049-4115-A692-8D63A059BFB8}" type="slidenum">
              <a:rPr lang="en-US" dirty="0"/>
              <a:pPr/>
              <a:t>‹Nº›</a:t>
            </a:fld>
            <a:endParaRPr lang="en-US" dirty="0"/>
          </a:p>
        </p:txBody>
      </p:sp>
    </p:spTree>
    <p:extLst>
      <p:ext uri="{BB962C8B-B14F-4D97-AF65-F5344CB8AC3E}">
        <p14:creationId xmlns:p14="http://schemas.microsoft.com/office/powerpoint/2010/main" val="429409600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3867912" y="1023586"/>
            <a:ext cx="3474720" cy="807720"/>
          </a:xfrm>
        </p:spPr>
        <p:txBody>
          <a:bodyPr anchor="b">
            <a:normAutofit/>
          </a:bodyPr>
          <a:lstStyle>
            <a:lvl1pPr marL="0" indent="0">
              <a:spcBef>
                <a:spcPts val="0"/>
              </a:spcBef>
              <a:buNone/>
              <a:defRPr sz="2000" b="1">
                <a:solidFill>
                  <a:schemeClr val="tx1">
                    <a:lumMod val="65000"/>
                    <a:lumOff val="3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4" name="Content Placeholder 3"/>
          <p:cNvSpPr>
            <a:spLocks noGrp="1"/>
          </p:cNvSpPr>
          <p:nvPr>
            <p:ph sz="half" idx="2"/>
          </p:nvPr>
        </p:nvSpPr>
        <p:spPr>
          <a:xfrm>
            <a:off x="3867912" y="1930936"/>
            <a:ext cx="3474720" cy="402336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Text Placeholder 4"/>
          <p:cNvSpPr>
            <a:spLocks noGrp="1"/>
          </p:cNvSpPr>
          <p:nvPr>
            <p:ph type="body" sz="quarter" idx="3"/>
          </p:nvPr>
        </p:nvSpPr>
        <p:spPr>
          <a:xfrm>
            <a:off x="7818463" y="1023586"/>
            <a:ext cx="3474720" cy="813171"/>
          </a:xfrm>
        </p:spPr>
        <p:txBody>
          <a:bodyPr anchor="b">
            <a:normAutofit/>
          </a:bodyPr>
          <a:lstStyle>
            <a:lvl1pPr marL="0" indent="0">
              <a:spcBef>
                <a:spcPts val="0"/>
              </a:spcBef>
              <a:buNone/>
              <a:defRPr sz="2000" b="1">
                <a:solidFill>
                  <a:schemeClr val="tx1">
                    <a:lumMod val="65000"/>
                    <a:lumOff val="3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6" name="Content Placeholder 5"/>
          <p:cNvSpPr>
            <a:spLocks noGrp="1"/>
          </p:cNvSpPr>
          <p:nvPr>
            <p:ph sz="quarter" idx="4"/>
          </p:nvPr>
        </p:nvSpPr>
        <p:spPr>
          <a:xfrm>
            <a:off x="7818463" y="1930936"/>
            <a:ext cx="3474720" cy="402336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2" name="Date Placeholder 1"/>
          <p:cNvSpPr>
            <a:spLocks noGrp="1"/>
          </p:cNvSpPr>
          <p:nvPr>
            <p:ph type="dt" sz="half" idx="10"/>
          </p:nvPr>
        </p:nvSpPr>
        <p:spPr/>
        <p:txBody>
          <a:bodyPr/>
          <a:lstStyle/>
          <a:p>
            <a:fld id="{5586B75A-687E-405C-8A0B-8D00578BA2C3}" type="datetimeFigureOut">
              <a:rPr lang="en-US" dirty="0"/>
              <a:pPr/>
              <a:t>5/15/2024</a:t>
            </a:fld>
            <a:endParaRPr lang="en-US" dirty="0"/>
          </a:p>
        </p:txBody>
      </p:sp>
      <p:sp>
        <p:nvSpPr>
          <p:cNvPr id="11" name="Footer Placeholder 10"/>
          <p:cNvSpPr>
            <a:spLocks noGrp="1"/>
          </p:cNvSpPr>
          <p:nvPr>
            <p:ph type="ftr" sz="quarter" idx="11"/>
          </p:nvPr>
        </p:nvSpPr>
        <p:spPr/>
        <p:txBody>
          <a:bodyPr/>
          <a:lstStyle/>
          <a:p>
            <a:endParaRPr lang="en-US" dirty="0"/>
          </a:p>
        </p:txBody>
      </p:sp>
      <p:sp>
        <p:nvSpPr>
          <p:cNvPr id="12" name="Slide Number Placeholder 11"/>
          <p:cNvSpPr>
            <a:spLocks noGrp="1"/>
          </p:cNvSpPr>
          <p:nvPr>
            <p:ph type="sldNum" sz="quarter" idx="12"/>
          </p:nvPr>
        </p:nvSpPr>
        <p:spPr/>
        <p:txBody>
          <a:bodyPr/>
          <a:lstStyle/>
          <a:p>
            <a:fld id="{4FAB73BC-B049-4115-A692-8D63A059BFB8}" type="slidenum">
              <a:rPr lang="en-US" dirty="0"/>
              <a:pPr/>
              <a:t>‹Nº›</a:t>
            </a:fld>
            <a:endParaRPr lang="en-US" dirty="0"/>
          </a:p>
        </p:txBody>
      </p:sp>
    </p:spTree>
    <p:extLst>
      <p:ext uri="{BB962C8B-B14F-4D97-AF65-F5344CB8AC3E}">
        <p14:creationId xmlns:p14="http://schemas.microsoft.com/office/powerpoint/2010/main" val="37454849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s-ES"/>
              <a:t>Haga clic para modificar el estilo de título del patrón</a:t>
            </a:r>
            <a:endParaRPr lang="en-US" dirty="0"/>
          </a:p>
        </p:txBody>
      </p:sp>
      <p:sp>
        <p:nvSpPr>
          <p:cNvPr id="2" name="Date Placeholder 1"/>
          <p:cNvSpPr>
            <a:spLocks noGrp="1"/>
          </p:cNvSpPr>
          <p:nvPr>
            <p:ph type="dt" sz="half" idx="10"/>
          </p:nvPr>
        </p:nvSpPr>
        <p:spPr/>
        <p:txBody>
          <a:bodyPr/>
          <a:lstStyle/>
          <a:p>
            <a:fld id="{5586B75A-687E-405C-8A0B-8D00578BA2C3}" type="datetimeFigureOut">
              <a:rPr lang="en-US" dirty="0"/>
              <a:pPr/>
              <a:t>5/15/2024</a:t>
            </a:fld>
            <a:endParaRPr lang="en-US" dirty="0"/>
          </a:p>
        </p:txBody>
      </p:sp>
      <p:sp>
        <p:nvSpPr>
          <p:cNvPr id="7" name="Footer Placeholder 6"/>
          <p:cNvSpPr>
            <a:spLocks noGrp="1"/>
          </p:cNvSpPr>
          <p:nvPr>
            <p:ph type="ftr" sz="quarter" idx="11"/>
          </p:nvPr>
        </p:nvSpPr>
        <p:spPr/>
        <p:txBody>
          <a:bodyPr/>
          <a:lstStyle/>
          <a:p>
            <a:endParaRPr lang="en-US" dirty="0"/>
          </a:p>
        </p:txBody>
      </p:sp>
      <p:sp>
        <p:nvSpPr>
          <p:cNvPr id="8" name="Slide Number Placeholder 7"/>
          <p:cNvSpPr>
            <a:spLocks noGrp="1"/>
          </p:cNvSpPr>
          <p:nvPr>
            <p:ph type="sldNum" sz="quarter" idx="12"/>
          </p:nvPr>
        </p:nvSpPr>
        <p:spPr/>
        <p:txBody>
          <a:bodyPr/>
          <a:lstStyle/>
          <a:p>
            <a:fld id="{4FAB73BC-B049-4115-A692-8D63A059BFB8}" type="slidenum">
              <a:rPr lang="en-US" dirty="0"/>
              <a:pPr/>
              <a:t>‹Nº›</a:t>
            </a:fld>
            <a:endParaRPr lang="en-US" dirty="0"/>
          </a:p>
        </p:txBody>
      </p:sp>
    </p:spTree>
    <p:extLst>
      <p:ext uri="{BB962C8B-B14F-4D97-AF65-F5344CB8AC3E}">
        <p14:creationId xmlns:p14="http://schemas.microsoft.com/office/powerpoint/2010/main" val="20136217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En blanco">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5586B75A-687E-405C-8A0B-8D00578BA2C3}" type="datetimeFigureOut">
              <a:rPr lang="en-US" dirty="0"/>
              <a:pPr/>
              <a:t>5/15/2024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pPr/>
              <a:t>‹Nº›</a:t>
            </a:fld>
            <a:endParaRPr lang="en-US" dirty="0"/>
          </a:p>
        </p:txBody>
      </p:sp>
    </p:spTree>
    <p:extLst>
      <p:ext uri="{BB962C8B-B14F-4D97-AF65-F5344CB8AC3E}">
        <p14:creationId xmlns:p14="http://schemas.microsoft.com/office/powerpoint/2010/main" val="339789122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256032" y="1143000"/>
            <a:ext cx="2834640" cy="2377440"/>
          </a:xfrm>
        </p:spPr>
        <p:txBody>
          <a:bodyPr anchor="b">
            <a:normAutofit/>
          </a:bodyPr>
          <a:lstStyle>
            <a:lvl1pPr>
              <a:defRPr sz="3200" b="0" baseline="0"/>
            </a:lvl1pPr>
          </a:lstStyle>
          <a:p>
            <a:r>
              <a:rPr lang="es-ES"/>
              <a:t>Haga clic para modificar el estilo de título del patrón</a:t>
            </a:r>
            <a:endParaRPr lang="en-US" dirty="0"/>
          </a:p>
        </p:txBody>
      </p:sp>
      <p:sp>
        <p:nvSpPr>
          <p:cNvPr id="3" name="Content Placeholder 2"/>
          <p:cNvSpPr>
            <a:spLocks noGrp="1"/>
          </p:cNvSpPr>
          <p:nvPr>
            <p:ph idx="1"/>
          </p:nvPr>
        </p:nvSpPr>
        <p:spPr>
          <a:xfrm>
            <a:off x="3867912" y="868680"/>
            <a:ext cx="731520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Text Placeholder 3"/>
          <p:cNvSpPr>
            <a:spLocks noGrp="1"/>
          </p:cNvSpPr>
          <p:nvPr>
            <p:ph type="body" sz="half" idx="2"/>
          </p:nvPr>
        </p:nvSpPr>
        <p:spPr>
          <a:xfrm>
            <a:off x="256032" y="3494176"/>
            <a:ext cx="2834640" cy="2321990"/>
          </a:xfrm>
        </p:spPr>
        <p:txBody>
          <a:bodyPr anchor="t">
            <a:normAutofit/>
          </a:bodyPr>
          <a:lstStyle>
            <a:lvl1pPr marL="0" indent="0">
              <a:lnSpc>
                <a:spcPct val="100000"/>
              </a:lnSpc>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8" name="Date Placeholder 7"/>
          <p:cNvSpPr>
            <a:spLocks noGrp="1"/>
          </p:cNvSpPr>
          <p:nvPr>
            <p:ph type="dt" sz="half" idx="10"/>
          </p:nvPr>
        </p:nvSpPr>
        <p:spPr/>
        <p:txBody>
          <a:bodyPr/>
          <a:lstStyle/>
          <a:p>
            <a:fld id="{5586B75A-687E-405C-8A0B-8D00578BA2C3}" type="datetimeFigureOut">
              <a:rPr lang="en-US" dirty="0"/>
              <a:pPr/>
              <a:t>5/15/2024</a:t>
            </a:fld>
            <a:endParaRPr lang="en-US" dirty="0"/>
          </a:p>
        </p:txBody>
      </p:sp>
      <p:sp>
        <p:nvSpPr>
          <p:cNvPr id="9" name="Footer Placeholder 8"/>
          <p:cNvSpPr>
            <a:spLocks noGrp="1"/>
          </p:cNvSpPr>
          <p:nvPr>
            <p:ph type="ftr" sz="quarter" idx="11"/>
          </p:nvPr>
        </p:nvSpPr>
        <p:spPr/>
        <p:txBody>
          <a:bodyPr/>
          <a:lstStyle/>
          <a:p>
            <a:endParaRPr lang="en-US" dirty="0"/>
          </a:p>
        </p:txBody>
      </p:sp>
      <p:sp>
        <p:nvSpPr>
          <p:cNvPr id="10" name="Slide Number Placeholder 9"/>
          <p:cNvSpPr>
            <a:spLocks noGrp="1"/>
          </p:cNvSpPr>
          <p:nvPr>
            <p:ph type="sldNum" sz="quarter" idx="12"/>
          </p:nvPr>
        </p:nvSpPr>
        <p:spPr/>
        <p:txBody>
          <a:bodyPr/>
          <a:lstStyle/>
          <a:p>
            <a:fld id="{4FAB73BC-B049-4115-A692-8D63A059BFB8}" type="slidenum">
              <a:rPr lang="en-US" dirty="0"/>
              <a:pPr/>
              <a:t>‹Nº›</a:t>
            </a:fld>
            <a:endParaRPr lang="en-US" dirty="0"/>
          </a:p>
        </p:txBody>
      </p:sp>
    </p:spTree>
    <p:extLst>
      <p:ext uri="{BB962C8B-B14F-4D97-AF65-F5344CB8AC3E}">
        <p14:creationId xmlns:p14="http://schemas.microsoft.com/office/powerpoint/2010/main" val="292310530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256032" y="1143000"/>
            <a:ext cx="2834640" cy="2377440"/>
          </a:xfrm>
        </p:spPr>
        <p:txBody>
          <a:bodyPr anchor="b">
            <a:normAutofit/>
          </a:bodyPr>
          <a:lstStyle>
            <a:lvl1pPr>
              <a:defRPr sz="3200" b="0"/>
            </a:lvl1pPr>
          </a:lstStyle>
          <a:p>
            <a:r>
              <a:rPr lang="es-ES"/>
              <a:t>Haga clic para modificar el estilo de título del patrón</a:t>
            </a:r>
            <a:endParaRPr lang="en-US" dirty="0"/>
          </a:p>
        </p:txBody>
      </p:sp>
      <p:sp>
        <p:nvSpPr>
          <p:cNvPr id="3" name="Picture Placeholder 2"/>
          <p:cNvSpPr>
            <a:spLocks noGrp="1" noChangeAspect="1"/>
          </p:cNvSpPr>
          <p:nvPr>
            <p:ph type="pic" idx="1"/>
          </p:nvPr>
        </p:nvSpPr>
        <p:spPr>
          <a:xfrm>
            <a:off x="3570644" y="767419"/>
            <a:ext cx="8115230" cy="5330952"/>
          </a:xfrm>
          <a:solidFill>
            <a:schemeClr val="bg1">
              <a:lumMod val="75000"/>
            </a:schemeClr>
          </a:solidFill>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a:t>Haga clic en el icono para agregar una imagen</a:t>
            </a:r>
            <a:endParaRPr lang="en-US" dirty="0"/>
          </a:p>
        </p:txBody>
      </p:sp>
      <p:sp>
        <p:nvSpPr>
          <p:cNvPr id="4" name="Text Placeholder 3"/>
          <p:cNvSpPr>
            <a:spLocks noGrp="1"/>
          </p:cNvSpPr>
          <p:nvPr>
            <p:ph type="body" sz="half" idx="2"/>
          </p:nvPr>
        </p:nvSpPr>
        <p:spPr>
          <a:xfrm>
            <a:off x="256032" y="3493008"/>
            <a:ext cx="2834640" cy="2322576"/>
          </a:xfrm>
        </p:spPr>
        <p:txBody>
          <a:bodyPr anchor="t">
            <a:normAutofit/>
          </a:bodyPr>
          <a:lstStyle>
            <a:lvl1pPr marL="0" indent="0">
              <a:lnSpc>
                <a:spcPct val="100000"/>
              </a:lnSpc>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8" name="Date Placeholder 7"/>
          <p:cNvSpPr>
            <a:spLocks noGrp="1"/>
          </p:cNvSpPr>
          <p:nvPr>
            <p:ph type="dt" sz="half" idx="10"/>
          </p:nvPr>
        </p:nvSpPr>
        <p:spPr/>
        <p:txBody>
          <a:bodyPr/>
          <a:lstStyle/>
          <a:p>
            <a:fld id="{5586B75A-687E-405C-8A0B-8D00578BA2C3}" type="datetimeFigureOut">
              <a:rPr lang="en-US" dirty="0"/>
              <a:pPr/>
              <a:t>5/15/2024</a:t>
            </a:fld>
            <a:endParaRPr lang="en-US" dirty="0"/>
          </a:p>
        </p:txBody>
      </p:sp>
      <p:sp>
        <p:nvSpPr>
          <p:cNvPr id="9" name="Footer Placeholder 8"/>
          <p:cNvSpPr>
            <a:spLocks noGrp="1"/>
          </p:cNvSpPr>
          <p:nvPr>
            <p:ph type="ftr" sz="quarter" idx="11"/>
          </p:nvPr>
        </p:nvSpPr>
        <p:spPr>
          <a:xfrm>
            <a:off x="3499101" y="6356350"/>
            <a:ext cx="5911517" cy="365125"/>
          </a:xfrm>
        </p:spPr>
        <p:txBody>
          <a:bodyPr/>
          <a:lstStyle/>
          <a:p>
            <a:endParaRPr lang="en-US" dirty="0"/>
          </a:p>
        </p:txBody>
      </p:sp>
      <p:sp>
        <p:nvSpPr>
          <p:cNvPr id="10" name="Slide Number Placeholder 9"/>
          <p:cNvSpPr>
            <a:spLocks noGrp="1"/>
          </p:cNvSpPr>
          <p:nvPr>
            <p:ph type="sldNum" sz="quarter" idx="12"/>
          </p:nvPr>
        </p:nvSpPr>
        <p:spPr/>
        <p:txBody>
          <a:bodyPr/>
          <a:lstStyle/>
          <a:p>
            <a:fld id="{4FAB73BC-B049-4115-A692-8D63A059BFB8}" type="slidenum">
              <a:rPr lang="en-US" dirty="0"/>
              <a:pPr/>
              <a:t>‹Nº›</a:t>
            </a:fld>
            <a:endParaRPr lang="en-US" dirty="0"/>
          </a:p>
        </p:txBody>
      </p:sp>
    </p:spTree>
    <p:extLst>
      <p:ext uri="{BB962C8B-B14F-4D97-AF65-F5344CB8AC3E}">
        <p14:creationId xmlns:p14="http://schemas.microsoft.com/office/powerpoint/2010/main" val="392002683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758952"/>
            <a:ext cx="3443590" cy="533095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252919" y="1123837"/>
            <a:ext cx="2947482" cy="4601183"/>
          </a:xfrm>
          <a:prstGeom prst="rect">
            <a:avLst/>
          </a:prstGeom>
        </p:spPr>
        <p:txBody>
          <a:bodyPr vert="horz" lIns="91440" tIns="45720" rIns="91440" bIns="45720" rtlCol="0" anchor="ctr">
            <a:normAutofit/>
          </a:bodyPr>
          <a:lstStyle/>
          <a:p>
            <a:r>
              <a:rPr lang="es-ES"/>
              <a:t>Haga clic para modificar el estilo de título del patrón</a:t>
            </a:r>
            <a:endParaRPr lang="en-US" dirty="0"/>
          </a:p>
        </p:txBody>
      </p:sp>
      <p:sp>
        <p:nvSpPr>
          <p:cNvPr id="38" name="Rectangle 37"/>
          <p:cNvSpPr/>
          <p:nvPr/>
        </p:nvSpPr>
        <p:spPr>
          <a:xfrm>
            <a:off x="11815864" y="758952"/>
            <a:ext cx="384048" cy="5330952"/>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Text Placeholder 2"/>
          <p:cNvSpPr>
            <a:spLocks noGrp="1"/>
          </p:cNvSpPr>
          <p:nvPr>
            <p:ph type="body" idx="1"/>
          </p:nvPr>
        </p:nvSpPr>
        <p:spPr>
          <a:xfrm>
            <a:off x="3869268" y="864108"/>
            <a:ext cx="7315200" cy="5120640"/>
          </a:xfrm>
          <a:prstGeom prst="rect">
            <a:avLst/>
          </a:prstGeom>
        </p:spPr>
        <p:txBody>
          <a:bodyPr vert="horz" lIns="91440" tIns="45720" rIns="91440" bIns="45720" rtlCol="0" anchor="ctr">
            <a:normAutofit/>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2"/>
          </p:nvPr>
        </p:nvSpPr>
        <p:spPr>
          <a:xfrm>
            <a:off x="262465" y="6356350"/>
            <a:ext cx="2743200" cy="365125"/>
          </a:xfrm>
          <a:prstGeom prst="rect">
            <a:avLst/>
          </a:prstGeom>
        </p:spPr>
        <p:txBody>
          <a:bodyPr vert="horz" lIns="91440" tIns="45720" rIns="91440" bIns="45720" rtlCol="0" anchor="ctr"/>
          <a:lstStyle>
            <a:lvl1pPr algn="l">
              <a:defRPr sz="1100">
                <a:solidFill>
                  <a:schemeClr val="tx1">
                    <a:lumMod val="50000"/>
                    <a:lumOff val="50000"/>
                  </a:schemeClr>
                </a:solidFill>
              </a:defRPr>
            </a:lvl1pPr>
          </a:lstStyle>
          <a:p>
            <a:fld id="{5586B75A-687E-405C-8A0B-8D00578BA2C3}" type="datetimeFigureOut">
              <a:rPr lang="en-US" dirty="0"/>
              <a:pPr/>
              <a:t>5/15/2024</a:t>
            </a:fld>
            <a:endParaRPr lang="en-US" dirty="0"/>
          </a:p>
        </p:txBody>
      </p:sp>
      <p:sp>
        <p:nvSpPr>
          <p:cNvPr id="5" name="Footer Placeholder 4"/>
          <p:cNvSpPr>
            <a:spLocks noGrp="1"/>
          </p:cNvSpPr>
          <p:nvPr>
            <p:ph type="ftr" sz="quarter" idx="3"/>
          </p:nvPr>
        </p:nvSpPr>
        <p:spPr>
          <a:xfrm>
            <a:off x="3869268" y="6356350"/>
            <a:ext cx="5911517" cy="365125"/>
          </a:xfrm>
          <a:prstGeom prst="rect">
            <a:avLst/>
          </a:prstGeom>
        </p:spPr>
        <p:txBody>
          <a:bodyPr vert="horz" lIns="91440" tIns="45720" rIns="91440" bIns="45720" rtlCol="0" anchor="ctr"/>
          <a:lstStyle>
            <a:lvl1pPr algn="l">
              <a:defRPr sz="1100">
                <a:solidFill>
                  <a:schemeClr val="tx1">
                    <a:lumMod val="50000"/>
                    <a:lumOff val="50000"/>
                  </a:schemeClr>
                </a:solidFill>
              </a:defRPr>
            </a:lvl1pPr>
          </a:lstStyle>
          <a:p>
            <a:endParaRPr lang="en-US" dirty="0"/>
          </a:p>
        </p:txBody>
      </p:sp>
      <p:sp>
        <p:nvSpPr>
          <p:cNvPr id="6" name="Slide Number Placeholder 5"/>
          <p:cNvSpPr>
            <a:spLocks noGrp="1"/>
          </p:cNvSpPr>
          <p:nvPr>
            <p:ph type="sldNum" sz="quarter" idx="4"/>
          </p:nvPr>
        </p:nvSpPr>
        <p:spPr>
          <a:xfrm>
            <a:off x="10634135" y="6356350"/>
            <a:ext cx="1530927" cy="365125"/>
          </a:xfrm>
          <a:prstGeom prst="rect">
            <a:avLst/>
          </a:prstGeom>
        </p:spPr>
        <p:txBody>
          <a:bodyPr vert="horz" lIns="91440" tIns="45720" rIns="91440" bIns="45720" rtlCol="0" anchor="ctr"/>
          <a:lstStyle>
            <a:lvl1pPr algn="r">
              <a:defRPr sz="1200" b="1">
                <a:solidFill>
                  <a:schemeClr val="accent1"/>
                </a:solidFill>
              </a:defRPr>
            </a:lvl1pPr>
          </a:lstStyle>
          <a:p>
            <a:fld id="{4FAB73BC-B049-4115-A692-8D63A059BFB8}" type="slidenum">
              <a:rPr lang="en-US" dirty="0"/>
              <a:pPr/>
              <a:t>‹Nº›</a:t>
            </a:fld>
            <a:endParaRPr lang="en-US" dirty="0"/>
          </a:p>
        </p:txBody>
      </p:sp>
    </p:spTree>
    <p:extLst>
      <p:ext uri="{BB962C8B-B14F-4D97-AF65-F5344CB8AC3E}">
        <p14:creationId xmlns:p14="http://schemas.microsoft.com/office/powerpoint/2010/main" val="358157963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sldNum="0" hdr="0" ftr="0" dt="0"/>
  <p:txStyles>
    <p:titleStyle>
      <a:lvl1pPr algn="l" defTabSz="914400" rtl="0" eaLnBrk="1" latinLnBrk="0" hangingPunct="1">
        <a:lnSpc>
          <a:spcPct val="90000"/>
        </a:lnSpc>
        <a:spcBef>
          <a:spcPct val="0"/>
        </a:spcBef>
        <a:buNone/>
        <a:defRPr sz="3600" kern="1200" spc="-60" baseline="0">
          <a:solidFill>
            <a:srgbClr val="FFFFFF"/>
          </a:solid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1"/>
        </a:buClr>
        <a:buFont typeface="Wingdings 2" pitchFamily="18" charset="2"/>
        <a:buChar char=""/>
        <a:defRPr sz="2000" kern="1200">
          <a:solidFill>
            <a:schemeClr val="tx1">
              <a:lumMod val="65000"/>
              <a:lumOff val="35000"/>
            </a:schemeClr>
          </a:solidFill>
          <a:latin typeface="+mn-lt"/>
          <a:ea typeface="+mn-ea"/>
          <a:cs typeface="+mn-cs"/>
        </a:defRPr>
      </a:lvl1pPr>
      <a:lvl2pPr marL="6858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800" kern="1200">
          <a:solidFill>
            <a:schemeClr val="tx1">
              <a:lumMod val="65000"/>
              <a:lumOff val="35000"/>
            </a:schemeClr>
          </a:solidFill>
          <a:latin typeface="+mn-lt"/>
          <a:ea typeface="+mn-ea"/>
          <a:cs typeface="+mn-cs"/>
        </a:defRPr>
      </a:lvl2pPr>
      <a:lvl3pPr marL="11430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600" kern="1200">
          <a:solidFill>
            <a:schemeClr val="tx1">
              <a:lumMod val="65000"/>
              <a:lumOff val="35000"/>
            </a:schemeClr>
          </a:solidFill>
          <a:latin typeface="+mn-lt"/>
          <a:ea typeface="+mn-ea"/>
          <a:cs typeface="+mn-cs"/>
        </a:defRPr>
      </a:lvl3pPr>
      <a:lvl4pPr marL="16002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4pPr>
      <a:lvl5pPr marL="20574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5pPr>
      <a:lvl6pPr marL="25146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6pPr>
      <a:lvl7pPr marL="29718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7pPr>
      <a:lvl8pPr marL="34290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8pPr>
      <a:lvl9pPr marL="38862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a:extLst>
              <a:ext uri="{FF2B5EF4-FFF2-40B4-BE49-F238E27FC236}">
                <a16:creationId xmlns:a16="http://schemas.microsoft.com/office/drawing/2014/main" id="{9B412A2F-8035-455E-EB06-C7D3A7C7C52C}"/>
              </a:ext>
            </a:extLst>
          </p:cNvPr>
          <p:cNvSpPr>
            <a:spLocks noGrp="1"/>
          </p:cNvSpPr>
          <p:nvPr>
            <p:ph type="ctrTitle"/>
          </p:nvPr>
        </p:nvSpPr>
        <p:spPr/>
        <p:txBody>
          <a:bodyPr/>
          <a:lstStyle/>
          <a:p>
            <a:r>
              <a:rPr lang="es-MX" dirty="0"/>
              <a:t>Política Monetaria</a:t>
            </a:r>
          </a:p>
        </p:txBody>
      </p:sp>
      <p:sp>
        <p:nvSpPr>
          <p:cNvPr id="5" name="Subtítulo 4">
            <a:extLst>
              <a:ext uri="{FF2B5EF4-FFF2-40B4-BE49-F238E27FC236}">
                <a16:creationId xmlns:a16="http://schemas.microsoft.com/office/drawing/2014/main" id="{71BB9DB5-5FEF-DF46-0522-E444AD2C4050}"/>
              </a:ext>
            </a:extLst>
          </p:cNvPr>
          <p:cNvSpPr>
            <a:spLocks noGrp="1"/>
          </p:cNvSpPr>
          <p:nvPr>
            <p:ph type="subTitle" idx="1"/>
          </p:nvPr>
        </p:nvSpPr>
        <p:spPr/>
        <p:txBody>
          <a:bodyPr/>
          <a:lstStyle/>
          <a:p>
            <a:r>
              <a:rPr lang="es-MX" dirty="0"/>
              <a:t>Introducción a la economía – Semestre I , 2024.</a:t>
            </a:r>
          </a:p>
          <a:p>
            <a:r>
              <a:rPr lang="es-MX" dirty="0"/>
              <a:t>Prof. </a:t>
            </a:r>
            <a:r>
              <a:rPr lang="es-MX"/>
              <a:t>Rafael </a:t>
            </a:r>
            <a:r>
              <a:rPr lang="es-MX" dirty="0"/>
              <a:t>Plaza R.</a:t>
            </a:r>
          </a:p>
        </p:txBody>
      </p:sp>
    </p:spTree>
    <p:extLst>
      <p:ext uri="{BB962C8B-B14F-4D97-AF65-F5344CB8AC3E}">
        <p14:creationId xmlns:p14="http://schemas.microsoft.com/office/powerpoint/2010/main" val="253538744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a:t>¿Cómo funciona el sistema financiero?</a:t>
            </a:r>
            <a:br>
              <a:rPr lang="es-ES" dirty="0"/>
            </a:br>
            <a:r>
              <a:rPr lang="es-ES" sz="1400" dirty="0"/>
              <a:t>Y la creación de dinero.</a:t>
            </a:r>
            <a:endParaRPr lang="es-ES" dirty="0"/>
          </a:p>
        </p:txBody>
      </p:sp>
      <p:sp>
        <p:nvSpPr>
          <p:cNvPr id="6" name="Marcador de texto 5"/>
          <p:cNvSpPr>
            <a:spLocks noGrp="1"/>
          </p:cNvSpPr>
          <p:nvPr>
            <p:ph type="body" idx="1"/>
          </p:nvPr>
        </p:nvSpPr>
        <p:spPr>
          <a:xfrm>
            <a:off x="3867912" y="772734"/>
            <a:ext cx="3474720" cy="476518"/>
          </a:xfrm>
        </p:spPr>
        <p:txBody>
          <a:bodyPr/>
          <a:lstStyle/>
          <a:p>
            <a:r>
              <a:rPr lang="es-ES" dirty="0"/>
              <a:t>Balance simplificado BC</a:t>
            </a:r>
          </a:p>
        </p:txBody>
      </p:sp>
      <p:graphicFrame>
        <p:nvGraphicFramePr>
          <p:cNvPr id="10" name="Marcador de contenido 9"/>
          <p:cNvGraphicFramePr>
            <a:graphicFrameLocks noGrp="1"/>
          </p:cNvGraphicFramePr>
          <p:nvPr>
            <p:ph sz="half" idx="2"/>
          </p:nvPr>
        </p:nvGraphicFramePr>
        <p:xfrm>
          <a:off x="3867150" y="1249250"/>
          <a:ext cx="3475038" cy="4937760"/>
        </p:xfrm>
        <a:graphic>
          <a:graphicData uri="http://schemas.openxmlformats.org/drawingml/2006/table">
            <a:tbl>
              <a:tblPr firstRow="1" bandRow="1">
                <a:tableStyleId>{5C22544A-7EE6-4342-B048-85BDC9FD1C3A}</a:tableStyleId>
              </a:tblPr>
              <a:tblGrid>
                <a:gridCol w="1737519">
                  <a:extLst>
                    <a:ext uri="{9D8B030D-6E8A-4147-A177-3AD203B41FA5}">
                      <a16:colId xmlns:a16="http://schemas.microsoft.com/office/drawing/2014/main" val="20000"/>
                    </a:ext>
                  </a:extLst>
                </a:gridCol>
                <a:gridCol w="1737519">
                  <a:extLst>
                    <a:ext uri="{9D8B030D-6E8A-4147-A177-3AD203B41FA5}">
                      <a16:colId xmlns:a16="http://schemas.microsoft.com/office/drawing/2014/main" val="20001"/>
                    </a:ext>
                  </a:extLst>
                </a:gridCol>
              </a:tblGrid>
              <a:tr h="364425">
                <a:tc>
                  <a:txBody>
                    <a:bodyPr/>
                    <a:lstStyle/>
                    <a:p>
                      <a:r>
                        <a:rPr lang="es-ES" dirty="0"/>
                        <a:t>Activos </a:t>
                      </a:r>
                    </a:p>
                  </a:txBody>
                  <a:tcPr/>
                </a:tc>
                <a:tc>
                  <a:txBody>
                    <a:bodyPr/>
                    <a:lstStyle/>
                    <a:p>
                      <a:r>
                        <a:rPr lang="es-ES" dirty="0"/>
                        <a:t>Pasivos</a:t>
                      </a:r>
                    </a:p>
                  </a:txBody>
                  <a:tcPr/>
                </a:tc>
                <a:extLst>
                  <a:ext uri="{0D108BD9-81ED-4DB2-BD59-A6C34878D82A}">
                    <a16:rowId xmlns:a16="http://schemas.microsoft.com/office/drawing/2014/main" val="10000"/>
                  </a:ext>
                </a:extLst>
              </a:tr>
              <a:tr h="911061">
                <a:tc>
                  <a:txBody>
                    <a:bodyPr/>
                    <a:lstStyle/>
                    <a:p>
                      <a:r>
                        <a:rPr lang="es-ES" dirty="0"/>
                        <a:t>Activos internacionales netos</a:t>
                      </a:r>
                    </a:p>
                  </a:txBody>
                  <a:tcPr/>
                </a:tc>
                <a:tc>
                  <a:txBody>
                    <a:bodyPr/>
                    <a:lstStyle/>
                    <a:p>
                      <a:r>
                        <a:rPr lang="es-ES" dirty="0"/>
                        <a:t>Efectivo en circulación</a:t>
                      </a:r>
                    </a:p>
                  </a:txBody>
                  <a:tcPr/>
                </a:tc>
                <a:extLst>
                  <a:ext uri="{0D108BD9-81ED-4DB2-BD59-A6C34878D82A}">
                    <a16:rowId xmlns:a16="http://schemas.microsoft.com/office/drawing/2014/main" val="10001"/>
                  </a:ext>
                </a:extLst>
              </a:tr>
              <a:tr h="364425">
                <a:tc>
                  <a:txBody>
                    <a:bodyPr/>
                    <a:lstStyle/>
                    <a:p>
                      <a:endParaRPr lang="es-ES"/>
                    </a:p>
                  </a:txBody>
                  <a:tcPr/>
                </a:tc>
                <a:tc>
                  <a:txBody>
                    <a:bodyPr/>
                    <a:lstStyle/>
                    <a:p>
                      <a:r>
                        <a:rPr lang="es-ES" dirty="0"/>
                        <a:t>Activos líquidos</a:t>
                      </a:r>
                    </a:p>
                  </a:txBody>
                  <a:tcPr/>
                </a:tc>
                <a:extLst>
                  <a:ext uri="{0D108BD9-81ED-4DB2-BD59-A6C34878D82A}">
                    <a16:rowId xmlns:a16="http://schemas.microsoft.com/office/drawing/2014/main" val="10002"/>
                  </a:ext>
                </a:extLst>
              </a:tr>
              <a:tr h="637743">
                <a:tc>
                  <a:txBody>
                    <a:bodyPr/>
                    <a:lstStyle/>
                    <a:p>
                      <a:endParaRPr lang="es-ES"/>
                    </a:p>
                  </a:txBody>
                  <a:tcPr/>
                </a:tc>
                <a:tc>
                  <a:txBody>
                    <a:bodyPr/>
                    <a:lstStyle/>
                    <a:p>
                      <a:r>
                        <a:rPr lang="es-ES" dirty="0"/>
                        <a:t>(Base monetaria)</a:t>
                      </a:r>
                    </a:p>
                  </a:txBody>
                  <a:tcPr/>
                </a:tc>
                <a:extLst>
                  <a:ext uri="{0D108BD9-81ED-4DB2-BD59-A6C34878D82A}">
                    <a16:rowId xmlns:a16="http://schemas.microsoft.com/office/drawing/2014/main" val="10003"/>
                  </a:ext>
                </a:extLst>
              </a:tr>
              <a:tr h="637743">
                <a:tc>
                  <a:txBody>
                    <a:bodyPr/>
                    <a:lstStyle/>
                    <a:p>
                      <a:r>
                        <a:rPr lang="es-ES" dirty="0"/>
                        <a:t>Créditos</a:t>
                      </a:r>
                      <a:r>
                        <a:rPr lang="es-ES" baseline="0" dirty="0"/>
                        <a:t> internos</a:t>
                      </a:r>
                      <a:endParaRPr lang="es-ES" dirty="0"/>
                    </a:p>
                  </a:txBody>
                  <a:tcPr/>
                </a:tc>
                <a:tc>
                  <a:txBody>
                    <a:bodyPr/>
                    <a:lstStyle/>
                    <a:p>
                      <a:endParaRPr lang="es-ES" dirty="0"/>
                    </a:p>
                  </a:txBody>
                  <a:tcPr/>
                </a:tc>
                <a:extLst>
                  <a:ext uri="{0D108BD9-81ED-4DB2-BD59-A6C34878D82A}">
                    <a16:rowId xmlns:a16="http://schemas.microsoft.com/office/drawing/2014/main" val="10004"/>
                  </a:ext>
                </a:extLst>
              </a:tr>
              <a:tr h="364425">
                <a:tc>
                  <a:txBody>
                    <a:bodyPr/>
                    <a:lstStyle/>
                    <a:p>
                      <a:pPr algn="r"/>
                      <a:r>
                        <a:rPr lang="es-ES" dirty="0"/>
                        <a:t>- Al Gobierno</a:t>
                      </a:r>
                    </a:p>
                  </a:txBody>
                  <a:tcPr/>
                </a:tc>
                <a:tc>
                  <a:txBody>
                    <a:bodyPr/>
                    <a:lstStyle/>
                    <a:p>
                      <a:endParaRPr lang="es-ES"/>
                    </a:p>
                  </a:txBody>
                  <a:tcPr/>
                </a:tc>
                <a:extLst>
                  <a:ext uri="{0D108BD9-81ED-4DB2-BD59-A6C34878D82A}">
                    <a16:rowId xmlns:a16="http://schemas.microsoft.com/office/drawing/2014/main" val="10005"/>
                  </a:ext>
                </a:extLst>
              </a:tr>
              <a:tr h="637743">
                <a:tc>
                  <a:txBody>
                    <a:bodyPr/>
                    <a:lstStyle/>
                    <a:p>
                      <a:pPr algn="r"/>
                      <a:r>
                        <a:rPr lang="es-ES" dirty="0"/>
                        <a:t>- A la Banca Privada</a:t>
                      </a:r>
                    </a:p>
                  </a:txBody>
                  <a:tcPr/>
                </a:tc>
                <a:tc>
                  <a:txBody>
                    <a:bodyPr/>
                    <a:lstStyle/>
                    <a:p>
                      <a:endParaRPr lang="es-ES"/>
                    </a:p>
                  </a:txBody>
                  <a:tcPr/>
                </a:tc>
                <a:extLst>
                  <a:ext uri="{0D108BD9-81ED-4DB2-BD59-A6C34878D82A}">
                    <a16:rowId xmlns:a16="http://schemas.microsoft.com/office/drawing/2014/main" val="10006"/>
                  </a:ext>
                </a:extLst>
              </a:tr>
              <a:tr h="637743">
                <a:tc>
                  <a:txBody>
                    <a:bodyPr/>
                    <a:lstStyle/>
                    <a:p>
                      <a:r>
                        <a:rPr lang="es-ES" dirty="0"/>
                        <a:t>Cartera de valores</a:t>
                      </a:r>
                    </a:p>
                  </a:txBody>
                  <a:tcPr/>
                </a:tc>
                <a:tc>
                  <a:txBody>
                    <a:bodyPr/>
                    <a:lstStyle/>
                    <a:p>
                      <a:endParaRPr lang="es-ES" dirty="0"/>
                    </a:p>
                  </a:txBody>
                  <a:tcPr/>
                </a:tc>
                <a:extLst>
                  <a:ext uri="{0D108BD9-81ED-4DB2-BD59-A6C34878D82A}">
                    <a16:rowId xmlns:a16="http://schemas.microsoft.com/office/drawing/2014/main" val="10007"/>
                  </a:ext>
                </a:extLst>
              </a:tr>
              <a:tr h="364425">
                <a:tc>
                  <a:txBody>
                    <a:bodyPr/>
                    <a:lstStyle/>
                    <a:p>
                      <a:r>
                        <a:rPr lang="es-ES" dirty="0"/>
                        <a:t>Otros activos</a:t>
                      </a:r>
                    </a:p>
                  </a:txBody>
                  <a:tcPr/>
                </a:tc>
                <a:tc>
                  <a:txBody>
                    <a:bodyPr/>
                    <a:lstStyle/>
                    <a:p>
                      <a:endParaRPr lang="es-ES" dirty="0"/>
                    </a:p>
                  </a:txBody>
                  <a:tcPr/>
                </a:tc>
                <a:extLst>
                  <a:ext uri="{0D108BD9-81ED-4DB2-BD59-A6C34878D82A}">
                    <a16:rowId xmlns:a16="http://schemas.microsoft.com/office/drawing/2014/main" val="10008"/>
                  </a:ext>
                </a:extLst>
              </a:tr>
            </a:tbl>
          </a:graphicData>
        </a:graphic>
      </p:graphicFrame>
      <p:sp>
        <p:nvSpPr>
          <p:cNvPr id="8" name="Marcador de texto 7"/>
          <p:cNvSpPr>
            <a:spLocks noGrp="1"/>
          </p:cNvSpPr>
          <p:nvPr>
            <p:ph type="body" sz="quarter" idx="3"/>
          </p:nvPr>
        </p:nvSpPr>
        <p:spPr>
          <a:xfrm>
            <a:off x="7818463" y="515155"/>
            <a:ext cx="3474720" cy="734095"/>
          </a:xfrm>
        </p:spPr>
        <p:txBody>
          <a:bodyPr/>
          <a:lstStyle/>
          <a:p>
            <a:r>
              <a:rPr lang="es-ES" dirty="0"/>
              <a:t>Balance simplificado Banca Privada</a:t>
            </a:r>
          </a:p>
        </p:txBody>
      </p:sp>
      <p:graphicFrame>
        <p:nvGraphicFramePr>
          <p:cNvPr id="11" name="Marcador de contenido 10"/>
          <p:cNvGraphicFramePr>
            <a:graphicFrameLocks noGrp="1"/>
          </p:cNvGraphicFramePr>
          <p:nvPr>
            <p:ph sz="quarter" idx="4"/>
          </p:nvPr>
        </p:nvGraphicFramePr>
        <p:xfrm>
          <a:off x="7818438" y="1249248"/>
          <a:ext cx="3475038" cy="4937762"/>
        </p:xfrm>
        <a:graphic>
          <a:graphicData uri="http://schemas.openxmlformats.org/drawingml/2006/table">
            <a:tbl>
              <a:tblPr firstRow="1" bandRow="1">
                <a:tableStyleId>{5C22544A-7EE6-4342-B048-85BDC9FD1C3A}</a:tableStyleId>
              </a:tblPr>
              <a:tblGrid>
                <a:gridCol w="1737519">
                  <a:extLst>
                    <a:ext uri="{9D8B030D-6E8A-4147-A177-3AD203B41FA5}">
                      <a16:colId xmlns:a16="http://schemas.microsoft.com/office/drawing/2014/main" val="20000"/>
                    </a:ext>
                  </a:extLst>
                </a:gridCol>
                <a:gridCol w="1737519">
                  <a:extLst>
                    <a:ext uri="{9D8B030D-6E8A-4147-A177-3AD203B41FA5}">
                      <a16:colId xmlns:a16="http://schemas.microsoft.com/office/drawing/2014/main" val="20001"/>
                    </a:ext>
                  </a:extLst>
                </a:gridCol>
              </a:tblGrid>
              <a:tr h="522401">
                <a:tc>
                  <a:txBody>
                    <a:bodyPr/>
                    <a:lstStyle/>
                    <a:p>
                      <a:r>
                        <a:rPr lang="es-ES" dirty="0"/>
                        <a:t>Activos</a:t>
                      </a:r>
                    </a:p>
                  </a:txBody>
                  <a:tcPr/>
                </a:tc>
                <a:tc>
                  <a:txBody>
                    <a:bodyPr/>
                    <a:lstStyle/>
                    <a:p>
                      <a:r>
                        <a:rPr lang="es-ES" dirty="0"/>
                        <a:t>Pasivos</a:t>
                      </a:r>
                    </a:p>
                  </a:txBody>
                  <a:tcPr/>
                </a:tc>
                <a:extLst>
                  <a:ext uri="{0D108BD9-81ED-4DB2-BD59-A6C34878D82A}">
                    <a16:rowId xmlns:a16="http://schemas.microsoft.com/office/drawing/2014/main" val="10000"/>
                  </a:ext>
                </a:extLst>
              </a:tr>
              <a:tr h="522401">
                <a:tc>
                  <a:txBody>
                    <a:bodyPr/>
                    <a:lstStyle/>
                    <a:p>
                      <a:r>
                        <a:rPr lang="es-ES" dirty="0"/>
                        <a:t>Efectivo</a:t>
                      </a:r>
                    </a:p>
                  </a:txBody>
                  <a:tcPr/>
                </a:tc>
                <a:tc>
                  <a:txBody>
                    <a:bodyPr/>
                    <a:lstStyle/>
                    <a:p>
                      <a:r>
                        <a:rPr lang="es-ES" dirty="0"/>
                        <a:t>Depósitos</a:t>
                      </a:r>
                    </a:p>
                  </a:txBody>
                  <a:tcPr/>
                </a:tc>
                <a:extLst>
                  <a:ext uri="{0D108BD9-81ED-4DB2-BD59-A6C34878D82A}">
                    <a16:rowId xmlns:a16="http://schemas.microsoft.com/office/drawing/2014/main" val="10001"/>
                  </a:ext>
                </a:extLst>
              </a:tr>
              <a:tr h="522401">
                <a:tc>
                  <a:txBody>
                    <a:bodyPr/>
                    <a:lstStyle/>
                    <a:p>
                      <a:r>
                        <a:rPr lang="es-ES" dirty="0"/>
                        <a:t>Activos</a:t>
                      </a:r>
                      <a:r>
                        <a:rPr lang="es-ES" baseline="0" dirty="0"/>
                        <a:t> líquidos</a:t>
                      </a:r>
                      <a:endParaRPr lang="es-ES" dirty="0"/>
                    </a:p>
                  </a:txBody>
                  <a:tcPr/>
                </a:tc>
                <a:tc>
                  <a:txBody>
                    <a:bodyPr/>
                    <a:lstStyle/>
                    <a:p>
                      <a:pPr algn="r"/>
                      <a:r>
                        <a:rPr lang="es-ES" dirty="0"/>
                        <a:t>- A la vista</a:t>
                      </a:r>
                    </a:p>
                  </a:txBody>
                  <a:tcPr/>
                </a:tc>
                <a:extLst>
                  <a:ext uri="{0D108BD9-81ED-4DB2-BD59-A6C34878D82A}">
                    <a16:rowId xmlns:a16="http://schemas.microsoft.com/office/drawing/2014/main" val="10002"/>
                  </a:ext>
                </a:extLst>
              </a:tr>
              <a:tr h="522401">
                <a:tc>
                  <a:txBody>
                    <a:bodyPr/>
                    <a:lstStyle/>
                    <a:p>
                      <a:r>
                        <a:rPr lang="es-ES" dirty="0"/>
                        <a:t>Créditos</a:t>
                      </a:r>
                    </a:p>
                  </a:txBody>
                  <a:tcPr/>
                </a:tc>
                <a:tc>
                  <a:txBody>
                    <a:bodyPr/>
                    <a:lstStyle/>
                    <a:p>
                      <a:pPr algn="r"/>
                      <a:r>
                        <a:rPr lang="es-ES" dirty="0"/>
                        <a:t>- A</a:t>
                      </a:r>
                      <a:r>
                        <a:rPr lang="es-ES" baseline="0" dirty="0"/>
                        <a:t> plazo</a:t>
                      </a:r>
                      <a:endParaRPr lang="es-ES" dirty="0"/>
                    </a:p>
                  </a:txBody>
                  <a:tcPr/>
                </a:tc>
                <a:extLst>
                  <a:ext uri="{0D108BD9-81ED-4DB2-BD59-A6C34878D82A}">
                    <a16:rowId xmlns:a16="http://schemas.microsoft.com/office/drawing/2014/main" val="10003"/>
                  </a:ext>
                </a:extLst>
              </a:tr>
              <a:tr h="522401">
                <a:tc>
                  <a:txBody>
                    <a:bodyPr/>
                    <a:lstStyle/>
                    <a:p>
                      <a:pPr algn="r"/>
                      <a:r>
                        <a:rPr lang="es-ES" dirty="0"/>
                        <a:t>- Al Gobierno</a:t>
                      </a:r>
                    </a:p>
                  </a:txBody>
                  <a:tcPr/>
                </a:tc>
                <a:tc>
                  <a:txBody>
                    <a:bodyPr/>
                    <a:lstStyle/>
                    <a:p>
                      <a:r>
                        <a:rPr lang="es-ES" dirty="0"/>
                        <a:t>Otros pasivos</a:t>
                      </a:r>
                    </a:p>
                  </a:txBody>
                  <a:tcPr/>
                </a:tc>
                <a:extLst>
                  <a:ext uri="{0D108BD9-81ED-4DB2-BD59-A6C34878D82A}">
                    <a16:rowId xmlns:a16="http://schemas.microsoft.com/office/drawing/2014/main" val="10004"/>
                  </a:ext>
                </a:extLst>
              </a:tr>
              <a:tr h="901678">
                <a:tc>
                  <a:txBody>
                    <a:bodyPr/>
                    <a:lstStyle/>
                    <a:p>
                      <a:pPr algn="r"/>
                      <a:r>
                        <a:rPr lang="es-ES" dirty="0"/>
                        <a:t>- Al sector privado</a:t>
                      </a:r>
                    </a:p>
                  </a:txBody>
                  <a:tcPr/>
                </a:tc>
                <a:tc>
                  <a:txBody>
                    <a:bodyPr/>
                    <a:lstStyle/>
                    <a:p>
                      <a:endParaRPr lang="es-ES" dirty="0"/>
                    </a:p>
                  </a:txBody>
                  <a:tcPr/>
                </a:tc>
                <a:extLst>
                  <a:ext uri="{0D108BD9-81ED-4DB2-BD59-A6C34878D82A}">
                    <a16:rowId xmlns:a16="http://schemas.microsoft.com/office/drawing/2014/main" val="10005"/>
                  </a:ext>
                </a:extLst>
              </a:tr>
              <a:tr h="901678">
                <a:tc>
                  <a:txBody>
                    <a:bodyPr/>
                    <a:lstStyle/>
                    <a:p>
                      <a:r>
                        <a:rPr lang="es-ES" dirty="0"/>
                        <a:t>Cartera de valores</a:t>
                      </a:r>
                    </a:p>
                  </a:txBody>
                  <a:tcPr/>
                </a:tc>
                <a:tc>
                  <a:txBody>
                    <a:bodyPr/>
                    <a:lstStyle/>
                    <a:p>
                      <a:endParaRPr lang="es-ES" dirty="0"/>
                    </a:p>
                  </a:txBody>
                  <a:tcPr/>
                </a:tc>
                <a:extLst>
                  <a:ext uri="{0D108BD9-81ED-4DB2-BD59-A6C34878D82A}">
                    <a16:rowId xmlns:a16="http://schemas.microsoft.com/office/drawing/2014/main" val="10006"/>
                  </a:ext>
                </a:extLst>
              </a:tr>
              <a:tr h="522401">
                <a:tc>
                  <a:txBody>
                    <a:bodyPr/>
                    <a:lstStyle/>
                    <a:p>
                      <a:r>
                        <a:rPr lang="es-ES" dirty="0"/>
                        <a:t>Otros activos</a:t>
                      </a:r>
                    </a:p>
                  </a:txBody>
                  <a:tcPr/>
                </a:tc>
                <a:tc>
                  <a:txBody>
                    <a:bodyPr/>
                    <a:lstStyle/>
                    <a:p>
                      <a:endParaRPr lang="es-ES" dirty="0"/>
                    </a:p>
                  </a:txBody>
                  <a:tcPr/>
                </a:tc>
                <a:extLst>
                  <a:ext uri="{0D108BD9-81ED-4DB2-BD59-A6C34878D82A}">
                    <a16:rowId xmlns:a16="http://schemas.microsoft.com/office/drawing/2014/main" val="10007"/>
                  </a:ext>
                </a:extLst>
              </a:tr>
            </a:tbl>
          </a:graphicData>
        </a:graphic>
      </p:graphicFrame>
    </p:spTree>
    <p:extLst>
      <p:ext uri="{BB962C8B-B14F-4D97-AF65-F5344CB8AC3E}">
        <p14:creationId xmlns:p14="http://schemas.microsoft.com/office/powerpoint/2010/main" val="171452228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a:t>Balance simplificado BC</a:t>
            </a:r>
            <a:br>
              <a:rPr lang="es-ES" dirty="0"/>
            </a:br>
            <a:r>
              <a:rPr lang="es-ES" sz="1400" dirty="0"/>
              <a:t>Y la creación de dinero.</a:t>
            </a:r>
            <a:endParaRPr lang="es-ES" dirty="0"/>
          </a:p>
        </p:txBody>
      </p:sp>
      <p:sp>
        <p:nvSpPr>
          <p:cNvPr id="3" name="Marcador de contenido 2"/>
          <p:cNvSpPr>
            <a:spLocks noGrp="1"/>
          </p:cNvSpPr>
          <p:nvPr>
            <p:ph idx="1"/>
          </p:nvPr>
        </p:nvSpPr>
        <p:spPr/>
        <p:txBody>
          <a:bodyPr>
            <a:normAutofit fontScale="92500" lnSpcReduction="10000"/>
          </a:bodyPr>
          <a:lstStyle/>
          <a:p>
            <a:r>
              <a:rPr lang="es-ES" dirty="0"/>
              <a:t>Un BC no emite D por propia iniciativa, sino porque alguien se lo pide. De esta manera el BC adquiere un derecho contra otro y que figura en el activo de su balance. Por ejemplo:</a:t>
            </a:r>
          </a:p>
          <a:p>
            <a:pPr lvl="1"/>
            <a:r>
              <a:rPr lang="es-ES" dirty="0"/>
              <a:t>Puede emitir D a cambio de divisas, si así lo pide un exportador.  Reenvío a comercio internacional neto (partida activos internacionales netos).</a:t>
            </a:r>
          </a:p>
          <a:p>
            <a:pPr lvl="1"/>
            <a:r>
              <a:rPr lang="es-ES" dirty="0"/>
              <a:t>Puede emitir D porque el gobierno lo pide (para financiar guerras, gasto público, infraestructura, deuda histórica de profesores, contratación de operadores políticos, </a:t>
            </a:r>
            <a:r>
              <a:rPr lang="es-ES" dirty="0" err="1"/>
              <a:t>etc</a:t>
            </a:r>
            <a:r>
              <a:rPr lang="es-ES" dirty="0"/>
              <a:t>). Ej.: Venezuela, Nicaragua, Zimbabue, etc. Hoy, en sistemas políticos serios, prohibido.</a:t>
            </a:r>
          </a:p>
          <a:p>
            <a:pPr lvl="1"/>
            <a:r>
              <a:rPr lang="es-ES" dirty="0"/>
              <a:t>BC puede prestar dinero (y crearlo) a la banca privada. El BC no suele entregar efectivo a ésta, sino que entrega/registra ACTIVOS LÍQUIDOS (el “oro” de antes, la garantía detrás de la actuación de la banca privada concediendo crédito). Tanto el efectivo como los activos líquidos constituyen la “base monetaria” sobre la que el sistema financiero (SF) crea dinero (D).</a:t>
            </a:r>
          </a:p>
          <a:p>
            <a:pPr lvl="1"/>
            <a:r>
              <a:rPr lang="es-ES" dirty="0"/>
              <a:t>Empleando su “cartera de valores”: títulos de deuda pública (bonos soberanos) u obligaciones de empresas privadas (bonos de </a:t>
            </a:r>
            <a:r>
              <a:rPr lang="es-ES" dirty="0" err="1"/>
              <a:t>Cencosud</a:t>
            </a:r>
            <a:r>
              <a:rPr lang="es-ES" dirty="0"/>
              <a:t>) que los transa para regular la liquidez del SF por medio de “operaciones de mercado abierto”.</a:t>
            </a:r>
          </a:p>
          <a:p>
            <a:pPr lvl="1"/>
            <a:r>
              <a:rPr lang="es-ES" dirty="0"/>
              <a:t>Empleando la cuenta de “otros activos”: edificios, colecciones de arte, mobiliario, etc.</a:t>
            </a:r>
          </a:p>
        </p:txBody>
      </p:sp>
    </p:spTree>
    <p:extLst>
      <p:ext uri="{BB962C8B-B14F-4D97-AF65-F5344CB8AC3E}">
        <p14:creationId xmlns:p14="http://schemas.microsoft.com/office/powerpoint/2010/main" val="40592387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a:t>Balance simplificado Banca privada</a:t>
            </a:r>
            <a:br>
              <a:rPr lang="es-ES" dirty="0"/>
            </a:br>
            <a:r>
              <a:rPr lang="es-ES" sz="1400" dirty="0"/>
              <a:t>Y la creación de dinero.</a:t>
            </a:r>
            <a:endParaRPr lang="es-ES" dirty="0"/>
          </a:p>
        </p:txBody>
      </p:sp>
      <p:sp>
        <p:nvSpPr>
          <p:cNvPr id="3" name="Marcador de contenido 2"/>
          <p:cNvSpPr>
            <a:spLocks noGrp="1"/>
          </p:cNvSpPr>
          <p:nvPr>
            <p:ph idx="1"/>
          </p:nvPr>
        </p:nvSpPr>
        <p:spPr/>
        <p:txBody>
          <a:bodyPr/>
          <a:lstStyle/>
          <a:p>
            <a:r>
              <a:rPr lang="es-ES" dirty="0"/>
              <a:t>La Banca privada también maneja un balance (</a:t>
            </a:r>
            <a:r>
              <a:rPr lang="es-ES" dirty="0" err="1"/>
              <a:t>simpllificado</a:t>
            </a:r>
            <a:r>
              <a:rPr lang="es-ES" dirty="0"/>
              <a:t>), que se interrelaciona con el del BC.</a:t>
            </a:r>
          </a:p>
          <a:p>
            <a:r>
              <a:rPr lang="es-ES" dirty="0"/>
              <a:t>En su cuenta de activos no revisten mayor complejidad las partidas de “efectivo”, “activos líquidos” ni “créditos” o la de “otros activos”. Ellas dan cuenta de las acreencias del banco en relación con sus distintos clientes.</a:t>
            </a:r>
          </a:p>
          <a:p>
            <a:r>
              <a:rPr lang="es-ES" dirty="0"/>
              <a:t>Destaca, no obstante, la partida “cartera de valores”, porque en ella se concentran las acreencias (y obligaciones, el balance del BC) en que los bancos han invertido su propio dinero (no los fondos de inversión de varias clases que administran.</a:t>
            </a:r>
          </a:p>
          <a:p>
            <a:r>
              <a:rPr lang="es-ES" dirty="0"/>
              <a:t>En la columna de pasivos, no presenta mayor complejidad la partida “depósitos”. En cambio, la de “otros pasivos” incluye todas las obligaciones de naturaleza no monetaria de la banca (deudores ordinarios a CP y LP), capital y reservas (como en cualquier empresa). </a:t>
            </a:r>
          </a:p>
          <a:p>
            <a:endParaRPr lang="es-ES" dirty="0"/>
          </a:p>
        </p:txBody>
      </p:sp>
    </p:spTree>
    <p:extLst>
      <p:ext uri="{BB962C8B-B14F-4D97-AF65-F5344CB8AC3E}">
        <p14:creationId xmlns:p14="http://schemas.microsoft.com/office/powerpoint/2010/main" val="91738523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p:txBody>
          <a:bodyPr/>
          <a:lstStyle/>
          <a:p>
            <a:r>
              <a:rPr lang="es-ES" dirty="0"/>
              <a:t>Principios de creación de dinero (D)</a:t>
            </a:r>
          </a:p>
        </p:txBody>
      </p:sp>
      <p:sp>
        <p:nvSpPr>
          <p:cNvPr id="7" name="Marcador de texto 6"/>
          <p:cNvSpPr>
            <a:spLocks noGrp="1"/>
          </p:cNvSpPr>
          <p:nvPr>
            <p:ph type="body" idx="1"/>
          </p:nvPr>
        </p:nvSpPr>
        <p:spPr/>
        <p:txBody>
          <a:bodyPr/>
          <a:lstStyle/>
          <a:p>
            <a:r>
              <a:rPr lang="es-ES" dirty="0"/>
              <a:t>Creación de D. por préstamos</a:t>
            </a:r>
          </a:p>
        </p:txBody>
      </p:sp>
      <p:sp>
        <p:nvSpPr>
          <p:cNvPr id="8" name="Marcador de contenido 7"/>
          <p:cNvSpPr>
            <a:spLocks noGrp="1"/>
          </p:cNvSpPr>
          <p:nvPr>
            <p:ph sz="half" idx="2"/>
          </p:nvPr>
        </p:nvSpPr>
        <p:spPr/>
        <p:txBody>
          <a:bodyPr>
            <a:normAutofit lnSpcReduction="10000"/>
          </a:bodyPr>
          <a:lstStyle/>
          <a:p>
            <a:r>
              <a:rPr lang="es-ES" dirty="0"/>
              <a:t>Banca crea D al conceder préstamos, al abrir cuentas de crédito a sus clientes.</a:t>
            </a:r>
          </a:p>
          <a:p>
            <a:r>
              <a:rPr lang="es-ES" dirty="0"/>
              <a:t>Banca crea D en forma de depósitos (en la cuenta que abre al solicitante de crédito).</a:t>
            </a:r>
          </a:p>
          <a:p>
            <a:r>
              <a:rPr lang="es-ES" dirty="0"/>
              <a:t>La cuenta creada, abierta, es D que antes no existía.</a:t>
            </a:r>
          </a:p>
          <a:p>
            <a:r>
              <a:rPr lang="es-ES" dirty="0"/>
              <a:t>A diferencia de los depósitos de ahorros, por ejemplo, que no suponen cambio en QD existente antes, sólo cambio de tenedor (depositario).</a:t>
            </a:r>
          </a:p>
        </p:txBody>
      </p:sp>
      <p:sp>
        <p:nvSpPr>
          <p:cNvPr id="9" name="Marcador de texto 8"/>
          <p:cNvSpPr>
            <a:spLocks noGrp="1"/>
          </p:cNvSpPr>
          <p:nvPr>
            <p:ph type="body" sz="quarter" idx="3"/>
          </p:nvPr>
        </p:nvSpPr>
        <p:spPr/>
        <p:txBody>
          <a:bodyPr/>
          <a:lstStyle/>
          <a:p>
            <a:r>
              <a:rPr lang="es-ES" dirty="0"/>
              <a:t>Límite a la creación de D.</a:t>
            </a:r>
          </a:p>
        </p:txBody>
      </p:sp>
      <p:sp>
        <p:nvSpPr>
          <p:cNvPr id="10" name="Marcador de contenido 9"/>
          <p:cNvSpPr>
            <a:spLocks noGrp="1"/>
          </p:cNvSpPr>
          <p:nvPr>
            <p:ph sz="quarter" idx="4"/>
          </p:nvPr>
        </p:nvSpPr>
        <p:spPr/>
        <p:txBody>
          <a:bodyPr>
            <a:normAutofit fontScale="92500" lnSpcReduction="10000"/>
          </a:bodyPr>
          <a:lstStyle/>
          <a:p>
            <a:r>
              <a:rPr lang="es-ES" dirty="0"/>
              <a:t>Banca esta obligada por ley a mantener -en efectivo o en activos líquidos- el equivalente a un % de los créditos/depósitos que ha concedido/creado.</a:t>
            </a:r>
          </a:p>
          <a:p>
            <a:r>
              <a:rPr lang="es-ES" dirty="0"/>
              <a:t>Dicho % es el coeficiente de caja o tasa de encaje.</a:t>
            </a:r>
          </a:p>
          <a:p>
            <a:r>
              <a:rPr lang="es-ES" dirty="0"/>
              <a:t>Así, la creación de D por la banca privada tiene un límite en el encaje (que no es otra cosa que la expresión moderna de la antigua regla de conducta del prestamista prudente).</a:t>
            </a:r>
          </a:p>
        </p:txBody>
      </p:sp>
    </p:spTree>
    <p:extLst>
      <p:ext uri="{BB962C8B-B14F-4D97-AF65-F5344CB8AC3E}">
        <p14:creationId xmlns:p14="http://schemas.microsoft.com/office/powerpoint/2010/main" val="72803599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a:t>Tasa de encaje</a:t>
            </a:r>
            <a:br>
              <a:rPr lang="es-ES" dirty="0"/>
            </a:br>
            <a:r>
              <a:rPr lang="es-ES" sz="1400" dirty="0"/>
              <a:t>Y control de la QD.</a:t>
            </a:r>
            <a:endParaRPr lang="es-ES" dirty="0"/>
          </a:p>
        </p:txBody>
      </p:sp>
      <p:sp>
        <p:nvSpPr>
          <p:cNvPr id="3" name="Marcador de contenido 2"/>
          <p:cNvSpPr>
            <a:spLocks noGrp="1"/>
          </p:cNvSpPr>
          <p:nvPr>
            <p:ph idx="1"/>
          </p:nvPr>
        </p:nvSpPr>
        <p:spPr/>
        <p:txBody>
          <a:bodyPr>
            <a:normAutofit/>
          </a:bodyPr>
          <a:lstStyle/>
          <a:p>
            <a:r>
              <a:rPr lang="es-ES" dirty="0"/>
              <a:t>Tasa de Encaje (TE) = Regla del prestamista prudente, “no conceder demasiado crédito en relación con el oro en el cofre”.</a:t>
            </a:r>
          </a:p>
          <a:p>
            <a:r>
              <a:rPr lang="es-ES" dirty="0"/>
              <a:t>TE permite al BC limitar el volumen de crédito concedido por la banca privada, esto es, actúa sobre la QD en el SF.</a:t>
            </a:r>
          </a:p>
          <a:p>
            <a:r>
              <a:rPr lang="es-ES" dirty="0"/>
              <a:t>Ello porque el BC ( en su balance) es quien lleva control del efectivo circulante y es quien emite los activos líquidos (AL) , ambos, componentes de la “base monetaria”.</a:t>
            </a:r>
          </a:p>
          <a:p>
            <a:endParaRPr lang="es-ES" dirty="0">
              <a:latin typeface="Corbel" panose="020B0503020204020204" pitchFamily="34" charset="0"/>
            </a:endParaRPr>
          </a:p>
        </p:txBody>
      </p:sp>
    </p:spTree>
    <p:extLst>
      <p:ext uri="{BB962C8B-B14F-4D97-AF65-F5344CB8AC3E}">
        <p14:creationId xmlns:p14="http://schemas.microsoft.com/office/powerpoint/2010/main" val="138550091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a:t>Tasa de encaje</a:t>
            </a:r>
            <a:br>
              <a:rPr lang="es-ES" dirty="0"/>
            </a:br>
            <a:r>
              <a:rPr lang="es-ES" sz="1400" dirty="0"/>
              <a:t>Y control de la QD.</a:t>
            </a:r>
            <a:endParaRPr lang="es-ES" dirty="0"/>
          </a:p>
        </p:txBody>
      </p:sp>
      <p:sp>
        <p:nvSpPr>
          <p:cNvPr id="3" name="Marcador de contenido 2"/>
          <p:cNvSpPr>
            <a:spLocks noGrp="1"/>
          </p:cNvSpPr>
          <p:nvPr>
            <p:ph idx="1"/>
          </p:nvPr>
        </p:nvSpPr>
        <p:spPr/>
        <p:txBody>
          <a:bodyPr/>
          <a:lstStyle/>
          <a:p>
            <a:r>
              <a:rPr lang="es-ES" dirty="0"/>
              <a:t>TE actúa como un multiplicador. Ejemplo:</a:t>
            </a:r>
          </a:p>
          <a:p>
            <a:pPr lvl="1"/>
            <a:r>
              <a:rPr lang="es-ES" dirty="0"/>
              <a:t>TE 2%</a:t>
            </a:r>
          </a:p>
          <a:p>
            <a:pPr lvl="1"/>
            <a:r>
              <a:rPr lang="es-ES" dirty="0"/>
              <a:t>Si Banca posee $2.000.000 en cuenta activos líquidos (de su balance y del BC) =&gt; VC que puede conceder = hasta $100.000.000 ($100.000.0000 x 2%).</a:t>
            </a:r>
          </a:p>
          <a:p>
            <a:pPr lvl="1"/>
            <a:r>
              <a:rPr lang="es-ES" dirty="0"/>
              <a:t>Si Banca posee $2.000.000 en activos líquidos, pero BC los amplía en $1.000.000 adicional =&gt; VC concesible = hasta $150.000.000 ($150.000.000 x 2%).</a:t>
            </a:r>
          </a:p>
          <a:p>
            <a:r>
              <a:rPr lang="es-ES" dirty="0"/>
              <a:t>De todo lo cual se desprende que la relación multiplicadora de la TE funciona como sigue:</a:t>
            </a:r>
          </a:p>
          <a:p>
            <a:pPr lvl="1"/>
            <a:r>
              <a:rPr lang="es-ES" dirty="0"/>
              <a:t>Dada TE X si </a:t>
            </a:r>
            <a:r>
              <a:rPr lang="el-GR" dirty="0">
                <a:latin typeface="Corbel" panose="020B0503020204020204" pitchFamily="34" charset="0"/>
              </a:rPr>
              <a:t>Δ</a:t>
            </a:r>
            <a:r>
              <a:rPr lang="es-ES" dirty="0">
                <a:latin typeface="Corbel" panose="020B0503020204020204" pitchFamily="34" charset="0"/>
              </a:rPr>
              <a:t>+ AL =&gt; </a:t>
            </a:r>
            <a:r>
              <a:rPr lang="el-GR" dirty="0">
                <a:latin typeface="Corbel" panose="020B0503020204020204" pitchFamily="34" charset="0"/>
              </a:rPr>
              <a:t>Δ</a:t>
            </a:r>
            <a:r>
              <a:rPr lang="es-ES" dirty="0">
                <a:latin typeface="Corbel" panose="020B0503020204020204" pitchFamily="34" charset="0"/>
              </a:rPr>
              <a:t>+ VC posible = PM expansiva</a:t>
            </a:r>
          </a:p>
          <a:p>
            <a:pPr lvl="1"/>
            <a:r>
              <a:rPr lang="es-ES" dirty="0">
                <a:latin typeface="Corbel" panose="020B0503020204020204" pitchFamily="34" charset="0"/>
              </a:rPr>
              <a:t>Dada TE X si </a:t>
            </a:r>
            <a:r>
              <a:rPr lang="el-GR" dirty="0">
                <a:latin typeface="Corbel" panose="020B0503020204020204" pitchFamily="34" charset="0"/>
              </a:rPr>
              <a:t>Δ</a:t>
            </a:r>
            <a:r>
              <a:rPr lang="es-ES" dirty="0">
                <a:latin typeface="Corbel" panose="020B0503020204020204" pitchFamily="34" charset="0"/>
              </a:rPr>
              <a:t>- AL =&gt; </a:t>
            </a:r>
            <a:r>
              <a:rPr lang="el-GR" dirty="0">
                <a:latin typeface="Corbel" panose="020B0503020204020204" pitchFamily="34" charset="0"/>
              </a:rPr>
              <a:t>Δ</a:t>
            </a:r>
            <a:r>
              <a:rPr lang="es-ES" dirty="0">
                <a:latin typeface="Corbel" panose="020B0503020204020204" pitchFamily="34" charset="0"/>
              </a:rPr>
              <a:t>- VC posible = PM restrictiva o contractiva</a:t>
            </a:r>
            <a:endParaRPr lang="es-ES" dirty="0"/>
          </a:p>
        </p:txBody>
      </p:sp>
    </p:spTree>
    <p:extLst>
      <p:ext uri="{BB962C8B-B14F-4D97-AF65-F5344CB8AC3E}">
        <p14:creationId xmlns:p14="http://schemas.microsoft.com/office/powerpoint/2010/main" val="108923217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a:t>Tasa de encaje</a:t>
            </a:r>
            <a:br>
              <a:rPr lang="es-ES" dirty="0"/>
            </a:br>
            <a:r>
              <a:rPr lang="es-ES" sz="1400" dirty="0"/>
              <a:t>Y control de la QD.</a:t>
            </a:r>
            <a:endParaRPr lang="es-ES" dirty="0"/>
          </a:p>
        </p:txBody>
      </p:sp>
      <p:sp>
        <p:nvSpPr>
          <p:cNvPr id="3" name="Marcador de contenido 2"/>
          <p:cNvSpPr>
            <a:spLocks noGrp="1"/>
          </p:cNvSpPr>
          <p:nvPr>
            <p:ph idx="1"/>
          </p:nvPr>
        </p:nvSpPr>
        <p:spPr/>
        <p:txBody>
          <a:bodyPr>
            <a:normAutofit fontScale="92500" lnSpcReduction="10000"/>
          </a:bodyPr>
          <a:lstStyle/>
          <a:p>
            <a:r>
              <a:rPr lang="es-ES" dirty="0"/>
              <a:t>TE, por tanto, es un instrumento de control monetario.</a:t>
            </a:r>
          </a:p>
          <a:p>
            <a:r>
              <a:rPr lang="es-ES" dirty="0"/>
              <a:t>Ergo, susceptible de ser empleado por la PM.</a:t>
            </a:r>
          </a:p>
          <a:p>
            <a:r>
              <a:rPr lang="es-ES" dirty="0"/>
              <a:t>Desventaja: Induce variaciones muy amplias y bruscas de la QD; y, por lo mismo, sólo se usa en circunstancias extremas.</a:t>
            </a:r>
          </a:p>
          <a:p>
            <a:r>
              <a:rPr lang="es-ES" dirty="0"/>
              <a:t>En circunstancias normales, la banca privada siempre estará al límite de la liquidez que posibilita la TE. En otros términos, el volumen de crédito (VC) concedido estará al máximo permitido por la TE.</a:t>
            </a:r>
          </a:p>
          <a:p>
            <a:r>
              <a:rPr lang="es-ES" dirty="0"/>
              <a:t>La razón es que el negocio de la banca es conceder crédito (rol de prestamista). Y los préstamos se remuneran a precio de mercado (la tasa de interés, como veremos). El efectivo, en caja, no rinde nada (y sólo atrae asaltantes); mientras los activos líquidos (AL) sólo reciben una remuneración nominal.</a:t>
            </a:r>
          </a:p>
          <a:p>
            <a:r>
              <a:rPr lang="es-ES" dirty="0"/>
              <a:t>No es malo que la banca explote al límite su capacidad de conferir crédito (VC según TE), puesto que su dependencia de los AL (del BC) es lo que precisamente da efectividad al control monetario del BC.</a:t>
            </a:r>
          </a:p>
          <a:p>
            <a:r>
              <a:rPr lang="es-ES" dirty="0"/>
              <a:t>En efecto, si la banca tuviere reservas enormes de AL no tendría que recurrir al BC, ni éste tendría poder regulatorio sobre el VC en el SF.   </a:t>
            </a:r>
          </a:p>
        </p:txBody>
      </p:sp>
    </p:spTree>
    <p:extLst>
      <p:ext uri="{BB962C8B-B14F-4D97-AF65-F5344CB8AC3E}">
        <p14:creationId xmlns:p14="http://schemas.microsoft.com/office/powerpoint/2010/main" val="222386141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a:t>Cómo el BC inyecta/drena liquidez al SF.</a:t>
            </a:r>
            <a:br>
              <a:rPr lang="es-ES" dirty="0"/>
            </a:br>
            <a:r>
              <a:rPr lang="es-ES" dirty="0"/>
              <a:t>Operaciones de mercado abierto</a:t>
            </a:r>
            <a:br>
              <a:rPr lang="es-ES" dirty="0"/>
            </a:br>
            <a:r>
              <a:rPr lang="es-ES" sz="1400" dirty="0"/>
              <a:t>Y control de la QD.</a:t>
            </a:r>
            <a:endParaRPr lang="es-ES" dirty="0"/>
          </a:p>
        </p:txBody>
      </p:sp>
      <p:sp>
        <p:nvSpPr>
          <p:cNvPr id="3" name="Marcador de contenido 2"/>
          <p:cNvSpPr>
            <a:spLocks noGrp="1"/>
          </p:cNvSpPr>
          <p:nvPr>
            <p:ph idx="1"/>
          </p:nvPr>
        </p:nvSpPr>
        <p:spPr>
          <a:xfrm>
            <a:off x="4067032" y="-477672"/>
            <a:ext cx="7117435" cy="6462420"/>
          </a:xfrm>
        </p:spPr>
        <p:txBody>
          <a:bodyPr/>
          <a:lstStyle/>
          <a:p>
            <a:pPr marL="0" indent="0">
              <a:buNone/>
            </a:pPr>
            <a:endParaRPr lang="es-ES" dirty="0"/>
          </a:p>
          <a:p>
            <a:pPr marL="0" indent="0">
              <a:buNone/>
            </a:pPr>
            <a:endParaRPr lang="es-ES" dirty="0"/>
          </a:p>
          <a:p>
            <a:pPr marL="0" indent="0">
              <a:buNone/>
            </a:pPr>
            <a:endParaRPr lang="es-ES" dirty="0"/>
          </a:p>
          <a:p>
            <a:pPr marL="0" indent="0">
              <a:buNone/>
            </a:pPr>
            <a:endParaRPr lang="es-ES" dirty="0"/>
          </a:p>
          <a:p>
            <a:pPr marL="0" indent="0">
              <a:buNone/>
            </a:pPr>
            <a:endParaRPr lang="es-ES" dirty="0"/>
          </a:p>
          <a:p>
            <a:pPr marL="0" indent="0">
              <a:buNone/>
            </a:pPr>
            <a:endParaRPr lang="es-ES" dirty="0"/>
          </a:p>
          <a:p>
            <a:pPr marL="0" indent="0">
              <a:buNone/>
            </a:pPr>
            <a:endParaRPr lang="es-ES" dirty="0"/>
          </a:p>
          <a:p>
            <a:pPr marL="0" indent="0">
              <a:buNone/>
            </a:pPr>
            <a:endParaRPr lang="es-ES" dirty="0"/>
          </a:p>
          <a:p>
            <a:pPr marL="0" indent="0">
              <a:buNone/>
            </a:pPr>
            <a:endParaRPr lang="es-ES" dirty="0"/>
          </a:p>
          <a:p>
            <a:pPr marL="0" indent="0">
              <a:buNone/>
            </a:pPr>
            <a:endParaRPr lang="es-ES" dirty="0"/>
          </a:p>
          <a:p>
            <a:endParaRPr lang="es-ES" dirty="0"/>
          </a:p>
        </p:txBody>
      </p:sp>
      <p:graphicFrame>
        <p:nvGraphicFramePr>
          <p:cNvPr id="4" name="Tabla 3"/>
          <p:cNvGraphicFramePr>
            <a:graphicFrameLocks noGrp="1"/>
          </p:cNvGraphicFramePr>
          <p:nvPr/>
        </p:nvGraphicFramePr>
        <p:xfrm>
          <a:off x="3057100" y="286602"/>
          <a:ext cx="9134900" cy="6387154"/>
        </p:xfrm>
        <a:graphic>
          <a:graphicData uri="http://schemas.openxmlformats.org/drawingml/2006/table">
            <a:tbl>
              <a:tblPr firstRow="1" bandRow="1">
                <a:tableStyleId>{5C22544A-7EE6-4342-B048-85BDC9FD1C3A}</a:tableStyleId>
              </a:tblPr>
              <a:tblGrid>
                <a:gridCol w="4388932">
                  <a:extLst>
                    <a:ext uri="{9D8B030D-6E8A-4147-A177-3AD203B41FA5}">
                      <a16:colId xmlns:a16="http://schemas.microsoft.com/office/drawing/2014/main" val="20000"/>
                    </a:ext>
                  </a:extLst>
                </a:gridCol>
                <a:gridCol w="4745968">
                  <a:extLst>
                    <a:ext uri="{9D8B030D-6E8A-4147-A177-3AD203B41FA5}">
                      <a16:colId xmlns:a16="http://schemas.microsoft.com/office/drawing/2014/main" val="20001"/>
                    </a:ext>
                  </a:extLst>
                </a:gridCol>
              </a:tblGrid>
              <a:tr h="374205">
                <a:tc>
                  <a:txBody>
                    <a:bodyPr/>
                    <a:lstStyle/>
                    <a:p>
                      <a:r>
                        <a:rPr lang="es-ES" dirty="0"/>
                        <a:t>BC quiere inyectar liquidez</a:t>
                      </a:r>
                    </a:p>
                  </a:txBody>
                  <a:tcPr/>
                </a:tc>
                <a:tc>
                  <a:txBody>
                    <a:bodyPr/>
                    <a:lstStyle/>
                    <a:p>
                      <a:r>
                        <a:rPr lang="es-ES" dirty="0"/>
                        <a:t>BC quiere drenar liquidez</a:t>
                      </a:r>
                    </a:p>
                  </a:txBody>
                  <a:tcPr/>
                </a:tc>
                <a:extLst>
                  <a:ext uri="{0D108BD9-81ED-4DB2-BD59-A6C34878D82A}">
                    <a16:rowId xmlns:a16="http://schemas.microsoft.com/office/drawing/2014/main" val="10000"/>
                  </a:ext>
                </a:extLst>
              </a:tr>
              <a:tr h="374205">
                <a:tc>
                  <a:txBody>
                    <a:bodyPr/>
                    <a:lstStyle/>
                    <a:p>
                      <a:r>
                        <a:rPr lang="el-GR" dirty="0">
                          <a:latin typeface="Corbel" panose="020B0503020204020204" pitchFamily="34" charset="0"/>
                        </a:rPr>
                        <a:t>Δ</a:t>
                      </a:r>
                      <a:r>
                        <a:rPr lang="es-ES" dirty="0">
                          <a:latin typeface="Corbel" panose="020B0503020204020204" pitchFamily="34" charset="0"/>
                        </a:rPr>
                        <a:t>+ Q AL en poder de los</a:t>
                      </a:r>
                      <a:r>
                        <a:rPr lang="es-ES" baseline="0" dirty="0">
                          <a:latin typeface="Corbel" panose="020B0503020204020204" pitchFamily="34" charset="0"/>
                        </a:rPr>
                        <a:t> bancos…</a:t>
                      </a:r>
                      <a:endParaRPr lang="es-ES"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l-GR" sz="1800" b="0" i="0" u="none" strike="noStrike" kern="1200" cap="none" spc="0" normalizeH="0" baseline="0" noProof="0" dirty="0">
                          <a:ln>
                            <a:noFill/>
                          </a:ln>
                          <a:solidFill>
                            <a:srgbClr val="000000"/>
                          </a:solidFill>
                          <a:effectLst/>
                          <a:uLnTx/>
                          <a:uFillTx/>
                          <a:latin typeface="Corbel" panose="020B0503020204020204" pitchFamily="34" charset="0"/>
                          <a:ea typeface="+mn-ea"/>
                          <a:cs typeface="+mn-cs"/>
                        </a:rPr>
                        <a:t>Δ</a:t>
                      </a:r>
                      <a:r>
                        <a:rPr kumimoji="0" lang="es-ES" sz="1800" b="0" i="0" u="none" strike="noStrike" kern="1200" cap="none" spc="0" normalizeH="0" baseline="0" noProof="0" dirty="0">
                          <a:ln>
                            <a:noFill/>
                          </a:ln>
                          <a:solidFill>
                            <a:srgbClr val="000000"/>
                          </a:solidFill>
                          <a:effectLst/>
                          <a:uLnTx/>
                          <a:uFillTx/>
                          <a:latin typeface="Corbel" panose="020B0503020204020204" pitchFamily="34" charset="0"/>
                          <a:ea typeface="+mn-ea"/>
                          <a:cs typeface="+mn-cs"/>
                        </a:rPr>
                        <a:t>- Q AL en poder de los bancos…</a:t>
                      </a:r>
                      <a:endParaRPr kumimoji="0" lang="es-ES" sz="1800" b="0" i="0" u="none" strike="noStrike" kern="1200" cap="none" spc="0" normalizeH="0" baseline="0" noProof="0" dirty="0">
                        <a:ln>
                          <a:noFill/>
                        </a:ln>
                        <a:solidFill>
                          <a:srgbClr val="000000"/>
                        </a:solidFill>
                        <a:effectLst/>
                        <a:uLnTx/>
                        <a:uFillTx/>
                        <a:latin typeface="+mn-lt"/>
                        <a:ea typeface="+mn-ea"/>
                        <a:cs typeface="+mn-cs"/>
                      </a:endParaRPr>
                    </a:p>
                  </a:txBody>
                  <a:tcPr/>
                </a:tc>
                <a:extLst>
                  <a:ext uri="{0D108BD9-81ED-4DB2-BD59-A6C34878D82A}">
                    <a16:rowId xmlns:a16="http://schemas.microsoft.com/office/drawing/2014/main" val="10001"/>
                  </a:ext>
                </a:extLst>
              </a:tr>
              <a:tr h="654857">
                <a:tc>
                  <a:txBody>
                    <a:bodyPr/>
                    <a:lstStyle/>
                    <a:p>
                      <a:r>
                        <a:rPr lang="es-ES" dirty="0"/>
                        <a:t>Así</a:t>
                      </a:r>
                      <a:r>
                        <a:rPr lang="es-ES" baseline="0" dirty="0"/>
                        <a:t> los bancos pueden conceder un VC mayor.</a:t>
                      </a:r>
                      <a:endParaRPr lang="es-ES"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s-ES" sz="1800" b="0" i="0" u="none" strike="noStrike" kern="1200" cap="none" spc="0" normalizeH="0" baseline="0" noProof="0" dirty="0">
                          <a:ln>
                            <a:noFill/>
                          </a:ln>
                          <a:solidFill>
                            <a:srgbClr val="000000"/>
                          </a:solidFill>
                          <a:effectLst/>
                          <a:uLnTx/>
                          <a:uFillTx/>
                          <a:latin typeface="+mn-lt"/>
                          <a:ea typeface="+mn-ea"/>
                          <a:cs typeface="+mn-cs"/>
                        </a:rPr>
                        <a:t>Así los bancos sólo podrán conceder un VC menor.</a:t>
                      </a:r>
                    </a:p>
                  </a:txBody>
                  <a:tcPr/>
                </a:tc>
                <a:extLst>
                  <a:ext uri="{0D108BD9-81ED-4DB2-BD59-A6C34878D82A}">
                    <a16:rowId xmlns:a16="http://schemas.microsoft.com/office/drawing/2014/main" val="10002"/>
                  </a:ext>
                </a:extLst>
              </a:tr>
              <a:tr h="374205">
                <a:tc>
                  <a:txBody>
                    <a:bodyPr/>
                    <a:lstStyle/>
                    <a:p>
                      <a:r>
                        <a:rPr lang="es-ES" dirty="0"/>
                        <a:t>¿Cómo lo hacen?</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s-ES" sz="1800" b="0" i="0" u="none" strike="noStrike" kern="1200" cap="none" spc="0" normalizeH="0" baseline="0" noProof="0" dirty="0">
                          <a:ln>
                            <a:noFill/>
                          </a:ln>
                          <a:solidFill>
                            <a:srgbClr val="000000"/>
                          </a:solidFill>
                          <a:effectLst/>
                          <a:uLnTx/>
                          <a:uFillTx/>
                          <a:latin typeface="+mn-lt"/>
                          <a:ea typeface="+mn-ea"/>
                          <a:cs typeface="+mn-cs"/>
                        </a:rPr>
                        <a:t>¿Cómo lo hacen?</a:t>
                      </a:r>
                    </a:p>
                  </a:txBody>
                  <a:tcPr/>
                </a:tc>
                <a:extLst>
                  <a:ext uri="{0D108BD9-81ED-4DB2-BD59-A6C34878D82A}">
                    <a16:rowId xmlns:a16="http://schemas.microsoft.com/office/drawing/2014/main" val="10003"/>
                  </a:ext>
                </a:extLst>
              </a:tr>
              <a:tr h="3954825">
                <a:tc>
                  <a:txBody>
                    <a:bodyPr/>
                    <a:lstStyle/>
                    <a:p>
                      <a:r>
                        <a:rPr lang="es-ES" dirty="0"/>
                        <a:t>BC compra títulos</a:t>
                      </a:r>
                      <a:r>
                        <a:rPr lang="es-ES" baseline="0" dirty="0"/>
                        <a:t> de deuda pública en poder de los bancos o del público (“mercado abierto”).</a:t>
                      </a:r>
                    </a:p>
                    <a:p>
                      <a:pPr marL="285750" indent="-285750">
                        <a:buFontTx/>
                        <a:buChar char="-"/>
                      </a:pPr>
                      <a:r>
                        <a:rPr lang="es-ES" baseline="0" dirty="0"/>
                        <a:t>Si compra a un particular, BC paga en efectivo. Éste lo deposita en su cuenta de banco y el banco aumenta así su efectivo (Base Monetaria), con lo que podrá conferir más crédito (aumento VC).</a:t>
                      </a:r>
                    </a:p>
                    <a:p>
                      <a:pPr marL="285750" indent="-285750">
                        <a:buFontTx/>
                        <a:buChar char="-"/>
                      </a:pPr>
                      <a:r>
                        <a:rPr lang="es-ES" baseline="0" dirty="0"/>
                        <a:t>Si BC compra títulos a un banco, le paga abonando la suma a la cuenta de AL del banco (en el balance del BC), provocando igual efecto (aumento de BM) y consiguiente aumento del VC.</a:t>
                      </a:r>
                      <a:endParaRPr lang="es-ES"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s-ES" sz="1800" b="0" i="0" u="none" strike="noStrike" kern="1200" cap="none" spc="0" normalizeH="0" baseline="0" noProof="0" dirty="0">
                          <a:ln>
                            <a:noFill/>
                          </a:ln>
                          <a:solidFill>
                            <a:srgbClr val="000000"/>
                          </a:solidFill>
                          <a:effectLst/>
                          <a:uLnTx/>
                          <a:uFillTx/>
                          <a:latin typeface="+mn-lt"/>
                          <a:ea typeface="+mn-ea"/>
                          <a:cs typeface="+mn-cs"/>
                        </a:rPr>
                        <a:t>BC vende parte de su cartera de títulos en el mercado.</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s-ES" sz="1800" b="0" i="0" u="none" strike="noStrike" kern="1200" cap="none" spc="0" normalizeH="0" baseline="0" noProof="0" dirty="0">
                        <a:ln>
                          <a:noFill/>
                        </a:ln>
                        <a:solidFill>
                          <a:srgbClr val="000000"/>
                        </a:solidFill>
                        <a:effectLst/>
                        <a:uLnTx/>
                        <a:uFillTx/>
                        <a:latin typeface="+mn-lt"/>
                        <a:ea typeface="+mn-ea"/>
                        <a:cs typeface="+mn-cs"/>
                      </a:endParaRPr>
                    </a:p>
                    <a:p>
                      <a:pPr marL="285750" marR="0" lvl="0" indent="-285750" algn="l" defTabSz="914400" rtl="0" eaLnBrk="1" fontAlgn="auto" latinLnBrk="0" hangingPunct="1">
                        <a:lnSpc>
                          <a:spcPct val="100000"/>
                        </a:lnSpc>
                        <a:spcBef>
                          <a:spcPts val="0"/>
                        </a:spcBef>
                        <a:spcAft>
                          <a:spcPts val="0"/>
                        </a:spcAft>
                        <a:buClrTx/>
                        <a:buSzTx/>
                        <a:buFontTx/>
                        <a:buChar char="-"/>
                        <a:tabLst/>
                        <a:defRPr/>
                      </a:pPr>
                      <a:r>
                        <a:rPr kumimoji="0" lang="es-ES" sz="1800" b="0" i="0" u="none" strike="noStrike" kern="1200" cap="none" spc="0" normalizeH="0" baseline="0" noProof="0" dirty="0">
                          <a:ln>
                            <a:noFill/>
                          </a:ln>
                          <a:solidFill>
                            <a:srgbClr val="000000"/>
                          </a:solidFill>
                          <a:effectLst/>
                          <a:uLnTx/>
                          <a:uFillTx/>
                          <a:latin typeface="+mn-lt"/>
                          <a:ea typeface="+mn-ea"/>
                          <a:cs typeface="+mn-cs"/>
                        </a:rPr>
                        <a:t>Si un particular compra títulos al BC, pagará con un cheque  girado contra su banco a favor del BC. El BC disminuirá la Q de AL del banco girado (en su respectivo balance) por el mismo importe; con lo que el banco se verá obligado a disminuir el VC concesible.</a:t>
                      </a:r>
                    </a:p>
                    <a:p>
                      <a:pPr marL="285750" marR="0" lvl="0" indent="-285750" algn="l" defTabSz="914400" rtl="0" eaLnBrk="1" fontAlgn="auto" latinLnBrk="0" hangingPunct="1">
                        <a:lnSpc>
                          <a:spcPct val="100000"/>
                        </a:lnSpc>
                        <a:spcBef>
                          <a:spcPts val="0"/>
                        </a:spcBef>
                        <a:spcAft>
                          <a:spcPts val="0"/>
                        </a:spcAft>
                        <a:buClrTx/>
                        <a:buSzTx/>
                        <a:buFontTx/>
                        <a:buChar char="-"/>
                        <a:tabLst/>
                        <a:defRPr/>
                      </a:pPr>
                      <a:r>
                        <a:rPr kumimoji="0" lang="es-ES" sz="1800" b="0" i="0" u="none" strike="noStrike" kern="1200" cap="none" spc="0" normalizeH="0" baseline="0" noProof="0" dirty="0">
                          <a:ln>
                            <a:noFill/>
                          </a:ln>
                          <a:solidFill>
                            <a:srgbClr val="000000"/>
                          </a:solidFill>
                          <a:effectLst/>
                          <a:uLnTx/>
                          <a:uFillTx/>
                          <a:latin typeface="+mn-lt"/>
                          <a:ea typeface="+mn-ea"/>
                          <a:cs typeface="+mn-cs"/>
                        </a:rPr>
                        <a:t>Algo similar sucederá si el comprador de los títulos del BC es un banco.</a:t>
                      </a:r>
                    </a:p>
                  </a:txBody>
                  <a:tcPr/>
                </a:tc>
                <a:extLst>
                  <a:ext uri="{0D108BD9-81ED-4DB2-BD59-A6C34878D82A}">
                    <a16:rowId xmlns:a16="http://schemas.microsoft.com/office/drawing/2014/main" val="10004"/>
                  </a:ext>
                </a:extLst>
              </a:tr>
              <a:tr h="654857">
                <a:tc>
                  <a:txBody>
                    <a:bodyPr/>
                    <a:lstStyle/>
                    <a:p>
                      <a:r>
                        <a:rPr lang="es-ES" dirty="0"/>
                        <a:t>Como se dijo, la compra hace aumentar (</a:t>
                      </a:r>
                      <a:r>
                        <a:rPr lang="el-GR" dirty="0">
                          <a:latin typeface="Corbel" panose="020B0503020204020204" pitchFamily="34" charset="0"/>
                        </a:rPr>
                        <a:t>Δ</a:t>
                      </a:r>
                      <a:r>
                        <a:rPr lang="es-ES" dirty="0">
                          <a:latin typeface="Corbel" panose="020B0503020204020204" pitchFamily="34" charset="0"/>
                        </a:rPr>
                        <a:t>+) </a:t>
                      </a:r>
                      <a:r>
                        <a:rPr lang="es-ES" dirty="0"/>
                        <a:t>los AL en el sistema. </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s-ES" sz="1800" b="0" i="0" u="none" strike="noStrike" kern="1200" cap="none" spc="0" normalizeH="0" baseline="0" noProof="0" dirty="0">
                          <a:ln>
                            <a:noFill/>
                          </a:ln>
                          <a:solidFill>
                            <a:srgbClr val="000000"/>
                          </a:solidFill>
                          <a:effectLst/>
                          <a:uLnTx/>
                          <a:uFillTx/>
                          <a:latin typeface="+mn-lt"/>
                          <a:ea typeface="+mn-ea"/>
                          <a:cs typeface="+mn-cs"/>
                        </a:rPr>
                        <a:t>Como se dijo, la venta hace disminuir (</a:t>
                      </a:r>
                      <a:r>
                        <a:rPr kumimoji="0" lang="el-GR" sz="1800" b="0" i="0" u="none" strike="noStrike" kern="1200" cap="none" spc="0" normalizeH="0" baseline="0" noProof="0" dirty="0">
                          <a:ln>
                            <a:noFill/>
                          </a:ln>
                          <a:solidFill>
                            <a:srgbClr val="000000"/>
                          </a:solidFill>
                          <a:effectLst/>
                          <a:uLnTx/>
                          <a:uFillTx/>
                          <a:latin typeface="Corbel" panose="020B0503020204020204" pitchFamily="34" charset="0"/>
                          <a:ea typeface="+mn-ea"/>
                          <a:cs typeface="+mn-cs"/>
                        </a:rPr>
                        <a:t>Δ</a:t>
                      </a:r>
                      <a:r>
                        <a:rPr kumimoji="0" lang="es-ES" sz="1800" b="0" i="0" u="none" strike="noStrike" kern="1200" cap="none" spc="0" normalizeH="0" baseline="0" noProof="0" dirty="0">
                          <a:ln>
                            <a:noFill/>
                          </a:ln>
                          <a:solidFill>
                            <a:srgbClr val="000000"/>
                          </a:solidFill>
                          <a:effectLst/>
                          <a:uLnTx/>
                          <a:uFillTx/>
                          <a:latin typeface="Corbel" panose="020B0503020204020204" pitchFamily="34" charset="0"/>
                          <a:ea typeface="+mn-ea"/>
                          <a:cs typeface="+mn-cs"/>
                        </a:rPr>
                        <a:t>-) </a:t>
                      </a:r>
                      <a:r>
                        <a:rPr kumimoji="0" lang="es-ES" sz="1800" b="0" i="0" u="none" strike="noStrike" kern="1200" cap="none" spc="0" normalizeH="0" baseline="0" noProof="0" dirty="0">
                          <a:ln>
                            <a:noFill/>
                          </a:ln>
                          <a:solidFill>
                            <a:srgbClr val="000000"/>
                          </a:solidFill>
                          <a:effectLst/>
                          <a:uLnTx/>
                          <a:uFillTx/>
                          <a:latin typeface="+mn-lt"/>
                          <a:ea typeface="+mn-ea"/>
                          <a:cs typeface="+mn-cs"/>
                        </a:rPr>
                        <a:t>los AL en el SF.</a:t>
                      </a:r>
                    </a:p>
                  </a:txBody>
                  <a:tcPr/>
                </a:tc>
                <a:extLst>
                  <a:ext uri="{0D108BD9-81ED-4DB2-BD59-A6C34878D82A}">
                    <a16:rowId xmlns:a16="http://schemas.microsoft.com/office/drawing/2014/main" val="10005"/>
                  </a:ext>
                </a:extLst>
              </a:tr>
            </a:tbl>
          </a:graphicData>
        </a:graphic>
      </p:graphicFrame>
    </p:spTree>
    <p:extLst>
      <p:ext uri="{BB962C8B-B14F-4D97-AF65-F5344CB8AC3E}">
        <p14:creationId xmlns:p14="http://schemas.microsoft.com/office/powerpoint/2010/main" val="292605583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a:t>Cómo el BC inyecta/drena liquidez al SF.</a:t>
            </a:r>
            <a:br>
              <a:rPr lang="es-ES" dirty="0"/>
            </a:br>
            <a:r>
              <a:rPr lang="es-ES" dirty="0"/>
              <a:t>Otras operaciones</a:t>
            </a:r>
            <a:br>
              <a:rPr lang="es-ES" dirty="0"/>
            </a:br>
            <a:r>
              <a:rPr lang="es-ES" sz="1400" dirty="0"/>
              <a:t>de control de la QD.</a:t>
            </a:r>
            <a:endParaRPr lang="es-ES" dirty="0"/>
          </a:p>
        </p:txBody>
      </p:sp>
      <p:sp>
        <p:nvSpPr>
          <p:cNvPr id="4" name="Marcador de texto 3"/>
          <p:cNvSpPr>
            <a:spLocks noGrp="1"/>
          </p:cNvSpPr>
          <p:nvPr>
            <p:ph type="body" idx="1"/>
          </p:nvPr>
        </p:nvSpPr>
        <p:spPr/>
        <p:txBody>
          <a:bodyPr/>
          <a:lstStyle/>
          <a:p>
            <a:r>
              <a:rPr lang="es-ES" dirty="0"/>
              <a:t>Subastas de Activos Líquidos </a:t>
            </a:r>
          </a:p>
        </p:txBody>
      </p:sp>
      <p:sp>
        <p:nvSpPr>
          <p:cNvPr id="5" name="Marcador de contenido 4"/>
          <p:cNvSpPr>
            <a:spLocks noGrp="1"/>
          </p:cNvSpPr>
          <p:nvPr>
            <p:ph sz="half" idx="2"/>
          </p:nvPr>
        </p:nvSpPr>
        <p:spPr/>
        <p:txBody>
          <a:bodyPr/>
          <a:lstStyle/>
          <a:p>
            <a:r>
              <a:rPr lang="es-ES" dirty="0"/>
              <a:t>Remates de AL </a:t>
            </a:r>
            <a:r>
              <a:rPr lang="es-ES" dirty="0" err="1"/>
              <a:t>al</a:t>
            </a:r>
            <a:r>
              <a:rPr lang="es-ES" dirty="0"/>
              <a:t> mejor postor.</a:t>
            </a:r>
          </a:p>
          <a:p>
            <a:r>
              <a:rPr lang="es-ES" dirty="0"/>
              <a:t>Operaciones de corto plazo.</a:t>
            </a:r>
          </a:p>
          <a:p>
            <a:r>
              <a:rPr lang="es-ES" dirty="0"/>
              <a:t>Con cláusula de recompra.</a:t>
            </a:r>
          </a:p>
          <a:p>
            <a:endParaRPr lang="es-ES" dirty="0"/>
          </a:p>
          <a:p>
            <a:endParaRPr lang="es-ES" dirty="0"/>
          </a:p>
        </p:txBody>
      </p:sp>
      <p:sp>
        <p:nvSpPr>
          <p:cNvPr id="6" name="Marcador de texto 5"/>
          <p:cNvSpPr>
            <a:spLocks noGrp="1"/>
          </p:cNvSpPr>
          <p:nvPr>
            <p:ph type="body" sz="quarter" idx="3"/>
          </p:nvPr>
        </p:nvSpPr>
        <p:spPr/>
        <p:txBody>
          <a:bodyPr/>
          <a:lstStyle/>
          <a:p>
            <a:r>
              <a:rPr lang="es-ES" dirty="0"/>
              <a:t>Tasa de descuento</a:t>
            </a:r>
          </a:p>
        </p:txBody>
      </p:sp>
      <p:sp>
        <p:nvSpPr>
          <p:cNvPr id="7" name="Marcador de contenido 6"/>
          <p:cNvSpPr>
            <a:spLocks noGrp="1"/>
          </p:cNvSpPr>
          <p:nvPr>
            <p:ph sz="quarter" idx="4"/>
          </p:nvPr>
        </p:nvSpPr>
        <p:spPr/>
        <p:txBody>
          <a:bodyPr/>
          <a:lstStyle/>
          <a:p>
            <a:r>
              <a:rPr lang="es-ES" dirty="0"/>
              <a:t>Descuento de papeles, títulos de deuda, para que los bancos obtengan AL.</a:t>
            </a:r>
          </a:p>
          <a:p>
            <a:r>
              <a:rPr lang="es-ES" dirty="0"/>
              <a:t>Operaciones de corto o largo plazo.</a:t>
            </a:r>
          </a:p>
          <a:p>
            <a:endParaRPr lang="es-ES" dirty="0"/>
          </a:p>
          <a:p>
            <a:endParaRPr lang="es-ES" dirty="0"/>
          </a:p>
        </p:txBody>
      </p:sp>
    </p:spTree>
    <p:extLst>
      <p:ext uri="{BB962C8B-B14F-4D97-AF65-F5344CB8AC3E}">
        <p14:creationId xmlns:p14="http://schemas.microsoft.com/office/powerpoint/2010/main" val="168513342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a:t>Tasas de interés</a:t>
            </a:r>
            <a:br>
              <a:rPr lang="es-ES" dirty="0"/>
            </a:br>
            <a:r>
              <a:rPr lang="es-ES" sz="1400" dirty="0"/>
              <a:t>Y control del costo del crédito/financiamiento</a:t>
            </a:r>
            <a:endParaRPr lang="es-ES" dirty="0"/>
          </a:p>
        </p:txBody>
      </p:sp>
      <p:sp>
        <p:nvSpPr>
          <p:cNvPr id="3" name="Marcador de contenido 2"/>
          <p:cNvSpPr>
            <a:spLocks noGrp="1"/>
          </p:cNvSpPr>
          <p:nvPr>
            <p:ph idx="1"/>
          </p:nvPr>
        </p:nvSpPr>
        <p:spPr/>
        <p:txBody>
          <a:bodyPr>
            <a:normAutofit lnSpcReduction="10000"/>
          </a:bodyPr>
          <a:lstStyle/>
          <a:p>
            <a:r>
              <a:rPr lang="es-ES" dirty="0"/>
              <a:t>Recordar: El objetivo de la PM es ayudar a mantener la inflación en un nivel tolerable influyendo sobre la demanda agregada (DA) y, en particular, sobre la inversión (I).</a:t>
            </a:r>
          </a:p>
          <a:p>
            <a:r>
              <a:rPr lang="es-ES" dirty="0"/>
              <a:t>La inversión (I) es muy sensible a la Q de financiamiento del SF (su liquidez) y por igual al costo de dicho financiamiento. Y la PM actúa por las dos vías.</a:t>
            </a:r>
          </a:p>
          <a:p>
            <a:r>
              <a:rPr lang="es-ES" dirty="0"/>
              <a:t>La I no es como el consumo (C) y mucho menos como el C básico, los que no se resienten por la falta de financiamiento (liquidez).</a:t>
            </a:r>
          </a:p>
          <a:p>
            <a:r>
              <a:rPr lang="es-ES" dirty="0"/>
              <a:t>La I, en cambio, se resiente (y mucho y muy rápido) cuando no hay financiamiento.</a:t>
            </a:r>
          </a:p>
          <a:p>
            <a:r>
              <a:rPr lang="es-ES" dirty="0"/>
              <a:t>As´, si no hay crédito (liquidez) no hay inversión. Muchos proyectos no se harán y ello repercutirá en que el volumen total de I disminuirá.</a:t>
            </a:r>
          </a:p>
          <a:p>
            <a:r>
              <a:rPr lang="es-ES" dirty="0"/>
              <a:t>Los </a:t>
            </a:r>
            <a:r>
              <a:rPr lang="es-ES" dirty="0" err="1"/>
              <a:t>BCs</a:t>
            </a:r>
            <a:r>
              <a:rPr lang="es-ES" dirty="0"/>
              <a:t> controlan varios tipos de TI. Uno de los más importantes es la TI al que prestan sus AL a la banca por medio de operaciones de mercado abierto (OMA).</a:t>
            </a:r>
          </a:p>
          <a:p>
            <a:endParaRPr lang="es-ES" dirty="0"/>
          </a:p>
        </p:txBody>
      </p:sp>
    </p:spTree>
    <p:extLst>
      <p:ext uri="{BB962C8B-B14F-4D97-AF65-F5344CB8AC3E}">
        <p14:creationId xmlns:p14="http://schemas.microsoft.com/office/powerpoint/2010/main" val="20053622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CL" dirty="0"/>
              <a:t>Políticas de estabilización macroeconómica</a:t>
            </a:r>
            <a:br>
              <a:rPr lang="es-CL" dirty="0"/>
            </a:br>
            <a:endParaRPr lang="es-CL" dirty="0"/>
          </a:p>
        </p:txBody>
      </p:sp>
      <p:sp>
        <p:nvSpPr>
          <p:cNvPr id="3" name="Marcador de contenido 2"/>
          <p:cNvSpPr>
            <a:spLocks noGrp="1"/>
          </p:cNvSpPr>
          <p:nvPr>
            <p:ph idx="1"/>
          </p:nvPr>
        </p:nvSpPr>
        <p:spPr/>
        <p:txBody>
          <a:bodyPr/>
          <a:lstStyle/>
          <a:p>
            <a:pPr marL="182880" lvl="2">
              <a:spcBef>
                <a:spcPts val="1200"/>
              </a:spcBef>
            </a:pPr>
            <a:r>
              <a:rPr lang="es-CL" sz="2000" dirty="0"/>
              <a:t>Las PE más conocidas y generales son:</a:t>
            </a:r>
          </a:p>
          <a:p>
            <a:pPr marL="640080" lvl="3">
              <a:spcBef>
                <a:spcPts val="1200"/>
              </a:spcBef>
            </a:pPr>
            <a:r>
              <a:rPr lang="es-CL" sz="1800" dirty="0"/>
              <a:t>La política fiscal (PF) y</a:t>
            </a:r>
          </a:p>
          <a:p>
            <a:pPr marL="640080" lvl="3">
              <a:spcBef>
                <a:spcPts val="1200"/>
              </a:spcBef>
            </a:pPr>
            <a:r>
              <a:rPr lang="es-CL" sz="1800" dirty="0"/>
              <a:t>La política monetaria (PM).</a:t>
            </a:r>
          </a:p>
          <a:p>
            <a:pPr marL="182880" lvl="2">
              <a:spcBef>
                <a:spcPts val="1200"/>
              </a:spcBef>
            </a:pPr>
            <a:r>
              <a:rPr lang="es-CL" sz="2000" dirty="0"/>
              <a:t>La PM es aparentemente la más técnica y neutral, aunque igualmente se mueva entre intereses. </a:t>
            </a:r>
          </a:p>
          <a:p>
            <a:pPr marL="0" indent="0">
              <a:buNone/>
            </a:pPr>
            <a:endParaRPr lang="es-CL" dirty="0"/>
          </a:p>
        </p:txBody>
      </p:sp>
    </p:spTree>
    <p:extLst>
      <p:ext uri="{BB962C8B-B14F-4D97-AF65-F5344CB8AC3E}">
        <p14:creationId xmlns:p14="http://schemas.microsoft.com/office/powerpoint/2010/main" val="266863946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a:t>Forma en que actúa la TI</a:t>
            </a:r>
            <a:br>
              <a:rPr lang="es-ES" dirty="0"/>
            </a:br>
            <a:r>
              <a:rPr lang="es-ES" sz="1400" dirty="0"/>
              <a:t>En el control del costo del financiamiento</a:t>
            </a:r>
            <a:endParaRPr lang="es-ES" dirty="0"/>
          </a:p>
        </p:txBody>
      </p:sp>
      <p:graphicFrame>
        <p:nvGraphicFramePr>
          <p:cNvPr id="4" name="Marcador de contenido 3"/>
          <p:cNvGraphicFramePr>
            <a:graphicFrameLocks noGrp="1"/>
          </p:cNvGraphicFramePr>
          <p:nvPr>
            <p:ph idx="1"/>
          </p:nvPr>
        </p:nvGraphicFramePr>
        <p:xfrm>
          <a:off x="3575712" y="423083"/>
          <a:ext cx="8079476" cy="6302837"/>
        </p:xfrm>
        <a:graphic>
          <a:graphicData uri="http://schemas.openxmlformats.org/drawingml/2006/table">
            <a:tbl>
              <a:tblPr firstRow="1" bandRow="1">
                <a:tableStyleId>{5C22544A-7EE6-4342-B048-85BDC9FD1C3A}</a:tableStyleId>
              </a:tblPr>
              <a:tblGrid>
                <a:gridCol w="4039738">
                  <a:extLst>
                    <a:ext uri="{9D8B030D-6E8A-4147-A177-3AD203B41FA5}">
                      <a16:colId xmlns:a16="http://schemas.microsoft.com/office/drawing/2014/main" val="20000"/>
                    </a:ext>
                  </a:extLst>
                </a:gridCol>
                <a:gridCol w="4039738">
                  <a:extLst>
                    <a:ext uri="{9D8B030D-6E8A-4147-A177-3AD203B41FA5}">
                      <a16:colId xmlns:a16="http://schemas.microsoft.com/office/drawing/2014/main" val="20001"/>
                    </a:ext>
                  </a:extLst>
                </a:gridCol>
              </a:tblGrid>
              <a:tr h="398706">
                <a:tc>
                  <a:txBody>
                    <a:bodyPr/>
                    <a:lstStyle/>
                    <a:p>
                      <a:r>
                        <a:rPr lang="es-ES" dirty="0"/>
                        <a:t>Aumento de TI</a:t>
                      </a:r>
                    </a:p>
                  </a:txBody>
                  <a:tcPr/>
                </a:tc>
                <a:tc>
                  <a:txBody>
                    <a:bodyPr/>
                    <a:lstStyle/>
                    <a:p>
                      <a:r>
                        <a:rPr lang="es-ES" dirty="0"/>
                        <a:t>Recorte</a:t>
                      </a:r>
                      <a:r>
                        <a:rPr lang="es-ES" baseline="0" dirty="0"/>
                        <a:t> de TI</a:t>
                      </a:r>
                      <a:endParaRPr lang="es-ES" dirty="0"/>
                    </a:p>
                  </a:txBody>
                  <a:tcPr/>
                </a:tc>
                <a:extLst>
                  <a:ext uri="{0D108BD9-81ED-4DB2-BD59-A6C34878D82A}">
                    <a16:rowId xmlns:a16="http://schemas.microsoft.com/office/drawing/2014/main" val="10000"/>
                  </a:ext>
                </a:extLst>
              </a:tr>
              <a:tr h="688178">
                <a:tc>
                  <a:txBody>
                    <a:bodyPr/>
                    <a:lstStyle/>
                    <a:p>
                      <a:r>
                        <a:rPr lang="es-ES" dirty="0"/>
                        <a:t>Implica un </a:t>
                      </a:r>
                      <a:r>
                        <a:rPr lang="el-GR" dirty="0">
                          <a:latin typeface="Corbel" panose="020B0503020204020204" pitchFamily="34" charset="0"/>
                        </a:rPr>
                        <a:t>Δ</a:t>
                      </a:r>
                      <a:r>
                        <a:rPr lang="es-ES" dirty="0">
                          <a:latin typeface="Corbel" panose="020B0503020204020204" pitchFamily="34" charset="0"/>
                        </a:rPr>
                        <a:t>+ costo de AL para la banca</a:t>
                      </a:r>
                      <a:endParaRPr lang="es-ES" dirty="0"/>
                    </a:p>
                  </a:txBody>
                  <a:tcPr/>
                </a:tc>
                <a:tc>
                  <a:txBody>
                    <a:bodyPr/>
                    <a:lstStyle/>
                    <a:p>
                      <a:r>
                        <a:rPr lang="es-ES" dirty="0"/>
                        <a:t>Implica una </a:t>
                      </a:r>
                      <a:r>
                        <a:rPr lang="el-GR" dirty="0">
                          <a:latin typeface="Corbel" panose="020B0503020204020204" pitchFamily="34" charset="0"/>
                        </a:rPr>
                        <a:t>Δ</a:t>
                      </a:r>
                      <a:r>
                        <a:rPr lang="es-ES" dirty="0">
                          <a:latin typeface="Corbel" panose="020B0503020204020204" pitchFamily="34" charset="0"/>
                        </a:rPr>
                        <a:t>- de costo de AL para la banca</a:t>
                      </a:r>
                      <a:endParaRPr lang="es-ES" dirty="0"/>
                    </a:p>
                  </a:txBody>
                  <a:tcPr/>
                </a:tc>
                <a:extLst>
                  <a:ext uri="{0D108BD9-81ED-4DB2-BD59-A6C34878D82A}">
                    <a16:rowId xmlns:a16="http://schemas.microsoft.com/office/drawing/2014/main" val="10001"/>
                  </a:ext>
                </a:extLst>
              </a:tr>
              <a:tr h="398706">
                <a:tc>
                  <a:txBody>
                    <a:bodyPr/>
                    <a:lstStyle/>
                    <a:p>
                      <a:r>
                        <a:rPr lang="es-ES" dirty="0"/>
                        <a:t>Esto drena de liquidez al SF</a:t>
                      </a:r>
                    </a:p>
                  </a:txBody>
                  <a:tcPr/>
                </a:tc>
                <a:tc>
                  <a:txBody>
                    <a:bodyPr/>
                    <a:lstStyle/>
                    <a:p>
                      <a:r>
                        <a:rPr lang="es-ES" dirty="0"/>
                        <a:t>Esto inyecta liquidez al SF</a:t>
                      </a:r>
                    </a:p>
                  </a:txBody>
                  <a:tcPr/>
                </a:tc>
                <a:extLst>
                  <a:ext uri="{0D108BD9-81ED-4DB2-BD59-A6C34878D82A}">
                    <a16:rowId xmlns:a16="http://schemas.microsoft.com/office/drawing/2014/main" val="10002"/>
                  </a:ext>
                </a:extLst>
              </a:tr>
              <a:tr h="688178">
                <a:tc>
                  <a:txBody>
                    <a:bodyPr/>
                    <a:lstStyle/>
                    <a:p>
                      <a:r>
                        <a:rPr lang="es-ES" dirty="0"/>
                        <a:t>Porque encarece el crédito</a:t>
                      </a:r>
                      <a:r>
                        <a:rPr lang="es-ES" baseline="0" dirty="0"/>
                        <a:t>, el financiamiento en todo el sistema</a:t>
                      </a:r>
                      <a:endParaRPr lang="es-ES" dirty="0"/>
                    </a:p>
                  </a:txBody>
                  <a:tcPr/>
                </a:tc>
                <a:tc>
                  <a:txBody>
                    <a:bodyPr/>
                    <a:lstStyle/>
                    <a:p>
                      <a:r>
                        <a:rPr lang="es-ES" dirty="0"/>
                        <a:t>Porque abarata el crédito en todo el sistema</a:t>
                      </a:r>
                    </a:p>
                  </a:txBody>
                  <a:tcPr/>
                </a:tc>
                <a:extLst>
                  <a:ext uri="{0D108BD9-81ED-4DB2-BD59-A6C34878D82A}">
                    <a16:rowId xmlns:a16="http://schemas.microsoft.com/office/drawing/2014/main" val="10003"/>
                  </a:ext>
                </a:extLst>
              </a:tr>
              <a:tr h="1278045">
                <a:tc>
                  <a:txBody>
                    <a:bodyPr/>
                    <a:lstStyle/>
                    <a:p>
                      <a:r>
                        <a:rPr lang="es-ES" dirty="0"/>
                        <a:t>Recordar paso II de la espiral</a:t>
                      </a:r>
                      <a:r>
                        <a:rPr lang="es-ES" baseline="0" dirty="0"/>
                        <a:t> inflacionaria: Porque la banca debe decidir si traspaso o no (el aumento de costo)</a:t>
                      </a:r>
                      <a:endParaRPr lang="es-ES" dirty="0"/>
                    </a:p>
                  </a:txBody>
                  <a:tcPr/>
                </a:tc>
                <a:tc>
                  <a:txBody>
                    <a:bodyPr/>
                    <a:lstStyle/>
                    <a:p>
                      <a:r>
                        <a:rPr lang="es-ES" dirty="0"/>
                        <a:t>Lo mismo, </a:t>
                      </a:r>
                      <a:r>
                        <a:rPr lang="es-ES" i="1" dirty="0"/>
                        <a:t>mutatis mutandi</a:t>
                      </a:r>
                      <a:r>
                        <a:rPr lang="es-ES" dirty="0"/>
                        <a:t>,</a:t>
                      </a:r>
                      <a:r>
                        <a:rPr lang="es-ES" baseline="0" dirty="0"/>
                        <a:t> la disminución de costo de crédito</a:t>
                      </a:r>
                      <a:r>
                        <a:rPr lang="es-ES" dirty="0"/>
                        <a:t>.</a:t>
                      </a:r>
                    </a:p>
                  </a:txBody>
                  <a:tcPr/>
                </a:tc>
                <a:extLst>
                  <a:ext uri="{0D108BD9-81ED-4DB2-BD59-A6C34878D82A}">
                    <a16:rowId xmlns:a16="http://schemas.microsoft.com/office/drawing/2014/main" val="10004"/>
                  </a:ext>
                </a:extLst>
              </a:tr>
              <a:tr h="983112">
                <a:tc>
                  <a:txBody>
                    <a:bodyPr/>
                    <a:lstStyle/>
                    <a:p>
                      <a:r>
                        <a:rPr lang="es-ES" dirty="0"/>
                        <a:t>Si lo hace,</a:t>
                      </a:r>
                      <a:r>
                        <a:rPr lang="es-ES" baseline="0" dirty="0"/>
                        <a:t> si lo traspasa, aumentará el costo de crédito al cliente</a:t>
                      </a:r>
                      <a:endParaRPr lang="es-ES" dirty="0"/>
                    </a:p>
                  </a:txBody>
                  <a:tcPr/>
                </a:tc>
                <a:tc>
                  <a:txBody>
                    <a:bodyPr/>
                    <a:lstStyle/>
                    <a:p>
                      <a:r>
                        <a:rPr lang="es-ES" dirty="0"/>
                        <a:t>Si</a:t>
                      </a:r>
                      <a:r>
                        <a:rPr lang="es-ES" baseline="0" dirty="0"/>
                        <a:t> lo hace, si lo traspasa, disminuirá el costo de financiamiento para el cliente.</a:t>
                      </a:r>
                      <a:endParaRPr lang="es-ES" dirty="0"/>
                    </a:p>
                  </a:txBody>
                  <a:tcPr/>
                </a:tc>
                <a:extLst>
                  <a:ext uri="{0D108BD9-81ED-4DB2-BD59-A6C34878D82A}">
                    <a16:rowId xmlns:a16="http://schemas.microsoft.com/office/drawing/2014/main" val="10005"/>
                  </a:ext>
                </a:extLst>
              </a:tr>
              <a:tr h="1867912">
                <a:tc>
                  <a:txBody>
                    <a:bodyPr/>
                    <a:lstStyle/>
                    <a:p>
                      <a:r>
                        <a:rPr lang="es-ES" dirty="0"/>
                        <a:t>Con lo cual disminuirá, se resentirá, la inversión</a:t>
                      </a:r>
                      <a:r>
                        <a:rPr lang="es-ES" baseline="0" dirty="0"/>
                        <a:t> (I). Proyectos quedarán sin ejecutar, bajará la actividad económica (desaceleración, recesión) y se afectará el mercado del trabajo (desempleo).</a:t>
                      </a:r>
                      <a:endParaRPr lang="es-ES" dirty="0"/>
                    </a:p>
                  </a:txBody>
                  <a:tcPr/>
                </a:tc>
                <a:tc>
                  <a:txBody>
                    <a:bodyPr/>
                    <a:lstStyle/>
                    <a:p>
                      <a:r>
                        <a:rPr lang="es-ES" dirty="0"/>
                        <a:t>Con lo cual aumentará</a:t>
                      </a:r>
                      <a:r>
                        <a:rPr lang="es-ES" baseline="0" dirty="0"/>
                        <a:t> la inversión total. Proyectos se tornarán viables, subirá la actividad económica  (IMACEC, PIB, por ejemplo) y bajará el desempleo.</a:t>
                      </a:r>
                      <a:endParaRPr lang="es-ES" dirty="0"/>
                    </a:p>
                  </a:txBody>
                  <a:tcPr/>
                </a:tc>
                <a:extLst>
                  <a:ext uri="{0D108BD9-81ED-4DB2-BD59-A6C34878D82A}">
                    <a16:rowId xmlns:a16="http://schemas.microsoft.com/office/drawing/2014/main" val="10006"/>
                  </a:ext>
                </a:extLst>
              </a:tr>
            </a:tbl>
          </a:graphicData>
        </a:graphic>
      </p:graphicFrame>
    </p:spTree>
    <p:extLst>
      <p:ext uri="{BB962C8B-B14F-4D97-AF65-F5344CB8AC3E}">
        <p14:creationId xmlns:p14="http://schemas.microsoft.com/office/powerpoint/2010/main" val="323941204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a:t>Influencia de la TI</a:t>
            </a:r>
          </a:p>
        </p:txBody>
      </p:sp>
      <p:sp>
        <p:nvSpPr>
          <p:cNvPr id="3" name="Marcador de contenido 2"/>
          <p:cNvSpPr>
            <a:spLocks noGrp="1"/>
          </p:cNvSpPr>
          <p:nvPr>
            <p:ph idx="1"/>
          </p:nvPr>
        </p:nvSpPr>
        <p:spPr/>
        <p:txBody>
          <a:bodyPr>
            <a:normAutofit lnSpcReduction="10000"/>
          </a:bodyPr>
          <a:lstStyle/>
          <a:p>
            <a:r>
              <a:rPr lang="es-ES" dirty="0"/>
              <a:t>¿Por qué variaciones mínimas en la TI influyen tanto en las decisiones de inversión?.</a:t>
            </a:r>
          </a:p>
          <a:p>
            <a:r>
              <a:rPr lang="es-ES" dirty="0"/>
              <a:t>Además de lo que la TI representa en sí: el costo del financiamiento, del crédito, el valor/precio del dinero; también cabe considerar otros factores.</a:t>
            </a:r>
          </a:p>
          <a:p>
            <a:r>
              <a:rPr lang="es-ES" dirty="0"/>
              <a:t>Uno de ellos es la alta sensibilidad de los intervinientes del mercado a las acciones (formales e informales) del BC.</a:t>
            </a:r>
          </a:p>
          <a:p>
            <a:r>
              <a:rPr lang="es-ES" dirty="0"/>
              <a:t>De lo que se desprende  afán por interpretar acciones y “señales” del BC. Ejemplo:</a:t>
            </a:r>
          </a:p>
          <a:p>
            <a:pPr lvl="1"/>
            <a:r>
              <a:rPr lang="es-ES" dirty="0">
                <a:latin typeface="Corbel" panose="020B0503020204020204" pitchFamily="34" charset="0"/>
              </a:rPr>
              <a:t>Δ+ TI —&gt; temor BC a un Δ+ Tasa Inflación.</a:t>
            </a:r>
          </a:p>
          <a:p>
            <a:pPr lvl="1"/>
            <a:r>
              <a:rPr lang="es-ES" dirty="0">
                <a:latin typeface="Corbel" panose="020B0503020204020204" pitchFamily="34" charset="0"/>
              </a:rPr>
              <a:t>Δ+ sucesivos de TI —&gt; tentativa BC de “enfriar” una economía recalentada</a:t>
            </a:r>
            <a:endParaRPr lang="es-ES" sz="2000" dirty="0"/>
          </a:p>
          <a:p>
            <a:r>
              <a:rPr lang="es-ES" dirty="0"/>
              <a:t>Recordar: Costo Inflación = Desinflación/Desaceleración (menos crecimiento y mayor desempleo). Todos deberían cooperar…</a:t>
            </a:r>
          </a:p>
          <a:p>
            <a:r>
              <a:rPr lang="es-ES" dirty="0"/>
              <a:t>Reflexión: Esencialidad de la independencia/neutralidad del BC. La necesidad de estar ajeno a la influencia política, de la prensa, de los mercados, de la contingencia social. Etc. </a:t>
            </a:r>
          </a:p>
        </p:txBody>
      </p:sp>
    </p:spTree>
    <p:extLst>
      <p:ext uri="{BB962C8B-B14F-4D97-AF65-F5344CB8AC3E}">
        <p14:creationId xmlns:p14="http://schemas.microsoft.com/office/powerpoint/2010/main" val="87049390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a:t>Limitaciones de la PM</a:t>
            </a:r>
          </a:p>
        </p:txBody>
      </p:sp>
      <p:sp>
        <p:nvSpPr>
          <p:cNvPr id="3" name="Marcador de contenido 2"/>
          <p:cNvSpPr>
            <a:spLocks noGrp="1"/>
          </p:cNvSpPr>
          <p:nvPr>
            <p:ph idx="1"/>
          </p:nvPr>
        </p:nvSpPr>
        <p:spPr/>
        <p:txBody>
          <a:bodyPr/>
          <a:lstStyle/>
          <a:p>
            <a:r>
              <a:rPr lang="es-ES" dirty="0"/>
              <a:t>La PM no es una panacea, ni es perfecta. </a:t>
            </a:r>
          </a:p>
          <a:p>
            <a:r>
              <a:rPr lang="es-ES" dirty="0"/>
              <a:t>Hay cuatro tipos de limitaciones:</a:t>
            </a:r>
          </a:p>
          <a:p>
            <a:pPr lvl="1"/>
            <a:r>
              <a:rPr lang="es-ES" dirty="0"/>
              <a:t>Limitaciones del modelo: Idealmente deberíamos tener una relación estable entre TI e inflación. En el modelo la hay; en la vida real el asunto es más complejo.</a:t>
            </a:r>
          </a:p>
          <a:p>
            <a:pPr lvl="1"/>
            <a:r>
              <a:rPr lang="es-ES" dirty="0"/>
              <a:t>Limitaciones por retrasos: </a:t>
            </a:r>
            <a:r>
              <a:rPr lang="es-ES" i="1" dirty="0" err="1"/>
              <a:t>Ceteris</a:t>
            </a:r>
            <a:r>
              <a:rPr lang="es-ES" i="1" dirty="0"/>
              <a:t> </a:t>
            </a:r>
            <a:r>
              <a:rPr lang="es-ES" i="1" dirty="0" err="1"/>
              <a:t>paribus</a:t>
            </a:r>
            <a:r>
              <a:rPr lang="es-ES" dirty="0"/>
              <a:t>, las vías de PM pueden tardar 6-8 trimestres (1,5 a 2 años) en producir pleno efecto. El supuesto de estabilidad ya es irreal; y, a veces, los resultados pueden llegar demasiado tarde.</a:t>
            </a:r>
          </a:p>
          <a:p>
            <a:pPr lvl="1"/>
            <a:r>
              <a:rPr lang="es-ES" dirty="0"/>
              <a:t>Limitaciones de información (previsiones y datos): Por las razones estudiadas, el BC no basa sus acciones sólo en la oferta monetaria (liquidez del SF, QD  en el sistema) sino que en el monitoreo de un </a:t>
            </a:r>
            <a:r>
              <a:rPr lang="es-ES" i="1" dirty="0"/>
              <a:t>pool</a:t>
            </a:r>
            <a:r>
              <a:rPr lang="es-ES" dirty="0"/>
              <a:t> de variables económicas (IMACEC, tasa de desempleo, tasa de inflación, </a:t>
            </a:r>
            <a:r>
              <a:rPr lang="es-ES" dirty="0" err="1"/>
              <a:t>etc</a:t>
            </a:r>
            <a:r>
              <a:rPr lang="es-ES" dirty="0"/>
              <a:t>).</a:t>
            </a:r>
          </a:p>
          <a:p>
            <a:pPr lvl="1"/>
            <a:r>
              <a:rPr lang="es-ES" dirty="0"/>
              <a:t>Limitaciones de eficacia: La PM resulta más eficaz para “enfriar” una economía que para “animarla”.</a:t>
            </a:r>
          </a:p>
        </p:txBody>
      </p:sp>
    </p:spTree>
    <p:extLst>
      <p:ext uri="{BB962C8B-B14F-4D97-AF65-F5344CB8AC3E}">
        <p14:creationId xmlns:p14="http://schemas.microsoft.com/office/powerpoint/2010/main" val="358017853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CL" dirty="0"/>
              <a:t>Política monetaria y</a:t>
            </a:r>
            <a:br>
              <a:rPr lang="es-CL" dirty="0"/>
            </a:br>
            <a:r>
              <a:rPr lang="es-CL" dirty="0"/>
              <a:t>Bancos Centrales</a:t>
            </a:r>
          </a:p>
        </p:txBody>
      </p:sp>
      <p:sp>
        <p:nvSpPr>
          <p:cNvPr id="3" name="Marcador de contenido 2"/>
          <p:cNvSpPr>
            <a:spLocks noGrp="1"/>
          </p:cNvSpPr>
          <p:nvPr>
            <p:ph idx="1"/>
          </p:nvPr>
        </p:nvSpPr>
        <p:spPr/>
        <p:txBody>
          <a:bodyPr>
            <a:normAutofit/>
          </a:bodyPr>
          <a:lstStyle/>
          <a:p>
            <a:r>
              <a:rPr lang="es-CL" dirty="0"/>
              <a:t>Recordar: </a:t>
            </a:r>
          </a:p>
          <a:p>
            <a:pPr lvl="1"/>
            <a:r>
              <a:rPr lang="es-CL" dirty="0"/>
              <a:t>Relación dinero y PIB (Friedman).</a:t>
            </a:r>
          </a:p>
          <a:p>
            <a:pPr lvl="1"/>
            <a:r>
              <a:rPr lang="es-CL" dirty="0"/>
              <a:t>Rol de los Bancos Centrales: Evitar/prevenir la generación de espirales inflacionarias (EI). </a:t>
            </a:r>
          </a:p>
          <a:p>
            <a:pPr marL="182880" lvl="1">
              <a:lnSpc>
                <a:spcPct val="100000"/>
              </a:lnSpc>
              <a:spcBef>
                <a:spcPts val="1200"/>
              </a:spcBef>
            </a:pPr>
            <a:r>
              <a:rPr lang="es-CL" sz="2000" dirty="0"/>
              <a:t>¿Cómo actúa la política monetaria (PM)?.</a:t>
            </a:r>
          </a:p>
          <a:p>
            <a:r>
              <a:rPr lang="es-CL" dirty="0"/>
              <a:t>Regulando el volumen del crédito (VC), en ello consiste la PM. </a:t>
            </a:r>
          </a:p>
          <a:p>
            <a:pPr lvl="1"/>
            <a:r>
              <a:rPr lang="es-CL" dirty="0"/>
              <a:t>Si </a:t>
            </a:r>
            <a:r>
              <a:rPr lang="el-GR" dirty="0"/>
              <a:t>Δ</a:t>
            </a:r>
            <a:r>
              <a:rPr lang="es-CL" dirty="0"/>
              <a:t>+ VC (PM expansiva) = </a:t>
            </a:r>
            <a:r>
              <a:rPr lang="el-GR" dirty="0"/>
              <a:t>Δ</a:t>
            </a:r>
            <a:r>
              <a:rPr lang="es-CL" dirty="0"/>
              <a:t>+ ritmo </a:t>
            </a:r>
            <a:r>
              <a:rPr lang="es-CL" dirty="0" err="1"/>
              <a:t>activ</a:t>
            </a:r>
            <a:r>
              <a:rPr lang="es-CL" dirty="0"/>
              <a:t>. </a:t>
            </a:r>
            <a:r>
              <a:rPr lang="es-CL" dirty="0" err="1"/>
              <a:t>ec</a:t>
            </a:r>
            <a:r>
              <a:rPr lang="es-CL" dirty="0"/>
              <a:t> (anima, expande).</a:t>
            </a:r>
          </a:p>
          <a:p>
            <a:pPr lvl="1"/>
            <a:r>
              <a:rPr lang="es-CL" dirty="0"/>
              <a:t>Si </a:t>
            </a:r>
            <a:r>
              <a:rPr lang="el-GR" dirty="0"/>
              <a:t>Δ</a:t>
            </a:r>
            <a:r>
              <a:rPr lang="es-CL" dirty="0"/>
              <a:t>- VC = PM restrictiva = </a:t>
            </a:r>
            <a:r>
              <a:rPr lang="el-GR" dirty="0"/>
              <a:t>Δ</a:t>
            </a:r>
            <a:r>
              <a:rPr lang="es-CL" dirty="0"/>
              <a:t>- ritmo </a:t>
            </a:r>
            <a:r>
              <a:rPr lang="es-CL" dirty="0" err="1"/>
              <a:t>activ</a:t>
            </a:r>
            <a:r>
              <a:rPr lang="es-CL" dirty="0"/>
              <a:t>. </a:t>
            </a:r>
            <a:r>
              <a:rPr lang="es-CL" dirty="0" err="1"/>
              <a:t>ec</a:t>
            </a:r>
            <a:r>
              <a:rPr lang="es-CL" dirty="0"/>
              <a:t>. (enfría, contrae).</a:t>
            </a:r>
          </a:p>
          <a:p>
            <a:pPr lvl="2"/>
            <a:r>
              <a:rPr lang="es-CL" dirty="0"/>
              <a:t>Ejemplo EEUU 1974-1979 inflación superior a 10%</a:t>
            </a:r>
          </a:p>
          <a:p>
            <a:pPr lvl="2"/>
            <a:r>
              <a:rPr lang="es-CL" dirty="0"/>
              <a:t>Post 1979, Pres. FED. Paul </a:t>
            </a:r>
            <a:r>
              <a:rPr lang="es-CL" dirty="0" err="1"/>
              <a:t>Volcker</a:t>
            </a:r>
            <a:r>
              <a:rPr lang="es-CL" dirty="0"/>
              <a:t>.</a:t>
            </a:r>
          </a:p>
          <a:p>
            <a:pPr lvl="2"/>
            <a:r>
              <a:rPr lang="es-CL" dirty="0"/>
              <a:t>PM muy restrictiva, ergo, altas tasas de interés.</a:t>
            </a:r>
          </a:p>
          <a:p>
            <a:pPr lvl="2"/>
            <a:r>
              <a:rPr lang="es-CL" dirty="0"/>
              <a:t>Redujo la inflación a 4% en 4 años, y a 2% en 7 años.</a:t>
            </a:r>
          </a:p>
          <a:p>
            <a:pPr marL="182880" lvl="2">
              <a:spcBef>
                <a:spcPts val="1200"/>
              </a:spcBef>
            </a:pPr>
            <a:r>
              <a:rPr lang="es-CL" sz="2000" dirty="0"/>
              <a:t>¿Son conservadores los </a:t>
            </a:r>
            <a:r>
              <a:rPr lang="es-CL" sz="2000" dirty="0" err="1"/>
              <a:t>BCs</a:t>
            </a:r>
            <a:r>
              <a:rPr lang="es-CL" sz="2000" dirty="0"/>
              <a:t>?. Más bien prefieren estar en terreno seguro y hacer converger la tasa de inflación a rangos inferiores a 5%.</a:t>
            </a:r>
          </a:p>
          <a:p>
            <a:endParaRPr lang="es-CL" dirty="0"/>
          </a:p>
        </p:txBody>
      </p:sp>
    </p:spTree>
    <p:extLst>
      <p:ext uri="{BB962C8B-B14F-4D97-AF65-F5344CB8AC3E}">
        <p14:creationId xmlns:p14="http://schemas.microsoft.com/office/powerpoint/2010/main" val="347163120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a:t>Vías de acción de la PM</a:t>
            </a:r>
          </a:p>
        </p:txBody>
      </p:sp>
      <p:sp>
        <p:nvSpPr>
          <p:cNvPr id="3" name="Marcador de texto 2"/>
          <p:cNvSpPr>
            <a:spLocks noGrp="1"/>
          </p:cNvSpPr>
          <p:nvPr>
            <p:ph type="body" idx="1"/>
          </p:nvPr>
        </p:nvSpPr>
        <p:spPr/>
        <p:txBody>
          <a:bodyPr>
            <a:normAutofit fontScale="92500" lnSpcReduction="10000"/>
          </a:bodyPr>
          <a:lstStyle/>
          <a:p>
            <a:r>
              <a:rPr lang="es-ES" dirty="0"/>
              <a:t>Sobre la cantidad de financiamiento del sistema (QD)</a:t>
            </a:r>
          </a:p>
        </p:txBody>
      </p:sp>
      <p:sp>
        <p:nvSpPr>
          <p:cNvPr id="4" name="Marcador de contenido 3"/>
          <p:cNvSpPr>
            <a:spLocks noGrp="1"/>
          </p:cNvSpPr>
          <p:nvPr>
            <p:ph sz="half" idx="2"/>
          </p:nvPr>
        </p:nvSpPr>
        <p:spPr>
          <a:xfrm>
            <a:off x="3867911" y="1930935"/>
            <a:ext cx="3950551" cy="4117539"/>
          </a:xfrm>
        </p:spPr>
        <p:txBody>
          <a:bodyPr>
            <a:normAutofit fontScale="92500" lnSpcReduction="20000"/>
          </a:bodyPr>
          <a:lstStyle/>
          <a:p>
            <a:r>
              <a:rPr lang="es-ES" dirty="0"/>
              <a:t>La Q de liquidez del SF, depende de la QD.</a:t>
            </a:r>
          </a:p>
          <a:p>
            <a:r>
              <a:rPr lang="es-ES" dirty="0"/>
              <a:t>Los instrumentos de PM que apuntan al control de la QD son, entre otros: la tasa de encaje (TE) y las operaciones de mercado abierto (OMA).</a:t>
            </a:r>
          </a:p>
          <a:p>
            <a:r>
              <a:rPr lang="es-ES" dirty="0"/>
              <a:t>Ventaja: Su cadena de acción causal  es más breve, más directa.</a:t>
            </a:r>
          </a:p>
          <a:p>
            <a:r>
              <a:rPr lang="es-ES" dirty="0"/>
              <a:t>Desventaja: Vimos que la relación QD e inflación es errática, inestable como guía única y automática de PM.</a:t>
            </a:r>
          </a:p>
          <a:p>
            <a:r>
              <a:rPr lang="es-ES" dirty="0"/>
              <a:t>Y es </a:t>
            </a:r>
            <a:r>
              <a:rPr lang="es-ES" dirty="0" err="1"/>
              <a:t>particulamente</a:t>
            </a:r>
            <a:r>
              <a:rPr lang="es-ES" dirty="0"/>
              <a:t> brusca en sus efectos cuando se trata de la tasa de encaje (TE).</a:t>
            </a:r>
          </a:p>
        </p:txBody>
      </p:sp>
      <p:sp>
        <p:nvSpPr>
          <p:cNvPr id="5" name="Marcador de texto 4"/>
          <p:cNvSpPr>
            <a:spLocks noGrp="1"/>
          </p:cNvSpPr>
          <p:nvPr>
            <p:ph type="body" sz="quarter" idx="3"/>
          </p:nvPr>
        </p:nvSpPr>
        <p:spPr/>
        <p:txBody>
          <a:bodyPr/>
          <a:lstStyle/>
          <a:p>
            <a:r>
              <a:rPr lang="es-ES" dirty="0"/>
              <a:t>Sobre el costo del financiamiento/crédito</a:t>
            </a:r>
          </a:p>
        </p:txBody>
      </p:sp>
      <p:sp>
        <p:nvSpPr>
          <p:cNvPr id="6" name="Marcador de contenido 5"/>
          <p:cNvSpPr>
            <a:spLocks noGrp="1"/>
          </p:cNvSpPr>
          <p:nvPr>
            <p:ph sz="quarter" idx="4"/>
          </p:nvPr>
        </p:nvSpPr>
        <p:spPr/>
        <p:txBody>
          <a:bodyPr/>
          <a:lstStyle/>
          <a:p>
            <a:r>
              <a:rPr lang="es-ES" dirty="0"/>
              <a:t>El costo del crédito, en tanto, depende de la tasa de interés (TI).</a:t>
            </a:r>
          </a:p>
          <a:p>
            <a:r>
              <a:rPr lang="es-ES" dirty="0"/>
              <a:t>La TI es el precio del dinero.</a:t>
            </a:r>
          </a:p>
          <a:p>
            <a:r>
              <a:rPr lang="es-ES" dirty="0"/>
              <a:t>Ventaja: La relación entre TI e inflación es más estable, más de fiar, porque la tasa de inflación mide las variaciones del NGP y la TI es un precio.</a:t>
            </a:r>
          </a:p>
          <a:p>
            <a:r>
              <a:rPr lang="es-ES" dirty="0"/>
              <a:t>Pero su desventaja es que su cadena de acción causal es más larga.</a:t>
            </a:r>
          </a:p>
        </p:txBody>
      </p:sp>
    </p:spTree>
    <p:extLst>
      <p:ext uri="{BB962C8B-B14F-4D97-AF65-F5344CB8AC3E}">
        <p14:creationId xmlns:p14="http://schemas.microsoft.com/office/powerpoint/2010/main" val="94875034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CL" dirty="0"/>
              <a:t>Dinero y sistema financiero</a:t>
            </a:r>
          </a:p>
        </p:txBody>
      </p:sp>
      <p:sp>
        <p:nvSpPr>
          <p:cNvPr id="3" name="Marcador de contenido 2"/>
          <p:cNvSpPr>
            <a:spLocks noGrp="1"/>
          </p:cNvSpPr>
          <p:nvPr>
            <p:ph idx="1"/>
          </p:nvPr>
        </p:nvSpPr>
        <p:spPr/>
        <p:txBody>
          <a:bodyPr/>
          <a:lstStyle/>
          <a:p>
            <a:r>
              <a:rPr lang="es-CL" dirty="0"/>
              <a:t>Recordar:</a:t>
            </a:r>
          </a:p>
          <a:p>
            <a:pPr lvl="1"/>
            <a:r>
              <a:rPr lang="es-CL" dirty="0"/>
              <a:t>Polémica sobre la relación entre cantidad de dinero (QD) y NGP. Ej.: M. Friedman y guerras europeas desfinanciadas =&gt; inflación y recesiones.</a:t>
            </a:r>
          </a:p>
          <a:p>
            <a:r>
              <a:rPr lang="es-CL" dirty="0"/>
              <a:t>Pues bien, esa relación se basa en la naturaleza misma del dinero.</a:t>
            </a:r>
          </a:p>
          <a:p>
            <a:r>
              <a:rPr lang="es-CL" dirty="0"/>
              <a:t>Si esa relación existiera pura y simplemente, lo más fácil para las PE y especialmente para la PM sería enfocarse, observar la QD (aumentándola para animar a la economía; o disminuyéndola, para contraerla).</a:t>
            </a:r>
          </a:p>
          <a:p>
            <a:r>
              <a:rPr lang="es-CL" dirty="0"/>
              <a:t>Problema: En la realidad esa sola relación se muestra errática, demasiado inestable para servir de guía exclusiva de PM. </a:t>
            </a:r>
          </a:p>
          <a:p>
            <a:r>
              <a:rPr lang="es-CL" dirty="0"/>
              <a:t>Razón por la que los BC contemplan en sus análisis otras variables (IMACEC, tasa de desempleo, tasa de inflación, tasas de interés, </a:t>
            </a:r>
            <a:r>
              <a:rPr lang="es-CL" dirty="0" err="1"/>
              <a:t>etc</a:t>
            </a:r>
            <a:r>
              <a:rPr lang="es-CL" dirty="0"/>
              <a:t>) y no sólo la QD. </a:t>
            </a:r>
          </a:p>
        </p:txBody>
      </p:sp>
    </p:spTree>
    <p:extLst>
      <p:ext uri="{BB962C8B-B14F-4D97-AF65-F5344CB8AC3E}">
        <p14:creationId xmlns:p14="http://schemas.microsoft.com/office/powerpoint/2010/main" val="176120898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a:t>Dinero y sistema financiero</a:t>
            </a:r>
          </a:p>
        </p:txBody>
      </p:sp>
      <p:sp>
        <p:nvSpPr>
          <p:cNvPr id="3" name="Marcador de contenido 2"/>
          <p:cNvSpPr>
            <a:spLocks noGrp="1"/>
          </p:cNvSpPr>
          <p:nvPr>
            <p:ph idx="1"/>
          </p:nvPr>
        </p:nvSpPr>
        <p:spPr/>
        <p:txBody>
          <a:bodyPr>
            <a:normAutofit lnSpcReduction="10000"/>
          </a:bodyPr>
          <a:lstStyle/>
          <a:p>
            <a:r>
              <a:rPr lang="es-ES" dirty="0"/>
              <a:t>El mundo sin Bancos Centrales (BC).</a:t>
            </a:r>
          </a:p>
          <a:p>
            <a:r>
              <a:rPr lang="es-ES" dirty="0"/>
              <a:t>Historia. </a:t>
            </a:r>
          </a:p>
          <a:p>
            <a:pPr lvl="1"/>
            <a:r>
              <a:rPr lang="es-ES" dirty="0"/>
              <a:t>El dinero en metálico es muy antiguo, pero siempre ha sido muy incómodo. </a:t>
            </a:r>
          </a:p>
          <a:p>
            <a:pPr lvl="1"/>
            <a:r>
              <a:rPr lang="es-ES" dirty="0"/>
              <a:t>Aparición del papel moneda. China (</a:t>
            </a:r>
            <a:r>
              <a:rPr lang="zh-CN" altLang="es-ES" dirty="0"/>
              <a:t>角子 </a:t>
            </a:r>
            <a:r>
              <a:rPr lang="es-ES" dirty="0" err="1"/>
              <a:t>Jiǎozi</a:t>
            </a:r>
            <a:r>
              <a:rPr lang="es-ES" dirty="0"/>
              <a:t>; no confundir con </a:t>
            </a:r>
            <a:r>
              <a:rPr lang="zh-CN" altLang="es-ES" dirty="0"/>
              <a:t>饺子 </a:t>
            </a:r>
            <a:r>
              <a:rPr lang="es-ES" dirty="0" err="1"/>
              <a:t>Jiǎozi</a:t>
            </a:r>
            <a:r>
              <a:rPr lang="es-ES" dirty="0"/>
              <a:t>). Imperio mongol (</a:t>
            </a:r>
            <a:r>
              <a:rPr lang="es-ES" dirty="0" err="1"/>
              <a:t>Gengis</a:t>
            </a:r>
            <a:r>
              <a:rPr lang="es-ES" dirty="0"/>
              <a:t> </a:t>
            </a:r>
            <a:r>
              <a:rPr lang="es-ES" dirty="0" err="1"/>
              <a:t>Khan</a:t>
            </a:r>
            <a:r>
              <a:rPr lang="es-ES" dirty="0"/>
              <a:t>). Dinastía Yuan (</a:t>
            </a:r>
            <a:r>
              <a:rPr lang="es-ES" dirty="0" err="1"/>
              <a:t>Kublai</a:t>
            </a:r>
            <a:r>
              <a:rPr lang="es-ES" dirty="0"/>
              <a:t> </a:t>
            </a:r>
            <a:r>
              <a:rPr lang="es-ES" dirty="0" err="1"/>
              <a:t>Khan</a:t>
            </a:r>
            <a:r>
              <a:rPr lang="es-ES" dirty="0"/>
              <a:t>). Marco Polo. Comercio veneciano.</a:t>
            </a:r>
          </a:p>
          <a:p>
            <a:r>
              <a:rPr lang="es-ES" dirty="0"/>
              <a:t>Roles clásicos de la banca privada:</a:t>
            </a:r>
          </a:p>
          <a:p>
            <a:pPr lvl="1"/>
            <a:r>
              <a:rPr lang="es-ES" dirty="0"/>
              <a:t>Depositario (efectivo).</a:t>
            </a:r>
          </a:p>
          <a:p>
            <a:pPr lvl="1"/>
            <a:r>
              <a:rPr lang="es-ES" dirty="0"/>
              <a:t>Prestamista (efectivo y luego títulos, pagarés, certificados de deuda a nombre del prestamista, basados en su garantía o reputación y que, al ser ampliamente aceptados -con el tiempo- se volvieron transables.</a:t>
            </a:r>
          </a:p>
          <a:p>
            <a:r>
              <a:rPr lang="es-ES" dirty="0"/>
              <a:t>Reglas clásicas y elementales de la actividad bancaria:</a:t>
            </a:r>
          </a:p>
          <a:p>
            <a:pPr lvl="1"/>
            <a:r>
              <a:rPr lang="es-ES" dirty="0"/>
              <a:t>Buena reputación de solvencia y pagador. Ej.: cheque de </a:t>
            </a:r>
            <a:r>
              <a:rPr lang="es-ES" dirty="0" err="1"/>
              <a:t>Andrónico</a:t>
            </a:r>
            <a:r>
              <a:rPr lang="es-ES" dirty="0"/>
              <a:t>.</a:t>
            </a:r>
          </a:p>
          <a:p>
            <a:pPr lvl="1"/>
            <a:r>
              <a:rPr lang="es-ES" dirty="0"/>
              <a:t>Prudencia y cautela. Cuidar de no emitir demasiados pagarés ni conceder demasiado crédito, por los que no pueda responder ante peticiones de reembolso súbitas y/o cuantiosas.</a:t>
            </a:r>
          </a:p>
        </p:txBody>
      </p:sp>
    </p:spTree>
    <p:extLst>
      <p:ext uri="{BB962C8B-B14F-4D97-AF65-F5344CB8AC3E}">
        <p14:creationId xmlns:p14="http://schemas.microsoft.com/office/powerpoint/2010/main" val="329676469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a:t>Dinero y sistema financiero</a:t>
            </a:r>
          </a:p>
        </p:txBody>
      </p:sp>
      <p:sp>
        <p:nvSpPr>
          <p:cNvPr id="3" name="Marcador de contenido 2"/>
          <p:cNvSpPr>
            <a:spLocks noGrp="1"/>
          </p:cNvSpPr>
          <p:nvPr>
            <p:ph idx="1"/>
          </p:nvPr>
        </p:nvSpPr>
        <p:spPr/>
        <p:txBody>
          <a:bodyPr>
            <a:normAutofit fontScale="92500" lnSpcReduction="10000"/>
          </a:bodyPr>
          <a:lstStyle/>
          <a:p>
            <a:r>
              <a:rPr lang="es-ES" dirty="0"/>
              <a:t>Elementos del sistema bancario moderno:</a:t>
            </a:r>
          </a:p>
          <a:p>
            <a:pPr lvl="1"/>
            <a:r>
              <a:rPr lang="es-ES" dirty="0"/>
              <a:t>QD  tiene dos componentes: </a:t>
            </a:r>
          </a:p>
          <a:p>
            <a:pPr lvl="2"/>
            <a:r>
              <a:rPr lang="es-ES" dirty="0"/>
              <a:t>El dinero real, el efectivo, la moneda de curso legal (20% del volumen total).</a:t>
            </a:r>
          </a:p>
          <a:p>
            <a:pPr lvl="2"/>
            <a:r>
              <a:rPr lang="es-ES" dirty="0"/>
              <a:t>Títulos o pagarés del prestamista, usables como medio de pago aceptado (80% del volumen total).</a:t>
            </a:r>
          </a:p>
          <a:p>
            <a:pPr lvl="1"/>
            <a:r>
              <a:rPr lang="es-ES" dirty="0"/>
              <a:t>El dinero real, en metálico, es acuñado por la autoridad; mientras que los títulos son emitidos por el prestamista, su volumen depende de él (sólo limitado por la regla de prudencia bancaria clásica y si ella no bastare por la autoridad monetaria, como veremos). </a:t>
            </a:r>
          </a:p>
          <a:p>
            <a:pPr lvl="2"/>
            <a:r>
              <a:rPr lang="es-ES" dirty="0"/>
              <a:t>Ej.: Si un prestamista tiene $1.000 =&gt; volumen total de crédito concedido sea &lt;= 10.000. </a:t>
            </a:r>
          </a:p>
          <a:p>
            <a:pPr lvl="2"/>
            <a:r>
              <a:rPr lang="es-ES" dirty="0"/>
              <a:t>Porque, más allá, su riesgo crediticio aumenta demasiado y si todos sus clientes reclamaren reembolso, el prestamista quebraría. </a:t>
            </a:r>
          </a:p>
          <a:p>
            <a:r>
              <a:rPr lang="es-ES" dirty="0"/>
              <a:t>Rasgos importantes del sistema bancario moderno:</a:t>
            </a:r>
          </a:p>
          <a:p>
            <a:pPr lvl="1"/>
            <a:r>
              <a:rPr lang="es-ES" dirty="0"/>
              <a:t>Creación de dinero. Por </a:t>
            </a:r>
            <a:r>
              <a:rPr lang="es-ES" dirty="0" err="1"/>
              <a:t>BCs</a:t>
            </a:r>
            <a:r>
              <a:rPr lang="es-ES" dirty="0"/>
              <a:t> y banca privada (en mayor medida).</a:t>
            </a:r>
          </a:p>
          <a:p>
            <a:pPr lvl="1"/>
            <a:r>
              <a:rPr lang="es-ES" dirty="0"/>
              <a:t>BC puede poner un límite al volumen de crédito (VC) que la banca privada concede, porque obliga a mantener el equivalente a una fracción del crédito concedido en forma de ACTIVOS LÍQUIDOS (una forma de activos que sólo el BC emite y que registra en su balance de la banca, los que fungen  como antiguamente lo hicieren los metales preciosos en los regímenes de libre convertibilidad).</a:t>
            </a:r>
          </a:p>
        </p:txBody>
      </p:sp>
    </p:spTree>
    <p:extLst>
      <p:ext uri="{BB962C8B-B14F-4D97-AF65-F5344CB8AC3E}">
        <p14:creationId xmlns:p14="http://schemas.microsoft.com/office/powerpoint/2010/main" val="358181832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a:t>Dinero y sistema financiero</a:t>
            </a:r>
          </a:p>
        </p:txBody>
      </p:sp>
      <p:sp>
        <p:nvSpPr>
          <p:cNvPr id="3" name="Marcador de contenido 2"/>
          <p:cNvSpPr>
            <a:spLocks noGrp="1"/>
          </p:cNvSpPr>
          <p:nvPr>
            <p:ph idx="1"/>
          </p:nvPr>
        </p:nvSpPr>
        <p:spPr/>
        <p:txBody>
          <a:bodyPr/>
          <a:lstStyle/>
          <a:p>
            <a:r>
              <a:rPr lang="es-ES" dirty="0"/>
              <a:t>¿Qué consideramos dinero (D)?.</a:t>
            </a:r>
          </a:p>
          <a:p>
            <a:r>
              <a:rPr lang="es-ES" dirty="0"/>
              <a:t>Moneda de curso legal, el efectivo, ya en moneda o billetes.</a:t>
            </a:r>
          </a:p>
          <a:p>
            <a:r>
              <a:rPr lang="es-ES" dirty="0"/>
              <a:t>Los depósitos bancarios. Los hay de varios tipos y características.</a:t>
            </a:r>
          </a:p>
          <a:p>
            <a:pPr lvl="1"/>
            <a:r>
              <a:rPr lang="es-ES" dirty="0"/>
              <a:t>A la vista: disponibles sin previo aviso.</a:t>
            </a:r>
          </a:p>
          <a:p>
            <a:pPr lvl="1"/>
            <a:r>
              <a:rPr lang="es-ES" dirty="0"/>
              <a:t>Depósitos corrientes: con o sin intereses.</a:t>
            </a:r>
          </a:p>
          <a:p>
            <a:pPr lvl="1"/>
            <a:r>
              <a:rPr lang="es-ES" dirty="0"/>
              <a:t>Depósitos a plazo: reclamables tras un plazo acordado (en pesos, en UF), con o sin aviso previo (fondos mutuos), con intereses “mayores” o cuotas variables, etc. </a:t>
            </a:r>
          </a:p>
          <a:p>
            <a:r>
              <a:rPr lang="es-ES" dirty="0"/>
              <a:t>Denominaciones convencionales, dependientes de su mayor a menor liquidez: M1 (efectivo + depósitos a la vista), M2 (depósitos a plazo y depósitos corrientes con intereses), M3 (otros), etc.</a:t>
            </a:r>
          </a:p>
        </p:txBody>
      </p:sp>
    </p:spTree>
    <p:extLst>
      <p:ext uri="{BB962C8B-B14F-4D97-AF65-F5344CB8AC3E}">
        <p14:creationId xmlns:p14="http://schemas.microsoft.com/office/powerpoint/2010/main" val="370940271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a:t>¿Cómo funciona el sistema financiero?</a:t>
            </a:r>
            <a:br>
              <a:rPr lang="es-ES" dirty="0"/>
            </a:br>
            <a:r>
              <a:rPr lang="es-ES" sz="1400" dirty="0"/>
              <a:t>Y la creación de dinero.</a:t>
            </a:r>
            <a:endParaRPr lang="es-ES" dirty="0"/>
          </a:p>
        </p:txBody>
      </p:sp>
      <p:sp>
        <p:nvSpPr>
          <p:cNvPr id="3" name="Marcador de contenido 2"/>
          <p:cNvSpPr>
            <a:spLocks noGrp="1"/>
          </p:cNvSpPr>
          <p:nvPr>
            <p:ph idx="1"/>
          </p:nvPr>
        </p:nvSpPr>
        <p:spPr/>
        <p:txBody>
          <a:bodyPr/>
          <a:lstStyle/>
          <a:p>
            <a:r>
              <a:rPr lang="es-ES" dirty="0"/>
              <a:t>La mejor forma de explicarlo es recurriendo a la idea de balance contable, por dos razones:</a:t>
            </a:r>
          </a:p>
          <a:p>
            <a:pPr lvl="1"/>
            <a:r>
              <a:rPr lang="es-ES" dirty="0"/>
              <a:t>Permite visualizar / conceptualizar al dinero como un pasivo del BC. Una obligación del BC con quien posee un billete/moneda. Ej.: Recordar el patrón oro.</a:t>
            </a:r>
          </a:p>
          <a:p>
            <a:pPr lvl="1"/>
            <a:r>
              <a:rPr lang="es-ES" dirty="0"/>
              <a:t>Permite recordar que cualquier emisión de dinero (partida) ha de tener una contrapartida (en el balance).</a:t>
            </a:r>
          </a:p>
          <a:p>
            <a:r>
              <a:rPr lang="es-ES" dirty="0"/>
              <a:t>Pues bien, el balance (simplificado) del sistema financiero tiene dos componentes:</a:t>
            </a:r>
          </a:p>
          <a:p>
            <a:pPr lvl="1"/>
            <a:r>
              <a:rPr lang="es-ES" dirty="0"/>
              <a:t>Banco Central</a:t>
            </a:r>
          </a:p>
          <a:p>
            <a:pPr lvl="1"/>
            <a:r>
              <a:rPr lang="es-ES" dirty="0"/>
              <a:t>Banca privada (comercial y/o de inversión). </a:t>
            </a:r>
          </a:p>
        </p:txBody>
      </p:sp>
    </p:spTree>
    <p:extLst>
      <p:ext uri="{BB962C8B-B14F-4D97-AF65-F5344CB8AC3E}">
        <p14:creationId xmlns:p14="http://schemas.microsoft.com/office/powerpoint/2010/main" val="2239204063"/>
      </p:ext>
    </p:extLst>
  </p:cSld>
  <p:clrMapOvr>
    <a:masterClrMapping/>
  </p:clrMapOvr>
</p:sld>
</file>

<file path=ppt/theme/theme1.xml><?xml version="1.0" encoding="utf-8"?>
<a:theme xmlns:a="http://schemas.openxmlformats.org/drawingml/2006/main" name="Marco">
  <a:themeElements>
    <a:clrScheme name="Frame">
      <a:dk1>
        <a:srgbClr val="000000"/>
      </a:dk1>
      <a:lt1>
        <a:srgbClr val="FFFFFF"/>
      </a:lt1>
      <a:dk2>
        <a:srgbClr val="545454"/>
      </a:dk2>
      <a:lt2>
        <a:srgbClr val="BFBFBF"/>
      </a:lt2>
      <a:accent1>
        <a:srgbClr val="40BAD2"/>
      </a:accent1>
      <a:accent2>
        <a:srgbClr val="FAB900"/>
      </a:accent2>
      <a:accent3>
        <a:srgbClr val="90BB23"/>
      </a:accent3>
      <a:accent4>
        <a:srgbClr val="EE7008"/>
      </a:accent4>
      <a:accent5>
        <a:srgbClr val="1AB39F"/>
      </a:accent5>
      <a:accent6>
        <a:srgbClr val="D5393D"/>
      </a:accent6>
      <a:hlink>
        <a:srgbClr val="90BB23"/>
      </a:hlink>
      <a:folHlink>
        <a:srgbClr val="EE7008"/>
      </a:folHlink>
    </a:clrScheme>
    <a:fontScheme name="Frame">
      <a:majorFont>
        <a:latin typeface="Corbel" panose="020B0503020204020204"/>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Frame">
      <a:fillStyleLst>
        <a:solidFill>
          <a:schemeClr val="phClr"/>
        </a:solidFill>
        <a:solidFill>
          <a:schemeClr val="phClr">
            <a:tint val="65000"/>
          </a:schemeClr>
        </a:solidFill>
        <a:solidFill>
          <a:schemeClr val="phClr">
            <a:shade val="80000"/>
            <a:satMod val="15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2700" h="25400" prst="coolSlant"/>
          </a:sp3d>
        </a:effectStyle>
      </a:effectStyleLst>
      <a:bgFillStyleLst>
        <a:solidFill>
          <a:schemeClr val="phClr"/>
        </a:solidFill>
        <a:solidFill>
          <a:schemeClr val="phClr">
            <a:tint val="95000"/>
            <a:satMod val="170000"/>
          </a:schemeClr>
        </a:solidFill>
        <a:gradFill rotWithShape="1">
          <a:gsLst>
            <a:gs pos="0">
              <a:schemeClr val="phClr">
                <a:tint val="93000"/>
                <a:shade val="98000"/>
                <a:satMod val="120000"/>
                <a:lumMod val="102000"/>
              </a:schemeClr>
            </a:gs>
            <a:gs pos="48000">
              <a:schemeClr val="phClr">
                <a:tint val="98000"/>
                <a:shade val="90000"/>
                <a:satMod val="110000"/>
                <a:lumMod val="103000"/>
              </a:schemeClr>
            </a:gs>
            <a:gs pos="100000">
              <a:schemeClr val="phClr">
                <a:tint val="98000"/>
                <a:shade val="80000"/>
                <a:satMod val="100000"/>
              </a:schemeClr>
            </a:gs>
          </a:gsLst>
          <a:lin ang="5400000" scaled="0"/>
        </a:gradFill>
      </a:bgFillStyleLst>
    </a:fmtScheme>
  </a:themeElements>
  <a:objectDefaults/>
  <a:extraClrSchemeLst/>
  <a:extLst>
    <a:ext uri="{05A4C25C-085E-4340-85A3-A5531E510DB2}">
      <thm15:themeFamily xmlns:thm15="http://schemas.microsoft.com/office/thememl/2012/main" name="Frame" id="{F226E7A2-7162-461C-9490-D27D9DC04E43}" vid="{629A0216-3BBD-45C0-B63F-2683BEA18F60}"/>
    </a:ext>
  </a:extLst>
</a:theme>
</file>

<file path=docProps/app.xml><?xml version="1.0" encoding="utf-8"?>
<Properties xmlns="http://schemas.openxmlformats.org/officeDocument/2006/extended-properties" xmlns:vt="http://schemas.openxmlformats.org/officeDocument/2006/docPropsVTypes">
  <TotalTime>1</TotalTime>
  <Words>3473</Words>
  <Application>Microsoft Office PowerPoint</Application>
  <PresentationFormat>Panorámica</PresentationFormat>
  <Paragraphs>219</Paragraphs>
  <Slides>22</Slides>
  <Notes>0</Notes>
  <HiddenSlides>0</HiddenSlides>
  <MMClips>0</MMClips>
  <ScaleCrop>false</ScaleCrop>
  <HeadingPairs>
    <vt:vector size="6" baseType="variant">
      <vt:variant>
        <vt:lpstr>Fuentes usadas</vt:lpstr>
      </vt:variant>
      <vt:variant>
        <vt:i4>2</vt:i4>
      </vt:variant>
      <vt:variant>
        <vt:lpstr>Tema</vt:lpstr>
      </vt:variant>
      <vt:variant>
        <vt:i4>1</vt:i4>
      </vt:variant>
      <vt:variant>
        <vt:lpstr>Títulos de diapositiva</vt:lpstr>
      </vt:variant>
      <vt:variant>
        <vt:i4>22</vt:i4>
      </vt:variant>
    </vt:vector>
  </HeadingPairs>
  <TitlesOfParts>
    <vt:vector size="25" baseType="lpstr">
      <vt:lpstr>Corbel</vt:lpstr>
      <vt:lpstr>Wingdings 2</vt:lpstr>
      <vt:lpstr>Marco</vt:lpstr>
      <vt:lpstr>Política Monetaria</vt:lpstr>
      <vt:lpstr>Políticas de estabilización macroeconómica </vt:lpstr>
      <vt:lpstr>Política monetaria y Bancos Centrales</vt:lpstr>
      <vt:lpstr>Vías de acción de la PM</vt:lpstr>
      <vt:lpstr>Dinero y sistema financiero</vt:lpstr>
      <vt:lpstr>Dinero y sistema financiero</vt:lpstr>
      <vt:lpstr>Dinero y sistema financiero</vt:lpstr>
      <vt:lpstr>Dinero y sistema financiero</vt:lpstr>
      <vt:lpstr>¿Cómo funciona el sistema financiero? Y la creación de dinero.</vt:lpstr>
      <vt:lpstr>¿Cómo funciona el sistema financiero? Y la creación de dinero.</vt:lpstr>
      <vt:lpstr>Balance simplificado BC Y la creación de dinero.</vt:lpstr>
      <vt:lpstr>Balance simplificado Banca privada Y la creación de dinero.</vt:lpstr>
      <vt:lpstr>Principios de creación de dinero (D)</vt:lpstr>
      <vt:lpstr>Tasa de encaje Y control de la QD.</vt:lpstr>
      <vt:lpstr>Tasa de encaje Y control de la QD.</vt:lpstr>
      <vt:lpstr>Tasa de encaje Y control de la QD.</vt:lpstr>
      <vt:lpstr>Cómo el BC inyecta/drena liquidez al SF. Operaciones de mercado abierto Y control de la QD.</vt:lpstr>
      <vt:lpstr>Cómo el BC inyecta/drena liquidez al SF. Otras operaciones de control de la QD.</vt:lpstr>
      <vt:lpstr>Tasas de interés Y control del costo del crédito/financiamiento</vt:lpstr>
      <vt:lpstr>Forma en que actúa la TI En el control del costo del financiamiento</vt:lpstr>
      <vt:lpstr>Influencia de la TI</vt:lpstr>
      <vt:lpstr>Limitaciones de la PM</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Política Monetaria</dc:title>
  <dc:creator>Rafael Plaza</dc:creator>
  <cp:lastModifiedBy>Rafael Plaza</cp:lastModifiedBy>
  <cp:revision>1</cp:revision>
  <dcterms:created xsi:type="dcterms:W3CDTF">2024-05-16T00:40:37Z</dcterms:created>
  <dcterms:modified xsi:type="dcterms:W3CDTF">2024-05-16T00:42:01Z</dcterms:modified>
</cp:coreProperties>
</file>