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88" r:id="rId3"/>
    <p:sldId id="289" r:id="rId4"/>
    <p:sldId id="290" r:id="rId5"/>
    <p:sldId id="266" r:id="rId6"/>
    <p:sldId id="267" r:id="rId7"/>
    <p:sldId id="268" r:id="rId8"/>
    <p:sldId id="269" r:id="rId9"/>
    <p:sldId id="270" r:id="rId10"/>
    <p:sldId id="271" r:id="rId11"/>
    <p:sldId id="291" r:id="rId12"/>
    <p:sldId id="292" r:id="rId13"/>
    <p:sldId id="293" r:id="rId14"/>
    <p:sldId id="294" r:id="rId15"/>
    <p:sldId id="295" r:id="rId16"/>
    <p:sldId id="296" r:id="rId17"/>
    <p:sldId id="286" r:id="rId18"/>
    <p:sldId id="283" r:id="rId19"/>
    <p:sldId id="284" r:id="rId20"/>
    <p:sldId id="285" r:id="rId21"/>
    <p:sldId id="287" r:id="rId22"/>
    <p:sldId id="272" r:id="rId23"/>
    <p:sldId id="273" r:id="rId24"/>
    <p:sldId id="274" r:id="rId25"/>
    <p:sldId id="275" r:id="rId26"/>
    <p:sldId id="276" r:id="rId27"/>
    <p:sldId id="277" r:id="rId28"/>
    <p:sldId id="257" r:id="rId29"/>
    <p:sldId id="258" r:id="rId30"/>
    <p:sldId id="259" r:id="rId31"/>
    <p:sldId id="261" r:id="rId32"/>
    <p:sldId id="260" r:id="rId33"/>
    <p:sldId id="262" r:id="rId34"/>
    <p:sldId id="263" r:id="rId35"/>
    <p:sldId id="264" r:id="rId36"/>
    <p:sldId id="265" r:id="rId3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0" autoAdjust="0"/>
    <p:restoredTop sz="94660"/>
  </p:normalViewPr>
  <p:slideViewPr>
    <p:cSldViewPr snapToGrid="0">
      <p:cViewPr varScale="1">
        <p:scale>
          <a:sx n="76" d="100"/>
          <a:sy n="76" d="100"/>
        </p:scale>
        <p:origin x="219"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5/28/2024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10574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857E33E-8B18-4087-B112-809917729534}" type="datetimeFigureOut">
              <a:rPr lang="en-US" smtClean="0"/>
              <a:t>5/28/2024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53680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3FFE419-2371-464F-8239-3959401C3561}" type="datetimeFigureOut">
              <a:rPr lang="en-US" smtClean="0"/>
              <a:t>5/28/2024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70143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6612196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000301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4556625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4508986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11" name="Footer Placeholder 10"/>
          <p:cNvSpPr>
            <a:spLocks noGrp="1"/>
          </p:cNvSpPr>
          <p:nvPr>
            <p:ph type="ftr" sz="quarter" idx="11"/>
          </p:nvPr>
        </p:nvSpPr>
        <p:spPr/>
        <p:txBody>
          <a:bodyPr/>
          <a:lstStyle/>
          <a:p>
            <a:endParaRPr lang="en-US" dirty="0">
              <a:solidFill>
                <a:srgbClr val="000000">
                  <a:lumMod val="50000"/>
                  <a:lumOff val="50000"/>
                </a:srgbClr>
              </a:solidFill>
            </a:endParaRPr>
          </a:p>
        </p:txBody>
      </p:sp>
      <p:sp>
        <p:nvSpPr>
          <p:cNvPr id="12" name="Slide Number Placeholder 11"/>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42478317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7" name="Footer Placeholder 6"/>
          <p:cNvSpPr>
            <a:spLocks noGrp="1"/>
          </p:cNvSpPr>
          <p:nvPr>
            <p:ph type="ftr" sz="quarter" idx="11"/>
          </p:nvPr>
        </p:nvSpPr>
        <p:spPr/>
        <p:txBody>
          <a:bodyPr/>
          <a:lstStyle/>
          <a:p>
            <a:endParaRPr lang="en-US" dirty="0">
              <a:solidFill>
                <a:srgbClr val="000000">
                  <a:lumMod val="50000"/>
                  <a:lumOff val="50000"/>
                </a:srgbClr>
              </a:solidFill>
            </a:endParaRPr>
          </a:p>
        </p:txBody>
      </p:sp>
      <p:sp>
        <p:nvSpPr>
          <p:cNvPr id="8" name="Slide Number Placeholder 7"/>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3945590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6" name="Footer Placeholder 5"/>
          <p:cNvSpPr>
            <a:spLocks noGrp="1"/>
          </p:cNvSpPr>
          <p:nvPr>
            <p:ph type="ftr" sz="quarter" idx="11"/>
          </p:nvPr>
        </p:nvSpPr>
        <p:spPr/>
        <p:txBody>
          <a:bodyPr/>
          <a:lstStyle/>
          <a:p>
            <a:endParaRPr lang="en-US" dirty="0">
              <a:solidFill>
                <a:srgbClr val="000000">
                  <a:lumMod val="50000"/>
                  <a:lumOff val="50000"/>
                </a:srgbClr>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2388101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852850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5/28/2024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28965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a:xfrm>
            <a:off x="3499101" y="6356350"/>
            <a:ext cx="5911517" cy="365125"/>
          </a:xfrm>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7085351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838659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50046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E5059C3-6A89-4494-99FF-5A4D6FFD50EB}" type="datetimeFigureOut">
              <a:rPr lang="en-US" smtClean="0"/>
              <a:t>5/28/2024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331575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CA954B2F-12DE-47F5-8894-472B206D2E1E}" type="datetimeFigureOut">
              <a:rPr lang="en-US" smtClean="0"/>
              <a:t>5/28/2024</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340367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3F30E46F-7819-4ACF-B48B-48222C2ACC88}" type="datetimeFigureOut">
              <a:rPr lang="en-US" smtClean="0"/>
              <a:t>5/28/2024</a:t>
            </a:fld>
            <a:endParaRPr lang="en-US" dirty="0"/>
          </a:p>
        </p:txBody>
      </p:sp>
      <p:sp>
        <p:nvSpPr>
          <p:cNvPr id="11" name="Footer Placeholder 10"/>
          <p:cNvSpPr>
            <a:spLocks noGrp="1"/>
          </p:cNvSpPr>
          <p:nvPr>
            <p:ph type="ftr" sz="quarter" idx="11"/>
          </p:nvPr>
        </p:nvSpPr>
        <p:spPr/>
        <p:txBody>
          <a:bodyPr/>
          <a:lstStyle/>
          <a:p>
            <a:r>
              <a:rPr lang="en-US"/>
              <a:t>
              </a:t>
            </a:r>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10065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1FAF3416-4057-4DAA-829D-4CA07428D088}" type="datetimeFigureOut">
              <a:rPr lang="en-US" smtClean="0"/>
              <a:t>5/28/2024</a:t>
            </a:fld>
            <a:endParaRPr lang="en-US" dirty="0"/>
          </a:p>
        </p:txBody>
      </p:sp>
      <p:sp>
        <p:nvSpPr>
          <p:cNvPr id="7" name="Footer Placeholder 6"/>
          <p:cNvSpPr>
            <a:spLocks noGrp="1"/>
          </p:cNvSpPr>
          <p:nvPr>
            <p:ph type="ftr" sz="quarter" idx="11"/>
          </p:nvPr>
        </p:nvSpPr>
        <p:spPr/>
        <p:txBody>
          <a:bodyPr/>
          <a:lstStyle/>
          <a:p>
            <a:r>
              <a:rPr lang="en-US"/>
              <a:t>
              </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143880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21D9284-D300-4297-87F7-E791DCC15DB1}" type="datetimeFigureOut">
              <a:rPr lang="en-US" smtClean="0"/>
              <a:t>5/28/2024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0505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37D525BB-DA17-4BA0-B3C8-3AC3ABC827E6}" type="datetimeFigureOut">
              <a:rPr lang="en-US" smtClean="0"/>
              <a:t>5/28/2024</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531772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B16C4C9A-3960-41CF-A4E9-2A8FB932454B}" type="datetimeFigureOut">
              <a:rPr lang="en-US" smtClean="0"/>
              <a:t>5/28/2024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67237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3CBC1C18-307B-4F68-A007-B5B542270E8D}" type="datetimeFigureOut">
              <a:rPr lang="en-US" smtClean="0"/>
              <a:t>5/28/2024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0826369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solidFill>
                  <a:srgbClr val="000000">
                    <a:lumMod val="50000"/>
                    <a:lumOff val="50000"/>
                  </a:srgbClr>
                </a:solidFill>
              </a:rPr>
              <a:pPr/>
              <a:t>5/28/2024</a:t>
            </a:fld>
            <a:endParaRPr lang="en-US" dirty="0">
              <a:solidFill>
                <a:srgbClr val="000000">
                  <a:lumMod val="50000"/>
                  <a:lumOff val="50000"/>
                </a:srgbClr>
              </a:solidFill>
            </a:endParaRP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solidFill>
                <a:srgbClr val="000000">
                  <a:lumMod val="50000"/>
                  <a:lumOff val="50000"/>
                </a:srgbClr>
              </a:solidFill>
            </a:endParaRP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8895930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a:t>
            </a:r>
          </a:p>
        </p:txBody>
      </p:sp>
      <p:sp>
        <p:nvSpPr>
          <p:cNvPr id="3" name="Marcador de texto 2"/>
          <p:cNvSpPr>
            <a:spLocks noGrp="1"/>
          </p:cNvSpPr>
          <p:nvPr>
            <p:ph type="body" idx="1"/>
          </p:nvPr>
        </p:nvSpPr>
        <p:spPr/>
        <p:txBody>
          <a:bodyPr/>
          <a:lstStyle/>
          <a:p>
            <a:r>
              <a:rPr lang="es-CL" dirty="0"/>
              <a:t>El mercado de divisas.</a:t>
            </a:r>
          </a:p>
        </p:txBody>
      </p:sp>
    </p:spTree>
    <p:extLst>
      <p:ext uri="{BB962C8B-B14F-4D97-AF65-F5344CB8AC3E}">
        <p14:creationId xmlns:p14="http://schemas.microsoft.com/office/powerpoint/2010/main" val="2532831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 real y efectos en el tiempo</a:t>
            </a:r>
          </a:p>
        </p:txBody>
      </p:sp>
      <p:sp>
        <p:nvSpPr>
          <p:cNvPr id="4" name="Marcador de texto 3"/>
          <p:cNvSpPr>
            <a:spLocks noGrp="1"/>
          </p:cNvSpPr>
          <p:nvPr>
            <p:ph type="body" idx="1"/>
          </p:nvPr>
        </p:nvSpPr>
        <p:spPr/>
        <p:txBody>
          <a:bodyPr/>
          <a:lstStyle/>
          <a:p>
            <a:r>
              <a:rPr lang="es-CL" dirty="0"/>
              <a:t>Corto plazo</a:t>
            </a:r>
          </a:p>
        </p:txBody>
      </p:sp>
      <p:sp>
        <p:nvSpPr>
          <p:cNvPr id="5" name="Marcador de contenido 4"/>
          <p:cNvSpPr>
            <a:spLocks noGrp="1"/>
          </p:cNvSpPr>
          <p:nvPr>
            <p:ph sz="half" idx="2"/>
          </p:nvPr>
        </p:nvSpPr>
        <p:spPr/>
        <p:txBody>
          <a:bodyPr>
            <a:normAutofit fontScale="92500" lnSpcReduction="20000"/>
          </a:bodyPr>
          <a:lstStyle/>
          <a:p>
            <a:r>
              <a:rPr lang="es-CL" dirty="0"/>
              <a:t>Si TCN </a:t>
            </a:r>
            <a:r>
              <a:rPr lang="el-GR" dirty="0"/>
              <a:t>Δ</a:t>
            </a:r>
            <a:r>
              <a:rPr lang="es-CL" dirty="0"/>
              <a:t>+ =&gt; RER </a:t>
            </a:r>
            <a:r>
              <a:rPr lang="el-GR" dirty="0"/>
              <a:t>Δ</a:t>
            </a:r>
            <a:r>
              <a:rPr lang="es-CL" dirty="0"/>
              <a:t>+</a:t>
            </a:r>
          </a:p>
          <a:p>
            <a:pPr lvl="1"/>
            <a:r>
              <a:rPr lang="es-CL" dirty="0"/>
              <a:t>Pues el nivel de precios en los países no cambia en el corto plazo cada vez que varía el TC.</a:t>
            </a:r>
          </a:p>
          <a:p>
            <a:pPr lvl="1"/>
            <a:r>
              <a:rPr lang="es-CL" dirty="0"/>
              <a:t>Las variaciones en el RER producen modificaciones (en CP) en la Q demandada de bienes y servicios importados y en la Q ofrecida de exportaciones.</a:t>
            </a:r>
          </a:p>
          <a:p>
            <a:pPr lvl="1"/>
            <a:r>
              <a:rPr lang="es-CL" dirty="0"/>
              <a:t>En otros términos, las </a:t>
            </a:r>
            <a:r>
              <a:rPr lang="el-GR" dirty="0"/>
              <a:t>Δ</a:t>
            </a:r>
            <a:r>
              <a:rPr lang="es-CL" dirty="0"/>
              <a:t> de la divisa en CP (apreciándose o depreciándose) =&gt; </a:t>
            </a:r>
            <a:r>
              <a:rPr lang="el-GR" dirty="0"/>
              <a:t>Δ</a:t>
            </a:r>
            <a:r>
              <a:rPr lang="es-CL" dirty="0"/>
              <a:t> Q (demandada u ofrecida) de bienes y </a:t>
            </a:r>
            <a:r>
              <a:rPr lang="es-CL" dirty="0" err="1"/>
              <a:t>servs</a:t>
            </a:r>
            <a:r>
              <a:rPr lang="es-CL" dirty="0"/>
              <a:t>. importados (I) o exportados (X).</a:t>
            </a:r>
          </a:p>
          <a:p>
            <a:pPr lvl="1"/>
            <a:r>
              <a:rPr lang="es-CL" dirty="0"/>
              <a:t>Por tanto, hay afectación de la competitividad.</a:t>
            </a:r>
          </a:p>
        </p:txBody>
      </p:sp>
      <p:sp>
        <p:nvSpPr>
          <p:cNvPr id="6" name="Marcador de texto 5"/>
          <p:cNvSpPr>
            <a:spLocks noGrp="1"/>
          </p:cNvSpPr>
          <p:nvPr>
            <p:ph type="body" sz="quarter" idx="3"/>
          </p:nvPr>
        </p:nvSpPr>
        <p:spPr/>
        <p:txBody>
          <a:bodyPr/>
          <a:lstStyle/>
          <a:p>
            <a:r>
              <a:rPr lang="es-CL" dirty="0"/>
              <a:t>Largo plazo</a:t>
            </a:r>
          </a:p>
        </p:txBody>
      </p:sp>
      <p:sp>
        <p:nvSpPr>
          <p:cNvPr id="7" name="Marcador de contenido 6"/>
          <p:cNvSpPr>
            <a:spLocks noGrp="1"/>
          </p:cNvSpPr>
          <p:nvPr>
            <p:ph sz="quarter" idx="4"/>
          </p:nvPr>
        </p:nvSpPr>
        <p:spPr/>
        <p:txBody>
          <a:bodyPr>
            <a:normAutofit fontScale="92500" lnSpcReduction="20000"/>
          </a:bodyPr>
          <a:lstStyle/>
          <a:p>
            <a:r>
              <a:rPr lang="es-CL" dirty="0"/>
              <a:t>Aquí TCN y RER son determinados conjuntamente.</a:t>
            </a:r>
          </a:p>
          <a:p>
            <a:pPr lvl="1"/>
            <a:r>
              <a:rPr lang="es-CL" dirty="0"/>
              <a:t>RER no cambia cuando varía TCN.</a:t>
            </a:r>
          </a:p>
          <a:p>
            <a:pPr lvl="1"/>
            <a:r>
              <a:rPr lang="es-CL" dirty="0"/>
              <a:t>En LP, si una divisa se aprecia los precios sí cambian.</a:t>
            </a:r>
          </a:p>
          <a:p>
            <a:pPr lvl="1"/>
            <a:r>
              <a:rPr lang="es-CL" dirty="0"/>
              <a:t>En LP la Q de dinero determina el nivel de precios. Por esta razón, en el LP un TC fijo no afecta a la competitividad ya que los precios se ajustan para reflejar el TC (el RER no se ve afectado por el TCN).</a:t>
            </a:r>
          </a:p>
          <a:p>
            <a:pPr lvl="1"/>
            <a:r>
              <a:rPr lang="es-CL" dirty="0"/>
              <a:t>En otros términos, en LP el RER es independiente del TCN =&gt; en LP el TCN es un fenómeno monetario (que no comercial). </a:t>
            </a:r>
          </a:p>
          <a:p>
            <a:pPr lvl="1"/>
            <a:endParaRPr lang="es-CL" dirty="0"/>
          </a:p>
        </p:txBody>
      </p:sp>
    </p:spTree>
    <p:extLst>
      <p:ext uri="{BB962C8B-B14F-4D97-AF65-F5344CB8AC3E}">
        <p14:creationId xmlns:p14="http://schemas.microsoft.com/office/powerpoint/2010/main" val="3423191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Políticas cambiarias</a:t>
            </a:r>
          </a:p>
        </p:txBody>
      </p:sp>
      <p:sp>
        <p:nvSpPr>
          <p:cNvPr id="4" name="Marcador de texto 3"/>
          <p:cNvSpPr>
            <a:spLocks noGrp="1"/>
          </p:cNvSpPr>
          <p:nvPr>
            <p:ph type="body" idx="1"/>
          </p:nvPr>
        </p:nvSpPr>
        <p:spPr/>
        <p:txBody>
          <a:bodyPr/>
          <a:lstStyle/>
          <a:p>
            <a:r>
              <a:rPr lang="es-CL" dirty="0"/>
              <a:t>TC Flotante</a:t>
            </a:r>
          </a:p>
        </p:txBody>
      </p:sp>
      <p:sp>
        <p:nvSpPr>
          <p:cNvPr id="5" name="Marcador de contenido 4"/>
          <p:cNvSpPr>
            <a:spLocks noGrp="1"/>
          </p:cNvSpPr>
          <p:nvPr>
            <p:ph sz="half" idx="2"/>
          </p:nvPr>
        </p:nvSpPr>
        <p:spPr/>
        <p:txBody>
          <a:bodyPr/>
          <a:lstStyle/>
          <a:p>
            <a:r>
              <a:rPr lang="es-CL" dirty="0"/>
              <a:t>TC es determinado por la oferta (O) y demanda (D) en el MD sin intervención directa de un Banco Central (BC).</a:t>
            </a:r>
          </a:p>
          <a:p>
            <a:pPr lvl="1"/>
            <a:r>
              <a:rPr lang="es-CL" dirty="0"/>
              <a:t>Es pertinente anotar que igual influyen sobre el TC las políticas monetarias de un BC, por ejemplo, en relación con la Tasa de Interés (TI).</a:t>
            </a:r>
          </a:p>
        </p:txBody>
      </p:sp>
      <p:sp>
        <p:nvSpPr>
          <p:cNvPr id="6" name="Marcador de texto 5"/>
          <p:cNvSpPr>
            <a:spLocks noGrp="1"/>
          </p:cNvSpPr>
          <p:nvPr>
            <p:ph type="body" sz="quarter" idx="3"/>
          </p:nvPr>
        </p:nvSpPr>
        <p:spPr/>
        <p:txBody>
          <a:bodyPr/>
          <a:lstStyle/>
          <a:p>
            <a:r>
              <a:rPr lang="es-CL" dirty="0"/>
              <a:t>TC Fijo</a:t>
            </a:r>
          </a:p>
        </p:txBody>
      </p:sp>
      <p:sp>
        <p:nvSpPr>
          <p:cNvPr id="7" name="Marcador de contenido 6"/>
          <p:cNvSpPr>
            <a:spLocks noGrp="1"/>
          </p:cNvSpPr>
          <p:nvPr>
            <p:ph sz="quarter" idx="4"/>
          </p:nvPr>
        </p:nvSpPr>
        <p:spPr/>
        <p:txBody>
          <a:bodyPr/>
          <a:lstStyle/>
          <a:p>
            <a:r>
              <a:rPr lang="es-CL" dirty="0"/>
              <a:t>TC es determinado por decisión gubernamental o del Banco central.</a:t>
            </a:r>
          </a:p>
          <a:p>
            <a:pPr lvl="1"/>
            <a:r>
              <a:rPr lang="es-CL" dirty="0"/>
              <a:t>Requiere intervención activa en el mercado cambiario para sostenerlo en su nivel.</a:t>
            </a:r>
          </a:p>
          <a:p>
            <a:pPr lvl="1"/>
            <a:r>
              <a:rPr lang="es-CL" dirty="0"/>
              <a:t>La autoridad no tiene límite para vender de su propia moneda; pero sí lo tiene para comprar una divisa. Y ese límite son las reservas oficiales de divisas extranjeras en un país determinado.</a:t>
            </a:r>
          </a:p>
        </p:txBody>
      </p:sp>
    </p:spTree>
    <p:extLst>
      <p:ext uri="{BB962C8B-B14F-4D97-AF65-F5344CB8AC3E}">
        <p14:creationId xmlns:p14="http://schemas.microsoft.com/office/powerpoint/2010/main" val="1784239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Políticas cambiarias</a:t>
            </a:r>
          </a:p>
        </p:txBody>
      </p:sp>
      <p:sp>
        <p:nvSpPr>
          <p:cNvPr id="4" name="Marcador de texto 3"/>
          <p:cNvSpPr>
            <a:spLocks noGrp="1"/>
          </p:cNvSpPr>
          <p:nvPr>
            <p:ph type="body" idx="1"/>
          </p:nvPr>
        </p:nvSpPr>
        <p:spPr/>
        <p:txBody>
          <a:bodyPr/>
          <a:lstStyle/>
          <a:p>
            <a:r>
              <a:rPr lang="es-CL" dirty="0"/>
              <a:t>Banda cambiaria o deslizamientos de TC </a:t>
            </a:r>
          </a:p>
        </p:txBody>
      </p:sp>
      <p:sp>
        <p:nvSpPr>
          <p:cNvPr id="5" name="Marcador de contenido 4"/>
          <p:cNvSpPr>
            <a:spLocks noGrp="1"/>
          </p:cNvSpPr>
          <p:nvPr>
            <p:ph sz="half" idx="2"/>
          </p:nvPr>
        </p:nvSpPr>
        <p:spPr/>
        <p:txBody>
          <a:bodyPr/>
          <a:lstStyle/>
          <a:p>
            <a:r>
              <a:rPr lang="es-CL" dirty="0"/>
              <a:t>Aquella política cambiaria que selecciona una trayectoria objetivo del TC, decidida por la autoridad y que se logra mediante la intervención (más o menos) controlada en el mercado de divisas.</a:t>
            </a:r>
          </a:p>
        </p:txBody>
      </p:sp>
      <p:sp>
        <p:nvSpPr>
          <p:cNvPr id="6" name="Marcador de texto 5"/>
          <p:cNvSpPr>
            <a:spLocks noGrp="1"/>
          </p:cNvSpPr>
          <p:nvPr>
            <p:ph type="body" sz="quarter" idx="3"/>
          </p:nvPr>
        </p:nvSpPr>
        <p:spPr/>
        <p:txBody>
          <a:bodyPr/>
          <a:lstStyle/>
          <a:p>
            <a:r>
              <a:rPr lang="es-CL" dirty="0"/>
              <a:t>Resumen de políticas cambiarias</a:t>
            </a:r>
          </a:p>
        </p:txBody>
      </p:sp>
      <p:sp>
        <p:nvSpPr>
          <p:cNvPr id="7" name="Marcador de contenido 6"/>
          <p:cNvSpPr>
            <a:spLocks noGrp="1"/>
          </p:cNvSpPr>
          <p:nvPr>
            <p:ph sz="quarter" idx="4"/>
          </p:nvPr>
        </p:nvSpPr>
        <p:spPr/>
        <p:txBody>
          <a:bodyPr/>
          <a:lstStyle/>
          <a:p>
            <a:r>
              <a:rPr lang="es-CL" dirty="0"/>
              <a:t>Las políticas cambiarias son políticas de comercio en el corto plazo; y</a:t>
            </a:r>
          </a:p>
          <a:p>
            <a:r>
              <a:rPr lang="es-CL" dirty="0"/>
              <a:t>Son políticas monetarias en el largo plazo.</a:t>
            </a:r>
          </a:p>
        </p:txBody>
      </p:sp>
    </p:spTree>
    <p:extLst>
      <p:ext uri="{BB962C8B-B14F-4D97-AF65-F5344CB8AC3E}">
        <p14:creationId xmlns:p14="http://schemas.microsoft.com/office/powerpoint/2010/main" val="475086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El comercio internacional.</a:t>
            </a:r>
            <a:br>
              <a:rPr lang="es-CL" dirty="0"/>
            </a:br>
            <a:r>
              <a:rPr lang="es-CL" dirty="0"/>
              <a:t>La TVC.</a:t>
            </a:r>
          </a:p>
        </p:txBody>
      </p:sp>
      <p:sp>
        <p:nvSpPr>
          <p:cNvPr id="3" name="Marcador de contenido 2"/>
          <p:cNvSpPr>
            <a:spLocks noGrp="1"/>
          </p:cNvSpPr>
          <p:nvPr>
            <p:ph idx="1"/>
          </p:nvPr>
        </p:nvSpPr>
        <p:spPr/>
        <p:txBody>
          <a:bodyPr/>
          <a:lstStyle/>
          <a:p>
            <a:r>
              <a:rPr lang="es-CL" dirty="0"/>
              <a:t>Recordar a David Ricardo (1772-1823). Famoso por:</a:t>
            </a:r>
          </a:p>
          <a:p>
            <a:pPr lvl="1"/>
            <a:r>
              <a:rPr lang="es-CL" dirty="0"/>
              <a:t>Teoría de rendimientos marginales decrecientes; y</a:t>
            </a:r>
          </a:p>
          <a:p>
            <a:pPr lvl="1"/>
            <a:r>
              <a:rPr lang="es-CL" dirty="0"/>
              <a:t>Teoría de las ventajas comparativas (TVC).</a:t>
            </a:r>
          </a:p>
          <a:p>
            <a:pPr lvl="2"/>
            <a:r>
              <a:rPr lang="es-CL" dirty="0"/>
              <a:t>Versus las ventajas absolutas.</a:t>
            </a:r>
          </a:p>
          <a:p>
            <a:pPr lvl="2"/>
            <a:r>
              <a:rPr lang="es-CL" dirty="0"/>
              <a:t>Teoría que, aunque con limitaciones, sigue siendo la mejor explicación de las ventajas del comercio internacional.</a:t>
            </a:r>
          </a:p>
          <a:p>
            <a:pPr lvl="2"/>
            <a:r>
              <a:rPr lang="es-CL" dirty="0"/>
              <a:t>En el fondo, toda ella se basa en el concepto de costo oportunidad (CO).</a:t>
            </a:r>
          </a:p>
          <a:p>
            <a:pPr lvl="2"/>
            <a:r>
              <a:rPr lang="es-CL" dirty="0"/>
              <a:t>Si cada país se especializa en lo que produce mejor (tiene un CO menor) y lo intercambia libremente, todo el mundo sale ganando (</a:t>
            </a:r>
            <a:r>
              <a:rPr lang="es-CL" i="1" dirty="0" err="1"/>
              <a:t>win-win</a:t>
            </a:r>
            <a:r>
              <a:rPr lang="es-CL" i="1" dirty="0"/>
              <a:t> </a:t>
            </a:r>
            <a:r>
              <a:rPr lang="es-CL" i="1" dirty="0" err="1"/>
              <a:t>solution</a:t>
            </a:r>
            <a:r>
              <a:rPr lang="es-CL" dirty="0"/>
              <a:t>).  </a:t>
            </a:r>
          </a:p>
        </p:txBody>
      </p:sp>
    </p:spTree>
    <p:extLst>
      <p:ext uri="{BB962C8B-B14F-4D97-AF65-F5344CB8AC3E}">
        <p14:creationId xmlns:p14="http://schemas.microsoft.com/office/powerpoint/2010/main" val="523514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Limitaciones a la TVC</a:t>
            </a:r>
          </a:p>
        </p:txBody>
      </p:sp>
      <p:sp>
        <p:nvSpPr>
          <p:cNvPr id="3" name="Marcador de contenido 2"/>
          <p:cNvSpPr>
            <a:spLocks noGrp="1"/>
          </p:cNvSpPr>
          <p:nvPr>
            <p:ph idx="1"/>
          </p:nvPr>
        </p:nvSpPr>
        <p:spPr/>
        <p:txBody>
          <a:bodyPr/>
          <a:lstStyle/>
          <a:p>
            <a:r>
              <a:rPr lang="es-CL" dirty="0"/>
              <a:t>Pero, como se anunció, la TVC pasó por alto varios aspectos del mundo “real” y que constituyen sus limitaciones contemporáneas:</a:t>
            </a:r>
          </a:p>
          <a:p>
            <a:pPr lvl="1"/>
            <a:r>
              <a:rPr lang="es-CL" dirty="0"/>
              <a:t>Costos de traslado de manos de obra y equipos de una industria a otra.</a:t>
            </a:r>
          </a:p>
          <a:p>
            <a:pPr lvl="1"/>
            <a:r>
              <a:rPr lang="es-CL" dirty="0"/>
              <a:t>Costos de transporte (internacional).</a:t>
            </a:r>
          </a:p>
          <a:p>
            <a:pPr lvl="1"/>
            <a:r>
              <a:rPr lang="es-CL" dirty="0"/>
              <a:t>Desempleo.</a:t>
            </a:r>
          </a:p>
          <a:p>
            <a:pPr lvl="1"/>
            <a:r>
              <a:rPr lang="es-CL" dirty="0"/>
              <a:t>Barreras comerciales (aranceles, cuotas, </a:t>
            </a:r>
            <a:r>
              <a:rPr lang="es-CL" dirty="0" err="1"/>
              <a:t>etc</a:t>
            </a:r>
            <a:r>
              <a:rPr lang="es-CL" dirty="0"/>
              <a:t>).</a:t>
            </a:r>
          </a:p>
          <a:p>
            <a:pPr lvl="1"/>
            <a:r>
              <a:rPr lang="es-CL" dirty="0"/>
              <a:t>Grado de mayor o menor diferenciación entre productos.</a:t>
            </a:r>
          </a:p>
          <a:p>
            <a:pPr lvl="1"/>
            <a:r>
              <a:rPr lang="es-CL" dirty="0"/>
              <a:t>Suponía que el capital (K) no podía moverse a través de las fronteras. Blanco de críticas poderosas hoy en día.</a:t>
            </a:r>
          </a:p>
          <a:p>
            <a:pPr lvl="1"/>
            <a:endParaRPr lang="es-CL" dirty="0"/>
          </a:p>
          <a:p>
            <a:endParaRPr lang="es-CL" dirty="0"/>
          </a:p>
        </p:txBody>
      </p:sp>
    </p:spTree>
    <p:extLst>
      <p:ext uri="{BB962C8B-B14F-4D97-AF65-F5344CB8AC3E}">
        <p14:creationId xmlns:p14="http://schemas.microsoft.com/office/powerpoint/2010/main" val="3006228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El comercio internacional.</a:t>
            </a:r>
            <a:br>
              <a:rPr lang="es-CL" dirty="0"/>
            </a:br>
            <a:r>
              <a:rPr lang="es-CL" dirty="0"/>
              <a:t>Modelo </a:t>
            </a:r>
            <a:r>
              <a:rPr lang="es-CL" dirty="0" err="1"/>
              <a:t>Heckscher-Ohlin</a:t>
            </a:r>
            <a:endParaRPr lang="es-CL" dirty="0"/>
          </a:p>
        </p:txBody>
      </p:sp>
      <p:sp>
        <p:nvSpPr>
          <p:cNvPr id="3" name="Marcador de contenido 2"/>
          <p:cNvSpPr>
            <a:spLocks noGrp="1"/>
          </p:cNvSpPr>
          <p:nvPr>
            <p:ph idx="1"/>
          </p:nvPr>
        </p:nvSpPr>
        <p:spPr/>
        <p:txBody>
          <a:bodyPr>
            <a:normAutofit fontScale="85000" lnSpcReduction="10000"/>
          </a:bodyPr>
          <a:lstStyle/>
          <a:p>
            <a:r>
              <a:rPr lang="es-CL" dirty="0"/>
              <a:t>Eli </a:t>
            </a:r>
            <a:r>
              <a:rPr lang="es-CL" dirty="0" err="1"/>
              <a:t>Hechscher</a:t>
            </a:r>
            <a:r>
              <a:rPr lang="es-CL" dirty="0"/>
              <a:t> (1879-1952) y </a:t>
            </a:r>
            <a:r>
              <a:rPr lang="es-CL" dirty="0" err="1"/>
              <a:t>Bertil</a:t>
            </a:r>
            <a:r>
              <a:rPr lang="es-CL" dirty="0"/>
              <a:t> </a:t>
            </a:r>
            <a:r>
              <a:rPr lang="es-CL" dirty="0" err="1"/>
              <a:t>Ohlin</a:t>
            </a:r>
            <a:r>
              <a:rPr lang="es-CL" dirty="0"/>
              <a:t> (1899-1979); más Paul </a:t>
            </a:r>
            <a:r>
              <a:rPr lang="es-CL" dirty="0" err="1"/>
              <a:t>Samuelson</a:t>
            </a:r>
            <a:r>
              <a:rPr lang="es-CL" dirty="0"/>
              <a:t> (1915-2009).</a:t>
            </a:r>
          </a:p>
          <a:p>
            <a:r>
              <a:rPr lang="es-CL" dirty="0"/>
              <a:t>La productividad laboral permanente no basta para explicar el comercio libre.</a:t>
            </a:r>
          </a:p>
          <a:p>
            <a:r>
              <a:rPr lang="es-CL" dirty="0"/>
              <a:t>La ventaja comparativa real no se trata de “quién eres”, sino de “lo que tienes”.</a:t>
            </a:r>
          </a:p>
          <a:p>
            <a:r>
              <a:rPr lang="es-CL" dirty="0"/>
              <a:t>Toma en cuenta los diversos factores productivos  (FP: tierra, mano de obra, capital, habilidades empresariales). Son ellos y su relativa abundancia o escasez, entonces, los que determinan la ventaja comparativa de un país.</a:t>
            </a:r>
          </a:p>
          <a:p>
            <a:r>
              <a:rPr lang="es-CL" dirty="0"/>
              <a:t>Ejemplo: México y USA.</a:t>
            </a:r>
          </a:p>
          <a:p>
            <a:pPr lvl="1"/>
            <a:r>
              <a:rPr lang="es-CL" dirty="0"/>
              <a:t>Cada uno debe enfocarse en la producción que emplee FP comparativamente más baratos =&gt; producción global más eficiente, en su conjunto.</a:t>
            </a:r>
          </a:p>
          <a:p>
            <a:pPr lvl="1"/>
            <a:r>
              <a:rPr lang="es-CL" dirty="0"/>
              <a:t>Tal especialización aumenta los beneficios que reporta el comercio a través de importaciones más baratas de ambos lados =&gt; mayor crecimiento de ambas economías.</a:t>
            </a:r>
          </a:p>
          <a:p>
            <a:pPr lvl="1"/>
            <a:r>
              <a:rPr lang="es-CL" dirty="0"/>
              <a:t>Si hay más crecimiento, la concentración de la producción requiere mano de obra =&gt; aumento de salarios y del empleo, en respuesta al aumento de la demanda.</a:t>
            </a:r>
          </a:p>
          <a:p>
            <a:r>
              <a:rPr lang="es-CL" dirty="0"/>
              <a:t>Crítica: Es cosa de ver el patrón histórico y el papel de los gobiernos en ello. ¿Han apoyado pasivamente las ventajas comparativas o han tratado activamente de crearlas?.</a:t>
            </a:r>
          </a:p>
        </p:txBody>
      </p:sp>
    </p:spTree>
    <p:extLst>
      <p:ext uri="{BB962C8B-B14F-4D97-AF65-F5344CB8AC3E}">
        <p14:creationId xmlns:p14="http://schemas.microsoft.com/office/powerpoint/2010/main" val="1670555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500396-54DC-051C-5E91-4DEE5EF0337C}"/>
              </a:ext>
            </a:extLst>
          </p:cNvPr>
          <p:cNvSpPr>
            <a:spLocks noGrp="1"/>
          </p:cNvSpPr>
          <p:nvPr>
            <p:ph type="ctrTitle"/>
          </p:nvPr>
        </p:nvSpPr>
        <p:spPr/>
        <p:txBody>
          <a:bodyPr/>
          <a:lstStyle/>
          <a:p>
            <a:r>
              <a:rPr lang="es-MX" dirty="0"/>
              <a:t>Economía abierta</a:t>
            </a:r>
          </a:p>
        </p:txBody>
      </p:sp>
      <p:sp>
        <p:nvSpPr>
          <p:cNvPr id="3" name="Subtítulo 2">
            <a:extLst>
              <a:ext uri="{FF2B5EF4-FFF2-40B4-BE49-F238E27FC236}">
                <a16:creationId xmlns:a16="http://schemas.microsoft.com/office/drawing/2014/main" id="{5CF1B766-A232-E5FB-7AA6-9F61A46A8965}"/>
              </a:ext>
            </a:extLst>
          </p:cNvPr>
          <p:cNvSpPr>
            <a:spLocks noGrp="1"/>
          </p:cNvSpPr>
          <p:nvPr>
            <p:ph type="subTitle" idx="1"/>
          </p:nvPr>
        </p:nvSpPr>
        <p:spPr/>
        <p:txBody>
          <a:bodyPr>
            <a:normAutofit fontScale="85000" lnSpcReduction="20000"/>
          </a:bodyPr>
          <a:lstStyle/>
          <a:p>
            <a:r>
              <a:rPr lang="es-MX" dirty="0"/>
              <a:t>Aplicación: Comercio internacional</a:t>
            </a:r>
          </a:p>
          <a:p>
            <a:r>
              <a:rPr lang="es-MX" dirty="0"/>
              <a:t>Fuente: Mankiw, N. G. Macroeconomía para América Latina (Cengage </a:t>
            </a:r>
            <a:r>
              <a:rPr lang="es-MX" dirty="0" err="1"/>
              <a:t>Learning</a:t>
            </a:r>
            <a:r>
              <a:rPr lang="es-MX" dirty="0"/>
              <a:t> Editores, 2015), pp. 171 </a:t>
            </a:r>
            <a:r>
              <a:rPr lang="es-MX"/>
              <a:t>y ss.</a:t>
            </a:r>
            <a:endParaRPr lang="es-MX" dirty="0"/>
          </a:p>
        </p:txBody>
      </p:sp>
      <p:pic>
        <p:nvPicPr>
          <p:cNvPr id="4" name="Imagen 3">
            <a:extLst>
              <a:ext uri="{FF2B5EF4-FFF2-40B4-BE49-F238E27FC236}">
                <a16:creationId xmlns:a16="http://schemas.microsoft.com/office/drawing/2014/main" id="{E036775D-DDF6-886C-F228-36F308FFFA6D}"/>
              </a:ext>
            </a:extLst>
          </p:cNvPr>
          <p:cNvPicPr>
            <a:picLocks noChangeAspect="1"/>
          </p:cNvPicPr>
          <p:nvPr/>
        </p:nvPicPr>
        <p:blipFill>
          <a:blip r:embed="rId2"/>
          <a:stretch>
            <a:fillRect/>
          </a:stretch>
        </p:blipFill>
        <p:spPr>
          <a:xfrm>
            <a:off x="4569344" y="1531759"/>
            <a:ext cx="7073865" cy="1832774"/>
          </a:xfrm>
          <a:prstGeom prst="rect">
            <a:avLst/>
          </a:prstGeom>
        </p:spPr>
      </p:pic>
    </p:spTree>
    <p:extLst>
      <p:ext uri="{BB962C8B-B14F-4D97-AF65-F5344CB8AC3E}">
        <p14:creationId xmlns:p14="http://schemas.microsoft.com/office/powerpoint/2010/main" val="2520777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48978F-2521-8806-9E39-0102B09EF674}"/>
              </a:ext>
            </a:extLst>
          </p:cNvPr>
          <p:cNvSpPr>
            <a:spLocks noGrp="1"/>
          </p:cNvSpPr>
          <p:nvPr>
            <p:ph type="title"/>
          </p:nvPr>
        </p:nvSpPr>
        <p:spPr>
          <a:xfrm>
            <a:off x="266448" y="808056"/>
            <a:ext cx="3027814" cy="4987181"/>
          </a:xfrm>
        </p:spPr>
        <p:txBody>
          <a:bodyPr/>
          <a:lstStyle/>
          <a:p>
            <a:r>
              <a:rPr lang="es-MX" dirty="0"/>
              <a:t>Comercio internacional de un país exportador</a:t>
            </a:r>
          </a:p>
        </p:txBody>
      </p:sp>
      <p:pic>
        <p:nvPicPr>
          <p:cNvPr id="4" name="Marcador de contenido 3">
            <a:extLst>
              <a:ext uri="{FF2B5EF4-FFF2-40B4-BE49-F238E27FC236}">
                <a16:creationId xmlns:a16="http://schemas.microsoft.com/office/drawing/2014/main" id="{87BEB0E2-50FD-B987-4B69-82DDDC39E203}"/>
              </a:ext>
            </a:extLst>
          </p:cNvPr>
          <p:cNvPicPr>
            <a:picLocks noGrp="1" noChangeAspect="1"/>
          </p:cNvPicPr>
          <p:nvPr>
            <p:ph idx="1"/>
          </p:nvPr>
        </p:nvPicPr>
        <p:blipFill>
          <a:blip r:embed="rId2"/>
          <a:stretch>
            <a:fillRect/>
          </a:stretch>
        </p:blipFill>
        <p:spPr>
          <a:xfrm>
            <a:off x="3641937" y="1010625"/>
            <a:ext cx="6422033" cy="4836749"/>
          </a:xfrm>
          <a:prstGeom prst="rect">
            <a:avLst/>
          </a:prstGeom>
        </p:spPr>
      </p:pic>
    </p:spTree>
    <p:extLst>
      <p:ext uri="{BB962C8B-B14F-4D97-AF65-F5344CB8AC3E}">
        <p14:creationId xmlns:p14="http://schemas.microsoft.com/office/powerpoint/2010/main" val="2666085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1AC083-237B-AEC2-9B53-3ADFA00FF7CE}"/>
              </a:ext>
            </a:extLst>
          </p:cNvPr>
          <p:cNvSpPr>
            <a:spLocks noGrp="1"/>
          </p:cNvSpPr>
          <p:nvPr>
            <p:ph type="title"/>
          </p:nvPr>
        </p:nvSpPr>
        <p:spPr>
          <a:xfrm>
            <a:off x="260392" y="808056"/>
            <a:ext cx="3045983" cy="4703354"/>
          </a:xfrm>
        </p:spPr>
        <p:txBody>
          <a:bodyPr/>
          <a:lstStyle/>
          <a:p>
            <a:r>
              <a:rPr lang="es-MX" dirty="0"/>
              <a:t>Comercio internacional de un país importador</a:t>
            </a:r>
          </a:p>
        </p:txBody>
      </p:sp>
      <p:pic>
        <p:nvPicPr>
          <p:cNvPr id="4" name="Marcador de contenido 3">
            <a:extLst>
              <a:ext uri="{FF2B5EF4-FFF2-40B4-BE49-F238E27FC236}">
                <a16:creationId xmlns:a16="http://schemas.microsoft.com/office/drawing/2014/main" id="{AB10684A-E967-DB12-2C65-70FD49E862A5}"/>
              </a:ext>
            </a:extLst>
          </p:cNvPr>
          <p:cNvPicPr>
            <a:picLocks noGrp="1" noChangeAspect="1"/>
          </p:cNvPicPr>
          <p:nvPr>
            <p:ph idx="1"/>
          </p:nvPr>
        </p:nvPicPr>
        <p:blipFill>
          <a:blip r:embed="rId2"/>
          <a:stretch>
            <a:fillRect/>
          </a:stretch>
        </p:blipFill>
        <p:spPr>
          <a:xfrm>
            <a:off x="3689410" y="1077323"/>
            <a:ext cx="6243355" cy="4703354"/>
          </a:xfrm>
          <a:prstGeom prst="rect">
            <a:avLst/>
          </a:prstGeom>
        </p:spPr>
      </p:pic>
    </p:spTree>
    <p:extLst>
      <p:ext uri="{BB962C8B-B14F-4D97-AF65-F5344CB8AC3E}">
        <p14:creationId xmlns:p14="http://schemas.microsoft.com/office/powerpoint/2010/main" val="219949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2DB601-2FFC-E237-0ABB-DC8A24AE9E58}"/>
              </a:ext>
            </a:extLst>
          </p:cNvPr>
          <p:cNvSpPr>
            <a:spLocks noGrp="1"/>
          </p:cNvSpPr>
          <p:nvPr>
            <p:ph type="title"/>
          </p:nvPr>
        </p:nvSpPr>
        <p:spPr/>
        <p:txBody>
          <a:bodyPr/>
          <a:lstStyle/>
          <a:p>
            <a:r>
              <a:rPr lang="es-MX" dirty="0"/>
              <a:t>Efectos de un arancel</a:t>
            </a:r>
          </a:p>
        </p:txBody>
      </p:sp>
      <p:pic>
        <p:nvPicPr>
          <p:cNvPr id="4" name="Marcador de contenido 3">
            <a:extLst>
              <a:ext uri="{FF2B5EF4-FFF2-40B4-BE49-F238E27FC236}">
                <a16:creationId xmlns:a16="http://schemas.microsoft.com/office/drawing/2014/main" id="{75C1B31C-1815-A3D8-3861-B862E7804F7D}"/>
              </a:ext>
            </a:extLst>
          </p:cNvPr>
          <p:cNvPicPr>
            <a:picLocks noGrp="1" noChangeAspect="1"/>
          </p:cNvPicPr>
          <p:nvPr>
            <p:ph idx="1"/>
          </p:nvPr>
        </p:nvPicPr>
        <p:blipFill>
          <a:blip r:embed="rId2"/>
          <a:stretch>
            <a:fillRect/>
          </a:stretch>
        </p:blipFill>
        <p:spPr>
          <a:xfrm>
            <a:off x="3676777" y="1064205"/>
            <a:ext cx="6521912" cy="4826216"/>
          </a:xfrm>
          <a:prstGeom prst="rect">
            <a:avLst/>
          </a:prstGeom>
        </p:spPr>
      </p:pic>
    </p:spTree>
    <p:extLst>
      <p:ext uri="{BB962C8B-B14F-4D97-AF65-F5344CB8AC3E}">
        <p14:creationId xmlns:p14="http://schemas.microsoft.com/office/powerpoint/2010/main" val="97485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Mercado de divisas</a:t>
            </a:r>
          </a:p>
        </p:txBody>
      </p:sp>
      <p:sp>
        <p:nvSpPr>
          <p:cNvPr id="3" name="Marcador de contenido 2"/>
          <p:cNvSpPr>
            <a:spLocks noGrp="1"/>
          </p:cNvSpPr>
          <p:nvPr>
            <p:ph idx="1"/>
          </p:nvPr>
        </p:nvSpPr>
        <p:spPr/>
        <p:txBody>
          <a:bodyPr/>
          <a:lstStyle/>
          <a:p>
            <a:r>
              <a:rPr lang="es-CL" dirty="0"/>
              <a:t>Divisa es el dinero de otros países (sea moneda, billetes, depósitos bancarios, </a:t>
            </a:r>
            <a:r>
              <a:rPr lang="es-CL" dirty="0" err="1"/>
              <a:t>etc</a:t>
            </a:r>
            <a:r>
              <a:rPr lang="es-CL" dirty="0"/>
              <a:t>).</a:t>
            </a:r>
          </a:p>
          <a:p>
            <a:r>
              <a:rPr lang="es-CL" dirty="0"/>
              <a:t>Más técnicamente, divisa es cualquier medio de pago (dinero) nominado en moneda extranjera.</a:t>
            </a:r>
          </a:p>
          <a:p>
            <a:r>
              <a:rPr lang="es-CL" dirty="0"/>
              <a:t>¿Dónde se adquieren divisas?. En el mercado… de divisas (MD). Recordar aquí la definición de mercado.</a:t>
            </a:r>
          </a:p>
          <a:p>
            <a:r>
              <a:rPr lang="es-CL" dirty="0"/>
              <a:t>¿Quiénes forman el MD?. Importadores, exportadores, turistas, bancos nacionales e internacionales, bancos centrales, cambistas (los especialistas en compraventa de divisas), etc.</a:t>
            </a:r>
          </a:p>
          <a:p>
            <a:r>
              <a:rPr lang="es-CL" dirty="0"/>
              <a:t>¿Qué tipo de mercado es el MD?. El MD es un mercado competitivo (reconducir al tema de </a:t>
            </a:r>
            <a:r>
              <a:rPr lang="es-CL"/>
              <a:t>la soberanía </a:t>
            </a:r>
            <a:r>
              <a:rPr lang="es-CL" dirty="0"/>
              <a:t>de los Estados).</a:t>
            </a:r>
          </a:p>
        </p:txBody>
      </p:sp>
    </p:spTree>
    <p:extLst>
      <p:ext uri="{BB962C8B-B14F-4D97-AF65-F5344CB8AC3E}">
        <p14:creationId xmlns:p14="http://schemas.microsoft.com/office/powerpoint/2010/main" val="1202676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A7990F-546A-3ACF-A0CB-DF193E095D81}"/>
              </a:ext>
            </a:extLst>
          </p:cNvPr>
          <p:cNvSpPr>
            <a:spLocks noGrp="1"/>
          </p:cNvSpPr>
          <p:nvPr>
            <p:ph type="ctrTitle"/>
          </p:nvPr>
        </p:nvSpPr>
        <p:spPr/>
        <p:txBody>
          <a:bodyPr/>
          <a:lstStyle/>
          <a:p>
            <a:r>
              <a:rPr lang="es-MX" dirty="0"/>
              <a:t>Flujos internacionales. </a:t>
            </a:r>
            <a:br>
              <a:rPr lang="es-MX" dirty="0"/>
            </a:br>
            <a:r>
              <a:rPr lang="es-MX" dirty="0"/>
              <a:t>Balanza de pagos</a:t>
            </a:r>
          </a:p>
        </p:txBody>
      </p:sp>
      <p:sp>
        <p:nvSpPr>
          <p:cNvPr id="3" name="Subtítulo 2">
            <a:extLst>
              <a:ext uri="{FF2B5EF4-FFF2-40B4-BE49-F238E27FC236}">
                <a16:creationId xmlns:a16="http://schemas.microsoft.com/office/drawing/2014/main" id="{4357E738-42B1-4D8F-87E7-EB65B9D5CB73}"/>
              </a:ext>
            </a:extLst>
          </p:cNvPr>
          <p:cNvSpPr>
            <a:spLocks noGrp="1"/>
          </p:cNvSpPr>
          <p:nvPr>
            <p:ph type="subTitle" idx="1"/>
          </p:nvPr>
        </p:nvSpPr>
        <p:spPr/>
        <p:txBody>
          <a:bodyPr/>
          <a:lstStyle/>
          <a:p>
            <a:endParaRPr lang="es-MX" dirty="0"/>
          </a:p>
        </p:txBody>
      </p:sp>
    </p:spTree>
    <p:extLst>
      <p:ext uri="{BB962C8B-B14F-4D97-AF65-F5344CB8AC3E}">
        <p14:creationId xmlns:p14="http://schemas.microsoft.com/office/powerpoint/2010/main" val="3062492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Balanza de Pagos ¿Qué es?.</a:t>
            </a:r>
          </a:p>
        </p:txBody>
      </p:sp>
      <p:sp>
        <p:nvSpPr>
          <p:cNvPr id="3" name="Marcador de contenido 2"/>
          <p:cNvSpPr>
            <a:spLocks noGrp="1"/>
          </p:cNvSpPr>
          <p:nvPr>
            <p:ph idx="1"/>
          </p:nvPr>
        </p:nvSpPr>
        <p:spPr/>
        <p:txBody>
          <a:bodyPr/>
          <a:lstStyle/>
          <a:p>
            <a:r>
              <a:rPr lang="es-CL" dirty="0"/>
              <a:t>Sabemos que el comercio, el endeudamiento y los préstamos internacionales se financian con divisas (moneda extranjera).</a:t>
            </a:r>
          </a:p>
          <a:p>
            <a:r>
              <a:rPr lang="es-CL" dirty="0"/>
              <a:t>Las transacciones internacionales de un país se registran en su Balanza de Pagos (BP):</a:t>
            </a:r>
          </a:p>
          <a:p>
            <a:pPr lvl="1"/>
            <a:r>
              <a:rPr lang="es-CL" dirty="0"/>
              <a:t>Cuenta corriente (comercio):  (X-I) + intereses netos + transferencias netas.</a:t>
            </a:r>
          </a:p>
          <a:p>
            <a:pPr lvl="1"/>
            <a:r>
              <a:rPr lang="es-CL" dirty="0"/>
              <a:t>Cuenta de K o financiera (endeudamiento): Registra inversiones extranjera en un país – inversiones de ese país en el extranjero.</a:t>
            </a:r>
          </a:p>
          <a:p>
            <a:pPr lvl="1"/>
            <a:r>
              <a:rPr lang="es-CL" dirty="0"/>
              <a:t>Cuenta oficial de pagos (préstamos internacionales): Registra cambios en las reservas oficiales de un país.</a:t>
            </a:r>
          </a:p>
          <a:p>
            <a:r>
              <a:rPr lang="es-CL" dirty="0"/>
              <a:t>La BP es un registro contable de las transacciones internacionales monetarias entre un país y el resto del mundo en un determinado período. Puede  incluir pagos por exportaciones e importaciones, por bienes y servicios, capital financiero y transferencias. </a:t>
            </a:r>
          </a:p>
        </p:txBody>
      </p:sp>
    </p:spTree>
    <p:extLst>
      <p:ext uri="{BB962C8B-B14F-4D97-AF65-F5344CB8AC3E}">
        <p14:creationId xmlns:p14="http://schemas.microsoft.com/office/powerpoint/2010/main" val="10341820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Transacciones que registra la Balanza de Pagos</a:t>
            </a:r>
          </a:p>
        </p:txBody>
      </p:sp>
      <p:sp>
        <p:nvSpPr>
          <p:cNvPr id="3" name="Marcador de contenido 2"/>
          <p:cNvSpPr>
            <a:spLocks noGrp="1"/>
          </p:cNvSpPr>
          <p:nvPr>
            <p:ph idx="1"/>
          </p:nvPr>
        </p:nvSpPr>
        <p:spPr/>
        <p:txBody>
          <a:bodyPr>
            <a:normAutofit lnSpcReduction="10000"/>
          </a:bodyPr>
          <a:lstStyle/>
          <a:p>
            <a:r>
              <a:rPr lang="es-CL" dirty="0"/>
              <a:t>Tener presente al observar nuestra economía actual que hace sólo 50 años el comercio no era verdaderamente un tópico internacional.</a:t>
            </a:r>
          </a:p>
          <a:p>
            <a:r>
              <a:rPr lang="es-CL" dirty="0"/>
              <a:t>Lo cierto es que el comercio internacional ha crecido más que el PIB.</a:t>
            </a:r>
          </a:p>
          <a:p>
            <a:r>
              <a:rPr lang="es-CL" dirty="0"/>
              <a:t>Que hoy existe movilidad/flujo de capitales y dinero.</a:t>
            </a:r>
          </a:p>
          <a:p>
            <a:r>
              <a:rPr lang="es-CL" dirty="0"/>
              <a:t>Hoy sí es tópico los flujos internacionales. Y a raíz de ello el tema central lo constituye el tipo de cambio.</a:t>
            </a:r>
          </a:p>
          <a:p>
            <a:r>
              <a:rPr lang="es-CL" dirty="0"/>
              <a:t>Recordar la definición de balanza de pagos (“monetarios”).</a:t>
            </a:r>
          </a:p>
          <a:p>
            <a:r>
              <a:rPr lang="es-CL" dirty="0"/>
              <a:t>Acabamos de ver que en relación con la BP son tres las clases de transacciones que interesan mayormente:</a:t>
            </a:r>
          </a:p>
          <a:p>
            <a:pPr lvl="1"/>
            <a:r>
              <a:rPr lang="es-CL" dirty="0"/>
              <a:t>1. Comerciales (ej. compraventa de bienes y servicios), reflejados en el saldo neto de exportaciones.</a:t>
            </a:r>
          </a:p>
          <a:p>
            <a:pPr lvl="1"/>
            <a:r>
              <a:rPr lang="es-CL" dirty="0"/>
              <a:t>2. de Rentas (ej. pagos en retribución por factores productivos), reflejados en el saldo de la cuenta corriente.</a:t>
            </a:r>
          </a:p>
          <a:p>
            <a:pPr lvl="1"/>
            <a:r>
              <a:rPr lang="es-CL" dirty="0"/>
              <a:t>3. Financieras (ej. Adquisición de activos), reflejadas en el saldo de la cuenta financiera.</a:t>
            </a:r>
          </a:p>
        </p:txBody>
      </p:sp>
    </p:spTree>
    <p:extLst>
      <p:ext uri="{BB962C8B-B14F-4D97-AF65-F5344CB8AC3E}">
        <p14:creationId xmlns:p14="http://schemas.microsoft.com/office/powerpoint/2010/main" val="39507648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Reglas de la Balanza de Pagos.</a:t>
            </a:r>
          </a:p>
        </p:txBody>
      </p:sp>
      <p:sp>
        <p:nvSpPr>
          <p:cNvPr id="4" name="Marcador de texto 3"/>
          <p:cNvSpPr>
            <a:spLocks noGrp="1"/>
          </p:cNvSpPr>
          <p:nvPr>
            <p:ph type="body" idx="1"/>
          </p:nvPr>
        </p:nvSpPr>
        <p:spPr/>
        <p:txBody>
          <a:bodyPr/>
          <a:lstStyle/>
          <a:p>
            <a:pPr algn="ctr"/>
            <a:r>
              <a:rPr lang="es-CL" dirty="0"/>
              <a:t>Positivo (+)</a:t>
            </a:r>
          </a:p>
        </p:txBody>
      </p:sp>
      <p:sp>
        <p:nvSpPr>
          <p:cNvPr id="5" name="Marcador de contenido 4"/>
          <p:cNvSpPr>
            <a:spLocks noGrp="1"/>
          </p:cNvSpPr>
          <p:nvPr>
            <p:ph sz="half" idx="2"/>
          </p:nvPr>
        </p:nvSpPr>
        <p:spPr>
          <a:xfrm>
            <a:off x="3867912" y="1930936"/>
            <a:ext cx="3474720" cy="3046013"/>
          </a:xfrm>
        </p:spPr>
        <p:txBody>
          <a:bodyPr/>
          <a:lstStyle/>
          <a:p>
            <a:r>
              <a:rPr lang="es-CL" dirty="0"/>
              <a:t>Transacciones que generan </a:t>
            </a:r>
            <a:r>
              <a:rPr lang="es-CL" u="sng" dirty="0"/>
              <a:t>entrada</a:t>
            </a:r>
            <a:r>
              <a:rPr lang="es-CL" dirty="0"/>
              <a:t> de divisas.</a:t>
            </a:r>
          </a:p>
          <a:p>
            <a:r>
              <a:rPr lang="es-CL" dirty="0"/>
              <a:t>Ej.: Las ventas de CODELCO a buen precio abaratan el USD en Chile, porque entra mucho.</a:t>
            </a:r>
          </a:p>
        </p:txBody>
      </p:sp>
      <p:sp>
        <p:nvSpPr>
          <p:cNvPr id="6" name="Marcador de texto 5"/>
          <p:cNvSpPr>
            <a:spLocks noGrp="1"/>
          </p:cNvSpPr>
          <p:nvPr>
            <p:ph type="body" sz="quarter" idx="3"/>
          </p:nvPr>
        </p:nvSpPr>
        <p:spPr/>
        <p:txBody>
          <a:bodyPr/>
          <a:lstStyle/>
          <a:p>
            <a:pPr algn="ctr"/>
            <a:r>
              <a:rPr lang="es-CL" dirty="0"/>
              <a:t>Negativo (-)</a:t>
            </a:r>
          </a:p>
        </p:txBody>
      </p:sp>
      <p:sp>
        <p:nvSpPr>
          <p:cNvPr id="7" name="Marcador de contenido 6"/>
          <p:cNvSpPr>
            <a:spLocks noGrp="1"/>
          </p:cNvSpPr>
          <p:nvPr>
            <p:ph sz="quarter" idx="4"/>
          </p:nvPr>
        </p:nvSpPr>
        <p:spPr>
          <a:xfrm>
            <a:off x="7818463" y="1930936"/>
            <a:ext cx="3474720" cy="2904688"/>
          </a:xfrm>
        </p:spPr>
        <p:txBody>
          <a:bodyPr/>
          <a:lstStyle/>
          <a:p>
            <a:r>
              <a:rPr lang="es-CL" dirty="0"/>
              <a:t>Transacciones que dan lugar a </a:t>
            </a:r>
            <a:r>
              <a:rPr lang="es-CL" u="sng" dirty="0"/>
              <a:t>salida</a:t>
            </a:r>
            <a:r>
              <a:rPr lang="es-CL" dirty="0"/>
              <a:t> de divisas.</a:t>
            </a:r>
          </a:p>
          <a:p>
            <a:r>
              <a:rPr lang="es-CL" dirty="0"/>
              <a:t>Ej.: Por eso el USD encarece en Chile, porque ha salido mucho.</a:t>
            </a:r>
          </a:p>
        </p:txBody>
      </p:sp>
      <p:graphicFrame>
        <p:nvGraphicFramePr>
          <p:cNvPr id="8" name="Tabla 7"/>
          <p:cNvGraphicFramePr>
            <a:graphicFrameLocks noGrp="1"/>
          </p:cNvGraphicFramePr>
          <p:nvPr/>
        </p:nvGraphicFramePr>
        <p:xfrm>
          <a:off x="3696789" y="5159829"/>
          <a:ext cx="7798525" cy="470262"/>
        </p:xfrm>
        <a:graphic>
          <a:graphicData uri="http://schemas.openxmlformats.org/drawingml/2006/table">
            <a:tbl>
              <a:tblPr firstRow="1" bandRow="1">
                <a:tableStyleId>{5C22544A-7EE6-4342-B048-85BDC9FD1C3A}</a:tableStyleId>
              </a:tblPr>
              <a:tblGrid>
                <a:gridCol w="7798525">
                  <a:extLst>
                    <a:ext uri="{9D8B030D-6E8A-4147-A177-3AD203B41FA5}">
                      <a16:colId xmlns:a16="http://schemas.microsoft.com/office/drawing/2014/main" val="894877720"/>
                    </a:ext>
                  </a:extLst>
                </a:gridCol>
              </a:tblGrid>
              <a:tr h="470262">
                <a:tc>
                  <a:txBody>
                    <a:bodyPr/>
                    <a:lstStyle/>
                    <a:p>
                      <a:pPr algn="ctr"/>
                      <a:r>
                        <a:rPr lang="es-CL" dirty="0"/>
                        <a:t>Contablemente, el saldo de la BP siempre debe ser cero (o).</a:t>
                      </a:r>
                    </a:p>
                  </a:txBody>
                  <a:tcPr/>
                </a:tc>
                <a:extLst>
                  <a:ext uri="{0D108BD9-81ED-4DB2-BD59-A6C34878D82A}">
                    <a16:rowId xmlns:a16="http://schemas.microsoft.com/office/drawing/2014/main" val="1096990086"/>
                  </a:ext>
                </a:extLst>
              </a:tr>
            </a:tbl>
          </a:graphicData>
        </a:graphic>
      </p:graphicFrame>
    </p:spTree>
    <p:extLst>
      <p:ext uri="{BB962C8B-B14F-4D97-AF65-F5344CB8AC3E}">
        <p14:creationId xmlns:p14="http://schemas.microsoft.com/office/powerpoint/2010/main" val="13324402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Saldo de la cuenta corriente</a:t>
            </a:r>
          </a:p>
        </p:txBody>
      </p:sp>
      <p:sp>
        <p:nvSpPr>
          <p:cNvPr id="4" name="Marcador de texto 3"/>
          <p:cNvSpPr>
            <a:spLocks noGrp="1"/>
          </p:cNvSpPr>
          <p:nvPr>
            <p:ph type="body" idx="1"/>
          </p:nvPr>
        </p:nvSpPr>
        <p:spPr>
          <a:xfrm>
            <a:off x="3867912" y="1023586"/>
            <a:ext cx="3474720" cy="387203"/>
          </a:xfrm>
        </p:spPr>
        <p:txBody>
          <a:bodyPr/>
          <a:lstStyle/>
          <a:p>
            <a:pPr algn="ctr"/>
            <a:r>
              <a:rPr lang="es-CL" dirty="0"/>
              <a:t>Superávit</a:t>
            </a:r>
          </a:p>
        </p:txBody>
      </p:sp>
      <p:sp>
        <p:nvSpPr>
          <p:cNvPr id="5" name="Marcador de contenido 4"/>
          <p:cNvSpPr>
            <a:spLocks noGrp="1"/>
          </p:cNvSpPr>
          <p:nvPr>
            <p:ph sz="half" idx="2"/>
          </p:nvPr>
        </p:nvSpPr>
        <p:spPr>
          <a:xfrm>
            <a:off x="3867912" y="1658983"/>
            <a:ext cx="3474720" cy="4295313"/>
          </a:xfrm>
        </p:spPr>
        <p:txBody>
          <a:bodyPr>
            <a:normAutofit fontScale="85000" lnSpcReduction="20000"/>
          </a:bodyPr>
          <a:lstStyle/>
          <a:p>
            <a:r>
              <a:rPr lang="es-CL" dirty="0"/>
              <a:t>Resto del mundo nos queda a deber.</a:t>
            </a:r>
          </a:p>
          <a:p>
            <a:r>
              <a:rPr lang="es-CL" dirty="0"/>
              <a:t>Nuestras exportaciones han sido pagadas:</a:t>
            </a:r>
          </a:p>
          <a:p>
            <a:pPr lvl="1"/>
            <a:r>
              <a:rPr lang="es-CL" dirty="0"/>
              <a:t>Con reservas de otros Bancos Centrales</a:t>
            </a:r>
          </a:p>
          <a:p>
            <a:pPr lvl="1"/>
            <a:r>
              <a:rPr lang="es-CL" dirty="0"/>
              <a:t>Aceptando promesas (de pago) del resto del mundo. Ej.: como las de Argentina bajo los Kirchner. Tema credibilidad argentina y sus defaults.</a:t>
            </a:r>
          </a:p>
          <a:p>
            <a:r>
              <a:rPr lang="es-CL" dirty="0"/>
              <a:t>Demuestra que el país produce más de lo que consume; por tanto, que ahorra.</a:t>
            </a:r>
          </a:p>
          <a:p>
            <a:r>
              <a:rPr lang="es-CL" dirty="0"/>
              <a:t>Con ese ahorro puede financiar al resto del mundo (en su consumo –políticas sociales, por ejemplo- o en su inversión infraestructura hospitalaria, por ejemplo).</a:t>
            </a:r>
          </a:p>
        </p:txBody>
      </p:sp>
      <p:sp>
        <p:nvSpPr>
          <p:cNvPr id="6" name="Marcador de texto 5"/>
          <p:cNvSpPr>
            <a:spLocks noGrp="1"/>
          </p:cNvSpPr>
          <p:nvPr>
            <p:ph type="body" sz="quarter" idx="3"/>
          </p:nvPr>
        </p:nvSpPr>
        <p:spPr>
          <a:xfrm>
            <a:off x="7818463" y="1023586"/>
            <a:ext cx="3474720" cy="387203"/>
          </a:xfrm>
        </p:spPr>
        <p:txBody>
          <a:bodyPr/>
          <a:lstStyle/>
          <a:p>
            <a:pPr algn="ctr"/>
            <a:r>
              <a:rPr lang="es-CL" dirty="0"/>
              <a:t>Déficit</a:t>
            </a:r>
          </a:p>
        </p:txBody>
      </p:sp>
      <p:sp>
        <p:nvSpPr>
          <p:cNvPr id="7" name="Marcador de contenido 6"/>
          <p:cNvSpPr>
            <a:spLocks noGrp="1"/>
          </p:cNvSpPr>
          <p:nvPr>
            <p:ph sz="quarter" idx="4"/>
          </p:nvPr>
        </p:nvSpPr>
        <p:spPr>
          <a:xfrm>
            <a:off x="7818463" y="1658983"/>
            <a:ext cx="3474720" cy="4441371"/>
          </a:xfrm>
        </p:spPr>
        <p:txBody>
          <a:bodyPr>
            <a:normAutofit fontScale="77500" lnSpcReduction="20000"/>
          </a:bodyPr>
          <a:lstStyle/>
          <a:p>
            <a:r>
              <a:rPr lang="es-CL" dirty="0"/>
              <a:t>Nuestro país queda a deber al resto del mundo.</a:t>
            </a:r>
          </a:p>
          <a:p>
            <a:r>
              <a:rPr lang="es-CL" dirty="0"/>
              <a:t>Claro que hemos pagado nuestras importaciones:</a:t>
            </a:r>
          </a:p>
          <a:p>
            <a:pPr lvl="1"/>
            <a:r>
              <a:rPr lang="es-CL" dirty="0"/>
              <a:t>Parte con reservas de nuestro Banco Central.</a:t>
            </a:r>
          </a:p>
          <a:p>
            <a:pPr lvl="1"/>
            <a:r>
              <a:rPr lang="es-CL" dirty="0"/>
              <a:t>Parte con nuestra propia moneda y nuestras promesas (de pago) aceptadas por el resto del mundo. Tema credibilidad financiera, estabilidad política, económica y social, responsabilidad fiscal, etc.</a:t>
            </a:r>
          </a:p>
          <a:p>
            <a:r>
              <a:rPr lang="es-CL" dirty="0"/>
              <a:t>Demuestra que el país gasta más de lo que produce. Ej.: La pesadilla del ex ministro Larraín y del ahora ministro Briones.</a:t>
            </a:r>
          </a:p>
          <a:p>
            <a:r>
              <a:rPr lang="es-CL" dirty="0"/>
              <a:t>Y que el exceso de gasto local sólo lo permite el ahorro del resto del mundo (el menor consumo o menor inversión extranjera, por ejemplo, Alemania, Japón, Arabia Saudita).</a:t>
            </a:r>
          </a:p>
        </p:txBody>
      </p:sp>
    </p:spTree>
    <p:extLst>
      <p:ext uri="{BB962C8B-B14F-4D97-AF65-F5344CB8AC3E}">
        <p14:creationId xmlns:p14="http://schemas.microsoft.com/office/powerpoint/2010/main" val="1430124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Saldo de la cuenta financiera</a:t>
            </a:r>
          </a:p>
        </p:txBody>
      </p:sp>
      <p:sp>
        <p:nvSpPr>
          <p:cNvPr id="3" name="Marcador de texto 2"/>
          <p:cNvSpPr>
            <a:spLocks noGrp="1"/>
          </p:cNvSpPr>
          <p:nvPr>
            <p:ph type="body" idx="1"/>
          </p:nvPr>
        </p:nvSpPr>
        <p:spPr>
          <a:xfrm>
            <a:off x="3867912" y="1023586"/>
            <a:ext cx="3474720" cy="439454"/>
          </a:xfrm>
        </p:spPr>
        <p:txBody>
          <a:bodyPr/>
          <a:lstStyle/>
          <a:p>
            <a:pPr algn="ctr"/>
            <a:r>
              <a:rPr lang="es-CL" dirty="0"/>
              <a:t>Inv. </a:t>
            </a:r>
            <a:r>
              <a:rPr lang="es-CL" dirty="0" err="1"/>
              <a:t>Extr</a:t>
            </a:r>
            <a:r>
              <a:rPr lang="es-CL" dirty="0"/>
              <a:t>. de cartera</a:t>
            </a:r>
          </a:p>
        </p:txBody>
      </p:sp>
      <p:sp>
        <p:nvSpPr>
          <p:cNvPr id="4" name="Marcador de contenido 3"/>
          <p:cNvSpPr>
            <a:spLocks noGrp="1"/>
          </p:cNvSpPr>
          <p:nvPr>
            <p:ph sz="half" idx="2"/>
          </p:nvPr>
        </p:nvSpPr>
        <p:spPr>
          <a:xfrm>
            <a:off x="3867912" y="1930936"/>
            <a:ext cx="3474720" cy="3205134"/>
          </a:xfrm>
        </p:spPr>
        <p:txBody>
          <a:bodyPr/>
          <a:lstStyle/>
          <a:p>
            <a:pPr algn="just"/>
            <a:r>
              <a:rPr lang="es-CL" dirty="0"/>
              <a:t>Son compras de activos financieros, por ej.: acciones u obligaciones financieras.</a:t>
            </a:r>
          </a:p>
          <a:p>
            <a:pPr algn="just"/>
            <a:r>
              <a:rPr lang="es-CL" dirty="0"/>
              <a:t>Compra de activos nacionales por un extranjero, por ej.: inversiones </a:t>
            </a:r>
            <a:r>
              <a:rPr lang="es-CL" u="sng" dirty="0"/>
              <a:t>desde</a:t>
            </a:r>
            <a:r>
              <a:rPr lang="es-CL" dirty="0"/>
              <a:t> el exterior.</a:t>
            </a:r>
          </a:p>
          <a:p>
            <a:pPr lvl="1" algn="just"/>
            <a:r>
              <a:rPr lang="es-CL" dirty="0"/>
              <a:t>Generan ENTRADA de divisas (y se registran, entonces, con signo positivo +).</a:t>
            </a:r>
          </a:p>
        </p:txBody>
      </p:sp>
      <p:sp>
        <p:nvSpPr>
          <p:cNvPr id="5" name="Marcador de texto 4"/>
          <p:cNvSpPr>
            <a:spLocks noGrp="1"/>
          </p:cNvSpPr>
          <p:nvPr>
            <p:ph type="body" sz="quarter" idx="3"/>
          </p:nvPr>
        </p:nvSpPr>
        <p:spPr>
          <a:xfrm>
            <a:off x="7818463" y="1023587"/>
            <a:ext cx="3474720" cy="439454"/>
          </a:xfrm>
        </p:spPr>
        <p:txBody>
          <a:bodyPr/>
          <a:lstStyle/>
          <a:p>
            <a:pPr algn="ctr"/>
            <a:r>
              <a:rPr lang="es-CL" dirty="0"/>
              <a:t>Inv. </a:t>
            </a:r>
            <a:r>
              <a:rPr lang="es-CL" dirty="0" err="1"/>
              <a:t>Extr</a:t>
            </a:r>
            <a:r>
              <a:rPr lang="es-CL" dirty="0"/>
              <a:t>. Directa</a:t>
            </a:r>
          </a:p>
        </p:txBody>
      </p:sp>
      <p:sp>
        <p:nvSpPr>
          <p:cNvPr id="6" name="Marcador de contenido 5"/>
          <p:cNvSpPr>
            <a:spLocks noGrp="1"/>
          </p:cNvSpPr>
          <p:nvPr>
            <p:ph sz="quarter" idx="4"/>
          </p:nvPr>
        </p:nvSpPr>
        <p:spPr>
          <a:xfrm>
            <a:off x="7818463" y="1930936"/>
            <a:ext cx="3474720" cy="3529338"/>
          </a:xfrm>
        </p:spPr>
        <p:txBody>
          <a:bodyPr>
            <a:normAutofit lnSpcReduction="10000"/>
          </a:bodyPr>
          <a:lstStyle/>
          <a:p>
            <a:pPr algn="just"/>
            <a:r>
              <a:rPr lang="es-CL" dirty="0"/>
              <a:t>Son compras de activos físicos, por ej.: una fábrica o un terreno. Compra de </a:t>
            </a:r>
            <a:r>
              <a:rPr lang="es-CL" dirty="0" err="1"/>
              <a:t>Chilquinta</a:t>
            </a:r>
            <a:r>
              <a:rPr lang="es-CL" dirty="0"/>
              <a:t> por China Smart </a:t>
            </a:r>
            <a:r>
              <a:rPr lang="es-CL" dirty="0" err="1"/>
              <a:t>Grid</a:t>
            </a:r>
            <a:r>
              <a:rPr lang="es-CL" dirty="0"/>
              <a:t> a SEMPRA en USD$2.200 MM.</a:t>
            </a:r>
          </a:p>
          <a:p>
            <a:pPr algn="just"/>
            <a:r>
              <a:rPr lang="es-CL" dirty="0"/>
              <a:t>Compra de un activo extranjero por una entidad nacional, por ej.: inversiones </a:t>
            </a:r>
            <a:r>
              <a:rPr lang="es-CL" u="sng" dirty="0"/>
              <a:t>al o en </a:t>
            </a:r>
            <a:r>
              <a:rPr lang="es-CL" dirty="0"/>
              <a:t>el exterior.</a:t>
            </a:r>
          </a:p>
          <a:p>
            <a:pPr lvl="1" algn="just"/>
            <a:r>
              <a:rPr lang="es-CL" dirty="0"/>
              <a:t>Generan SALIDA de divisas (y se registran, entonces, con signo negativo -).</a:t>
            </a:r>
          </a:p>
        </p:txBody>
      </p:sp>
      <p:graphicFrame>
        <p:nvGraphicFramePr>
          <p:cNvPr id="7" name="Tabla 6"/>
          <p:cNvGraphicFramePr>
            <a:graphicFrameLocks noGrp="1"/>
          </p:cNvGraphicFramePr>
          <p:nvPr/>
        </p:nvGraphicFramePr>
        <p:xfrm>
          <a:off x="3461656" y="5603966"/>
          <a:ext cx="7831527" cy="496388"/>
        </p:xfrm>
        <a:graphic>
          <a:graphicData uri="http://schemas.openxmlformats.org/drawingml/2006/table">
            <a:tbl>
              <a:tblPr firstRow="1" bandRow="1">
                <a:tableStyleId>{5C22544A-7EE6-4342-B048-85BDC9FD1C3A}</a:tableStyleId>
              </a:tblPr>
              <a:tblGrid>
                <a:gridCol w="7831527">
                  <a:extLst>
                    <a:ext uri="{9D8B030D-6E8A-4147-A177-3AD203B41FA5}">
                      <a16:colId xmlns:a16="http://schemas.microsoft.com/office/drawing/2014/main" val="1807878665"/>
                    </a:ext>
                  </a:extLst>
                </a:gridCol>
              </a:tblGrid>
              <a:tr h="496388">
                <a:tc>
                  <a:txBody>
                    <a:bodyPr/>
                    <a:lstStyle/>
                    <a:p>
                      <a:pPr algn="ctr"/>
                      <a:endParaRPr lang="es-CL" dirty="0"/>
                    </a:p>
                  </a:txBody>
                  <a:tcPr/>
                </a:tc>
                <a:extLst>
                  <a:ext uri="{0D108BD9-81ED-4DB2-BD59-A6C34878D82A}">
                    <a16:rowId xmlns:a16="http://schemas.microsoft.com/office/drawing/2014/main" val="1147966210"/>
                  </a:ext>
                </a:extLst>
              </a:tr>
            </a:tbl>
          </a:graphicData>
        </a:graphic>
      </p:graphicFrame>
    </p:spTree>
    <p:extLst>
      <p:ext uri="{BB962C8B-B14F-4D97-AF65-F5344CB8AC3E}">
        <p14:creationId xmlns:p14="http://schemas.microsoft.com/office/powerpoint/2010/main" val="1238941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balanza básica (BB)</a:t>
            </a:r>
          </a:p>
        </p:txBody>
      </p:sp>
      <p:sp>
        <p:nvSpPr>
          <p:cNvPr id="3" name="Marcador de contenido 2"/>
          <p:cNvSpPr>
            <a:spLocks noGrp="1"/>
          </p:cNvSpPr>
          <p:nvPr>
            <p:ph idx="1"/>
          </p:nvPr>
        </p:nvSpPr>
        <p:spPr/>
        <p:txBody>
          <a:bodyPr/>
          <a:lstStyle/>
          <a:p>
            <a:r>
              <a:rPr lang="es-ES" dirty="0"/>
              <a:t>La ∑ saldo de cta. </a:t>
            </a:r>
            <a:r>
              <a:rPr lang="es-ES" dirty="0" err="1"/>
              <a:t>cte</a:t>
            </a:r>
            <a:r>
              <a:rPr lang="es-ES" dirty="0"/>
              <a:t> y saldo cta. </a:t>
            </a:r>
            <a:r>
              <a:rPr lang="es-ES" dirty="0" err="1"/>
              <a:t>financ</a:t>
            </a:r>
            <a:r>
              <a:rPr lang="es-ES" dirty="0"/>
              <a:t>. = Balanza Básica (BB).</a:t>
            </a:r>
          </a:p>
          <a:p>
            <a:r>
              <a:rPr lang="es-ES" dirty="0"/>
              <a:t>La BB pretende recoger todos los movimientos de dinero originados por agentes o entidades privadas.</a:t>
            </a:r>
          </a:p>
          <a:p>
            <a:r>
              <a:rPr lang="es-ES" dirty="0"/>
              <a:t>Las opciones de BB puede ser, igualmente, positivas (+) o superávit; y negativas (-) o </a:t>
            </a:r>
            <a:r>
              <a:rPr lang="es-ES"/>
              <a:t>déficit.</a:t>
            </a:r>
            <a:endParaRPr lang="es-ES" dirty="0"/>
          </a:p>
          <a:p>
            <a:endParaRPr lang="es-CL" dirty="0"/>
          </a:p>
        </p:txBody>
      </p:sp>
    </p:spTree>
    <p:extLst>
      <p:ext uri="{BB962C8B-B14F-4D97-AF65-F5344CB8AC3E}">
        <p14:creationId xmlns:p14="http://schemas.microsoft.com/office/powerpoint/2010/main" val="21721005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Saldo de la Balanza básica (BB)</a:t>
            </a:r>
          </a:p>
        </p:txBody>
      </p:sp>
      <p:sp>
        <p:nvSpPr>
          <p:cNvPr id="4" name="Marcador de texto 3"/>
          <p:cNvSpPr>
            <a:spLocks noGrp="1"/>
          </p:cNvSpPr>
          <p:nvPr>
            <p:ph type="body" idx="1"/>
          </p:nvPr>
        </p:nvSpPr>
        <p:spPr/>
        <p:txBody>
          <a:bodyPr/>
          <a:lstStyle/>
          <a:p>
            <a:pPr algn="ctr"/>
            <a:r>
              <a:rPr lang="es-CL" dirty="0"/>
              <a:t>Superávit (+)</a:t>
            </a:r>
          </a:p>
        </p:txBody>
      </p:sp>
      <p:sp>
        <p:nvSpPr>
          <p:cNvPr id="5" name="Marcador de contenido 4"/>
          <p:cNvSpPr>
            <a:spLocks noGrp="1"/>
          </p:cNvSpPr>
          <p:nvPr>
            <p:ph sz="half" idx="2"/>
          </p:nvPr>
        </p:nvSpPr>
        <p:spPr/>
        <p:txBody>
          <a:bodyPr>
            <a:normAutofit lnSpcReduction="10000"/>
          </a:bodyPr>
          <a:lstStyle/>
          <a:p>
            <a:r>
              <a:rPr lang="es-CL" dirty="0"/>
              <a:t>Una vez más, esta situación significa que al país han </a:t>
            </a:r>
            <a:r>
              <a:rPr lang="es-CL" u="sng" dirty="0"/>
              <a:t>entrado</a:t>
            </a:r>
            <a:r>
              <a:rPr lang="es-CL" dirty="0"/>
              <a:t> más divisas de las que han salido (en un lapso determinado).</a:t>
            </a:r>
          </a:p>
          <a:p>
            <a:r>
              <a:rPr lang="es-CL" dirty="0"/>
              <a:t>¿De dónde ha salido ese dinero?. De las reservas internacionales de bancos centrales de otros países.</a:t>
            </a:r>
          </a:p>
          <a:p>
            <a:r>
              <a:rPr lang="es-CL" dirty="0"/>
              <a:t>La cuestión ahora es: ¿cómo se registra dicho ingreso?.</a:t>
            </a:r>
          </a:p>
          <a:p>
            <a:r>
              <a:rPr lang="es-CL" dirty="0"/>
              <a:t>En la BB el aumento (</a:t>
            </a:r>
            <a:r>
              <a:rPr lang="el-GR" dirty="0"/>
              <a:t>Δ</a:t>
            </a:r>
            <a:r>
              <a:rPr lang="es-CL" dirty="0"/>
              <a:t>+) de reservas se registra con signo negativo (-). </a:t>
            </a:r>
          </a:p>
        </p:txBody>
      </p:sp>
      <p:sp>
        <p:nvSpPr>
          <p:cNvPr id="6" name="Marcador de texto 5"/>
          <p:cNvSpPr>
            <a:spLocks noGrp="1"/>
          </p:cNvSpPr>
          <p:nvPr>
            <p:ph type="body" sz="quarter" idx="3"/>
          </p:nvPr>
        </p:nvSpPr>
        <p:spPr/>
        <p:txBody>
          <a:bodyPr/>
          <a:lstStyle/>
          <a:p>
            <a:pPr algn="ctr"/>
            <a:r>
              <a:rPr lang="es-CL" dirty="0"/>
              <a:t>Déficit (-)</a:t>
            </a:r>
          </a:p>
        </p:txBody>
      </p:sp>
      <p:sp>
        <p:nvSpPr>
          <p:cNvPr id="7" name="Marcador de contenido 6"/>
          <p:cNvSpPr>
            <a:spLocks noGrp="1"/>
          </p:cNvSpPr>
          <p:nvPr>
            <p:ph sz="quarter" idx="4"/>
          </p:nvPr>
        </p:nvSpPr>
        <p:spPr/>
        <p:txBody>
          <a:bodyPr>
            <a:normAutofit fontScale="92500" lnSpcReduction="20000"/>
          </a:bodyPr>
          <a:lstStyle/>
          <a:p>
            <a:r>
              <a:rPr lang="es-CL" dirty="0"/>
              <a:t>Significa que del país han </a:t>
            </a:r>
            <a:r>
              <a:rPr lang="es-CL" u="sng" dirty="0"/>
              <a:t>salido</a:t>
            </a:r>
            <a:r>
              <a:rPr lang="es-CL" dirty="0"/>
              <a:t> más divisas de las que han entrado (en un lapso determinado).</a:t>
            </a:r>
          </a:p>
          <a:p>
            <a:r>
              <a:rPr lang="es-CL" dirty="0"/>
              <a:t>¿De dónde ha salido ese dinero?. Dos posibilidades:</a:t>
            </a:r>
          </a:p>
          <a:p>
            <a:pPr lvl="1"/>
            <a:r>
              <a:rPr lang="es-CL" dirty="0"/>
              <a:t>De la “ayuda” o préstamos de </a:t>
            </a:r>
            <a:r>
              <a:rPr lang="es-CL" dirty="0" err="1"/>
              <a:t>linstituciones</a:t>
            </a:r>
            <a:r>
              <a:rPr lang="es-CL" dirty="0"/>
              <a:t> multilaterales tipo FMI, Banco Mundial, Banco Europeo de Desarrollo, etc.</a:t>
            </a:r>
          </a:p>
          <a:p>
            <a:pPr lvl="1"/>
            <a:r>
              <a:rPr lang="es-CL" dirty="0"/>
              <a:t>De una disminución (</a:t>
            </a:r>
            <a:r>
              <a:rPr lang="el-GR" dirty="0"/>
              <a:t>Δ</a:t>
            </a:r>
            <a:r>
              <a:rPr lang="es-CL" dirty="0"/>
              <a:t>-) de las reservas de nuestro Banco Central.</a:t>
            </a:r>
          </a:p>
          <a:p>
            <a:r>
              <a:rPr lang="es-CL" dirty="0"/>
              <a:t>En la BB la disminución (</a:t>
            </a:r>
            <a:r>
              <a:rPr lang="el-GR" dirty="0"/>
              <a:t>Δ</a:t>
            </a:r>
            <a:r>
              <a:rPr lang="es-CL" dirty="0"/>
              <a:t>-) de reservas se registra con signo positivo (+).</a:t>
            </a:r>
          </a:p>
        </p:txBody>
      </p:sp>
    </p:spTree>
    <p:extLst>
      <p:ext uri="{BB962C8B-B14F-4D97-AF65-F5344CB8AC3E}">
        <p14:creationId xmlns:p14="http://schemas.microsoft.com/office/powerpoint/2010/main" val="15751244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Importancia de la Balanza de Pagos</a:t>
            </a:r>
          </a:p>
        </p:txBody>
      </p:sp>
      <p:sp>
        <p:nvSpPr>
          <p:cNvPr id="3" name="Marcador de contenido 2"/>
          <p:cNvSpPr>
            <a:spLocks noGrp="1"/>
          </p:cNvSpPr>
          <p:nvPr>
            <p:ph idx="1"/>
          </p:nvPr>
        </p:nvSpPr>
        <p:spPr/>
        <p:txBody>
          <a:bodyPr/>
          <a:lstStyle/>
          <a:p>
            <a:r>
              <a:rPr lang="es-CL" dirty="0"/>
              <a:t>Proporciona información valiosa del estado de una economía a mediano y largo plazo.</a:t>
            </a:r>
          </a:p>
          <a:p>
            <a:r>
              <a:rPr lang="es-CL" dirty="0"/>
              <a:t>El reporte de BP se publica anualmente, o sea, da cuenta de las transacciones que le conciernen en un período determinado de tiempo.</a:t>
            </a:r>
          </a:p>
          <a:p>
            <a:r>
              <a:rPr lang="es-CL" dirty="0"/>
              <a:t>Los datos que contiene suelen estar muy agregados; en otros términos, el detalle de sus partidas debe ser desglosado y analizado separadamente.</a:t>
            </a:r>
          </a:p>
          <a:p>
            <a:r>
              <a:rPr lang="es-CL" dirty="0"/>
              <a:t>Por razones normalmente estratégicas el reporte de BP suele omitir la información sobre disminución de reservas internacionales.</a:t>
            </a:r>
          </a:p>
          <a:p>
            <a:r>
              <a:rPr lang="es-CL" dirty="0"/>
              <a:t>Atendidas las tres circunstancias previas, como instrumento, la BP no tiene gran utilidad par analizar fenómenos de una economía en el corto plazo.</a:t>
            </a:r>
          </a:p>
          <a:p>
            <a:r>
              <a:rPr lang="es-CL" dirty="0"/>
              <a:t>Analizaremos lo anterior con dos ejemplos:  </a:t>
            </a:r>
          </a:p>
        </p:txBody>
      </p:sp>
    </p:spTree>
    <p:extLst>
      <p:ext uri="{BB962C8B-B14F-4D97-AF65-F5344CB8AC3E}">
        <p14:creationId xmlns:p14="http://schemas.microsoft.com/office/powerpoint/2010/main" val="39670245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a:t>
            </a:r>
            <a:br>
              <a:rPr lang="es-CL" dirty="0"/>
            </a:br>
            <a:r>
              <a:rPr lang="es-CL" dirty="0"/>
              <a:t>Relación BP, reservas y oferta monetaria</a:t>
            </a:r>
          </a:p>
        </p:txBody>
      </p:sp>
      <p:sp>
        <p:nvSpPr>
          <p:cNvPr id="3" name="Marcador de contenido 2"/>
          <p:cNvSpPr>
            <a:spLocks noGrp="1"/>
          </p:cNvSpPr>
          <p:nvPr>
            <p:ph idx="1"/>
          </p:nvPr>
        </p:nvSpPr>
        <p:spPr>
          <a:xfrm>
            <a:off x="3869268" y="91440"/>
            <a:ext cx="7861178" cy="5893308"/>
          </a:xfrm>
        </p:spPr>
        <p:txBody>
          <a:bodyPr>
            <a:normAutofit/>
          </a:bodyPr>
          <a:lstStyle/>
          <a:p>
            <a:r>
              <a:rPr lang="es-CL" sz="1600" dirty="0"/>
              <a:t>Los saldos de BB se compensan con los movimientos de reservas del Banco Central. Supongamos:</a:t>
            </a:r>
          </a:p>
          <a:p>
            <a:endParaRPr lang="es-CL" sz="1600" dirty="0"/>
          </a:p>
          <a:p>
            <a:endParaRPr lang="es-CL" sz="1600" dirty="0"/>
          </a:p>
          <a:p>
            <a:endParaRPr lang="es-CL" sz="1600" dirty="0"/>
          </a:p>
          <a:p>
            <a:endParaRPr lang="es-CL" sz="1600" dirty="0"/>
          </a:p>
          <a:p>
            <a:pPr marL="0" indent="0">
              <a:buNone/>
            </a:pPr>
            <a:endParaRPr lang="es-CL" sz="1600" dirty="0"/>
          </a:p>
          <a:p>
            <a:r>
              <a:rPr lang="es-CL" sz="1600" dirty="0"/>
              <a:t>Sin embargo, sabemos ya que activo y pasivo del BC deben ser iguales. Y que, por lo mismo, si:</a:t>
            </a:r>
          </a:p>
          <a:p>
            <a:pPr lvl="1"/>
            <a:r>
              <a:rPr lang="el-GR" sz="1600" dirty="0"/>
              <a:t>Δ</a:t>
            </a:r>
            <a:r>
              <a:rPr lang="es-CL" sz="1600" dirty="0"/>
              <a:t>+ activo =&gt; </a:t>
            </a:r>
            <a:r>
              <a:rPr lang="el-GR" sz="1600" dirty="0"/>
              <a:t>Δ</a:t>
            </a:r>
            <a:r>
              <a:rPr lang="es-CL" sz="1600" dirty="0"/>
              <a:t>+ pasivo</a:t>
            </a:r>
          </a:p>
          <a:p>
            <a:pPr lvl="1"/>
            <a:r>
              <a:rPr lang="el-GR" sz="1600" dirty="0"/>
              <a:t>Δ</a:t>
            </a:r>
            <a:r>
              <a:rPr lang="es-CL" sz="1600" dirty="0"/>
              <a:t>- activo =&gt; </a:t>
            </a:r>
            <a:r>
              <a:rPr lang="el-GR" sz="1600" dirty="0"/>
              <a:t>Δ</a:t>
            </a:r>
            <a:r>
              <a:rPr lang="es-CL" sz="1600" dirty="0"/>
              <a:t>- pasivo</a:t>
            </a:r>
          </a:p>
          <a:p>
            <a:r>
              <a:rPr lang="es-CL" sz="1600" dirty="0"/>
              <a:t>Por otra parte, </a:t>
            </a:r>
            <a:r>
              <a:rPr lang="es-CL" sz="1600" u="sng" dirty="0"/>
              <a:t>simplificando</a:t>
            </a:r>
            <a:r>
              <a:rPr lang="es-CL" sz="1600" dirty="0"/>
              <a:t>, sabemos también que el PASIVO de un BC = Base monetaria = Oferta monetaria.</a:t>
            </a:r>
          </a:p>
          <a:p>
            <a:r>
              <a:rPr lang="es-CL" sz="1600" dirty="0"/>
              <a:t>Y que la OFERTA MONETARIA (dinero en circulación y activos líquidos de la Banca) determina el volumen de crédito que puede otorgar la banca comercial.</a:t>
            </a:r>
          </a:p>
        </p:txBody>
      </p:sp>
      <p:graphicFrame>
        <p:nvGraphicFramePr>
          <p:cNvPr id="4" name="Tabla 3"/>
          <p:cNvGraphicFramePr>
            <a:graphicFrameLocks noGrp="1"/>
          </p:cNvGraphicFramePr>
          <p:nvPr/>
        </p:nvGraphicFramePr>
        <p:xfrm>
          <a:off x="3869268" y="1280160"/>
          <a:ext cx="7315200" cy="169817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2326343444"/>
                    </a:ext>
                  </a:extLst>
                </a:gridCol>
                <a:gridCol w="3657600">
                  <a:extLst>
                    <a:ext uri="{9D8B030D-6E8A-4147-A177-3AD203B41FA5}">
                      <a16:colId xmlns:a16="http://schemas.microsoft.com/office/drawing/2014/main" val="4036556386"/>
                    </a:ext>
                  </a:extLst>
                </a:gridCol>
              </a:tblGrid>
              <a:tr h="399569">
                <a:tc>
                  <a:txBody>
                    <a:bodyPr/>
                    <a:lstStyle/>
                    <a:p>
                      <a:pPr algn="ctr"/>
                      <a:r>
                        <a:rPr lang="es-CL" dirty="0"/>
                        <a:t>Superávit BB (+)</a:t>
                      </a:r>
                    </a:p>
                  </a:txBody>
                  <a:tcPr/>
                </a:tc>
                <a:tc>
                  <a:txBody>
                    <a:bodyPr/>
                    <a:lstStyle/>
                    <a:p>
                      <a:pPr algn="ctr"/>
                      <a:r>
                        <a:rPr lang="es-CL" dirty="0"/>
                        <a:t>Déficit BB (-)</a:t>
                      </a:r>
                    </a:p>
                  </a:txBody>
                  <a:tcPr/>
                </a:tc>
                <a:extLst>
                  <a:ext uri="{0D108BD9-81ED-4DB2-BD59-A6C34878D82A}">
                    <a16:rowId xmlns:a16="http://schemas.microsoft.com/office/drawing/2014/main" val="437216375"/>
                  </a:ext>
                </a:extLst>
              </a:tr>
              <a:tr h="1298601">
                <a:tc>
                  <a:txBody>
                    <a:bodyPr/>
                    <a:lstStyle/>
                    <a:p>
                      <a:pPr algn="just"/>
                      <a:r>
                        <a:rPr lang="es-CL" dirty="0"/>
                        <a:t>=&gt; Entradas de divisas superan las salidas -&gt; </a:t>
                      </a:r>
                      <a:r>
                        <a:rPr lang="el-GR" dirty="0"/>
                        <a:t>Δ</a:t>
                      </a:r>
                      <a:r>
                        <a:rPr lang="es-CL" dirty="0"/>
                        <a:t>+ reservas del BC (engrosan el </a:t>
                      </a:r>
                      <a:r>
                        <a:rPr lang="es-CL" u="sng" dirty="0"/>
                        <a:t>activo</a:t>
                      </a:r>
                      <a:r>
                        <a:rPr lang="es-CL" dirty="0"/>
                        <a:t> de su balance).</a:t>
                      </a:r>
                    </a:p>
                  </a:txBody>
                  <a:tcPr/>
                </a:tc>
                <a:tc>
                  <a:txBody>
                    <a:bodyPr/>
                    <a:lstStyle/>
                    <a:p>
                      <a:pPr algn="just"/>
                      <a:r>
                        <a:rPr lang="es-ES" dirty="0"/>
                        <a:t>=&gt; Salida de divisas supera la entrada -&gt; Δ- reservas del BC (engrosan el </a:t>
                      </a:r>
                      <a:r>
                        <a:rPr lang="es-ES" u="sng" dirty="0"/>
                        <a:t>pasivo</a:t>
                      </a:r>
                      <a:r>
                        <a:rPr lang="es-ES" dirty="0"/>
                        <a:t> de su balance).</a:t>
                      </a:r>
                    </a:p>
                    <a:p>
                      <a:pPr algn="just"/>
                      <a:endParaRPr lang="es-CL" dirty="0"/>
                    </a:p>
                  </a:txBody>
                  <a:tcPr/>
                </a:tc>
                <a:extLst>
                  <a:ext uri="{0D108BD9-81ED-4DB2-BD59-A6C34878D82A}">
                    <a16:rowId xmlns:a16="http://schemas.microsoft.com/office/drawing/2014/main" val="4093901604"/>
                  </a:ext>
                </a:extLst>
              </a:tr>
            </a:tbl>
          </a:graphicData>
        </a:graphic>
      </p:graphicFrame>
      <p:graphicFrame>
        <p:nvGraphicFramePr>
          <p:cNvPr id="5" name="Tabla 4"/>
          <p:cNvGraphicFramePr>
            <a:graphicFrameLocks noGrp="1"/>
          </p:cNvGraphicFramePr>
          <p:nvPr/>
        </p:nvGraphicFramePr>
        <p:xfrm>
          <a:off x="3869268" y="5408023"/>
          <a:ext cx="7315200" cy="1005840"/>
        </p:xfrm>
        <a:graphic>
          <a:graphicData uri="http://schemas.openxmlformats.org/drawingml/2006/table">
            <a:tbl>
              <a:tblPr firstRow="1" bandRow="1">
                <a:tableStyleId>{5C22544A-7EE6-4342-B048-85BDC9FD1C3A}</a:tableStyleId>
              </a:tblPr>
              <a:tblGrid>
                <a:gridCol w="3798629">
                  <a:extLst>
                    <a:ext uri="{9D8B030D-6E8A-4147-A177-3AD203B41FA5}">
                      <a16:colId xmlns:a16="http://schemas.microsoft.com/office/drawing/2014/main" val="938110659"/>
                    </a:ext>
                  </a:extLst>
                </a:gridCol>
                <a:gridCol w="3516571">
                  <a:extLst>
                    <a:ext uri="{9D8B030D-6E8A-4147-A177-3AD203B41FA5}">
                      <a16:colId xmlns:a16="http://schemas.microsoft.com/office/drawing/2014/main" val="1309794084"/>
                    </a:ext>
                  </a:extLst>
                </a:gridCol>
              </a:tblGrid>
              <a:tr h="351510">
                <a:tc gridSpan="2">
                  <a:txBody>
                    <a:bodyPr/>
                    <a:lstStyle/>
                    <a:p>
                      <a:pPr algn="ctr"/>
                      <a:r>
                        <a:rPr lang="es-CL" dirty="0"/>
                        <a:t>Conclusión</a:t>
                      </a:r>
                    </a:p>
                  </a:txBody>
                  <a:tcPr/>
                </a:tc>
                <a:tc hMerge="1">
                  <a:txBody>
                    <a:bodyPr/>
                    <a:lstStyle/>
                    <a:p>
                      <a:endParaRPr lang="es-CL" dirty="0"/>
                    </a:p>
                  </a:txBody>
                  <a:tcPr/>
                </a:tc>
                <a:extLst>
                  <a:ext uri="{0D108BD9-81ED-4DB2-BD59-A6C34878D82A}">
                    <a16:rowId xmlns:a16="http://schemas.microsoft.com/office/drawing/2014/main" val="3935855862"/>
                  </a:ext>
                </a:extLst>
              </a:tr>
              <a:tr h="615141">
                <a:tc>
                  <a:txBody>
                    <a:bodyPr/>
                    <a:lstStyle/>
                    <a:p>
                      <a:r>
                        <a:rPr lang="es-CL" dirty="0"/>
                        <a:t>Superávit BB =&gt; </a:t>
                      </a:r>
                      <a:r>
                        <a:rPr lang="el-GR" dirty="0"/>
                        <a:t>Δ+ </a:t>
                      </a:r>
                      <a:r>
                        <a:rPr lang="es-CL" dirty="0"/>
                        <a:t>Oferta Monetaria</a:t>
                      </a:r>
                    </a:p>
                  </a:txBody>
                  <a:tcPr/>
                </a:tc>
                <a:tc>
                  <a:txBody>
                    <a:bodyPr/>
                    <a:lstStyle/>
                    <a:p>
                      <a:r>
                        <a:rPr lang="es-ES" dirty="0"/>
                        <a:t>Déficit BB =&gt; Δ- Oferta Monetaria</a:t>
                      </a:r>
                    </a:p>
                    <a:p>
                      <a:endParaRPr lang="es-CL" dirty="0"/>
                    </a:p>
                  </a:txBody>
                  <a:tcPr/>
                </a:tc>
                <a:extLst>
                  <a:ext uri="{0D108BD9-81ED-4DB2-BD59-A6C34878D82A}">
                    <a16:rowId xmlns:a16="http://schemas.microsoft.com/office/drawing/2014/main" val="3033126583"/>
                  </a:ext>
                </a:extLst>
              </a:tr>
            </a:tbl>
          </a:graphicData>
        </a:graphic>
      </p:graphicFrame>
    </p:spTree>
    <p:extLst>
      <p:ext uri="{BB962C8B-B14F-4D97-AF65-F5344CB8AC3E}">
        <p14:creationId xmlns:p14="http://schemas.microsoft.com/office/powerpoint/2010/main" val="4185163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a:t>
            </a:r>
          </a:p>
        </p:txBody>
      </p:sp>
      <p:sp>
        <p:nvSpPr>
          <p:cNvPr id="3" name="Marcador de contenido 2"/>
          <p:cNvSpPr>
            <a:spLocks noGrp="1"/>
          </p:cNvSpPr>
          <p:nvPr>
            <p:ph idx="1"/>
          </p:nvPr>
        </p:nvSpPr>
        <p:spPr/>
        <p:txBody>
          <a:bodyPr/>
          <a:lstStyle/>
          <a:p>
            <a:r>
              <a:rPr lang="es-CL" dirty="0"/>
              <a:t>Tipo de cambio (TC) es el precio de la divisa. El precio al cual la moneda de un país se cambia por otra en el MD.</a:t>
            </a:r>
          </a:p>
          <a:p>
            <a:r>
              <a:rPr lang="es-CL" dirty="0"/>
              <a:t>El MD es un mercado competitivo. Atendido esto, el TC es determinado por la demanda y oferta (de divisas).</a:t>
            </a:r>
          </a:p>
          <a:p>
            <a:r>
              <a:rPr lang="es-CL" dirty="0"/>
              <a:t>El TC, por transarse en un mercado, fluctúa. Cuando sube, decimos que un moneda se aprecia con respecto a la otra; y cuando baja, que se deprecia en relación con la otra moneda.</a:t>
            </a:r>
          </a:p>
          <a:p>
            <a:r>
              <a:rPr lang="es-CL" dirty="0"/>
              <a:t>Dos son los tipos de cambio.</a:t>
            </a:r>
          </a:p>
          <a:p>
            <a:pPr lvl="1"/>
            <a:r>
              <a:rPr lang="es-CL" dirty="0"/>
              <a:t>TC Nominal (TCN): Sencillamente el monto de una divisa capaz de comprar un monto de otra. Como se puede apreciar, lo esencial aquí es una cuestión simplemente aritmética.</a:t>
            </a:r>
          </a:p>
          <a:p>
            <a:pPr lvl="1"/>
            <a:r>
              <a:rPr lang="es-CL" dirty="0"/>
              <a:t>TC Real (Real Exchange </a:t>
            </a:r>
            <a:r>
              <a:rPr lang="es-CL" dirty="0" err="1"/>
              <a:t>Rate</a:t>
            </a:r>
            <a:r>
              <a:rPr lang="es-CL" dirty="0"/>
              <a:t>, RER): El precio de bienes y servicios producidos en un país en relación con el de bienes y servicios producidos en otro. Aquí, en cambio, la relación fundamental entre las divisas se da en términos del poder adquisitivo asociado a cada una de ellas (respecto de bienes y servicios equivalentes).</a:t>
            </a:r>
          </a:p>
        </p:txBody>
      </p:sp>
    </p:spTree>
    <p:extLst>
      <p:ext uri="{BB962C8B-B14F-4D97-AF65-F5344CB8AC3E}">
        <p14:creationId xmlns:p14="http://schemas.microsoft.com/office/powerpoint/2010/main" val="26742460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a:t>
            </a:r>
          </a:p>
        </p:txBody>
      </p:sp>
      <p:graphicFrame>
        <p:nvGraphicFramePr>
          <p:cNvPr id="4" name="Marcador de contenido 3"/>
          <p:cNvGraphicFramePr>
            <a:graphicFrameLocks noGrp="1"/>
          </p:cNvGraphicFramePr>
          <p:nvPr>
            <p:ph idx="1"/>
          </p:nvPr>
        </p:nvGraphicFramePr>
        <p:xfrm>
          <a:off x="3868738" y="992776"/>
          <a:ext cx="7315200" cy="5029202"/>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2261220851"/>
                    </a:ext>
                  </a:extLst>
                </a:gridCol>
                <a:gridCol w="3657600">
                  <a:extLst>
                    <a:ext uri="{9D8B030D-6E8A-4147-A177-3AD203B41FA5}">
                      <a16:colId xmlns:a16="http://schemas.microsoft.com/office/drawing/2014/main" val="4143081869"/>
                    </a:ext>
                  </a:extLst>
                </a:gridCol>
              </a:tblGrid>
              <a:tr h="1070043">
                <a:tc gridSpan="2">
                  <a:txBody>
                    <a:bodyPr/>
                    <a:lstStyle/>
                    <a:p>
                      <a:pPr algn="just"/>
                      <a:r>
                        <a:rPr lang="es-ES" dirty="0"/>
                        <a:t>Pero también sabemos ya que hay una relación entre Q dinero en circulación (oferta monetaria) y nivel de precios (tasa de inflación). Grosso modo…</a:t>
                      </a:r>
                    </a:p>
                  </a:txBody>
                  <a:tcPr/>
                </a:tc>
                <a:tc hMerge="1">
                  <a:txBody>
                    <a:bodyPr/>
                    <a:lstStyle/>
                    <a:p>
                      <a:endParaRPr lang="es-CL" dirty="0"/>
                    </a:p>
                  </a:txBody>
                  <a:tcPr/>
                </a:tc>
                <a:extLst>
                  <a:ext uri="{0D108BD9-81ED-4DB2-BD59-A6C34878D82A}">
                    <a16:rowId xmlns:a16="http://schemas.microsoft.com/office/drawing/2014/main" val="1490913644"/>
                  </a:ext>
                </a:extLst>
              </a:tr>
              <a:tr h="10700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800" b="1" i="0" u="none" strike="noStrike" kern="1200" cap="none" spc="0" normalizeH="0" baseline="0" noProof="0" dirty="0">
                          <a:ln>
                            <a:noFill/>
                          </a:ln>
                          <a:solidFill>
                            <a:srgbClr val="FFFFFF"/>
                          </a:solidFill>
                          <a:effectLst/>
                          <a:uLnTx/>
                          <a:uFillTx/>
                          <a:latin typeface="+mn-lt"/>
                          <a:ea typeface="+mn-ea"/>
                          <a:cs typeface="+mn-cs"/>
                        </a:rPr>
                        <a:t>Presión al alza sobre el nivel general de precios</a:t>
                      </a:r>
                    </a:p>
                    <a:p>
                      <a:endParaRPr lang="es-CL"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800" b="1" i="0" u="none" strike="noStrike" kern="1200" cap="none" spc="0" normalizeH="0" baseline="0" noProof="0" dirty="0">
                          <a:ln>
                            <a:noFill/>
                          </a:ln>
                          <a:solidFill>
                            <a:srgbClr val="FFFFFF"/>
                          </a:solidFill>
                          <a:effectLst/>
                          <a:uLnTx/>
                          <a:uFillTx/>
                          <a:latin typeface="+mn-lt"/>
                          <a:ea typeface="+mn-ea"/>
                          <a:cs typeface="+mn-cs"/>
                        </a:rPr>
                        <a:t>Presión a la baja sobre el nivel general de precios</a:t>
                      </a:r>
                    </a:p>
                    <a:p>
                      <a:endParaRPr lang="es-CL" dirty="0"/>
                    </a:p>
                  </a:txBody>
                  <a:tcPr/>
                </a:tc>
                <a:extLst>
                  <a:ext uri="{0D108BD9-81ED-4DB2-BD59-A6C34878D82A}">
                    <a16:rowId xmlns:a16="http://schemas.microsoft.com/office/drawing/2014/main" val="4198663454"/>
                  </a:ext>
                </a:extLst>
              </a:tr>
              <a:tr h="1070043">
                <a:tc gridSpan="2">
                  <a:txBody>
                    <a:bodyPr/>
                    <a:lstStyle/>
                    <a:p>
                      <a:pPr marL="0" marR="0" lvl="0" indent="0" algn="ctr" defTabSz="914400" rtl="0" eaLnBrk="1" fontAlgn="auto" latinLnBrk="0" hangingPunct="1">
                        <a:lnSpc>
                          <a:spcPct val="90000"/>
                        </a:lnSpc>
                        <a:spcBef>
                          <a:spcPts val="1200"/>
                        </a:spcBef>
                        <a:spcAft>
                          <a:spcPts val="0"/>
                        </a:spcAft>
                        <a:buClr>
                          <a:srgbClr val="40BAD2"/>
                        </a:buClr>
                        <a:buSzTx/>
                        <a:buFont typeface="Wingdings 2" pitchFamily="18" charset="2"/>
                        <a:buNone/>
                        <a:tabLst/>
                        <a:defRPr/>
                      </a:pPr>
                      <a:r>
                        <a:rPr kumimoji="0" lang="es-CL" sz="2000" b="0" i="0" u="none" strike="noStrike" kern="1200" cap="none" spc="0" normalizeH="0" baseline="0" noProof="0" dirty="0">
                          <a:ln>
                            <a:noFill/>
                          </a:ln>
                          <a:solidFill>
                            <a:srgbClr val="000000">
                              <a:lumMod val="65000"/>
                              <a:lumOff val="35000"/>
                            </a:srgbClr>
                          </a:solidFill>
                          <a:effectLst/>
                          <a:uLnTx/>
                          <a:uFillTx/>
                          <a:latin typeface="+mn-lt"/>
                          <a:ea typeface="+mn-ea"/>
                          <a:cs typeface="+mn-cs"/>
                        </a:rPr>
                        <a:t>Si a cualquiera de ambas situaciones se añade persistencia en el tiempo…</a:t>
                      </a:r>
                    </a:p>
                    <a:p>
                      <a:endParaRPr lang="es-CL" dirty="0"/>
                    </a:p>
                  </a:txBody>
                  <a:tcPr/>
                </a:tc>
                <a:tc hMerge="1">
                  <a:txBody>
                    <a:bodyPr/>
                    <a:lstStyle/>
                    <a:p>
                      <a:endParaRPr lang="es-CL" dirty="0"/>
                    </a:p>
                  </a:txBody>
                  <a:tcPr/>
                </a:tc>
                <a:extLst>
                  <a:ext uri="{0D108BD9-81ED-4DB2-BD59-A6C34878D82A}">
                    <a16:rowId xmlns:a16="http://schemas.microsoft.com/office/drawing/2014/main" val="270956156"/>
                  </a:ext>
                </a:extLst>
              </a:tr>
              <a:tr h="749030">
                <a:tc>
                  <a:txBody>
                    <a:bodyPr/>
                    <a:lstStyle/>
                    <a:p>
                      <a:r>
                        <a:rPr lang="es-CL" dirty="0"/>
                        <a:t>Proceso inflacionario (la inflación ya es mala)</a:t>
                      </a:r>
                    </a:p>
                  </a:txBody>
                  <a:tcPr/>
                </a:tc>
                <a:tc>
                  <a:txBody>
                    <a:bodyPr/>
                    <a:lstStyle/>
                    <a:p>
                      <a:r>
                        <a:rPr lang="es-CL" dirty="0"/>
                        <a:t>Proceso deflacionario (la deflación es</a:t>
                      </a:r>
                      <a:r>
                        <a:rPr lang="es-CL" baseline="0" dirty="0"/>
                        <a:t> </a:t>
                      </a:r>
                      <a:r>
                        <a:rPr lang="es-CL" dirty="0"/>
                        <a:t>peor)</a:t>
                      </a:r>
                    </a:p>
                  </a:txBody>
                  <a:tcPr/>
                </a:tc>
                <a:extLst>
                  <a:ext uri="{0D108BD9-81ED-4DB2-BD59-A6C34878D82A}">
                    <a16:rowId xmlns:a16="http://schemas.microsoft.com/office/drawing/2014/main" val="664811521"/>
                  </a:ext>
                </a:extLst>
              </a:tr>
              <a:tr h="1070043">
                <a:tc>
                  <a:txBody>
                    <a:bodyPr/>
                    <a:lstStyle/>
                    <a:p>
                      <a:r>
                        <a:rPr lang="es-CL" dirty="0"/>
                        <a:t>Encarece,</a:t>
                      </a:r>
                      <a:r>
                        <a:rPr lang="es-CL" baseline="0" dirty="0"/>
                        <a:t> disminuye las exportaciones locales y hace disminuir su competitividad.</a:t>
                      </a:r>
                      <a:endParaRPr lang="es-CL" dirty="0"/>
                    </a:p>
                  </a:txBody>
                  <a:tcPr/>
                </a:tc>
                <a:tc>
                  <a:txBody>
                    <a:bodyPr/>
                    <a:lstStyle/>
                    <a:p>
                      <a:r>
                        <a:rPr lang="es-CL" dirty="0"/>
                        <a:t>Abarata,</a:t>
                      </a:r>
                      <a:r>
                        <a:rPr lang="es-CL" baseline="0" dirty="0"/>
                        <a:t> aumenta las importaciones, caída de producción local, genera desempleo, etc.</a:t>
                      </a:r>
                      <a:endParaRPr lang="es-CL" dirty="0"/>
                    </a:p>
                  </a:txBody>
                  <a:tcPr/>
                </a:tc>
                <a:extLst>
                  <a:ext uri="{0D108BD9-81ED-4DB2-BD59-A6C34878D82A}">
                    <a16:rowId xmlns:a16="http://schemas.microsoft.com/office/drawing/2014/main" val="4127058541"/>
                  </a:ext>
                </a:extLst>
              </a:tr>
            </a:tbl>
          </a:graphicData>
        </a:graphic>
      </p:graphicFrame>
    </p:spTree>
    <p:extLst>
      <p:ext uri="{BB962C8B-B14F-4D97-AF65-F5344CB8AC3E}">
        <p14:creationId xmlns:p14="http://schemas.microsoft.com/office/powerpoint/2010/main" val="11175628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a:t>
            </a:r>
            <a:br>
              <a:rPr lang="es-CL" dirty="0"/>
            </a:br>
            <a:r>
              <a:rPr lang="es-CL" dirty="0"/>
              <a:t>Reflexiones.</a:t>
            </a:r>
          </a:p>
        </p:txBody>
      </p:sp>
      <p:sp>
        <p:nvSpPr>
          <p:cNvPr id="3" name="Marcador de contenido 2"/>
          <p:cNvSpPr>
            <a:spLocks noGrp="1"/>
          </p:cNvSpPr>
          <p:nvPr>
            <p:ph idx="1"/>
          </p:nvPr>
        </p:nvSpPr>
        <p:spPr/>
        <p:txBody>
          <a:bodyPr/>
          <a:lstStyle/>
          <a:p>
            <a:pPr algn="just"/>
            <a:r>
              <a:rPr lang="es-CL" sz="1400" dirty="0"/>
              <a:t>Existe una relación entre el sector externo y la coyuntura interna. Pero esta relación no es, ni mucho menos, una relación exacta lo que explica la dificultad de hacer predicciones económicas con el juego de estas variables.</a:t>
            </a:r>
          </a:p>
          <a:p>
            <a:pPr algn="just"/>
            <a:r>
              <a:rPr lang="es-CL" sz="1400" dirty="0"/>
              <a:t>No obstante, sí da una idea correcta de cómo el sector externo influye en la marcha interna de una economía.</a:t>
            </a:r>
          </a:p>
          <a:p>
            <a:pPr algn="just"/>
            <a:r>
              <a:rPr lang="es-CL" sz="1400" dirty="0"/>
              <a:t>En todo caso, se trata de una relación recíproca (ambos sectores se retroalimentan).</a:t>
            </a:r>
          </a:p>
          <a:p>
            <a:pPr algn="just"/>
            <a:r>
              <a:rPr lang="es-CL" sz="1400" dirty="0"/>
              <a:t>Lo bueno es que esa influencia mutua, recíproca, tiende a morigerar los desequilibrios y no a agravarlos. En otros términos, tiende a estabilizar el funcionamiento general del sistema de forma automática. Fenómeno conocido como ajuste automático de desequilibrios externos (AADE).</a:t>
            </a:r>
          </a:p>
          <a:p>
            <a:endParaRPr lang="es-CL" sz="1400" dirty="0"/>
          </a:p>
          <a:p>
            <a:endParaRPr lang="es-CL" sz="1400" dirty="0"/>
          </a:p>
          <a:p>
            <a:endParaRPr lang="es-CL" sz="1400" dirty="0"/>
          </a:p>
          <a:p>
            <a:endParaRPr lang="es-CL" sz="1400" dirty="0"/>
          </a:p>
          <a:p>
            <a:endParaRPr lang="es-CL" sz="1400" dirty="0"/>
          </a:p>
          <a:p>
            <a:endParaRPr lang="es-CL" sz="1400" dirty="0"/>
          </a:p>
          <a:p>
            <a:endParaRPr lang="es-CL" sz="1400" dirty="0"/>
          </a:p>
          <a:p>
            <a:endParaRPr lang="es-CL" sz="1400" dirty="0"/>
          </a:p>
          <a:p>
            <a:endParaRPr lang="es-CL" sz="1400" dirty="0"/>
          </a:p>
        </p:txBody>
      </p:sp>
      <p:graphicFrame>
        <p:nvGraphicFramePr>
          <p:cNvPr id="6" name="Tabla 5"/>
          <p:cNvGraphicFramePr>
            <a:graphicFrameLocks noGrp="1"/>
          </p:cNvGraphicFramePr>
          <p:nvPr/>
        </p:nvGraphicFramePr>
        <p:xfrm>
          <a:off x="3869268" y="3239590"/>
          <a:ext cx="7315200" cy="301752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492651223"/>
                    </a:ext>
                  </a:extLst>
                </a:gridCol>
                <a:gridCol w="3657600">
                  <a:extLst>
                    <a:ext uri="{9D8B030D-6E8A-4147-A177-3AD203B41FA5}">
                      <a16:colId xmlns:a16="http://schemas.microsoft.com/office/drawing/2014/main" val="3150175302"/>
                    </a:ext>
                  </a:extLst>
                </a:gridCol>
              </a:tblGrid>
              <a:tr h="5823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L" dirty="0"/>
                        <a:t>Superávit BB =</a:t>
                      </a:r>
                      <a:r>
                        <a:rPr lang="es-CL" baseline="0" dirty="0"/>
                        <a:t> </a:t>
                      </a:r>
                      <a:r>
                        <a:rPr lang="el-GR" dirty="0"/>
                        <a:t>Δ</a:t>
                      </a:r>
                      <a:r>
                        <a:rPr lang="es-CL" dirty="0"/>
                        <a:t>+ reservas</a:t>
                      </a:r>
                    </a:p>
                    <a:p>
                      <a:pPr algn="ctr"/>
                      <a:r>
                        <a:rPr lang="es-CL" dirty="0"/>
                        <a:t>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L" dirty="0"/>
                        <a:t>Déficit BB = </a:t>
                      </a:r>
                      <a:r>
                        <a:rPr lang="el-GR" dirty="0"/>
                        <a:t>Δ</a:t>
                      </a:r>
                      <a:r>
                        <a:rPr lang="es-CL" dirty="0"/>
                        <a:t>- reservas</a:t>
                      </a:r>
                    </a:p>
                    <a:p>
                      <a:pPr algn="ctr"/>
                      <a:endParaRPr lang="es-CL" dirty="0"/>
                    </a:p>
                  </a:txBody>
                  <a:tcPr/>
                </a:tc>
                <a:extLst>
                  <a:ext uri="{0D108BD9-81ED-4DB2-BD59-A6C34878D82A}">
                    <a16:rowId xmlns:a16="http://schemas.microsoft.com/office/drawing/2014/main" val="3358090672"/>
                  </a:ext>
                </a:extLst>
              </a:tr>
              <a:tr h="1081426">
                <a:tc>
                  <a:txBody>
                    <a:bodyPr/>
                    <a:lstStyle/>
                    <a:p>
                      <a:pPr algn="just"/>
                      <a:r>
                        <a:rPr lang="es-CL" dirty="0"/>
                        <a:t>                              Inflación = </a:t>
                      </a:r>
                    </a:p>
                    <a:p>
                      <a:pPr algn="just"/>
                      <a:r>
                        <a:rPr lang="es-CL" dirty="0"/>
                        <a:t>Encarece las importaciones foráneas y afecta la competitividad de la producción local.</a:t>
                      </a:r>
                    </a:p>
                  </a:txBody>
                  <a:tcPr/>
                </a:tc>
                <a:tc>
                  <a:txBody>
                    <a:bodyPr/>
                    <a:lstStyle/>
                    <a:p>
                      <a:pPr algn="just"/>
                      <a:r>
                        <a:rPr lang="es-CL" dirty="0"/>
                        <a:t>                             Deflación = </a:t>
                      </a:r>
                    </a:p>
                    <a:p>
                      <a:pPr algn="just"/>
                      <a:r>
                        <a:rPr lang="es-CL" dirty="0"/>
                        <a:t>Abarata las importaciones foráneas e</a:t>
                      </a:r>
                      <a:r>
                        <a:rPr lang="es-CL" baseline="0" dirty="0"/>
                        <a:t> impulsa la competitividad de la producción nacional.</a:t>
                      </a:r>
                      <a:endParaRPr lang="es-CL" dirty="0"/>
                    </a:p>
                  </a:txBody>
                  <a:tcPr/>
                </a:tc>
                <a:extLst>
                  <a:ext uri="{0D108BD9-81ED-4DB2-BD59-A6C34878D82A}">
                    <a16:rowId xmlns:a16="http://schemas.microsoft.com/office/drawing/2014/main" val="3566712498"/>
                  </a:ext>
                </a:extLst>
              </a:tr>
              <a:tr h="1081426">
                <a:tc>
                  <a:txBody>
                    <a:bodyPr/>
                    <a:lstStyle/>
                    <a:p>
                      <a:pPr algn="just"/>
                      <a:r>
                        <a:rPr lang="es-CL" dirty="0"/>
                        <a:t>Tiene</a:t>
                      </a:r>
                      <a:r>
                        <a:rPr lang="es-CL" baseline="0" dirty="0"/>
                        <a:t> el efecto de tender a </a:t>
                      </a:r>
                      <a:r>
                        <a:rPr lang="el-GR" dirty="0"/>
                        <a:t>Δ</a:t>
                      </a:r>
                      <a:r>
                        <a:rPr lang="es-CL" dirty="0"/>
                        <a:t>- el superávit interno (por tanto, a detener</a:t>
                      </a:r>
                      <a:r>
                        <a:rPr lang="es-CL" baseline="0" dirty="0"/>
                        <a:t> el aumento de reservas)</a:t>
                      </a:r>
                      <a:r>
                        <a:rPr lang="es-CL" dirty="0"/>
                        <a:t> </a:t>
                      </a:r>
                    </a:p>
                    <a:p>
                      <a:pPr algn="just"/>
                      <a:endParaRPr lang="es-CL" dirty="0"/>
                    </a:p>
                  </a:txBody>
                  <a:tcPr/>
                </a:tc>
                <a:tc>
                  <a:txBody>
                    <a:bodyPr/>
                    <a:lstStyle/>
                    <a:p>
                      <a:pPr algn="just"/>
                      <a:r>
                        <a:rPr lang="es-CL" dirty="0"/>
                        <a:t>Tiene el efecto de tender a </a:t>
                      </a:r>
                      <a:r>
                        <a:rPr lang="el-GR" dirty="0"/>
                        <a:t>Δ</a:t>
                      </a:r>
                      <a:r>
                        <a:rPr lang="es-CL" dirty="0"/>
                        <a:t>+ el superávit exterior</a:t>
                      </a:r>
                      <a:r>
                        <a:rPr lang="es-CL" baseline="0" dirty="0"/>
                        <a:t> (por tanto, a detener la propia caída de reservas).</a:t>
                      </a:r>
                      <a:endParaRPr lang="es-CL" dirty="0"/>
                    </a:p>
                  </a:txBody>
                  <a:tcPr/>
                </a:tc>
                <a:extLst>
                  <a:ext uri="{0D108BD9-81ED-4DB2-BD59-A6C34878D82A}">
                    <a16:rowId xmlns:a16="http://schemas.microsoft.com/office/drawing/2014/main" val="3015013263"/>
                  </a:ext>
                </a:extLst>
              </a:tr>
            </a:tbl>
          </a:graphicData>
        </a:graphic>
      </p:graphicFrame>
    </p:spTree>
    <p:extLst>
      <p:ext uri="{BB962C8B-B14F-4D97-AF65-F5344CB8AC3E}">
        <p14:creationId xmlns:p14="http://schemas.microsoft.com/office/powerpoint/2010/main" val="41533631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 Problema del AADE.</a:t>
            </a:r>
          </a:p>
        </p:txBody>
      </p:sp>
      <p:sp>
        <p:nvSpPr>
          <p:cNvPr id="3" name="Marcador de contenido 2"/>
          <p:cNvSpPr>
            <a:spLocks noGrp="1"/>
          </p:cNvSpPr>
          <p:nvPr>
            <p:ph idx="1"/>
          </p:nvPr>
        </p:nvSpPr>
        <p:spPr/>
        <p:txBody>
          <a:bodyPr/>
          <a:lstStyle/>
          <a:p>
            <a:r>
              <a:rPr lang="es-CL" dirty="0"/>
              <a:t>El simple AADE tiene costos altos en términos de crecimiento (productividad) y empleo.</a:t>
            </a:r>
          </a:p>
          <a:p>
            <a:r>
              <a:rPr lang="es-CL" dirty="0"/>
              <a:t>Siendo la tarea de los gobiernos evitar, o al menos, disminuir en lo posible esos riesgos.</a:t>
            </a:r>
          </a:p>
          <a:p>
            <a:r>
              <a:rPr lang="es-CL" dirty="0"/>
              <a:t>Una solución son las operaciones de “esterilización”, esto es, aquellas dirigidas a cortar el vínculo entre reservas y Q dinero, compensando el aumento del activo del Banco Central (por el aumento de sus reservas), disminuyendo otra partida de su activo (por ejemplo, a través de la venta de títulos de deuda pública) de modo que el pasivo (la base monetaria) permanezca constante.</a:t>
            </a:r>
          </a:p>
        </p:txBody>
      </p:sp>
    </p:spTree>
    <p:extLst>
      <p:ext uri="{BB962C8B-B14F-4D97-AF65-F5344CB8AC3E}">
        <p14:creationId xmlns:p14="http://schemas.microsoft.com/office/powerpoint/2010/main" val="13616329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2. Relación BP y equilibrio entre ahorro e inversión.</a:t>
            </a:r>
          </a:p>
        </p:txBody>
      </p:sp>
      <p:sp>
        <p:nvSpPr>
          <p:cNvPr id="3" name="Marcador de contenido 2"/>
          <p:cNvSpPr>
            <a:spLocks noGrp="1"/>
          </p:cNvSpPr>
          <p:nvPr>
            <p:ph idx="1"/>
          </p:nvPr>
        </p:nvSpPr>
        <p:spPr/>
        <p:txBody>
          <a:bodyPr>
            <a:normAutofit fontScale="92500" lnSpcReduction="20000"/>
          </a:bodyPr>
          <a:lstStyle/>
          <a:p>
            <a:r>
              <a:rPr lang="es-CL" dirty="0"/>
              <a:t>Una situación de déficit continuo de BP es una situación insostenible en el tiempo.</a:t>
            </a:r>
          </a:p>
          <a:p>
            <a:r>
              <a:rPr lang="es-CL" dirty="0"/>
              <a:t>Un déficit implica que se gasta más de lo que se produce.</a:t>
            </a:r>
          </a:p>
          <a:p>
            <a:r>
              <a:rPr lang="es-CL" dirty="0"/>
              <a:t>¿Cómo es entonces posible un déficit prolongado?.</a:t>
            </a:r>
          </a:p>
          <a:p>
            <a:pPr lvl="1"/>
            <a:r>
              <a:rPr lang="es-CL" dirty="0"/>
              <a:t>Gracias al financiamiento externo del déficit (por el resto del mundo que, en su conjunto, gastan menos habiendo ahorrado lo que han producido).</a:t>
            </a:r>
          </a:p>
          <a:p>
            <a:r>
              <a:rPr lang="es-CL" dirty="0"/>
              <a:t>Paradoja aparente: USA (país relativamente rico) y China (país relativamente pobre).</a:t>
            </a:r>
          </a:p>
          <a:p>
            <a:r>
              <a:rPr lang="es-CL" dirty="0"/>
              <a:t>China depende de su sector exportador (es el modelo asiático de desarrollo).</a:t>
            </a:r>
          </a:p>
          <a:p>
            <a:r>
              <a:rPr lang="es-CL" dirty="0"/>
              <a:t>Por tanto, le conviene financiar –si es necesario- al consumidor yanqui.</a:t>
            </a:r>
          </a:p>
          <a:p>
            <a:r>
              <a:rPr lang="es-CL" dirty="0"/>
              <a:t>El BC Chino sigue aumentando sus reservas año con año e invirtiéndolas en bonos del Tesoro americano (compra de activos en USD =&gt; aumento de la demanda de USD en el mercado de divisas y sostiene la cotización del USD).</a:t>
            </a:r>
          </a:p>
          <a:p>
            <a:r>
              <a:rPr lang="es-CL" dirty="0"/>
              <a:t>De acuerdo a su modelo exportador de desarrollo China prefiere, entonces, que el </a:t>
            </a:r>
            <a:r>
              <a:rPr lang="es-CL" dirty="0" err="1"/>
              <a:t>renminbi</a:t>
            </a:r>
            <a:r>
              <a:rPr lang="es-CL" dirty="0"/>
              <a:t> (</a:t>
            </a:r>
            <a:r>
              <a:rPr lang="es-CL" dirty="0" err="1"/>
              <a:t>aka</a:t>
            </a:r>
            <a:r>
              <a:rPr lang="es-CL" dirty="0"/>
              <a:t> </a:t>
            </a:r>
            <a:r>
              <a:rPr lang="es-CL" dirty="0" err="1"/>
              <a:t>Yuán</a:t>
            </a:r>
            <a:r>
              <a:rPr lang="es-CL" dirty="0"/>
              <a:t>) NO se aprecie frente al USD.</a:t>
            </a:r>
          </a:p>
        </p:txBody>
      </p:sp>
    </p:spTree>
    <p:extLst>
      <p:ext uri="{BB962C8B-B14F-4D97-AF65-F5344CB8AC3E}">
        <p14:creationId xmlns:p14="http://schemas.microsoft.com/office/powerpoint/2010/main" val="6647068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Balanza de Pagos, Chile 2019 (2° trimestre)</a:t>
            </a:r>
          </a:p>
        </p:txBody>
      </p:sp>
      <p:sp>
        <p:nvSpPr>
          <p:cNvPr id="3" name="Marcador de contenido 2"/>
          <p:cNvSpPr>
            <a:spLocks noGrp="1"/>
          </p:cNvSpPr>
          <p:nvPr>
            <p:ph idx="1"/>
          </p:nvPr>
        </p:nvSpPr>
        <p:spPr/>
        <p:txBody>
          <a:bodyPr/>
          <a:lstStyle/>
          <a:p>
            <a:r>
              <a:rPr lang="es-CL" dirty="0"/>
              <a:t>Cuentas de la BP:</a:t>
            </a:r>
          </a:p>
          <a:p>
            <a:pPr lvl="1"/>
            <a:r>
              <a:rPr lang="es-CL" dirty="0"/>
              <a:t>Cuenta corriente</a:t>
            </a:r>
          </a:p>
          <a:p>
            <a:pPr lvl="1"/>
            <a:r>
              <a:rPr lang="es-CL" dirty="0"/>
              <a:t>Cuenta Capital</a:t>
            </a:r>
          </a:p>
          <a:p>
            <a:pPr lvl="1"/>
            <a:r>
              <a:rPr lang="es-CL" dirty="0"/>
              <a:t>Cuenta Financiera</a:t>
            </a:r>
          </a:p>
          <a:p>
            <a:pPr lvl="1"/>
            <a:r>
              <a:rPr lang="es-CL" dirty="0"/>
              <a:t>Cuenta errores u omisiones</a:t>
            </a:r>
          </a:p>
          <a:p>
            <a:r>
              <a:rPr lang="es-CL" dirty="0"/>
              <a:t>Cuenta corriente: Déficit (-) USD$2.929 MM = 4,1% PIB.</a:t>
            </a:r>
          </a:p>
          <a:p>
            <a:pPr lvl="1"/>
            <a:r>
              <a:rPr lang="es-CL" dirty="0"/>
              <a:t>Saldo acumulado en año móvil: 3,6% PIB</a:t>
            </a:r>
          </a:p>
          <a:p>
            <a:pPr lvl="1"/>
            <a:r>
              <a:rPr lang="es-CL" dirty="0"/>
              <a:t>Debido a utilidades devengadas de inversión extranjera directa en Chile.</a:t>
            </a:r>
          </a:p>
        </p:txBody>
      </p:sp>
    </p:spTree>
    <p:extLst>
      <p:ext uri="{BB962C8B-B14F-4D97-AF65-F5344CB8AC3E}">
        <p14:creationId xmlns:p14="http://schemas.microsoft.com/office/powerpoint/2010/main" val="16684156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Balanza de Pagos, Chile 2019 (2° trimestre)</a:t>
            </a:r>
            <a:endParaRPr lang="es-CL" dirty="0"/>
          </a:p>
        </p:txBody>
      </p:sp>
      <p:sp>
        <p:nvSpPr>
          <p:cNvPr id="3" name="Marcador de contenido 2"/>
          <p:cNvSpPr>
            <a:spLocks noGrp="1"/>
          </p:cNvSpPr>
          <p:nvPr>
            <p:ph idx="1"/>
          </p:nvPr>
        </p:nvSpPr>
        <p:spPr/>
        <p:txBody>
          <a:bodyPr/>
          <a:lstStyle/>
          <a:p>
            <a:r>
              <a:rPr lang="es-CL" dirty="0"/>
              <a:t>B. Comercial (saldo neto exportaciones): Déficit (-)</a:t>
            </a:r>
          </a:p>
          <a:p>
            <a:pPr lvl="1"/>
            <a:r>
              <a:rPr lang="es-CL" dirty="0"/>
              <a:t>Compensado en parte </a:t>
            </a:r>
            <a:r>
              <a:rPr lang="es-CL"/>
              <a:t>por superávit </a:t>
            </a:r>
            <a:r>
              <a:rPr lang="es-CL" dirty="0"/>
              <a:t>de transferencias corrientes (movimientos de dinero sin contrapartida inmediata, como donaciones y remesas de inmigrantes).</a:t>
            </a:r>
          </a:p>
          <a:p>
            <a:r>
              <a:rPr lang="es-CL" dirty="0"/>
              <a:t>Cuenta financiera: Déficit (-) USD$4.008 MM.</a:t>
            </a:r>
          </a:p>
          <a:p>
            <a:pPr lvl="1"/>
            <a:r>
              <a:rPr lang="es-CL" dirty="0"/>
              <a:t>Mayor inversión extranjera directa (aumento de pasivos de empresas con el resto del mundo).</a:t>
            </a:r>
          </a:p>
          <a:p>
            <a:pPr lvl="1"/>
            <a:r>
              <a:rPr lang="es-CL" dirty="0"/>
              <a:t>Mayor inversión extranjera de cartera (emisión de bonos del gobierno en el mercado internacional y local).</a:t>
            </a:r>
          </a:p>
          <a:p>
            <a:r>
              <a:rPr lang="es-CL" dirty="0"/>
              <a:t>Posición de inversión internacional (PII, acreedor o deudor): </a:t>
            </a:r>
            <a:r>
              <a:rPr lang="el-GR" dirty="0"/>
              <a:t>Δ</a:t>
            </a:r>
            <a:r>
              <a:rPr lang="es-CL" dirty="0"/>
              <a:t>- posición deudora a USD$65.275 MM = 22,7% PIB.</a:t>
            </a:r>
          </a:p>
          <a:p>
            <a:pPr lvl="1"/>
            <a:r>
              <a:rPr lang="es-CL" dirty="0"/>
              <a:t>Por aumento de valor de activos en el exterior (</a:t>
            </a:r>
            <a:r>
              <a:rPr lang="es-CL" dirty="0" err="1"/>
              <a:t>AFPs</a:t>
            </a:r>
            <a:r>
              <a:rPr lang="es-CL" dirty="0"/>
              <a:t>) y buen rendimiento de las bolsas internacionales.</a:t>
            </a:r>
          </a:p>
        </p:txBody>
      </p:sp>
    </p:spTree>
    <p:extLst>
      <p:ext uri="{BB962C8B-B14F-4D97-AF65-F5344CB8AC3E}">
        <p14:creationId xmlns:p14="http://schemas.microsoft.com/office/powerpoint/2010/main" val="1362179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TC y MD</a:t>
            </a:r>
          </a:p>
        </p:txBody>
      </p:sp>
      <p:sp>
        <p:nvSpPr>
          <p:cNvPr id="3" name="Marcador de contenido 2"/>
          <p:cNvSpPr>
            <a:spLocks noGrp="1"/>
          </p:cNvSpPr>
          <p:nvPr>
            <p:ph idx="1"/>
          </p:nvPr>
        </p:nvSpPr>
        <p:spPr/>
        <p:txBody>
          <a:bodyPr>
            <a:normAutofit fontScale="92500" lnSpcReduction="10000"/>
          </a:bodyPr>
          <a:lstStyle/>
          <a:p>
            <a:r>
              <a:rPr lang="es-CL" dirty="0"/>
              <a:t>Desde un punto de vista finalista, las personas adquieren divisas para múltiples objetivos: 1. adquirir bienes y servicios extranjeros, 2. comprar activos de distinto tipo, como bonos, acciones, bienes raíces, empresas en el exterior, etc. 3. como depósito de valor, ante una crisis político-antisocial local, una crisis económica internacional, una guerra o revolución, etc.</a:t>
            </a:r>
          </a:p>
          <a:p>
            <a:r>
              <a:rPr lang="es-CL" dirty="0"/>
              <a:t>Siendo el MD un mercado competitivo, la demanda de una divisa es la oferta de la otra y viceversa.</a:t>
            </a:r>
          </a:p>
          <a:p>
            <a:r>
              <a:rPr lang="es-CL" dirty="0"/>
              <a:t>La ley de demanda de divisas postula que, </a:t>
            </a:r>
            <a:r>
              <a:rPr lang="es-CL" i="1" dirty="0" err="1"/>
              <a:t>ceteris</a:t>
            </a:r>
            <a:r>
              <a:rPr lang="es-CL" i="1" dirty="0"/>
              <a:t> </a:t>
            </a:r>
            <a:r>
              <a:rPr lang="es-CL" i="1" dirty="0" err="1"/>
              <a:t>paribus</a:t>
            </a:r>
            <a:r>
              <a:rPr lang="es-CL" i="1" dirty="0"/>
              <a:t>:</a:t>
            </a:r>
          </a:p>
          <a:p>
            <a:pPr lvl="1"/>
            <a:r>
              <a:rPr lang="es-CL" dirty="0"/>
              <a:t>Mientras más alto el TC menor la Q de divisas demandadas.</a:t>
            </a:r>
          </a:p>
          <a:p>
            <a:pPr lvl="1"/>
            <a:r>
              <a:rPr lang="es-CL" dirty="0"/>
              <a:t> Y que, mientras menor el TC mayor la Q de divisas demandada.</a:t>
            </a:r>
          </a:p>
          <a:p>
            <a:r>
              <a:rPr lang="es-CL" dirty="0"/>
              <a:t>Es evidente, entonces, que el TC tiene influencia la sobre la Q de divisas demandada, por dos razones:</a:t>
            </a:r>
          </a:p>
          <a:p>
            <a:pPr lvl="1"/>
            <a:r>
              <a:rPr lang="es-CL" dirty="0"/>
              <a:t>Efecto exportaciones: A &gt; (mayor) valor exportaciones &gt; (mayor) Q divisas demandadas. El valor de las exportaciones (X) depende de los precios de los bienes y servicios producidos en un país (que los vende) y expresados en la divisa de otro (que los compra).</a:t>
            </a:r>
          </a:p>
          <a:p>
            <a:pPr lvl="1"/>
            <a:r>
              <a:rPr lang="es-CL" dirty="0"/>
              <a:t>Efecto especulativo o efecto utilidad esperada: A &gt; (mayor) utilidad esperada &gt; (mayor) Q divisas demandadas.</a:t>
            </a:r>
          </a:p>
        </p:txBody>
      </p:sp>
    </p:spTree>
    <p:extLst>
      <p:ext uri="{BB962C8B-B14F-4D97-AF65-F5344CB8AC3E}">
        <p14:creationId xmlns:p14="http://schemas.microsoft.com/office/powerpoint/2010/main" val="420617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MD y curvas de demanda y oferta de divisas</a:t>
            </a:r>
          </a:p>
        </p:txBody>
      </p:sp>
      <p:sp>
        <p:nvSpPr>
          <p:cNvPr id="9" name="Marcador de contenido 8"/>
          <p:cNvSpPr>
            <a:spLocks noGrp="1"/>
          </p:cNvSpPr>
          <p:nvPr>
            <p:ph idx="1"/>
          </p:nvPr>
        </p:nvSpPr>
        <p:spPr/>
        <p:txBody>
          <a:bodyPr/>
          <a:lstStyle/>
          <a:p>
            <a:endParaRPr lang="es-CL" dirty="0"/>
          </a:p>
        </p:txBody>
      </p:sp>
      <p:pic>
        <p:nvPicPr>
          <p:cNvPr id="7" name="Marcador de contenido 6"/>
          <p:cNvPicPr>
            <a:picLocks noGrp="1" noChangeAspect="1"/>
          </p:cNvPicPr>
          <p:nvPr>
            <p:ph sz="half" idx="4294967295"/>
          </p:nvPr>
        </p:nvPicPr>
        <p:blipFill>
          <a:blip r:embed="rId2" cstate="print">
            <a:extLst>
              <a:ext uri="{28A0092B-C50C-407E-A947-70E740481C1C}">
                <a14:useLocalDpi xmlns:a14="http://schemas.microsoft.com/office/drawing/2010/main" val="0"/>
              </a:ext>
            </a:extLst>
          </a:blip>
          <a:stretch>
            <a:fillRect/>
          </a:stretch>
        </p:blipFill>
        <p:spPr>
          <a:xfrm>
            <a:off x="3869269" y="864107"/>
            <a:ext cx="7482354" cy="5147601"/>
          </a:xfrm>
        </p:spPr>
      </p:pic>
    </p:spTree>
    <p:extLst>
      <p:ext uri="{BB962C8B-B14F-4D97-AF65-F5344CB8AC3E}">
        <p14:creationId xmlns:p14="http://schemas.microsoft.com/office/powerpoint/2010/main" val="2506152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918" y="1123837"/>
            <a:ext cx="3313241" cy="4601183"/>
          </a:xfrm>
        </p:spPr>
        <p:txBody>
          <a:bodyPr/>
          <a:lstStyle/>
          <a:p>
            <a:r>
              <a:rPr lang="es-CL" dirty="0"/>
              <a:t>Influencias fundamentales sobre el TC</a:t>
            </a:r>
          </a:p>
        </p:txBody>
      </p:sp>
      <p:sp>
        <p:nvSpPr>
          <p:cNvPr id="5" name="Marcador de texto 4"/>
          <p:cNvSpPr>
            <a:spLocks noGrp="1"/>
          </p:cNvSpPr>
          <p:nvPr>
            <p:ph type="body" idx="1"/>
          </p:nvPr>
        </p:nvSpPr>
        <p:spPr/>
        <p:txBody>
          <a:bodyPr/>
          <a:lstStyle/>
          <a:p>
            <a:r>
              <a:rPr lang="es-CL" dirty="0"/>
              <a:t>Cambios en la demanda de D.</a:t>
            </a:r>
          </a:p>
        </p:txBody>
      </p:sp>
      <p:sp>
        <p:nvSpPr>
          <p:cNvPr id="6" name="Marcador de contenido 5"/>
          <p:cNvSpPr>
            <a:spLocks noGrp="1"/>
          </p:cNvSpPr>
          <p:nvPr>
            <p:ph sz="half" idx="2"/>
          </p:nvPr>
        </p:nvSpPr>
        <p:spPr>
          <a:xfrm>
            <a:off x="3867912" y="1930936"/>
            <a:ext cx="3474720" cy="3794084"/>
          </a:xfrm>
        </p:spPr>
        <p:txBody>
          <a:bodyPr/>
          <a:lstStyle/>
          <a:p>
            <a:r>
              <a:rPr lang="es-CL" dirty="0"/>
              <a:t>La demanda de divisas aumenta o disminuye si:</a:t>
            </a:r>
          </a:p>
          <a:p>
            <a:pPr lvl="1"/>
            <a:r>
              <a:rPr lang="es-CL" dirty="0"/>
              <a:t>Δ+ o </a:t>
            </a:r>
            <a:r>
              <a:rPr lang="el-GR" dirty="0"/>
              <a:t>Δ</a:t>
            </a:r>
            <a:r>
              <a:rPr lang="es-CL" dirty="0"/>
              <a:t>- la demanda mundial de exportaciones (X, de Chile).</a:t>
            </a:r>
          </a:p>
          <a:p>
            <a:pPr lvl="1"/>
            <a:r>
              <a:rPr lang="el-GR" dirty="0"/>
              <a:t>Δ+ </a:t>
            </a:r>
            <a:r>
              <a:rPr lang="es-CL" dirty="0"/>
              <a:t>o </a:t>
            </a:r>
            <a:r>
              <a:rPr lang="el-GR" dirty="0"/>
              <a:t>Δ- </a:t>
            </a:r>
            <a:r>
              <a:rPr lang="es-CL" dirty="0"/>
              <a:t>Tasa de interés (TI) interna (de chile) en relación con TI externa.</a:t>
            </a:r>
          </a:p>
          <a:p>
            <a:pPr lvl="1"/>
            <a:r>
              <a:rPr lang="el-GR" dirty="0"/>
              <a:t>Δ+ </a:t>
            </a:r>
            <a:r>
              <a:rPr lang="es-CL" dirty="0"/>
              <a:t>o </a:t>
            </a:r>
            <a:r>
              <a:rPr lang="el-GR" dirty="0"/>
              <a:t>Δ- </a:t>
            </a:r>
            <a:r>
              <a:rPr lang="es-CL" dirty="0"/>
              <a:t>Tasa de cambio (TC) futura esperada. </a:t>
            </a:r>
          </a:p>
        </p:txBody>
      </p:sp>
      <p:sp>
        <p:nvSpPr>
          <p:cNvPr id="7" name="Marcador de texto 6"/>
          <p:cNvSpPr>
            <a:spLocks noGrp="1"/>
          </p:cNvSpPr>
          <p:nvPr>
            <p:ph type="body" sz="quarter" idx="3"/>
          </p:nvPr>
        </p:nvSpPr>
        <p:spPr/>
        <p:txBody>
          <a:bodyPr/>
          <a:lstStyle/>
          <a:p>
            <a:r>
              <a:rPr lang="es-CL" dirty="0"/>
              <a:t>Cambios en la oferta de D.</a:t>
            </a:r>
          </a:p>
        </p:txBody>
      </p:sp>
      <p:sp>
        <p:nvSpPr>
          <p:cNvPr id="8" name="Marcador de contenido 7"/>
          <p:cNvSpPr>
            <a:spLocks noGrp="1"/>
          </p:cNvSpPr>
          <p:nvPr>
            <p:ph sz="quarter" idx="4"/>
          </p:nvPr>
        </p:nvSpPr>
        <p:spPr>
          <a:xfrm>
            <a:off x="7818463" y="1930936"/>
            <a:ext cx="3363343" cy="4023360"/>
          </a:xfrm>
        </p:spPr>
        <p:txBody>
          <a:bodyPr/>
          <a:lstStyle/>
          <a:p>
            <a:r>
              <a:rPr lang="es-CL" dirty="0"/>
              <a:t>La oferta de divisas aumenta o disminuye si:</a:t>
            </a:r>
          </a:p>
          <a:p>
            <a:pPr lvl="1"/>
            <a:r>
              <a:rPr lang="el-GR" dirty="0"/>
              <a:t>Δ+ </a:t>
            </a:r>
            <a:r>
              <a:rPr lang="es-CL" dirty="0"/>
              <a:t>o </a:t>
            </a:r>
            <a:r>
              <a:rPr lang="el-GR" dirty="0"/>
              <a:t>Δ- </a:t>
            </a:r>
            <a:r>
              <a:rPr lang="es-CL" dirty="0"/>
              <a:t>la demanda (chilena) de importaciones.</a:t>
            </a:r>
          </a:p>
          <a:p>
            <a:pPr lvl="1"/>
            <a:r>
              <a:rPr lang="el-GR" dirty="0"/>
              <a:t>Δ+ </a:t>
            </a:r>
            <a:r>
              <a:rPr lang="es-CL" dirty="0"/>
              <a:t>o </a:t>
            </a:r>
            <a:r>
              <a:rPr lang="el-GR" dirty="0"/>
              <a:t>Δ- </a:t>
            </a:r>
            <a:r>
              <a:rPr lang="es-CL" dirty="0"/>
              <a:t>TI interna (de Chile) en relación con la TI externa.</a:t>
            </a:r>
          </a:p>
          <a:p>
            <a:pPr lvl="1"/>
            <a:r>
              <a:rPr lang="el-GR" dirty="0"/>
              <a:t>Δ+ </a:t>
            </a:r>
            <a:r>
              <a:rPr lang="es-CL" dirty="0"/>
              <a:t>o </a:t>
            </a:r>
            <a:r>
              <a:rPr lang="el-GR" dirty="0"/>
              <a:t>Δ- </a:t>
            </a:r>
            <a:r>
              <a:rPr lang="es-CL" dirty="0"/>
              <a:t>TC futura esperada.</a:t>
            </a:r>
          </a:p>
          <a:p>
            <a:pPr lvl="1"/>
            <a:endParaRPr lang="es-CL" dirty="0"/>
          </a:p>
        </p:txBody>
      </p:sp>
    </p:spTree>
    <p:extLst>
      <p:ext uri="{BB962C8B-B14F-4D97-AF65-F5344CB8AC3E}">
        <p14:creationId xmlns:p14="http://schemas.microsoft.com/office/powerpoint/2010/main" val="1186567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Fluctuaciones del TC</a:t>
            </a:r>
          </a:p>
        </p:txBody>
      </p:sp>
      <p:sp>
        <p:nvSpPr>
          <p:cNvPr id="3" name="Marcador de texto 2"/>
          <p:cNvSpPr>
            <a:spLocks noGrp="1"/>
          </p:cNvSpPr>
          <p:nvPr>
            <p:ph type="body" idx="1"/>
          </p:nvPr>
        </p:nvSpPr>
        <p:spPr/>
        <p:txBody>
          <a:bodyPr/>
          <a:lstStyle/>
          <a:p>
            <a:r>
              <a:rPr lang="es-CL" dirty="0"/>
              <a:t>Apreciación</a:t>
            </a:r>
          </a:p>
        </p:txBody>
      </p:sp>
      <p:pic>
        <p:nvPicPr>
          <p:cNvPr id="7" name="Marcador de contenido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478763" y="1930935"/>
            <a:ext cx="4036559" cy="4117167"/>
          </a:xfrm>
        </p:spPr>
      </p:pic>
      <p:sp>
        <p:nvSpPr>
          <p:cNvPr id="5" name="Marcador de texto 4"/>
          <p:cNvSpPr>
            <a:spLocks noGrp="1"/>
          </p:cNvSpPr>
          <p:nvPr>
            <p:ph type="body" sz="quarter" idx="3"/>
          </p:nvPr>
        </p:nvSpPr>
        <p:spPr/>
        <p:txBody>
          <a:bodyPr/>
          <a:lstStyle/>
          <a:p>
            <a:r>
              <a:rPr lang="es-CL" dirty="0"/>
              <a:t>Depreciación</a:t>
            </a:r>
          </a:p>
        </p:txBody>
      </p:sp>
      <p:sp>
        <p:nvSpPr>
          <p:cNvPr id="6" name="Marcador de contenido 5"/>
          <p:cNvSpPr>
            <a:spLocks noGrp="1"/>
          </p:cNvSpPr>
          <p:nvPr>
            <p:ph sz="quarter" idx="4"/>
          </p:nvPr>
        </p:nvSpPr>
        <p:spPr/>
        <p:txBody>
          <a:bodyPr/>
          <a:lstStyle/>
          <a:p>
            <a:r>
              <a:rPr lang="es-CL" dirty="0"/>
              <a:t>Al revés, cuando disminuyen las exportaciones nacionales la oferta de USD disminuirá. </a:t>
            </a:r>
          </a:p>
          <a:p>
            <a:r>
              <a:rPr lang="es-CL" dirty="0"/>
              <a:t>Esto ocasionará un desplazamiento de la curva de oferta hacia la izquierda y el valor de la moneda local decaerá o se depreciará con respecto al USD (el TC estará ahora más alto: 1USD=CLP100).</a:t>
            </a:r>
          </a:p>
          <a:p>
            <a:endParaRPr lang="es-CL" dirty="0"/>
          </a:p>
        </p:txBody>
      </p:sp>
    </p:spTree>
    <p:extLst>
      <p:ext uri="{BB962C8B-B14F-4D97-AF65-F5344CB8AC3E}">
        <p14:creationId xmlns:p14="http://schemas.microsoft.com/office/powerpoint/2010/main" val="1270826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Mercado y arbitraje </a:t>
            </a:r>
            <a:r>
              <a:rPr lang="es-CL"/>
              <a:t>de divisas </a:t>
            </a:r>
            <a:endParaRPr lang="es-CL" dirty="0"/>
          </a:p>
        </p:txBody>
      </p:sp>
      <p:sp>
        <p:nvSpPr>
          <p:cNvPr id="3" name="Marcador de contenido 2"/>
          <p:cNvSpPr>
            <a:spLocks noGrp="1"/>
          </p:cNvSpPr>
          <p:nvPr>
            <p:ph idx="1"/>
          </p:nvPr>
        </p:nvSpPr>
        <p:spPr/>
        <p:txBody>
          <a:bodyPr>
            <a:normAutofit fontScale="85000" lnSpcReduction="10000"/>
          </a:bodyPr>
          <a:lstStyle/>
          <a:p>
            <a:r>
              <a:rPr lang="es-CL" dirty="0"/>
              <a:t>El que el de divisas sea un mercado competitivo no lo hace inmune a riesgos de competitividad.</a:t>
            </a:r>
          </a:p>
          <a:p>
            <a:r>
              <a:rPr lang="es-CL" dirty="0"/>
              <a:t>Vimos las influencias fundamentales (IF) sobre el TC.</a:t>
            </a:r>
          </a:p>
          <a:p>
            <a:r>
              <a:rPr lang="es-CL" dirty="0"/>
              <a:t>Pero, por ejemplo, la información privilegiada sobre alguna de aquellas IF es capaz de alterar o modificar el TC (de hoy), porque las IF afectan a la TC esperada. Pero, a su vez, la TC esperada modifica (casi instantáneamente) el TC real (de hoy). Este es sólo un ejemplo de cómo las expectativas influyen en la economía (competitiva) y sus parámetros.</a:t>
            </a:r>
          </a:p>
          <a:p>
            <a:r>
              <a:rPr lang="es-CL" dirty="0"/>
              <a:t>Arbitraje de divisas son operaciones de compra y venta simultánea de divisas que aprovechan sus diferencias de precio en los diversos mercados internacionales de divisas. Ejemplo: MD de </a:t>
            </a:r>
            <a:r>
              <a:rPr lang="es-CL" dirty="0" err="1"/>
              <a:t>Sydney</a:t>
            </a:r>
            <a:r>
              <a:rPr lang="es-CL" dirty="0"/>
              <a:t>, Australia y MD de Londres, RU.</a:t>
            </a:r>
          </a:p>
          <a:p>
            <a:r>
              <a:rPr lang="es-CL" dirty="0"/>
              <a:t>Arbitrar divisas es una operación que trata de asegurar que el TC sea el mismo (o que al menos exista la menor disparidad) en todo centro cambiario (financiero) para comerciar en el MD.</a:t>
            </a:r>
          </a:p>
          <a:p>
            <a:r>
              <a:rPr lang="es-CL" dirty="0"/>
              <a:t>El arbitraje importa por dos razones fundamentales:</a:t>
            </a:r>
          </a:p>
          <a:p>
            <a:pPr lvl="1"/>
            <a:r>
              <a:rPr lang="es-CL" dirty="0"/>
              <a:t>Paridad TI. Con lo que elimina </a:t>
            </a:r>
            <a:r>
              <a:rPr lang="es-CL" dirty="0" err="1"/>
              <a:t>carry-trade</a:t>
            </a:r>
            <a:r>
              <a:rPr lang="es-CL" dirty="0"/>
              <a:t> </a:t>
            </a:r>
            <a:r>
              <a:rPr lang="es-CL" dirty="0" err="1"/>
              <a:t>operations</a:t>
            </a:r>
            <a:r>
              <a:rPr lang="es-CL" dirty="0"/>
              <a:t> o de “acarreo”. Ejemplo: Matute.</a:t>
            </a:r>
          </a:p>
          <a:p>
            <a:pPr lvl="1"/>
            <a:r>
              <a:rPr lang="es-CL" dirty="0"/>
              <a:t>Paridad de poder adquisitivo: Relativa al igual (o al menos cercano) valor (adquisitivo) del dinero en los países concernidos.    </a:t>
            </a:r>
          </a:p>
        </p:txBody>
      </p:sp>
    </p:spTree>
    <p:extLst>
      <p:ext uri="{BB962C8B-B14F-4D97-AF65-F5344CB8AC3E}">
        <p14:creationId xmlns:p14="http://schemas.microsoft.com/office/powerpoint/2010/main" val="3049533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 real</a:t>
            </a:r>
            <a:br>
              <a:rPr lang="es-CL" dirty="0"/>
            </a:br>
            <a:r>
              <a:rPr lang="es-CL" sz="2000" dirty="0"/>
              <a:t>(RER=Real Exchange </a:t>
            </a:r>
            <a:r>
              <a:rPr lang="es-CL" sz="2000" dirty="0" err="1"/>
              <a:t>Rate</a:t>
            </a:r>
            <a:r>
              <a:rPr lang="es-CL" sz="2000" dirty="0"/>
              <a:t>)</a:t>
            </a:r>
            <a:endParaRPr lang="es-CL" dirty="0"/>
          </a:p>
        </p:txBody>
      </p:sp>
      <mc:AlternateContent xmlns:mc="http://schemas.openxmlformats.org/markup-compatibility/2006" xmlns:a14="http://schemas.microsoft.com/office/drawing/2010/main">
        <mc:Choice Requires="a14">
          <p:sp>
            <p:nvSpPr>
              <p:cNvPr id="3" name="Marcador de contenido 2"/>
              <p:cNvSpPr>
                <a:spLocks noGrp="1"/>
              </p:cNvSpPr>
              <p:nvPr>
                <p:ph idx="1"/>
              </p:nvPr>
            </p:nvSpPr>
            <p:spPr/>
            <p:txBody>
              <a:bodyPr/>
              <a:lstStyle/>
              <a:p>
                <a:r>
                  <a:rPr lang="es-CL" dirty="0"/>
                  <a:t>Recordar definición: Precio de bienes y servicios producidos en un país, en relación con el de los bienes y servicios producidos en otro.</a:t>
                </a:r>
              </a:p>
              <a:p>
                <a:r>
                  <a:rPr lang="es-CL" dirty="0"/>
                  <a:t>Visto así (desde la perspectiva de la producción), el TC resulta ser una medida de la Q PIB real de otros países que es capaz de comprar una unidad de PIB real local/del propio país.</a:t>
                </a:r>
              </a:p>
              <a:p>
                <a:r>
                  <a:rPr lang="es-CL" dirty="0"/>
                  <a:t>Fórmula RER = </a:t>
                </a:r>
                <a14:m>
                  <m:oMath xmlns:m="http://schemas.openxmlformats.org/officeDocument/2006/math">
                    <m:f>
                      <m:fPr>
                        <m:ctrlPr>
                          <a:rPr lang="es-CL" i="1">
                            <a:latin typeface="Cambria Math" panose="02040503050406030204" pitchFamily="18" charset="0"/>
                          </a:rPr>
                        </m:ctrlPr>
                      </m:fPr>
                      <m:num>
                        <m:r>
                          <a:rPr lang="es-CL" i="1">
                            <a:latin typeface="Cambria Math" panose="02040503050406030204" pitchFamily="18" charset="0"/>
                          </a:rPr>
                          <m:t>(</m:t>
                        </m:r>
                        <m:r>
                          <a:rPr lang="es-CL" i="1">
                            <a:latin typeface="Cambria Math" panose="02040503050406030204" pitchFamily="18" charset="0"/>
                          </a:rPr>
                          <m:t>𝑇𝐶</m:t>
                        </m:r>
                        <m:r>
                          <a:rPr lang="es-CL" i="1">
                            <a:latin typeface="Cambria Math" panose="02040503050406030204" pitchFamily="18" charset="0"/>
                          </a:rPr>
                          <m:t> </m:t>
                        </m:r>
                        <m:r>
                          <a:rPr lang="es-CL" i="1">
                            <a:latin typeface="Cambria Math" panose="02040503050406030204" pitchFamily="18" charset="0"/>
                          </a:rPr>
                          <m:t>𝑥</m:t>
                        </m:r>
                        <m:r>
                          <a:rPr lang="es-CL" i="1">
                            <a:latin typeface="Cambria Math" panose="02040503050406030204" pitchFamily="18" charset="0"/>
                          </a:rPr>
                          <m:t> </m:t>
                        </m:r>
                        <m:r>
                          <a:rPr lang="es-CL" i="1">
                            <a:latin typeface="Cambria Math" panose="02040503050406030204" pitchFamily="18" charset="0"/>
                          </a:rPr>
                          <m:t>𝑃</m:t>
                        </m:r>
                        <m:r>
                          <a:rPr lang="es-CL" i="1">
                            <a:latin typeface="Cambria Math" panose="02040503050406030204" pitchFamily="18" charset="0"/>
                          </a:rPr>
                          <m:t>) </m:t>
                        </m:r>
                      </m:num>
                      <m:den>
                        <m:r>
                          <a:rPr lang="es-CL" i="1">
                            <a:latin typeface="Cambria Math" panose="02040503050406030204" pitchFamily="18" charset="0"/>
                          </a:rPr>
                          <m:t>𝑃</m:t>
                        </m:r>
                        <m:r>
                          <a:rPr lang="es-CL" i="1">
                            <a:latin typeface="Cambria Math" panose="02040503050406030204" pitchFamily="18" charset="0"/>
                          </a:rPr>
                          <m:t>∗</m:t>
                        </m:r>
                      </m:den>
                    </m:f>
                  </m:oMath>
                </a14:m>
                <a:endParaRPr lang="es-CL" dirty="0"/>
              </a:p>
              <a:p>
                <a:r>
                  <a:rPr lang="es-CL" dirty="0"/>
                  <a:t>Donde TC es el tipo de cambio; P es el nivel de precios del país 1 ; y P* el nivel del precios del país 2.</a:t>
                </a:r>
              </a:p>
              <a:p>
                <a:r>
                  <a:rPr lang="es-CL" dirty="0"/>
                  <a:t>Recordar ejemplo del país que producía celulares y el país que producía </a:t>
                </a:r>
                <a:r>
                  <a:rPr lang="es-CL" i="1" dirty="0"/>
                  <a:t>laptops</a:t>
                </a:r>
                <a:r>
                  <a:rPr lang="es-CL" dirty="0"/>
                  <a:t>.</a:t>
                </a: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blipFill>
                <a:blip r:embed="rId2"/>
                <a:stretch>
                  <a:fillRect l="-667" r="-833"/>
                </a:stretch>
              </a:blipFill>
            </p:spPr>
            <p:txBody>
              <a:bodyPr/>
              <a:lstStyle/>
              <a:p>
                <a:r>
                  <a:rPr lang="es-CL">
                    <a:noFill/>
                  </a:rPr>
                  <a:t> </a:t>
                </a:r>
              </a:p>
            </p:txBody>
          </p:sp>
        </mc:Fallback>
      </mc:AlternateContent>
    </p:spTree>
    <p:extLst>
      <p:ext uri="{BB962C8B-B14F-4D97-AF65-F5344CB8AC3E}">
        <p14:creationId xmlns:p14="http://schemas.microsoft.com/office/powerpoint/2010/main" val="830578131"/>
      </p:ext>
    </p:extLst>
  </p:cSld>
  <p:clrMapOvr>
    <a:masterClrMapping/>
  </p:clrMapOvr>
</p:sld>
</file>

<file path=ppt/theme/theme1.xml><?xml version="1.0" encoding="utf-8"?>
<a:theme xmlns:a="http://schemas.openxmlformats.org/drawingml/2006/main" name="Marco">
  <a:themeElements>
    <a:clrScheme name="Marco">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Marco">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Marco">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1_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6</TotalTime>
  <Words>4072</Words>
  <Application>Microsoft Office PowerPoint</Application>
  <PresentationFormat>Panorámica</PresentationFormat>
  <Paragraphs>268</Paragraphs>
  <Slides>35</Slides>
  <Notes>0</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35</vt:i4>
      </vt:variant>
    </vt:vector>
  </HeadingPairs>
  <TitlesOfParts>
    <vt:vector size="40" baseType="lpstr">
      <vt:lpstr>Cambria Math</vt:lpstr>
      <vt:lpstr>Corbel</vt:lpstr>
      <vt:lpstr>Wingdings 2</vt:lpstr>
      <vt:lpstr>Marco</vt:lpstr>
      <vt:lpstr>1_Marco</vt:lpstr>
      <vt:lpstr>TIPO DE CAMBIO</vt:lpstr>
      <vt:lpstr>Mercado de divisas</vt:lpstr>
      <vt:lpstr>Tipo de cambio</vt:lpstr>
      <vt:lpstr>TC y MD</vt:lpstr>
      <vt:lpstr>MD y curvas de demanda y oferta de divisas</vt:lpstr>
      <vt:lpstr>Influencias fundamentales sobre el TC</vt:lpstr>
      <vt:lpstr>Fluctuaciones del TC</vt:lpstr>
      <vt:lpstr>Mercado y arbitraje de divisas </vt:lpstr>
      <vt:lpstr>Tipo de cambio real (RER=Real Exchange Rate)</vt:lpstr>
      <vt:lpstr>Tipo de cambio real y efectos en el tiempo</vt:lpstr>
      <vt:lpstr>Políticas cambiarias</vt:lpstr>
      <vt:lpstr>Políticas cambiarias</vt:lpstr>
      <vt:lpstr>El comercio internacional. La TVC.</vt:lpstr>
      <vt:lpstr>Limitaciones a la TVC</vt:lpstr>
      <vt:lpstr>El comercio internacional. Modelo Heckscher-Ohlin</vt:lpstr>
      <vt:lpstr>Economía abierta</vt:lpstr>
      <vt:lpstr>Comercio internacional de un país exportador</vt:lpstr>
      <vt:lpstr>Comercio internacional de un país importador</vt:lpstr>
      <vt:lpstr>Efectos de un arancel</vt:lpstr>
      <vt:lpstr>Flujos internacionales.  Balanza de pagos</vt:lpstr>
      <vt:lpstr>La Balanza de Pagos ¿Qué es?.</vt:lpstr>
      <vt:lpstr>Transacciones que registra la Balanza de Pagos</vt:lpstr>
      <vt:lpstr>Reglas de la Balanza de Pagos.</vt:lpstr>
      <vt:lpstr>Saldo de la cuenta corriente</vt:lpstr>
      <vt:lpstr>Saldo de la cuenta financiera</vt:lpstr>
      <vt:lpstr>La balanza básica (BB)</vt:lpstr>
      <vt:lpstr>Saldo de la Balanza básica (BB)</vt:lpstr>
      <vt:lpstr>Importancia de la Balanza de Pagos</vt:lpstr>
      <vt:lpstr>Ejemplo 1. Relación BP, reservas y oferta monetaria</vt:lpstr>
      <vt:lpstr>Ejemplo 1.</vt:lpstr>
      <vt:lpstr>Ejemplo 1. Reflexiones.</vt:lpstr>
      <vt:lpstr>Ejemplo 1. Problema del AADE.</vt:lpstr>
      <vt:lpstr>Ejemplo 2. Relación BP y equilibrio entre ahorro e inversión.</vt:lpstr>
      <vt:lpstr>Balanza de Pagos, Chile 2019 (2° trimestre)</vt:lpstr>
      <vt:lpstr>Balanza de Pagos, Chile 2019 (2° trimestre)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TIPO DE CAMBIO</dc:title>
  <dc:creator>Rafael Plaza</dc:creator>
  <cp:lastModifiedBy>Rafael Plaza</cp:lastModifiedBy>
  <cp:revision>1</cp:revision>
  <dcterms:created xsi:type="dcterms:W3CDTF">2024-05-29T00:05:56Z</dcterms:created>
  <dcterms:modified xsi:type="dcterms:W3CDTF">2024-05-29T00:12:35Z</dcterms:modified>
</cp:coreProperties>
</file>