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jpg_large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media/image37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4" r:id="rId12"/>
    <p:sldId id="413" r:id="rId13"/>
    <p:sldId id="276" r:id="rId14"/>
    <p:sldId id="415" r:id="rId15"/>
    <p:sldId id="285" r:id="rId16"/>
    <p:sldId id="288" r:id="rId17"/>
    <p:sldId id="286" r:id="rId18"/>
    <p:sldId id="287" r:id="rId19"/>
    <p:sldId id="289" r:id="rId20"/>
    <p:sldId id="290" r:id="rId21"/>
    <p:sldId id="291" r:id="rId22"/>
    <p:sldId id="292" r:id="rId23"/>
    <p:sldId id="293" r:id="rId24"/>
    <p:sldId id="416" r:id="rId25"/>
    <p:sldId id="417" r:id="rId26"/>
    <p:sldId id="418" r:id="rId27"/>
    <p:sldId id="419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258" r:id="rId44"/>
    <p:sldId id="260" r:id="rId45"/>
    <p:sldId id="261" r:id="rId46"/>
    <p:sldId id="386" r:id="rId47"/>
    <p:sldId id="262" r:id="rId48"/>
    <p:sldId id="263" r:id="rId49"/>
    <p:sldId id="264" r:id="rId50"/>
    <p:sldId id="313" r:id="rId5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EC151-8A5A-4DA2-B2C9-4539F0819564}" v="1" dt="2024-05-06T17:51:49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9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Plaza" userId="6d823b37fb43ba68" providerId="LiveId" clId="{200EC151-8A5A-4DA2-B2C9-4539F0819564}"/>
    <pc:docChg chg="delSld modSld delMainMaster">
      <pc:chgData name="Rafael Plaza" userId="6d823b37fb43ba68" providerId="LiveId" clId="{200EC151-8A5A-4DA2-B2C9-4539F0819564}" dt="2024-05-06T17:53:55.412" v="6" actId="14100"/>
      <pc:docMkLst>
        <pc:docMk/>
      </pc:docMkLst>
      <pc:sldChg chg="del">
        <pc:chgData name="Rafael Plaza" userId="6d823b37fb43ba68" providerId="LiveId" clId="{200EC151-8A5A-4DA2-B2C9-4539F0819564}" dt="2024-05-06T17:52:00.655" v="0" actId="2696"/>
        <pc:sldMkLst>
          <pc:docMk/>
          <pc:sldMk cId="3859711625" sldId="256"/>
        </pc:sldMkLst>
      </pc:sldChg>
      <pc:sldChg chg="modSp mod">
        <pc:chgData name="Rafael Plaza" userId="6d823b37fb43ba68" providerId="LiveId" clId="{200EC151-8A5A-4DA2-B2C9-4539F0819564}" dt="2024-05-06T17:53:22.587" v="5" actId="1076"/>
        <pc:sldMkLst>
          <pc:docMk/>
          <pc:sldMk cId="2698088690" sldId="305"/>
        </pc:sldMkLst>
        <pc:picChg chg="mod">
          <ac:chgData name="Rafael Plaza" userId="6d823b37fb43ba68" providerId="LiveId" clId="{200EC151-8A5A-4DA2-B2C9-4539F0819564}" dt="2024-05-06T17:53:03.597" v="2" actId="1076"/>
          <ac:picMkLst>
            <pc:docMk/>
            <pc:sldMk cId="2698088690" sldId="305"/>
            <ac:picMk id="8" creationId="{00000000-0000-0000-0000-000000000000}"/>
          </ac:picMkLst>
        </pc:picChg>
        <pc:picChg chg="mod">
          <ac:chgData name="Rafael Plaza" userId="6d823b37fb43ba68" providerId="LiveId" clId="{200EC151-8A5A-4DA2-B2C9-4539F0819564}" dt="2024-05-06T17:53:15.956" v="4" actId="1076"/>
          <ac:picMkLst>
            <pc:docMk/>
            <pc:sldMk cId="2698088690" sldId="305"/>
            <ac:picMk id="9" creationId="{00000000-0000-0000-0000-000000000000}"/>
          </ac:picMkLst>
        </pc:picChg>
        <pc:picChg chg="mod">
          <ac:chgData name="Rafael Plaza" userId="6d823b37fb43ba68" providerId="LiveId" clId="{200EC151-8A5A-4DA2-B2C9-4539F0819564}" dt="2024-05-06T17:53:00.114" v="1" actId="1076"/>
          <ac:picMkLst>
            <pc:docMk/>
            <pc:sldMk cId="2698088690" sldId="305"/>
            <ac:picMk id="10" creationId="{00000000-0000-0000-0000-000000000000}"/>
          </ac:picMkLst>
        </pc:picChg>
        <pc:picChg chg="mod">
          <ac:chgData name="Rafael Plaza" userId="6d823b37fb43ba68" providerId="LiveId" clId="{200EC151-8A5A-4DA2-B2C9-4539F0819564}" dt="2024-05-06T17:53:22.587" v="5" actId="1076"/>
          <ac:picMkLst>
            <pc:docMk/>
            <pc:sldMk cId="2698088690" sldId="305"/>
            <ac:picMk id="11" creationId="{00000000-0000-0000-0000-000000000000}"/>
          </ac:picMkLst>
        </pc:picChg>
      </pc:sldChg>
      <pc:sldChg chg="modSp mod">
        <pc:chgData name="Rafael Plaza" userId="6d823b37fb43ba68" providerId="LiveId" clId="{200EC151-8A5A-4DA2-B2C9-4539F0819564}" dt="2024-05-06T17:53:55.412" v="6" actId="14100"/>
        <pc:sldMkLst>
          <pc:docMk/>
          <pc:sldMk cId="1682011119" sldId="313"/>
        </pc:sldMkLst>
        <pc:picChg chg="mod">
          <ac:chgData name="Rafael Plaza" userId="6d823b37fb43ba68" providerId="LiveId" clId="{200EC151-8A5A-4DA2-B2C9-4539F0819564}" dt="2024-05-06T17:53:55.412" v="6" actId="14100"/>
          <ac:picMkLst>
            <pc:docMk/>
            <pc:sldMk cId="1682011119" sldId="313"/>
            <ac:picMk id="11" creationId="{00000000-0000-0000-0000-000000000000}"/>
          </ac:picMkLst>
        </pc:picChg>
      </pc:sldChg>
      <pc:sldMasterChg chg="del delSldLayout">
        <pc:chgData name="Rafael Plaza" userId="6d823b37fb43ba68" providerId="LiveId" clId="{200EC151-8A5A-4DA2-B2C9-4539F0819564}" dt="2024-05-06T17:52:00.655" v="0" actId="2696"/>
        <pc:sldMasterMkLst>
          <pc:docMk/>
          <pc:sldMasterMk cId="1879074254" sldId="2147483648"/>
        </pc:sldMasterMkLst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305832456" sldId="2147483649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1296117097" sldId="2147483650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2173099642" sldId="2147483651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1686218765" sldId="2147483652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604454382" sldId="2147483653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242943131" sldId="2147483654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1002031320" sldId="2147483655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615282760" sldId="2147483656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3720351138" sldId="2147483657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975333232" sldId="2147483658"/>
          </pc:sldLayoutMkLst>
        </pc:sldLayoutChg>
        <pc:sldLayoutChg chg="del">
          <pc:chgData name="Rafael Plaza" userId="6d823b37fb43ba68" providerId="LiveId" clId="{200EC151-8A5A-4DA2-B2C9-4539F0819564}" dt="2024-05-06T17:52:00.655" v="0" actId="2696"/>
          <pc:sldLayoutMkLst>
            <pc:docMk/>
            <pc:sldMasterMk cId="1879074254" sldId="2147483648"/>
            <pc:sldLayoutMk cId="2571914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2" y="533403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4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6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9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3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2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2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2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588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132983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9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2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2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2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755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2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8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8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2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25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51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685804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2" y="533400"/>
            <a:ext cx="8739823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5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2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4487336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0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2" y="533403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4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9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1" y="1143003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7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5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0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1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0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5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1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5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3"/>
            <a:ext cx="77489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6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5" y="3894670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6" y="6172206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3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3" y="5578481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14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g_lar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B83BE-2E9B-4DB8-921B-75AFCD59A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Introducción a la economía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DF68FA-42C9-4971-A5C1-B5206981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1" y="3843868"/>
            <a:ext cx="5784639" cy="1913466"/>
          </a:xfrm>
        </p:spPr>
        <p:txBody>
          <a:bodyPr>
            <a:normAutofit/>
          </a:bodyPr>
          <a:lstStyle/>
          <a:p>
            <a:endParaRPr lang="es-MX">
              <a:solidFill>
                <a:schemeClr val="tx1"/>
              </a:solidFill>
            </a:endParaRPr>
          </a:p>
          <a:p>
            <a:r>
              <a:rPr lang="es-MX">
                <a:solidFill>
                  <a:schemeClr val="tx1"/>
                </a:solidFill>
              </a:rPr>
              <a:t>Rafael </a:t>
            </a:r>
            <a:r>
              <a:rPr lang="es-MX" dirty="0">
                <a:solidFill>
                  <a:schemeClr val="tx1"/>
                </a:solidFill>
              </a:rPr>
              <a:t>Plaza R</a:t>
            </a:r>
            <a:r>
              <a:rPr lang="es-MX">
                <a:solidFill>
                  <a:schemeClr val="tx1"/>
                </a:solidFill>
              </a:rPr>
              <a:t>., PhD.</a:t>
            </a:r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sz="1000" dirty="0">
                <a:solidFill>
                  <a:schemeClr val="tx1"/>
                </a:solidFill>
              </a:rPr>
              <a:t>Prohibida su reproducción y/0 divulgación total o parcial.</a:t>
            </a:r>
          </a:p>
        </p:txBody>
      </p:sp>
    </p:spTree>
    <p:extLst>
      <p:ext uri="{BB962C8B-B14F-4D97-AF65-F5344CB8AC3E}">
        <p14:creationId xmlns:p14="http://schemas.microsoft.com/office/powerpoint/2010/main" val="58561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RECORDATORIO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Para lograr su objetivo, la E debe decidir:</a:t>
            </a:r>
          </a:p>
          <a:p>
            <a:pPr lvl="2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Cómo producir al costo mínimo: Lo vimos. Operando con la planta que minimice su </a:t>
            </a:r>
            <a:r>
              <a:rPr lang="es-CL" dirty="0" err="1">
                <a:solidFill>
                  <a:srgbClr val="000000"/>
                </a:solidFill>
              </a:rPr>
              <a:t>CTMe</a:t>
            </a:r>
            <a:r>
              <a:rPr lang="es-CL" dirty="0">
                <a:solidFill>
                  <a:srgbClr val="000000"/>
                </a:solidFill>
              </a:rPr>
              <a:t> en el largo plazo. Permaneciendo sobre la curva de </a:t>
            </a:r>
            <a:r>
              <a:rPr lang="es-CL" dirty="0" err="1">
                <a:solidFill>
                  <a:srgbClr val="000000"/>
                </a:solidFill>
              </a:rPr>
              <a:t>CTMe</a:t>
            </a:r>
            <a:r>
              <a:rPr lang="es-CL" dirty="0">
                <a:solidFill>
                  <a:srgbClr val="000000"/>
                </a:solidFill>
              </a:rPr>
              <a:t> de LP.</a:t>
            </a:r>
          </a:p>
          <a:p>
            <a:pPr lvl="2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Qué cantidad producir o decisión de producción de la empresa Lo acabamos de ver: </a:t>
            </a:r>
          </a:p>
          <a:p>
            <a:pPr lvl="3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A) donde IT supere en el máximo al CT, o </a:t>
            </a:r>
          </a:p>
          <a:p>
            <a:pPr lvl="3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B) donde la UT sea la máxima, o</a:t>
            </a:r>
          </a:p>
          <a:p>
            <a:pPr lvl="3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C) donde </a:t>
            </a:r>
            <a:r>
              <a:rPr lang="es-CL" dirty="0" err="1">
                <a:solidFill>
                  <a:srgbClr val="000000"/>
                </a:solidFill>
              </a:rPr>
              <a:t>IMg</a:t>
            </a:r>
            <a:r>
              <a:rPr lang="es-CL" dirty="0">
                <a:solidFill>
                  <a:srgbClr val="000000"/>
                </a:solidFill>
              </a:rPr>
              <a:t> = </a:t>
            </a:r>
            <a:r>
              <a:rPr lang="es-CL" dirty="0" err="1">
                <a:solidFill>
                  <a:srgbClr val="000000"/>
                </a:solidFill>
              </a:rPr>
              <a:t>CMg</a:t>
            </a:r>
            <a:endParaRPr lang="es-CL" dirty="0">
              <a:solidFill>
                <a:srgbClr val="000000"/>
              </a:solidFill>
            </a:endParaRPr>
          </a:p>
          <a:p>
            <a:pPr lvl="2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Foco fue: Corto plazo (CP) y </a:t>
            </a:r>
            <a:r>
              <a:rPr lang="es-CL" dirty="0" err="1">
                <a:solidFill>
                  <a:srgbClr val="000000"/>
                </a:solidFill>
              </a:rPr>
              <a:t>CMg</a:t>
            </a:r>
            <a:r>
              <a:rPr lang="es-CL" dirty="0">
                <a:solidFill>
                  <a:srgbClr val="0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Ahora corresponde ver: Si la E debe entrar (porque no hay barreras, por ejemplo), seguir (porque puede producir en curva de planeación, </a:t>
            </a:r>
            <a:r>
              <a:rPr lang="es-CL" dirty="0" err="1">
                <a:solidFill>
                  <a:srgbClr val="000000"/>
                </a:solidFill>
              </a:rPr>
              <a:t>CMeLP</a:t>
            </a:r>
            <a:r>
              <a:rPr lang="es-CL" dirty="0">
                <a:solidFill>
                  <a:srgbClr val="000000"/>
                </a:solidFill>
              </a:rPr>
              <a:t>) o salir/rotar de un mercado (cierre definitivo o temporal) porque no resiste la competencia o porque hay incentivos mayores en otros lados, variación en COP).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Foco será: Largo plazo (LP), </a:t>
            </a:r>
            <a:r>
              <a:rPr lang="es-CL" dirty="0" err="1">
                <a:solidFill>
                  <a:srgbClr val="000000"/>
                </a:solidFill>
              </a:rPr>
              <a:t>CVMe</a:t>
            </a:r>
            <a:r>
              <a:rPr lang="es-CL" dirty="0">
                <a:solidFill>
                  <a:srgbClr val="000000"/>
                </a:solidFill>
              </a:rPr>
              <a:t> y </a:t>
            </a:r>
            <a:r>
              <a:rPr lang="es-CL" dirty="0" err="1">
                <a:solidFill>
                  <a:srgbClr val="000000"/>
                </a:solidFill>
              </a:rPr>
              <a:t>CTMe</a:t>
            </a:r>
            <a:r>
              <a:rPr lang="es-CL" dirty="0">
                <a:solidFill>
                  <a:srgbClr val="000000"/>
                </a:solidFill>
              </a:rPr>
              <a:t>;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965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599" y="609600"/>
            <a:ext cx="7040452" cy="1320800"/>
          </a:xfrm>
        </p:spPr>
        <p:txBody>
          <a:bodyPr>
            <a:normAutofit/>
          </a:bodyPr>
          <a:lstStyle/>
          <a:p>
            <a:r>
              <a:rPr lang="es-CL" dirty="0"/>
              <a:t>Repaso función de producción.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6392" y="2149415"/>
            <a:ext cx="6554867" cy="376767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Para lograr su objetivo, la E debe decidir:</a:t>
            </a:r>
          </a:p>
          <a:p>
            <a:pPr lvl="2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Qué cantidad producir o decisión de producción de la empresa: Foco en el corto plazo (CP) y en el costo marginal (</a:t>
            </a:r>
            <a:r>
              <a:rPr lang="es-CL" dirty="0" err="1">
                <a:solidFill>
                  <a:srgbClr val="000000"/>
                </a:solidFill>
              </a:rPr>
              <a:t>CMg</a:t>
            </a:r>
            <a:r>
              <a:rPr lang="es-CL" dirty="0">
                <a:solidFill>
                  <a:srgbClr val="000000"/>
                </a:solidFill>
              </a:rPr>
              <a:t>). Lo vimos.</a:t>
            </a:r>
          </a:p>
          <a:p>
            <a:pPr lvl="2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Cómo producir al costo mínimo: Lo vimos. Operando con la planta que minimice su </a:t>
            </a:r>
            <a:r>
              <a:rPr lang="es-CL" dirty="0" err="1">
                <a:solidFill>
                  <a:srgbClr val="000000"/>
                </a:solidFill>
              </a:rPr>
              <a:t>CTMe</a:t>
            </a:r>
            <a:r>
              <a:rPr lang="es-CL" dirty="0">
                <a:solidFill>
                  <a:srgbClr val="000000"/>
                </a:solidFill>
              </a:rPr>
              <a:t> en el largo plazo. Permaneciendo sobre la curva de </a:t>
            </a:r>
            <a:r>
              <a:rPr lang="es-CL" dirty="0" err="1">
                <a:solidFill>
                  <a:srgbClr val="000000"/>
                </a:solidFill>
              </a:rPr>
              <a:t>CTMe</a:t>
            </a:r>
            <a:r>
              <a:rPr lang="es-CL" dirty="0">
                <a:solidFill>
                  <a:srgbClr val="000000"/>
                </a:solidFill>
              </a:rPr>
              <a:t> de LP.</a:t>
            </a:r>
          </a:p>
          <a:p>
            <a:pPr lvl="2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Si debe entrar, seguir o salir de un mercado: Lo veremos enseguida. Foco en el largo plazo (LP) y en el costo variable medio y el costo total medio (</a:t>
            </a:r>
            <a:r>
              <a:rPr lang="es-CL" dirty="0" err="1">
                <a:solidFill>
                  <a:srgbClr val="000000"/>
                </a:solidFill>
              </a:rPr>
              <a:t>CVMe</a:t>
            </a:r>
            <a:r>
              <a:rPr lang="es-CL" dirty="0">
                <a:solidFill>
                  <a:srgbClr val="000000"/>
                </a:solidFill>
              </a:rPr>
              <a:t> y </a:t>
            </a:r>
            <a:r>
              <a:rPr lang="es-CL" dirty="0" err="1">
                <a:solidFill>
                  <a:srgbClr val="000000"/>
                </a:solidFill>
              </a:rPr>
              <a:t>CTMe</a:t>
            </a:r>
            <a:r>
              <a:rPr lang="es-CL" dirty="0">
                <a:solidFill>
                  <a:srgbClr val="000000"/>
                </a:solidFill>
              </a:rPr>
              <a:t>). </a:t>
            </a:r>
            <a:r>
              <a:rPr lang="es-ES" dirty="0">
                <a:solidFill>
                  <a:srgbClr val="000000"/>
                </a:solidFill>
              </a:rPr>
              <a:t>En un mercado competitivo (MC) las E entran o salen como respuesta a las UE o PE ofrecidas por el MC.</a:t>
            </a:r>
            <a:endParaRPr lang="es-CL" dirty="0">
              <a:solidFill>
                <a:srgbClr val="000000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309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Decisión de entrar, seguir o salir… (voluntariamente o no…)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19" y="2267174"/>
            <a:ext cx="3958001" cy="2228626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788" y="264252"/>
            <a:ext cx="4860412" cy="2289001"/>
          </a:xfr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15" y="838200"/>
            <a:ext cx="287426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45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26277" y="609601"/>
            <a:ext cx="8242479" cy="775595"/>
          </a:xfrm>
        </p:spPr>
        <p:txBody>
          <a:bodyPr/>
          <a:lstStyle/>
          <a:p>
            <a:r>
              <a:rPr lang="es-CL" dirty="0"/>
              <a:t>Decisión de entrar, seguir o salir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26276" y="1097282"/>
            <a:ext cx="4141732" cy="1220917"/>
          </a:xfrm>
        </p:spPr>
        <p:txBody>
          <a:bodyPr>
            <a:normAutofit/>
          </a:bodyPr>
          <a:lstStyle/>
          <a:p>
            <a:r>
              <a:rPr lang="es-CL" b="1" dirty="0"/>
              <a:t>Decisión de cierre        vs definitivo (LP)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80" y="2805879"/>
            <a:ext cx="3857325" cy="2892994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224018" y="1485078"/>
            <a:ext cx="3606857" cy="833121"/>
          </a:xfrm>
        </p:spPr>
        <p:txBody>
          <a:bodyPr>
            <a:noAutofit/>
          </a:bodyPr>
          <a:lstStyle/>
          <a:p>
            <a:r>
              <a:rPr lang="es-CL" b="1" dirty="0"/>
              <a:t>  Cierre temporal (CP)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224019" y="2418080"/>
            <a:ext cx="3606857" cy="3944082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 </a:t>
            </a:r>
            <a:r>
              <a:rPr lang="es-CL" dirty="0" err="1"/>
              <a:t>max</a:t>
            </a:r>
            <a:r>
              <a:rPr lang="es-CL" dirty="0"/>
              <a:t>. U en Q donde </a:t>
            </a:r>
            <a:r>
              <a:rPr lang="es-CL" dirty="0" err="1"/>
              <a:t>Img</a:t>
            </a:r>
            <a:r>
              <a:rPr lang="es-CL" dirty="0"/>
              <a:t> (Precio, PR)=</a:t>
            </a:r>
            <a:r>
              <a:rPr lang="es-CL" dirty="0" err="1"/>
              <a:t>CMg</a:t>
            </a:r>
            <a:r>
              <a:rPr lang="es-C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Pero si en dicha Q el Precio </a:t>
            </a:r>
            <a:r>
              <a:rPr lang="es-CL" dirty="0">
                <a:latin typeface="Times New Roman"/>
                <a:cs typeface="Times New Roman"/>
              </a:rPr>
              <a:t>&lt;</a:t>
            </a:r>
            <a:r>
              <a:rPr lang="es-CL" dirty="0"/>
              <a:t> </a:t>
            </a:r>
            <a:r>
              <a:rPr lang="es-CL" dirty="0" err="1"/>
              <a:t>CTMe</a:t>
            </a:r>
            <a:r>
              <a:rPr lang="es-CL" dirty="0"/>
              <a:t>, E incurre en pérdida económica (Pe).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Pe = CFT+CVT-IT</a:t>
            </a:r>
          </a:p>
          <a:p>
            <a:pPr marL="0" indent="0"/>
            <a:r>
              <a:rPr lang="es-CL" dirty="0"/>
              <a:t>          Pe = CFT+(</a:t>
            </a:r>
            <a:r>
              <a:rPr lang="es-CL" dirty="0" err="1"/>
              <a:t>CVMe</a:t>
            </a:r>
            <a:r>
              <a:rPr lang="es-CL" dirty="0"/>
              <a:t> x Q) – (PR x Q)</a:t>
            </a:r>
          </a:p>
          <a:p>
            <a:pPr marL="0" indent="0"/>
            <a:r>
              <a:rPr lang="es-CL" dirty="0"/>
              <a:t>          Pe = CFT+(</a:t>
            </a:r>
            <a:r>
              <a:rPr lang="es-CL" dirty="0" err="1"/>
              <a:t>CVMe</a:t>
            </a:r>
            <a:r>
              <a:rPr lang="es-CL" dirty="0"/>
              <a:t> – PR) x Q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la E espera que Pe sea permanente, sale del negocio.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piensa que Pe es temporal, debe decidir si cierra temporalmente (sin producir) o sigue produciendo.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Punto de cierre (C):  PR y Q a la que a la E le es indiferente producir o cerrar. C está en el </a:t>
            </a:r>
            <a:r>
              <a:rPr lang="es-CL" dirty="0" err="1"/>
              <a:t>CVMe</a:t>
            </a:r>
            <a:r>
              <a:rPr lang="es-CL" dirty="0"/>
              <a:t> mínimo.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Bajo el </a:t>
            </a:r>
            <a:r>
              <a:rPr lang="es-CL" dirty="0" err="1"/>
              <a:t>CVMe</a:t>
            </a:r>
            <a:r>
              <a:rPr lang="es-CL" dirty="0"/>
              <a:t> mínimo (C), la E cierra y no genera producción.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Sobre el </a:t>
            </a:r>
            <a:r>
              <a:rPr lang="es-CL" dirty="0" err="1"/>
              <a:t>CVMe</a:t>
            </a:r>
            <a:r>
              <a:rPr lang="es-CL" dirty="0"/>
              <a:t> mínimo, la E minimiza su Pe e incurre en una pérdida igual a su CFT (= gap entre </a:t>
            </a:r>
            <a:r>
              <a:rPr lang="es-CL" dirty="0" err="1"/>
              <a:t>CTMe</a:t>
            </a:r>
            <a:r>
              <a:rPr lang="es-CL" dirty="0"/>
              <a:t> y </a:t>
            </a:r>
            <a:r>
              <a:rPr lang="es-CL" dirty="0" err="1"/>
              <a:t>CVMe</a:t>
            </a:r>
            <a:r>
              <a:rPr lang="es-C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2931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oferta de la empresa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149417" y="1154502"/>
            <a:ext cx="6554867" cy="376767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i="1" dirty="0" err="1"/>
              <a:t>Ceteris</a:t>
            </a:r>
            <a:r>
              <a:rPr lang="es-CL" i="1" dirty="0"/>
              <a:t> </a:t>
            </a:r>
            <a:r>
              <a:rPr lang="es-CL" i="1" dirty="0" err="1"/>
              <a:t>paribus</a:t>
            </a:r>
            <a:r>
              <a:rPr lang="es-CL" dirty="0"/>
              <a:t>, la curva de oferta (O) de una empresa (E) perfectamente competitiva muestra cómo la producción que maximiza las utilidades (U) varía conforme al precio (PR) de mercado cambia.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curva de oferta se obtiene de la curva de CMG y de las curvas de costo variable medio (mínimo).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PR </a:t>
            </a:r>
            <a:r>
              <a:rPr lang="es-CL" dirty="0">
                <a:latin typeface="Times New Roman"/>
                <a:cs typeface="Times New Roman"/>
              </a:rPr>
              <a:t>&gt;</a:t>
            </a:r>
            <a:r>
              <a:rPr lang="es-CL" dirty="0"/>
              <a:t> </a:t>
            </a:r>
            <a:r>
              <a:rPr lang="es-CL" dirty="0" err="1"/>
              <a:t>CVMe</a:t>
            </a:r>
            <a:r>
              <a:rPr lang="es-CL" dirty="0"/>
              <a:t> mínimo, la E </a:t>
            </a:r>
            <a:r>
              <a:rPr lang="es-CL" dirty="0" err="1"/>
              <a:t>max</a:t>
            </a:r>
            <a:r>
              <a:rPr lang="es-CL" dirty="0"/>
              <a:t>. U con una Q en que </a:t>
            </a:r>
            <a:r>
              <a:rPr lang="es-CL" dirty="0" err="1"/>
              <a:t>CMg</a:t>
            </a:r>
            <a:r>
              <a:rPr lang="es-CL" dirty="0"/>
              <a:t> = PR.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PR = </a:t>
            </a:r>
            <a:r>
              <a:rPr lang="es-CL" dirty="0" err="1"/>
              <a:t>CVMe</a:t>
            </a:r>
            <a:r>
              <a:rPr lang="es-CL" dirty="0"/>
              <a:t> mínimo, la E </a:t>
            </a:r>
            <a:r>
              <a:rPr lang="es-CL" dirty="0" err="1"/>
              <a:t>max</a:t>
            </a:r>
            <a:r>
              <a:rPr lang="es-CL" dirty="0"/>
              <a:t>. U ya cerrando temporalmente sin P; ya generando P a la que el </a:t>
            </a:r>
            <a:r>
              <a:rPr lang="es-CL" dirty="0" err="1"/>
              <a:t>CVMe</a:t>
            </a:r>
            <a:r>
              <a:rPr lang="es-CL" dirty="0"/>
              <a:t> sea el mínimo, o sea, en el punto de cierre (C).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PR </a:t>
            </a:r>
            <a:r>
              <a:rPr lang="es-CL" dirty="0">
                <a:latin typeface="Times New Roman"/>
                <a:cs typeface="Times New Roman"/>
              </a:rPr>
              <a:t>&lt;</a:t>
            </a:r>
            <a:r>
              <a:rPr lang="es-CL" dirty="0"/>
              <a:t> </a:t>
            </a:r>
            <a:r>
              <a:rPr lang="es-CL" dirty="0" err="1"/>
              <a:t>CVMe</a:t>
            </a:r>
            <a:r>
              <a:rPr lang="es-CL" dirty="0"/>
              <a:t> mínimo, la E </a:t>
            </a:r>
            <a:r>
              <a:rPr lang="es-CL" dirty="0" err="1"/>
              <a:t>max</a:t>
            </a:r>
            <a:r>
              <a:rPr lang="es-CL" dirty="0"/>
              <a:t>. U al cerrar y no generar producción (P).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curva de O sigue la curva de </a:t>
            </a:r>
            <a:r>
              <a:rPr lang="es-CL" dirty="0" err="1"/>
              <a:t>CMg</a:t>
            </a:r>
            <a:r>
              <a:rPr lang="es-CL" dirty="0"/>
              <a:t> en todos los precios por arriba del </a:t>
            </a:r>
            <a:r>
              <a:rPr lang="es-CL" dirty="0" err="1"/>
              <a:t>CVMe</a:t>
            </a:r>
            <a:r>
              <a:rPr lang="es-CL" dirty="0"/>
              <a:t> mínimo (y desde el punto de cierre).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0931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oferta de la empresa</a:t>
            </a:r>
          </a:p>
        </p:txBody>
      </p:sp>
      <p:pic>
        <p:nvPicPr>
          <p:cNvPr id="12" name="11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37" y="196998"/>
            <a:ext cx="6094046" cy="4570535"/>
          </a:xfrm>
        </p:spPr>
      </p:pic>
    </p:spTree>
    <p:extLst>
      <p:ext uri="{BB962C8B-B14F-4D97-AF65-F5344CB8AC3E}">
        <p14:creationId xmlns:p14="http://schemas.microsoft.com/office/powerpoint/2010/main" val="1402026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057402" y="5158596"/>
            <a:ext cx="6554867" cy="861204"/>
          </a:xfrm>
        </p:spPr>
        <p:txBody>
          <a:bodyPr>
            <a:normAutofit fontScale="90000"/>
          </a:bodyPr>
          <a:lstStyle/>
          <a:p>
            <a:r>
              <a:rPr lang="es-CL" dirty="0"/>
              <a:t>Curva de oferta de la empresa</a:t>
            </a:r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39" y="557220"/>
            <a:ext cx="5713433" cy="4285075"/>
          </a:xfrm>
        </p:spPr>
      </p:pic>
    </p:spTree>
    <p:extLst>
      <p:ext uri="{BB962C8B-B14F-4D97-AF65-F5344CB8AC3E}">
        <p14:creationId xmlns:p14="http://schemas.microsoft.com/office/powerpoint/2010/main" val="407846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143666" y="1062486"/>
            <a:ext cx="6554867" cy="376767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Curva de oferta de la E. Visto.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Competencia perfecta (repaso).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Explicar cómo se determinan el precio, la producción y el beneficio (utilidad) en un mercado perfectamente competitivo (MC).</a:t>
            </a: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Predecir los efectos de cambios en O y D en un mercado competitivo (tecnología, por ejemplo).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Competencia y eficiencia. Explicar por qué es eficiente la competencia perfecta.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Fallas de mercado (repaso).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Competencia imperfecta. Monopolio. Origen. Producción y precios monopólicos. Maximización de beneficios monopólicos. Ingresos monopólicos.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91263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599" y="609600"/>
            <a:ext cx="6963178" cy="1320800"/>
          </a:xfrm>
        </p:spPr>
        <p:txBody>
          <a:bodyPr>
            <a:normAutofit/>
          </a:bodyPr>
          <a:lstStyle/>
          <a:p>
            <a:r>
              <a:rPr lang="es-CL" dirty="0"/>
              <a:t>REPASO competencia perfecta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70187" y="1930400"/>
            <a:ext cx="6554867" cy="3767670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En un mercado competitivo (MC) la E puede vender cualquier Q a precio de mercado, por lo que la curva de demanda (D) del producto y la de ingreso marginal (</a:t>
            </a:r>
            <a:r>
              <a:rPr lang="es-CL" dirty="0" err="1">
                <a:solidFill>
                  <a:srgbClr val="000000"/>
                </a:solidFill>
              </a:rPr>
              <a:t>IMg</a:t>
            </a:r>
            <a:r>
              <a:rPr lang="es-CL" dirty="0">
                <a:solidFill>
                  <a:srgbClr val="000000"/>
                </a:solidFill>
              </a:rPr>
              <a:t>) del producto son horizontales (la misma).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En competencia perfecta, la D es “perfectamente elástica” (horizontal) de la P de la E. (porque equivale a su ingreso marginal, </a:t>
            </a:r>
            <a:r>
              <a:rPr lang="es-CL" dirty="0" err="1">
                <a:solidFill>
                  <a:srgbClr val="000000"/>
                </a:solidFill>
              </a:rPr>
              <a:t>IMg</a:t>
            </a:r>
            <a:r>
              <a:rPr lang="es-CL" dirty="0">
                <a:solidFill>
                  <a:srgbClr val="000000"/>
                </a:solidFill>
              </a:rPr>
              <a:t>)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En competencia perfecta, la O (de la P de la E) es “simplemente elástica” y </a:t>
            </a:r>
            <a:r>
              <a:rPr lang="es-CL" dirty="0"/>
              <a:t>se obtiene de la curva de CMG y de las curvas de costo variable medio (</a:t>
            </a:r>
            <a:r>
              <a:rPr lang="es-CL" dirty="0" err="1"/>
              <a:t>CVMe</a:t>
            </a:r>
            <a:r>
              <a:rPr lang="es-CL" dirty="0"/>
              <a:t>)</a:t>
            </a:r>
            <a:r>
              <a:rPr lang="es-CL" dirty="0">
                <a:solidFill>
                  <a:srgbClr val="000000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Repaso. Para lograr su objetivo, la E debe decidir:</a:t>
            </a:r>
          </a:p>
          <a:p>
            <a:pPr lvl="2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Cómo producir al costo mínimo: Lo vimos. Operando con la planta que minimice su </a:t>
            </a:r>
            <a:r>
              <a:rPr lang="es-CL" dirty="0" err="1">
                <a:solidFill>
                  <a:srgbClr val="000000"/>
                </a:solidFill>
              </a:rPr>
              <a:t>CTMe</a:t>
            </a:r>
            <a:r>
              <a:rPr lang="es-CL" dirty="0">
                <a:solidFill>
                  <a:srgbClr val="000000"/>
                </a:solidFill>
              </a:rPr>
              <a:t> en el largo plazo. Permaneciendo sobre la curva de </a:t>
            </a:r>
            <a:r>
              <a:rPr lang="es-CL" dirty="0" err="1">
                <a:solidFill>
                  <a:srgbClr val="000000"/>
                </a:solidFill>
              </a:rPr>
              <a:t>CTMe</a:t>
            </a:r>
            <a:r>
              <a:rPr lang="es-CL" dirty="0">
                <a:solidFill>
                  <a:srgbClr val="000000"/>
                </a:solidFill>
              </a:rPr>
              <a:t> de LP.</a:t>
            </a:r>
          </a:p>
          <a:p>
            <a:pPr lvl="2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Qué cantidad producir o decisión de producción de la empresa (foco: CP y </a:t>
            </a:r>
            <a:r>
              <a:rPr lang="es-CL" dirty="0" err="1">
                <a:solidFill>
                  <a:srgbClr val="000000"/>
                </a:solidFill>
              </a:rPr>
              <a:t>CMg</a:t>
            </a:r>
            <a:r>
              <a:rPr lang="es-CL" dirty="0">
                <a:solidFill>
                  <a:srgbClr val="000000"/>
                </a:solidFill>
              </a:rPr>
              <a:t>). Lo vimos, tres mecanismos.</a:t>
            </a:r>
          </a:p>
          <a:p>
            <a:pPr lvl="2">
              <a:buClr>
                <a:srgbClr val="F96A1B"/>
              </a:buClr>
            </a:pPr>
            <a:r>
              <a:rPr lang="es-CL" dirty="0">
                <a:solidFill>
                  <a:srgbClr val="000000"/>
                </a:solidFill>
              </a:rPr>
              <a:t>Si debe entrar, seguir o salir de un mercado (foco: LP y </a:t>
            </a:r>
            <a:r>
              <a:rPr lang="es-CL" dirty="0" err="1">
                <a:solidFill>
                  <a:srgbClr val="000000"/>
                </a:solidFill>
              </a:rPr>
              <a:t>CVMe</a:t>
            </a:r>
            <a:r>
              <a:rPr lang="es-CL" dirty="0">
                <a:solidFill>
                  <a:srgbClr val="000000"/>
                </a:solidFill>
              </a:rPr>
              <a:t> y </a:t>
            </a:r>
            <a:r>
              <a:rPr lang="es-CL" dirty="0" err="1">
                <a:solidFill>
                  <a:srgbClr val="000000"/>
                </a:solidFill>
              </a:rPr>
              <a:t>CTMe</a:t>
            </a:r>
            <a:r>
              <a:rPr lang="es-CL" dirty="0">
                <a:solidFill>
                  <a:srgbClr val="000000"/>
                </a:solidFill>
              </a:rPr>
              <a:t>). Lo vimos.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43957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2057402" y="906884"/>
            <a:ext cx="3473003" cy="3880772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Hemos visto la curva O de una E individual.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Pero el PR de mercado se determina a través de la interacción de O y D generales (de todas las E y todos los consumidores).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Distinguiendo los períodos de análisis.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Primeramente, un mercado competitivo (MC) en CP.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La curva de O del MC se obtiene de todas las curvas O individuales.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La curva O de CP muestra Q ofrecida por todas las empresas de la industria a cada PR cuando la planta de cada una y el número de ellas permanece constante.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04" y="1119078"/>
            <a:ext cx="4608512" cy="3456384"/>
          </a:xfr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Cómo se determina el precio de mercado</a:t>
            </a:r>
          </a:p>
        </p:txBody>
      </p:sp>
    </p:spTree>
    <p:extLst>
      <p:ext uri="{BB962C8B-B14F-4D97-AF65-F5344CB8AC3E}">
        <p14:creationId xmlns:p14="http://schemas.microsoft.com/office/powerpoint/2010/main" val="305232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Definir (ahora más sofisticadamente) la competencia perfecta.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Explicar cómo las empresas toman sus decisiones de producción.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Explicar por qué las empresas entran, siguen o salen de un mercado competitivo.</a:t>
            </a:r>
          </a:p>
        </p:txBody>
      </p:sp>
    </p:spTree>
    <p:extLst>
      <p:ext uri="{BB962C8B-B14F-4D97-AF65-F5344CB8AC3E}">
        <p14:creationId xmlns:p14="http://schemas.microsoft.com/office/powerpoint/2010/main" val="916123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043577"/>
            <a:ext cx="7512169" cy="976222"/>
          </a:xfrm>
        </p:spPr>
        <p:txBody>
          <a:bodyPr>
            <a:normAutofit fontScale="90000"/>
          </a:bodyPr>
          <a:lstStyle/>
          <a:p>
            <a:r>
              <a:rPr lang="es-ES" dirty="0"/>
              <a:t>Cómo se determina el precio de mercado (a CP)</a:t>
            </a:r>
          </a:p>
        </p:txBody>
      </p:sp>
      <p:pic>
        <p:nvPicPr>
          <p:cNvPr id="4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39" y="360512"/>
            <a:ext cx="6014122" cy="4504787"/>
          </a:xfrm>
        </p:spPr>
      </p:pic>
    </p:spTree>
    <p:extLst>
      <p:ext uri="{BB962C8B-B14F-4D97-AF65-F5344CB8AC3E}">
        <p14:creationId xmlns:p14="http://schemas.microsoft.com/office/powerpoint/2010/main" val="3160660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Cómo se determina el precio de mercado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713647" y="728454"/>
            <a:ext cx="2579809" cy="606738"/>
          </a:xfrm>
        </p:spPr>
        <p:txBody>
          <a:bodyPr/>
          <a:lstStyle/>
          <a:p>
            <a:r>
              <a:rPr lang="es-CL" b="1" dirty="0"/>
              <a:t>Equilibrio en CP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400660" y="1633064"/>
            <a:ext cx="3320802" cy="3264311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D y O en CP determinan PR y Q de MC.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En MC cada E toma el precio como dado y organiza su producción (P).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Cambios en D provocan cambios en el equilibrio (</a:t>
            </a:r>
            <a:r>
              <a:rPr lang="es-CL" dirty="0" err="1"/>
              <a:t>Eq</a:t>
            </a:r>
            <a:r>
              <a:rPr lang="es-CL" dirty="0"/>
              <a:t>) de CP.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D aumenta, la curva se desplaza a la derecha. Y PR y Q aumentan.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D disminuye, la curva se mueve a la izquierda. Y PR y Q disminuyen.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Más a la izquierda de D3 PR es constante, algunas E seguirán produciendo y otras cerrarán.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096001" y="758930"/>
            <a:ext cx="2256523" cy="576262"/>
          </a:xfrm>
        </p:spPr>
        <p:txBody>
          <a:bodyPr/>
          <a:lstStyle/>
          <a:p>
            <a:r>
              <a:rPr lang="es-CL" b="1" dirty="0"/>
              <a:t>Cambios en la demanda</a:t>
            </a: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97" y="1480256"/>
            <a:ext cx="4229913" cy="3168352"/>
          </a:xfrm>
        </p:spPr>
      </p:pic>
    </p:spTree>
    <p:extLst>
      <p:ext uri="{BB962C8B-B14F-4D97-AF65-F5344CB8AC3E}">
        <p14:creationId xmlns:p14="http://schemas.microsoft.com/office/powerpoint/2010/main" val="274778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452" y="838200"/>
            <a:ext cx="4871648" cy="3653736"/>
          </a:xfrm>
        </p:spPr>
      </p:pic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7057074" y="724682"/>
            <a:ext cx="2539860" cy="388077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Punto de equilibrio (</a:t>
            </a:r>
            <a:r>
              <a:rPr lang="es-CL" dirty="0" err="1"/>
              <a:t>Eq</a:t>
            </a:r>
            <a:r>
              <a:rPr lang="es-CL" dirty="0"/>
              <a:t>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UT = 0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PR = </a:t>
            </a:r>
            <a:r>
              <a:rPr lang="es-CL" dirty="0" err="1"/>
              <a:t>CTMe</a:t>
            </a:r>
            <a:r>
              <a:rPr lang="es-CL" dirty="0"/>
              <a:t> mínimo.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A Q que maximiza su U, la E no pierde ni gana y su </a:t>
            </a:r>
            <a:r>
              <a:rPr lang="es-CL" dirty="0" err="1"/>
              <a:t>UTec</a:t>
            </a:r>
            <a:r>
              <a:rPr lang="es-CL" dirty="0"/>
              <a:t> es 0. 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Cómo se determina el precio de mercado</a:t>
            </a:r>
          </a:p>
        </p:txBody>
      </p:sp>
    </p:spTree>
    <p:extLst>
      <p:ext uri="{BB962C8B-B14F-4D97-AF65-F5344CB8AC3E}">
        <p14:creationId xmlns:p14="http://schemas.microsoft.com/office/powerpoint/2010/main" val="427502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Cómo se determina el precio de mercado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/>
              <a:t>Utilidades en CP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66" y="1471464"/>
            <a:ext cx="4037644" cy="3024336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096000" y="854869"/>
            <a:ext cx="2315652" cy="576262"/>
          </a:xfrm>
        </p:spPr>
        <p:txBody>
          <a:bodyPr/>
          <a:lstStyle/>
          <a:p>
            <a:r>
              <a:rPr lang="es-CL" b="1" dirty="0"/>
              <a:t>Pérdidas en CP</a:t>
            </a:r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10" y="1471464"/>
            <a:ext cx="4037644" cy="3024336"/>
          </a:xfrm>
        </p:spPr>
      </p:pic>
    </p:spTree>
    <p:extLst>
      <p:ext uri="{BB962C8B-B14F-4D97-AF65-F5344CB8AC3E}">
        <p14:creationId xmlns:p14="http://schemas.microsoft.com/office/powerpoint/2010/main" val="3938881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Producción, precio y utilidades en LP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237117" y="792109"/>
            <a:ext cx="6911662" cy="388077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En un MC las E entran o salen como respuesta a las UE o PE ofrecidas por el MC.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En CP las UE o PE no motivan entradas y salidas del mercado (sí cierres temporales con o sin producción).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Pero en LP las E pueden entrar y salir del mercado.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En el LP, la entrada o salida de E modifica la O, el PR y Q ofrecida y la UE o PE individual de las 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A medida que E entran (a un MC con UE), PR baja y la UE individual de cada E disminuye.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A medida que E salen (a un MC con PE), PR sube y la PE individual de cada E que permanece disminuye.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E dejan de entrar y salir de un MC cuando generan una UE = 0 (en un MC, PR es un dato), por esto se dice que la producción alcanza equilibrio.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Un MC esta en equilibrio en el LP cuando las UE y PE se han eliminado y las E dejan de entrar y salir de la industria.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El MC se ajusta de manera continua para ir a la par con los cambios en las preferencias (que modifican la D) y los cambios tecnológicos (que modifican los costos y por ende la O). 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938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Cambios en la demanda y oferta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/>
              <a:t>En la demanda (preferencias)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1971137" y="1591576"/>
            <a:ext cx="3945467" cy="315806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Un aumento de D produce un desplazamiento de la curva D hacia la derecha.</a:t>
            </a:r>
          </a:p>
          <a:p>
            <a:pPr lvl="2"/>
            <a:r>
              <a:rPr lang="es-CL" dirty="0"/>
              <a:t>Generando un PR mayor, UE de las E y entrada de nuevas E.</a:t>
            </a:r>
          </a:p>
          <a:p>
            <a:pPr lvl="2"/>
            <a:r>
              <a:rPr lang="es-CL" dirty="0"/>
              <a:t>Las entradas aumentan la O, desplazan su curva a la derecha igualmente, lo que hace que PR disminuya y las UE regresan a 0 en el nuevo equilibrio de LP.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Al contrario, una disminución de D desplaza su curva a la izquierda.</a:t>
            </a:r>
          </a:p>
          <a:p>
            <a:pPr lvl="2"/>
            <a:r>
              <a:rPr lang="es-CL" dirty="0"/>
              <a:t>Genera un PR menor, PE y salida de E.</a:t>
            </a:r>
          </a:p>
          <a:p>
            <a:pPr lvl="2"/>
            <a:r>
              <a:rPr lang="es-CL" dirty="0"/>
              <a:t>Las salidas reducen la O, desplazan su curva a la izquierda igualmente , lo que hace que el PR se eleve y las UE regresen a 0 en el nuevo </a:t>
            </a:r>
            <a:r>
              <a:rPr lang="es-CL" dirty="0" err="1"/>
              <a:t>Eq</a:t>
            </a:r>
            <a:r>
              <a:rPr lang="es-CL" dirty="0"/>
              <a:t> de LP.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L" b="1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276541"/>
            <a:ext cx="3782945" cy="3398977"/>
          </a:xfrm>
        </p:spPr>
      </p:pic>
    </p:spTree>
    <p:extLst>
      <p:ext uri="{BB962C8B-B14F-4D97-AF65-F5344CB8AC3E}">
        <p14:creationId xmlns:p14="http://schemas.microsoft.com/office/powerpoint/2010/main" val="3406187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Cambios en la demanda y oferta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01659" y="580939"/>
            <a:ext cx="3090672" cy="708338"/>
          </a:xfrm>
        </p:spPr>
        <p:txBody>
          <a:bodyPr/>
          <a:lstStyle/>
          <a:p>
            <a:pPr lvl="0"/>
            <a:r>
              <a:rPr lang="es-CL" b="1" dirty="0"/>
              <a:t>En la oferta (costos)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64522" y="1435555"/>
            <a:ext cx="3170313" cy="3199915"/>
          </a:xfrm>
        </p:spPr>
        <p:txBody>
          <a:bodyPr>
            <a:normAutofit fontScale="5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Nuevas tecnologías (</a:t>
            </a:r>
            <a:r>
              <a:rPr lang="es-CL" dirty="0" err="1"/>
              <a:t>Tec</a:t>
            </a:r>
            <a:r>
              <a:rPr lang="es-CL" dirty="0"/>
              <a:t>) reducen los costos de producción.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Las primeras E que las usan obtienen UE (oferta individual).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Cuando las nuevas </a:t>
            </a:r>
            <a:r>
              <a:rPr lang="es-CL" dirty="0" err="1"/>
              <a:t>Tec</a:t>
            </a:r>
            <a:r>
              <a:rPr lang="es-CL" dirty="0"/>
              <a:t> se vuelven asequibles (oferta general), más E las usan y entran y el PR cae.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Las E con </a:t>
            </a:r>
            <a:r>
              <a:rPr lang="es-CL" dirty="0" err="1"/>
              <a:t>Tec</a:t>
            </a:r>
            <a:r>
              <a:rPr lang="es-CL" dirty="0"/>
              <a:t> antiguas incurren en PE y salen del mercado.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 la larga, todas las E con nueva </a:t>
            </a:r>
            <a:r>
              <a:rPr lang="es-CL" dirty="0" err="1"/>
              <a:t>Tec</a:t>
            </a:r>
            <a:r>
              <a:rPr lang="es-CL" dirty="0"/>
              <a:t> aumentan la O a un nivel que reduce el PR para igualar al </a:t>
            </a:r>
            <a:r>
              <a:rPr lang="es-CL" dirty="0" err="1"/>
              <a:t>CTMe</a:t>
            </a:r>
            <a:r>
              <a:rPr lang="es-CL" dirty="0"/>
              <a:t> mínimo con el uso de la nueva </a:t>
            </a:r>
            <a:r>
              <a:rPr lang="es-CL" dirty="0" err="1"/>
              <a:t>Tec</a:t>
            </a:r>
            <a:r>
              <a:rPr lang="es-CL" dirty="0"/>
              <a:t>. En este punto, todas las E –con nueva </a:t>
            </a:r>
            <a:r>
              <a:rPr lang="es-CL" dirty="0" err="1"/>
              <a:t>Tec</a:t>
            </a:r>
            <a:r>
              <a:rPr lang="es-CL" dirty="0"/>
              <a:t>- obtienen nuevamente UE iguales a 0.</a:t>
            </a:r>
          </a:p>
          <a:p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67" y="1435554"/>
            <a:ext cx="2592288" cy="2666546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856" y="1437804"/>
            <a:ext cx="24223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16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Eficiencia en competencia perfecta</a:t>
            </a: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837" y="406400"/>
            <a:ext cx="5616624" cy="4212468"/>
          </a:xfrm>
        </p:spPr>
      </p:pic>
    </p:spTree>
    <p:extLst>
      <p:ext uri="{BB962C8B-B14F-4D97-AF65-F5344CB8AC3E}">
        <p14:creationId xmlns:p14="http://schemas.microsoft.com/office/powerpoint/2010/main" val="1964361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Competencia y eficiencia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02611" y="584680"/>
            <a:ext cx="3090672" cy="632496"/>
          </a:xfrm>
        </p:spPr>
        <p:txBody>
          <a:bodyPr/>
          <a:lstStyle/>
          <a:p>
            <a:r>
              <a:rPr lang="es-CL" dirty="0"/>
              <a:t>Elecciones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202612" y="1776942"/>
            <a:ext cx="3395731" cy="3304117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 asignan presupuesto para obtener el mayor valor posible.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 obtienen ese máximo valor/beneficio de sus recursos a lo largo de su curva de D (individual).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curva de D del mercado (general) mide el beneficio para toda la sociedad y es la curva de beneficio marginal social.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E obtienen el máximo valor/beneficio de sus recursos a lo largo de sus curvas (individuales) de oferta.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ellas incurren en todos los costos de producción, la curva de O del mercado mide el </a:t>
            </a:r>
            <a:r>
              <a:rPr lang="es-CL" dirty="0" err="1"/>
              <a:t>CMg</a:t>
            </a:r>
            <a:r>
              <a:rPr lang="es-CL" dirty="0"/>
              <a:t> para toda la sociedad y es la curva de </a:t>
            </a:r>
            <a:r>
              <a:rPr lang="es-CL" dirty="0" err="1"/>
              <a:t>CMg</a:t>
            </a:r>
            <a:r>
              <a:rPr lang="es-CL" dirty="0"/>
              <a:t> social.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844863" y="723247"/>
            <a:ext cx="3206839" cy="576262"/>
          </a:xfrm>
        </p:spPr>
        <p:txBody>
          <a:bodyPr>
            <a:normAutofit fontScale="77500" lnSpcReduction="20000"/>
          </a:bodyPr>
          <a:lstStyle/>
          <a:p>
            <a:r>
              <a:rPr lang="es-CL" dirty="0"/>
              <a:t>Uso eficiente de recursos y Equilibrio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743552" y="1674494"/>
            <a:ext cx="3296992" cy="350901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El uso de los recursos es eficiente cuando el beneficio marginal social es igual al </a:t>
            </a:r>
            <a:r>
              <a:rPr lang="es-CL" dirty="0" err="1"/>
              <a:t>CMg</a:t>
            </a:r>
            <a:r>
              <a:rPr lang="es-CL" dirty="0"/>
              <a:t> social.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El </a:t>
            </a:r>
            <a:r>
              <a:rPr lang="es-CL" dirty="0" err="1"/>
              <a:t>Eq</a:t>
            </a:r>
            <a:r>
              <a:rPr lang="es-CL" dirty="0"/>
              <a:t> de un MC logra ese resultado porque -en ausencia de externalidades- para los consumidores el PR = </a:t>
            </a:r>
            <a:r>
              <a:rPr lang="es-CL" dirty="0" err="1"/>
              <a:t>Umg</a:t>
            </a:r>
            <a:r>
              <a:rPr lang="es-CL" dirty="0"/>
              <a:t> social; y para las E el PR = </a:t>
            </a:r>
            <a:r>
              <a:rPr lang="es-CL" dirty="0" err="1"/>
              <a:t>CMg</a:t>
            </a:r>
            <a:r>
              <a:rPr lang="es-CL" dirty="0"/>
              <a:t> social.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ganancias del comercio, el excedente total, están dadas por la suma del excedente del C y el de la 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Cuando las E en competencia perfecta están alejadas del </a:t>
            </a:r>
            <a:r>
              <a:rPr lang="es-CL" dirty="0" err="1"/>
              <a:t>Eq</a:t>
            </a:r>
            <a:r>
              <a:rPr lang="es-CL" dirty="0"/>
              <a:t> de LP (esto es, están en el corto plazo) las entradas y salidas desplazan al mercado. Ver diagrama.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Durante ese proceso el mercado es eficiente porque el beneficio marginal social iguala el </a:t>
            </a:r>
            <a:r>
              <a:rPr lang="es-CL" dirty="0" err="1"/>
              <a:t>CMg</a:t>
            </a:r>
            <a:r>
              <a:rPr lang="es-CL" dirty="0"/>
              <a:t> social. Pero sólo en el </a:t>
            </a:r>
            <a:r>
              <a:rPr lang="es-CL" dirty="0" err="1"/>
              <a:t>Eq</a:t>
            </a:r>
            <a:r>
              <a:rPr lang="es-CL" dirty="0"/>
              <a:t> de LP la UE = 0 y los C pagan el menor PR posible.</a:t>
            </a:r>
          </a:p>
        </p:txBody>
      </p:sp>
    </p:spTree>
    <p:extLst>
      <p:ext uri="{BB962C8B-B14F-4D97-AF65-F5344CB8AC3E}">
        <p14:creationId xmlns:p14="http://schemas.microsoft.com/office/powerpoint/2010/main" val="2192273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Fallas de mercado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057402" y="1050985"/>
            <a:ext cx="6554867" cy="376767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Situación o estado en que no se dan los supuestos de la competencia perfecta.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En que hay fallas de mercado: Un resultado ineficiente del sistema de mercado en cuanto </a:t>
            </a:r>
            <a:r>
              <a:rPr lang="es-CL" dirty="0" err="1"/>
              <a:t>asignador</a:t>
            </a:r>
            <a:r>
              <a:rPr lang="es-CL" dirty="0"/>
              <a:t> de recursos (escasos ante necesidades ilimitadas).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Causas de las fallas de mercado:</a:t>
            </a:r>
          </a:p>
          <a:p>
            <a:pPr lvl="2"/>
            <a:r>
              <a:rPr lang="es-CL" dirty="0"/>
              <a:t>Regulación de precios.</a:t>
            </a:r>
          </a:p>
          <a:p>
            <a:pPr lvl="2"/>
            <a:r>
              <a:rPr lang="es-CL" dirty="0"/>
              <a:t>Impuestos y subsidios.</a:t>
            </a:r>
          </a:p>
          <a:p>
            <a:pPr lvl="2"/>
            <a:r>
              <a:rPr lang="es-CL" dirty="0"/>
              <a:t>Externalidades.</a:t>
            </a:r>
          </a:p>
          <a:p>
            <a:pPr lvl="2"/>
            <a:r>
              <a:rPr lang="es-CL" dirty="0"/>
              <a:t>Recursos compartidos (bienes públicos).</a:t>
            </a:r>
          </a:p>
          <a:p>
            <a:pPr lvl="2"/>
            <a:r>
              <a:rPr lang="es-CL" dirty="0"/>
              <a:t>Costos de transacción.</a:t>
            </a:r>
          </a:p>
          <a:p>
            <a:pPr lvl="2"/>
            <a:r>
              <a:rPr lang="es-CL" dirty="0"/>
              <a:t>Formas imperfectas de competencia (monopolio, monopsonio, oligopolio, otras formas </a:t>
            </a:r>
            <a:r>
              <a:rPr lang="es-CL" dirty="0" err="1"/>
              <a:t>colusivas</a:t>
            </a:r>
            <a:r>
              <a:rPr lang="es-CL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85435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Definición competencia perfecta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22097" y="757363"/>
            <a:ext cx="6963178" cy="388077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Competencia pura, extrema, perfecta. Recordar paintball.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Muchas E venden, sin poder de mercado, son tomadoras/aceptadores de precios.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Productos idénticos, fungibles, sin características únicas o distintivas. Ej.: pizzas.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A muchos compradores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No hay restricciones de acceso al mercado. Ej.: </a:t>
            </a:r>
            <a:r>
              <a:rPr lang="es-CL" dirty="0" err="1"/>
              <a:t>Huawei</a:t>
            </a:r>
            <a:r>
              <a:rPr lang="es-CL" dirty="0"/>
              <a:t> y lista negra </a:t>
            </a:r>
            <a:r>
              <a:rPr lang="es-CL" dirty="0" err="1"/>
              <a:t>Trump</a:t>
            </a:r>
            <a:r>
              <a:rPr lang="es-CL" dirty="0"/>
              <a:t> (Google).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E existentes carecen de ventajas frente a las nuevas.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Vendedores y compradores están bien informados acerca de los precios.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Cuando la escala eficiente mínima (EEM) de un solo productor es pequeña (baja) en relación con la D del bien o servicio.</a:t>
            </a:r>
          </a:p>
        </p:txBody>
      </p:sp>
    </p:spTree>
    <p:extLst>
      <p:ext uri="{BB962C8B-B14F-4D97-AF65-F5344CB8AC3E}">
        <p14:creationId xmlns:p14="http://schemas.microsoft.com/office/powerpoint/2010/main" val="2454759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Competencia imperfecta. Monopolio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91" y="767962"/>
            <a:ext cx="5178023" cy="3844683"/>
          </a:xfrm>
        </p:spPr>
      </p:pic>
    </p:spTree>
    <p:extLst>
      <p:ext uri="{BB962C8B-B14F-4D97-AF65-F5344CB8AC3E}">
        <p14:creationId xmlns:p14="http://schemas.microsoft.com/office/powerpoint/2010/main" val="1272149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Competencia imperfecta. Monopolio.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57401" y="1021956"/>
            <a:ext cx="3857898" cy="806845"/>
          </a:xfrm>
        </p:spPr>
        <p:txBody>
          <a:bodyPr>
            <a:normAutofit fontScale="92500" lnSpcReduction="10000"/>
          </a:bodyPr>
          <a:lstStyle/>
          <a:p>
            <a:endParaRPr lang="es-CL" sz="1200" dirty="0"/>
          </a:p>
          <a:p>
            <a:r>
              <a:rPr lang="es-CL" b="1" dirty="0"/>
              <a:t>Competencia perfecta</a:t>
            </a:r>
          </a:p>
          <a:p>
            <a:endParaRPr lang="es-CL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106938" y="1710703"/>
            <a:ext cx="3945467" cy="315806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Bienes sustitutos cercanos.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Pluralidad de agentes.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Tomadores de precios.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Sin privilegios ni barreras de entrada.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Competencia extrema.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Información disponible, completa y transparente.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EEM baja en relación con la 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Actividad regulatoria normalmente disruptiva.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No existe “efecto precio”. 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89510" y="882152"/>
            <a:ext cx="3200400" cy="695458"/>
          </a:xfrm>
        </p:spPr>
        <p:txBody>
          <a:bodyPr>
            <a:normAutofit fontScale="92500" lnSpcReduction="10000"/>
          </a:bodyPr>
          <a:lstStyle/>
          <a:p>
            <a:r>
              <a:rPr lang="es-CL" b="1" dirty="0"/>
              <a:t>C. Imperfecta monopolio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784024" y="1710703"/>
            <a:ext cx="4108176" cy="330411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Bien sin sustituto o sin sustituto cercano.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Un solo agente (o empresa).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Creador de precios. Poder de mercado.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Con privilegios y/o barreras de entrada.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Competencia anulada.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Información clasificada, parcial u opaca.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EEM alta en relación con la 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Actividad regulatoria potencialmente beneficiosa.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Existe “efecto precio”. 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471741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Competencia imperfecta. monopolio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22" y="367384"/>
            <a:ext cx="5489154" cy="4185807"/>
          </a:xfrm>
        </p:spPr>
      </p:pic>
    </p:spTree>
    <p:extLst>
      <p:ext uri="{BB962C8B-B14F-4D97-AF65-F5344CB8AC3E}">
        <p14:creationId xmlns:p14="http://schemas.microsoft.com/office/powerpoint/2010/main" val="3155207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Competencia imperfecta. Monopolio.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42" y="915988"/>
            <a:ext cx="6934260" cy="3579812"/>
          </a:xfrm>
        </p:spPr>
      </p:pic>
    </p:spTree>
    <p:extLst>
      <p:ext uri="{BB962C8B-B14F-4D97-AF65-F5344CB8AC3E}">
        <p14:creationId xmlns:p14="http://schemas.microsoft.com/office/powerpoint/2010/main" val="207138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589917"/>
            <a:ext cx="6554867" cy="429883"/>
          </a:xfrm>
        </p:spPr>
        <p:txBody>
          <a:bodyPr>
            <a:normAutofit fontScale="90000"/>
          </a:bodyPr>
          <a:lstStyle/>
          <a:p>
            <a:r>
              <a:rPr lang="es-CL" dirty="0"/>
              <a:t>Origen de los monopolios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1926567" y="229080"/>
          <a:ext cx="8160588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196">
                  <a:extLst>
                    <a:ext uri="{9D8B030D-6E8A-4147-A177-3AD203B41FA5}">
                      <a16:colId xmlns:a16="http://schemas.microsoft.com/office/drawing/2014/main" val="3809968765"/>
                    </a:ext>
                  </a:extLst>
                </a:gridCol>
                <a:gridCol w="2720196">
                  <a:extLst>
                    <a:ext uri="{9D8B030D-6E8A-4147-A177-3AD203B41FA5}">
                      <a16:colId xmlns:a16="http://schemas.microsoft.com/office/drawing/2014/main" val="1869231729"/>
                    </a:ext>
                  </a:extLst>
                </a:gridCol>
                <a:gridCol w="2720196">
                  <a:extLst>
                    <a:ext uri="{9D8B030D-6E8A-4147-A177-3AD203B41FA5}">
                      <a16:colId xmlns:a16="http://schemas.microsoft.com/office/drawing/2014/main" val="4228745973"/>
                    </a:ext>
                  </a:extLst>
                </a:gridCol>
              </a:tblGrid>
              <a:tr h="457772">
                <a:tc>
                  <a:txBody>
                    <a:bodyPr/>
                    <a:lstStyle/>
                    <a:p>
                      <a:r>
                        <a:rPr lang="es-CL" dirty="0"/>
                        <a:t>Recursos del monopolista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Regulaciones</a:t>
                      </a:r>
                      <a:r>
                        <a:rPr lang="es-CL" baseline="0" dirty="0"/>
                        <a:t> del gobierno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Monopolios naturales.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31173"/>
                  </a:ext>
                </a:extLst>
              </a:tr>
              <a:tr h="1438711">
                <a:tc>
                  <a:txBody>
                    <a:bodyPr/>
                    <a:lstStyle/>
                    <a:p>
                      <a:r>
                        <a:rPr lang="es-CL" dirty="0"/>
                        <a:t>Un recurso clave de la producción es propiedad de un</a:t>
                      </a:r>
                      <a:r>
                        <a:rPr lang="es-CL" baseline="0" dirty="0"/>
                        <a:t> </a:t>
                      </a:r>
                      <a:r>
                        <a:rPr lang="es-CL" dirty="0"/>
                        <a:t>solo</a:t>
                      </a:r>
                      <a:r>
                        <a:rPr lang="es-CL" baseline="0" dirty="0"/>
                        <a:t> a</a:t>
                      </a:r>
                      <a:r>
                        <a:rPr lang="es-CL" dirty="0"/>
                        <a:t>gente.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Gobierno concede a un</a:t>
                      </a:r>
                      <a:r>
                        <a:rPr lang="es-CL" baseline="0" dirty="0"/>
                        <a:t> solo agente derechos exclusivos y excluyentes de producción de un bien o servicio.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Un</a:t>
                      </a:r>
                      <a:r>
                        <a:rPr lang="es-CL" baseline="0" dirty="0"/>
                        <a:t> solo agente produce a un costo menor (eficiencia económica) un bien o servicio, de lo que lo haría un número mayor de agentes.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866121"/>
                  </a:ext>
                </a:extLst>
              </a:tr>
              <a:tr h="1831087">
                <a:tc>
                  <a:txBody>
                    <a:bodyPr/>
                    <a:lstStyle/>
                    <a:p>
                      <a:r>
                        <a:rPr lang="es-CL" dirty="0"/>
                        <a:t>Ej.: Mercado del</a:t>
                      </a:r>
                      <a:r>
                        <a:rPr lang="es-CL" baseline="0" dirty="0"/>
                        <a:t> agua en un pueblo nortino alejado. O la propiedad estatal (concesible) sobre el litio.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Ej.: Las patentes de invención (baquelita,</a:t>
                      </a:r>
                      <a:r>
                        <a:rPr lang="es-CL" baseline="0" dirty="0"/>
                        <a:t> de Leo </a:t>
                      </a:r>
                      <a:r>
                        <a:rPr lang="es-CL" baseline="0" dirty="0" err="1"/>
                        <a:t>Baekeland</a:t>
                      </a:r>
                      <a:r>
                        <a:rPr lang="es-CL" baseline="0" dirty="0"/>
                        <a:t>). Y los derechos de propiedad intelectual (copyright, de Isabel Allende o Mario Vargas Llosa).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Ej.:</a:t>
                      </a:r>
                      <a:r>
                        <a:rPr lang="es-CL" baseline="0" dirty="0"/>
                        <a:t> Puentes no congestionados (bien reservado, excluyente vía peajes, pero no rival en el consumo). El servicio público eléctrico de distribución (SPED) en media y baja tensión.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94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9431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835" y="508698"/>
            <a:ext cx="4898509" cy="2757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plástico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2111832" y="1293848"/>
            <a:ext cx="2857561" cy="2481321"/>
          </a:xfrm>
        </p:spPr>
        <p:txBody>
          <a:bodyPr>
            <a:normAutofit/>
          </a:bodyPr>
          <a:lstStyle/>
          <a:p>
            <a:r>
              <a:rPr lang="es-CL" dirty="0"/>
              <a:t>“A menos que esté equivocado, este invento será importante en el futuro.” </a:t>
            </a:r>
          </a:p>
          <a:p>
            <a:r>
              <a:rPr lang="es-CL" sz="1500" dirty="0"/>
              <a:t>Leo </a:t>
            </a:r>
            <a:r>
              <a:rPr lang="es-CL" sz="1500" dirty="0" err="1"/>
              <a:t>Baekeland</a:t>
            </a:r>
            <a:r>
              <a:rPr lang="es-CL" sz="1500" dirty="0"/>
              <a:t>, Diario personal (11.07.1907).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00" y="4176033"/>
            <a:ext cx="2431520" cy="243152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62" y="3808664"/>
            <a:ext cx="2490311" cy="21743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164" y="4174956"/>
            <a:ext cx="2428875" cy="21743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4311" y="3660576"/>
            <a:ext cx="2174345" cy="13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88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plástico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30" y="283719"/>
            <a:ext cx="5371060" cy="3579812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80" y="797508"/>
            <a:ext cx="4806763" cy="35865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03" y="3708681"/>
            <a:ext cx="4455027" cy="24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52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Producción y precios monopólicos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000592" y="569958"/>
          <a:ext cx="8425543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583">
                  <a:extLst>
                    <a:ext uri="{9D8B030D-6E8A-4147-A177-3AD203B41FA5}">
                      <a16:colId xmlns:a16="http://schemas.microsoft.com/office/drawing/2014/main" val="373446545"/>
                    </a:ext>
                  </a:extLst>
                </a:gridCol>
                <a:gridCol w="5394960">
                  <a:extLst>
                    <a:ext uri="{9D8B030D-6E8A-4147-A177-3AD203B41FA5}">
                      <a16:colId xmlns:a16="http://schemas.microsoft.com/office/drawing/2014/main" val="283064119"/>
                    </a:ext>
                  </a:extLst>
                </a:gridCol>
              </a:tblGrid>
              <a:tr h="32228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Competencia perfecta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Monopolio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658464"/>
                  </a:ext>
                </a:extLst>
              </a:tr>
              <a:tr h="2967737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CL" dirty="0"/>
                        <a:t>Sin poder de mercado,</a:t>
                      </a:r>
                      <a:r>
                        <a:rPr lang="es-CL" baseline="0" dirty="0"/>
                        <a:t> esto es, capacidad de influir sobre los precios (ergo, tampoco, sobre la Q óptima).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CL" baseline="0" dirty="0"/>
                        <a:t>Agentes competitivos extremos: sólo uno, de muchos.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CL" baseline="0" dirty="0"/>
                        <a:t>Curva D es horizontal (sin pendiente).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CL" baseline="0" dirty="0"/>
                        <a:t>Max. </a:t>
                      </a:r>
                      <a:r>
                        <a:rPr lang="es-CL" baseline="0" dirty="0" err="1"/>
                        <a:t>benefs</a:t>
                      </a:r>
                      <a:r>
                        <a:rPr lang="es-CL" baseline="0" dirty="0"/>
                        <a:t>.: </a:t>
                      </a:r>
                      <a:r>
                        <a:rPr lang="es-CL" baseline="0" dirty="0" err="1"/>
                        <a:t>IMg</a:t>
                      </a:r>
                      <a:r>
                        <a:rPr lang="es-CL" baseline="0" dirty="0"/>
                        <a:t> = </a:t>
                      </a:r>
                      <a:r>
                        <a:rPr lang="es-CL" baseline="0" dirty="0" err="1"/>
                        <a:t>CMg</a:t>
                      </a:r>
                      <a:endParaRPr lang="es-C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CL" dirty="0"/>
                        <a:t>Con poder de mercado (PM). 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CL" dirty="0"/>
                        <a:t>Un solo</a:t>
                      </a:r>
                      <a:r>
                        <a:rPr lang="es-CL" baseline="0" dirty="0"/>
                        <a:t> agente, productor, oferente.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CL" baseline="0" dirty="0"/>
                        <a:t>Monopolista (M) tiene un límite para beneficiarse de su PM : la D.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CL" baseline="0" dirty="0"/>
                        <a:t>Curva D, que en M siempre es elástica, tiene pendiente descendente (en relación con aumento de Q).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CL" baseline="0" dirty="0"/>
                        <a:t>Razón por la cual curva D = curva Ingreso Total Medio (</a:t>
                      </a:r>
                      <a:r>
                        <a:rPr lang="es-CL" baseline="0" dirty="0" err="1"/>
                        <a:t>ITMe</a:t>
                      </a:r>
                      <a:r>
                        <a:rPr lang="es-CL" baseline="0" dirty="0"/>
                        <a:t>)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s-CL" baseline="0" dirty="0"/>
                        <a:t>Max. </a:t>
                      </a:r>
                      <a:r>
                        <a:rPr lang="es-CL" baseline="0" dirty="0" err="1"/>
                        <a:t>benefs</a:t>
                      </a:r>
                      <a:r>
                        <a:rPr lang="es-CL" baseline="0" dirty="0"/>
                        <a:t>.: </a:t>
                      </a:r>
                      <a:r>
                        <a:rPr lang="es-CL" baseline="0" dirty="0" err="1"/>
                        <a:t>IMg</a:t>
                      </a:r>
                      <a:r>
                        <a:rPr lang="es-CL" baseline="0" dirty="0"/>
                        <a:t> = </a:t>
                      </a:r>
                      <a:r>
                        <a:rPr lang="es-CL" baseline="0" dirty="0" err="1"/>
                        <a:t>CMg</a:t>
                      </a:r>
                      <a:endParaRPr lang="es-CL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s-CL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43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280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Beneficios de un monopolio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1" y="1443486"/>
            <a:ext cx="7724954" cy="33700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BM: IT - 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BM: (IT/Q – CT/Q) x Q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BM: (</a:t>
            </a:r>
            <a:r>
              <a:rPr lang="es-CL" dirty="0" err="1"/>
              <a:t>ITMe</a:t>
            </a:r>
            <a:r>
              <a:rPr lang="es-CL" dirty="0"/>
              <a:t> – </a:t>
            </a:r>
            <a:r>
              <a:rPr lang="es-CL" dirty="0" err="1"/>
              <a:t>CTMe</a:t>
            </a:r>
            <a:r>
              <a:rPr lang="es-CL" dirty="0"/>
              <a:t>) x Q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BM: (PR$ - </a:t>
            </a:r>
            <a:r>
              <a:rPr lang="es-CL" dirty="0" err="1"/>
              <a:t>CTMe</a:t>
            </a:r>
            <a:r>
              <a:rPr lang="es-CL" dirty="0"/>
              <a:t>) x Q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Gráficamente, BM: Área delimitada por la proyección de punto sobre D a los ejes X (PR$) e Y (Q óptima), y el punto de intersección en </a:t>
            </a:r>
            <a:r>
              <a:rPr lang="es-ES" dirty="0" err="1"/>
              <a:t>CTMe</a:t>
            </a:r>
            <a:r>
              <a:rPr lang="es-ES" dirty="0"/>
              <a:t>.   </a:t>
            </a: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endParaRPr lang="es-CL" sz="3200" dirty="0"/>
          </a:p>
          <a:p>
            <a:pPr>
              <a:buFont typeface="Wingdings" panose="05000000000000000000" pitchFamily="2" charset="2"/>
              <a:buChar char="§"/>
            </a:pP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5149042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Beneficios de un monopolio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01" y="838200"/>
            <a:ext cx="6061165" cy="4023940"/>
          </a:xfrm>
        </p:spPr>
      </p:pic>
    </p:spTree>
    <p:extLst>
      <p:ext uri="{BB962C8B-B14F-4D97-AF65-F5344CB8AC3E}">
        <p14:creationId xmlns:p14="http://schemas.microsoft.com/office/powerpoint/2010/main" val="2942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574" y="1044190"/>
            <a:ext cx="7272043" cy="497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808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1" y="5520906"/>
            <a:ext cx="6787550" cy="695864"/>
          </a:xfrm>
        </p:spPr>
        <p:txBody>
          <a:bodyPr>
            <a:normAutofit/>
          </a:bodyPr>
          <a:lstStyle/>
          <a:p>
            <a:r>
              <a:rPr lang="es-CL" dirty="0"/>
              <a:t>Maximización de beneficios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2057401" y="508959"/>
          <a:ext cx="7521576" cy="4807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88">
                  <a:extLst>
                    <a:ext uri="{9D8B030D-6E8A-4147-A177-3AD203B41FA5}">
                      <a16:colId xmlns:a16="http://schemas.microsoft.com/office/drawing/2014/main" val="1586519957"/>
                    </a:ext>
                  </a:extLst>
                </a:gridCol>
                <a:gridCol w="3760788">
                  <a:extLst>
                    <a:ext uri="{9D8B030D-6E8A-4147-A177-3AD203B41FA5}">
                      <a16:colId xmlns:a16="http://schemas.microsoft.com/office/drawing/2014/main" val="3248179184"/>
                    </a:ext>
                  </a:extLst>
                </a:gridCol>
              </a:tblGrid>
              <a:tr h="41469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Competencia perfecta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Monopolio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462027"/>
                  </a:ext>
                </a:extLst>
              </a:tr>
              <a:tr h="373880">
                <a:tc>
                  <a:txBody>
                    <a:bodyPr/>
                    <a:lstStyle/>
                    <a:p>
                      <a:r>
                        <a:rPr lang="en-US" dirty="0"/>
                        <a:t>Meta E: Max. </a:t>
                      </a:r>
                      <a:r>
                        <a:rPr lang="en-US" dirty="0" err="1"/>
                        <a:t>Benefs</a:t>
                      </a:r>
                      <a:r>
                        <a:rPr lang="en-US" dirty="0"/>
                        <a:t>.: IT – CT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Meta M: Max. </a:t>
                      </a:r>
                      <a:r>
                        <a:rPr lang="en-US" dirty="0" err="1"/>
                        <a:t>Benefs</a:t>
                      </a:r>
                      <a:r>
                        <a:rPr lang="en-US" dirty="0"/>
                        <a:t>.: IT – 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566572"/>
                  </a:ext>
                </a:extLst>
              </a:tr>
              <a:tr h="9347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aseline="0" dirty="0"/>
                        <a:t>E </a:t>
                      </a:r>
                      <a:r>
                        <a:rPr lang="es-CL" baseline="0" dirty="0" err="1"/>
                        <a:t>max</a:t>
                      </a:r>
                      <a:r>
                        <a:rPr lang="es-CL" baseline="0" dirty="0"/>
                        <a:t>. </a:t>
                      </a:r>
                      <a:r>
                        <a:rPr lang="es-CL" baseline="0" dirty="0" err="1"/>
                        <a:t>benefs</a:t>
                      </a:r>
                      <a:r>
                        <a:rPr lang="es-CL" baseline="0" dirty="0"/>
                        <a:t>. donde: </a:t>
                      </a:r>
                      <a:r>
                        <a:rPr lang="es-CL" baseline="0" dirty="0" err="1"/>
                        <a:t>IMg</a:t>
                      </a:r>
                      <a:r>
                        <a:rPr lang="es-CL" baseline="0" dirty="0"/>
                        <a:t> = </a:t>
                      </a:r>
                      <a:r>
                        <a:rPr lang="es-CL" baseline="0" dirty="0" err="1"/>
                        <a:t>CMg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M </a:t>
                      </a:r>
                      <a:r>
                        <a:rPr lang="es-CL" dirty="0" err="1"/>
                        <a:t>max</a:t>
                      </a:r>
                      <a:r>
                        <a:rPr lang="es-CL" dirty="0"/>
                        <a:t>.</a:t>
                      </a:r>
                      <a:r>
                        <a:rPr lang="es-CL" baseline="0" dirty="0"/>
                        <a:t> </a:t>
                      </a:r>
                      <a:r>
                        <a:rPr lang="es-CL" baseline="0" dirty="0" err="1"/>
                        <a:t>benefs</a:t>
                      </a:r>
                      <a:r>
                        <a:rPr lang="es-CL" baseline="0" dirty="0"/>
                        <a:t>. donde: </a:t>
                      </a:r>
                      <a:r>
                        <a:rPr lang="es-CL" baseline="0" dirty="0" err="1"/>
                        <a:t>IMg</a:t>
                      </a:r>
                      <a:r>
                        <a:rPr lang="es-CL" baseline="0" dirty="0"/>
                        <a:t> = </a:t>
                      </a:r>
                      <a:r>
                        <a:rPr lang="es-CL" baseline="0" dirty="0" err="1"/>
                        <a:t>CMg</a:t>
                      </a:r>
                      <a:r>
                        <a:rPr lang="es-CL" baseline="0" dirty="0"/>
                        <a:t> </a:t>
                      </a: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371560"/>
                  </a:ext>
                </a:extLst>
              </a:tr>
              <a:tr h="934701">
                <a:tc>
                  <a:txBody>
                    <a:bodyPr/>
                    <a:lstStyle/>
                    <a:p>
                      <a:r>
                        <a:rPr lang="es-CL" dirty="0"/>
                        <a:t>Q óptima es</a:t>
                      </a:r>
                      <a:r>
                        <a:rPr lang="es-CL" baseline="0" dirty="0"/>
                        <a:t> determinada por dicha intersección, proyectada al eje X (Q).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Q</a:t>
                      </a:r>
                      <a:r>
                        <a:rPr lang="es-ES" baseline="0" dirty="0"/>
                        <a:t> óptima</a:t>
                      </a:r>
                      <a:r>
                        <a:rPr lang="es-ES" dirty="0"/>
                        <a:t> es determinada por dicha intersección, proyectada al eje X (Q).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277621"/>
                  </a:ext>
                </a:extLst>
              </a:tr>
              <a:tr h="654290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PR$ =</a:t>
                      </a:r>
                      <a:r>
                        <a:rPr lang="es-CL" baseline="0" dirty="0"/>
                        <a:t> </a:t>
                      </a:r>
                      <a:r>
                        <a:rPr lang="es-CL" baseline="0" dirty="0" err="1"/>
                        <a:t>IMg</a:t>
                      </a:r>
                      <a:r>
                        <a:rPr lang="es-CL" baseline="0" dirty="0"/>
                        <a:t> = </a:t>
                      </a:r>
                      <a:r>
                        <a:rPr lang="es-CL" baseline="0" dirty="0" err="1"/>
                        <a:t>CMg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Pero, en M,</a:t>
                      </a:r>
                    </a:p>
                    <a:p>
                      <a:pPr algn="ctr"/>
                      <a:r>
                        <a:rPr lang="es-ES" dirty="0"/>
                        <a:t>PR$ siempre &gt; punto</a:t>
                      </a:r>
                      <a:r>
                        <a:rPr lang="es-ES" baseline="0" dirty="0"/>
                        <a:t> </a:t>
                      </a:r>
                      <a:r>
                        <a:rPr lang="es-ES" dirty="0" err="1"/>
                        <a:t>IMg</a:t>
                      </a:r>
                      <a:r>
                        <a:rPr lang="es-ES" dirty="0"/>
                        <a:t> =</a:t>
                      </a:r>
                      <a:r>
                        <a:rPr lang="es-ES" baseline="0" dirty="0"/>
                        <a:t> </a:t>
                      </a:r>
                      <a:r>
                        <a:rPr lang="es-ES" baseline="0" dirty="0" err="1"/>
                        <a:t>CMg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644887"/>
                  </a:ext>
                </a:extLst>
              </a:tr>
              <a:tr h="1495521"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/>
                        <a:t>Benef</a:t>
                      </a:r>
                      <a:r>
                        <a:rPr lang="es-ES" dirty="0"/>
                        <a:t>. M: Área delimitada por la proyección del punto </a:t>
                      </a:r>
                      <a:r>
                        <a:rPr lang="es-ES" baseline="0" dirty="0"/>
                        <a:t>sobre D a los ejes X (PR$) e Y (Q óptima), y el punto de intersección en </a:t>
                      </a:r>
                      <a:r>
                        <a:rPr lang="es-ES" baseline="0" dirty="0" err="1"/>
                        <a:t>CTMe</a:t>
                      </a:r>
                      <a:r>
                        <a:rPr lang="es-ES" baseline="0" dirty="0"/>
                        <a:t>.  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663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1720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146428" y="365128"/>
            <a:ext cx="7521575" cy="549275"/>
          </a:xfrm>
        </p:spPr>
        <p:txBody>
          <a:bodyPr>
            <a:normAutofit fontScale="90000"/>
          </a:bodyPr>
          <a:lstStyle/>
          <a:p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16" y="365128"/>
            <a:ext cx="8397025" cy="5145129"/>
          </a:xfrm>
        </p:spPr>
      </p:pic>
    </p:spTree>
    <p:extLst>
      <p:ext uri="{BB962C8B-B14F-4D97-AF65-F5344CB8AC3E}">
        <p14:creationId xmlns:p14="http://schemas.microsoft.com/office/powerpoint/2010/main" val="32161771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1" y="5486400"/>
            <a:ext cx="7103852" cy="707366"/>
          </a:xfrm>
        </p:spPr>
        <p:txBody>
          <a:bodyPr>
            <a:normAutofit/>
          </a:bodyPr>
          <a:lstStyle/>
          <a:p>
            <a:r>
              <a:rPr lang="es-CL" dirty="0"/>
              <a:t>Ingresos monopólicos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929442" y="333268"/>
          <a:ext cx="8333117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836">
                  <a:extLst>
                    <a:ext uri="{9D8B030D-6E8A-4147-A177-3AD203B41FA5}">
                      <a16:colId xmlns:a16="http://schemas.microsoft.com/office/drawing/2014/main" val="3182988820"/>
                    </a:ext>
                  </a:extLst>
                </a:gridCol>
                <a:gridCol w="6026281">
                  <a:extLst>
                    <a:ext uri="{9D8B030D-6E8A-4147-A177-3AD203B41FA5}">
                      <a16:colId xmlns:a16="http://schemas.microsoft.com/office/drawing/2014/main" val="1161877238"/>
                    </a:ext>
                  </a:extLst>
                </a:gridCol>
              </a:tblGrid>
              <a:tr h="59766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Competencia perfecta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Monopolio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966594"/>
                  </a:ext>
                </a:extLst>
              </a:tr>
              <a:tr h="59766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 E: Max.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Benefs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.: IT – CT.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 M: Max.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Benefs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.: IT – 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42058"/>
                  </a:ext>
                </a:extLst>
              </a:tr>
              <a:tr h="36713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Precio (PR$) = </a:t>
                      </a:r>
                      <a:r>
                        <a:rPr kumimoji="0" lang="es-C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IMg</a:t>
                      </a: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= D(</a:t>
                      </a:r>
                      <a:r>
                        <a:rPr kumimoji="0" lang="es-C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UMg</a:t>
                      </a: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Vende/compra al precio de equilibrio de mercado.</a:t>
                      </a:r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CL" baseline="0" dirty="0"/>
                        <a:t>Si M estableciese un PR$ demasiado alto, la D caería.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Salvo en la primera unidad, en M, la D ≠ </a:t>
                      </a:r>
                      <a:r>
                        <a:rPr kumimoji="0" lang="es-C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IMg</a:t>
                      </a: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 siguientes unidades, las curvas D e </a:t>
                      </a:r>
                      <a:r>
                        <a:rPr kumimoji="0" lang="es-C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IMg</a:t>
                      </a: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divergen, con </a:t>
                      </a:r>
                      <a:r>
                        <a:rPr kumimoji="0" lang="es-C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IMg</a:t>
                      </a:r>
                      <a:r>
                        <a:rPr kumimoji="0" lang="es-C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bajo D. En otros términos, en M, siempre </a:t>
                      </a:r>
                      <a:r>
                        <a:rPr kumimoji="0" lang="es-E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IMg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&lt;</a:t>
                      </a:r>
                      <a:r>
                        <a:rPr kumimoji="0" lang="es-E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PR$ cobrado por su producto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CL" baseline="0" dirty="0"/>
                        <a:t>M puede restringir Q y así </a:t>
                      </a:r>
                      <a:r>
                        <a:rPr lang="el-GR" baseline="0" dirty="0"/>
                        <a:t>Δ</a:t>
                      </a:r>
                      <a:r>
                        <a:rPr lang="es-CL" baseline="0" dirty="0"/>
                        <a:t>+ PR$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CL" dirty="0"/>
                        <a:t>Cuando M </a:t>
                      </a:r>
                      <a:r>
                        <a:rPr lang="el-GR" dirty="0"/>
                        <a:t>Δ+</a:t>
                      </a:r>
                      <a:r>
                        <a:rPr lang="es-CL" dirty="0"/>
                        <a:t> ventas se producen dos efectos: 1. Efecto precio; y 2. Efecto producto.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CL" baseline="0" dirty="0"/>
                        <a:t>En resumen, M trata de producir (ergo, vender) menos (que en un MCP), para vender más caro (e incrementar su IT).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2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7101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Distintos tipos de mercado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2" y="533400"/>
            <a:ext cx="7086599" cy="4377906"/>
          </a:xfrm>
        </p:spPr>
        <p:txBody>
          <a:bodyPr>
            <a:normAutofit fontScale="85000" lnSpcReduction="20000"/>
          </a:bodyPr>
          <a:lstStyle/>
          <a:p>
            <a:r>
              <a:rPr lang="es-CL" dirty="0"/>
              <a:t>Los mercados (M) donde operan las E no son todos iguales, tienen diversa estructura.</a:t>
            </a:r>
          </a:p>
          <a:p>
            <a:r>
              <a:rPr lang="es-CL" dirty="0"/>
              <a:t>Los economistas distinguen, según el grado de concentración del mercado: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M. de competencia perfecta: Múltiples oferentes y demandantes; información transparente y accesible a todos; acceso abierto al mercado; identidad de productos. Nadie tiene poder de mercado.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M. de competencia imperfecta: No se da alguna de aquellas características. Fundamentalmente tres:</a:t>
            </a:r>
          </a:p>
          <a:p>
            <a:pPr lvl="3"/>
            <a:r>
              <a:rPr lang="es-CL" b="1" dirty="0"/>
              <a:t>Competencia monopolista: Productos similares con ligeras diferencias (diferenciación de producto real o inducida). Ej.: pizzas.</a:t>
            </a:r>
          </a:p>
          <a:p>
            <a:pPr lvl="3"/>
            <a:r>
              <a:rPr lang="es-CL" b="1" dirty="0"/>
              <a:t>Oligopolio: Participa un reducido número de empresas. El producto puede ser casi idéntico o diferenciado. Ej.: la industria de distribución eléctrica.</a:t>
            </a:r>
          </a:p>
          <a:p>
            <a:pPr lvl="3"/>
            <a:r>
              <a:rPr lang="es-CL" b="1" dirty="0"/>
              <a:t>Monopolio: Una sola E que produce un bien o servicio sin sustitutos cercanos y protegida por barreras de entrada a nuevos competidores. Ausencia total de competencia, poder de mercado total. Ej.: El mercado relevante de distribución eléctrica concesionada; la propiedad intelectual.</a:t>
            </a:r>
          </a:p>
        </p:txBody>
      </p:sp>
    </p:spTree>
    <p:extLst>
      <p:ext uri="{BB962C8B-B14F-4D97-AF65-F5344CB8AC3E}">
        <p14:creationId xmlns:p14="http://schemas.microsoft.com/office/powerpoint/2010/main" val="845572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33600" y="609600"/>
            <a:ext cx="6795753" cy="1320800"/>
          </a:xfrm>
        </p:spPr>
        <p:txBody>
          <a:bodyPr/>
          <a:lstStyle/>
          <a:p>
            <a:r>
              <a:rPr lang="es-CL" dirty="0"/>
              <a:t>¿Cómo se mide la concentración?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286002" y="2409644"/>
            <a:ext cx="3716866" cy="316303"/>
          </a:xfrm>
        </p:spPr>
        <p:txBody>
          <a:bodyPr/>
          <a:lstStyle/>
          <a:p>
            <a:r>
              <a:rPr lang="es-CL" b="1" dirty="0"/>
              <a:t>Coeficiente de 4 empresas</a:t>
            </a:r>
            <a:endParaRPr lang="es-CL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057401" y="3048001"/>
            <a:ext cx="3561272" cy="2737449"/>
          </a:xfrm>
        </p:spPr>
        <p:txBody>
          <a:bodyPr>
            <a:normAutofit fontScale="70000" lnSpcReduction="20000"/>
          </a:bodyPr>
          <a:lstStyle/>
          <a:p>
            <a:pPr marL="0" lvl="1" indent="0">
              <a:buClr>
                <a:srgbClr val="F96A1B"/>
              </a:buClr>
              <a:buNone/>
            </a:pPr>
            <a:r>
              <a:rPr lang="es-CL" sz="1200" dirty="0">
                <a:solidFill>
                  <a:srgbClr val="000000"/>
                </a:solidFill>
              </a:rPr>
              <a:t>	</a:t>
            </a:r>
            <a:endParaRPr lang="es-CL" sz="170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CL" sz="1700" dirty="0"/>
              <a:t>% valor de ventas de las 4 E más grandes de la industria.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700" dirty="0"/>
              <a:t>0% = Comp. Perfecta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700" dirty="0">
                <a:latin typeface="Times New Roman"/>
                <a:cs typeface="Times New Roman"/>
              </a:rPr>
              <a:t>&lt;</a:t>
            </a:r>
            <a:r>
              <a:rPr lang="es-CL" sz="1700" dirty="0"/>
              <a:t>60% = Señal de mercado competitivo.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700" dirty="0"/>
              <a:t>≥60% = Evidencia de mercado altamente concentrado, pocas empresas, oligopolio.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sz="1700" dirty="0"/>
              <a:t>100% = Monopolio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379018" y="1930400"/>
            <a:ext cx="3764051" cy="841554"/>
          </a:xfrm>
        </p:spPr>
        <p:txBody>
          <a:bodyPr/>
          <a:lstStyle/>
          <a:p>
            <a:r>
              <a:rPr lang="es-CL" b="1" dirty="0"/>
              <a:t>Índice </a:t>
            </a:r>
            <a:r>
              <a:rPr lang="es-CL" b="1" dirty="0" err="1"/>
              <a:t>Herfindahl-Hirschman</a:t>
            </a:r>
            <a:r>
              <a:rPr lang="es-CL" b="1" dirty="0"/>
              <a:t>(IHH)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6186364" y="2582175"/>
            <a:ext cx="3956705" cy="324928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Sumatoria del cuadrado de las participaciones porcentuales de mercado de las 50 E más grandes de la industria (o de todas, si hay menos de 50).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HHI = </a:t>
            </a:r>
            <a:r>
              <a:rPr lang="es-CL" dirty="0">
                <a:latin typeface="Times New Roman"/>
                <a:cs typeface="Times New Roman"/>
              </a:rPr>
              <a:t>Ʃ %x2 + %y2…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&lt;1.000 = M. competitivo.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1.000 – 1.800 = M. moderadamente competitivo.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˃1.800 = M. no competitivo.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10.000  (=100</a:t>
            </a:r>
            <a:r>
              <a:rPr lang="es-CL" sz="1400" dirty="0"/>
              <a:t>2</a:t>
            </a:r>
            <a:r>
              <a:rPr lang="es-CL" dirty="0"/>
              <a:t>) = Monopolio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16474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480650"/>
            <a:ext cx="6554867" cy="1072549"/>
          </a:xfrm>
        </p:spPr>
        <p:txBody>
          <a:bodyPr>
            <a:normAutofit fontScale="90000"/>
          </a:bodyPr>
          <a:lstStyle/>
          <a:p>
            <a:r>
              <a:rPr lang="es-CL" dirty="0"/>
              <a:t>¿Cómo se mide el poder monopolístico? Índice Lerner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sz="half" idx="4294967295"/>
          </p:nvPr>
        </p:nvGraphicFramePr>
        <p:xfrm>
          <a:off x="1972575" y="304802"/>
          <a:ext cx="4249947" cy="506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947">
                  <a:extLst>
                    <a:ext uri="{9D8B030D-6E8A-4147-A177-3AD203B41FA5}">
                      <a16:colId xmlns:a16="http://schemas.microsoft.com/office/drawing/2014/main" val="3508946338"/>
                    </a:ext>
                  </a:extLst>
                </a:gridCol>
              </a:tblGrid>
              <a:tr h="759581">
                <a:tc>
                  <a:txBody>
                    <a:bodyPr/>
                    <a:lstStyle/>
                    <a:p>
                      <a:endParaRPr lang="es-CL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304224"/>
                  </a:ext>
                </a:extLst>
              </a:tr>
              <a:tr h="430699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900" dirty="0"/>
                        <a:t>Lerner</a:t>
                      </a:r>
                      <a:r>
                        <a:rPr lang="es-CL" sz="1900" baseline="0" dirty="0"/>
                        <a:t> = Inversa de E (elasticidad) en su valor absoluto.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ES" sz="1900" baseline="0" dirty="0"/>
                        <a:t>El índice varía entre un máximo de 1 y un mínimo de 0, donde un número mayor implica un mayor poder de mercado.</a:t>
                      </a:r>
                      <a:endParaRPr lang="es-CL" sz="19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900" baseline="0" dirty="0"/>
                        <a:t>Regla para la fijación de precios.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s-CL" sz="1900" baseline="0" dirty="0"/>
                        <a:t>Abba Lerner: “Los monopolios son una cuestión de grado”. En definitiva, de cuán superior fuere el precio al </a:t>
                      </a:r>
                      <a:r>
                        <a:rPr lang="es-CL" sz="1900" baseline="0" dirty="0" err="1"/>
                        <a:t>CMg</a:t>
                      </a:r>
                      <a:r>
                        <a:rPr lang="es-CL" sz="1900" baseline="0" dirty="0"/>
                        <a:t> (vs Pareto).</a:t>
                      </a:r>
                      <a:endParaRPr lang="es-CL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328552"/>
                  </a:ext>
                </a:extLst>
              </a:tr>
            </a:tbl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6679003" y="676695"/>
            <a:ext cx="3125634" cy="1295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s-CL" dirty="0"/>
              <a:t>TR=Ingreso total (IT)</a:t>
            </a:r>
          </a:p>
          <a:p>
            <a:pPr algn="ctr"/>
            <a:r>
              <a:rPr lang="es-CL" dirty="0"/>
              <a:t>AR= Venta total (VT)</a:t>
            </a:r>
          </a:p>
          <a:p>
            <a:pPr algn="ctr"/>
            <a:r>
              <a:rPr lang="es-CL" dirty="0"/>
              <a:t>MR=</a:t>
            </a:r>
            <a:r>
              <a:rPr lang="es-CL" dirty="0" err="1"/>
              <a:t>Ingr</a:t>
            </a:r>
            <a:r>
              <a:rPr lang="es-CL" dirty="0"/>
              <a:t>. marginal (</a:t>
            </a:r>
            <a:r>
              <a:rPr lang="es-CL" dirty="0" err="1"/>
              <a:t>IMg</a:t>
            </a:r>
            <a:r>
              <a:rPr lang="es-CL" dirty="0"/>
              <a:t>)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20" y="2274943"/>
            <a:ext cx="3860800" cy="2757488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89" y="525981"/>
            <a:ext cx="1660266" cy="42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1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se mide el poder monopolístico?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2003767" y="561826"/>
            <a:ext cx="3279820" cy="4098543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0" dirty="0"/>
              <a:t>Ejemplo de cálculo -siguiendo a </a:t>
            </a:r>
            <a:r>
              <a:rPr lang="es-ES" b="0" dirty="0" err="1"/>
              <a:t>Cournot</a:t>
            </a:r>
            <a:r>
              <a:rPr lang="es-ES" b="0" dirty="0"/>
              <a:t>- de maximización de ganancia (curva TR).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0" dirty="0"/>
              <a:t>Dado que ventas totales (línea AR) aumentan con disminución de precios, sigue que Ingresos marginales (línea MR) divergen, aumentando más lentamente.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b="0" dirty="0"/>
              <a:t>Nótese que ganancia/ingreso total es 0 tanto a máximo de precios (debido a no venta) como a “venta total” (no precios) sigue que la maximización de ganancia se encuentra en algún punto intermedio, específicamente (y asumiendo costos de producción constante, en este caso 0): en el punto que línea MR cruza el eje de cantidad (disminuye a 0). A partir de eso, ventas adicionales -a menor precio- disminuyen la ganancia.</a:t>
            </a:r>
            <a:endParaRPr lang="es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62896" y="931764"/>
            <a:ext cx="4610319" cy="37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2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Estructura de mercado. factores adicionales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133600" y="1403799"/>
            <a:ext cx="5802703" cy="3306225"/>
          </a:xfrm>
        </p:spPr>
        <p:txBody>
          <a:bodyPr/>
          <a:lstStyle/>
          <a:p>
            <a:pPr marL="0" indent="0"/>
            <a:endParaRPr lang="es-CL" dirty="0"/>
          </a:p>
          <a:p>
            <a:pPr marL="0" indent="0" algn="just"/>
            <a:r>
              <a:rPr lang="es-CL" dirty="0"/>
              <a:t>Las medidas de concentración son un indicador útil del grado de competencia de un mercado.</a:t>
            </a:r>
          </a:p>
          <a:p>
            <a:pPr marL="0" indent="0" algn="just"/>
            <a:r>
              <a:rPr lang="es-CL" dirty="0"/>
              <a:t>Pero se requiere información adicional para determinar la estructura de un mercado.</a:t>
            </a:r>
          </a:p>
          <a:p>
            <a:pPr marL="0" indent="0" algn="just"/>
            <a:r>
              <a:rPr lang="es-CL" dirty="0"/>
              <a:t>Alcance geográfico del mercado: nacional, regional, local, global.</a:t>
            </a:r>
          </a:p>
          <a:p>
            <a:pPr marL="0" indent="0"/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86" y="311472"/>
            <a:ext cx="4673944" cy="11650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31" y="311472"/>
            <a:ext cx="2184627" cy="30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38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Estructura de mercado. Factores adicionales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1" y="4077420"/>
            <a:ext cx="7537076" cy="678611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Barreras a la entrada y rotación de empresas.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/>
        </p:nvGraphicFramePr>
        <p:xfrm>
          <a:off x="2228848" y="449611"/>
          <a:ext cx="7734304" cy="331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017">
                  <a:extLst>
                    <a:ext uri="{9D8B030D-6E8A-4147-A177-3AD203B41FA5}">
                      <a16:colId xmlns:a16="http://schemas.microsoft.com/office/drawing/2014/main" val="2944459623"/>
                    </a:ext>
                  </a:extLst>
                </a:gridCol>
                <a:gridCol w="3895287">
                  <a:extLst>
                    <a:ext uri="{9D8B030D-6E8A-4147-A177-3AD203B41FA5}">
                      <a16:colId xmlns:a16="http://schemas.microsoft.com/office/drawing/2014/main" val="863356955"/>
                    </a:ext>
                  </a:extLst>
                </a:gridCol>
              </a:tblGrid>
              <a:tr h="654571">
                <a:tc>
                  <a:txBody>
                    <a:bodyPr/>
                    <a:lstStyle/>
                    <a:p>
                      <a:r>
                        <a:rPr lang="es-CL" sz="1300" dirty="0"/>
                        <a:t>Quiebra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Fusiones &amp; adquisiciones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073303"/>
                  </a:ext>
                </a:extLst>
              </a:tr>
              <a:tr h="655608">
                <a:tc>
                  <a:txBody>
                    <a:bodyPr/>
                    <a:lstStyle/>
                    <a:p>
                      <a:r>
                        <a:rPr lang="es-CL" sz="1300" dirty="0"/>
                        <a:t>Por sí mismo. Ineficiencia económica.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Por intervención de terceros ante</a:t>
                      </a:r>
                      <a:r>
                        <a:rPr lang="es-CL" sz="1300" baseline="0" dirty="0"/>
                        <a:t> éxito o economías (fusión) o fracaso (adquisiciones). </a:t>
                      </a:r>
                      <a:endParaRPr lang="es-C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561902"/>
                  </a:ext>
                </a:extLst>
              </a:tr>
              <a:tr h="2005366">
                <a:tc>
                  <a:txBody>
                    <a:bodyPr/>
                    <a:lstStyle/>
                    <a:p>
                      <a:endParaRPr lang="es-CL" sz="1300" dirty="0"/>
                    </a:p>
                    <a:p>
                      <a:endParaRPr lang="es-CL" sz="1300" dirty="0"/>
                    </a:p>
                    <a:p>
                      <a:endParaRPr lang="es-CL" sz="1300" dirty="0"/>
                    </a:p>
                    <a:p>
                      <a:endParaRPr lang="es-CL" sz="1300" dirty="0"/>
                    </a:p>
                    <a:p>
                      <a:endParaRPr lang="es-CL" sz="1300" dirty="0"/>
                    </a:p>
                    <a:p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089188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83" y="1839236"/>
            <a:ext cx="3036571" cy="18478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50" y="1839236"/>
            <a:ext cx="3059429" cy="18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98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175849"/>
            <a:ext cx="6554867" cy="843951"/>
          </a:xfrm>
        </p:spPr>
        <p:txBody>
          <a:bodyPr>
            <a:normAutofit fontScale="90000"/>
          </a:bodyPr>
          <a:lstStyle/>
          <a:p>
            <a:r>
              <a:rPr lang="es-CL" dirty="0"/>
              <a:t>Estructura de mercado. factores adicionales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2" y="533401"/>
            <a:ext cx="6554867" cy="321621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Correspondencia entre mercado e industria.</a:t>
            </a:r>
          </a:p>
          <a:p>
            <a:pPr marL="0" indent="0">
              <a:buNone/>
            </a:pPr>
            <a:endParaRPr lang="es-CL" dirty="0">
              <a:solidFill>
                <a:srgbClr val="000000"/>
              </a:solidFill>
            </a:endParaRPr>
          </a:p>
          <a:p>
            <a:pPr marL="0" indent="0"/>
            <a:endParaRPr lang="es-CL" dirty="0">
              <a:solidFill>
                <a:srgbClr val="000000"/>
              </a:solidFill>
            </a:endParaRPr>
          </a:p>
          <a:p>
            <a:pPr lvl="0"/>
            <a:endParaRPr lang="es-CL" dirty="0">
              <a:solidFill>
                <a:srgbClr val="000000"/>
              </a:solidFill>
            </a:endParaRPr>
          </a:p>
          <a:p>
            <a:endParaRPr lang="es-C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2470935" y="1508970"/>
          <a:ext cx="7512981" cy="3408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2132">
                  <a:extLst>
                    <a:ext uri="{9D8B030D-6E8A-4147-A177-3AD203B41FA5}">
                      <a16:colId xmlns:a16="http://schemas.microsoft.com/office/drawing/2014/main" val="2217277854"/>
                    </a:ext>
                  </a:extLst>
                </a:gridCol>
                <a:gridCol w="3400849">
                  <a:extLst>
                    <a:ext uri="{9D8B030D-6E8A-4147-A177-3AD203B41FA5}">
                      <a16:colId xmlns:a16="http://schemas.microsoft.com/office/drawing/2014/main" val="2131017772"/>
                    </a:ext>
                  </a:extLst>
                </a:gridCol>
              </a:tblGrid>
              <a:tr h="742207">
                <a:tc>
                  <a:txBody>
                    <a:bodyPr/>
                    <a:lstStyle/>
                    <a:p>
                      <a:r>
                        <a:rPr lang="es-CL" sz="1300" dirty="0">
                          <a:solidFill>
                            <a:schemeClr val="tx1"/>
                          </a:solidFill>
                        </a:rPr>
                        <a:t>Los M no siempre se corresponden con las industrias en que se los suele clasificar, por tres razones: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300" dirty="0"/>
                        <a:t>Ejemplo:</a:t>
                      </a:r>
                      <a:r>
                        <a:rPr lang="es-CL" sz="1300" baseline="0" dirty="0"/>
                        <a:t> Sector Energía. Industria eléctrica. Mercados de Generación, transmisión y distribución.</a:t>
                      </a:r>
                      <a:endParaRPr lang="es-C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350382"/>
                  </a:ext>
                </a:extLst>
              </a:tr>
              <a:tr h="266597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kumimoji="0" lang="es-C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Los mercados son más restringidos y variados que las industrias;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kumimoji="0" lang="es-C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Múltiple producción de las Es., y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AutoNum type="arabicPeriod"/>
                        <a:tabLst/>
                        <a:defRPr/>
                      </a:pPr>
                      <a:r>
                        <a:rPr kumimoji="0" lang="es-C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 Es. cambian de mercados según las oportunidades de obtener utilidades (son infieles y oportunistas). Ej.: Louis </a:t>
                      </a:r>
                      <a:r>
                        <a:rPr kumimoji="0" lang="es-C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Vuitton</a:t>
                      </a:r>
                      <a:r>
                        <a:rPr kumimoji="0" lang="es-C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produce gel </a:t>
                      </a:r>
                      <a:r>
                        <a:rPr kumimoji="0" lang="es-CL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antibacterial</a:t>
                      </a:r>
                      <a:r>
                        <a:rPr kumimoji="0" lang="es-C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s-C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963707"/>
                  </a:ext>
                </a:extLst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79" y="2636900"/>
            <a:ext cx="3089164" cy="18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18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33602" y="889501"/>
            <a:ext cx="7156361" cy="1320800"/>
          </a:xfrm>
        </p:spPr>
        <p:txBody>
          <a:bodyPr/>
          <a:lstStyle/>
          <a:p>
            <a:r>
              <a:rPr lang="es-CL" dirty="0"/>
              <a:t>Definición competencia perfecta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2" y="2465794"/>
            <a:ext cx="3936643" cy="2690759"/>
          </a:xfr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070245" y="2210301"/>
            <a:ext cx="3438659" cy="3311724"/>
          </a:xfrm>
        </p:spPr>
        <p:txBody>
          <a:bodyPr>
            <a:normAutofit/>
          </a:bodyPr>
          <a:lstStyle/>
          <a:p>
            <a:r>
              <a:rPr lang="es-CL" dirty="0"/>
              <a:t>Glosario: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MC = Marginal </a:t>
            </a:r>
            <a:r>
              <a:rPr lang="es-CL" dirty="0" err="1"/>
              <a:t>Cost</a:t>
            </a:r>
            <a:r>
              <a:rPr lang="es-CL" dirty="0"/>
              <a:t> (</a:t>
            </a:r>
            <a:r>
              <a:rPr lang="es-CL" dirty="0" err="1"/>
              <a:t>CMg</a:t>
            </a:r>
            <a:r>
              <a:rPr lang="es-CL" dirty="0"/>
              <a:t>).</a:t>
            </a:r>
          </a:p>
          <a:p>
            <a:pPr algn="just"/>
            <a:r>
              <a:rPr lang="es-CL" dirty="0"/>
              <a:t>MR = Marginal </a:t>
            </a:r>
            <a:r>
              <a:rPr lang="es-CL" dirty="0" err="1"/>
              <a:t>Revenue</a:t>
            </a:r>
            <a:r>
              <a:rPr lang="es-CL" dirty="0"/>
              <a:t> (</a:t>
            </a:r>
            <a:r>
              <a:rPr lang="es-CL" dirty="0" err="1"/>
              <a:t>IMg</a:t>
            </a:r>
            <a:r>
              <a:rPr lang="es-CL" dirty="0"/>
              <a:t>)</a:t>
            </a:r>
          </a:p>
          <a:p>
            <a:pPr algn="just"/>
            <a:r>
              <a:rPr lang="es-CL" dirty="0"/>
              <a:t>AC = </a:t>
            </a:r>
            <a:r>
              <a:rPr lang="es-CL" dirty="0" err="1"/>
              <a:t>Average</a:t>
            </a:r>
            <a:r>
              <a:rPr lang="es-CL" dirty="0"/>
              <a:t> </a:t>
            </a:r>
            <a:r>
              <a:rPr lang="es-CL" dirty="0" err="1"/>
              <a:t>Cost</a:t>
            </a:r>
            <a:r>
              <a:rPr lang="es-CL" dirty="0"/>
              <a:t> (</a:t>
            </a:r>
            <a:r>
              <a:rPr lang="es-CL" dirty="0" err="1"/>
              <a:t>CMe</a:t>
            </a:r>
            <a:r>
              <a:rPr lang="es-C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79436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Lecturas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4294967295"/>
          </p:nvPr>
        </p:nvSpPr>
        <p:spPr>
          <a:xfrm>
            <a:off x="7467600" y="1096966"/>
            <a:ext cx="3200400" cy="549275"/>
          </a:xfrm>
        </p:spPr>
        <p:txBody>
          <a:bodyPr/>
          <a:lstStyle/>
          <a:p>
            <a:r>
              <a:rPr lang="es-CL" dirty="0"/>
              <a:t>	</a:t>
            </a:r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701" y="1241135"/>
            <a:ext cx="3775589" cy="3429000"/>
          </a:xfr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92" y="1241135"/>
            <a:ext cx="6096000" cy="3429000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14" y="1204459"/>
            <a:ext cx="4185312" cy="3636172"/>
          </a:xfrm>
        </p:spPr>
      </p:pic>
    </p:spTree>
    <p:extLst>
      <p:ext uri="{BB962C8B-B14F-4D97-AF65-F5344CB8AC3E}">
        <p14:creationId xmlns:p14="http://schemas.microsoft.com/office/powerpoint/2010/main" val="168201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Definición competencia perfecta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2" y="533400"/>
            <a:ext cx="6977331" cy="40386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Objetivo de una E: maximizar utilidades económicas.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O sea: ingreso total (IT) menos costo total (CT). Donde el CT es el costo oportunidad de la producción (COP), que incluye UT normal.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IT = Precio x </a:t>
            </a:r>
            <a:r>
              <a:rPr lang="es-CL" dirty="0" err="1"/>
              <a:t>Q</a:t>
            </a:r>
            <a:r>
              <a:rPr lang="es-CL" sz="1200" dirty="0" err="1"/>
              <a:t>vendidas</a:t>
            </a:r>
            <a:r>
              <a:rPr lang="es-C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Ingreso marginal (</a:t>
            </a:r>
            <a:r>
              <a:rPr lang="es-CL" dirty="0" err="1"/>
              <a:t>Img</a:t>
            </a:r>
            <a:r>
              <a:rPr lang="es-CL" dirty="0"/>
              <a:t>) = </a:t>
            </a:r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es-CL" dirty="0"/>
              <a:t>IT / </a:t>
            </a:r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es-CL" dirty="0" err="1"/>
              <a:t>q</a:t>
            </a:r>
            <a:r>
              <a:rPr lang="es-CL" sz="1100" dirty="0" err="1"/>
              <a:t>vendida</a:t>
            </a:r>
            <a:r>
              <a:rPr lang="es-CL" sz="1100" dirty="0"/>
              <a:t> </a:t>
            </a:r>
            <a:r>
              <a:rPr lang="es-CL" dirty="0"/>
              <a:t>+ 1 (o sea, cómo varía IT por la venta de una unidad adicional de Q).</a:t>
            </a:r>
            <a:endParaRPr lang="es-CL" sz="1100" dirty="0"/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curvas de IT e </a:t>
            </a:r>
            <a:r>
              <a:rPr lang="es-CL" dirty="0" err="1"/>
              <a:t>IMg</a:t>
            </a:r>
            <a:r>
              <a:rPr lang="es-CL" dirty="0"/>
              <a:t> describen la relación entre P e Ingreso de una 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demanda (D) y la oferta (O) del mercado determinan el precio de mercado (PM).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509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Decisión de </a:t>
            </a:r>
            <a:r>
              <a:rPr lang="es-CL" dirty="0" err="1"/>
              <a:t>max</a:t>
            </a:r>
            <a:r>
              <a:rPr lang="es-CL" dirty="0"/>
              <a:t>. P de E. vía costos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08778" y="739958"/>
            <a:ext cx="3326057" cy="411096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Se trata de encontrar la producción (Q) que maximice las utilidades (U).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Tres formas: vía CT/IT, vía UT o vía </a:t>
            </a:r>
            <a:r>
              <a:rPr lang="es-CL" dirty="0" err="1"/>
              <a:t>IMg</a:t>
            </a:r>
            <a:r>
              <a:rPr lang="es-CL" dirty="0"/>
              <a:t>/</a:t>
            </a:r>
            <a:r>
              <a:rPr lang="es-CL" dirty="0" err="1"/>
              <a:t>CMg</a:t>
            </a:r>
            <a:r>
              <a:rPr lang="es-C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u="sng" dirty="0"/>
              <a:t>Una forma </a:t>
            </a:r>
            <a:r>
              <a:rPr lang="es-CL" dirty="0"/>
              <a:t>es a través de las curvas de costo.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curvas de costo (CT, </a:t>
            </a:r>
            <a:r>
              <a:rPr lang="es-CL" dirty="0" err="1"/>
              <a:t>Cme</a:t>
            </a:r>
            <a:r>
              <a:rPr lang="es-CL" dirty="0"/>
              <a:t> y </a:t>
            </a:r>
            <a:r>
              <a:rPr lang="es-CL" dirty="0" err="1"/>
              <a:t>CMg</a:t>
            </a:r>
            <a:r>
              <a:rPr lang="es-CL" dirty="0"/>
              <a:t>) describen la relación entre la P y los costos de una E.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31" y="1249727"/>
            <a:ext cx="4392487" cy="2736304"/>
          </a:xfrm>
        </p:spPr>
      </p:pic>
    </p:spTree>
    <p:extLst>
      <p:ext uri="{BB962C8B-B14F-4D97-AF65-F5344CB8AC3E}">
        <p14:creationId xmlns:p14="http://schemas.microsoft.com/office/powerpoint/2010/main" val="87028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Det</a:t>
            </a:r>
            <a:r>
              <a:rPr lang="es-ES" dirty="0"/>
              <a:t>. P. máx. vía Utilidad.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882" y="706438"/>
            <a:ext cx="6735802" cy="39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90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599" y="609600"/>
            <a:ext cx="7292197" cy="1320800"/>
          </a:xfrm>
        </p:spPr>
        <p:txBody>
          <a:bodyPr/>
          <a:lstStyle/>
          <a:p>
            <a:r>
              <a:rPr lang="es-CL" dirty="0"/>
              <a:t>Decisión de </a:t>
            </a:r>
            <a:r>
              <a:rPr lang="es-CL" dirty="0" err="1"/>
              <a:t>max</a:t>
            </a:r>
            <a:r>
              <a:rPr lang="es-CL" dirty="0"/>
              <a:t>. P. de E. vía </a:t>
            </a:r>
            <a:r>
              <a:rPr lang="es-CL" dirty="0" err="1"/>
              <a:t>Img</a:t>
            </a:r>
            <a:r>
              <a:rPr lang="es-CL" dirty="0"/>
              <a:t>/</a:t>
            </a:r>
            <a:r>
              <a:rPr lang="es-CL" dirty="0" err="1"/>
              <a:t>CMg</a:t>
            </a:r>
            <a:r>
              <a:rPr lang="es-CL" dirty="0"/>
              <a:t>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33601" y="1930401"/>
            <a:ext cx="3511505" cy="573824"/>
          </a:xfrm>
        </p:spPr>
        <p:txBody>
          <a:bodyPr/>
          <a:lstStyle/>
          <a:p>
            <a:endParaRPr lang="es-CL" b="1" dirty="0"/>
          </a:p>
          <a:p>
            <a:endParaRPr lang="es-CL" b="1" dirty="0"/>
          </a:p>
          <a:p>
            <a:r>
              <a:rPr lang="es-CL" b="1" dirty="0"/>
              <a:t>Análisis marginal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0" y="2593029"/>
            <a:ext cx="3623104" cy="3142028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645104" y="1215107"/>
            <a:ext cx="4298566" cy="772417"/>
          </a:xfrm>
        </p:spPr>
        <p:txBody>
          <a:bodyPr/>
          <a:lstStyle/>
          <a:p>
            <a:endParaRPr lang="es-CL" b="1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756703" y="2535906"/>
            <a:ext cx="3812867" cy="3376671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sz="1500" dirty="0">
                <a:solidFill>
                  <a:srgbClr val="000000"/>
                </a:solidFill>
              </a:rPr>
              <a:t>Se trata de encontrar la producción (Q) que maximice las utilidades (U).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500" u="sng" dirty="0">
                <a:solidFill>
                  <a:srgbClr val="000000"/>
                </a:solidFill>
              </a:rPr>
              <a:t>Otra forma</a:t>
            </a:r>
            <a:r>
              <a:rPr lang="es-CL" sz="1500" dirty="0">
                <a:solidFill>
                  <a:srgbClr val="000000"/>
                </a:solidFill>
              </a:rPr>
              <a:t> es usar el análisis marginal y comparar el </a:t>
            </a:r>
            <a:r>
              <a:rPr lang="es-CL" sz="1500" dirty="0" err="1">
                <a:solidFill>
                  <a:srgbClr val="000000"/>
                </a:solidFill>
              </a:rPr>
              <a:t>IMg</a:t>
            </a:r>
            <a:r>
              <a:rPr lang="es-CL" sz="1500" dirty="0">
                <a:solidFill>
                  <a:srgbClr val="000000"/>
                </a:solidFill>
              </a:rPr>
              <a:t> con el </a:t>
            </a:r>
            <a:r>
              <a:rPr lang="es-CL" sz="1500" dirty="0" err="1">
                <a:solidFill>
                  <a:srgbClr val="000000"/>
                </a:solidFill>
              </a:rPr>
              <a:t>CMg</a:t>
            </a:r>
            <a:r>
              <a:rPr lang="es-CL" sz="1500" dirty="0">
                <a:solidFill>
                  <a:srgbClr val="000000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500" dirty="0">
                <a:solidFill>
                  <a:srgbClr val="000000"/>
                </a:solidFill>
              </a:rPr>
              <a:t>Si </a:t>
            </a:r>
            <a:r>
              <a:rPr lang="es-CL" sz="1500" dirty="0" err="1">
                <a:solidFill>
                  <a:srgbClr val="000000"/>
                </a:solidFill>
              </a:rPr>
              <a:t>IMg</a:t>
            </a:r>
            <a:r>
              <a:rPr lang="es-CL" sz="1500" dirty="0">
                <a:solidFill>
                  <a:srgbClr val="000000"/>
                </a:solidFill>
              </a:rPr>
              <a:t> &gt; </a:t>
            </a:r>
            <a:r>
              <a:rPr lang="es-CL" sz="1500" dirty="0" err="1">
                <a:solidFill>
                  <a:srgbClr val="000000"/>
                </a:solidFill>
              </a:rPr>
              <a:t>CMg</a:t>
            </a:r>
            <a:r>
              <a:rPr lang="es-CL" sz="1500" dirty="0">
                <a:solidFill>
                  <a:srgbClr val="000000"/>
                </a:solidFill>
              </a:rPr>
              <a:t> la U crece si se aumenta la producción (Q).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500" dirty="0">
                <a:solidFill>
                  <a:srgbClr val="000000"/>
                </a:solidFill>
              </a:rPr>
              <a:t> Si </a:t>
            </a:r>
            <a:r>
              <a:rPr lang="es-CL" sz="1500" dirty="0" err="1">
                <a:solidFill>
                  <a:srgbClr val="000000"/>
                </a:solidFill>
              </a:rPr>
              <a:t>IMg</a:t>
            </a:r>
            <a:r>
              <a:rPr lang="es-CL" sz="1500" dirty="0">
                <a:solidFill>
                  <a:srgbClr val="000000"/>
                </a:solidFill>
              </a:rPr>
              <a:t> &lt; </a:t>
            </a:r>
            <a:r>
              <a:rPr lang="es-CL" sz="1500" dirty="0" err="1">
                <a:solidFill>
                  <a:srgbClr val="000000"/>
                </a:solidFill>
              </a:rPr>
              <a:t>CMg</a:t>
            </a:r>
            <a:r>
              <a:rPr lang="es-CL" sz="1500" dirty="0">
                <a:solidFill>
                  <a:srgbClr val="000000"/>
                </a:solidFill>
              </a:rPr>
              <a:t> la U crece si se disminuye la producción (Q).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500" dirty="0">
                <a:solidFill>
                  <a:srgbClr val="000000"/>
                </a:solidFill>
              </a:rPr>
              <a:t>Si </a:t>
            </a:r>
            <a:r>
              <a:rPr lang="es-CL" sz="1500" dirty="0" err="1">
                <a:solidFill>
                  <a:srgbClr val="000000"/>
                </a:solidFill>
              </a:rPr>
              <a:t>Img</a:t>
            </a:r>
            <a:r>
              <a:rPr lang="es-CL" sz="1500" dirty="0">
                <a:solidFill>
                  <a:srgbClr val="000000"/>
                </a:solidFill>
              </a:rPr>
              <a:t> = </a:t>
            </a:r>
            <a:r>
              <a:rPr lang="es-CL" sz="1500" dirty="0" err="1">
                <a:solidFill>
                  <a:srgbClr val="000000"/>
                </a:solidFill>
              </a:rPr>
              <a:t>CMg</a:t>
            </a:r>
            <a:r>
              <a:rPr lang="es-CL" sz="1500" dirty="0">
                <a:solidFill>
                  <a:srgbClr val="000000"/>
                </a:solidFill>
              </a:rPr>
              <a:t> la U se maximiza (y cualquier aumento o diminución de Q menoscaba la U máxima).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98023587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4190</Words>
  <Application>Microsoft Office PowerPoint</Application>
  <PresentationFormat>Panorámica</PresentationFormat>
  <Paragraphs>326</Paragraphs>
  <Slides>50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Century Gothic</vt:lpstr>
      <vt:lpstr>Corbel</vt:lpstr>
      <vt:lpstr>Times New Roman</vt:lpstr>
      <vt:lpstr>Wingdings</vt:lpstr>
      <vt:lpstr>Wingdings 3</vt:lpstr>
      <vt:lpstr>Sector</vt:lpstr>
      <vt:lpstr>Introducción a la economía</vt:lpstr>
      <vt:lpstr>Objetivos</vt:lpstr>
      <vt:lpstr>Definición competencia perfecta</vt:lpstr>
      <vt:lpstr>Presentación de PowerPoint</vt:lpstr>
      <vt:lpstr>Definición competencia perfecta</vt:lpstr>
      <vt:lpstr>Definición competencia perfecta</vt:lpstr>
      <vt:lpstr>Decisión de max. P de E. vía costos</vt:lpstr>
      <vt:lpstr>Det. P. máx. vía Utilidad.</vt:lpstr>
      <vt:lpstr>Decisión de max. P. de E. vía Img/CMg.</vt:lpstr>
      <vt:lpstr>RECORDATORIO</vt:lpstr>
      <vt:lpstr>Repaso función de producción. </vt:lpstr>
      <vt:lpstr>Decisión de entrar, seguir o salir… (voluntariamente o no…)</vt:lpstr>
      <vt:lpstr>Decisión de entrar, seguir o salir</vt:lpstr>
      <vt:lpstr>Curva de oferta de la empresa</vt:lpstr>
      <vt:lpstr>Curva de oferta de la empresa</vt:lpstr>
      <vt:lpstr>Curva de oferta de la empresa</vt:lpstr>
      <vt:lpstr>Objetivos</vt:lpstr>
      <vt:lpstr>REPASO competencia perfecta</vt:lpstr>
      <vt:lpstr>Cómo se determina el precio de mercado</vt:lpstr>
      <vt:lpstr>Cómo se determina el precio de mercado (a CP)</vt:lpstr>
      <vt:lpstr>Cómo se determina el precio de mercado</vt:lpstr>
      <vt:lpstr>Cómo se determina el precio de mercado</vt:lpstr>
      <vt:lpstr>Cómo se determina el precio de mercado</vt:lpstr>
      <vt:lpstr>Producción, precio y utilidades en LP</vt:lpstr>
      <vt:lpstr>Cambios en la demanda y oferta</vt:lpstr>
      <vt:lpstr>Cambios en la demanda y oferta</vt:lpstr>
      <vt:lpstr>Eficiencia en competencia perfecta</vt:lpstr>
      <vt:lpstr>Competencia y eficiencia</vt:lpstr>
      <vt:lpstr>Fallas de mercado</vt:lpstr>
      <vt:lpstr>Competencia imperfecta. Monopolio</vt:lpstr>
      <vt:lpstr>Competencia imperfecta. Monopolio.</vt:lpstr>
      <vt:lpstr>Competencia imperfecta. monopolio</vt:lpstr>
      <vt:lpstr>Competencia imperfecta. Monopolio.</vt:lpstr>
      <vt:lpstr>Origen de los monopolios</vt:lpstr>
      <vt:lpstr>El plástico</vt:lpstr>
      <vt:lpstr>El plástico</vt:lpstr>
      <vt:lpstr>Producción y precios monopólicos</vt:lpstr>
      <vt:lpstr>Beneficios de un monopolio</vt:lpstr>
      <vt:lpstr>Beneficios de un monopolio</vt:lpstr>
      <vt:lpstr>Maximización de beneficios</vt:lpstr>
      <vt:lpstr>Presentación de PowerPoint</vt:lpstr>
      <vt:lpstr>Ingresos monopólicos</vt:lpstr>
      <vt:lpstr>Distintos tipos de mercado</vt:lpstr>
      <vt:lpstr>¿Cómo se mide la concentración?</vt:lpstr>
      <vt:lpstr>¿Cómo se mide el poder monopolístico? Índice Lerner</vt:lpstr>
      <vt:lpstr>¿Cómo se mide el poder monopolístico?</vt:lpstr>
      <vt:lpstr>Estructura de mercado. factores adicionales</vt:lpstr>
      <vt:lpstr>Estructura de mercado. Factores adicionales</vt:lpstr>
      <vt:lpstr>Estructura de mercado. factores adicionales</vt:lpstr>
      <vt:lpstr>Lecturas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Plaza</dc:creator>
  <cp:lastModifiedBy>Rafael Plaza</cp:lastModifiedBy>
  <cp:revision>1</cp:revision>
  <dcterms:created xsi:type="dcterms:W3CDTF">2024-05-06T17:50:48Z</dcterms:created>
  <dcterms:modified xsi:type="dcterms:W3CDTF">2024-05-06T17:54:05Z</dcterms:modified>
</cp:coreProperties>
</file>