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56" r:id="rId2"/>
    <p:sldId id="260" r:id="rId3"/>
    <p:sldId id="257" r:id="rId4"/>
    <p:sldId id="263" r:id="rId5"/>
    <p:sldId id="269" r:id="rId6"/>
    <p:sldId id="270" r:id="rId7"/>
    <p:sldId id="271" r:id="rId8"/>
    <p:sldId id="258" r:id="rId9"/>
    <p:sldId id="261" r:id="rId10"/>
    <p:sldId id="262" r:id="rId11"/>
    <p:sldId id="265" r:id="rId12"/>
    <p:sldId id="266" r:id="rId13"/>
    <p:sldId id="259" r:id="rId14"/>
    <p:sldId id="267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BD7E639-0EBF-4382-A357-2B64352A1E15}" v="1706" dt="2025-04-24T18:41:04.77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60"/>
  </p:normalViewPr>
  <p:slideViewPr>
    <p:cSldViewPr snapToGrid="0">
      <p:cViewPr varScale="1">
        <p:scale>
          <a:sx n="64" d="100"/>
          <a:sy n="64" d="100"/>
        </p:scale>
        <p:origin x="97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microsoft.com/office/2015/10/relationships/revisionInfo" Target="revisionInfo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honny Francisco Acuña Espinoza (jhonny.acuna)" userId="4fc1e632-8d8e-4981-8152-4c8d3a722551" providerId="ADAL" clId="{4BD7E639-0EBF-4382-A357-2B64352A1E15}"/>
    <pc:docChg chg="undo custSel addSld delSld modSld sldOrd">
      <pc:chgData name="Jhonny Francisco Acuña Espinoza (jhonny.acuna)" userId="4fc1e632-8d8e-4981-8152-4c8d3a722551" providerId="ADAL" clId="{4BD7E639-0EBF-4382-A357-2B64352A1E15}" dt="2025-04-24T18:48:13.641" v="9655" actId="20577"/>
      <pc:docMkLst>
        <pc:docMk/>
      </pc:docMkLst>
      <pc:sldChg chg="addSp modSp mod">
        <pc:chgData name="Jhonny Francisco Acuña Espinoza (jhonny.acuna)" userId="4fc1e632-8d8e-4981-8152-4c8d3a722551" providerId="ADAL" clId="{4BD7E639-0EBF-4382-A357-2B64352A1E15}" dt="2025-04-24T14:47:06.647" v="1320" actId="14100"/>
        <pc:sldMkLst>
          <pc:docMk/>
          <pc:sldMk cId="3926939942" sldId="256"/>
        </pc:sldMkLst>
        <pc:spChg chg="mod">
          <ac:chgData name="Jhonny Francisco Acuña Espinoza (jhonny.acuna)" userId="4fc1e632-8d8e-4981-8152-4c8d3a722551" providerId="ADAL" clId="{4BD7E639-0EBF-4382-A357-2B64352A1E15}" dt="2025-04-24T14:47:03.802" v="1319" actId="14100"/>
          <ac:spMkLst>
            <pc:docMk/>
            <pc:sldMk cId="3926939942" sldId="256"/>
            <ac:spMk id="2" creationId="{0C787F3A-CF64-3A83-42F5-8D033ADA29C4}"/>
          </ac:spMkLst>
        </pc:spChg>
        <pc:spChg chg="mod">
          <ac:chgData name="Jhonny Francisco Acuña Espinoza (jhonny.acuna)" userId="4fc1e632-8d8e-4981-8152-4c8d3a722551" providerId="ADAL" clId="{4BD7E639-0EBF-4382-A357-2B64352A1E15}" dt="2025-04-24T14:47:06.647" v="1320" actId="14100"/>
          <ac:spMkLst>
            <pc:docMk/>
            <pc:sldMk cId="3926939942" sldId="256"/>
            <ac:spMk id="3" creationId="{70E8D9C8-1F52-FEA7-7F34-A03DB015D82A}"/>
          </ac:spMkLst>
        </pc:spChg>
        <pc:spChg chg="add mod">
          <ac:chgData name="Jhonny Francisco Acuña Espinoza (jhonny.acuna)" userId="4fc1e632-8d8e-4981-8152-4c8d3a722551" providerId="ADAL" clId="{4BD7E639-0EBF-4382-A357-2B64352A1E15}" dt="2025-04-24T13:14:41.531" v="338" actId="1076"/>
          <ac:spMkLst>
            <pc:docMk/>
            <pc:sldMk cId="3926939942" sldId="256"/>
            <ac:spMk id="4" creationId="{8E0C89CF-B1E3-5F74-41D4-586835143310}"/>
          </ac:spMkLst>
        </pc:spChg>
      </pc:sldChg>
      <pc:sldChg chg="modSp new mod">
        <pc:chgData name="Jhonny Francisco Acuña Espinoza (jhonny.acuna)" userId="4fc1e632-8d8e-4981-8152-4c8d3a722551" providerId="ADAL" clId="{4BD7E639-0EBF-4382-A357-2B64352A1E15}" dt="2025-04-24T18:48:13.641" v="9655" actId="20577"/>
        <pc:sldMkLst>
          <pc:docMk/>
          <pc:sldMk cId="413201089" sldId="257"/>
        </pc:sldMkLst>
        <pc:spChg chg="mod">
          <ac:chgData name="Jhonny Francisco Acuña Espinoza (jhonny.acuna)" userId="4fc1e632-8d8e-4981-8152-4c8d3a722551" providerId="ADAL" clId="{4BD7E639-0EBF-4382-A357-2B64352A1E15}" dt="2025-04-24T13:15:01.265" v="362" actId="20577"/>
          <ac:spMkLst>
            <pc:docMk/>
            <pc:sldMk cId="413201089" sldId="257"/>
            <ac:spMk id="2" creationId="{F1BF7C95-7117-D34E-5EC9-7065FC6AC4FC}"/>
          </ac:spMkLst>
        </pc:spChg>
        <pc:spChg chg="mod">
          <ac:chgData name="Jhonny Francisco Acuña Espinoza (jhonny.acuna)" userId="4fc1e632-8d8e-4981-8152-4c8d3a722551" providerId="ADAL" clId="{4BD7E639-0EBF-4382-A357-2B64352A1E15}" dt="2025-04-24T18:48:13.641" v="9655" actId="20577"/>
          <ac:spMkLst>
            <pc:docMk/>
            <pc:sldMk cId="413201089" sldId="257"/>
            <ac:spMk id="3" creationId="{D776BAA4-5302-D89D-8C7E-33700FCC668B}"/>
          </ac:spMkLst>
        </pc:spChg>
      </pc:sldChg>
      <pc:sldChg chg="modSp new mod ord">
        <pc:chgData name="Jhonny Francisco Acuña Espinoza (jhonny.acuna)" userId="4fc1e632-8d8e-4981-8152-4c8d3a722551" providerId="ADAL" clId="{4BD7E639-0EBF-4382-A357-2B64352A1E15}" dt="2025-04-24T14:54:50.729" v="2225" actId="20577"/>
        <pc:sldMkLst>
          <pc:docMk/>
          <pc:sldMk cId="2430031039" sldId="258"/>
        </pc:sldMkLst>
        <pc:spChg chg="mod">
          <ac:chgData name="Jhonny Francisco Acuña Espinoza (jhonny.acuna)" userId="4fc1e632-8d8e-4981-8152-4c8d3a722551" providerId="ADAL" clId="{4BD7E639-0EBF-4382-A357-2B64352A1E15}" dt="2025-04-24T14:52:53.685" v="2036" actId="1076"/>
          <ac:spMkLst>
            <pc:docMk/>
            <pc:sldMk cId="2430031039" sldId="258"/>
            <ac:spMk id="2" creationId="{BDB1EECB-3D5E-4F9E-52FE-019BCEAA0B92}"/>
          </ac:spMkLst>
        </pc:spChg>
        <pc:spChg chg="mod">
          <ac:chgData name="Jhonny Francisco Acuña Espinoza (jhonny.acuna)" userId="4fc1e632-8d8e-4981-8152-4c8d3a722551" providerId="ADAL" clId="{4BD7E639-0EBF-4382-A357-2B64352A1E15}" dt="2025-04-24T14:54:50.729" v="2225" actId="20577"/>
          <ac:spMkLst>
            <pc:docMk/>
            <pc:sldMk cId="2430031039" sldId="258"/>
            <ac:spMk id="3" creationId="{27658C1A-8790-26A6-7F5D-A1805EE36367}"/>
          </ac:spMkLst>
        </pc:spChg>
      </pc:sldChg>
      <pc:sldChg chg="modSp new mod modAnim">
        <pc:chgData name="Jhonny Francisco Acuña Espinoza (jhonny.acuna)" userId="4fc1e632-8d8e-4981-8152-4c8d3a722551" providerId="ADAL" clId="{4BD7E639-0EBF-4382-A357-2B64352A1E15}" dt="2025-04-24T18:40:52.266" v="9527"/>
        <pc:sldMkLst>
          <pc:docMk/>
          <pc:sldMk cId="1320031295" sldId="259"/>
        </pc:sldMkLst>
        <pc:spChg chg="mod">
          <ac:chgData name="Jhonny Francisco Acuña Espinoza (jhonny.acuna)" userId="4fc1e632-8d8e-4981-8152-4c8d3a722551" providerId="ADAL" clId="{4BD7E639-0EBF-4382-A357-2B64352A1E15}" dt="2025-04-24T14:47:57.693" v="1358" actId="14100"/>
          <ac:spMkLst>
            <pc:docMk/>
            <pc:sldMk cId="1320031295" sldId="259"/>
            <ac:spMk id="2" creationId="{1CD71C26-77C2-C659-571A-BBAA22D86BF8}"/>
          </ac:spMkLst>
        </pc:spChg>
        <pc:spChg chg="mod">
          <ac:chgData name="Jhonny Francisco Acuña Espinoza (jhonny.acuna)" userId="4fc1e632-8d8e-4981-8152-4c8d3a722551" providerId="ADAL" clId="{4BD7E639-0EBF-4382-A357-2B64352A1E15}" dt="2025-04-24T18:04:08.709" v="7083" actId="2710"/>
          <ac:spMkLst>
            <pc:docMk/>
            <pc:sldMk cId="1320031295" sldId="259"/>
            <ac:spMk id="3" creationId="{679AB23E-E9DA-0DA8-7381-49D9D9582F96}"/>
          </ac:spMkLst>
        </pc:spChg>
      </pc:sldChg>
      <pc:sldChg chg="modSp new mod modShow">
        <pc:chgData name="Jhonny Francisco Acuña Espinoza (jhonny.acuna)" userId="4fc1e632-8d8e-4981-8152-4c8d3a722551" providerId="ADAL" clId="{4BD7E639-0EBF-4382-A357-2B64352A1E15}" dt="2025-04-24T14:02:54.635" v="1098" actId="20577"/>
        <pc:sldMkLst>
          <pc:docMk/>
          <pc:sldMk cId="3366744495" sldId="260"/>
        </pc:sldMkLst>
        <pc:spChg chg="mod">
          <ac:chgData name="Jhonny Francisco Acuña Espinoza (jhonny.acuna)" userId="4fc1e632-8d8e-4981-8152-4c8d3a722551" providerId="ADAL" clId="{4BD7E639-0EBF-4382-A357-2B64352A1E15}" dt="2025-04-24T13:24:15.048" v="692" actId="1076"/>
          <ac:spMkLst>
            <pc:docMk/>
            <pc:sldMk cId="3366744495" sldId="260"/>
            <ac:spMk id="2" creationId="{38CEC5D1-04C8-E32F-3F9A-3CB1E4D04F64}"/>
          </ac:spMkLst>
        </pc:spChg>
        <pc:spChg chg="mod">
          <ac:chgData name="Jhonny Francisco Acuña Espinoza (jhonny.acuna)" userId="4fc1e632-8d8e-4981-8152-4c8d3a722551" providerId="ADAL" clId="{4BD7E639-0EBF-4382-A357-2B64352A1E15}" dt="2025-04-24T14:02:54.635" v="1098" actId="20577"/>
          <ac:spMkLst>
            <pc:docMk/>
            <pc:sldMk cId="3366744495" sldId="260"/>
            <ac:spMk id="3" creationId="{DFEEA485-B174-C39A-8CAE-09E179F753C4}"/>
          </ac:spMkLst>
        </pc:spChg>
      </pc:sldChg>
      <pc:sldChg chg="new del">
        <pc:chgData name="Jhonny Francisco Acuña Espinoza (jhonny.acuna)" userId="4fc1e632-8d8e-4981-8152-4c8d3a722551" providerId="ADAL" clId="{4BD7E639-0EBF-4382-A357-2B64352A1E15}" dt="2025-04-24T14:52:02.712" v="2033" actId="2696"/>
        <pc:sldMkLst>
          <pc:docMk/>
          <pc:sldMk cId="2312439109" sldId="261"/>
        </pc:sldMkLst>
      </pc:sldChg>
      <pc:sldChg chg="modSp add mod modTransition modAnim">
        <pc:chgData name="Jhonny Francisco Acuña Espinoza (jhonny.acuna)" userId="4fc1e632-8d8e-4981-8152-4c8d3a722551" providerId="ADAL" clId="{4BD7E639-0EBF-4382-A357-2B64352A1E15}" dt="2025-04-24T17:51:13.548" v="6493" actId="20577"/>
        <pc:sldMkLst>
          <pc:docMk/>
          <pc:sldMk cId="3711757829" sldId="261"/>
        </pc:sldMkLst>
        <pc:spChg chg="mod">
          <ac:chgData name="Jhonny Francisco Acuña Espinoza (jhonny.acuna)" userId="4fc1e632-8d8e-4981-8152-4c8d3a722551" providerId="ADAL" clId="{4BD7E639-0EBF-4382-A357-2B64352A1E15}" dt="2025-04-24T17:51:13.548" v="6493" actId="20577"/>
          <ac:spMkLst>
            <pc:docMk/>
            <pc:sldMk cId="3711757829" sldId="261"/>
            <ac:spMk id="3" creationId="{0FDF6098-C3BD-71EE-9626-F6C612131586}"/>
          </ac:spMkLst>
        </pc:spChg>
      </pc:sldChg>
      <pc:sldChg chg="modSp add mod modAnim">
        <pc:chgData name="Jhonny Francisco Acuña Espinoza (jhonny.acuna)" userId="4fc1e632-8d8e-4981-8152-4c8d3a722551" providerId="ADAL" clId="{4BD7E639-0EBF-4382-A357-2B64352A1E15}" dt="2025-04-24T18:40:02.085" v="9516"/>
        <pc:sldMkLst>
          <pc:docMk/>
          <pc:sldMk cId="550446039" sldId="262"/>
        </pc:sldMkLst>
        <pc:spChg chg="mod">
          <ac:chgData name="Jhonny Francisco Acuña Espinoza (jhonny.acuna)" userId="4fc1e632-8d8e-4981-8152-4c8d3a722551" providerId="ADAL" clId="{4BD7E639-0EBF-4382-A357-2B64352A1E15}" dt="2025-04-24T17:23:57.737" v="4928" actId="20577"/>
          <ac:spMkLst>
            <pc:docMk/>
            <pc:sldMk cId="550446039" sldId="262"/>
            <ac:spMk id="3" creationId="{B922659F-5807-AF08-74FD-4E822C7EAF8A}"/>
          </ac:spMkLst>
        </pc:spChg>
      </pc:sldChg>
      <pc:sldChg chg="modSp add mod">
        <pc:chgData name="Jhonny Francisco Acuña Espinoza (jhonny.acuna)" userId="4fc1e632-8d8e-4981-8152-4c8d3a722551" providerId="ADAL" clId="{4BD7E639-0EBF-4382-A357-2B64352A1E15}" dt="2025-04-24T18:13:48.462" v="8022" actId="20577"/>
        <pc:sldMkLst>
          <pc:docMk/>
          <pc:sldMk cId="3639416" sldId="263"/>
        </pc:sldMkLst>
        <pc:spChg chg="mod">
          <ac:chgData name="Jhonny Francisco Acuña Espinoza (jhonny.acuna)" userId="4fc1e632-8d8e-4981-8152-4c8d3a722551" providerId="ADAL" clId="{4BD7E639-0EBF-4382-A357-2B64352A1E15}" dt="2025-04-24T18:13:48.462" v="8022" actId="20577"/>
          <ac:spMkLst>
            <pc:docMk/>
            <pc:sldMk cId="3639416" sldId="263"/>
            <ac:spMk id="3" creationId="{FC45B187-05AF-A2BF-7250-8FDC8562B66C}"/>
          </ac:spMkLst>
        </pc:spChg>
      </pc:sldChg>
      <pc:sldChg chg="modSp add del mod">
        <pc:chgData name="Jhonny Francisco Acuña Espinoza (jhonny.acuna)" userId="4fc1e632-8d8e-4981-8152-4c8d3a722551" providerId="ADAL" clId="{4BD7E639-0EBF-4382-A357-2B64352A1E15}" dt="2025-04-24T18:40:18.194" v="9517" actId="2696"/>
        <pc:sldMkLst>
          <pc:docMk/>
          <pc:sldMk cId="3976074734" sldId="264"/>
        </pc:sldMkLst>
        <pc:spChg chg="mod">
          <ac:chgData name="Jhonny Francisco Acuña Espinoza (jhonny.acuna)" userId="4fc1e632-8d8e-4981-8152-4c8d3a722551" providerId="ADAL" clId="{4BD7E639-0EBF-4382-A357-2B64352A1E15}" dt="2025-04-24T18:06:37.765" v="7445" actId="27636"/>
          <ac:spMkLst>
            <pc:docMk/>
            <pc:sldMk cId="3976074734" sldId="264"/>
            <ac:spMk id="3" creationId="{ABF4753A-E32D-544D-26E0-D00C470EE814}"/>
          </ac:spMkLst>
        </pc:spChg>
      </pc:sldChg>
      <pc:sldChg chg="modSp add mod">
        <pc:chgData name="Jhonny Francisco Acuña Espinoza (jhonny.acuna)" userId="4fc1e632-8d8e-4981-8152-4c8d3a722551" providerId="ADAL" clId="{4BD7E639-0EBF-4382-A357-2B64352A1E15}" dt="2025-04-24T18:04:15.314" v="7085" actId="27636"/>
        <pc:sldMkLst>
          <pc:docMk/>
          <pc:sldMk cId="1504376424" sldId="265"/>
        </pc:sldMkLst>
        <pc:spChg chg="mod">
          <ac:chgData name="Jhonny Francisco Acuña Espinoza (jhonny.acuna)" userId="4fc1e632-8d8e-4981-8152-4c8d3a722551" providerId="ADAL" clId="{4BD7E639-0EBF-4382-A357-2B64352A1E15}" dt="2025-04-24T18:04:15.314" v="7085" actId="27636"/>
          <ac:spMkLst>
            <pc:docMk/>
            <pc:sldMk cId="1504376424" sldId="265"/>
            <ac:spMk id="3" creationId="{72649F3F-FF2F-7FF0-4A97-CC44C3F543D2}"/>
          </ac:spMkLst>
        </pc:spChg>
      </pc:sldChg>
      <pc:sldChg chg="modSp add mod modAnim">
        <pc:chgData name="Jhonny Francisco Acuña Espinoza (jhonny.acuna)" userId="4fc1e632-8d8e-4981-8152-4c8d3a722551" providerId="ADAL" clId="{4BD7E639-0EBF-4382-A357-2B64352A1E15}" dt="2025-04-24T18:40:43.206" v="9524"/>
        <pc:sldMkLst>
          <pc:docMk/>
          <pc:sldMk cId="4088731561" sldId="266"/>
        </pc:sldMkLst>
        <pc:spChg chg="mod">
          <ac:chgData name="Jhonny Francisco Acuña Espinoza (jhonny.acuna)" userId="4fc1e632-8d8e-4981-8152-4c8d3a722551" providerId="ADAL" clId="{4BD7E639-0EBF-4382-A357-2B64352A1E15}" dt="2025-04-24T18:02:59.607" v="7042" actId="20577"/>
          <ac:spMkLst>
            <pc:docMk/>
            <pc:sldMk cId="4088731561" sldId="266"/>
            <ac:spMk id="3" creationId="{BEB3EDD2-9983-9E00-D57A-CA33CC0FA5FA}"/>
          </ac:spMkLst>
        </pc:spChg>
      </pc:sldChg>
      <pc:sldChg chg="new del">
        <pc:chgData name="Jhonny Francisco Acuña Espinoza (jhonny.acuna)" userId="4fc1e632-8d8e-4981-8152-4c8d3a722551" providerId="ADAL" clId="{4BD7E639-0EBF-4382-A357-2B64352A1E15}" dt="2025-04-24T18:03:40.745" v="7066" actId="2696"/>
        <pc:sldMkLst>
          <pc:docMk/>
          <pc:sldMk cId="3489559683" sldId="267"/>
        </pc:sldMkLst>
      </pc:sldChg>
      <pc:sldChg chg="modSp add mod modAnim">
        <pc:chgData name="Jhonny Francisco Acuña Espinoza (jhonny.acuna)" userId="4fc1e632-8d8e-4981-8152-4c8d3a722551" providerId="ADAL" clId="{4BD7E639-0EBF-4382-A357-2B64352A1E15}" dt="2025-04-24T18:41:04.777" v="9529"/>
        <pc:sldMkLst>
          <pc:docMk/>
          <pc:sldMk cId="3809002749" sldId="267"/>
        </pc:sldMkLst>
        <pc:spChg chg="mod">
          <ac:chgData name="Jhonny Francisco Acuña Espinoza (jhonny.acuna)" userId="4fc1e632-8d8e-4981-8152-4c8d3a722551" providerId="ADAL" clId="{4BD7E639-0EBF-4382-A357-2B64352A1E15}" dt="2025-04-24T18:06:14.525" v="7443" actId="20577"/>
          <ac:spMkLst>
            <pc:docMk/>
            <pc:sldMk cId="3809002749" sldId="267"/>
            <ac:spMk id="3" creationId="{E9CA56C7-2728-0C46-DC42-D30880965660}"/>
          </ac:spMkLst>
        </pc:spChg>
      </pc:sldChg>
      <pc:sldChg chg="modSp add del mod">
        <pc:chgData name="Jhonny Francisco Acuña Espinoza (jhonny.acuna)" userId="4fc1e632-8d8e-4981-8152-4c8d3a722551" providerId="ADAL" clId="{4BD7E639-0EBF-4382-A357-2B64352A1E15}" dt="2025-04-24T18:39:24.244" v="9509" actId="2696"/>
        <pc:sldMkLst>
          <pc:docMk/>
          <pc:sldMk cId="1974861907" sldId="268"/>
        </pc:sldMkLst>
        <pc:spChg chg="mod">
          <ac:chgData name="Jhonny Francisco Acuña Espinoza (jhonny.acuna)" userId="4fc1e632-8d8e-4981-8152-4c8d3a722551" providerId="ADAL" clId="{4BD7E639-0EBF-4382-A357-2B64352A1E15}" dt="2025-04-24T18:13:34.090" v="8021"/>
          <ac:spMkLst>
            <pc:docMk/>
            <pc:sldMk cId="1974861907" sldId="268"/>
            <ac:spMk id="3" creationId="{A548ACF8-4BD3-A1F6-2B63-6C70B5DB01D1}"/>
          </ac:spMkLst>
        </pc:spChg>
      </pc:sldChg>
      <pc:sldChg chg="modSp add mod">
        <pc:chgData name="Jhonny Francisco Acuña Espinoza (jhonny.acuna)" userId="4fc1e632-8d8e-4981-8152-4c8d3a722551" providerId="ADAL" clId="{4BD7E639-0EBF-4382-A357-2B64352A1E15}" dt="2025-04-24T18:16:57.094" v="8231" actId="2710"/>
        <pc:sldMkLst>
          <pc:docMk/>
          <pc:sldMk cId="2943819652" sldId="269"/>
        </pc:sldMkLst>
        <pc:spChg chg="mod">
          <ac:chgData name="Jhonny Francisco Acuña Espinoza (jhonny.acuna)" userId="4fc1e632-8d8e-4981-8152-4c8d3a722551" providerId="ADAL" clId="{4BD7E639-0EBF-4382-A357-2B64352A1E15}" dt="2025-04-24T18:16:57.094" v="8231" actId="2710"/>
          <ac:spMkLst>
            <pc:docMk/>
            <pc:sldMk cId="2943819652" sldId="269"/>
            <ac:spMk id="3" creationId="{71854A5C-DE39-5D9D-85FE-808D0E807B98}"/>
          </ac:spMkLst>
        </pc:spChg>
      </pc:sldChg>
      <pc:sldChg chg="modSp add mod">
        <pc:chgData name="Jhonny Francisco Acuña Espinoza (jhonny.acuna)" userId="4fc1e632-8d8e-4981-8152-4c8d3a722551" providerId="ADAL" clId="{4BD7E639-0EBF-4382-A357-2B64352A1E15}" dt="2025-04-24T18:39:00.864" v="9508" actId="20577"/>
        <pc:sldMkLst>
          <pc:docMk/>
          <pc:sldMk cId="3902605005" sldId="270"/>
        </pc:sldMkLst>
        <pc:spChg chg="mod">
          <ac:chgData name="Jhonny Francisco Acuña Espinoza (jhonny.acuna)" userId="4fc1e632-8d8e-4981-8152-4c8d3a722551" providerId="ADAL" clId="{4BD7E639-0EBF-4382-A357-2B64352A1E15}" dt="2025-04-24T18:39:00.864" v="9508" actId="20577"/>
          <ac:spMkLst>
            <pc:docMk/>
            <pc:sldMk cId="3902605005" sldId="270"/>
            <ac:spMk id="3" creationId="{59CEEA6E-C006-37A8-7343-3AF5C801F29F}"/>
          </ac:spMkLst>
        </pc:spChg>
      </pc:sldChg>
      <pc:sldChg chg="modSp add mod">
        <pc:chgData name="Jhonny Francisco Acuña Espinoza (jhonny.acuna)" userId="4fc1e632-8d8e-4981-8152-4c8d3a722551" providerId="ADAL" clId="{4BD7E639-0EBF-4382-A357-2B64352A1E15}" dt="2025-04-24T18:35:37.062" v="9108" actId="20577"/>
        <pc:sldMkLst>
          <pc:docMk/>
          <pc:sldMk cId="1227211492" sldId="271"/>
        </pc:sldMkLst>
        <pc:spChg chg="mod">
          <ac:chgData name="Jhonny Francisco Acuña Espinoza (jhonny.acuna)" userId="4fc1e632-8d8e-4981-8152-4c8d3a722551" providerId="ADAL" clId="{4BD7E639-0EBF-4382-A357-2B64352A1E15}" dt="2025-04-24T18:35:37.062" v="9108" actId="20577"/>
          <ac:spMkLst>
            <pc:docMk/>
            <pc:sldMk cId="1227211492" sldId="271"/>
            <ac:spMk id="3" creationId="{F80CAB1B-484F-41C2-3E5C-74C430CE7FC4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08B3A4-8789-4496-B438-58910F91E0A6}" type="datetimeFigureOut">
              <a:rPr lang="es-CL" smtClean="0"/>
              <a:t>24-04-2025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0C1DE3F6-CF10-41E1-B493-E6BE03EBD1F1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6918076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08B3A4-8789-4496-B438-58910F91E0A6}" type="datetimeFigureOut">
              <a:rPr lang="es-CL" smtClean="0"/>
              <a:t>24-04-2025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0C1DE3F6-CF10-41E1-B493-E6BE03EBD1F1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1888642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08B3A4-8789-4496-B438-58910F91E0A6}" type="datetimeFigureOut">
              <a:rPr lang="es-CL" smtClean="0"/>
              <a:t>24-04-2025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0C1DE3F6-CF10-41E1-B493-E6BE03EBD1F1}" type="slidenum">
              <a:rPr lang="es-CL" smtClean="0"/>
              <a:t>‹Nº›</a:t>
            </a:fld>
            <a:endParaRPr lang="es-CL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57395154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08B3A4-8789-4496-B438-58910F91E0A6}" type="datetimeFigureOut">
              <a:rPr lang="es-CL" smtClean="0"/>
              <a:t>24-04-2025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0C1DE3F6-CF10-41E1-B493-E6BE03EBD1F1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55628017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08B3A4-8789-4496-B438-58910F91E0A6}" type="datetimeFigureOut">
              <a:rPr lang="es-CL" smtClean="0"/>
              <a:t>24-04-2025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0C1DE3F6-CF10-41E1-B493-E6BE03EBD1F1}" type="slidenum">
              <a:rPr lang="es-CL" smtClean="0"/>
              <a:t>‹Nº›</a:t>
            </a:fld>
            <a:endParaRPr lang="es-CL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522047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08B3A4-8789-4496-B438-58910F91E0A6}" type="datetimeFigureOut">
              <a:rPr lang="es-CL" smtClean="0"/>
              <a:t>24-04-2025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0C1DE3F6-CF10-41E1-B493-E6BE03EBD1F1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0230347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08B3A4-8789-4496-B438-58910F91E0A6}" type="datetimeFigureOut">
              <a:rPr lang="es-CL" smtClean="0"/>
              <a:t>24-04-2025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1DE3F6-CF10-41E1-B493-E6BE03EBD1F1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75522242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08B3A4-8789-4496-B438-58910F91E0A6}" type="datetimeFigureOut">
              <a:rPr lang="es-CL" smtClean="0"/>
              <a:t>24-04-2025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1DE3F6-CF10-41E1-B493-E6BE03EBD1F1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7457986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08B3A4-8789-4496-B438-58910F91E0A6}" type="datetimeFigureOut">
              <a:rPr lang="es-CL" smtClean="0"/>
              <a:t>24-04-2025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1DE3F6-CF10-41E1-B493-E6BE03EBD1F1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0614232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08B3A4-8789-4496-B438-58910F91E0A6}" type="datetimeFigureOut">
              <a:rPr lang="es-CL" smtClean="0"/>
              <a:t>24-04-2025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0C1DE3F6-CF10-41E1-B493-E6BE03EBD1F1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587720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08B3A4-8789-4496-B438-58910F91E0A6}" type="datetimeFigureOut">
              <a:rPr lang="es-CL" smtClean="0"/>
              <a:t>24-04-2025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0C1DE3F6-CF10-41E1-B493-E6BE03EBD1F1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0333829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08B3A4-8789-4496-B438-58910F91E0A6}" type="datetimeFigureOut">
              <a:rPr lang="es-CL" smtClean="0"/>
              <a:t>24-04-2025</a:t>
            </a:fld>
            <a:endParaRPr lang="es-C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0C1DE3F6-CF10-41E1-B493-E6BE03EBD1F1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3043916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08B3A4-8789-4496-B438-58910F91E0A6}" type="datetimeFigureOut">
              <a:rPr lang="es-CL" smtClean="0"/>
              <a:t>24-04-2025</a:t>
            </a:fld>
            <a:endParaRPr lang="es-C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1DE3F6-CF10-41E1-B493-E6BE03EBD1F1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3220198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08B3A4-8789-4496-B438-58910F91E0A6}" type="datetimeFigureOut">
              <a:rPr lang="es-CL" smtClean="0"/>
              <a:t>24-04-2025</a:t>
            </a:fld>
            <a:endParaRPr lang="es-C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1DE3F6-CF10-41E1-B493-E6BE03EBD1F1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7652930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08B3A4-8789-4496-B438-58910F91E0A6}" type="datetimeFigureOut">
              <a:rPr lang="es-CL" smtClean="0"/>
              <a:t>24-04-2025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1DE3F6-CF10-41E1-B493-E6BE03EBD1F1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2685164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08B3A4-8789-4496-B438-58910F91E0A6}" type="datetimeFigureOut">
              <a:rPr lang="es-CL" smtClean="0"/>
              <a:t>24-04-2025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0C1DE3F6-CF10-41E1-B493-E6BE03EBD1F1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2267546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08B3A4-8789-4496-B438-58910F91E0A6}" type="datetimeFigureOut">
              <a:rPr lang="es-CL" smtClean="0"/>
              <a:t>24-04-2025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0C1DE3F6-CF10-41E1-B493-E6BE03EBD1F1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005286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C787F3A-CF64-3A83-42F5-8D033ADA29C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038662" y="1271151"/>
            <a:ext cx="9465949" cy="2262781"/>
          </a:xfrm>
        </p:spPr>
        <p:txBody>
          <a:bodyPr/>
          <a:lstStyle/>
          <a:p>
            <a:r>
              <a:rPr lang="es-MX" dirty="0"/>
              <a:t>Ayudantía Entrenamiento N° 1</a:t>
            </a:r>
            <a:endParaRPr lang="es-CL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70E8D9C8-1F52-FEA7-7F34-A03DB015D82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038661" y="3707127"/>
            <a:ext cx="9465949" cy="1106810"/>
          </a:xfrm>
        </p:spPr>
        <p:txBody>
          <a:bodyPr>
            <a:normAutofit/>
          </a:bodyPr>
          <a:lstStyle/>
          <a:p>
            <a:r>
              <a:rPr lang="es-MX" sz="2400" dirty="0"/>
              <a:t>Resolución casos N° 9.1 y 9.2 KERCK 1</a:t>
            </a:r>
            <a:endParaRPr lang="es-CL" sz="2400" dirty="0"/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8E0C89CF-B1E3-5F74-41D4-586835143310}"/>
              </a:ext>
            </a:extLst>
          </p:cNvPr>
          <p:cNvSpPr txBox="1"/>
          <p:nvPr/>
        </p:nvSpPr>
        <p:spPr>
          <a:xfrm>
            <a:off x="8124668" y="4987133"/>
            <a:ext cx="3887449" cy="21544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600" dirty="0"/>
              <a:t>Derecho Procesal III</a:t>
            </a:r>
            <a:r>
              <a:rPr lang="es-CL" sz="1600" dirty="0"/>
              <a:t> (primer semestre 2025</a:t>
            </a:r>
            <a:r>
              <a:rPr lang="es-CL" dirty="0"/>
              <a:t>)</a:t>
            </a:r>
          </a:p>
          <a:p>
            <a:r>
              <a:rPr lang="es-CL" sz="1600" dirty="0"/>
              <a:t>Prof. Thomas Vogt</a:t>
            </a:r>
          </a:p>
          <a:p>
            <a:r>
              <a:rPr lang="es-CL" sz="1600" dirty="0"/>
              <a:t>Ayudante Jhonny Acuña</a:t>
            </a:r>
          </a:p>
          <a:p>
            <a:r>
              <a:rPr lang="es-CL" sz="1600" dirty="0"/>
              <a:t>Facultad de Derecho</a:t>
            </a:r>
          </a:p>
          <a:p>
            <a:r>
              <a:rPr lang="es-CL" sz="1600" dirty="0"/>
              <a:t>Universidad de Chile</a:t>
            </a:r>
          </a:p>
          <a:p>
            <a:endParaRPr lang="es-CL" dirty="0"/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92693994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B9C777B-F9EF-8163-1161-3FFCD6AEE94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25F9716-6609-3194-8693-B95CCED628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68839" y="624110"/>
            <a:ext cx="9735773" cy="1114749"/>
          </a:xfrm>
        </p:spPr>
        <p:txBody>
          <a:bodyPr>
            <a:normAutofit fontScale="90000"/>
          </a:bodyPr>
          <a:lstStyle/>
          <a:p>
            <a:r>
              <a:rPr lang="es-MX" dirty="0"/>
              <a:t>Caso 9.1: En un zapato chino (recurso de hecho y apelación)</a:t>
            </a:r>
            <a:endParaRPr lang="es-CL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922659F-5807-AF08-74FD-4E822C7EAF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9174" y="1738860"/>
            <a:ext cx="10702977" cy="4856812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s-MX" b="1" u="sng" dirty="0"/>
              <a:t>Pregunta 1 ¿tendrá éxito el recurso de hecho?</a:t>
            </a:r>
          </a:p>
          <a:p>
            <a:pPr marL="0" indent="0">
              <a:buNone/>
            </a:pPr>
            <a:r>
              <a:rPr lang="es-MX" dirty="0"/>
              <a:t>Analizar presupuestos y requisitos de admisibilidad y justificación del recurso </a:t>
            </a:r>
          </a:p>
          <a:p>
            <a:pPr marL="0" indent="0">
              <a:buNone/>
            </a:pPr>
            <a:r>
              <a:rPr lang="es-MX" b="1" dirty="0"/>
              <a:t>Justificación </a:t>
            </a:r>
            <a:r>
              <a:rPr lang="es-MX" b="1" dirty="0">
                <a:sym typeface="Wingdings" panose="05000000000000000000" pitchFamily="2" charset="2"/>
              </a:rPr>
              <a:t> </a:t>
            </a:r>
            <a:r>
              <a:rPr lang="es-MX" dirty="0">
                <a:sym typeface="Wingdings" panose="05000000000000000000" pitchFamily="2" charset="2"/>
              </a:rPr>
              <a:t>requisitos y presupuestos de admisibilidad de la apelación</a:t>
            </a:r>
          </a:p>
          <a:p>
            <a:pPr marL="0" indent="0">
              <a:buNone/>
            </a:pPr>
            <a:r>
              <a:rPr lang="es-MX" b="1" dirty="0">
                <a:sym typeface="Wingdings" panose="05000000000000000000" pitchFamily="2" charset="2"/>
              </a:rPr>
              <a:t>Presupuestos de admisibilidad apelación</a:t>
            </a:r>
          </a:p>
          <a:p>
            <a:pPr>
              <a:buFont typeface="+mj-lt"/>
              <a:buAutoNum type="arabicPeriod"/>
            </a:pPr>
            <a:r>
              <a:rPr lang="es-MX" dirty="0">
                <a:sym typeface="Wingdings" panose="05000000000000000000" pitchFamily="2" charset="2"/>
              </a:rPr>
              <a:t>Competencia  ante tribunal que dicta resolución y para ante superior</a:t>
            </a:r>
          </a:p>
          <a:p>
            <a:pPr>
              <a:buFont typeface="+mj-lt"/>
              <a:buAutoNum type="arabicPeriod"/>
            </a:pPr>
            <a:r>
              <a:rPr lang="es-MX" dirty="0" err="1">
                <a:sym typeface="Wingdings" panose="05000000000000000000" pitchFamily="2" charset="2"/>
              </a:rPr>
              <a:t>Recurribilidad</a:t>
            </a:r>
            <a:r>
              <a:rPr lang="es-MX" dirty="0">
                <a:sym typeface="Wingdings" panose="05000000000000000000" pitchFamily="2" charset="2"/>
              </a:rPr>
              <a:t>  RG: sentencias definitivas e interlocutorias de </a:t>
            </a:r>
            <a:r>
              <a:rPr lang="es-MX" b="1" dirty="0">
                <a:sym typeface="Wingdings" panose="05000000000000000000" pitchFamily="2" charset="2"/>
              </a:rPr>
              <a:t>primera instancia </a:t>
            </a:r>
            <a:r>
              <a:rPr lang="es-MX" dirty="0">
                <a:sym typeface="Wingdings" panose="05000000000000000000" pitchFamily="2" charset="2"/>
              </a:rPr>
              <a:t>que no sean excepcionalmente inapelable. </a:t>
            </a:r>
            <a:r>
              <a:rPr lang="es-MX" dirty="0" err="1">
                <a:sym typeface="Wingdings" panose="05000000000000000000" pitchFamily="2" charset="2"/>
              </a:rPr>
              <a:t>Excp</a:t>
            </a:r>
            <a:r>
              <a:rPr lang="es-MX" dirty="0">
                <a:sym typeface="Wingdings" panose="05000000000000000000" pitchFamily="2" charset="2"/>
              </a:rPr>
              <a:t>: autos y decretos art. 188</a:t>
            </a:r>
          </a:p>
          <a:p>
            <a:pPr>
              <a:buFont typeface="+mj-lt"/>
              <a:buAutoNum type="arabicPeriod"/>
            </a:pPr>
            <a:r>
              <a:rPr lang="es-MX" dirty="0">
                <a:sym typeface="Wingdings" panose="05000000000000000000" pitchFamily="2" charset="2"/>
              </a:rPr>
              <a:t>Legitimación activa  parte agraviada: al apelante se le rechazó su incidente de nulidad</a:t>
            </a:r>
          </a:p>
          <a:p>
            <a:pPr marL="0" indent="0">
              <a:buNone/>
            </a:pPr>
            <a:r>
              <a:rPr lang="es-MX" b="1" dirty="0">
                <a:sym typeface="Wingdings" panose="05000000000000000000" pitchFamily="2" charset="2"/>
              </a:rPr>
              <a:t>Requisitos de admisibilidad apelación </a:t>
            </a:r>
          </a:p>
          <a:p>
            <a:pPr>
              <a:buFont typeface="+mj-lt"/>
              <a:buAutoNum type="arabicPeriod"/>
            </a:pPr>
            <a:r>
              <a:rPr lang="es-MX" dirty="0">
                <a:sym typeface="Wingdings" panose="05000000000000000000" pitchFamily="2" charset="2"/>
              </a:rPr>
              <a:t>Formalidades  modalidad de interposición</a:t>
            </a:r>
          </a:p>
          <a:p>
            <a:pPr>
              <a:buFont typeface="+mj-lt"/>
              <a:buAutoNum type="arabicPeriod"/>
            </a:pPr>
            <a:r>
              <a:rPr lang="es-MX" dirty="0">
                <a:sym typeface="Wingdings" panose="05000000000000000000" pitchFamily="2" charset="2"/>
              </a:rPr>
              <a:t>Oportunidad  RG: 5 días desde notificada la resolución. </a:t>
            </a:r>
            <a:r>
              <a:rPr lang="es-MX" dirty="0" err="1">
                <a:sym typeface="Wingdings" panose="05000000000000000000" pitchFamily="2" charset="2"/>
              </a:rPr>
              <a:t>Sent</a:t>
            </a:r>
            <a:r>
              <a:rPr lang="es-MX" dirty="0">
                <a:sym typeface="Wingdings" panose="05000000000000000000" pitchFamily="2" charset="2"/>
              </a:rPr>
              <a:t>. Def.: 10 días.</a:t>
            </a:r>
          </a:p>
          <a:p>
            <a:pPr>
              <a:buFont typeface="+mj-lt"/>
              <a:buAutoNum type="arabicPeriod"/>
            </a:pPr>
            <a:r>
              <a:rPr lang="es-MX" dirty="0">
                <a:sym typeface="Wingdings" panose="05000000000000000000" pitchFamily="2" charset="2"/>
              </a:rPr>
              <a:t>Mención de fundamentos  acompaña certificado de residencia y alude a art. 427 inc.1 CPC</a:t>
            </a:r>
          </a:p>
          <a:p>
            <a:pPr>
              <a:buFont typeface="+mj-lt"/>
              <a:buAutoNum type="arabicPeriod"/>
            </a:pPr>
            <a:r>
              <a:rPr lang="es-MX" dirty="0">
                <a:sym typeface="Wingdings" panose="05000000000000000000" pitchFamily="2" charset="2"/>
              </a:rPr>
              <a:t>Peticiones concretas  que se acoja el incidente, es decir, enmendando o modificando la resolución.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5504460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911BD61-A105-4CDF-4660-4893550051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A9D3C4E-A5B7-914B-FB87-A614FE255B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68839" y="624110"/>
            <a:ext cx="9735773" cy="1114749"/>
          </a:xfrm>
        </p:spPr>
        <p:txBody>
          <a:bodyPr>
            <a:normAutofit fontScale="90000"/>
          </a:bodyPr>
          <a:lstStyle/>
          <a:p>
            <a:r>
              <a:rPr lang="es-MX" dirty="0"/>
              <a:t>Caso 9.1: En un zapato chino (recurso de hecho y apelación)</a:t>
            </a:r>
            <a:endParaRPr lang="es-CL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2649F3F-FF2F-7FF0-4A97-CC44C3F543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9174" y="1738860"/>
            <a:ext cx="10702977" cy="4856812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s-MX" b="1" u="sng" dirty="0"/>
              <a:t>Pregunta 2 ¿es admisible el recurso de apelación?</a:t>
            </a:r>
          </a:p>
          <a:p>
            <a:pPr marL="0" indent="0">
              <a:buNone/>
            </a:pPr>
            <a:r>
              <a:rPr lang="es-MX" b="1" dirty="0"/>
              <a:t>Hechos relevantes</a:t>
            </a:r>
          </a:p>
          <a:p>
            <a:pPr>
              <a:lnSpc>
                <a:spcPct val="150000"/>
              </a:lnSpc>
              <a:buFont typeface="+mj-lt"/>
              <a:buAutoNum type="arabicPeriod"/>
            </a:pPr>
            <a:r>
              <a:rPr lang="es-MX" dirty="0"/>
              <a:t>Valdés comparece oportunamente en el juicio </a:t>
            </a:r>
          </a:p>
          <a:p>
            <a:pPr>
              <a:lnSpc>
                <a:spcPct val="150000"/>
              </a:lnSpc>
              <a:buFont typeface="+mj-lt"/>
              <a:buAutoNum type="arabicPeriod"/>
            </a:pPr>
            <a:r>
              <a:rPr lang="es-MX" dirty="0"/>
              <a:t>Transcurre el periodo de discusión </a:t>
            </a:r>
          </a:p>
          <a:p>
            <a:pPr>
              <a:lnSpc>
                <a:spcPct val="150000"/>
              </a:lnSpc>
              <a:buFont typeface="+mj-lt"/>
              <a:buAutoNum type="arabicPeriod"/>
            </a:pPr>
            <a:r>
              <a:rPr lang="es-MX" dirty="0"/>
              <a:t>Se recibe la causa a prueba</a:t>
            </a:r>
          </a:p>
          <a:p>
            <a:pPr>
              <a:lnSpc>
                <a:spcPct val="150000"/>
              </a:lnSpc>
              <a:buFont typeface="+mj-lt"/>
              <a:buAutoNum type="arabicPeriod"/>
            </a:pPr>
            <a:r>
              <a:rPr lang="es-MX" dirty="0"/>
              <a:t>El demandante presenta un </a:t>
            </a:r>
            <a:r>
              <a:rPr lang="es-MX" b="1" dirty="0"/>
              <a:t>oportunamente</a:t>
            </a:r>
            <a:r>
              <a:rPr lang="es-MX" dirty="0"/>
              <a:t> un escrito, interponiendo </a:t>
            </a:r>
            <a:r>
              <a:rPr lang="es-MX" b="1" dirty="0"/>
              <a:t>en lo principal</a:t>
            </a:r>
            <a:r>
              <a:rPr lang="es-MX" dirty="0"/>
              <a:t>: recurso de apelación en contra de la resolución que recibió la causa a prueba</a:t>
            </a:r>
          </a:p>
          <a:p>
            <a:pPr>
              <a:lnSpc>
                <a:spcPct val="150000"/>
              </a:lnSpc>
              <a:buFont typeface="+mj-lt"/>
              <a:buAutoNum type="arabicPeriod"/>
            </a:pPr>
            <a:r>
              <a:rPr lang="es-MX" dirty="0"/>
              <a:t>Se interpone ante el Juzgado para ante la Corte de Valparaíso</a:t>
            </a:r>
          </a:p>
          <a:p>
            <a:pPr>
              <a:lnSpc>
                <a:spcPct val="150000"/>
              </a:lnSpc>
              <a:buFont typeface="+mj-lt"/>
              <a:buAutoNum type="arabicPeriod"/>
            </a:pPr>
            <a:r>
              <a:rPr lang="es-MX" dirty="0"/>
              <a:t>Se solicita la eliminación del primer punto de prueba</a:t>
            </a:r>
          </a:p>
          <a:p>
            <a:pPr>
              <a:lnSpc>
                <a:spcPct val="150000"/>
              </a:lnSpc>
              <a:buFont typeface="+mj-lt"/>
              <a:buAutoNum type="arabicPeriod"/>
            </a:pPr>
            <a:r>
              <a:rPr lang="es-MX" dirty="0"/>
              <a:t>Argumenta que no se trata de un hecho controvertido </a:t>
            </a:r>
          </a:p>
          <a:p>
            <a:pPr>
              <a:buFont typeface="+mj-lt"/>
              <a:buAutoNum type="arabicPeriod"/>
            </a:pP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50437642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3965AB7-5708-0722-9C41-4B88EADBF53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2D40627-EF80-FAE7-81FE-6685B9BD8B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68839" y="624110"/>
            <a:ext cx="9735773" cy="1114749"/>
          </a:xfrm>
        </p:spPr>
        <p:txBody>
          <a:bodyPr>
            <a:normAutofit fontScale="90000"/>
          </a:bodyPr>
          <a:lstStyle/>
          <a:p>
            <a:r>
              <a:rPr lang="es-MX" dirty="0"/>
              <a:t>Caso 9.1: En un zapato chino (recurso de hecho y apelación)</a:t>
            </a:r>
            <a:endParaRPr lang="es-CL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EB3EDD2-9983-9E00-D57A-CA33CC0FA5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9174" y="1738860"/>
            <a:ext cx="10702977" cy="4856812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s-MX" b="1" u="sng" dirty="0"/>
              <a:t>Pregunta 2 ¿es admisible el recurso de apelación?</a:t>
            </a:r>
          </a:p>
          <a:p>
            <a:pPr marL="0" indent="0">
              <a:buNone/>
            </a:pPr>
            <a:r>
              <a:rPr lang="es-CL" b="1" dirty="0"/>
              <a:t>Presupuestos de admisibilidad</a:t>
            </a:r>
          </a:p>
          <a:p>
            <a:pPr>
              <a:buFont typeface="+mj-lt"/>
              <a:buAutoNum type="arabicPeriod"/>
            </a:pPr>
            <a:r>
              <a:rPr lang="es-CL" dirty="0"/>
              <a:t>Competencia </a:t>
            </a:r>
            <a:r>
              <a:rPr lang="es-CL" dirty="0">
                <a:sym typeface="Wingdings" panose="05000000000000000000" pitchFamily="2" charset="2"/>
              </a:rPr>
              <a:t> ante tribunal que dicta la resolución y para ante superior jerárquico </a:t>
            </a:r>
            <a:endParaRPr lang="es-CL" dirty="0"/>
          </a:p>
          <a:p>
            <a:pPr>
              <a:buFont typeface="+mj-lt"/>
              <a:buAutoNum type="arabicPeriod"/>
            </a:pPr>
            <a:r>
              <a:rPr lang="es-CL" dirty="0" err="1"/>
              <a:t>Recurribilidad</a:t>
            </a:r>
            <a:r>
              <a:rPr lang="es-CL" dirty="0"/>
              <a:t> </a:t>
            </a:r>
            <a:r>
              <a:rPr lang="es-CL" dirty="0">
                <a:sym typeface="Wingdings" panose="05000000000000000000" pitchFamily="2" charset="2"/>
              </a:rPr>
              <a:t> </a:t>
            </a:r>
            <a:r>
              <a:rPr lang="es-MX" dirty="0">
                <a:sym typeface="Wingdings" panose="05000000000000000000" pitchFamily="2" charset="2"/>
              </a:rPr>
              <a:t>RG: sentencias definitivas e interlocutorias de </a:t>
            </a:r>
            <a:r>
              <a:rPr lang="es-MX" b="1" dirty="0">
                <a:sym typeface="Wingdings" panose="05000000000000000000" pitchFamily="2" charset="2"/>
              </a:rPr>
              <a:t>primera instancia </a:t>
            </a:r>
            <a:r>
              <a:rPr lang="es-MX" dirty="0">
                <a:sym typeface="Wingdings" panose="05000000000000000000" pitchFamily="2" charset="2"/>
              </a:rPr>
              <a:t>que no sean excepcionalmente inapelable. </a:t>
            </a:r>
            <a:r>
              <a:rPr lang="es-MX" dirty="0" err="1">
                <a:sym typeface="Wingdings" panose="05000000000000000000" pitchFamily="2" charset="2"/>
              </a:rPr>
              <a:t>Excp</a:t>
            </a:r>
            <a:r>
              <a:rPr lang="es-MX" dirty="0">
                <a:sym typeface="Wingdings" panose="05000000000000000000" pitchFamily="2" charset="2"/>
              </a:rPr>
              <a:t>: autos y decretos art. 188</a:t>
            </a:r>
            <a:endParaRPr lang="es-CL" dirty="0"/>
          </a:p>
          <a:p>
            <a:pPr>
              <a:buFont typeface="+mj-lt"/>
              <a:buAutoNum type="arabicPeriod"/>
            </a:pPr>
            <a:r>
              <a:rPr lang="es-CL" dirty="0"/>
              <a:t>Legitimación activa </a:t>
            </a:r>
            <a:r>
              <a:rPr lang="es-CL" dirty="0">
                <a:sym typeface="Wingdings" panose="05000000000000000000" pitchFamily="2" charset="2"/>
              </a:rPr>
              <a:t> parte agraviada. Art. 319 “las partes podrán pedir reposición dentro de tercero día (…) la apelación contra la resolución del art. 318”</a:t>
            </a:r>
            <a:endParaRPr lang="es-CL" dirty="0"/>
          </a:p>
          <a:p>
            <a:pPr marL="0" indent="0">
              <a:buNone/>
            </a:pPr>
            <a:r>
              <a:rPr lang="es-CL" b="1" dirty="0"/>
              <a:t>Requisitos de admisibilidad </a:t>
            </a:r>
          </a:p>
          <a:p>
            <a:pPr>
              <a:buFont typeface="+mj-lt"/>
              <a:buAutoNum type="arabicPeriod"/>
            </a:pPr>
            <a:r>
              <a:rPr lang="es-CL" dirty="0"/>
              <a:t>Formalidades </a:t>
            </a:r>
            <a:r>
              <a:rPr lang="es-CL" dirty="0">
                <a:sym typeface="Wingdings" panose="05000000000000000000" pitchFamily="2" charset="2"/>
              </a:rPr>
              <a:t> modalidad de interposición. Art. 319: apelación en carácter subsidiario de la reposición”</a:t>
            </a:r>
            <a:endParaRPr lang="es-CL" dirty="0"/>
          </a:p>
          <a:p>
            <a:pPr>
              <a:buFont typeface="+mj-lt"/>
              <a:buAutoNum type="arabicPeriod"/>
            </a:pPr>
            <a:r>
              <a:rPr lang="es-CL" dirty="0"/>
              <a:t>Oportunidad </a:t>
            </a:r>
            <a:r>
              <a:rPr lang="es-CL" dirty="0">
                <a:sym typeface="Wingdings" panose="05000000000000000000" pitchFamily="2" charset="2"/>
              </a:rPr>
              <a:t> 3 días desde notificada la resolución </a:t>
            </a:r>
            <a:endParaRPr lang="es-CL" dirty="0"/>
          </a:p>
          <a:p>
            <a:pPr>
              <a:buFont typeface="+mj-lt"/>
              <a:buAutoNum type="arabicPeriod"/>
            </a:pPr>
            <a:r>
              <a:rPr lang="es-CL" dirty="0"/>
              <a:t>Mención de fundamentos </a:t>
            </a:r>
            <a:r>
              <a:rPr lang="es-CL" dirty="0">
                <a:sym typeface="Wingdings" panose="05000000000000000000" pitchFamily="2" charset="2"/>
              </a:rPr>
              <a:t> primer punto de prueba no se trata de un hecho controvertido </a:t>
            </a:r>
            <a:endParaRPr lang="es-CL" dirty="0"/>
          </a:p>
          <a:p>
            <a:pPr>
              <a:buFont typeface="+mj-lt"/>
              <a:buAutoNum type="arabicPeriod"/>
            </a:pPr>
            <a:r>
              <a:rPr lang="es-CL" dirty="0"/>
              <a:t>Peticiones concretas </a:t>
            </a:r>
            <a:r>
              <a:rPr lang="es-CL" dirty="0">
                <a:sym typeface="Wingdings" panose="05000000000000000000" pitchFamily="2" charset="2"/>
              </a:rPr>
              <a:t> eliminación de un punto de prueba</a:t>
            </a:r>
            <a:endParaRPr lang="es-CL" dirty="0"/>
          </a:p>
          <a:p>
            <a:pPr>
              <a:buFont typeface="+mj-lt"/>
              <a:buAutoNum type="arabicPeriod"/>
            </a:pP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40887315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CD71C26-77C2-C659-571A-BBAA22D86B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23868" y="624110"/>
            <a:ext cx="10208301" cy="680034"/>
          </a:xfrm>
        </p:spPr>
        <p:txBody>
          <a:bodyPr>
            <a:normAutofit fontScale="90000"/>
          </a:bodyPr>
          <a:lstStyle/>
          <a:p>
            <a:r>
              <a:rPr lang="es-MX" dirty="0"/>
              <a:t>Caso 9.2: En un zapato chino (recurso de apelación y reposición)</a:t>
            </a:r>
            <a:endParaRPr lang="es-CL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79AB23E-E9DA-0DA8-7381-49D9D9582F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96313" y="2133600"/>
            <a:ext cx="10208300" cy="443209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MX" b="1" u="sng" dirty="0"/>
              <a:t>Pregunta 2 ¿es admisible la reposición? </a:t>
            </a:r>
          </a:p>
          <a:p>
            <a:pPr marL="0" indent="0">
              <a:buNone/>
            </a:pPr>
            <a:r>
              <a:rPr lang="es-MX" b="1" dirty="0"/>
              <a:t>Presupuestos de admisibilidad</a:t>
            </a:r>
          </a:p>
          <a:p>
            <a:pPr>
              <a:lnSpc>
                <a:spcPct val="150000"/>
              </a:lnSpc>
              <a:buFont typeface="+mj-lt"/>
              <a:buAutoNum type="arabicPeriod"/>
            </a:pPr>
            <a:r>
              <a:rPr lang="es-MX" dirty="0"/>
              <a:t>Competencia </a:t>
            </a:r>
            <a:r>
              <a:rPr lang="es-MX" dirty="0">
                <a:sym typeface="Wingdings" panose="05000000000000000000" pitchFamily="2" charset="2"/>
              </a:rPr>
              <a:t> se interpone ante y para ante el mismos juzgado que dictó la resolución (art. 181 CPC)</a:t>
            </a:r>
          </a:p>
          <a:p>
            <a:pPr>
              <a:lnSpc>
                <a:spcPct val="150000"/>
              </a:lnSpc>
              <a:buFont typeface="+mj-lt"/>
              <a:buAutoNum type="arabicPeriod"/>
            </a:pPr>
            <a:r>
              <a:rPr lang="es-MX" dirty="0" err="1"/>
              <a:t>Recurribilidad</a:t>
            </a:r>
            <a:r>
              <a:rPr lang="es-MX" dirty="0"/>
              <a:t> </a:t>
            </a:r>
            <a:r>
              <a:rPr lang="es-MX" dirty="0">
                <a:sym typeface="Wingdings" panose="05000000000000000000" pitchFamily="2" charset="2"/>
              </a:rPr>
              <a:t> RG: contra autos y decretos. Excepcionalmente contra sentencias interlocutorias. Art. 319. Procede la reposición en contra de la resolución que recibe la causa a prueba (interlocutoria de segundo grado)</a:t>
            </a:r>
          </a:p>
          <a:p>
            <a:pPr>
              <a:lnSpc>
                <a:spcPct val="150000"/>
              </a:lnSpc>
              <a:buFont typeface="+mj-lt"/>
              <a:buAutoNum type="arabicPeriod"/>
            </a:pPr>
            <a:r>
              <a:rPr lang="es-MX" dirty="0"/>
              <a:t>Legitimación activa </a:t>
            </a:r>
            <a:r>
              <a:rPr lang="es-MX" dirty="0">
                <a:sym typeface="Wingdings" panose="05000000000000000000" pitchFamily="2" charset="2"/>
              </a:rPr>
              <a:t> art. 319. “las partes podrán pedir reposición”</a:t>
            </a:r>
            <a:endParaRPr lang="es-MX" dirty="0"/>
          </a:p>
          <a:p>
            <a:pPr>
              <a:buFont typeface="+mj-lt"/>
              <a:buAutoNum type="arabicPeriod"/>
            </a:pP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13200312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4815DED-6424-7A02-72BB-D1713494973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13B036A-12AE-D452-303E-44F883D105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23868" y="624110"/>
            <a:ext cx="10208301" cy="680034"/>
          </a:xfrm>
        </p:spPr>
        <p:txBody>
          <a:bodyPr>
            <a:normAutofit fontScale="90000"/>
          </a:bodyPr>
          <a:lstStyle/>
          <a:p>
            <a:r>
              <a:rPr lang="es-MX" dirty="0"/>
              <a:t>Caso 9.2: En un zapato chino (recurso de apelación y reposición)</a:t>
            </a:r>
            <a:endParaRPr lang="es-CL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9CA56C7-2728-0C46-DC42-D308809656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96313" y="2133600"/>
            <a:ext cx="10208300" cy="443209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MX" b="1" u="sng" dirty="0"/>
              <a:t>Pregunta 3 ¿en qué efecto debe concederse y por qué?</a:t>
            </a:r>
          </a:p>
          <a:p>
            <a:pPr marL="0" indent="0">
              <a:buNone/>
            </a:pPr>
            <a:endParaRPr lang="es-MX" dirty="0"/>
          </a:p>
          <a:p>
            <a:pPr marL="0" indent="0">
              <a:buNone/>
            </a:pPr>
            <a:r>
              <a:rPr lang="es-MX" dirty="0"/>
              <a:t>Resolución que recibe la causa a prueba </a:t>
            </a:r>
            <a:r>
              <a:rPr lang="es-MX" dirty="0">
                <a:sym typeface="Wingdings" panose="05000000000000000000" pitchFamily="2" charset="2"/>
              </a:rPr>
              <a:t> sentencia interlocutoria de segundo grado</a:t>
            </a:r>
          </a:p>
          <a:p>
            <a:pPr marL="0" indent="0">
              <a:buNone/>
            </a:pPr>
            <a:endParaRPr lang="es-MX" dirty="0">
              <a:sym typeface="Wingdings" panose="05000000000000000000" pitchFamily="2" charset="2"/>
            </a:endParaRPr>
          </a:p>
          <a:p>
            <a:pPr marL="0" indent="0">
              <a:buNone/>
            </a:pPr>
            <a:r>
              <a:rPr lang="es-MX" dirty="0">
                <a:sym typeface="Wingdings" panose="05000000000000000000" pitchFamily="2" charset="2"/>
              </a:rPr>
              <a:t>Art. 194  se concederá apelación en el solo efecto devolutivo: 2° “de los autos, decretos y sentencias definitivas” 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38090027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8CEC5D1-04C8-E32F-3F9A-3CB1E4D04F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53850" y="474209"/>
            <a:ext cx="9870684" cy="1280890"/>
          </a:xfrm>
        </p:spPr>
        <p:txBody>
          <a:bodyPr/>
          <a:lstStyle/>
          <a:p>
            <a:r>
              <a:rPr lang="es-MX" dirty="0" err="1"/>
              <a:t>Checklist</a:t>
            </a:r>
            <a:r>
              <a:rPr lang="es-MX" dirty="0"/>
              <a:t> general de resolución de recursos</a:t>
            </a:r>
            <a:endParaRPr lang="es-CL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FEEA485-B174-C39A-8CAE-09E179F753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44184" y="1648918"/>
            <a:ext cx="10260428" cy="4262304"/>
          </a:xfrm>
        </p:spPr>
        <p:txBody>
          <a:bodyPr>
            <a:normAutofit fontScale="92500" lnSpcReduction="20000"/>
          </a:bodyPr>
          <a:lstStyle/>
          <a:p>
            <a:r>
              <a:rPr lang="es-MX" b="1" dirty="0"/>
              <a:t>Presupuestos de admisibilidad </a:t>
            </a:r>
          </a:p>
          <a:p>
            <a:pPr marL="400050">
              <a:buFont typeface="+mj-lt"/>
              <a:buAutoNum type="arabicPeriod"/>
            </a:pPr>
            <a:r>
              <a:rPr lang="es-CL" dirty="0"/>
              <a:t>Competencia</a:t>
            </a:r>
          </a:p>
          <a:p>
            <a:pPr marL="400050">
              <a:buFont typeface="+mj-lt"/>
              <a:buAutoNum type="arabicPeriod"/>
            </a:pPr>
            <a:r>
              <a:rPr lang="es-CL" dirty="0" err="1"/>
              <a:t>Recurribilidad</a:t>
            </a:r>
            <a:endParaRPr lang="es-CL" dirty="0"/>
          </a:p>
          <a:p>
            <a:pPr marL="400050">
              <a:buFont typeface="+mj-lt"/>
              <a:buAutoNum type="arabicPeriod"/>
            </a:pPr>
            <a:r>
              <a:rPr lang="es-CL" dirty="0"/>
              <a:t>Legitimación activa</a:t>
            </a:r>
            <a:endParaRPr lang="es-MX" dirty="0"/>
          </a:p>
          <a:p>
            <a:r>
              <a:rPr lang="es-MX" b="1" dirty="0"/>
              <a:t>Requisitos de admisibilidad</a:t>
            </a:r>
          </a:p>
          <a:p>
            <a:pPr>
              <a:buFont typeface="+mj-lt"/>
              <a:buAutoNum type="arabicPeriod"/>
            </a:pPr>
            <a:r>
              <a:rPr lang="es-MX" dirty="0"/>
              <a:t>Formalidades</a:t>
            </a:r>
          </a:p>
          <a:p>
            <a:pPr>
              <a:buFont typeface="+mj-lt"/>
              <a:buAutoNum type="arabicPeriod"/>
            </a:pPr>
            <a:r>
              <a:rPr lang="es-MX" dirty="0"/>
              <a:t>Oportunidad</a:t>
            </a:r>
          </a:p>
          <a:p>
            <a:pPr>
              <a:buFont typeface="+mj-lt"/>
              <a:buAutoNum type="arabicPeriod"/>
            </a:pPr>
            <a:r>
              <a:rPr lang="es-MX" dirty="0"/>
              <a:t>Mención de fundamentos</a:t>
            </a:r>
          </a:p>
          <a:p>
            <a:pPr>
              <a:buFont typeface="+mj-lt"/>
              <a:buAutoNum type="arabicPeriod"/>
            </a:pPr>
            <a:r>
              <a:rPr lang="es-MX" dirty="0"/>
              <a:t>Peticiones concretas </a:t>
            </a:r>
          </a:p>
          <a:p>
            <a:pPr>
              <a:buFont typeface="+mj-lt"/>
              <a:buAutoNum type="arabicPeriod"/>
            </a:pPr>
            <a:r>
              <a:rPr lang="es-MX" dirty="0"/>
              <a:t>Requisitos especiales </a:t>
            </a:r>
          </a:p>
          <a:p>
            <a:r>
              <a:rPr lang="es-MX" b="1" dirty="0"/>
              <a:t>Justificación </a:t>
            </a:r>
          </a:p>
          <a:p>
            <a:pPr marL="0" indent="0">
              <a:buNone/>
            </a:pPr>
            <a:r>
              <a:rPr lang="es-MX" dirty="0"/>
              <a:t>Efectividad del error invocado (sustantivo o procedimental)</a:t>
            </a:r>
          </a:p>
          <a:p>
            <a:pPr marL="57150" indent="0">
              <a:buNone/>
            </a:pP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33667444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1BF7C95-7117-D34E-5EC9-7065FC6AC4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Cuestiones relevantes </a:t>
            </a:r>
            <a:br>
              <a:rPr lang="es-MX" dirty="0"/>
            </a:br>
            <a:endParaRPr lang="es-CL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776BAA4-5302-D89D-8C7E-33700FCC66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06566" y="1558978"/>
            <a:ext cx="10598046" cy="4674912"/>
          </a:xfrm>
        </p:spPr>
        <p:txBody>
          <a:bodyPr>
            <a:normAutofit fontScale="92500" lnSpcReduction="10000"/>
          </a:bodyPr>
          <a:lstStyle/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s-MX" sz="2800" dirty="0"/>
              <a:t>Clasificaciones de las resoluciones judiciales (art. 158 CPC)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s-MX" sz="2800" dirty="0"/>
              <a:t>Autos o decretos excepcionalmente apelables (art. 188)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s-MX" sz="2800" dirty="0"/>
              <a:t>Concepto de parte y agravio (arts. 18 y 751 CPC)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s-MX" sz="2800" dirty="0"/>
              <a:t>Modalidad de interposición del recurso (directo o subsidiario)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s-MX" sz="2800" dirty="0"/>
              <a:t>Oportunidad (arts. 64 y 66 CPC, 48 inc.1 CC)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s-MX" sz="2800" dirty="0"/>
              <a:t>Normas de competencia (arts. 28 a 40, art. 45 N</a:t>
            </a:r>
            <a:r>
              <a:rPr lang="es-MX" sz="2800"/>
              <a:t>°2, 55, 63 N°3 COT)</a:t>
            </a:r>
            <a:endParaRPr lang="es-MX" sz="2800" dirty="0"/>
          </a:p>
          <a:p>
            <a:endParaRPr lang="es-MX" sz="2800" dirty="0"/>
          </a:p>
          <a:p>
            <a:endParaRPr lang="es-MX" sz="2800" dirty="0"/>
          </a:p>
          <a:p>
            <a:endParaRPr lang="es-CL" sz="2800" dirty="0"/>
          </a:p>
        </p:txBody>
      </p:sp>
    </p:spTree>
    <p:extLst>
      <p:ext uri="{BB962C8B-B14F-4D97-AF65-F5344CB8AC3E}">
        <p14:creationId xmlns:p14="http://schemas.microsoft.com/office/powerpoint/2010/main" val="4132010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15B68B0-F34A-750E-A444-18665CBE55C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BB327FF-8228-18E4-269C-CB01A7E099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Cuestiones relevantes </a:t>
            </a:r>
            <a:br>
              <a:rPr lang="es-MX" dirty="0"/>
            </a:br>
            <a:endParaRPr lang="es-CL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C45B187-05AF-A2BF-7250-8FDC8562B6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06566" y="1558978"/>
            <a:ext cx="10598046" cy="4674912"/>
          </a:xfrm>
        </p:spPr>
        <p:txBody>
          <a:bodyPr>
            <a:normAutofit/>
          </a:bodyPr>
          <a:lstStyle/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s-MX" sz="2000" dirty="0"/>
              <a:t>Clasificaciones de las resoluciones judiciales (art. 158 CPC)</a:t>
            </a:r>
          </a:p>
          <a:p>
            <a:pPr>
              <a:lnSpc>
                <a:spcPct val="150000"/>
              </a:lnSpc>
            </a:pPr>
            <a:r>
              <a:rPr lang="es-MX" dirty="0"/>
              <a:t>Sentencia definitiva</a:t>
            </a:r>
          </a:p>
          <a:p>
            <a:pPr>
              <a:lnSpc>
                <a:spcPct val="150000"/>
              </a:lnSpc>
            </a:pPr>
            <a:r>
              <a:rPr lang="es-MX" b="1" dirty="0"/>
              <a:t>Sentencia interlocutoria de primer grado</a:t>
            </a:r>
          </a:p>
          <a:p>
            <a:pPr>
              <a:lnSpc>
                <a:spcPct val="150000"/>
              </a:lnSpc>
            </a:pPr>
            <a:r>
              <a:rPr lang="es-MX" dirty="0"/>
              <a:t>Sentencia interlocutoria de segunda grado</a:t>
            </a:r>
          </a:p>
          <a:p>
            <a:pPr>
              <a:lnSpc>
                <a:spcPct val="150000"/>
              </a:lnSpc>
            </a:pPr>
            <a:r>
              <a:rPr lang="es-MX" b="1" dirty="0"/>
              <a:t>Auto</a:t>
            </a:r>
          </a:p>
          <a:p>
            <a:pPr>
              <a:lnSpc>
                <a:spcPct val="150000"/>
              </a:lnSpc>
            </a:pPr>
            <a:r>
              <a:rPr lang="es-MX" dirty="0"/>
              <a:t>Decreto </a:t>
            </a:r>
          </a:p>
        </p:txBody>
      </p:sp>
    </p:spTree>
    <p:extLst>
      <p:ext uri="{BB962C8B-B14F-4D97-AF65-F5344CB8AC3E}">
        <p14:creationId xmlns:p14="http://schemas.microsoft.com/office/powerpoint/2010/main" val="36394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AD013D0-6139-7B1F-3ADF-6DEF4160C6E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6B9C8B1-3F84-923E-C44D-311358238C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Cuestiones relevantes </a:t>
            </a:r>
            <a:br>
              <a:rPr lang="es-MX" dirty="0"/>
            </a:br>
            <a:endParaRPr lang="es-CL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1854A5C-DE39-5D9D-85FE-808D0E807B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06566" y="1558978"/>
            <a:ext cx="10598046" cy="5021704"/>
          </a:xfrm>
        </p:spPr>
        <p:txBody>
          <a:bodyPr>
            <a:normAutofit/>
          </a:bodyPr>
          <a:lstStyle/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s-MX" sz="2000" dirty="0"/>
              <a:t>Clasificaciones de las resoluciones judiciales (art. 158 CPC)</a:t>
            </a:r>
          </a:p>
          <a:p>
            <a:pPr>
              <a:lnSpc>
                <a:spcPct val="150000"/>
              </a:lnSpc>
            </a:pPr>
            <a:r>
              <a:rPr lang="es-MX" sz="2000" dirty="0"/>
              <a:t>Sentencia interlocutoria de primer grado y auto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s-MX" sz="2000" dirty="0"/>
              <a:t>Ambas resuelven incidentes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s-MX" sz="2000" dirty="0"/>
              <a:t>Interlocutoria de primer grado establece derechos permanentes para las partes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s-MX" sz="2000" dirty="0"/>
              <a:t>Auto no establece derechos permanentes para las partes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s-CL" sz="2000" u="sng" dirty="0"/>
              <a:t>Derechos permanentes para las partes: </a:t>
            </a:r>
          </a:p>
          <a:p>
            <a:pPr>
              <a:lnSpc>
                <a:spcPct val="150000"/>
              </a:lnSpc>
              <a:buFont typeface="+mj-lt"/>
              <a:buAutoNum type="arabicPeriod"/>
            </a:pPr>
            <a:r>
              <a:rPr lang="es-CL" sz="2000" dirty="0"/>
              <a:t>La resolución produzca efectos de la resolución luego de terminado el juicio</a:t>
            </a:r>
          </a:p>
          <a:p>
            <a:pPr>
              <a:lnSpc>
                <a:spcPct val="150000"/>
              </a:lnSpc>
              <a:buFont typeface="+mj-lt"/>
              <a:buAutoNum type="arabicPeriod"/>
            </a:pPr>
            <a:r>
              <a:rPr lang="es-CL" sz="2000" dirty="0"/>
              <a:t>La resolución influya en determinar el resultado del juicio</a:t>
            </a:r>
          </a:p>
          <a:p>
            <a:pPr marL="0" indent="0">
              <a:lnSpc>
                <a:spcPct val="150000"/>
              </a:lnSpc>
              <a:buNone/>
            </a:pPr>
            <a:endParaRPr lang="es-MX" sz="2000" dirty="0"/>
          </a:p>
        </p:txBody>
      </p:sp>
    </p:spTree>
    <p:extLst>
      <p:ext uri="{BB962C8B-B14F-4D97-AF65-F5344CB8AC3E}">
        <p14:creationId xmlns:p14="http://schemas.microsoft.com/office/powerpoint/2010/main" val="29438196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19B023F-1FEB-6AFB-C002-84C2E84A6FA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53A62A9-0330-F6DC-0819-29E42870F9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Cuestiones relevantes </a:t>
            </a:r>
            <a:br>
              <a:rPr lang="es-MX" dirty="0"/>
            </a:br>
            <a:endParaRPr lang="es-CL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9CEEA6E-C006-37A8-7343-3AF5C801F2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06566" y="1558978"/>
            <a:ext cx="10598046" cy="4674912"/>
          </a:xfrm>
        </p:spPr>
        <p:txBody>
          <a:bodyPr>
            <a:normAutofit fontScale="85000" lnSpcReduction="10000"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s-MX" sz="2000" dirty="0">
                <a:solidFill>
                  <a:schemeClr val="accent2">
                    <a:lumMod val="75000"/>
                  </a:schemeClr>
                </a:solidFill>
              </a:rPr>
              <a:t>2. </a:t>
            </a:r>
            <a:r>
              <a:rPr lang="es-MX" sz="2000" dirty="0">
                <a:solidFill>
                  <a:schemeClr val="tx1"/>
                </a:solidFill>
              </a:rPr>
              <a:t>Autos y decretos excepcionalmente apelables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s-MX" sz="2000" dirty="0">
                <a:solidFill>
                  <a:schemeClr val="tx1"/>
                </a:solidFill>
              </a:rPr>
              <a:t>Son apelables cuando: i) alteran la </a:t>
            </a:r>
            <a:r>
              <a:rPr lang="es-MX" sz="2000" dirty="0" err="1">
                <a:solidFill>
                  <a:schemeClr val="tx1"/>
                </a:solidFill>
              </a:rPr>
              <a:t>substaciación</a:t>
            </a:r>
            <a:r>
              <a:rPr lang="es-MX" sz="2000" dirty="0">
                <a:solidFill>
                  <a:schemeClr val="tx1"/>
                </a:solidFill>
              </a:rPr>
              <a:t> regular del juicio, o </a:t>
            </a:r>
            <a:r>
              <a:rPr lang="es-MX" sz="2000" dirty="0" err="1">
                <a:solidFill>
                  <a:schemeClr val="tx1"/>
                </a:solidFill>
              </a:rPr>
              <a:t>ii</a:t>
            </a:r>
            <a:r>
              <a:rPr lang="es-MX" sz="2000" dirty="0">
                <a:solidFill>
                  <a:schemeClr val="tx1"/>
                </a:solidFill>
              </a:rPr>
              <a:t>) recae sobre tramites que no están expresamente regulados  </a:t>
            </a:r>
          </a:p>
          <a:p>
            <a:pPr marL="514350" indent="-514350">
              <a:lnSpc>
                <a:spcPct val="150000"/>
              </a:lnSpc>
              <a:buAutoNum type="romanLcParenR"/>
            </a:pPr>
            <a:r>
              <a:rPr lang="es-MX" sz="2000" dirty="0">
                <a:solidFill>
                  <a:schemeClr val="tx1"/>
                </a:solidFill>
              </a:rPr>
              <a:t>¿Cuándo se altera la substanciación regular del juicio?</a:t>
            </a:r>
          </a:p>
          <a:p>
            <a:pPr>
              <a:lnSpc>
                <a:spcPct val="150000"/>
              </a:lnSpc>
            </a:pPr>
            <a:r>
              <a:rPr lang="es-MX" sz="2000" dirty="0">
                <a:solidFill>
                  <a:schemeClr val="tx1"/>
                </a:solidFill>
              </a:rPr>
              <a:t>Cuando se omite o modifica la secuencia procesal, limitando facultades de las partes </a:t>
            </a:r>
            <a:r>
              <a:rPr lang="es-MX" sz="2000" dirty="0">
                <a:solidFill>
                  <a:schemeClr val="tx1"/>
                </a:solidFill>
                <a:sym typeface="Wingdings" panose="05000000000000000000" pitchFamily="2" charset="2"/>
              </a:rPr>
              <a:t> r</a:t>
            </a:r>
            <a:r>
              <a:rPr lang="es-MX" sz="2000" dirty="0">
                <a:solidFill>
                  <a:schemeClr val="tx1"/>
                </a:solidFill>
              </a:rPr>
              <a:t>elevante en casos que la resolución apelada cause indefensión, ej. Que se niegue un medio de prueba sin fundamento claro</a:t>
            </a:r>
          </a:p>
          <a:p>
            <a:pPr>
              <a:lnSpc>
                <a:spcPct val="150000"/>
              </a:lnSpc>
            </a:pPr>
            <a:r>
              <a:rPr lang="es-MX" sz="2000" dirty="0">
                <a:solidFill>
                  <a:schemeClr val="tx1"/>
                </a:solidFill>
              </a:rPr>
              <a:t>Cuando se decreten actuaciones no previstas en la ley en cuando a la marcha regular del juicio </a:t>
            </a:r>
            <a:r>
              <a:rPr lang="es-MX" sz="2000" dirty="0">
                <a:solidFill>
                  <a:schemeClr val="tx1"/>
                </a:solidFill>
                <a:sym typeface="Wingdings" panose="05000000000000000000" pitchFamily="2" charset="2"/>
              </a:rPr>
              <a:t> que se omita una etapa procedimental. Ej. Que en juicio ordinario de mayor cuantía, una vez contestada la demanda, se cite a audiencia de conciliación en lugar de conferir traslado para la réplica</a:t>
            </a:r>
            <a:endParaRPr lang="es-MX" sz="2000" dirty="0">
              <a:solidFill>
                <a:schemeClr val="tx1"/>
              </a:solidFill>
            </a:endParaRPr>
          </a:p>
          <a:p>
            <a:pPr>
              <a:lnSpc>
                <a:spcPct val="150000"/>
              </a:lnSpc>
            </a:pPr>
            <a:endParaRPr lang="es-MX" sz="2000" dirty="0">
              <a:solidFill>
                <a:schemeClr val="tx1"/>
              </a:solidFill>
            </a:endParaRPr>
          </a:p>
          <a:p>
            <a:pPr marL="0" indent="0">
              <a:lnSpc>
                <a:spcPct val="150000"/>
              </a:lnSpc>
              <a:buNone/>
            </a:pPr>
            <a:endParaRPr lang="es-MX" sz="2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026050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6104D49-BFDA-000C-A47B-479C91FAEBB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E4C2C45-2971-4B3E-63C6-CCFFF30E08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Cuestiones relevantes </a:t>
            </a:r>
            <a:br>
              <a:rPr lang="es-MX" dirty="0"/>
            </a:br>
            <a:endParaRPr lang="es-CL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80CAB1B-484F-41C2-3E5C-74C430CE7F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06566" y="1558978"/>
            <a:ext cx="10598046" cy="4674912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s-MX" sz="2000" dirty="0">
                <a:solidFill>
                  <a:schemeClr val="accent2">
                    <a:lumMod val="75000"/>
                  </a:schemeClr>
                </a:solidFill>
              </a:rPr>
              <a:t>2. </a:t>
            </a:r>
            <a:r>
              <a:rPr lang="es-MX" sz="2000" dirty="0">
                <a:solidFill>
                  <a:schemeClr val="tx1"/>
                </a:solidFill>
              </a:rPr>
              <a:t>Autos y decretos excepcionalmente apelables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s-MX" sz="2000" dirty="0">
                <a:solidFill>
                  <a:schemeClr val="tx1"/>
                </a:solidFill>
              </a:rPr>
              <a:t>Son apelables cuando: i) alteran la </a:t>
            </a:r>
            <a:r>
              <a:rPr lang="es-MX" sz="2000" dirty="0" err="1">
                <a:solidFill>
                  <a:schemeClr val="tx1"/>
                </a:solidFill>
              </a:rPr>
              <a:t>substaciación</a:t>
            </a:r>
            <a:r>
              <a:rPr lang="es-MX" sz="2000" dirty="0">
                <a:solidFill>
                  <a:schemeClr val="tx1"/>
                </a:solidFill>
              </a:rPr>
              <a:t> regular del juicio, o </a:t>
            </a:r>
            <a:r>
              <a:rPr lang="es-MX" sz="2000" dirty="0" err="1">
                <a:solidFill>
                  <a:schemeClr val="tx1"/>
                </a:solidFill>
              </a:rPr>
              <a:t>ii</a:t>
            </a:r>
            <a:r>
              <a:rPr lang="es-MX" sz="2000" dirty="0">
                <a:solidFill>
                  <a:schemeClr val="tx1"/>
                </a:solidFill>
              </a:rPr>
              <a:t>) recae sobre tramites que no están expresamente regulados  </a:t>
            </a:r>
          </a:p>
          <a:p>
            <a:pPr marL="514350" indent="-514350">
              <a:lnSpc>
                <a:spcPct val="150000"/>
              </a:lnSpc>
              <a:buAutoNum type="romanLcParenR" startAt="2"/>
            </a:pPr>
            <a:r>
              <a:rPr lang="es-MX" sz="2000" dirty="0">
                <a:solidFill>
                  <a:schemeClr val="tx1"/>
                </a:solidFill>
              </a:rPr>
              <a:t>¿Cuándo se una resolución recae en tramites no expresamente regulados?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s-MX" sz="2000" dirty="0">
                <a:solidFill>
                  <a:schemeClr val="tx1"/>
                </a:solidFill>
              </a:rPr>
              <a:t>Ej. Cuando se llama a audiencia de conciliación en el juicio ejecutivo.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s-MX" sz="2000" dirty="0">
                <a:solidFill>
                  <a:schemeClr val="tx1"/>
                </a:solidFill>
              </a:rPr>
              <a:t>Importante </a:t>
            </a:r>
            <a:r>
              <a:rPr lang="es-MX" sz="2000" dirty="0">
                <a:solidFill>
                  <a:schemeClr val="tx1"/>
                </a:solidFill>
                <a:sym typeface="Wingdings" panose="05000000000000000000" pitchFamily="2" charset="2"/>
              </a:rPr>
              <a:t> tener noción de las etapas procedimentales de cada juicio</a:t>
            </a:r>
            <a:endParaRPr lang="es-MX" sz="2000" dirty="0">
              <a:solidFill>
                <a:schemeClr val="tx1"/>
              </a:solidFill>
            </a:endParaRPr>
          </a:p>
          <a:p>
            <a:pPr marL="0" indent="0">
              <a:lnSpc>
                <a:spcPct val="150000"/>
              </a:lnSpc>
              <a:buNone/>
            </a:pPr>
            <a:endParaRPr lang="es-MX" sz="2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72114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DB1EECB-3D5E-4F9E-52FE-019BCEAA0B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68838" y="247339"/>
            <a:ext cx="9735773" cy="1114749"/>
          </a:xfrm>
        </p:spPr>
        <p:txBody>
          <a:bodyPr>
            <a:normAutofit fontScale="90000"/>
          </a:bodyPr>
          <a:lstStyle/>
          <a:p>
            <a:r>
              <a:rPr lang="es-MX" dirty="0"/>
              <a:t>Caso 9.1: En un zapato chino (recurso de hecho y apelación)</a:t>
            </a:r>
            <a:endParaRPr lang="es-CL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7658C1A-8790-26A6-7F5D-A1805EE363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40067" y="1489022"/>
            <a:ext cx="10482044" cy="5121639"/>
          </a:xfrm>
        </p:spPr>
        <p:txBody>
          <a:bodyPr/>
          <a:lstStyle/>
          <a:p>
            <a:pPr marL="0" indent="0">
              <a:buNone/>
            </a:pPr>
            <a:r>
              <a:rPr lang="es-MX" b="1" dirty="0"/>
              <a:t>Hechos relevantes:</a:t>
            </a:r>
          </a:p>
          <a:p>
            <a:pPr>
              <a:buFont typeface="+mj-lt"/>
              <a:buAutoNum type="arabicPeriod"/>
            </a:pPr>
            <a:r>
              <a:rPr lang="es-MX" dirty="0"/>
              <a:t>Luis Cabrera demanda cumplimiento de contrato contra Alejandro Valdés, solicitando restitución de $33.000.000</a:t>
            </a:r>
          </a:p>
          <a:p>
            <a:pPr>
              <a:buFont typeface="+mj-lt"/>
              <a:buAutoNum type="arabicPeriod"/>
            </a:pPr>
            <a:r>
              <a:rPr lang="es-MX" dirty="0"/>
              <a:t>Causa radicada en el 3° Juzgado Civil de Valparaíso </a:t>
            </a:r>
          </a:p>
          <a:p>
            <a:pPr>
              <a:buFont typeface="+mj-lt"/>
              <a:buAutoNum type="arabicPeriod"/>
            </a:pPr>
            <a:r>
              <a:rPr lang="es-MX" dirty="0"/>
              <a:t>Demanda notificada por el art. 44 CPC (personal subsidiaria)</a:t>
            </a:r>
          </a:p>
          <a:p>
            <a:pPr>
              <a:buFont typeface="+mj-lt"/>
              <a:buAutoNum type="arabicPeriod"/>
            </a:pPr>
            <a:r>
              <a:rPr lang="es-MX" dirty="0"/>
              <a:t>Transcurre el juicio en rebeldía del demandado </a:t>
            </a:r>
          </a:p>
          <a:p>
            <a:pPr>
              <a:buFont typeface="+mj-lt"/>
              <a:buAutoNum type="arabicPeriod"/>
            </a:pPr>
            <a:r>
              <a:rPr lang="es-MX" dirty="0"/>
              <a:t>Comparece durante el plazo de observaciones a la prueba, interponiendo incidente de nulidad de notificaciones y de todo lo obrado</a:t>
            </a:r>
          </a:p>
          <a:p>
            <a:pPr>
              <a:buFont typeface="+mj-lt"/>
              <a:buAutoNum type="arabicPeriod"/>
            </a:pPr>
            <a:r>
              <a:rPr lang="es-MX" dirty="0"/>
              <a:t>Se rechaza incidente de nulidad</a:t>
            </a:r>
          </a:p>
          <a:p>
            <a:pPr>
              <a:buFont typeface="+mj-lt"/>
              <a:buAutoNum type="arabicPeriod"/>
            </a:pPr>
            <a:r>
              <a:rPr lang="es-MX" dirty="0"/>
              <a:t>El demandado deduce recurso de apelación contra resolución que rechaza el incidente (adjunta certificado de residencia y cita art. 427 inc.1 CPC)</a:t>
            </a:r>
          </a:p>
          <a:p>
            <a:pPr>
              <a:buFont typeface="+mj-lt"/>
              <a:buAutoNum type="arabicPeriod"/>
            </a:pPr>
            <a:r>
              <a:rPr lang="es-MX" dirty="0"/>
              <a:t>Tribunal declara inadmisible recurso de apelación </a:t>
            </a:r>
          </a:p>
          <a:p>
            <a:pPr>
              <a:buFont typeface="+mj-lt"/>
              <a:buAutoNum type="arabicPeriod"/>
            </a:pPr>
            <a:r>
              <a:rPr lang="es-MX" dirty="0"/>
              <a:t>El demandado deduce recurso de hecho en contra de dicha resolución </a:t>
            </a:r>
          </a:p>
          <a:p>
            <a:pPr>
              <a:buFont typeface="+mj-lt"/>
              <a:buAutoNum type="arabicPeriod"/>
            </a:pPr>
            <a:endParaRPr lang="es-MX" dirty="0"/>
          </a:p>
          <a:p>
            <a:pPr>
              <a:buFont typeface="+mj-lt"/>
              <a:buAutoNum type="arabicPeriod"/>
            </a:pP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43003103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B044962-B0E7-A17C-F95A-3B5739F98E5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B8A407A-635F-2268-ECA9-ABA01629B0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68839" y="624110"/>
            <a:ext cx="9735773" cy="1114749"/>
          </a:xfrm>
        </p:spPr>
        <p:txBody>
          <a:bodyPr>
            <a:normAutofit fontScale="90000"/>
          </a:bodyPr>
          <a:lstStyle/>
          <a:p>
            <a:r>
              <a:rPr lang="es-MX" dirty="0"/>
              <a:t>Caso 9.1: En un zapato chino (recurso de hecho y apelación)</a:t>
            </a:r>
            <a:endParaRPr lang="es-CL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FDF6098-C3BD-71EE-9626-F6C6121315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10090" y="1918741"/>
            <a:ext cx="9975614" cy="482683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s-MX" b="1" u="sng" dirty="0"/>
              <a:t>Pregunta 1 ¿tendrá éxito el recurso de hecho?</a:t>
            </a:r>
          </a:p>
          <a:p>
            <a:pPr marL="0" indent="0">
              <a:buNone/>
            </a:pPr>
            <a:r>
              <a:rPr lang="es-MX" b="1" dirty="0"/>
              <a:t>¿Qué tipo de recurso de hecho es? </a:t>
            </a:r>
            <a:r>
              <a:rPr lang="es-MX" b="1" dirty="0">
                <a:sym typeface="Wingdings" panose="05000000000000000000" pitchFamily="2" charset="2"/>
              </a:rPr>
              <a:t> </a:t>
            </a:r>
            <a:r>
              <a:rPr lang="es-MX" dirty="0">
                <a:sym typeface="Wingdings" panose="05000000000000000000" pitchFamily="2" charset="2"/>
              </a:rPr>
              <a:t>verdadero recurso de hecho (art. 203 CPC)</a:t>
            </a:r>
            <a:endParaRPr lang="es-MX" dirty="0"/>
          </a:p>
          <a:p>
            <a:pPr marL="0" indent="0">
              <a:buNone/>
            </a:pPr>
            <a:r>
              <a:rPr lang="es-MX" dirty="0"/>
              <a:t>Analizar presupuestos y requisitos de admisibilidad y justificación del recurso </a:t>
            </a:r>
          </a:p>
          <a:p>
            <a:pPr marL="0" indent="0">
              <a:buNone/>
            </a:pPr>
            <a:r>
              <a:rPr lang="es-MX" b="1" dirty="0"/>
              <a:t>Presupuestos de admisibilidad </a:t>
            </a:r>
          </a:p>
          <a:p>
            <a:pPr>
              <a:buFont typeface="+mj-lt"/>
              <a:buAutoNum type="arabicPeriod"/>
            </a:pPr>
            <a:r>
              <a:rPr lang="es-MX" dirty="0"/>
              <a:t>Competencia </a:t>
            </a:r>
            <a:r>
              <a:rPr lang="es-MX" dirty="0">
                <a:sym typeface="Wingdings" panose="05000000000000000000" pitchFamily="2" charset="2"/>
              </a:rPr>
              <a:t> se interpone ante y para ante tribunal superior </a:t>
            </a:r>
            <a:endParaRPr lang="es-MX" dirty="0"/>
          </a:p>
          <a:p>
            <a:pPr>
              <a:buFont typeface="+mj-lt"/>
              <a:buAutoNum type="arabicPeriod"/>
            </a:pPr>
            <a:r>
              <a:rPr lang="es-MX" dirty="0" err="1"/>
              <a:t>Recurribilidad</a:t>
            </a:r>
            <a:r>
              <a:rPr lang="es-MX" dirty="0"/>
              <a:t> </a:t>
            </a:r>
            <a:r>
              <a:rPr lang="es-MX" dirty="0">
                <a:sym typeface="Wingdings" panose="05000000000000000000" pitchFamily="2" charset="2"/>
              </a:rPr>
              <a:t> resolución que haya declarado inadmisible una apelación </a:t>
            </a:r>
            <a:endParaRPr lang="es-MX" dirty="0"/>
          </a:p>
          <a:p>
            <a:pPr>
              <a:buFont typeface="+mj-lt"/>
              <a:buAutoNum type="arabicPeriod"/>
            </a:pPr>
            <a:r>
              <a:rPr lang="es-MX" dirty="0"/>
              <a:t>Legitimación activa </a:t>
            </a:r>
            <a:r>
              <a:rPr lang="es-MX" dirty="0">
                <a:sym typeface="Wingdings" panose="05000000000000000000" pitchFamily="2" charset="2"/>
              </a:rPr>
              <a:t> parte agraviada: apelante al cual se declaró inadmisible su apelación</a:t>
            </a:r>
            <a:endParaRPr lang="es-MX" dirty="0"/>
          </a:p>
          <a:p>
            <a:pPr marL="0" indent="0">
              <a:buNone/>
            </a:pPr>
            <a:r>
              <a:rPr lang="es-MX" b="1" dirty="0"/>
              <a:t>Requisitos de admisibilidad </a:t>
            </a:r>
          </a:p>
          <a:p>
            <a:pPr>
              <a:buFont typeface="+mj-lt"/>
              <a:buAutoNum type="arabicPeriod"/>
            </a:pPr>
            <a:r>
              <a:rPr lang="es-MX" dirty="0"/>
              <a:t>Formalidades </a:t>
            </a:r>
            <a:r>
              <a:rPr lang="es-MX" dirty="0">
                <a:sym typeface="Wingdings" panose="05000000000000000000" pitchFamily="2" charset="2"/>
              </a:rPr>
              <a:t> formalidades comunes a todo escrito (art. 30 CPC y 5 LTE) </a:t>
            </a:r>
            <a:endParaRPr lang="es-MX" dirty="0"/>
          </a:p>
          <a:p>
            <a:pPr>
              <a:buFont typeface="+mj-lt"/>
              <a:buAutoNum type="arabicPeriod"/>
            </a:pPr>
            <a:r>
              <a:rPr lang="es-MX" dirty="0"/>
              <a:t>Oportunidad </a:t>
            </a:r>
            <a:r>
              <a:rPr lang="es-MX" dirty="0">
                <a:sym typeface="Wingdings" panose="05000000000000000000" pitchFamily="2" charset="2"/>
              </a:rPr>
              <a:t> 5 días desde notificación de la resolución de inadmisibilidad </a:t>
            </a:r>
            <a:endParaRPr lang="es-MX" dirty="0"/>
          </a:p>
          <a:p>
            <a:pPr>
              <a:buFont typeface="+mj-lt"/>
              <a:buAutoNum type="arabicPeriod"/>
            </a:pPr>
            <a:r>
              <a:rPr lang="es-MX" dirty="0"/>
              <a:t>Mención de fundamentos </a:t>
            </a:r>
            <a:r>
              <a:rPr lang="es-MX" dirty="0">
                <a:sym typeface="Wingdings" panose="05000000000000000000" pitchFamily="2" charset="2"/>
              </a:rPr>
              <a:t> </a:t>
            </a:r>
            <a:r>
              <a:rPr lang="es-MX" dirty="0"/>
              <a:t> errónea aplicación del art. 158 CPC</a:t>
            </a:r>
          </a:p>
          <a:p>
            <a:pPr>
              <a:buFont typeface="+mj-lt"/>
              <a:buAutoNum type="arabicPeriod"/>
            </a:pPr>
            <a:r>
              <a:rPr lang="es-MX" dirty="0"/>
              <a:t>Peticiones concretas </a:t>
            </a:r>
            <a:r>
              <a:rPr lang="es-MX" dirty="0">
                <a:sym typeface="Wingdings" panose="05000000000000000000" pitchFamily="2" charset="2"/>
              </a:rPr>
              <a:t> declare admisible recurso de apelación 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7117578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Espiral">
  <a:themeElements>
    <a:clrScheme name="Espiral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Espiral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Espiral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283</TotalTime>
  <Words>1302</Words>
  <Application>Microsoft Office PowerPoint</Application>
  <PresentationFormat>Panorámica</PresentationFormat>
  <Paragraphs>126</Paragraphs>
  <Slides>14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14</vt:i4>
      </vt:variant>
    </vt:vector>
  </HeadingPairs>
  <TitlesOfParts>
    <vt:vector size="19" baseType="lpstr">
      <vt:lpstr>Arial</vt:lpstr>
      <vt:lpstr>Century Gothic</vt:lpstr>
      <vt:lpstr>Wingdings</vt:lpstr>
      <vt:lpstr>Wingdings 3</vt:lpstr>
      <vt:lpstr>Espiral</vt:lpstr>
      <vt:lpstr>Ayudantía Entrenamiento N° 1</vt:lpstr>
      <vt:lpstr>Checklist general de resolución de recursos</vt:lpstr>
      <vt:lpstr>Cuestiones relevantes  </vt:lpstr>
      <vt:lpstr>Cuestiones relevantes  </vt:lpstr>
      <vt:lpstr>Cuestiones relevantes  </vt:lpstr>
      <vt:lpstr>Cuestiones relevantes  </vt:lpstr>
      <vt:lpstr>Cuestiones relevantes  </vt:lpstr>
      <vt:lpstr>Caso 9.1: En un zapato chino (recurso de hecho y apelación)</vt:lpstr>
      <vt:lpstr>Caso 9.1: En un zapato chino (recurso de hecho y apelación)</vt:lpstr>
      <vt:lpstr>Caso 9.1: En un zapato chino (recurso de hecho y apelación)</vt:lpstr>
      <vt:lpstr>Caso 9.1: En un zapato chino (recurso de hecho y apelación)</vt:lpstr>
      <vt:lpstr>Caso 9.1: En un zapato chino (recurso de hecho y apelación)</vt:lpstr>
      <vt:lpstr>Caso 9.2: En un zapato chino (recurso de apelación y reposición)</vt:lpstr>
      <vt:lpstr>Caso 9.2: En un zapato chino (recurso de apelación y reposición)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Jhonny Francisco Acuña Espinoza (jhonny.acuna)</dc:creator>
  <cp:lastModifiedBy>Jhonny Francisco Acuña Espinoza (jhonny.acuna)</cp:lastModifiedBy>
  <cp:revision>1</cp:revision>
  <dcterms:created xsi:type="dcterms:W3CDTF">2025-04-24T13:06:49Z</dcterms:created>
  <dcterms:modified xsi:type="dcterms:W3CDTF">2025-04-24T18:48:18Z</dcterms:modified>
</cp:coreProperties>
</file>