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76" r:id="rId5"/>
    <p:sldId id="291" r:id="rId6"/>
    <p:sldId id="292" r:id="rId7"/>
    <p:sldId id="293" r:id="rId8"/>
    <p:sldId id="281" r:id="rId9"/>
    <p:sldId id="282" r:id="rId10"/>
    <p:sldId id="288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C05C6-B8FC-4608-9ADB-AAE0AF031365}" v="30" dt="2025-03-28T02:54:50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119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F6476-13F6-F52F-3B16-D5275664F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4000" dirty="0"/>
              <a:t>Algunas clasificaciones de las obligaciones y de los contratos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9503A1-7807-758E-9356-F4571C9DB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11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AD7C-40DE-8B22-4FC0-8252A961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94" y="813444"/>
            <a:ext cx="9603275" cy="1128058"/>
          </a:xfrm>
        </p:spPr>
        <p:txBody>
          <a:bodyPr>
            <a:normAutofit/>
          </a:bodyPr>
          <a:lstStyle/>
          <a:p>
            <a:pPr algn="ctr"/>
            <a:r>
              <a:rPr lang="es-CL" sz="4400" dirty="0"/>
              <a:t>Teoría de los riesgos</a:t>
            </a:r>
            <a:endParaRPr lang="es-C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F2F978-18A7-4015-8265-426B34AB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2222500"/>
            <a:ext cx="6438900" cy="35433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s-CL" kern="100" dirty="0">
                <a:latin typeface="+mj-lt"/>
                <a:cs typeface="Times New Roman" panose="02020603050405020304" pitchFamily="18" charset="0"/>
              </a:rPr>
              <a:t>Aplica exclusivamente a las obligaciones de especie o cuerpo cierto.</a:t>
            </a:r>
          </a:p>
          <a:p>
            <a:pPr>
              <a:spcBef>
                <a:spcPts val="0"/>
              </a:spcBef>
            </a:pPr>
            <a:r>
              <a:rPr lang="es-CL" kern="100" dirty="0">
                <a:latin typeface="+mj-lt"/>
                <a:cs typeface="Times New Roman" panose="02020603050405020304" pitchFamily="18" charset="0"/>
              </a:rPr>
              <a:t>Resuelve quién debe soportar la pérdida de la especie debida, si el deudor no puede cumplir su obligación por haberse destruido por un caso fortuito.</a:t>
            </a:r>
          </a:p>
          <a:p>
            <a:pPr>
              <a:spcBef>
                <a:spcPts val="0"/>
              </a:spcBef>
            </a:pPr>
            <a:r>
              <a:rPr lang="es-CL" kern="100" dirty="0">
                <a:latin typeface="+mj-lt"/>
                <a:cs typeface="Times New Roman" panose="02020603050405020304" pitchFamily="18" charset="0"/>
              </a:rPr>
              <a:t>Requisitos:</a:t>
            </a:r>
          </a:p>
          <a:p>
            <a:pPr lvl="1">
              <a:spcBef>
                <a:spcPts val="0"/>
              </a:spcBef>
            </a:pPr>
            <a:r>
              <a:rPr lang="es-CL" sz="2000" kern="100" dirty="0">
                <a:latin typeface="+mj-lt"/>
                <a:cs typeface="Times New Roman" panose="02020603050405020304" pitchFamily="18" charset="0"/>
              </a:rPr>
              <a:t>Contrato bilateral.</a:t>
            </a:r>
          </a:p>
          <a:p>
            <a:pPr lvl="1">
              <a:spcBef>
                <a:spcPts val="0"/>
              </a:spcBef>
            </a:pPr>
            <a:r>
              <a:rPr lang="es-CL" sz="2000" kern="100" dirty="0">
                <a:latin typeface="+mj-lt"/>
                <a:cs typeface="Times New Roman" panose="02020603050405020304" pitchFamily="18" charset="0"/>
              </a:rPr>
              <a:t>Obligación de dar una especie o cuerpo cierto.</a:t>
            </a:r>
          </a:p>
          <a:p>
            <a:pPr lvl="1">
              <a:spcBef>
                <a:spcPts val="0"/>
              </a:spcBef>
            </a:pPr>
            <a:r>
              <a:rPr lang="es-CL" sz="2000" kern="100" dirty="0">
                <a:latin typeface="+mj-lt"/>
                <a:cs typeface="Times New Roman" panose="02020603050405020304" pitchFamily="18" charset="0"/>
              </a:rPr>
              <a:t>Que la especie se pierda o destruya totalmente como consecuencia de un caso fortuito o fuerza mayor.</a:t>
            </a:r>
          </a:p>
          <a:p>
            <a:pPr lvl="1">
              <a:spcBef>
                <a:spcPts val="0"/>
              </a:spcBef>
            </a:pPr>
            <a:endParaRPr lang="es-CL" kern="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house on fire&#10;&#10;AI-generated content may be incorrect.">
            <a:extLst>
              <a:ext uri="{FF2B5EF4-FFF2-40B4-BE49-F238E27FC236}">
                <a16:creationId xmlns:a16="http://schemas.microsoft.com/office/drawing/2014/main" id="{72B2AC03-DCF3-403A-E628-E883DCF0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88" y="2324100"/>
            <a:ext cx="3065681" cy="29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73174-F5A9-3DFF-76BC-AAFC229DC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4B021-F6C9-2DEC-154D-0D862347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94" y="813444"/>
            <a:ext cx="9603275" cy="1128058"/>
          </a:xfrm>
        </p:spPr>
        <p:txBody>
          <a:bodyPr>
            <a:normAutofit/>
          </a:bodyPr>
          <a:lstStyle/>
          <a:p>
            <a:pPr algn="ctr"/>
            <a:r>
              <a:rPr lang="es-CL" sz="4400"/>
              <a:t>Teoría de los riesgos</a:t>
            </a:r>
            <a:endParaRPr lang="es-C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7E0AF-052D-C95E-F289-26CBF402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2260600"/>
            <a:ext cx="7696200" cy="3783956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(1550 y 1820) Regla general: riesgo del acreedor.</a:t>
            </a:r>
          </a:p>
          <a:p>
            <a:pPr lvl="1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Excepciones:</a:t>
            </a:r>
          </a:p>
          <a:p>
            <a:pPr lvl="2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(1550) Deudor en mora de entregar.</a:t>
            </a:r>
          </a:p>
          <a:p>
            <a:pPr lvl="2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(1550) Deudor se ha obligado a entregar una misma cosa a dos o mas personas en virtud de obligaciones diferentes.</a:t>
            </a:r>
          </a:p>
          <a:p>
            <a:pPr lvl="2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Cuando las partes lo convienen.</a:t>
            </a:r>
          </a:p>
          <a:p>
            <a:pPr lvl="2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Cuando la ley así lo establece.</a:t>
            </a:r>
          </a:p>
          <a:p>
            <a:pPr lvl="3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(1486) Obligaciones condicionales</a:t>
            </a:r>
          </a:p>
          <a:p>
            <a:pPr lvl="3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(1820 inc. 2°) Compraventa condicional.</a:t>
            </a:r>
          </a:p>
          <a:p>
            <a:pPr lvl="3">
              <a:spcBef>
                <a:spcPts val="0"/>
              </a:spcBef>
            </a:pPr>
            <a:r>
              <a:rPr lang="es-CL" sz="2100" kern="100" dirty="0">
                <a:latin typeface="+mj-lt"/>
                <a:cs typeface="Times New Roman" panose="02020603050405020304" pitchFamily="18" charset="0"/>
              </a:rPr>
              <a:t>(1950 N° 1) Arrendamiento.</a:t>
            </a:r>
          </a:p>
          <a:p>
            <a:pPr lvl="2">
              <a:spcBef>
                <a:spcPts val="0"/>
              </a:spcBef>
            </a:pPr>
            <a:endParaRPr lang="es-CL" sz="1900" kern="100" dirty="0"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s-CL" sz="2100" kern="100" dirty="0"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s-CL" kern="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vuvuzela on a black background&#10;&#10;AI-generated content may be incorrect.">
            <a:extLst>
              <a:ext uri="{FF2B5EF4-FFF2-40B4-BE49-F238E27FC236}">
                <a16:creationId xmlns:a16="http://schemas.microsoft.com/office/drawing/2014/main" id="{C3F2DE2A-1161-3768-718D-7FB3523D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05649" y="2260600"/>
            <a:ext cx="5086351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2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09890-9FF4-80A1-8EF2-A142A78B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DC0D7-426F-39CF-7430-1BF3256D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72" y="822136"/>
            <a:ext cx="9603275" cy="587136"/>
          </a:xfrm>
        </p:spPr>
        <p:txBody>
          <a:bodyPr>
            <a:normAutofit/>
          </a:bodyPr>
          <a:lstStyle/>
          <a:p>
            <a:pPr algn="ctr"/>
            <a:r>
              <a:rPr lang="es-CL" sz="3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Una clasificación de los contratos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2FE308-31AF-3152-373A-984D6853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2847870"/>
            <a:ext cx="5692147" cy="2448029"/>
          </a:xfrm>
        </p:spPr>
        <p:txBody>
          <a:bodyPr>
            <a:normAutofit fontScale="85000" lnSpcReduction="10000"/>
          </a:bodyPr>
          <a:lstStyle/>
          <a:p>
            <a:pPr marL="228600" lvl="1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Contratos de ejecución instantánea.</a:t>
            </a:r>
          </a:p>
          <a:p>
            <a:pPr marL="228600" lvl="1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Contratos de ejecución diferida.</a:t>
            </a:r>
          </a:p>
          <a:p>
            <a:pPr marL="228600" lvl="1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Contratos de tracto sucesivo</a:t>
            </a:r>
            <a:r>
              <a:rPr lang="es-CL" sz="2800" kern="1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C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hand handing over a key to another hand&#10;&#10;AI-generated content may be incorrect.">
            <a:extLst>
              <a:ext uri="{FF2B5EF4-FFF2-40B4-BE49-F238E27FC236}">
                <a16:creationId xmlns:a16="http://schemas.microsoft.com/office/drawing/2014/main" id="{ED1E5CCC-60CF-D100-A0C9-9D66C7C9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5" y="2609849"/>
            <a:ext cx="4351034" cy="244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63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6A37-E28F-99A9-27D5-598CDB34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5DE00-6389-7289-CBF8-E65F3FE9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72" y="822136"/>
            <a:ext cx="9603275" cy="587136"/>
          </a:xfrm>
        </p:spPr>
        <p:txBody>
          <a:bodyPr>
            <a:normAutofit/>
          </a:bodyPr>
          <a:lstStyle/>
          <a:p>
            <a:pPr algn="ctr"/>
            <a:r>
              <a:rPr lang="es-CL" sz="3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Interés de la clasificación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B797F-C97B-C89E-3076-62865ABF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2479570"/>
            <a:ext cx="5651500" cy="2879830"/>
          </a:xfrm>
        </p:spPr>
        <p:txBody>
          <a:bodyPr>
            <a:normAutofit fontScale="85000" lnSpcReduction="20000"/>
          </a:bodyPr>
          <a:lstStyle/>
          <a:p>
            <a:pPr marL="228600" lvl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Efecto retroactivo de la nulidad y resolución.</a:t>
            </a:r>
          </a:p>
          <a:p>
            <a:pPr marL="228600" lvl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Teoría de la imprevisión.</a:t>
            </a:r>
          </a:p>
          <a:p>
            <a:pPr marL="228600" lvl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Resciliación por voluntad unilateral.</a:t>
            </a:r>
          </a:p>
          <a:p>
            <a:pPr marL="228600" lvl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s-CL" sz="3300" kern="100" dirty="0">
                <a:latin typeface="+mj-lt"/>
                <a:cs typeface="Times New Roman" panose="02020603050405020304" pitchFamily="18" charset="0"/>
              </a:rPr>
              <a:t>Caducidad convencional del plazo.</a:t>
            </a:r>
          </a:p>
        </p:txBody>
      </p:sp>
      <p:pic>
        <p:nvPicPr>
          <p:cNvPr id="5" name="Picture 4" descr="A person falling from a house&#10;&#10;AI-generated content may be incorrect.">
            <a:extLst>
              <a:ext uri="{FF2B5EF4-FFF2-40B4-BE49-F238E27FC236}">
                <a16:creationId xmlns:a16="http://schemas.microsoft.com/office/drawing/2014/main" id="{FD5369F6-1B93-47A2-4268-A04DCA83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337" y="2243137"/>
            <a:ext cx="3116263" cy="311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17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AD7C-40DE-8B22-4FC0-8252A961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61836"/>
            <a:ext cx="9603275" cy="587136"/>
          </a:xfrm>
        </p:spPr>
        <p:txBody>
          <a:bodyPr/>
          <a:lstStyle/>
          <a:p>
            <a:pPr algn="ctr"/>
            <a:r>
              <a:rPr lang="es-CL" dirty="0"/>
              <a:t>Mapa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F2F978-18A7-4015-8265-426B34AB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69421"/>
            <a:ext cx="9603275" cy="37695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las obligaciones.</a:t>
            </a:r>
          </a:p>
          <a:p>
            <a:pPr>
              <a:spcBef>
                <a:spcPts val="0"/>
              </a:spcBef>
            </a:pPr>
            <a:r>
              <a:rPr lang="es-C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los contratos.</a:t>
            </a:r>
          </a:p>
          <a:p>
            <a:pPr>
              <a:spcBef>
                <a:spcPts val="0"/>
              </a:spcBef>
            </a:pPr>
            <a:r>
              <a:rPr lang="es-C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Clasificación de las obligaciones según la determinación de su objeto: (i) obligaciones de género; y (ii) obligaciones de especie o cuerpo cierto.</a:t>
            </a:r>
          </a:p>
          <a:p>
            <a:pPr>
              <a:spcBef>
                <a:spcPts val="0"/>
              </a:spcBef>
            </a:pPr>
            <a:r>
              <a:rPr lang="es-C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Una clasificación de los contratos: (i) de ejecución instantánea; (ii) de ejecución diferida; y (iii) de tracto sucesivo.</a:t>
            </a:r>
          </a:p>
        </p:txBody>
      </p:sp>
    </p:spTree>
    <p:extLst>
      <p:ext uri="{BB962C8B-B14F-4D97-AF65-F5344CB8AC3E}">
        <p14:creationId xmlns:p14="http://schemas.microsoft.com/office/powerpoint/2010/main" val="73752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8838C-3D91-3E12-F4B1-4A5A74DF2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E73D7-515E-1517-B362-5528E825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9258"/>
            <a:ext cx="9603275" cy="587136"/>
          </a:xfrm>
        </p:spPr>
        <p:txBody>
          <a:bodyPr>
            <a:noAutofit/>
          </a:bodyPr>
          <a:lstStyle/>
          <a:p>
            <a:pPr algn="ctr"/>
            <a: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las obligaciones (1)</a:t>
            </a:r>
            <a:b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1164B5-C043-ED27-C1B0-F6A15BE3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69421"/>
            <a:ext cx="4107973" cy="376959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s-CL" sz="2200" b="1" u="sng" kern="100" dirty="0">
                <a:latin typeface="+mj-lt"/>
                <a:cs typeface="Times New Roman" panose="02020603050405020304" pitchFamily="18" charset="0"/>
              </a:rPr>
              <a:t>EFICACIA</a:t>
            </a: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Civiles.</a:t>
            </a:r>
          </a:p>
          <a:p>
            <a:pPr lvl="1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Naturales.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CL" sz="22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CL" sz="2200" b="1" u="sng" kern="100" dirty="0">
                <a:latin typeface="+mj-lt"/>
                <a:cs typeface="Times New Roman" panose="02020603050405020304" pitchFamily="18" charset="0"/>
              </a:rPr>
              <a:t>SUJETO</a:t>
            </a: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Unidad de sujeto.</a:t>
            </a:r>
          </a:p>
          <a:p>
            <a:pPr lvl="1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Pluralidad de sujetos.</a:t>
            </a:r>
          </a:p>
          <a:p>
            <a:pPr lvl="2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Simplemente conjuntas. </a:t>
            </a:r>
          </a:p>
          <a:p>
            <a:pPr lvl="2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Solidarias.</a:t>
            </a:r>
          </a:p>
          <a:p>
            <a:pPr lvl="2">
              <a:spcBef>
                <a:spcPts val="0"/>
              </a:spcBef>
            </a:pPr>
            <a:r>
              <a:rPr lang="es-CL" sz="2200" kern="100" dirty="0">
                <a:latin typeface="+mj-lt"/>
                <a:cs typeface="Times New Roman" panose="02020603050405020304" pitchFamily="18" charset="0"/>
              </a:rPr>
              <a:t>Indivisibles.</a:t>
            </a: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6B6B6D7-5F72-A8D1-77BD-DC65C34C645B}"/>
              </a:ext>
            </a:extLst>
          </p:cNvPr>
          <p:cNvSpPr txBox="1">
            <a:spLocks/>
          </p:cNvSpPr>
          <p:nvPr/>
        </p:nvSpPr>
        <p:spPr>
          <a:xfrm>
            <a:off x="6632450" y="2069421"/>
            <a:ext cx="4107973" cy="4165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L" sz="2900" b="1" u="sng" kern="100" dirty="0">
                <a:latin typeface="+mj-lt"/>
                <a:cs typeface="Times New Roman" panose="02020603050405020304" pitchFamily="18" charset="0"/>
              </a:rPr>
              <a:t>FORMA DE EXISTIR:</a:t>
            </a:r>
          </a:p>
          <a:p>
            <a:pPr lvl="1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Principales.</a:t>
            </a:r>
          </a:p>
          <a:p>
            <a:pPr lvl="1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Accesorias.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CL" sz="29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CL" sz="2900" b="1" u="sng" kern="100" dirty="0">
                <a:latin typeface="+mj-lt"/>
                <a:cs typeface="Times New Roman" panose="02020603050405020304" pitchFamily="18" charset="0"/>
              </a:rPr>
              <a:t>EFECTOS:</a:t>
            </a:r>
          </a:p>
          <a:p>
            <a:pPr lvl="1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Puras y simples.</a:t>
            </a:r>
          </a:p>
          <a:p>
            <a:pPr lvl="1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Sujetas a modalidad.</a:t>
            </a:r>
          </a:p>
          <a:p>
            <a:pPr lvl="2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Condición.</a:t>
            </a:r>
          </a:p>
          <a:p>
            <a:pPr lvl="2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Plazo.</a:t>
            </a:r>
          </a:p>
          <a:p>
            <a:pPr lvl="2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Modo.</a:t>
            </a:r>
          </a:p>
          <a:p>
            <a:pPr lvl="2">
              <a:spcBef>
                <a:spcPts val="0"/>
              </a:spcBef>
            </a:pPr>
            <a:r>
              <a:rPr lang="es-CL" sz="2900" kern="100" dirty="0">
                <a:latin typeface="+mj-lt"/>
                <a:cs typeface="Times New Roman" panose="02020603050405020304" pitchFamily="18" charset="0"/>
              </a:rPr>
              <a:t>Otras.</a:t>
            </a: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988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AD7C-40DE-8B22-4FC0-8252A961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9208"/>
            <a:ext cx="9603275" cy="587136"/>
          </a:xfrm>
        </p:spPr>
        <p:txBody>
          <a:bodyPr>
            <a:noAutofit/>
          </a:bodyPr>
          <a:lstStyle/>
          <a:p>
            <a:pPr algn="ctr"/>
            <a: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las obligaciones (2)</a:t>
            </a:r>
            <a:b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F2F978-18A7-4015-8265-426B34AB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1754"/>
            <a:ext cx="5166935" cy="47958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L" sz="2400" b="1" u="sng" kern="100" dirty="0">
                <a:latin typeface="+mj-lt"/>
                <a:cs typeface="Times New Roman" panose="02020603050405020304" pitchFamily="18" charset="0"/>
              </a:rPr>
              <a:t>OBJETO</a:t>
            </a: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Forma:</a:t>
            </a:r>
          </a:p>
          <a:p>
            <a:pPr lvl="2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Positivas.</a:t>
            </a:r>
          </a:p>
          <a:p>
            <a:pPr lvl="2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Negativas.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dinero y de valor.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Determinación de su objeto:</a:t>
            </a:r>
          </a:p>
          <a:p>
            <a:pPr lvl="2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especie o cuerpo cierto.</a:t>
            </a:r>
          </a:p>
          <a:p>
            <a:pPr lvl="2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género.</a:t>
            </a: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8B03605-13B4-48DD-3C07-C1F33B5B91B2}"/>
              </a:ext>
            </a:extLst>
          </p:cNvPr>
          <p:cNvSpPr txBox="1">
            <a:spLocks/>
          </p:cNvSpPr>
          <p:nvPr/>
        </p:nvSpPr>
        <p:spPr>
          <a:xfrm>
            <a:off x="5669040" y="2069420"/>
            <a:ext cx="5385814" cy="4165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Contenido de la prestación.</a:t>
            </a:r>
          </a:p>
          <a:p>
            <a:pPr lvl="3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dar / de hacer / no hacer.</a:t>
            </a:r>
          </a:p>
          <a:p>
            <a:pPr lvl="2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Número de cosas.</a:t>
            </a:r>
          </a:p>
          <a:p>
            <a:pPr lvl="3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objeto singular.</a:t>
            </a:r>
          </a:p>
          <a:p>
            <a:pPr lvl="3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objeto plural.</a:t>
            </a:r>
          </a:p>
          <a:p>
            <a:pPr lvl="4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Simple objeto múltiple.</a:t>
            </a:r>
          </a:p>
          <a:p>
            <a:pPr lvl="4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Facultativas.</a:t>
            </a:r>
          </a:p>
          <a:p>
            <a:pPr lvl="4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Alternativas.</a:t>
            </a:r>
          </a:p>
        </p:txBody>
      </p:sp>
    </p:spTree>
    <p:extLst>
      <p:ext uri="{BB962C8B-B14F-4D97-AF65-F5344CB8AC3E}">
        <p14:creationId xmlns:p14="http://schemas.microsoft.com/office/powerpoint/2010/main" val="306210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87BC9-0D83-5D3D-55A1-2CF39AB12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8D73C-CE2C-6A18-3927-DBCC7784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79" y="509208"/>
            <a:ext cx="9603275" cy="587136"/>
          </a:xfrm>
        </p:spPr>
        <p:txBody>
          <a:bodyPr>
            <a:noAutofit/>
          </a:bodyPr>
          <a:lstStyle/>
          <a:p>
            <a:pPr algn="ctr"/>
            <a: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las obligaciones (3)</a:t>
            </a:r>
            <a:b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FC390-9BD5-2CBB-DCFC-671E50B0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217" y="2806021"/>
            <a:ext cx="5805565" cy="24154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L" sz="2400" b="1" u="sng" kern="100" dirty="0">
                <a:latin typeface="+mj-lt"/>
                <a:cs typeface="Times New Roman" panose="02020603050405020304" pitchFamily="18" charset="0"/>
              </a:rPr>
              <a:t>NUEVAS CLASIFICACIONES: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Obligaciones de medio y de resultado.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Obligaciones reales o ambulatorias.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Obligaciones causales y abstractas.</a:t>
            </a: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163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80568-1D09-1808-ADE6-D49A90B3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67CFF-D88C-EB41-BCFA-F4BE1090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278" y="483808"/>
            <a:ext cx="9603275" cy="587136"/>
          </a:xfrm>
        </p:spPr>
        <p:txBody>
          <a:bodyPr>
            <a:noAutofit/>
          </a:bodyPr>
          <a:lstStyle/>
          <a:p>
            <a:pPr algn="ctr"/>
            <a: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LOS CONTRATOS (1)</a:t>
            </a:r>
            <a:b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982C2-EA6E-52E3-BA27-1DE29E69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477" y="2546579"/>
            <a:ext cx="6124878" cy="29525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L" sz="2400" b="1" u="sng" kern="100" dirty="0">
                <a:latin typeface="+mj-lt"/>
                <a:cs typeface="Times New Roman" panose="02020603050405020304" pitchFamily="18" charset="0"/>
              </a:rPr>
              <a:t>CLASIFICACIÓN DEL CC</a:t>
            </a: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1439) Unilaterales y bilaterales.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(1440) Gratuitos y onerosos.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(1441) Conmutativos y aleatorios.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(1442) Principales y accesorios.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(1443) Consensuales, solemnes y reales.</a:t>
            </a: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743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C1469-3E35-72A5-FD7B-944FD72AA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6C86A-5CD8-36B1-C2AD-D10DB347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4608"/>
            <a:ext cx="9603275" cy="587136"/>
          </a:xfrm>
        </p:spPr>
        <p:txBody>
          <a:bodyPr>
            <a:noAutofit/>
          </a:bodyPr>
          <a:lstStyle/>
          <a:p>
            <a:pPr algn="ctr"/>
            <a: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Vistazo al sistema de clasificación de LOS CONTRATOS (2)</a:t>
            </a:r>
            <a:br>
              <a:rPr lang="es-CL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D34C43-6176-E6C6-937A-983B2AEF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777" y="2229078"/>
            <a:ext cx="6124878" cy="347503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s-CL" sz="2400" b="1" u="sng" kern="100" dirty="0">
                <a:latin typeface="+mj-lt"/>
                <a:cs typeface="Times New Roman" panose="02020603050405020304" pitchFamily="18" charset="0"/>
              </a:rPr>
              <a:t>OTRAS CLASIFICACIONES:</a:t>
            </a:r>
            <a:endParaRPr lang="es-CL" sz="2400" kern="100" dirty="0"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Nominados e innominados.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De ejecución instantánea, de ejecución diferida y de tracto sucesivo.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Relacionales o de larga duración.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Individuales y colectivos.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Libremente discutidos y por adhesión.</a:t>
            </a:r>
          </a:p>
          <a:p>
            <a:pPr lvl="1">
              <a:spcBef>
                <a:spcPts val="0"/>
              </a:spcBef>
            </a:pPr>
            <a:r>
              <a:rPr lang="es-CL" sz="2400" kern="100" dirty="0">
                <a:latin typeface="+mj-lt"/>
                <a:cs typeface="Times New Roman" panose="02020603050405020304" pitchFamily="18" charset="0"/>
              </a:rPr>
              <a:t>Preparatorios y definitivos.</a:t>
            </a: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s-CL" sz="2800" kern="100" dirty="0">
              <a:latin typeface="+mj-lt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587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AD7C-40DE-8B22-4FC0-8252A961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72" y="644336"/>
            <a:ext cx="9603275" cy="587136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Clasificación de las obligaciones según la determinación de su objeto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F2F978-18A7-4015-8265-426B34AB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554" y="3165371"/>
            <a:ext cx="4980947" cy="190193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CL" sz="2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(1508) Obligaciones de género; </a:t>
            </a:r>
          </a:p>
          <a:p>
            <a:pPr algn="r">
              <a:spcBef>
                <a:spcPts val="0"/>
              </a:spcBef>
            </a:pPr>
            <a:r>
              <a:rPr lang="es-CL" sz="2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Obligaciones de especie o cuerpo cierto.</a:t>
            </a:r>
            <a:endParaRPr lang="es-CL" dirty="0"/>
          </a:p>
        </p:txBody>
      </p:sp>
      <p:pic>
        <p:nvPicPr>
          <p:cNvPr id="9" name="Picture 8" descr="A cartoon of a horse&#10;&#10;AI-generated content may be incorrect.">
            <a:extLst>
              <a:ext uri="{FF2B5EF4-FFF2-40B4-BE49-F238E27FC236}">
                <a16:creationId xmlns:a16="http://schemas.microsoft.com/office/drawing/2014/main" id="{89F9FAA5-AF07-62BA-79E7-E90532C3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99" y="1683333"/>
            <a:ext cx="3237601" cy="51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AD7C-40DE-8B22-4FC0-8252A961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61836"/>
            <a:ext cx="9603275" cy="587136"/>
          </a:xfrm>
        </p:spPr>
        <p:txBody>
          <a:bodyPr/>
          <a:lstStyle/>
          <a:p>
            <a:pPr algn="ctr"/>
            <a:r>
              <a:rPr lang="es-CL" sz="3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Importancia de la distinción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F2F978-18A7-4015-8265-426B34AB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913" y="2743979"/>
            <a:ext cx="5653759" cy="218778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s-CL" sz="2800" kern="100" dirty="0">
                <a:latin typeface="+mj-lt"/>
                <a:cs typeface="Times New Roman" panose="02020603050405020304" pitchFamily="18" charset="0"/>
              </a:rPr>
              <a:t>Pago de la obligación.</a:t>
            </a:r>
          </a:p>
          <a:p>
            <a:pPr>
              <a:spcBef>
                <a:spcPts val="0"/>
              </a:spcBef>
            </a:pPr>
            <a:r>
              <a:rPr lang="es-CL" sz="2800" kern="100" dirty="0">
                <a:latin typeface="+mj-lt"/>
                <a:cs typeface="Times New Roman" panose="02020603050405020304" pitchFamily="18" charset="0"/>
              </a:rPr>
              <a:t>Obligación de cuidar la cosa debida.</a:t>
            </a:r>
          </a:p>
          <a:p>
            <a:pPr>
              <a:spcBef>
                <a:spcPts val="0"/>
              </a:spcBef>
            </a:pPr>
            <a:r>
              <a:rPr lang="es-CL" sz="2800" kern="100" dirty="0">
                <a:latin typeface="+mj-lt"/>
                <a:cs typeface="Times New Roman" panose="02020603050405020304" pitchFamily="18" charset="0"/>
              </a:rPr>
              <a:t>Modo de extinguir las obligaciones de pérdida fortuita de la cosa debida.</a:t>
            </a:r>
          </a:p>
          <a:p>
            <a:pPr>
              <a:spcBef>
                <a:spcPts val="0"/>
              </a:spcBef>
            </a:pPr>
            <a:r>
              <a:rPr lang="es-CL" sz="2800" kern="100" dirty="0">
                <a:latin typeface="+mj-lt"/>
                <a:cs typeface="Times New Roman" panose="02020603050405020304" pitchFamily="18" charset="0"/>
              </a:rPr>
              <a:t>Teoría de los riesgos.</a:t>
            </a:r>
          </a:p>
        </p:txBody>
      </p:sp>
      <p:pic>
        <p:nvPicPr>
          <p:cNvPr id="5" name="Picture 4" descr="A cartoon of a horse&#10;&#10;AI-generated content may be incorrect.">
            <a:extLst>
              <a:ext uri="{FF2B5EF4-FFF2-40B4-BE49-F238E27FC236}">
                <a16:creationId xmlns:a16="http://schemas.microsoft.com/office/drawing/2014/main" id="{10CF5F17-9327-9DDC-7D81-B05A93DA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06" y="2278707"/>
            <a:ext cx="2940993" cy="29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3374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622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Courier New</vt:lpstr>
      <vt:lpstr>Gill Sans MT</vt:lpstr>
      <vt:lpstr>Galería</vt:lpstr>
      <vt:lpstr>Algunas clasificaciones de las obligaciones y de los contratos</vt:lpstr>
      <vt:lpstr>Mapa de la clase</vt:lpstr>
      <vt:lpstr>Vistazo al sistema de clasificación de las obligaciones (1) </vt:lpstr>
      <vt:lpstr>Vistazo al sistema de clasificación de las obligaciones (2) </vt:lpstr>
      <vt:lpstr>Vistazo al sistema de clasificación de las obligaciones (3) </vt:lpstr>
      <vt:lpstr>Vistazo al sistema de clasificación de LOS CONTRATOS (1) </vt:lpstr>
      <vt:lpstr>Vistazo al sistema de clasificación de LOS CONTRATOS (2) </vt:lpstr>
      <vt:lpstr>Clasificación de las obligaciones según la determinación de su objeto</vt:lpstr>
      <vt:lpstr>Importancia de la distinción</vt:lpstr>
      <vt:lpstr>Teoría de los riesgos</vt:lpstr>
      <vt:lpstr>Teoría de los riesgos</vt:lpstr>
      <vt:lpstr>Una clasificación de los contratos</vt:lpstr>
      <vt:lpstr>Interés de la clasificación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 la Compraventa</dc:title>
  <dc:creator>Francisco Chahuan Ibañez</dc:creator>
  <cp:lastModifiedBy>Francisco Chahuán</cp:lastModifiedBy>
  <cp:revision>12</cp:revision>
  <dcterms:created xsi:type="dcterms:W3CDTF">2024-04-17T02:22:45Z</dcterms:created>
  <dcterms:modified xsi:type="dcterms:W3CDTF">2025-03-28T02:55:41Z</dcterms:modified>
</cp:coreProperties>
</file>