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82" r:id="rId14"/>
    <p:sldId id="283" r:id="rId15"/>
    <p:sldId id="296" r:id="rId16"/>
    <p:sldId id="280" r:id="rId17"/>
    <p:sldId id="281" r:id="rId18"/>
    <p:sldId id="284" r:id="rId19"/>
    <p:sldId id="285" r:id="rId20"/>
    <p:sldId id="286" r:id="rId21"/>
    <p:sldId id="287" r:id="rId22"/>
    <p:sldId id="297" r:id="rId23"/>
    <p:sldId id="288" r:id="rId24"/>
    <p:sldId id="289" r:id="rId25"/>
    <p:sldId id="290" r:id="rId26"/>
    <p:sldId id="271" r:id="rId27"/>
    <p:sldId id="291" r:id="rId28"/>
    <p:sldId id="292" r:id="rId29"/>
    <p:sldId id="293" r:id="rId30"/>
    <p:sldId id="294" r:id="rId31"/>
    <p:sldId id="295" r:id="rId32"/>
  </p:sldIdLst>
  <p:sldSz cx="18288000" cy="10287000"/>
  <p:notesSz cx="6858000" cy="9144000"/>
  <p:embeddedFontLst>
    <p:embeddedFont>
      <p:font typeface="Arimo" panose="020B0604020202020204" charset="0"/>
      <p:regular r:id="rId34"/>
    </p:embeddedFont>
    <p:embeddedFont>
      <p:font typeface="Brittany" panose="020B0604020202020204" charset="0"/>
      <p:regular r:id="rId35"/>
    </p:embeddedFont>
    <p:embeddedFont>
      <p:font typeface="Droid Serif Bold" panose="020B0604020202020204" charset="0"/>
      <p:regular r:id="rId36"/>
    </p:embeddedFont>
    <p:embeddedFont>
      <p:font typeface="Montserrat" panose="00000500000000000000" pitchFamily="2" charset="0"/>
      <p:regular r:id="rId37"/>
    </p:embeddedFont>
    <p:embeddedFont>
      <p:font typeface="Montserrat Light" panose="00000400000000000000" pitchFamily="2" charset="0"/>
      <p:regular r:id="rId38"/>
    </p:embeddedFont>
    <p:embeddedFont>
      <p:font typeface="TT Rounds Condensed" panose="020B0604020202020204" charset="0"/>
      <p:regular r:id="rId39"/>
    </p:embeddedFont>
    <p:embeddedFont>
      <p:font typeface="TT Rounds Condensed Bold" panose="020B0604020202020204" charset="0"/>
      <p:regular r:id="rId40"/>
    </p:embeddedFont>
    <p:embeddedFont>
      <p:font typeface="TT Rounds Condensed Bold Italics" panose="020B0604020202020204" charset="0"/>
      <p:regular r:id="rId41"/>
    </p:embeddedFont>
    <p:embeddedFont>
      <p:font typeface="TT Rounds Condensed Italic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8.sv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svg"/><Relationship Id="rId7" Type="http://schemas.openxmlformats.org/officeDocument/2006/relationships/image" Target="../media/image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89260" y="1428212"/>
            <a:ext cx="4397205" cy="439720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C6C2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87053" y="-1285688"/>
            <a:ext cx="5427799" cy="542779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374604" y="3504297"/>
            <a:ext cx="7034805" cy="70348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472566" y="3626814"/>
            <a:ext cx="6537692" cy="653769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27827" y="8095088"/>
            <a:ext cx="4888028" cy="488802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527033">
            <a:off x="16645958" y="1145992"/>
            <a:ext cx="2277051" cy="5992238"/>
          </a:xfrm>
          <a:custGeom>
            <a:avLst/>
            <a:gdLst/>
            <a:ahLst/>
            <a:cxnLst/>
            <a:rect l="l" t="t" r="r" b="b"/>
            <a:pathLst>
              <a:path w="2277051" h="5992238">
                <a:moveTo>
                  <a:pt x="0" y="0"/>
                </a:moveTo>
                <a:lnTo>
                  <a:pt x="2277050" y="0"/>
                </a:lnTo>
                <a:lnTo>
                  <a:pt x="2277050" y="5992239"/>
                </a:lnTo>
                <a:lnTo>
                  <a:pt x="0" y="599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Freeform 18"/>
          <p:cNvSpPr/>
          <p:nvPr/>
        </p:nvSpPr>
        <p:spPr>
          <a:xfrm>
            <a:off x="685736" y="6180167"/>
            <a:ext cx="1885201" cy="5008988"/>
          </a:xfrm>
          <a:custGeom>
            <a:avLst/>
            <a:gdLst/>
            <a:ahLst/>
            <a:cxnLst/>
            <a:rect l="l" t="t" r="r" b="b"/>
            <a:pathLst>
              <a:path w="1885201" h="5008988">
                <a:moveTo>
                  <a:pt x="0" y="0"/>
                </a:moveTo>
                <a:lnTo>
                  <a:pt x="1885201" y="0"/>
                </a:lnTo>
                <a:lnTo>
                  <a:pt x="1885201" y="5008989"/>
                </a:lnTo>
                <a:lnTo>
                  <a:pt x="0" y="500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9" name="Freeform 19"/>
          <p:cNvSpPr/>
          <p:nvPr/>
        </p:nvSpPr>
        <p:spPr>
          <a:xfrm>
            <a:off x="15645622" y="6576300"/>
            <a:ext cx="2386771" cy="3710700"/>
          </a:xfrm>
          <a:custGeom>
            <a:avLst/>
            <a:gdLst/>
            <a:ahLst/>
            <a:cxnLst/>
            <a:rect l="l" t="t" r="r" b="b"/>
            <a:pathLst>
              <a:path w="2386771" h="3710700">
                <a:moveTo>
                  <a:pt x="0" y="0"/>
                </a:moveTo>
                <a:lnTo>
                  <a:pt x="2386770" y="0"/>
                </a:lnTo>
                <a:lnTo>
                  <a:pt x="2386770" y="3710700"/>
                </a:lnTo>
                <a:lnTo>
                  <a:pt x="0" y="3710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0" name="TextBox 20"/>
          <p:cNvSpPr txBox="1"/>
          <p:nvPr/>
        </p:nvSpPr>
        <p:spPr>
          <a:xfrm>
            <a:off x="2192790" y="3086974"/>
            <a:ext cx="13902420" cy="348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b="1" dirty="0" err="1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Escrituración</a:t>
            </a:r>
            <a:r>
              <a:rPr lang="en-US" sz="9999" b="1" dirty="0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 de </a:t>
            </a:r>
            <a:r>
              <a:rPr lang="en-US" sz="9999" b="1" dirty="0" err="1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documentos</a:t>
            </a:r>
            <a:endParaRPr lang="en-US" sz="9999" b="1" dirty="0">
              <a:solidFill>
                <a:srgbClr val="000000"/>
              </a:solidFill>
              <a:latin typeface="Montserrat Light" panose="00000400000000000000" pitchFamily="2" charset="0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660201" y="7127706"/>
            <a:ext cx="9290521" cy="173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09"/>
              </a:lnSpc>
            </a:pPr>
            <a:r>
              <a:rPr lang="en-US" sz="10078" dirty="0" err="1">
                <a:solidFill>
                  <a:srgbClr val="8F6E69"/>
                </a:solidFill>
                <a:latin typeface="Brittany"/>
                <a:ea typeface="Brittany"/>
                <a:cs typeface="Brittany"/>
                <a:sym typeface="Brittany"/>
              </a:rPr>
              <a:t>Clínica</a:t>
            </a:r>
            <a:r>
              <a:rPr lang="en-US" sz="10078" dirty="0">
                <a:solidFill>
                  <a:srgbClr val="8F6E69"/>
                </a:solidFill>
                <a:latin typeface="Brittany"/>
                <a:ea typeface="Brittany"/>
                <a:cs typeface="Brittany"/>
                <a:sym typeface="Brittany"/>
              </a:rPr>
              <a:t>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853640" y="850455"/>
            <a:ext cx="10605060" cy="9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Elementos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del art. 254 CPC.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2532698"/>
            <a:ext cx="18288000" cy="7754303"/>
            <a:chOff x="0" y="0"/>
            <a:chExt cx="24384000" cy="10339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338816"/>
            </a:xfrm>
            <a:custGeom>
              <a:avLst/>
              <a:gdLst/>
              <a:ahLst/>
              <a:cxnLst/>
              <a:rect l="l" t="t" r="r" b="b"/>
              <a:pathLst>
                <a:path w="24384000" h="10338816">
                  <a:moveTo>
                    <a:pt x="24384000" y="0"/>
                  </a:moveTo>
                  <a:lnTo>
                    <a:pt x="0" y="0"/>
                  </a:lnTo>
                  <a:lnTo>
                    <a:pt x="0" y="10338816"/>
                  </a:lnTo>
                  <a:lnTo>
                    <a:pt x="24384000" y="10338816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35074" y="3015232"/>
            <a:ext cx="685800" cy="68580"/>
            <a:chOff x="0" y="0"/>
            <a:chExt cx="914400" cy="914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851811" y="3322752"/>
            <a:ext cx="14008418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10"/>
              </a:lnSpc>
            </a:pP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5.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Enunciación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b="1" spc="26" dirty="0" err="1">
                <a:solidFill>
                  <a:srgbClr val="C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precisa</a:t>
            </a:r>
            <a:r>
              <a:rPr lang="en-US" sz="3600" b="1" spc="26" dirty="0">
                <a:solidFill>
                  <a:srgbClr val="C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y </a:t>
            </a:r>
            <a:r>
              <a:rPr lang="en-US" sz="3600" b="1" spc="26" dirty="0" err="1">
                <a:solidFill>
                  <a:srgbClr val="C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clara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consignada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conclusión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las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peticiones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que se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sometan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al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fallo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tribunal.</a:t>
            </a:r>
          </a:p>
          <a:p>
            <a:pPr algn="just">
              <a:lnSpc>
                <a:spcPts val="4320"/>
              </a:lnSpc>
            </a:pP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- Costas.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Relevancia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 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Art. 768 N°4.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46504" y="5484114"/>
            <a:ext cx="14822424" cy="4023360"/>
          </a:xfrm>
          <a:custGeom>
            <a:avLst/>
            <a:gdLst/>
            <a:ahLst/>
            <a:cxnLst/>
            <a:rect l="l" t="t" r="r" b="b"/>
            <a:pathLst>
              <a:path w="14822424" h="4023360">
                <a:moveTo>
                  <a:pt x="0" y="0"/>
                </a:moveTo>
                <a:lnTo>
                  <a:pt x="14822424" y="0"/>
                </a:lnTo>
                <a:lnTo>
                  <a:pt x="14822424" y="4023360"/>
                </a:lnTo>
                <a:lnTo>
                  <a:pt x="0" y="4023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" b="-5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" name="Group 11"/>
          <p:cNvGrpSpPr/>
          <p:nvPr/>
        </p:nvGrpSpPr>
        <p:grpSpPr>
          <a:xfrm>
            <a:off x="4311395" y="5682997"/>
            <a:ext cx="7169466" cy="567688"/>
            <a:chOff x="0" y="0"/>
            <a:chExt cx="9559288" cy="7569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58528" cy="755904"/>
            </a:xfrm>
            <a:custGeom>
              <a:avLst/>
              <a:gdLst/>
              <a:ahLst/>
              <a:cxnLst/>
              <a:rect l="l" t="t" r="r" b="b"/>
              <a:pathLst>
                <a:path w="9558528" h="755904">
                  <a:moveTo>
                    <a:pt x="38100" y="679704"/>
                  </a:moveTo>
                  <a:lnTo>
                    <a:pt x="9520428" y="679704"/>
                  </a:lnTo>
                  <a:lnTo>
                    <a:pt x="9520428" y="717804"/>
                  </a:lnTo>
                  <a:lnTo>
                    <a:pt x="9482328" y="717804"/>
                  </a:lnTo>
                  <a:lnTo>
                    <a:pt x="9482328" y="38100"/>
                  </a:lnTo>
                  <a:lnTo>
                    <a:pt x="9520428" y="38100"/>
                  </a:lnTo>
                  <a:lnTo>
                    <a:pt x="9520428" y="76200"/>
                  </a:lnTo>
                  <a:lnTo>
                    <a:pt x="38100" y="76200"/>
                  </a:lnTo>
                  <a:lnTo>
                    <a:pt x="38100" y="38100"/>
                  </a:lnTo>
                  <a:lnTo>
                    <a:pt x="76200" y="38100"/>
                  </a:lnTo>
                  <a:lnTo>
                    <a:pt x="76200" y="717804"/>
                  </a:lnTo>
                  <a:lnTo>
                    <a:pt x="38100" y="717804"/>
                  </a:lnTo>
                  <a:lnTo>
                    <a:pt x="38100" y="679704"/>
                  </a:lnTo>
                  <a:moveTo>
                    <a:pt x="38100" y="755904"/>
                  </a:moveTo>
                  <a:cubicBezTo>
                    <a:pt x="17018" y="755904"/>
                    <a:pt x="0" y="738886"/>
                    <a:pt x="0" y="717804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9520428" y="0"/>
                  </a:lnTo>
                  <a:cubicBezTo>
                    <a:pt x="9541510" y="0"/>
                    <a:pt x="9558528" y="17018"/>
                    <a:pt x="9558528" y="38100"/>
                  </a:cubicBezTo>
                  <a:lnTo>
                    <a:pt x="9558528" y="717804"/>
                  </a:lnTo>
                  <a:cubicBezTo>
                    <a:pt x="9558528" y="738886"/>
                    <a:pt x="9541510" y="755904"/>
                    <a:pt x="9520428" y="755904"/>
                  </a:cubicBezTo>
                  <a:lnTo>
                    <a:pt x="38100" y="755904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25098" y="7203472"/>
            <a:ext cx="14317027" cy="1703070"/>
            <a:chOff x="0" y="0"/>
            <a:chExt cx="19089370" cy="22707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088863" cy="2269998"/>
            </a:xfrm>
            <a:custGeom>
              <a:avLst/>
              <a:gdLst/>
              <a:ahLst/>
              <a:cxnLst/>
              <a:rect l="l" t="t" r="r" b="b"/>
              <a:pathLst>
                <a:path w="19088863" h="2269998">
                  <a:moveTo>
                    <a:pt x="28575" y="2212848"/>
                  </a:moveTo>
                  <a:lnTo>
                    <a:pt x="19060288" y="2212848"/>
                  </a:lnTo>
                  <a:lnTo>
                    <a:pt x="19060288" y="2241423"/>
                  </a:lnTo>
                  <a:lnTo>
                    <a:pt x="19031713" y="2241423"/>
                  </a:lnTo>
                  <a:lnTo>
                    <a:pt x="19031713" y="28575"/>
                  </a:lnTo>
                  <a:lnTo>
                    <a:pt x="19060288" y="28575"/>
                  </a:lnTo>
                  <a:lnTo>
                    <a:pt x="19060288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2241423"/>
                  </a:lnTo>
                  <a:lnTo>
                    <a:pt x="28575" y="2241423"/>
                  </a:lnTo>
                  <a:lnTo>
                    <a:pt x="28575" y="2212848"/>
                  </a:lnTo>
                  <a:moveTo>
                    <a:pt x="28575" y="2269998"/>
                  </a:moveTo>
                  <a:cubicBezTo>
                    <a:pt x="12827" y="2269998"/>
                    <a:pt x="0" y="2257171"/>
                    <a:pt x="0" y="2241423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19060288" y="0"/>
                  </a:lnTo>
                  <a:cubicBezTo>
                    <a:pt x="19076036" y="0"/>
                    <a:pt x="19088863" y="12827"/>
                    <a:pt x="19088863" y="28575"/>
                  </a:cubicBezTo>
                  <a:lnTo>
                    <a:pt x="19088863" y="2241423"/>
                  </a:lnTo>
                  <a:cubicBezTo>
                    <a:pt x="19088863" y="2257171"/>
                    <a:pt x="19076036" y="2269998"/>
                    <a:pt x="19060288" y="2269998"/>
                  </a:cubicBezTo>
                  <a:lnTo>
                    <a:pt x="28575" y="2269998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113335" y="8719376"/>
            <a:ext cx="4329111" cy="655319"/>
            <a:chOff x="0" y="0"/>
            <a:chExt cx="5772148" cy="8737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771388" cy="873252"/>
            </a:xfrm>
            <a:custGeom>
              <a:avLst/>
              <a:gdLst/>
              <a:ahLst/>
              <a:cxnLst/>
              <a:rect l="l" t="t" r="r" b="b"/>
              <a:pathLst>
                <a:path w="5771388" h="873252">
                  <a:moveTo>
                    <a:pt x="57150" y="758952"/>
                  </a:moveTo>
                  <a:lnTo>
                    <a:pt x="5714238" y="758952"/>
                  </a:lnTo>
                  <a:lnTo>
                    <a:pt x="5714238" y="816102"/>
                  </a:lnTo>
                  <a:lnTo>
                    <a:pt x="5657088" y="816102"/>
                  </a:lnTo>
                  <a:lnTo>
                    <a:pt x="5657088" y="57150"/>
                  </a:lnTo>
                  <a:lnTo>
                    <a:pt x="5714238" y="57150"/>
                  </a:lnTo>
                  <a:lnTo>
                    <a:pt x="5714238" y="114300"/>
                  </a:lnTo>
                  <a:lnTo>
                    <a:pt x="57150" y="114300"/>
                  </a:lnTo>
                  <a:lnTo>
                    <a:pt x="57150" y="57150"/>
                  </a:lnTo>
                  <a:lnTo>
                    <a:pt x="114300" y="57150"/>
                  </a:lnTo>
                  <a:lnTo>
                    <a:pt x="114300" y="816102"/>
                  </a:lnTo>
                  <a:lnTo>
                    <a:pt x="57150" y="816102"/>
                  </a:lnTo>
                  <a:lnTo>
                    <a:pt x="57150" y="758952"/>
                  </a:lnTo>
                  <a:moveTo>
                    <a:pt x="57150" y="873252"/>
                  </a:moveTo>
                  <a:cubicBezTo>
                    <a:pt x="25527" y="873252"/>
                    <a:pt x="0" y="847725"/>
                    <a:pt x="0" y="816102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lnTo>
                    <a:pt x="5714238" y="0"/>
                  </a:lnTo>
                  <a:cubicBezTo>
                    <a:pt x="5745861" y="0"/>
                    <a:pt x="5771388" y="25527"/>
                    <a:pt x="5771388" y="57150"/>
                  </a:cubicBezTo>
                  <a:lnTo>
                    <a:pt x="5771388" y="816102"/>
                  </a:lnTo>
                  <a:cubicBezTo>
                    <a:pt x="5771388" y="847725"/>
                    <a:pt x="5745861" y="873252"/>
                    <a:pt x="5714238" y="873252"/>
                  </a:cubicBezTo>
                  <a:lnTo>
                    <a:pt x="57150" y="87325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7" name="Freeform 7"/>
          <p:cNvSpPr/>
          <p:nvPr/>
        </p:nvSpPr>
        <p:spPr>
          <a:xfrm>
            <a:off x="14924443" y="-10299"/>
            <a:ext cx="3358114" cy="2909684"/>
          </a:xfrm>
          <a:custGeom>
            <a:avLst/>
            <a:gdLst/>
            <a:ahLst/>
            <a:cxnLst/>
            <a:rect l="l" t="t" r="r" b="b"/>
            <a:pathLst>
              <a:path w="3498584" h="2988776">
                <a:moveTo>
                  <a:pt x="0" y="0"/>
                </a:moveTo>
                <a:lnTo>
                  <a:pt x="3498584" y="0"/>
                </a:lnTo>
                <a:lnTo>
                  <a:pt x="3498584" y="2988776"/>
                </a:lnTo>
                <a:lnTo>
                  <a:pt x="0" y="2988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460" r="-26617"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845868" y="834567"/>
            <a:ext cx="4097731" cy="9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Otrosíes</a:t>
            </a:r>
            <a:r>
              <a:rPr lang="en-US" sz="6000" spc="-22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2532698"/>
            <a:ext cx="18288000" cy="7754303"/>
          </a:xfrm>
          <a:custGeom>
            <a:avLst/>
            <a:gdLst/>
            <a:ahLst/>
            <a:cxnLst/>
            <a:rect l="l" t="t" r="r" b="b"/>
            <a:pathLst>
              <a:path w="18288000" h="7754303">
                <a:moveTo>
                  <a:pt x="0" y="0"/>
                </a:moveTo>
                <a:lnTo>
                  <a:pt x="18288000" y="0"/>
                </a:lnTo>
                <a:lnTo>
                  <a:pt x="18288000" y="7754302"/>
                </a:lnTo>
                <a:lnTo>
                  <a:pt x="0" y="775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TextBox 6"/>
          <p:cNvSpPr txBox="1"/>
          <p:nvPr/>
        </p:nvSpPr>
        <p:spPr>
          <a:xfrm>
            <a:off x="228602" y="3126210"/>
            <a:ext cx="17487898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975" lvl="1" indent="-280988" algn="l">
              <a:lnSpc>
                <a:spcPts val="3419"/>
              </a:lnSpc>
              <a:buFont typeface="Arial"/>
              <a:buChar char="•"/>
            </a:pP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Son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modo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que se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realizan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peticiones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al tribunal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aparte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 principal (se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acompañan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documentos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y/o se 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pone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conocimiento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tribunal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cualquier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otra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situación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).</a:t>
            </a:r>
          </a:p>
          <a:p>
            <a:pPr marL="561975" lvl="1" indent="-280988" algn="l">
              <a:lnSpc>
                <a:spcPts val="3240"/>
              </a:lnSpc>
              <a:buFont typeface="Arial"/>
              <a:buChar char="•"/>
            </a:pP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Deben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presentarse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escrito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b="1" u="sng" spc="2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</a:t>
            </a:r>
            <a:r>
              <a:rPr lang="en-US" sz="3000" b="1" u="sng" spc="2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000" b="1" u="sng" spc="2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el</a:t>
            </a:r>
            <a:r>
              <a:rPr lang="en-US" sz="3000" b="1" u="sng" spc="2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000" b="1" u="sng" spc="2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orden</a:t>
            </a:r>
            <a:r>
              <a:rPr lang="en-US" sz="3000" b="1" u="sng" spc="2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000" b="1" u="sng" spc="2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</a:t>
            </a:r>
            <a:r>
              <a:rPr lang="en-US" sz="3000" b="1" u="sng" spc="2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que se </a:t>
            </a:r>
            <a:r>
              <a:rPr lang="en-US" sz="3000" b="1" u="sng" spc="2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establecieron</a:t>
            </a:r>
            <a:r>
              <a:rPr lang="en-US" sz="3000" b="1" u="sng" spc="2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000" b="1" u="sng" spc="2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</a:t>
            </a:r>
            <a:r>
              <a:rPr lang="en-US" sz="3000" b="1" u="sng" spc="2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la </a:t>
            </a:r>
            <a:r>
              <a:rPr lang="en-US" sz="3000" b="1" u="sng" spc="2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suma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con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título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número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al  </a:t>
            </a:r>
            <a:r>
              <a:rPr lang="en-US" sz="3000" spc="2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inicio</a:t>
            </a:r>
            <a:r>
              <a:rPr lang="en-US" sz="3000" spc="2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561975" lvl="1" indent="-280988" algn="l">
              <a:lnSpc>
                <a:spcPts val="3240"/>
              </a:lnSpc>
              <a:buFont typeface="Arial"/>
              <a:buChar char="•"/>
            </a:pP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Dos o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más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acciones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: Cada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una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debe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seguir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estructura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señalada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(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individualización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actor,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exposición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clara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hechos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fundamentos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Derecho;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enunciación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consignada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conclusión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las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peticiones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concretas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que se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sometan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al </a:t>
            </a:r>
            <a:r>
              <a:rPr lang="en-US" sz="30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fallo</a:t>
            </a:r>
            <a:r>
              <a:rPr lang="en-US" sz="30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tribunal).</a:t>
            </a:r>
          </a:p>
        </p:txBody>
      </p:sp>
      <p:sp>
        <p:nvSpPr>
          <p:cNvPr id="7" name="Freeform 7"/>
          <p:cNvSpPr/>
          <p:nvPr/>
        </p:nvSpPr>
        <p:spPr>
          <a:xfrm>
            <a:off x="464058" y="6528816"/>
            <a:ext cx="7911846" cy="3447288"/>
          </a:xfrm>
          <a:custGeom>
            <a:avLst/>
            <a:gdLst/>
            <a:ahLst/>
            <a:cxnLst/>
            <a:rect l="l" t="t" r="r" b="b"/>
            <a:pathLst>
              <a:path w="7911846" h="3447288">
                <a:moveTo>
                  <a:pt x="0" y="0"/>
                </a:moveTo>
                <a:lnTo>
                  <a:pt x="7911846" y="0"/>
                </a:lnTo>
                <a:lnTo>
                  <a:pt x="7911846" y="3447288"/>
                </a:lnTo>
                <a:lnTo>
                  <a:pt x="0" y="3447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933" r="-18933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0184128" y="6165342"/>
            <a:ext cx="6917436" cy="3810762"/>
          </a:xfrm>
          <a:custGeom>
            <a:avLst/>
            <a:gdLst/>
            <a:ahLst/>
            <a:cxnLst/>
            <a:rect l="l" t="t" r="r" b="b"/>
            <a:pathLst>
              <a:path w="6917436" h="3810762">
                <a:moveTo>
                  <a:pt x="0" y="0"/>
                </a:moveTo>
                <a:lnTo>
                  <a:pt x="6917436" y="0"/>
                </a:lnTo>
                <a:lnTo>
                  <a:pt x="6917436" y="3810762"/>
                </a:lnTo>
                <a:lnTo>
                  <a:pt x="0" y="38107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" r="-8"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24384000" y="137160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2930650" y="0"/>
            <a:ext cx="12427268" cy="10287000"/>
          </a:xfrm>
          <a:custGeom>
            <a:avLst/>
            <a:gdLst/>
            <a:ahLst/>
            <a:cxnLst/>
            <a:rect l="l" t="t" r="r" b="b"/>
            <a:pathLst>
              <a:path w="12427268" h="10287000">
                <a:moveTo>
                  <a:pt x="0" y="0"/>
                </a:moveTo>
                <a:lnTo>
                  <a:pt x="12427268" y="0"/>
                </a:lnTo>
                <a:lnTo>
                  <a:pt x="124272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177538" y="0"/>
            <a:ext cx="11932920" cy="10287000"/>
          </a:xfrm>
          <a:custGeom>
            <a:avLst/>
            <a:gdLst/>
            <a:ahLst/>
            <a:cxnLst/>
            <a:rect l="l" t="t" r="r" b="b"/>
            <a:pathLst>
              <a:path w="11932920" h="10287000">
                <a:moveTo>
                  <a:pt x="0" y="0"/>
                </a:moveTo>
                <a:lnTo>
                  <a:pt x="11932920" y="0"/>
                </a:lnTo>
                <a:lnTo>
                  <a:pt x="119329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5137661" y="3471862"/>
            <a:ext cx="9323070" cy="334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9"/>
              </a:lnSpc>
            </a:pPr>
            <a:r>
              <a:rPr lang="en-US" sz="8100" spc="-48" dirty="0">
                <a:solidFill>
                  <a:srgbClr val="0D0D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Mandato judicial.</a:t>
            </a:r>
          </a:p>
          <a:p>
            <a:pPr algn="l">
              <a:lnSpc>
                <a:spcPts val="8745"/>
              </a:lnSpc>
            </a:pPr>
            <a:r>
              <a:rPr lang="en-US" sz="8100" spc="-49" dirty="0">
                <a:solidFill>
                  <a:srgbClr val="0D0D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Patrocinio.</a:t>
            </a:r>
          </a:p>
          <a:p>
            <a:pPr algn="l">
              <a:lnSpc>
                <a:spcPts val="8745"/>
              </a:lnSpc>
            </a:pPr>
            <a:r>
              <a:rPr lang="en-US" sz="8100" spc="-49" dirty="0">
                <a:solidFill>
                  <a:srgbClr val="0D0D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Ley 18.120</a:t>
            </a:r>
          </a:p>
        </p:txBody>
      </p:sp>
      <p:grpSp>
        <p:nvGrpSpPr>
          <p:cNvPr id="10" name="Group 10"/>
          <p:cNvGrpSpPr/>
          <p:nvPr/>
        </p:nvGrpSpPr>
        <p:grpSpPr>
          <a:xfrm rot="-10221726">
            <a:off x="-1249639" y="-1415314"/>
            <a:ext cx="4888028" cy="488802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ABEFDAE0-C24A-BD17-7AA5-7E75023CED3D}"/>
              </a:ext>
            </a:extLst>
          </p:cNvPr>
          <p:cNvGrpSpPr/>
          <p:nvPr/>
        </p:nvGrpSpPr>
        <p:grpSpPr>
          <a:xfrm>
            <a:off x="-98655" y="6286500"/>
            <a:ext cx="5427799" cy="5427799"/>
            <a:chOff x="0" y="0"/>
            <a:chExt cx="812800" cy="8128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4C2C6B4-F5FF-AEED-027B-F2D954C22F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91634F1-66E0-F711-B94A-330B7CD66AB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5CC8BD72-7709-9FC1-73B4-6A7B28327BB5}"/>
              </a:ext>
            </a:extLst>
          </p:cNvPr>
          <p:cNvGrpSpPr/>
          <p:nvPr/>
        </p:nvGrpSpPr>
        <p:grpSpPr>
          <a:xfrm>
            <a:off x="13195387" y="5804534"/>
            <a:ext cx="4397205" cy="4397205"/>
            <a:chOff x="0" y="0"/>
            <a:chExt cx="812800" cy="812800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8A5F880F-7434-D5ED-6779-DDB73196BE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C6C2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41E0848C-67BB-F9A8-119F-BD98FE3DBDB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3C760968-66A4-FF54-008C-3E9ECFB0F5E8}"/>
              </a:ext>
            </a:extLst>
          </p:cNvPr>
          <p:cNvGrpSpPr/>
          <p:nvPr/>
        </p:nvGrpSpPr>
        <p:grpSpPr>
          <a:xfrm>
            <a:off x="13685241" y="-1427299"/>
            <a:ext cx="6537692" cy="6537692"/>
            <a:chOff x="0" y="0"/>
            <a:chExt cx="812800" cy="812800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7BEC9BAF-BA0A-5388-2DA3-76058FD28F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8CE3596-1BF7-F863-8BBD-3844F2D595E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3805533" y="5804534"/>
            <a:ext cx="4482467" cy="4482467"/>
          </a:xfrm>
          <a:custGeom>
            <a:avLst/>
            <a:gdLst/>
            <a:ahLst/>
            <a:cxnLst/>
            <a:rect l="l" t="t" r="r" b="b"/>
            <a:pathLst>
              <a:path w="4482467" h="4482467">
                <a:moveTo>
                  <a:pt x="0" y="0"/>
                </a:moveTo>
                <a:lnTo>
                  <a:pt x="4482467" y="0"/>
                </a:lnTo>
                <a:lnTo>
                  <a:pt x="4482467" y="4482466"/>
                </a:lnTo>
                <a:lnTo>
                  <a:pt x="0" y="4482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45EB7D82-94EC-EB0E-220B-0B196FBDDB1A}"/>
              </a:ext>
            </a:extLst>
          </p:cNvPr>
          <p:cNvSpPr/>
          <p:nvPr/>
        </p:nvSpPr>
        <p:spPr>
          <a:xfrm rot="3187792">
            <a:off x="727824" y="68420"/>
            <a:ext cx="1885201" cy="5008988"/>
          </a:xfrm>
          <a:custGeom>
            <a:avLst/>
            <a:gdLst/>
            <a:ahLst/>
            <a:cxnLst/>
            <a:rect l="l" t="t" r="r" b="b"/>
            <a:pathLst>
              <a:path w="1885201" h="5008988">
                <a:moveTo>
                  <a:pt x="0" y="0"/>
                </a:moveTo>
                <a:lnTo>
                  <a:pt x="1885201" y="0"/>
                </a:lnTo>
                <a:lnTo>
                  <a:pt x="1885201" y="5008989"/>
                </a:lnTo>
                <a:lnTo>
                  <a:pt x="0" y="5008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89260" y="1428212"/>
            <a:ext cx="4397205" cy="439720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C6C2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87053" y="-1285688"/>
            <a:ext cx="5427799" cy="542779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374604" y="3504297"/>
            <a:ext cx="7034805" cy="70348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472566" y="3626814"/>
            <a:ext cx="6537692" cy="653769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27827" y="8095088"/>
            <a:ext cx="4888028" cy="488802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527033">
            <a:off x="16645958" y="1145992"/>
            <a:ext cx="2277051" cy="5992238"/>
          </a:xfrm>
          <a:custGeom>
            <a:avLst/>
            <a:gdLst/>
            <a:ahLst/>
            <a:cxnLst/>
            <a:rect l="l" t="t" r="r" b="b"/>
            <a:pathLst>
              <a:path w="2277051" h="5992238">
                <a:moveTo>
                  <a:pt x="0" y="0"/>
                </a:moveTo>
                <a:lnTo>
                  <a:pt x="2277050" y="0"/>
                </a:lnTo>
                <a:lnTo>
                  <a:pt x="2277050" y="5992239"/>
                </a:lnTo>
                <a:lnTo>
                  <a:pt x="0" y="599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Freeform 18"/>
          <p:cNvSpPr/>
          <p:nvPr/>
        </p:nvSpPr>
        <p:spPr>
          <a:xfrm>
            <a:off x="685736" y="6180167"/>
            <a:ext cx="1885201" cy="5008988"/>
          </a:xfrm>
          <a:custGeom>
            <a:avLst/>
            <a:gdLst/>
            <a:ahLst/>
            <a:cxnLst/>
            <a:rect l="l" t="t" r="r" b="b"/>
            <a:pathLst>
              <a:path w="1885201" h="5008988">
                <a:moveTo>
                  <a:pt x="0" y="0"/>
                </a:moveTo>
                <a:lnTo>
                  <a:pt x="1885201" y="0"/>
                </a:lnTo>
                <a:lnTo>
                  <a:pt x="1885201" y="5008989"/>
                </a:lnTo>
                <a:lnTo>
                  <a:pt x="0" y="500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9" name="TextBox 19"/>
          <p:cNvSpPr txBox="1"/>
          <p:nvPr/>
        </p:nvSpPr>
        <p:spPr>
          <a:xfrm>
            <a:off x="4180022" y="2555563"/>
            <a:ext cx="9927956" cy="2396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57"/>
              </a:lnSpc>
            </a:pPr>
            <a:r>
              <a:rPr lang="en-US" sz="13969" dirty="0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Patrocinio</a:t>
            </a:r>
          </a:p>
        </p:txBody>
      </p:sp>
      <p:pic>
        <p:nvPicPr>
          <p:cNvPr id="4098" name="Picture 2" descr="Hola, Simpson. Mis abogados y yo estábamos por el barrio y pensamos en  pasar a verte. : r/TheSimpsons">
            <a:extLst>
              <a:ext uri="{FF2B5EF4-FFF2-40B4-BE49-F238E27FC236}">
                <a16:creationId xmlns:a16="http://schemas.microsoft.com/office/drawing/2014/main" id="{38E24DFA-F382-C6F5-3721-20B45AF24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38" y="5143500"/>
            <a:ext cx="6020323" cy="45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371726" y="794956"/>
            <a:ext cx="13373100" cy="942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Ideas </a:t>
            </a: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generales</a:t>
            </a: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sobre</a:t>
            </a: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el</a:t>
            </a: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Patrocinio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07975" y="2745182"/>
            <a:ext cx="16872051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3072" lvl="1" indent="-391536" algn="just">
              <a:lnSpc>
                <a:spcPts val="3720"/>
              </a:lnSpc>
              <a:buFont typeface="Arial"/>
              <a:buChar char="•"/>
            </a:pPr>
            <a:r>
              <a:rPr lang="es-CL" sz="3100" spc="15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Patrocinio </a:t>
            </a:r>
            <a:r>
              <a:rPr lang="es-CL" sz="3100" spc="15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 </a:t>
            </a:r>
            <a:r>
              <a:rPr lang="es-CL" sz="3100" spc="15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</a:t>
            </a:r>
            <a:r>
              <a:rPr lang="es-CL" sz="3100" spc="15" noProof="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efensa</a:t>
            </a:r>
            <a:r>
              <a:rPr lang="es-CL" sz="3100" spc="15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intereses del representado.</a:t>
            </a:r>
          </a:p>
          <a:p>
            <a:pPr marL="783072" lvl="1" indent="-391536" algn="just">
              <a:lnSpc>
                <a:spcPts val="3720"/>
              </a:lnSpc>
              <a:buFont typeface="Arial"/>
              <a:buChar char="•"/>
            </a:pPr>
            <a:r>
              <a:rPr lang="es-CL" sz="3100" spc="15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Obligación cumplida por el hecho de poner el abogado su firma, indicando además, su nombre, apellidos y domicilio (Antigua tramitación presencial).</a:t>
            </a:r>
          </a:p>
          <a:p>
            <a:pPr marL="783072" lvl="1" indent="-391536" algn="just">
              <a:lnSpc>
                <a:spcPts val="3720"/>
              </a:lnSpc>
              <a:buFont typeface="Arial"/>
              <a:buChar char="•"/>
            </a:pPr>
            <a:r>
              <a:rPr lang="es-CL" sz="3100" spc="16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 artículo 7 de la Ley de Tramitación Electrónica en su inciso primero también permite constituir patrocinio y poder mediante firma electrónica (si es firma simple </a:t>
            </a:r>
            <a:r>
              <a:rPr lang="es-CL" sz="3100" spc="16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 Ratificación </a:t>
            </a:r>
            <a:r>
              <a:rPr lang="es-CL" sz="3100" spc="16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 videoconferencia; si es avanzada, bastará la suscripción del escrito firmado con esta). </a:t>
            </a:r>
          </a:p>
          <a:p>
            <a:pPr marL="783072" lvl="1" indent="-391536" algn="just">
              <a:lnSpc>
                <a:spcPts val="3720"/>
              </a:lnSpc>
              <a:buFont typeface="Arial"/>
              <a:buChar char="•"/>
            </a:pPr>
            <a:r>
              <a:rPr lang="es-CL" sz="3100" spc="15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Efectos de no patrocinar: Demanda NO podrá ser proveída y se tendrá por no presentada para todos los efectos legales.</a:t>
            </a:r>
          </a:p>
          <a:p>
            <a:pPr marL="783072" lvl="1" indent="-391536" algn="just">
              <a:lnSpc>
                <a:spcPts val="3720"/>
              </a:lnSpc>
              <a:buFont typeface="Arial"/>
              <a:buChar char="•"/>
            </a:pPr>
            <a:r>
              <a:rPr lang="es-CL" sz="3100" spc="15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Habilitados para patrocinar: Abogados habilitados para el ejercicio de la profesión.</a:t>
            </a:r>
            <a:endParaRPr lang="es-CL" sz="3100" spc="15" noProof="0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886200" y="7505700"/>
            <a:ext cx="10515600" cy="2086077"/>
          </a:xfrm>
          <a:custGeom>
            <a:avLst/>
            <a:gdLst/>
            <a:ahLst/>
            <a:cxnLst/>
            <a:rect l="l" t="t" r="r" b="b"/>
            <a:pathLst>
              <a:path w="10515600" h="2086077">
                <a:moveTo>
                  <a:pt x="0" y="0"/>
                </a:moveTo>
                <a:lnTo>
                  <a:pt x="10515600" y="0"/>
                </a:lnTo>
                <a:lnTo>
                  <a:pt x="10515600" y="2086077"/>
                </a:lnTo>
                <a:lnTo>
                  <a:pt x="0" y="2086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64" b="-6464"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1AC9E-F59B-B07B-2883-C13046799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817762F-59C0-3030-D84B-6988FBFD7655}"/>
              </a:ext>
            </a:extLst>
          </p:cNvPr>
          <p:cNvGrpSpPr/>
          <p:nvPr/>
        </p:nvGrpSpPr>
        <p:grpSpPr>
          <a:xfrm>
            <a:off x="13789260" y="1428212"/>
            <a:ext cx="4397205" cy="4397205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DC66451-9D13-5E24-7929-30437A992F2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C6C2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09C9480-3320-4EA0-D441-CD7995AD1B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A299451-A661-02DE-3CB7-5BA76F1EAE6F}"/>
              </a:ext>
            </a:extLst>
          </p:cNvPr>
          <p:cNvGrpSpPr/>
          <p:nvPr/>
        </p:nvGrpSpPr>
        <p:grpSpPr>
          <a:xfrm>
            <a:off x="15387053" y="-1285688"/>
            <a:ext cx="5427799" cy="5427799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F8998CB-60B6-1430-E8F1-610ED07578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BEEAF14-2FF2-B45A-0473-D2BBF0B31B5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DAC48DF-E471-3E79-961D-B54F7277901E}"/>
              </a:ext>
            </a:extLst>
          </p:cNvPr>
          <p:cNvGrpSpPr/>
          <p:nvPr/>
        </p:nvGrpSpPr>
        <p:grpSpPr>
          <a:xfrm>
            <a:off x="-2374604" y="3504297"/>
            <a:ext cx="7034805" cy="7034805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952B6F-8404-48C5-83DE-9001F4C810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14FDEDD-FACB-9C55-2BBD-79FF748E44A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E1CD4A7-7416-C465-226C-B00EA08C0F78}"/>
              </a:ext>
            </a:extLst>
          </p:cNvPr>
          <p:cNvGrpSpPr/>
          <p:nvPr/>
        </p:nvGrpSpPr>
        <p:grpSpPr>
          <a:xfrm>
            <a:off x="15472566" y="3626814"/>
            <a:ext cx="6537692" cy="653769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108166C-80EE-BD8E-7EF1-2CCF8AFB96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54D8FA45-B32A-498D-3A3A-6C6EBD632CB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C85B389-94DC-6FC8-1E95-3B85EDDD018D}"/>
              </a:ext>
            </a:extLst>
          </p:cNvPr>
          <p:cNvGrpSpPr/>
          <p:nvPr/>
        </p:nvGrpSpPr>
        <p:grpSpPr>
          <a:xfrm>
            <a:off x="-227827" y="8095088"/>
            <a:ext cx="4888028" cy="488802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ABF0E64-6AE9-C247-0DAB-596D74F7FC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C7F8ABC4-7B66-557C-FD4B-6D79999E2B6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8875D82E-CC3D-D3A6-9837-7D171915F364}"/>
              </a:ext>
            </a:extLst>
          </p:cNvPr>
          <p:cNvSpPr/>
          <p:nvPr/>
        </p:nvSpPr>
        <p:spPr>
          <a:xfrm rot="-527033">
            <a:off x="16645958" y="1145992"/>
            <a:ext cx="2277051" cy="5992238"/>
          </a:xfrm>
          <a:custGeom>
            <a:avLst/>
            <a:gdLst/>
            <a:ahLst/>
            <a:cxnLst/>
            <a:rect l="l" t="t" r="r" b="b"/>
            <a:pathLst>
              <a:path w="2277051" h="5992238">
                <a:moveTo>
                  <a:pt x="0" y="0"/>
                </a:moveTo>
                <a:lnTo>
                  <a:pt x="2277050" y="0"/>
                </a:lnTo>
                <a:lnTo>
                  <a:pt x="2277050" y="5992239"/>
                </a:lnTo>
                <a:lnTo>
                  <a:pt x="0" y="599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EEF0366-937F-4674-7C15-34E8EA083653}"/>
              </a:ext>
            </a:extLst>
          </p:cNvPr>
          <p:cNvSpPr/>
          <p:nvPr/>
        </p:nvSpPr>
        <p:spPr>
          <a:xfrm>
            <a:off x="685736" y="6180167"/>
            <a:ext cx="1885201" cy="5008988"/>
          </a:xfrm>
          <a:custGeom>
            <a:avLst/>
            <a:gdLst/>
            <a:ahLst/>
            <a:cxnLst/>
            <a:rect l="l" t="t" r="r" b="b"/>
            <a:pathLst>
              <a:path w="1885201" h="5008988">
                <a:moveTo>
                  <a:pt x="0" y="0"/>
                </a:moveTo>
                <a:lnTo>
                  <a:pt x="1885201" y="0"/>
                </a:lnTo>
                <a:lnTo>
                  <a:pt x="1885201" y="5008989"/>
                </a:lnTo>
                <a:lnTo>
                  <a:pt x="0" y="500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C9D48A2-FA9F-A2C1-8CF8-51310E50FB56}"/>
              </a:ext>
            </a:extLst>
          </p:cNvPr>
          <p:cNvSpPr txBox="1"/>
          <p:nvPr/>
        </p:nvSpPr>
        <p:spPr>
          <a:xfrm>
            <a:off x="1861411" y="3143556"/>
            <a:ext cx="14565178" cy="2327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57"/>
              </a:lnSpc>
            </a:pPr>
            <a:r>
              <a:rPr lang="en-US" sz="13969" dirty="0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Mandato/Poder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0AE1C1F8-06E2-440B-77AA-525F75227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4618" y="5676900"/>
            <a:ext cx="7398764" cy="40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8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40030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00298" y="673236"/>
            <a:ext cx="13487399" cy="118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8000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Mandato y </a:t>
            </a:r>
            <a:r>
              <a:rPr lang="en-US" sz="8000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representación</a:t>
            </a:r>
            <a:endParaRPr lang="en-US" sz="8000" dirty="0">
              <a:solidFill>
                <a:srgbClr val="FFFFFF"/>
              </a:solidFill>
              <a:latin typeface="Montserrat" panose="00000500000000000000" pitchFamily="2" charset="0"/>
              <a:ea typeface="Arimo"/>
              <a:cs typeface="Arimo"/>
              <a:sym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18771" y="3848100"/>
            <a:ext cx="14097000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51510" lvl="1" indent="-325755" algn="just">
              <a:lnSpc>
                <a:spcPts val="4320"/>
              </a:lnSpc>
              <a:buFont typeface="Arial"/>
              <a:buChar char="•"/>
            </a:pPr>
            <a:r>
              <a:rPr lang="en-US" sz="4000" u="sng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3" dirty="0">
                <a:solidFill>
                  <a:srgbClr val="333333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(Art. 2116 CC).</a:t>
            </a:r>
          </a:p>
          <a:p>
            <a:pPr marL="651510" lvl="1" indent="-325755" algn="just">
              <a:lnSpc>
                <a:spcPts val="4320"/>
              </a:lnSpc>
              <a:buFont typeface="Arial"/>
              <a:buChar char="•"/>
            </a:pPr>
            <a:r>
              <a:rPr lang="en-US" sz="4000" u="sng" spc="33" dirty="0" err="1">
                <a:solidFill>
                  <a:srgbClr val="333333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Facultad</a:t>
            </a:r>
            <a:r>
              <a:rPr lang="en-US" sz="4000" spc="33" dirty="0">
                <a:solidFill>
                  <a:srgbClr val="333333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: </a:t>
            </a:r>
            <a:r>
              <a:rPr lang="en-US" sz="4000" spc="33" dirty="0" err="1">
                <a:solidFill>
                  <a:srgbClr val="333333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Intereses</a:t>
            </a:r>
            <a:r>
              <a:rPr lang="en-US" sz="4000" spc="33" dirty="0">
                <a:solidFill>
                  <a:srgbClr val="333333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3" dirty="0" err="1">
                <a:solidFill>
                  <a:srgbClr val="333333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propios</a:t>
            </a:r>
            <a:r>
              <a:rPr lang="en-US" sz="4000" spc="33" dirty="0">
                <a:solidFill>
                  <a:srgbClr val="333333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651510" lvl="1" indent="-325755" algn="just">
              <a:lnSpc>
                <a:spcPts val="4320"/>
              </a:lnSpc>
              <a:buFont typeface="Arial"/>
              <a:buChar char="•"/>
            </a:pPr>
            <a:r>
              <a:rPr lang="en-US" sz="4000" u="sng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Representación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(Art. 1448 CC).</a:t>
            </a:r>
          </a:p>
          <a:p>
            <a:pPr marL="1174432" lvl="2" indent="-391478" algn="just">
              <a:lnSpc>
                <a:spcPts val="3240"/>
              </a:lnSpc>
              <a:buFont typeface="Arial"/>
              <a:buChar char="⚬"/>
            </a:pP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Elemento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de la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naturaleza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civil. Se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puede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excluir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pacto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expreso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o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la ley 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 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(No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todo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civil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conlleva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representación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).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Elemento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de la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esencia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800" spc="25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2800" spc="25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judicial.</a:t>
            </a:r>
          </a:p>
          <a:p>
            <a:pPr marL="651510" lvl="1" indent="-325755" algn="just">
              <a:lnSpc>
                <a:spcPts val="4320"/>
              </a:lnSpc>
              <a:buFont typeface="Arial"/>
              <a:buChar char="•"/>
            </a:pPr>
            <a:r>
              <a:rPr lang="en-US" sz="4000" u="sng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Poder/Apoderamiento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: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Acto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cual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se le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atribuye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a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una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persona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poder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para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representar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a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otra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. 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Wingdings" panose="05000000000000000000" pitchFamily="2" charset="2"/>
              </a:rPr>
              <a:t>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Solemne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,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consta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por</a:t>
            </a:r>
            <a:r>
              <a:rPr lang="en-US" sz="4000" spc="33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4000" spc="33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escrito</a:t>
            </a:r>
            <a:endParaRPr lang="en-US" sz="4000" spc="33" dirty="0">
              <a:solidFill>
                <a:srgbClr val="000000"/>
              </a:solidFill>
              <a:latin typeface="TT Rounds Condensed" panose="020B0604020202020204" charset="0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C86D213B-218D-E88E-9043-3F45471CDFFB}"/>
              </a:ext>
            </a:extLst>
          </p:cNvPr>
          <p:cNvSpPr/>
          <p:nvPr/>
        </p:nvSpPr>
        <p:spPr>
          <a:xfrm>
            <a:off x="0" y="2532698"/>
            <a:ext cx="18288000" cy="7754303"/>
          </a:xfrm>
          <a:custGeom>
            <a:avLst/>
            <a:gdLst/>
            <a:ahLst/>
            <a:cxnLst/>
            <a:rect l="l" t="t" r="r" b="b"/>
            <a:pathLst>
              <a:path w="18288000" h="7754303">
                <a:moveTo>
                  <a:pt x="0" y="0"/>
                </a:moveTo>
                <a:lnTo>
                  <a:pt x="18288000" y="0"/>
                </a:lnTo>
                <a:lnTo>
                  <a:pt x="18288000" y="7754302"/>
                </a:lnTo>
                <a:lnTo>
                  <a:pt x="0" y="775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62050" y="778616"/>
            <a:ext cx="15963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Ideas </a:t>
            </a: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generales</a:t>
            </a: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sobre</a:t>
            </a: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el</a:t>
            </a: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6000" spc="-22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mandato</a:t>
            </a:r>
            <a:r>
              <a:rPr lang="en-US" sz="6000" spc="-22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judicial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4000" y="2936798"/>
            <a:ext cx="14227225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9371" lvl="1" indent="-454685" algn="just">
              <a:lnSpc>
                <a:spcPts val="4320"/>
              </a:lnSpc>
              <a:buFont typeface="Arial"/>
              <a:buChar char="•"/>
            </a:pP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395 COT.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Acto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por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el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cual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una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parte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encomienda a un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procurador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la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representación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de  sus derechos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en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juicio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.  En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mandato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judicial,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representación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es un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elemento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de la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esencia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.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Siempre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que hay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mandato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judicial hay </a:t>
            </a:r>
            <a:r>
              <a:rPr lang="en-US" sz="3600" spc="-7" dirty="0" err="1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representación</a:t>
            </a:r>
            <a:r>
              <a:rPr lang="en-US" sz="3600" spc="-7" dirty="0">
                <a:solidFill>
                  <a:srgbClr val="000000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.</a:t>
            </a:r>
          </a:p>
          <a:p>
            <a:pPr marL="1594485" lvl="2" indent="-531495" algn="just">
              <a:lnSpc>
                <a:spcPts val="3885"/>
              </a:lnSpc>
              <a:buFont typeface="Arial"/>
              <a:buChar char="⚬"/>
            </a:pP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Poder: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Representación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intereses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frente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a la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justicia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(abogados,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egresados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, 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estudiantes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procuradores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).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Esencialmente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solemne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debe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contar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escrito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909638" lvl="1" indent="-454819" algn="just">
              <a:lnSpc>
                <a:spcPts val="4320"/>
              </a:lnSpc>
              <a:buFont typeface="Arial"/>
              <a:buChar char="•"/>
            </a:pP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Marco legal: Arts. 6 y 7 CPC; Ley 18.120; art. 395 COT.</a:t>
            </a:r>
          </a:p>
        </p:txBody>
      </p:sp>
      <p:sp>
        <p:nvSpPr>
          <p:cNvPr id="6" name="AutoShape 6"/>
          <p:cNvSpPr/>
          <p:nvPr/>
        </p:nvSpPr>
        <p:spPr>
          <a:xfrm rot="137436">
            <a:off x="7628954" y="10048875"/>
            <a:ext cx="1429893" cy="0"/>
          </a:xfrm>
          <a:prstGeom prst="line">
            <a:avLst/>
          </a:prstGeom>
          <a:ln w="28575" cap="rnd">
            <a:solidFill>
              <a:srgbClr val="00B0F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7" name="AutoShape 7"/>
          <p:cNvSpPr/>
          <p:nvPr/>
        </p:nvSpPr>
        <p:spPr>
          <a:xfrm rot="180767">
            <a:off x="9114672" y="10048875"/>
            <a:ext cx="1087354" cy="0"/>
          </a:xfrm>
          <a:prstGeom prst="line">
            <a:avLst/>
          </a:prstGeom>
          <a:ln w="28575" cap="rnd">
            <a:solidFill>
              <a:srgbClr val="8064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/>
          </a:p>
        </p:txBody>
      </p:sp>
      <p:sp>
        <p:nvSpPr>
          <p:cNvPr id="20" name="Freeform 11"/>
          <p:cNvSpPr/>
          <p:nvPr/>
        </p:nvSpPr>
        <p:spPr>
          <a:xfrm>
            <a:off x="12954000" y="6800850"/>
            <a:ext cx="5334000" cy="3486150"/>
          </a:xfrm>
          <a:custGeom>
            <a:avLst/>
            <a:gdLst/>
            <a:ahLst/>
            <a:cxnLst/>
            <a:rect l="l" t="t" r="r" b="b"/>
            <a:pathLst>
              <a:path w="5026047" h="3761682">
                <a:moveTo>
                  <a:pt x="0" y="0"/>
                </a:moveTo>
                <a:lnTo>
                  <a:pt x="5026047" y="0"/>
                </a:lnTo>
                <a:lnTo>
                  <a:pt x="5026047" y="3761682"/>
                </a:lnTo>
                <a:lnTo>
                  <a:pt x="0" y="37616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14400" y="810098"/>
            <a:ext cx="16459200" cy="9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3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Facultades del mandato judicial. Art. 7 CPC.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2497754"/>
            <a:ext cx="18288000" cy="7754303"/>
            <a:chOff x="0" y="0"/>
            <a:chExt cx="24384000" cy="10339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338816"/>
            </a:xfrm>
            <a:custGeom>
              <a:avLst/>
              <a:gdLst/>
              <a:ahLst/>
              <a:cxnLst/>
              <a:rect l="l" t="t" r="r" b="b"/>
              <a:pathLst>
                <a:path w="24384000" h="10338816">
                  <a:moveTo>
                    <a:pt x="24384000" y="0"/>
                  </a:moveTo>
                  <a:lnTo>
                    <a:pt x="0" y="0"/>
                  </a:lnTo>
                  <a:lnTo>
                    <a:pt x="0" y="10338816"/>
                  </a:lnTo>
                  <a:lnTo>
                    <a:pt x="24384000" y="10338816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35074" y="3015232"/>
            <a:ext cx="685800" cy="68580"/>
            <a:chOff x="0" y="0"/>
            <a:chExt cx="914400" cy="914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76300" y="3311461"/>
            <a:ext cx="17650777" cy="6685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975" lvl="1" indent="-280988" algn="l">
              <a:lnSpc>
                <a:spcPts val="3240"/>
              </a:lnSpc>
              <a:buFont typeface="Arial"/>
              <a:buChar char="•"/>
            </a:pPr>
            <a:r>
              <a:rPr lang="en-US" sz="3000" b="1" u="sng" spc="20">
                <a:solidFill>
                  <a:srgbClr val="7030A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Facultades esenciales</a:t>
            </a:r>
            <a:r>
              <a:rPr lang="en-US" sz="3000" spc="2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Poder de litigar. “se entenderá </a:t>
            </a:r>
            <a:r>
              <a:rPr lang="en-US" sz="3000" b="1" spc="2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conferido para todo el juicio </a:t>
            </a:r>
            <a:r>
              <a:rPr lang="en-US" sz="3000" spc="2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 que se presente, y aun  cuando no exprese las facultades que se conceden, autorizará al procurador para </a:t>
            </a:r>
            <a:r>
              <a:rPr lang="en-US" sz="3000" b="1" spc="2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tomar parte</a:t>
            </a:r>
            <a:r>
              <a:rPr lang="en-US" sz="3000" spc="2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del mismo modo  que podría hacerlo el poderdante, </a:t>
            </a:r>
            <a:r>
              <a:rPr lang="en-US" sz="3000" b="1" spc="2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 todos los trámites e incidentes del juicio y en todas las cuestiones que  por vía de reconvención se promuevan</a:t>
            </a:r>
            <a:r>
              <a:rPr lang="en-US" sz="3000" spc="2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hasta la ejecución completa de la sentencia definitiva”</a:t>
            </a:r>
          </a:p>
          <a:p>
            <a:pPr marL="561975" lvl="1" indent="-280988" algn="l">
              <a:lnSpc>
                <a:spcPts val="3600"/>
              </a:lnSpc>
              <a:buFont typeface="Arial"/>
              <a:buChar char="•"/>
            </a:pPr>
            <a:r>
              <a:rPr lang="en-US" sz="3000" b="1" u="sng" spc="20">
                <a:solidFill>
                  <a:srgbClr val="0070C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Facultades accidentales</a:t>
            </a:r>
            <a:r>
              <a:rPr lang="en-US" sz="3000" b="1" spc="20">
                <a:solidFill>
                  <a:srgbClr val="0070C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000" spc="2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(si nada se dice, están permitidas): delegación del poder.</a:t>
            </a:r>
          </a:p>
          <a:p>
            <a:pPr marL="561975" lvl="1" indent="-280988" algn="l">
              <a:lnSpc>
                <a:spcPts val="3600"/>
              </a:lnSpc>
              <a:buFont typeface="Arial"/>
              <a:buChar char="•"/>
            </a:pPr>
            <a:r>
              <a:rPr lang="en-US" sz="3000" b="1" u="sng" spc="20">
                <a:solidFill>
                  <a:srgbClr val="C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Facultades especiales</a:t>
            </a:r>
            <a:r>
              <a:rPr lang="en-US" sz="3000" u="sng" spc="2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000" spc="2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(requieren mención expresa). Inc. 2 art. 7 CPC.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Desistirse en primera instancia de la acción deducida;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Aceptar la demanda contraria;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14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Absolver posiciones;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14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Renunciar los recursos o los términos legales;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Transigir (transacción);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Comprometer;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Otorgar a los árbitros facultades de arbitradores;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7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Aprobar convenios;</a:t>
            </a:r>
          </a:p>
          <a:p>
            <a:pPr marL="1139190" lvl="2" indent="-379730" algn="l">
              <a:lnSpc>
                <a:spcPts val="2879"/>
              </a:lnSpc>
              <a:buFont typeface="Arial"/>
              <a:buChar char="⚬"/>
            </a:pPr>
            <a:r>
              <a:rPr lang="en-US" sz="2400" spc="-22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Percibir.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609844" y="0"/>
            <a:ext cx="12678728" cy="10287000"/>
            <a:chOff x="0" y="0"/>
            <a:chExt cx="1690497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04208" cy="13716000"/>
            </a:xfrm>
            <a:custGeom>
              <a:avLst/>
              <a:gdLst/>
              <a:ahLst/>
              <a:cxnLst/>
              <a:rect l="l" t="t" r="r" b="b"/>
              <a:pathLst>
                <a:path w="16904208" h="13716000">
                  <a:moveTo>
                    <a:pt x="16904208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16904208" y="13716000"/>
                  </a:lnTo>
                  <a:lnTo>
                    <a:pt x="16904208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616892" cy="10287000"/>
            <a:chOff x="0" y="0"/>
            <a:chExt cx="748919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88936" cy="13716000"/>
            </a:xfrm>
            <a:custGeom>
              <a:avLst/>
              <a:gdLst/>
              <a:ahLst/>
              <a:cxnLst/>
              <a:rect l="l" t="t" r="r" b="b"/>
              <a:pathLst>
                <a:path w="7488936" h="13716000">
                  <a:moveTo>
                    <a:pt x="748893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7488936" y="13716000"/>
                  </a:lnTo>
                  <a:lnTo>
                    <a:pt x="7488936" y="0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8" name="Freeform 8"/>
          <p:cNvSpPr/>
          <p:nvPr/>
        </p:nvSpPr>
        <p:spPr>
          <a:xfrm>
            <a:off x="7658100" y="514350"/>
            <a:ext cx="8582733" cy="9258300"/>
          </a:xfrm>
          <a:custGeom>
            <a:avLst/>
            <a:gdLst/>
            <a:ahLst/>
            <a:cxnLst/>
            <a:rect l="l" t="t" r="r" b="b"/>
            <a:pathLst>
              <a:path w="8582733" h="9258300">
                <a:moveTo>
                  <a:pt x="0" y="0"/>
                </a:moveTo>
                <a:lnTo>
                  <a:pt x="8582733" y="0"/>
                </a:lnTo>
                <a:lnTo>
                  <a:pt x="8582733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9" name="Group 9"/>
          <p:cNvGrpSpPr/>
          <p:nvPr/>
        </p:nvGrpSpPr>
        <p:grpSpPr>
          <a:xfrm>
            <a:off x="7629525" y="885825"/>
            <a:ext cx="8639883" cy="1771650"/>
            <a:chOff x="0" y="0"/>
            <a:chExt cx="11519844" cy="2362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519789" cy="2362200"/>
            </a:xfrm>
            <a:custGeom>
              <a:avLst/>
              <a:gdLst/>
              <a:ahLst/>
              <a:cxnLst/>
              <a:rect l="l" t="t" r="r" b="b"/>
              <a:pathLst>
                <a:path w="11519789" h="2362200">
                  <a:moveTo>
                    <a:pt x="38100" y="0"/>
                  </a:moveTo>
                  <a:lnTo>
                    <a:pt x="11481689" y="0"/>
                  </a:lnTo>
                  <a:cubicBezTo>
                    <a:pt x="11502771" y="0"/>
                    <a:pt x="11519789" y="17018"/>
                    <a:pt x="11519789" y="38100"/>
                  </a:cubicBezTo>
                  <a:lnTo>
                    <a:pt x="11519789" y="2324100"/>
                  </a:lnTo>
                  <a:cubicBezTo>
                    <a:pt x="11519789" y="2345182"/>
                    <a:pt x="11502771" y="2362200"/>
                    <a:pt x="11481689" y="2362200"/>
                  </a:cubicBezTo>
                  <a:lnTo>
                    <a:pt x="38100" y="2362200"/>
                  </a:lnTo>
                  <a:cubicBezTo>
                    <a:pt x="17018" y="2362200"/>
                    <a:pt x="0" y="2345182"/>
                    <a:pt x="0" y="23241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2324100"/>
                  </a:lnTo>
                  <a:lnTo>
                    <a:pt x="38100" y="2324100"/>
                  </a:lnTo>
                  <a:lnTo>
                    <a:pt x="38100" y="2286000"/>
                  </a:lnTo>
                  <a:lnTo>
                    <a:pt x="11481689" y="2286000"/>
                  </a:lnTo>
                  <a:lnTo>
                    <a:pt x="11481689" y="2324100"/>
                  </a:lnTo>
                  <a:lnTo>
                    <a:pt x="11443589" y="2324100"/>
                  </a:lnTo>
                  <a:lnTo>
                    <a:pt x="11443589" y="38100"/>
                  </a:lnTo>
                  <a:lnTo>
                    <a:pt x="11481689" y="38100"/>
                  </a:lnTo>
                  <a:lnTo>
                    <a:pt x="11481689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80540" y="3514725"/>
            <a:ext cx="8639883" cy="1428750"/>
            <a:chOff x="0" y="0"/>
            <a:chExt cx="11519844" cy="1905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19789" cy="1905000"/>
            </a:xfrm>
            <a:custGeom>
              <a:avLst/>
              <a:gdLst/>
              <a:ahLst/>
              <a:cxnLst/>
              <a:rect l="l" t="t" r="r" b="b"/>
              <a:pathLst>
                <a:path w="11519789" h="1905000">
                  <a:moveTo>
                    <a:pt x="38100" y="0"/>
                  </a:moveTo>
                  <a:lnTo>
                    <a:pt x="11481689" y="0"/>
                  </a:lnTo>
                  <a:cubicBezTo>
                    <a:pt x="11502771" y="0"/>
                    <a:pt x="11519789" y="17018"/>
                    <a:pt x="11519789" y="38100"/>
                  </a:cubicBezTo>
                  <a:lnTo>
                    <a:pt x="11519789" y="1866900"/>
                  </a:lnTo>
                  <a:cubicBezTo>
                    <a:pt x="11519789" y="1887982"/>
                    <a:pt x="11502771" y="1905000"/>
                    <a:pt x="11481689" y="1905000"/>
                  </a:cubicBezTo>
                  <a:lnTo>
                    <a:pt x="38100" y="1905000"/>
                  </a:lnTo>
                  <a:cubicBezTo>
                    <a:pt x="17018" y="1905000"/>
                    <a:pt x="0" y="1887982"/>
                    <a:pt x="0" y="18669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1866900"/>
                  </a:lnTo>
                  <a:lnTo>
                    <a:pt x="38100" y="1866900"/>
                  </a:lnTo>
                  <a:lnTo>
                    <a:pt x="38100" y="1828800"/>
                  </a:lnTo>
                  <a:lnTo>
                    <a:pt x="11481689" y="1828800"/>
                  </a:lnTo>
                  <a:lnTo>
                    <a:pt x="11481689" y="1866900"/>
                  </a:lnTo>
                  <a:lnTo>
                    <a:pt x="11443589" y="1866900"/>
                  </a:lnTo>
                  <a:lnTo>
                    <a:pt x="11443589" y="38100"/>
                  </a:lnTo>
                  <a:lnTo>
                    <a:pt x="11481689" y="38100"/>
                  </a:lnTo>
                  <a:lnTo>
                    <a:pt x="11481689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15238" y="5329238"/>
            <a:ext cx="8619472" cy="1800225"/>
            <a:chOff x="0" y="0"/>
            <a:chExt cx="11492630" cy="24003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492611" cy="2400300"/>
            </a:xfrm>
            <a:custGeom>
              <a:avLst/>
              <a:gdLst/>
              <a:ahLst/>
              <a:cxnLst/>
              <a:rect l="l" t="t" r="r" b="b"/>
              <a:pathLst>
                <a:path w="11492611" h="2400300">
                  <a:moveTo>
                    <a:pt x="57150" y="0"/>
                  </a:moveTo>
                  <a:lnTo>
                    <a:pt x="11435461" y="0"/>
                  </a:lnTo>
                  <a:cubicBezTo>
                    <a:pt x="11467084" y="0"/>
                    <a:pt x="11492611" y="25527"/>
                    <a:pt x="11492611" y="57150"/>
                  </a:cubicBezTo>
                  <a:lnTo>
                    <a:pt x="11492611" y="2343150"/>
                  </a:lnTo>
                  <a:cubicBezTo>
                    <a:pt x="11492611" y="2374773"/>
                    <a:pt x="11467084" y="2400300"/>
                    <a:pt x="11435461" y="2400300"/>
                  </a:cubicBezTo>
                  <a:lnTo>
                    <a:pt x="57150" y="2400300"/>
                  </a:lnTo>
                  <a:cubicBezTo>
                    <a:pt x="25527" y="2400300"/>
                    <a:pt x="0" y="2374773"/>
                    <a:pt x="0" y="2343150"/>
                  </a:cubicBezTo>
                  <a:lnTo>
                    <a:pt x="0" y="57150"/>
                  </a:lnTo>
                  <a:cubicBezTo>
                    <a:pt x="0" y="25527"/>
                    <a:pt x="25527" y="0"/>
                    <a:pt x="57150" y="0"/>
                  </a:cubicBezTo>
                  <a:moveTo>
                    <a:pt x="57150" y="114300"/>
                  </a:moveTo>
                  <a:lnTo>
                    <a:pt x="57150" y="57150"/>
                  </a:lnTo>
                  <a:lnTo>
                    <a:pt x="114300" y="57150"/>
                  </a:lnTo>
                  <a:lnTo>
                    <a:pt x="114300" y="2343150"/>
                  </a:lnTo>
                  <a:lnTo>
                    <a:pt x="57150" y="2343150"/>
                  </a:lnTo>
                  <a:lnTo>
                    <a:pt x="57150" y="2286000"/>
                  </a:lnTo>
                  <a:lnTo>
                    <a:pt x="11435461" y="2286000"/>
                  </a:lnTo>
                  <a:lnTo>
                    <a:pt x="11435461" y="2343150"/>
                  </a:lnTo>
                  <a:lnTo>
                    <a:pt x="11378311" y="2343150"/>
                  </a:lnTo>
                  <a:lnTo>
                    <a:pt x="11378311" y="57150"/>
                  </a:lnTo>
                  <a:lnTo>
                    <a:pt x="11435461" y="57150"/>
                  </a:lnTo>
                  <a:lnTo>
                    <a:pt x="11435461" y="114300"/>
                  </a:lnTo>
                  <a:lnTo>
                    <a:pt x="57150" y="11430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36669" y="7979569"/>
            <a:ext cx="8576610" cy="957262"/>
            <a:chOff x="0" y="0"/>
            <a:chExt cx="11435480" cy="12763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435461" cy="1276350"/>
            </a:xfrm>
            <a:custGeom>
              <a:avLst/>
              <a:gdLst/>
              <a:ahLst/>
              <a:cxnLst/>
              <a:rect l="l" t="t" r="r" b="b"/>
              <a:pathLst>
                <a:path w="11435461" h="1276350">
                  <a:moveTo>
                    <a:pt x="28575" y="0"/>
                  </a:moveTo>
                  <a:lnTo>
                    <a:pt x="11406886" y="0"/>
                  </a:lnTo>
                  <a:cubicBezTo>
                    <a:pt x="11422634" y="0"/>
                    <a:pt x="11435461" y="12827"/>
                    <a:pt x="11435461" y="28575"/>
                  </a:cubicBezTo>
                  <a:lnTo>
                    <a:pt x="11435461" y="1247775"/>
                  </a:lnTo>
                  <a:cubicBezTo>
                    <a:pt x="11435461" y="1263523"/>
                    <a:pt x="11422634" y="1276350"/>
                    <a:pt x="11406886" y="1276350"/>
                  </a:cubicBezTo>
                  <a:lnTo>
                    <a:pt x="28575" y="1276350"/>
                  </a:lnTo>
                  <a:cubicBezTo>
                    <a:pt x="12827" y="1276350"/>
                    <a:pt x="0" y="1263523"/>
                    <a:pt x="0" y="1247775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moveTo>
                    <a:pt x="28575" y="57150"/>
                  </a:moveTo>
                  <a:lnTo>
                    <a:pt x="28575" y="28575"/>
                  </a:lnTo>
                  <a:lnTo>
                    <a:pt x="57150" y="28575"/>
                  </a:lnTo>
                  <a:lnTo>
                    <a:pt x="57150" y="1247775"/>
                  </a:lnTo>
                  <a:lnTo>
                    <a:pt x="28575" y="1247775"/>
                  </a:lnTo>
                  <a:lnTo>
                    <a:pt x="28575" y="1219200"/>
                  </a:lnTo>
                  <a:lnTo>
                    <a:pt x="11406886" y="1219200"/>
                  </a:lnTo>
                  <a:lnTo>
                    <a:pt x="11406886" y="1247775"/>
                  </a:lnTo>
                  <a:lnTo>
                    <a:pt x="11378311" y="1247775"/>
                  </a:lnTo>
                  <a:lnTo>
                    <a:pt x="11378311" y="28575"/>
                  </a:lnTo>
                  <a:lnTo>
                    <a:pt x="11406886" y="28575"/>
                  </a:lnTo>
                  <a:lnTo>
                    <a:pt x="11406886" y="57150"/>
                  </a:lnTo>
                  <a:lnTo>
                    <a:pt x="28575" y="5715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91540" y="1471121"/>
            <a:ext cx="3931920" cy="60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FACULTAD ESENCIAL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6007" y="3928571"/>
            <a:ext cx="4282984" cy="60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LIMITACIÓN EXPRESA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4340" y="5928820"/>
            <a:ext cx="4846320" cy="60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FACULTADES ESPECIALES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6805" y="8157670"/>
            <a:ext cx="4617720" cy="60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3">
                <a:solidFill>
                  <a:srgbClr val="FFFFFF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FACULTAD ACCIDENTAL</a:t>
            </a:r>
          </a:p>
        </p:txBody>
      </p:sp>
      <p:sp>
        <p:nvSpPr>
          <p:cNvPr id="21" name="AutoShape 21"/>
          <p:cNvSpPr/>
          <p:nvPr/>
        </p:nvSpPr>
        <p:spPr>
          <a:xfrm>
            <a:off x="4871388" y="1752600"/>
            <a:ext cx="2830224" cy="47625"/>
          </a:xfrm>
          <a:prstGeom prst="line">
            <a:avLst/>
          </a:prstGeom>
          <a:ln w="47625" cap="rnd">
            <a:solidFill>
              <a:srgbClr val="7030A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s-CL"/>
          </a:p>
        </p:txBody>
      </p:sp>
      <p:sp>
        <p:nvSpPr>
          <p:cNvPr id="22" name="AutoShape 22"/>
          <p:cNvSpPr/>
          <p:nvPr/>
        </p:nvSpPr>
        <p:spPr>
          <a:xfrm>
            <a:off x="5046864" y="4210050"/>
            <a:ext cx="2605818" cy="47625"/>
          </a:xfrm>
          <a:prstGeom prst="line">
            <a:avLst/>
          </a:prstGeom>
          <a:ln w="47625" cap="rnd">
            <a:solidFill>
              <a:srgbClr val="00B05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s-CL"/>
          </a:p>
        </p:txBody>
      </p:sp>
      <p:sp>
        <p:nvSpPr>
          <p:cNvPr id="23" name="AutoShape 23"/>
          <p:cNvSpPr/>
          <p:nvPr/>
        </p:nvSpPr>
        <p:spPr>
          <a:xfrm>
            <a:off x="5328463" y="6210300"/>
            <a:ext cx="2373274" cy="47625"/>
          </a:xfrm>
          <a:prstGeom prst="line">
            <a:avLst/>
          </a:prstGeom>
          <a:ln w="47625" cap="rnd">
            <a:solidFill>
              <a:srgbClr val="C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s-CL"/>
          </a:p>
        </p:txBody>
      </p:sp>
      <p:sp>
        <p:nvSpPr>
          <p:cNvPr id="24" name="AutoShape 24"/>
          <p:cNvSpPr/>
          <p:nvPr/>
        </p:nvSpPr>
        <p:spPr>
          <a:xfrm>
            <a:off x="5222361" y="8439150"/>
            <a:ext cx="2479343" cy="47625"/>
          </a:xfrm>
          <a:prstGeom prst="line">
            <a:avLst/>
          </a:prstGeom>
          <a:ln w="47625" cap="rnd">
            <a:solidFill>
              <a:srgbClr val="0070C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221726">
            <a:off x="15547080" y="1403383"/>
            <a:ext cx="4888028" cy="488802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221726">
            <a:off x="12507579" y="4371104"/>
            <a:ext cx="7711129" cy="771112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42745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977439">
            <a:off x="14935227" y="5987890"/>
            <a:ext cx="2855834" cy="6135581"/>
          </a:xfrm>
          <a:custGeom>
            <a:avLst/>
            <a:gdLst/>
            <a:ahLst/>
            <a:cxnLst/>
            <a:rect l="l" t="t" r="r" b="b"/>
            <a:pathLst>
              <a:path w="2855834" h="6135581">
                <a:moveTo>
                  <a:pt x="0" y="0"/>
                </a:moveTo>
                <a:lnTo>
                  <a:pt x="2855834" y="0"/>
                </a:lnTo>
                <a:lnTo>
                  <a:pt x="2855834" y="6135581"/>
                </a:lnTo>
                <a:lnTo>
                  <a:pt x="0" y="613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9" name="Group 9"/>
          <p:cNvGrpSpPr/>
          <p:nvPr/>
        </p:nvGrpSpPr>
        <p:grpSpPr>
          <a:xfrm>
            <a:off x="-2405232" y="-1685200"/>
            <a:ext cx="5427799" cy="542779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30412" y="1742372"/>
            <a:ext cx="8967146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 dirty="0" err="1">
                <a:solidFill>
                  <a:srgbClr val="000000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Droid Serif Bold"/>
              </a:rPr>
              <a:t>Esquema</a:t>
            </a:r>
            <a:r>
              <a:rPr lang="en-US" sz="6000" b="1" dirty="0">
                <a:solidFill>
                  <a:srgbClr val="000000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Droid Serif Bold"/>
              </a:rPr>
              <a:t> general</a:t>
            </a:r>
          </a:p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endParaRPr lang="en-US" sz="6000" b="1" dirty="0">
              <a:solidFill>
                <a:srgbClr val="000000"/>
              </a:solidFill>
              <a:latin typeface="Droid Serif Bold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10192" y="3207856"/>
            <a:ext cx="13762206" cy="480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Presuma</a:t>
            </a:r>
            <a:endParaRPr lang="en-US" sz="3600" b="1" dirty="0">
              <a:solidFill>
                <a:srgbClr val="000000"/>
              </a:solidFill>
              <a:latin typeface="TT Rounds Condensed" panose="020B0604020202020204" charset="0"/>
              <a:ea typeface="Montserrat Medium"/>
              <a:cs typeface="Montserrat Medium"/>
              <a:sym typeface="Montserrat Medium"/>
            </a:endParaRP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Suma</a:t>
            </a: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Tribunal ante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que se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presenta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escrito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Individualización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de la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parte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que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presenta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escrito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Petición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principal.</a:t>
            </a: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Antecedentes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hecho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Fundamentos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de derecho.</a:t>
            </a: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Petición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concreta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que se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realiza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52172" lvl="1" indent="-326086" algn="l">
              <a:lnSpc>
                <a:spcPts val="4229"/>
              </a:lnSpc>
              <a:buAutoNum type="arabicPeriod"/>
            </a:pP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Otrosíes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en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caso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de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haberse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realizado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otras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peticiones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al tribunal.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415732" y="-43197"/>
            <a:ext cx="5947749" cy="3766755"/>
          </a:xfrm>
          <a:custGeom>
            <a:avLst/>
            <a:gdLst/>
            <a:ahLst/>
            <a:cxnLst/>
            <a:rect l="l" t="t" r="r" b="b"/>
            <a:pathLst>
              <a:path w="5947749" h="3766755">
                <a:moveTo>
                  <a:pt x="0" y="0"/>
                </a:moveTo>
                <a:lnTo>
                  <a:pt x="5947749" y="0"/>
                </a:lnTo>
                <a:lnTo>
                  <a:pt x="5947749" y="3766756"/>
                </a:lnTo>
                <a:lnTo>
                  <a:pt x="0" y="376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402" r="-1688"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29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31622" y="892066"/>
            <a:ext cx="16792097" cy="783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Formas de </a:t>
            </a:r>
            <a:r>
              <a:rPr lang="en-US" sz="5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constituir</a:t>
            </a:r>
            <a:r>
              <a:rPr lang="en-US" sz="5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5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el</a:t>
            </a:r>
            <a:r>
              <a:rPr lang="en-US" sz="5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5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mandato</a:t>
            </a:r>
            <a:r>
              <a:rPr lang="en-US" sz="5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judicial (art. 6 CPC)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16329" y="2532698"/>
            <a:ext cx="18288000" cy="7754303"/>
            <a:chOff x="0" y="0"/>
            <a:chExt cx="24384000" cy="10339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338816"/>
            </a:xfrm>
            <a:custGeom>
              <a:avLst/>
              <a:gdLst/>
              <a:ahLst/>
              <a:cxnLst/>
              <a:rect l="l" t="t" r="r" b="b"/>
              <a:pathLst>
                <a:path w="24384000" h="10338816">
                  <a:moveTo>
                    <a:pt x="24384000" y="0"/>
                  </a:moveTo>
                  <a:lnTo>
                    <a:pt x="0" y="0"/>
                  </a:lnTo>
                  <a:lnTo>
                    <a:pt x="0" y="10338816"/>
                  </a:lnTo>
                  <a:lnTo>
                    <a:pt x="24384000" y="10338816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35074" y="3015232"/>
            <a:ext cx="685800" cy="68580"/>
            <a:chOff x="0" y="0"/>
            <a:chExt cx="914400" cy="914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7083" y="3463316"/>
            <a:ext cx="9982200" cy="6251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4829" lvl="1" indent="-267414" algn="l">
              <a:lnSpc>
                <a:spcPts val="3247"/>
              </a:lnSpc>
              <a:buAutoNum type="arabicPeriod"/>
            </a:pPr>
            <a:r>
              <a:rPr lang="en-US" sz="3400" b="1" u="sng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Escritura</a:t>
            </a:r>
            <a:r>
              <a:rPr lang="en-US" sz="3400" b="1" u="sng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b="1" u="sng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pública</a:t>
            </a:r>
            <a:r>
              <a:rPr lang="en-US" sz="3400" b="1" u="sng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otorgada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ante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notario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u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oficial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Registro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Civil a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quien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ley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confiera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facultad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534829" lvl="1" indent="-267414" algn="l">
              <a:lnSpc>
                <a:spcPts val="3075"/>
              </a:lnSpc>
              <a:buAutoNum type="arabicPeriod"/>
            </a:pPr>
            <a:r>
              <a:rPr lang="en-US" sz="3400" b="1" u="sng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Acta </a:t>
            </a:r>
            <a:r>
              <a:rPr lang="en-US" sz="3400" b="1" u="sng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extendida</a:t>
            </a:r>
            <a:r>
              <a:rPr lang="en-US" sz="3400" b="1" u="sng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ante un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juez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letras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ante un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juez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árbitro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subscrita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todos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otorgantes</a:t>
            </a:r>
            <a:r>
              <a:rPr lang="en-US" sz="3400" spc="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534829" lvl="1" indent="-267414" algn="l">
              <a:lnSpc>
                <a:spcPts val="3075"/>
              </a:lnSpc>
              <a:buAutoNum type="arabicPeriod"/>
            </a:pPr>
            <a:r>
              <a:rPr lang="en-US" sz="3400" b="1" u="sng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Declaración</a:t>
            </a:r>
            <a:r>
              <a:rPr lang="en-US" sz="3400" b="1" u="sng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b="1" u="sng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escrita</a:t>
            </a:r>
            <a:r>
              <a:rPr lang="en-US" sz="3400" b="1" u="sng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3400" b="1" u="sng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autorizada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secretario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tribunal que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esté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conociendo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 causa.</a:t>
            </a:r>
          </a:p>
          <a:p>
            <a:pPr marL="534829" lvl="1" indent="-267414" algn="l">
              <a:lnSpc>
                <a:spcPts val="3419"/>
              </a:lnSpc>
              <a:buAutoNum type="arabicPeriod"/>
            </a:pP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La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declaración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escrita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suscrita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con </a:t>
            </a:r>
            <a:r>
              <a:rPr lang="en-US" sz="3400" b="1" u="sng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firma</a:t>
            </a:r>
            <a:r>
              <a:rPr lang="en-US" sz="3400" b="1" u="sng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electronica 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(art. 7 Ley 20.886).</a:t>
            </a:r>
          </a:p>
          <a:p>
            <a:pPr marL="1220629" lvl="2" indent="-406876" algn="l">
              <a:lnSpc>
                <a:spcPts val="3419"/>
              </a:lnSpc>
              <a:buAutoNum type="arabicPeriod"/>
            </a:pPr>
            <a:r>
              <a:rPr lang="en-US" sz="3400" u="sng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Simple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Tribunal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cita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al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mandatario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para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ratificar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1220629" lvl="2" indent="-406876" algn="l">
              <a:lnSpc>
                <a:spcPts val="3419"/>
              </a:lnSpc>
              <a:buAutoNum type="arabicPeriod"/>
            </a:pPr>
            <a:r>
              <a:rPr lang="en-US" sz="3400" u="sng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Avanzada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No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requiere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comparecencia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para </a:t>
            </a:r>
            <a:r>
              <a:rPr lang="en-US" sz="3400" spc="1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ratificación</a:t>
            </a:r>
            <a:r>
              <a:rPr lang="en-US" sz="3400" spc="1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534829" lvl="1" indent="-267414" algn="l">
              <a:lnSpc>
                <a:spcPts val="3247"/>
              </a:lnSpc>
              <a:buAutoNum type="arabicPeriod"/>
            </a:pPr>
            <a:r>
              <a:rPr lang="en-US" sz="3400" b="1" u="sng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Art. 29 Ley 18.092 </a:t>
            </a:r>
            <a:r>
              <a:rPr lang="en-US" sz="34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 </a:t>
            </a:r>
            <a:r>
              <a:rPr lang="en-US" sz="34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Endoso</a:t>
            </a:r>
            <a:r>
              <a:rPr lang="en-US" sz="34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4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4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Comisión de </a:t>
            </a:r>
            <a:r>
              <a:rPr lang="en-US" sz="34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Cobranza</a:t>
            </a:r>
            <a:r>
              <a:rPr lang="en-US" sz="34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4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letra</a:t>
            </a:r>
            <a:r>
              <a:rPr lang="en-US" sz="34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4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cambio</a:t>
            </a:r>
            <a:r>
              <a:rPr lang="en-US" sz="34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</a:t>
            </a:r>
            <a:r>
              <a:rPr lang="en-US" sz="34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pagaré</a:t>
            </a:r>
            <a:r>
              <a:rPr lang="en-US" sz="34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146FCF-CAAC-34B9-F4C7-2D01E5C6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695" y="2927559"/>
            <a:ext cx="6649378" cy="69446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041551" y="791184"/>
            <a:ext cx="9400452" cy="958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 err="1">
                <a:solidFill>
                  <a:srgbClr val="FFFFFF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Término</a:t>
            </a:r>
            <a:r>
              <a:rPr lang="en-US" sz="6000" spc="-7" dirty="0">
                <a:solidFill>
                  <a:srgbClr val="FFFFFF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del </a:t>
            </a:r>
            <a:r>
              <a:rPr lang="en-US" sz="6000" spc="-7" dirty="0" err="1">
                <a:solidFill>
                  <a:srgbClr val="FFFFFF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mandato</a:t>
            </a:r>
            <a:r>
              <a:rPr lang="en-US" sz="6000" spc="-7" dirty="0">
                <a:solidFill>
                  <a:srgbClr val="FFFFFF"/>
                </a:solidFill>
                <a:latin typeface="TT Rounds Condensed" panose="020B0604020202020204" charset="0"/>
                <a:ea typeface="Arimo"/>
                <a:cs typeface="Arimo"/>
                <a:sym typeface="Arimo"/>
              </a:rPr>
              <a:t> judicial.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2540482"/>
            <a:ext cx="18288000" cy="7754302"/>
          </a:xfrm>
          <a:custGeom>
            <a:avLst/>
            <a:gdLst/>
            <a:ahLst/>
            <a:cxnLst/>
            <a:rect l="l" t="t" r="r" b="b"/>
            <a:pathLst>
              <a:path w="18288000" h="7754302">
                <a:moveTo>
                  <a:pt x="0" y="0"/>
                </a:moveTo>
                <a:lnTo>
                  <a:pt x="18288000" y="0"/>
                </a:lnTo>
                <a:lnTo>
                  <a:pt x="18288000" y="7754302"/>
                </a:lnTo>
                <a:lnTo>
                  <a:pt x="0" y="775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6" name="TextBox 6"/>
          <p:cNvSpPr txBox="1"/>
          <p:nvPr/>
        </p:nvSpPr>
        <p:spPr>
          <a:xfrm>
            <a:off x="1037347" y="3324072"/>
            <a:ext cx="15408860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Art.. 2163 CC:</a:t>
            </a:r>
          </a:p>
          <a:p>
            <a:pPr marL="507682" lvl="1" indent="-253841" algn="just">
              <a:lnSpc>
                <a:spcPts val="3240"/>
              </a:lnSpc>
              <a:buAutoNum type="arabicPeriod"/>
            </a:pP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desempeño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negocio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para que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fue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constituido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</a:t>
            </a:r>
          </a:p>
          <a:p>
            <a:pPr marL="507682" lvl="1" indent="-253841" algn="just">
              <a:lnSpc>
                <a:spcPts val="3240"/>
              </a:lnSpc>
              <a:buAutoNum type="arabicPeriod"/>
            </a:pP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 la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expiración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término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evento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condición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prefijados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para la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terminación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</a:t>
            </a:r>
          </a:p>
          <a:p>
            <a:pPr marL="507682" lvl="1" indent="-253841" algn="just">
              <a:lnSpc>
                <a:spcPts val="3240"/>
              </a:lnSpc>
              <a:buAutoNum type="arabicPeriod"/>
            </a:pP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 la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revocación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</a:t>
            </a:r>
          </a:p>
          <a:p>
            <a:pPr marL="507682" lvl="1" indent="-253841" algn="just">
              <a:lnSpc>
                <a:spcPts val="3067"/>
              </a:lnSpc>
              <a:buAutoNum type="arabicPeriod"/>
            </a:pPr>
            <a:r>
              <a:rPr lang="en-US" sz="2700" b="1" u="sng" spc="17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Por la </a:t>
            </a:r>
            <a:r>
              <a:rPr lang="en-US" sz="2700" b="1" u="sng" spc="17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renuncia</a:t>
            </a:r>
            <a:r>
              <a:rPr lang="en-US" sz="2700" b="1" u="sng" spc="17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del </a:t>
            </a:r>
            <a:r>
              <a:rPr lang="en-US" sz="2700" b="1" u="sng" spc="17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mandatario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 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Mandatario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está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obligado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ponerla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conocimiento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junto con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estado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juicio</a:t>
            </a:r>
            <a:endParaRPr lang="en-US" sz="2700" spc="17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507682" lvl="1" indent="-253841" algn="just">
              <a:lnSpc>
                <a:spcPts val="3240"/>
              </a:lnSpc>
              <a:buAutoNum type="arabicPeriod"/>
            </a:pPr>
            <a:r>
              <a:rPr lang="en-US" sz="2700" b="1" u="sng" spc="17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Por la </a:t>
            </a:r>
            <a:r>
              <a:rPr lang="en-US" sz="2700" b="1" u="sng" spc="17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muerte</a:t>
            </a:r>
            <a:r>
              <a:rPr lang="en-US" sz="2700" b="1" u="sng" spc="17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del </a:t>
            </a:r>
            <a:r>
              <a:rPr lang="en-US" sz="2700" b="1" u="sng" spc="17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mandante</a:t>
            </a:r>
            <a:r>
              <a:rPr lang="en-US" sz="2700" b="1" u="sng" spc="17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o del </a:t>
            </a:r>
            <a:r>
              <a:rPr lang="en-US" sz="2700" b="1" u="sng" spc="17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mandatario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 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No termina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muerte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(art. 396 COT)</a:t>
            </a:r>
          </a:p>
          <a:p>
            <a:pPr marL="507682" lvl="1" indent="-253841" algn="just">
              <a:lnSpc>
                <a:spcPts val="3240"/>
              </a:lnSpc>
              <a:buAutoNum type="arabicPeriod"/>
            </a:pP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tener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calidad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deudor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un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procedimiento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concursal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liquidación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mandatario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</a:t>
            </a:r>
          </a:p>
          <a:p>
            <a:pPr marL="507682" lvl="1" indent="-253841" algn="just">
              <a:lnSpc>
                <a:spcPts val="3240"/>
              </a:lnSpc>
              <a:buAutoNum type="arabicPeriod"/>
            </a:pP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 la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interdicción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uno o del </a:t>
            </a:r>
            <a:r>
              <a:rPr lang="en-US" sz="2700" spc="1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otro</a:t>
            </a:r>
            <a:r>
              <a:rPr lang="en-US" sz="2700" spc="1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</a:t>
            </a:r>
          </a:p>
          <a:p>
            <a:pPr marL="507682" lvl="1" indent="-253841" algn="just">
              <a:lnSpc>
                <a:spcPts val="3240"/>
              </a:lnSpc>
              <a:buAutoNum type="arabicPeriod"/>
            </a:pP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Por la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cesación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las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funciones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mandante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ha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sido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dado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ejercicio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ellas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507682" lvl="1" indent="-253841" algn="just">
              <a:lnSpc>
                <a:spcPts val="3240"/>
              </a:lnSpc>
            </a:pPr>
            <a:endParaRPr lang="en-US" sz="2700" spc="17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507682" lvl="1" indent="-253841" algn="just">
              <a:lnSpc>
                <a:spcPts val="3240"/>
              </a:lnSpc>
            </a:pPr>
            <a:endParaRPr lang="en-US" sz="2700" spc="17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marL="507682" lvl="1" indent="-253841" algn="just">
              <a:lnSpc>
                <a:spcPts val="2908"/>
              </a:lnSpc>
            </a:pP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OJO,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estas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causales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judicial </a:t>
            </a:r>
            <a:r>
              <a:rPr lang="en-US" sz="2700" b="1" spc="17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NO OPERAN DE PLENO DERECHO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se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mantiene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calidad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mandatario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judicial  hasta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momento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que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proceso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haya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testimonio de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haber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expirado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2700" spc="17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mandato</a:t>
            </a:r>
            <a:r>
              <a:rPr lang="en-US" sz="2700" spc="1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962B4-89DE-2A85-43E3-9DA56B25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4BA202-0E4B-6D0B-EEA2-6442DD85B161}"/>
              </a:ext>
            </a:extLst>
          </p:cNvPr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284B894-3691-5C09-37A4-1F31F66C6E3A}"/>
                </a:ext>
              </a:extLst>
            </p:cNvPr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5036FA5B-0EE3-A960-878E-DA4465E24643}"/>
              </a:ext>
            </a:extLst>
          </p:cNvPr>
          <p:cNvSpPr txBox="1"/>
          <p:nvPr/>
        </p:nvSpPr>
        <p:spPr>
          <a:xfrm>
            <a:off x="1451448" y="835994"/>
            <a:ext cx="1538510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Diferencias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entre </a:t>
            </a: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patrocinio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y </a:t>
            </a: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mandato</a:t>
            </a:r>
            <a:endParaRPr lang="en-US" sz="6000" spc="-7" dirty="0">
              <a:solidFill>
                <a:srgbClr val="FFFFFF"/>
              </a:solidFill>
              <a:latin typeface="Montserrat" panose="00000500000000000000" pitchFamily="2" charset="0"/>
              <a:ea typeface="Arimo"/>
              <a:cs typeface="Arimo"/>
              <a:sym typeface="Arimo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BF0A9B0-2452-3ED2-3F80-FFB21B665862}"/>
              </a:ext>
            </a:extLst>
          </p:cNvPr>
          <p:cNvSpPr/>
          <p:nvPr/>
        </p:nvSpPr>
        <p:spPr>
          <a:xfrm>
            <a:off x="0" y="2532888"/>
            <a:ext cx="18288000" cy="7754302"/>
          </a:xfrm>
          <a:custGeom>
            <a:avLst/>
            <a:gdLst/>
            <a:ahLst/>
            <a:cxnLst/>
            <a:rect l="l" t="t" r="r" b="b"/>
            <a:pathLst>
              <a:path w="18288000" h="7754302">
                <a:moveTo>
                  <a:pt x="0" y="0"/>
                </a:moveTo>
                <a:lnTo>
                  <a:pt x="18288000" y="0"/>
                </a:lnTo>
                <a:lnTo>
                  <a:pt x="18288000" y="7754302"/>
                </a:lnTo>
                <a:lnTo>
                  <a:pt x="0" y="7754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30868E6-2520-D0F0-FDB5-A7F7B6191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158579"/>
              </p:ext>
            </p:extLst>
          </p:nvPr>
        </p:nvGraphicFramePr>
        <p:xfrm>
          <a:off x="1164973" y="2753936"/>
          <a:ext cx="15954042" cy="70826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02427">
                  <a:extLst>
                    <a:ext uri="{9D8B030D-6E8A-4147-A177-3AD203B41FA5}">
                      <a16:colId xmlns:a16="http://schemas.microsoft.com/office/drawing/2014/main" val="1368431946"/>
                    </a:ext>
                  </a:extLst>
                </a:gridCol>
                <a:gridCol w="5933601">
                  <a:extLst>
                    <a:ext uri="{9D8B030D-6E8A-4147-A177-3AD203B41FA5}">
                      <a16:colId xmlns:a16="http://schemas.microsoft.com/office/drawing/2014/main" val="613968995"/>
                    </a:ext>
                  </a:extLst>
                </a:gridCol>
                <a:gridCol w="5318014">
                  <a:extLst>
                    <a:ext uri="{9D8B030D-6E8A-4147-A177-3AD203B41FA5}">
                      <a16:colId xmlns:a16="http://schemas.microsoft.com/office/drawing/2014/main" val="691214617"/>
                    </a:ext>
                  </a:extLst>
                </a:gridCol>
              </a:tblGrid>
              <a:tr h="889340">
                <a:tc>
                  <a:txBody>
                    <a:bodyPr/>
                    <a:lstStyle/>
                    <a:p>
                      <a:endParaRPr lang="es-CL" sz="3600">
                        <a:latin typeface="TT Rounds Condense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>
                          <a:latin typeface="TT Rounds Condensed" panose="020B0604020202020204" charset="0"/>
                        </a:rPr>
                        <a:t>MANDATO/PODER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600" dirty="0">
                          <a:latin typeface="TT Rounds Condensed" panose="020B0604020202020204" charset="0"/>
                        </a:rPr>
                        <a:t>PATROCINIO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91107"/>
                  </a:ext>
                </a:extLst>
              </a:tr>
              <a:tr h="657662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TT Rounds Condensed" panose="020B0604020202020204" charset="0"/>
                        </a:rPr>
                        <a:t>Objetivo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TT Rounds Condensed" panose="020B0604020202020204" charset="0"/>
                        </a:rPr>
                        <a:t>Representación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TT Rounds Condensed" panose="020B0604020202020204" charset="0"/>
                        </a:rPr>
                        <a:t>Defensa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81177"/>
                  </a:ext>
                </a:extLst>
              </a:tr>
              <a:tr h="2442762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TT Rounds Condensed" panose="020B0604020202020204" charset="0"/>
                        </a:rPr>
                        <a:t>Habilitados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CL" sz="3000" dirty="0">
                          <a:latin typeface="TT Rounds Condensed" panose="020B0604020202020204" charset="0"/>
                        </a:rPr>
                        <a:t>Abogados habilitados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CL" sz="3000" dirty="0">
                          <a:latin typeface="TT Rounds Condensed" panose="020B0604020202020204" charset="0"/>
                        </a:rPr>
                        <a:t>Procurador del número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CL" sz="3000" dirty="0">
                          <a:latin typeface="TT Rounds Condensed" panose="020B0604020202020204" charset="0"/>
                        </a:rPr>
                        <a:t>Practicantes CAJ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CL" sz="3000" dirty="0">
                          <a:latin typeface="TT Rounds Condensed" panose="020B0604020202020204" charset="0"/>
                        </a:rPr>
                        <a:t>Egresados hasta 2años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CL" sz="3000" dirty="0">
                          <a:latin typeface="TT Rounds Condensed" panose="020B0604020202020204" charset="0"/>
                        </a:rPr>
                        <a:t>Estudiantes desde 3er año</a:t>
                      </a:r>
                      <a:endParaRPr lang="es-CL" sz="2800" dirty="0">
                        <a:latin typeface="TT Rounds Condensed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TT Rounds Condensed" panose="020B0604020202020204" charset="0"/>
                        </a:rPr>
                        <a:t>Abogados habilitados para el ejercicio de la profesión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16767"/>
                  </a:ext>
                </a:extLst>
              </a:tr>
              <a:tr h="1847718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TT Rounds Condensed" panose="020B0604020202020204" charset="0"/>
                        </a:rPr>
                        <a:t>Forma de constituirlo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CL" sz="2800" dirty="0">
                          <a:latin typeface="TT Rounds Condensed" panose="020B0604020202020204" charset="0"/>
                        </a:rPr>
                        <a:t>6 CPC (EP, carta juez, declaración aprobada x secretario).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CL" sz="2800" dirty="0">
                          <a:latin typeface="TT Rounds Condensed" panose="020B0604020202020204" charset="0"/>
                        </a:rPr>
                        <a:t>29 Ley 18.092 (endoso).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CL" sz="2800" dirty="0">
                          <a:latin typeface="TT Rounds Condensed" panose="020B0604020202020204" charset="0"/>
                        </a:rPr>
                        <a:t>7 Ley 20.886 (FES y FEA).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latin typeface="TT Rounds Condensed" panose="020B0604020202020204" charset="0"/>
                        </a:rPr>
                        <a:t>Firma + su nombre, apellidos y domicilio en la demanda (tramitación física).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>
                          <a:latin typeface="TT Rounds Condensed" panose="020B0604020202020204" charset="0"/>
                        </a:rPr>
                        <a:t>7 Ley 20.886 (FES y FEA).</a:t>
                      </a:r>
                      <a:endParaRPr lang="es-CL" sz="2800" dirty="0">
                        <a:latin typeface="TT Rounds Condensed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15527"/>
                  </a:ext>
                </a:extLst>
              </a:tr>
              <a:tr h="1245180">
                <a:tc>
                  <a:txBody>
                    <a:bodyPr/>
                    <a:lstStyle/>
                    <a:p>
                      <a:r>
                        <a:rPr lang="es-CL" sz="3600" dirty="0">
                          <a:latin typeface="TT Rounds Condensed" panose="020B0604020202020204" charset="0"/>
                        </a:rPr>
                        <a:t>Sanción incumplimiento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dirty="0">
                          <a:latin typeface="TT Rounds Condensed" panose="020B0604020202020204" charset="0"/>
                        </a:rPr>
                        <a:t>3 días para constituirlo, so pena de tenerse x no presentada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3200" dirty="0">
                          <a:latin typeface="TT Rounds Condensed" panose="020B0604020202020204" charset="0"/>
                        </a:rPr>
                        <a:t>No puede proveerse, se tiene x no presentada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0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751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24384000" y="137160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2930650" y="0"/>
            <a:ext cx="12427268" cy="10287000"/>
          </a:xfrm>
          <a:custGeom>
            <a:avLst/>
            <a:gdLst/>
            <a:ahLst/>
            <a:cxnLst/>
            <a:rect l="l" t="t" r="r" b="b"/>
            <a:pathLst>
              <a:path w="12427268" h="10287000">
                <a:moveTo>
                  <a:pt x="0" y="0"/>
                </a:moveTo>
                <a:lnTo>
                  <a:pt x="12427268" y="0"/>
                </a:lnTo>
                <a:lnTo>
                  <a:pt x="124272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177538" y="0"/>
            <a:ext cx="11932920" cy="10287000"/>
          </a:xfrm>
          <a:custGeom>
            <a:avLst/>
            <a:gdLst/>
            <a:ahLst/>
            <a:cxnLst/>
            <a:rect l="l" t="t" r="r" b="b"/>
            <a:pathLst>
              <a:path w="11932920" h="10287000">
                <a:moveTo>
                  <a:pt x="0" y="0"/>
                </a:moveTo>
                <a:lnTo>
                  <a:pt x="11932920" y="0"/>
                </a:lnTo>
                <a:lnTo>
                  <a:pt x="119329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7048500" y="5282578"/>
            <a:ext cx="4191000" cy="4746259"/>
          </a:xfrm>
          <a:custGeom>
            <a:avLst/>
            <a:gdLst/>
            <a:ahLst/>
            <a:cxnLst/>
            <a:rect l="l" t="t" r="r" b="b"/>
            <a:pathLst>
              <a:path w="4679437" h="5489026">
                <a:moveTo>
                  <a:pt x="0" y="0"/>
                </a:moveTo>
                <a:lnTo>
                  <a:pt x="4679437" y="0"/>
                </a:lnTo>
                <a:lnTo>
                  <a:pt x="4679437" y="5489026"/>
                </a:lnTo>
                <a:lnTo>
                  <a:pt x="0" y="5489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0538" b="-6005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5199125" y="2536124"/>
            <a:ext cx="7889746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5"/>
              </a:lnSpc>
            </a:pPr>
            <a:r>
              <a:rPr lang="en-US" sz="8100" spc="-105" dirty="0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ACOMPAÑA  DOCUMENTOS</a:t>
            </a:r>
          </a:p>
        </p:txBody>
      </p:sp>
      <p:grpSp>
        <p:nvGrpSpPr>
          <p:cNvPr id="10" name="Group 10"/>
          <p:cNvGrpSpPr/>
          <p:nvPr/>
        </p:nvGrpSpPr>
        <p:grpSpPr>
          <a:xfrm rot="-10221726">
            <a:off x="14815286" y="-1695507"/>
            <a:ext cx="4888028" cy="488802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189" cy="10287000"/>
          </a:xfrm>
          <a:custGeom>
            <a:avLst/>
            <a:gdLst/>
            <a:ahLst/>
            <a:cxnLst/>
            <a:rect l="l" t="t" r="r" b="b"/>
            <a:pathLst>
              <a:path w="18288189" h="10287000">
                <a:moveTo>
                  <a:pt x="0" y="0"/>
                </a:moveTo>
                <a:lnTo>
                  <a:pt x="18288189" y="0"/>
                </a:lnTo>
                <a:lnTo>
                  <a:pt x="1828818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728852" y="4057268"/>
            <a:ext cx="3284220" cy="1434884"/>
            <a:chOff x="0" y="0"/>
            <a:chExt cx="4378960" cy="1913179"/>
          </a:xfrm>
        </p:grpSpPr>
        <p:sp>
          <p:nvSpPr>
            <p:cNvPr id="4" name="Freeform 4"/>
            <p:cNvSpPr/>
            <p:nvPr/>
          </p:nvSpPr>
          <p:spPr>
            <a:xfrm>
              <a:off x="12700" y="16622"/>
              <a:ext cx="4353560" cy="1879935"/>
            </a:xfrm>
            <a:custGeom>
              <a:avLst/>
              <a:gdLst/>
              <a:ahLst/>
              <a:cxnLst/>
              <a:rect l="l" t="t" r="r" b="b"/>
              <a:pathLst>
                <a:path w="4353560" h="1879935">
                  <a:moveTo>
                    <a:pt x="0" y="0"/>
                  </a:moveTo>
                  <a:lnTo>
                    <a:pt x="4353560" y="0"/>
                  </a:lnTo>
                  <a:lnTo>
                    <a:pt x="4353560" y="1879935"/>
                  </a:lnTo>
                  <a:lnTo>
                    <a:pt x="0" y="1879935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378960" cy="1913179"/>
            </a:xfrm>
            <a:custGeom>
              <a:avLst/>
              <a:gdLst/>
              <a:ahLst/>
              <a:cxnLst/>
              <a:rect l="l" t="t" r="r" b="b"/>
              <a:pathLst>
                <a:path w="4378960" h="1913179">
                  <a:moveTo>
                    <a:pt x="12700" y="0"/>
                  </a:moveTo>
                  <a:lnTo>
                    <a:pt x="4366260" y="0"/>
                  </a:lnTo>
                  <a:cubicBezTo>
                    <a:pt x="4373245" y="0"/>
                    <a:pt x="4378960" y="7480"/>
                    <a:pt x="4378960" y="16622"/>
                  </a:cubicBezTo>
                  <a:lnTo>
                    <a:pt x="4378960" y="1896557"/>
                  </a:lnTo>
                  <a:cubicBezTo>
                    <a:pt x="4378960" y="1905699"/>
                    <a:pt x="4373245" y="1913179"/>
                    <a:pt x="4366260" y="1913179"/>
                  </a:cubicBezTo>
                  <a:lnTo>
                    <a:pt x="12700" y="1913179"/>
                  </a:lnTo>
                  <a:cubicBezTo>
                    <a:pt x="5715" y="1913179"/>
                    <a:pt x="0" y="1905699"/>
                    <a:pt x="0" y="1896557"/>
                  </a:cubicBezTo>
                  <a:lnTo>
                    <a:pt x="0" y="16622"/>
                  </a:lnTo>
                  <a:cubicBezTo>
                    <a:pt x="0" y="7480"/>
                    <a:pt x="5715" y="0"/>
                    <a:pt x="12700" y="0"/>
                  </a:cubicBezTo>
                  <a:moveTo>
                    <a:pt x="12700" y="33244"/>
                  </a:moveTo>
                  <a:lnTo>
                    <a:pt x="12700" y="16622"/>
                  </a:lnTo>
                  <a:lnTo>
                    <a:pt x="25400" y="16622"/>
                  </a:lnTo>
                  <a:lnTo>
                    <a:pt x="25400" y="1896557"/>
                  </a:lnTo>
                  <a:lnTo>
                    <a:pt x="12700" y="1896557"/>
                  </a:lnTo>
                  <a:lnTo>
                    <a:pt x="12700" y="1879935"/>
                  </a:lnTo>
                  <a:lnTo>
                    <a:pt x="4366260" y="1879935"/>
                  </a:lnTo>
                  <a:lnTo>
                    <a:pt x="4366260" y="1896557"/>
                  </a:lnTo>
                  <a:lnTo>
                    <a:pt x="4353560" y="1896557"/>
                  </a:lnTo>
                  <a:lnTo>
                    <a:pt x="4353560" y="16622"/>
                  </a:lnTo>
                  <a:lnTo>
                    <a:pt x="4366260" y="16622"/>
                  </a:lnTo>
                  <a:lnTo>
                    <a:pt x="4366260" y="33244"/>
                  </a:lnTo>
                  <a:lnTo>
                    <a:pt x="12700" y="33244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4378960" cy="1913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endParaRPr/>
            </a:p>
            <a:p>
              <a:pPr algn="ctr">
                <a:lnSpc>
                  <a:spcPts val="3240"/>
                </a:lnSpc>
              </a:pPr>
              <a:r>
                <a:rPr lang="en-US" sz="2700" spc="1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Tipo de documento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15636" y="4057268"/>
            <a:ext cx="3640455" cy="1096328"/>
            <a:chOff x="0" y="0"/>
            <a:chExt cx="4853940" cy="1461770"/>
          </a:xfrm>
        </p:grpSpPr>
        <p:sp>
          <p:nvSpPr>
            <p:cNvPr id="8" name="Freeform 8"/>
            <p:cNvSpPr/>
            <p:nvPr/>
          </p:nvSpPr>
          <p:spPr>
            <a:xfrm>
              <a:off x="12700" y="12700"/>
              <a:ext cx="4828540" cy="1436370"/>
            </a:xfrm>
            <a:custGeom>
              <a:avLst/>
              <a:gdLst/>
              <a:ahLst/>
              <a:cxnLst/>
              <a:rect l="l" t="t" r="r" b="b"/>
              <a:pathLst>
                <a:path w="4828540" h="1436370">
                  <a:moveTo>
                    <a:pt x="0" y="0"/>
                  </a:moveTo>
                  <a:lnTo>
                    <a:pt x="4828540" y="0"/>
                  </a:lnTo>
                  <a:lnTo>
                    <a:pt x="4828540" y="1436370"/>
                  </a:lnTo>
                  <a:lnTo>
                    <a:pt x="0" y="143637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4853940" cy="1461770"/>
            </a:xfrm>
            <a:custGeom>
              <a:avLst/>
              <a:gdLst/>
              <a:ahLst/>
              <a:cxnLst/>
              <a:rect l="l" t="t" r="r" b="b"/>
              <a:pathLst>
                <a:path w="4853940" h="1461770">
                  <a:moveTo>
                    <a:pt x="12700" y="0"/>
                  </a:moveTo>
                  <a:lnTo>
                    <a:pt x="4841240" y="0"/>
                  </a:lnTo>
                  <a:cubicBezTo>
                    <a:pt x="4848225" y="0"/>
                    <a:pt x="4853940" y="5715"/>
                    <a:pt x="4853940" y="12700"/>
                  </a:cubicBezTo>
                  <a:lnTo>
                    <a:pt x="4853940" y="1449070"/>
                  </a:lnTo>
                  <a:cubicBezTo>
                    <a:pt x="4853940" y="1456055"/>
                    <a:pt x="4848225" y="1461770"/>
                    <a:pt x="4841240" y="1461770"/>
                  </a:cubicBezTo>
                  <a:lnTo>
                    <a:pt x="12700" y="1461770"/>
                  </a:lnTo>
                  <a:cubicBezTo>
                    <a:pt x="5715" y="1461770"/>
                    <a:pt x="0" y="1456055"/>
                    <a:pt x="0" y="144907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9070"/>
                  </a:lnTo>
                  <a:lnTo>
                    <a:pt x="12700" y="1449070"/>
                  </a:lnTo>
                  <a:lnTo>
                    <a:pt x="12700" y="1436370"/>
                  </a:lnTo>
                  <a:lnTo>
                    <a:pt x="4841240" y="1436370"/>
                  </a:lnTo>
                  <a:lnTo>
                    <a:pt x="4841240" y="1449070"/>
                  </a:lnTo>
                  <a:lnTo>
                    <a:pt x="4828540" y="1449070"/>
                  </a:lnTo>
                  <a:lnTo>
                    <a:pt x="4828540" y="12700"/>
                  </a:lnTo>
                  <a:lnTo>
                    <a:pt x="4841240" y="12700"/>
                  </a:lnTo>
                  <a:lnTo>
                    <a:pt x="484124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4853940" cy="1471295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7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Instrumento privado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04807" y="3081147"/>
            <a:ext cx="3555683" cy="1096328"/>
            <a:chOff x="0" y="0"/>
            <a:chExt cx="4740910" cy="1461770"/>
          </a:xfrm>
        </p:grpSpPr>
        <p:sp>
          <p:nvSpPr>
            <p:cNvPr id="12" name="Freeform 12"/>
            <p:cNvSpPr/>
            <p:nvPr/>
          </p:nvSpPr>
          <p:spPr>
            <a:xfrm>
              <a:off x="12700" y="12700"/>
              <a:ext cx="4715510" cy="1436370"/>
            </a:xfrm>
            <a:custGeom>
              <a:avLst/>
              <a:gdLst/>
              <a:ahLst/>
              <a:cxnLst/>
              <a:rect l="l" t="t" r="r" b="b"/>
              <a:pathLst>
                <a:path w="4715510" h="1436370">
                  <a:moveTo>
                    <a:pt x="0" y="0"/>
                  </a:moveTo>
                  <a:lnTo>
                    <a:pt x="4715510" y="0"/>
                  </a:lnTo>
                  <a:lnTo>
                    <a:pt x="4715510" y="1436370"/>
                  </a:lnTo>
                  <a:lnTo>
                    <a:pt x="0" y="143637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4740910" cy="1461770"/>
            </a:xfrm>
            <a:custGeom>
              <a:avLst/>
              <a:gdLst/>
              <a:ahLst/>
              <a:cxnLst/>
              <a:rect l="l" t="t" r="r" b="b"/>
              <a:pathLst>
                <a:path w="4740910" h="1461770">
                  <a:moveTo>
                    <a:pt x="12700" y="0"/>
                  </a:moveTo>
                  <a:lnTo>
                    <a:pt x="4728210" y="0"/>
                  </a:lnTo>
                  <a:cubicBezTo>
                    <a:pt x="4735195" y="0"/>
                    <a:pt x="4740910" y="5715"/>
                    <a:pt x="4740910" y="12700"/>
                  </a:cubicBezTo>
                  <a:lnTo>
                    <a:pt x="4740910" y="1449070"/>
                  </a:lnTo>
                  <a:cubicBezTo>
                    <a:pt x="4740910" y="1456055"/>
                    <a:pt x="4735195" y="1461770"/>
                    <a:pt x="4728210" y="1461770"/>
                  </a:cubicBezTo>
                  <a:lnTo>
                    <a:pt x="12700" y="1461770"/>
                  </a:lnTo>
                  <a:cubicBezTo>
                    <a:pt x="5715" y="1461770"/>
                    <a:pt x="0" y="1456055"/>
                    <a:pt x="0" y="144907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9070"/>
                  </a:lnTo>
                  <a:lnTo>
                    <a:pt x="12700" y="1449070"/>
                  </a:lnTo>
                  <a:lnTo>
                    <a:pt x="12700" y="1436370"/>
                  </a:lnTo>
                  <a:lnTo>
                    <a:pt x="4728210" y="1436370"/>
                  </a:lnTo>
                  <a:lnTo>
                    <a:pt x="4728210" y="1449070"/>
                  </a:lnTo>
                  <a:lnTo>
                    <a:pt x="4715510" y="1449070"/>
                  </a:lnTo>
                  <a:lnTo>
                    <a:pt x="4715510" y="12700"/>
                  </a:lnTo>
                  <a:lnTo>
                    <a:pt x="4728210" y="12700"/>
                  </a:lnTo>
                  <a:lnTo>
                    <a:pt x="47282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4740910" cy="1461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7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Emanados de parte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11664" y="1240916"/>
            <a:ext cx="3549015" cy="1093470"/>
            <a:chOff x="0" y="0"/>
            <a:chExt cx="4732020" cy="1457960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4706620" cy="1432560"/>
            </a:xfrm>
            <a:custGeom>
              <a:avLst/>
              <a:gdLst/>
              <a:ahLst/>
              <a:cxnLst/>
              <a:rect l="l" t="t" r="r" b="b"/>
              <a:pathLst>
                <a:path w="4706620" h="1432560">
                  <a:moveTo>
                    <a:pt x="0" y="0"/>
                  </a:moveTo>
                  <a:lnTo>
                    <a:pt x="4706620" y="0"/>
                  </a:lnTo>
                  <a:lnTo>
                    <a:pt x="4706620" y="143256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4732020" cy="1457960"/>
            </a:xfrm>
            <a:custGeom>
              <a:avLst/>
              <a:gdLst/>
              <a:ahLst/>
              <a:cxnLst/>
              <a:rect l="l" t="t" r="r" b="b"/>
              <a:pathLst>
                <a:path w="4732020" h="1457960">
                  <a:moveTo>
                    <a:pt x="12700" y="0"/>
                  </a:moveTo>
                  <a:lnTo>
                    <a:pt x="4719320" y="0"/>
                  </a:lnTo>
                  <a:cubicBezTo>
                    <a:pt x="4726305" y="0"/>
                    <a:pt x="4732020" y="5715"/>
                    <a:pt x="4732020" y="12700"/>
                  </a:cubicBezTo>
                  <a:lnTo>
                    <a:pt x="4732020" y="1445260"/>
                  </a:lnTo>
                  <a:cubicBezTo>
                    <a:pt x="4732020" y="1452245"/>
                    <a:pt x="4726305" y="1457960"/>
                    <a:pt x="4719320" y="1457960"/>
                  </a:cubicBezTo>
                  <a:lnTo>
                    <a:pt x="12700" y="1457960"/>
                  </a:lnTo>
                  <a:cubicBezTo>
                    <a:pt x="5715" y="1457960"/>
                    <a:pt x="0" y="1452245"/>
                    <a:pt x="0" y="14452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5260"/>
                  </a:lnTo>
                  <a:lnTo>
                    <a:pt x="12700" y="1445260"/>
                  </a:lnTo>
                  <a:lnTo>
                    <a:pt x="12700" y="1432560"/>
                  </a:lnTo>
                  <a:lnTo>
                    <a:pt x="4719320" y="1432560"/>
                  </a:lnTo>
                  <a:lnTo>
                    <a:pt x="4719320" y="1445260"/>
                  </a:lnTo>
                  <a:lnTo>
                    <a:pt x="4706620" y="1445260"/>
                  </a:lnTo>
                  <a:lnTo>
                    <a:pt x="4706620" y="12700"/>
                  </a:lnTo>
                  <a:lnTo>
                    <a:pt x="4719320" y="12700"/>
                  </a:lnTo>
                  <a:lnTo>
                    <a:pt x="471932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4732020" cy="145796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7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Art. 1699 CC.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15636" y="1238629"/>
            <a:ext cx="3731895" cy="1096327"/>
            <a:chOff x="0" y="0"/>
            <a:chExt cx="4975860" cy="1461770"/>
          </a:xfrm>
        </p:grpSpPr>
        <p:sp>
          <p:nvSpPr>
            <p:cNvPr id="20" name="Freeform 20"/>
            <p:cNvSpPr/>
            <p:nvPr/>
          </p:nvSpPr>
          <p:spPr>
            <a:xfrm>
              <a:off x="12700" y="12700"/>
              <a:ext cx="4950460" cy="1436370"/>
            </a:xfrm>
            <a:custGeom>
              <a:avLst/>
              <a:gdLst/>
              <a:ahLst/>
              <a:cxnLst/>
              <a:rect l="l" t="t" r="r" b="b"/>
              <a:pathLst>
                <a:path w="4950460" h="1436370">
                  <a:moveTo>
                    <a:pt x="0" y="0"/>
                  </a:moveTo>
                  <a:lnTo>
                    <a:pt x="4950460" y="0"/>
                  </a:lnTo>
                  <a:lnTo>
                    <a:pt x="4950460" y="1436370"/>
                  </a:lnTo>
                  <a:lnTo>
                    <a:pt x="0" y="143637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4975860" cy="1461770"/>
            </a:xfrm>
            <a:custGeom>
              <a:avLst/>
              <a:gdLst/>
              <a:ahLst/>
              <a:cxnLst/>
              <a:rect l="l" t="t" r="r" b="b"/>
              <a:pathLst>
                <a:path w="4975860" h="1461770">
                  <a:moveTo>
                    <a:pt x="12700" y="0"/>
                  </a:moveTo>
                  <a:lnTo>
                    <a:pt x="4963160" y="0"/>
                  </a:lnTo>
                  <a:cubicBezTo>
                    <a:pt x="4970145" y="0"/>
                    <a:pt x="4975860" y="5715"/>
                    <a:pt x="4975860" y="12700"/>
                  </a:cubicBezTo>
                  <a:lnTo>
                    <a:pt x="4975860" y="1449070"/>
                  </a:lnTo>
                  <a:cubicBezTo>
                    <a:pt x="4975860" y="1456055"/>
                    <a:pt x="4970145" y="1461770"/>
                    <a:pt x="4963160" y="1461770"/>
                  </a:cubicBezTo>
                  <a:lnTo>
                    <a:pt x="12700" y="1461770"/>
                  </a:lnTo>
                  <a:cubicBezTo>
                    <a:pt x="5715" y="1461770"/>
                    <a:pt x="0" y="1456055"/>
                    <a:pt x="0" y="144907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9070"/>
                  </a:lnTo>
                  <a:lnTo>
                    <a:pt x="12700" y="1449070"/>
                  </a:lnTo>
                  <a:lnTo>
                    <a:pt x="12700" y="1436370"/>
                  </a:lnTo>
                  <a:lnTo>
                    <a:pt x="4963160" y="1436370"/>
                  </a:lnTo>
                  <a:lnTo>
                    <a:pt x="4963160" y="1449070"/>
                  </a:lnTo>
                  <a:lnTo>
                    <a:pt x="4950460" y="1449070"/>
                  </a:lnTo>
                  <a:lnTo>
                    <a:pt x="4950460" y="12700"/>
                  </a:lnTo>
                  <a:lnTo>
                    <a:pt x="4963160" y="12700"/>
                  </a:lnTo>
                  <a:lnTo>
                    <a:pt x="496316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4975860" cy="1461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ctr">
                <a:lnSpc>
                  <a:spcPts val="3240"/>
                </a:lnSpc>
              </a:pPr>
              <a:endParaRPr/>
            </a:p>
            <a:p>
              <a:pPr algn="ctr">
                <a:lnSpc>
                  <a:spcPts val="3240"/>
                </a:lnSpc>
              </a:pPr>
              <a:r>
                <a:rPr lang="en-US" sz="2700" spc="17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Instrumento público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04807" y="6649592"/>
            <a:ext cx="3555683" cy="1093470"/>
            <a:chOff x="0" y="0"/>
            <a:chExt cx="4740910" cy="1457960"/>
          </a:xfrm>
        </p:grpSpPr>
        <p:sp>
          <p:nvSpPr>
            <p:cNvPr id="24" name="Freeform 24"/>
            <p:cNvSpPr/>
            <p:nvPr/>
          </p:nvSpPr>
          <p:spPr>
            <a:xfrm>
              <a:off x="12700" y="12700"/>
              <a:ext cx="4715510" cy="1432560"/>
            </a:xfrm>
            <a:custGeom>
              <a:avLst/>
              <a:gdLst/>
              <a:ahLst/>
              <a:cxnLst/>
              <a:rect l="l" t="t" r="r" b="b"/>
              <a:pathLst>
                <a:path w="4715510" h="1432560">
                  <a:moveTo>
                    <a:pt x="0" y="0"/>
                  </a:moveTo>
                  <a:lnTo>
                    <a:pt x="4715510" y="0"/>
                  </a:lnTo>
                  <a:lnTo>
                    <a:pt x="4715510" y="143256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4740910" cy="1457960"/>
            </a:xfrm>
            <a:custGeom>
              <a:avLst/>
              <a:gdLst/>
              <a:ahLst/>
              <a:cxnLst/>
              <a:rect l="l" t="t" r="r" b="b"/>
              <a:pathLst>
                <a:path w="4740910" h="1457960">
                  <a:moveTo>
                    <a:pt x="12700" y="0"/>
                  </a:moveTo>
                  <a:lnTo>
                    <a:pt x="4728210" y="0"/>
                  </a:lnTo>
                  <a:cubicBezTo>
                    <a:pt x="4735195" y="0"/>
                    <a:pt x="4740910" y="5715"/>
                    <a:pt x="4740910" y="12700"/>
                  </a:cubicBezTo>
                  <a:lnTo>
                    <a:pt x="4740910" y="1445260"/>
                  </a:lnTo>
                  <a:cubicBezTo>
                    <a:pt x="4740910" y="1452245"/>
                    <a:pt x="4735195" y="1457960"/>
                    <a:pt x="4728210" y="1457960"/>
                  </a:cubicBezTo>
                  <a:lnTo>
                    <a:pt x="12700" y="1457960"/>
                  </a:lnTo>
                  <a:cubicBezTo>
                    <a:pt x="5715" y="1457960"/>
                    <a:pt x="0" y="1452245"/>
                    <a:pt x="0" y="14452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5260"/>
                  </a:lnTo>
                  <a:lnTo>
                    <a:pt x="12700" y="1445260"/>
                  </a:lnTo>
                  <a:lnTo>
                    <a:pt x="12700" y="1432560"/>
                  </a:lnTo>
                  <a:lnTo>
                    <a:pt x="4728210" y="1432560"/>
                  </a:lnTo>
                  <a:lnTo>
                    <a:pt x="4728210" y="1445260"/>
                  </a:lnTo>
                  <a:lnTo>
                    <a:pt x="4715510" y="1445260"/>
                  </a:lnTo>
                  <a:lnTo>
                    <a:pt x="4715510" y="12700"/>
                  </a:lnTo>
                  <a:lnTo>
                    <a:pt x="4728210" y="12700"/>
                  </a:lnTo>
                  <a:lnTo>
                    <a:pt x="472821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0"/>
              <a:ext cx="4740910" cy="145796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7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Art. 2 d) Ley 19.799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477375" y="4749925"/>
            <a:ext cx="3583305" cy="1434884"/>
            <a:chOff x="0" y="0"/>
            <a:chExt cx="4777740" cy="1913179"/>
          </a:xfrm>
        </p:grpSpPr>
        <p:sp>
          <p:nvSpPr>
            <p:cNvPr id="28" name="Freeform 28"/>
            <p:cNvSpPr/>
            <p:nvPr/>
          </p:nvSpPr>
          <p:spPr>
            <a:xfrm>
              <a:off x="12700" y="16622"/>
              <a:ext cx="4752340" cy="1879935"/>
            </a:xfrm>
            <a:custGeom>
              <a:avLst/>
              <a:gdLst/>
              <a:ahLst/>
              <a:cxnLst/>
              <a:rect l="l" t="t" r="r" b="b"/>
              <a:pathLst>
                <a:path w="4752340" h="1879935">
                  <a:moveTo>
                    <a:pt x="0" y="0"/>
                  </a:moveTo>
                  <a:lnTo>
                    <a:pt x="4752340" y="0"/>
                  </a:lnTo>
                  <a:lnTo>
                    <a:pt x="4752340" y="1879935"/>
                  </a:lnTo>
                  <a:lnTo>
                    <a:pt x="0" y="1879935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4777740" cy="1913179"/>
            </a:xfrm>
            <a:custGeom>
              <a:avLst/>
              <a:gdLst/>
              <a:ahLst/>
              <a:cxnLst/>
              <a:rect l="l" t="t" r="r" b="b"/>
              <a:pathLst>
                <a:path w="4777740" h="1913179">
                  <a:moveTo>
                    <a:pt x="12700" y="0"/>
                  </a:moveTo>
                  <a:lnTo>
                    <a:pt x="4765040" y="0"/>
                  </a:lnTo>
                  <a:cubicBezTo>
                    <a:pt x="4772025" y="0"/>
                    <a:pt x="4777740" y="7480"/>
                    <a:pt x="4777740" y="16622"/>
                  </a:cubicBezTo>
                  <a:lnTo>
                    <a:pt x="4777740" y="1896557"/>
                  </a:lnTo>
                  <a:cubicBezTo>
                    <a:pt x="4777740" y="1905699"/>
                    <a:pt x="4772025" y="1913179"/>
                    <a:pt x="4765040" y="1913179"/>
                  </a:cubicBezTo>
                  <a:lnTo>
                    <a:pt x="12700" y="1913179"/>
                  </a:lnTo>
                  <a:cubicBezTo>
                    <a:pt x="5715" y="1913179"/>
                    <a:pt x="0" y="1905699"/>
                    <a:pt x="0" y="1896557"/>
                  </a:cubicBezTo>
                  <a:lnTo>
                    <a:pt x="0" y="16622"/>
                  </a:lnTo>
                  <a:cubicBezTo>
                    <a:pt x="0" y="7480"/>
                    <a:pt x="5715" y="0"/>
                    <a:pt x="12700" y="0"/>
                  </a:cubicBezTo>
                  <a:moveTo>
                    <a:pt x="12700" y="33244"/>
                  </a:moveTo>
                  <a:lnTo>
                    <a:pt x="12700" y="16622"/>
                  </a:lnTo>
                  <a:lnTo>
                    <a:pt x="25400" y="16622"/>
                  </a:lnTo>
                  <a:lnTo>
                    <a:pt x="25400" y="1896557"/>
                  </a:lnTo>
                  <a:lnTo>
                    <a:pt x="12700" y="1896557"/>
                  </a:lnTo>
                  <a:lnTo>
                    <a:pt x="12700" y="1879935"/>
                  </a:lnTo>
                  <a:lnTo>
                    <a:pt x="4765040" y="1879935"/>
                  </a:lnTo>
                  <a:lnTo>
                    <a:pt x="4765040" y="1896557"/>
                  </a:lnTo>
                  <a:lnTo>
                    <a:pt x="4752340" y="1896557"/>
                  </a:lnTo>
                  <a:lnTo>
                    <a:pt x="4752340" y="16622"/>
                  </a:lnTo>
                  <a:lnTo>
                    <a:pt x="4765040" y="16622"/>
                  </a:lnTo>
                  <a:lnTo>
                    <a:pt x="4765040" y="33244"/>
                  </a:lnTo>
                  <a:lnTo>
                    <a:pt x="12700" y="33244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4777740" cy="191317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7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Emanados de terceros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715636" y="6649592"/>
            <a:ext cx="3640455" cy="1434884"/>
            <a:chOff x="0" y="0"/>
            <a:chExt cx="4853940" cy="1913179"/>
          </a:xfrm>
        </p:grpSpPr>
        <p:sp>
          <p:nvSpPr>
            <p:cNvPr id="32" name="Freeform 32"/>
            <p:cNvSpPr/>
            <p:nvPr/>
          </p:nvSpPr>
          <p:spPr>
            <a:xfrm>
              <a:off x="12700" y="16665"/>
              <a:ext cx="4828540" cy="1879848"/>
            </a:xfrm>
            <a:custGeom>
              <a:avLst/>
              <a:gdLst/>
              <a:ahLst/>
              <a:cxnLst/>
              <a:rect l="l" t="t" r="r" b="b"/>
              <a:pathLst>
                <a:path w="4828540" h="1879848">
                  <a:moveTo>
                    <a:pt x="0" y="0"/>
                  </a:moveTo>
                  <a:lnTo>
                    <a:pt x="4828540" y="0"/>
                  </a:lnTo>
                  <a:lnTo>
                    <a:pt x="4828540" y="1879849"/>
                  </a:lnTo>
                  <a:lnTo>
                    <a:pt x="0" y="1879849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4853940" cy="1913179"/>
            </a:xfrm>
            <a:custGeom>
              <a:avLst/>
              <a:gdLst/>
              <a:ahLst/>
              <a:cxnLst/>
              <a:rect l="l" t="t" r="r" b="b"/>
              <a:pathLst>
                <a:path w="4853940" h="1913179">
                  <a:moveTo>
                    <a:pt x="12700" y="0"/>
                  </a:moveTo>
                  <a:lnTo>
                    <a:pt x="4841240" y="0"/>
                  </a:lnTo>
                  <a:cubicBezTo>
                    <a:pt x="4848225" y="0"/>
                    <a:pt x="4853940" y="7499"/>
                    <a:pt x="4853940" y="16665"/>
                  </a:cubicBezTo>
                  <a:lnTo>
                    <a:pt x="4853940" y="1896514"/>
                  </a:lnTo>
                  <a:cubicBezTo>
                    <a:pt x="4853940" y="1905680"/>
                    <a:pt x="4848225" y="1913179"/>
                    <a:pt x="4841240" y="1913179"/>
                  </a:cubicBezTo>
                  <a:lnTo>
                    <a:pt x="12700" y="1913179"/>
                  </a:lnTo>
                  <a:cubicBezTo>
                    <a:pt x="5715" y="1913179"/>
                    <a:pt x="0" y="1905680"/>
                    <a:pt x="0" y="1896514"/>
                  </a:cubicBezTo>
                  <a:lnTo>
                    <a:pt x="0" y="16665"/>
                  </a:lnTo>
                  <a:cubicBezTo>
                    <a:pt x="0" y="7499"/>
                    <a:pt x="5715" y="0"/>
                    <a:pt x="12700" y="0"/>
                  </a:cubicBezTo>
                  <a:moveTo>
                    <a:pt x="12700" y="33331"/>
                  </a:moveTo>
                  <a:lnTo>
                    <a:pt x="12700" y="16665"/>
                  </a:lnTo>
                  <a:lnTo>
                    <a:pt x="25400" y="16665"/>
                  </a:lnTo>
                  <a:lnTo>
                    <a:pt x="25400" y="1896514"/>
                  </a:lnTo>
                  <a:lnTo>
                    <a:pt x="12700" y="1896514"/>
                  </a:lnTo>
                  <a:lnTo>
                    <a:pt x="12700" y="1879848"/>
                  </a:lnTo>
                  <a:lnTo>
                    <a:pt x="4841240" y="1879848"/>
                  </a:lnTo>
                  <a:lnTo>
                    <a:pt x="4841240" y="1896514"/>
                  </a:lnTo>
                  <a:lnTo>
                    <a:pt x="4828540" y="1896514"/>
                  </a:lnTo>
                  <a:lnTo>
                    <a:pt x="4828540" y="16665"/>
                  </a:lnTo>
                  <a:lnTo>
                    <a:pt x="4841240" y="16665"/>
                  </a:lnTo>
                  <a:lnTo>
                    <a:pt x="4841240" y="33331"/>
                  </a:lnTo>
                  <a:lnTo>
                    <a:pt x="12700" y="33331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0"/>
              <a:ext cx="4853940" cy="1913179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Documento electrónico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759053" y="6649591"/>
            <a:ext cx="3821430" cy="1093470"/>
            <a:chOff x="0" y="0"/>
            <a:chExt cx="5095240" cy="1457960"/>
          </a:xfrm>
        </p:grpSpPr>
        <p:sp>
          <p:nvSpPr>
            <p:cNvPr id="36" name="Freeform 36"/>
            <p:cNvSpPr/>
            <p:nvPr/>
          </p:nvSpPr>
          <p:spPr>
            <a:xfrm>
              <a:off x="12700" y="12700"/>
              <a:ext cx="5069840" cy="1432560"/>
            </a:xfrm>
            <a:custGeom>
              <a:avLst/>
              <a:gdLst/>
              <a:ahLst/>
              <a:cxnLst/>
              <a:rect l="l" t="t" r="r" b="b"/>
              <a:pathLst>
                <a:path w="5069840" h="1432560">
                  <a:moveTo>
                    <a:pt x="0" y="0"/>
                  </a:moveTo>
                  <a:lnTo>
                    <a:pt x="5069840" y="0"/>
                  </a:lnTo>
                  <a:lnTo>
                    <a:pt x="5069840" y="143256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0"/>
              <a:ext cx="5095240" cy="1457960"/>
            </a:xfrm>
            <a:custGeom>
              <a:avLst/>
              <a:gdLst/>
              <a:ahLst/>
              <a:cxnLst/>
              <a:rect l="l" t="t" r="r" b="b"/>
              <a:pathLst>
                <a:path w="5095240" h="1457960">
                  <a:moveTo>
                    <a:pt x="12700" y="0"/>
                  </a:moveTo>
                  <a:lnTo>
                    <a:pt x="5082540" y="0"/>
                  </a:lnTo>
                  <a:cubicBezTo>
                    <a:pt x="5089525" y="0"/>
                    <a:pt x="5095240" y="5715"/>
                    <a:pt x="5095240" y="12700"/>
                  </a:cubicBezTo>
                  <a:lnTo>
                    <a:pt x="5095240" y="1445260"/>
                  </a:lnTo>
                  <a:cubicBezTo>
                    <a:pt x="5095240" y="1452245"/>
                    <a:pt x="5089525" y="1457960"/>
                    <a:pt x="5082540" y="1457960"/>
                  </a:cubicBezTo>
                  <a:lnTo>
                    <a:pt x="12700" y="1457960"/>
                  </a:lnTo>
                  <a:cubicBezTo>
                    <a:pt x="5715" y="1457960"/>
                    <a:pt x="0" y="1452245"/>
                    <a:pt x="0" y="14452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5260"/>
                  </a:lnTo>
                  <a:lnTo>
                    <a:pt x="12700" y="1445260"/>
                  </a:lnTo>
                  <a:lnTo>
                    <a:pt x="12700" y="1432560"/>
                  </a:lnTo>
                  <a:lnTo>
                    <a:pt x="5082540" y="1432560"/>
                  </a:lnTo>
                  <a:lnTo>
                    <a:pt x="5082540" y="1445260"/>
                  </a:lnTo>
                  <a:lnTo>
                    <a:pt x="5069840" y="1445260"/>
                  </a:lnTo>
                  <a:lnTo>
                    <a:pt x="5069840" y="12700"/>
                  </a:lnTo>
                  <a:lnTo>
                    <a:pt x="5082540" y="12700"/>
                  </a:lnTo>
                  <a:lnTo>
                    <a:pt x="508254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0"/>
              <a:ext cx="5095240" cy="145796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760"/>
                </a:lnSpc>
              </a:pPr>
              <a:r>
                <a:rPr lang="en-US" sz="2300" spc="8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Bajo apercibimiento legal  del art. 348 bis CPC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811631" y="4749925"/>
            <a:ext cx="3821430" cy="1096328"/>
            <a:chOff x="0" y="0"/>
            <a:chExt cx="5095240" cy="1461770"/>
          </a:xfrm>
        </p:grpSpPr>
        <p:sp>
          <p:nvSpPr>
            <p:cNvPr id="40" name="Freeform 40"/>
            <p:cNvSpPr/>
            <p:nvPr/>
          </p:nvSpPr>
          <p:spPr>
            <a:xfrm>
              <a:off x="12700" y="12700"/>
              <a:ext cx="5069840" cy="1436370"/>
            </a:xfrm>
            <a:custGeom>
              <a:avLst/>
              <a:gdLst/>
              <a:ahLst/>
              <a:cxnLst/>
              <a:rect l="l" t="t" r="r" b="b"/>
              <a:pathLst>
                <a:path w="5069840" h="1436370">
                  <a:moveTo>
                    <a:pt x="0" y="0"/>
                  </a:moveTo>
                  <a:lnTo>
                    <a:pt x="5069840" y="0"/>
                  </a:lnTo>
                  <a:lnTo>
                    <a:pt x="5069840" y="1436370"/>
                  </a:lnTo>
                  <a:lnTo>
                    <a:pt x="0" y="143637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5095240" cy="1461770"/>
            </a:xfrm>
            <a:custGeom>
              <a:avLst/>
              <a:gdLst/>
              <a:ahLst/>
              <a:cxnLst/>
              <a:rect l="l" t="t" r="r" b="b"/>
              <a:pathLst>
                <a:path w="5095240" h="1461770">
                  <a:moveTo>
                    <a:pt x="12700" y="0"/>
                  </a:moveTo>
                  <a:lnTo>
                    <a:pt x="5082540" y="0"/>
                  </a:lnTo>
                  <a:cubicBezTo>
                    <a:pt x="5089525" y="0"/>
                    <a:pt x="5095240" y="5715"/>
                    <a:pt x="5095240" y="12700"/>
                  </a:cubicBezTo>
                  <a:lnTo>
                    <a:pt x="5095240" y="1449070"/>
                  </a:lnTo>
                  <a:cubicBezTo>
                    <a:pt x="5095240" y="1456055"/>
                    <a:pt x="5089525" y="1461770"/>
                    <a:pt x="5082540" y="1461770"/>
                  </a:cubicBezTo>
                  <a:lnTo>
                    <a:pt x="12700" y="1461770"/>
                  </a:lnTo>
                  <a:cubicBezTo>
                    <a:pt x="5715" y="1461770"/>
                    <a:pt x="0" y="1456055"/>
                    <a:pt x="0" y="144907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9070"/>
                  </a:lnTo>
                  <a:lnTo>
                    <a:pt x="12700" y="1449070"/>
                  </a:lnTo>
                  <a:lnTo>
                    <a:pt x="12700" y="1436370"/>
                  </a:lnTo>
                  <a:lnTo>
                    <a:pt x="5082540" y="1436370"/>
                  </a:lnTo>
                  <a:lnTo>
                    <a:pt x="5082540" y="1449070"/>
                  </a:lnTo>
                  <a:lnTo>
                    <a:pt x="5069840" y="1449070"/>
                  </a:lnTo>
                  <a:lnTo>
                    <a:pt x="5069840" y="12700"/>
                  </a:lnTo>
                  <a:lnTo>
                    <a:pt x="5082540" y="12700"/>
                  </a:lnTo>
                  <a:lnTo>
                    <a:pt x="508254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0"/>
              <a:ext cx="5095240" cy="1461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 citación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759053" y="1240916"/>
            <a:ext cx="3821430" cy="1093470"/>
            <a:chOff x="0" y="0"/>
            <a:chExt cx="5095240" cy="1457960"/>
          </a:xfrm>
        </p:grpSpPr>
        <p:sp>
          <p:nvSpPr>
            <p:cNvPr id="44" name="Freeform 44"/>
            <p:cNvSpPr/>
            <p:nvPr/>
          </p:nvSpPr>
          <p:spPr>
            <a:xfrm>
              <a:off x="12700" y="12700"/>
              <a:ext cx="5069840" cy="1432560"/>
            </a:xfrm>
            <a:custGeom>
              <a:avLst/>
              <a:gdLst/>
              <a:ahLst/>
              <a:cxnLst/>
              <a:rect l="l" t="t" r="r" b="b"/>
              <a:pathLst>
                <a:path w="5069840" h="1432560">
                  <a:moveTo>
                    <a:pt x="0" y="0"/>
                  </a:moveTo>
                  <a:lnTo>
                    <a:pt x="5069840" y="0"/>
                  </a:lnTo>
                  <a:lnTo>
                    <a:pt x="5069840" y="143256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0" y="0"/>
              <a:ext cx="5095240" cy="1457960"/>
            </a:xfrm>
            <a:custGeom>
              <a:avLst/>
              <a:gdLst/>
              <a:ahLst/>
              <a:cxnLst/>
              <a:rect l="l" t="t" r="r" b="b"/>
              <a:pathLst>
                <a:path w="5095240" h="1457960">
                  <a:moveTo>
                    <a:pt x="12700" y="0"/>
                  </a:moveTo>
                  <a:lnTo>
                    <a:pt x="5082540" y="0"/>
                  </a:lnTo>
                  <a:cubicBezTo>
                    <a:pt x="5089525" y="0"/>
                    <a:pt x="5095240" y="5715"/>
                    <a:pt x="5095240" y="12700"/>
                  </a:cubicBezTo>
                  <a:lnTo>
                    <a:pt x="5095240" y="1445260"/>
                  </a:lnTo>
                  <a:cubicBezTo>
                    <a:pt x="5095240" y="1452245"/>
                    <a:pt x="5089525" y="1457960"/>
                    <a:pt x="5082540" y="1457960"/>
                  </a:cubicBezTo>
                  <a:lnTo>
                    <a:pt x="12700" y="1457960"/>
                  </a:lnTo>
                  <a:cubicBezTo>
                    <a:pt x="5715" y="1457960"/>
                    <a:pt x="0" y="1452245"/>
                    <a:pt x="0" y="14452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5260"/>
                  </a:lnTo>
                  <a:lnTo>
                    <a:pt x="12700" y="1445260"/>
                  </a:lnTo>
                  <a:lnTo>
                    <a:pt x="12700" y="1432560"/>
                  </a:lnTo>
                  <a:lnTo>
                    <a:pt x="5082540" y="1432560"/>
                  </a:lnTo>
                  <a:lnTo>
                    <a:pt x="5082540" y="1445260"/>
                  </a:lnTo>
                  <a:lnTo>
                    <a:pt x="5069840" y="1445260"/>
                  </a:lnTo>
                  <a:lnTo>
                    <a:pt x="5069840" y="12700"/>
                  </a:lnTo>
                  <a:lnTo>
                    <a:pt x="5082540" y="12700"/>
                  </a:lnTo>
                  <a:lnTo>
                    <a:pt x="508254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0"/>
              <a:ext cx="5095240" cy="145796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3240"/>
                </a:lnSpc>
              </a:pPr>
              <a:endParaRPr/>
            </a:p>
            <a:p>
              <a:pPr algn="l">
                <a:lnSpc>
                  <a:spcPts val="3240"/>
                </a:lnSpc>
              </a:pPr>
              <a:r>
                <a:rPr lang="en-US" sz="2700" spc="1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 citación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3759053" y="3081147"/>
            <a:ext cx="3821430" cy="1096328"/>
            <a:chOff x="0" y="0"/>
            <a:chExt cx="5095240" cy="1461770"/>
          </a:xfrm>
        </p:grpSpPr>
        <p:sp>
          <p:nvSpPr>
            <p:cNvPr id="48" name="Freeform 48"/>
            <p:cNvSpPr/>
            <p:nvPr/>
          </p:nvSpPr>
          <p:spPr>
            <a:xfrm>
              <a:off x="12700" y="12700"/>
              <a:ext cx="5069840" cy="1436370"/>
            </a:xfrm>
            <a:custGeom>
              <a:avLst/>
              <a:gdLst/>
              <a:ahLst/>
              <a:cxnLst/>
              <a:rect l="l" t="t" r="r" b="b"/>
              <a:pathLst>
                <a:path w="5069840" h="1436370">
                  <a:moveTo>
                    <a:pt x="0" y="0"/>
                  </a:moveTo>
                  <a:lnTo>
                    <a:pt x="5069840" y="0"/>
                  </a:lnTo>
                  <a:lnTo>
                    <a:pt x="5069840" y="1436370"/>
                  </a:lnTo>
                  <a:lnTo>
                    <a:pt x="0" y="1436370"/>
                  </a:lnTo>
                  <a:close/>
                </a:path>
              </a:pathLst>
            </a:custGeom>
            <a:solidFill>
              <a:srgbClr val="E98496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0" y="0"/>
              <a:ext cx="5095240" cy="1461770"/>
            </a:xfrm>
            <a:custGeom>
              <a:avLst/>
              <a:gdLst/>
              <a:ahLst/>
              <a:cxnLst/>
              <a:rect l="l" t="t" r="r" b="b"/>
              <a:pathLst>
                <a:path w="5095240" h="1461770">
                  <a:moveTo>
                    <a:pt x="12700" y="0"/>
                  </a:moveTo>
                  <a:lnTo>
                    <a:pt x="5082540" y="0"/>
                  </a:lnTo>
                  <a:cubicBezTo>
                    <a:pt x="5089525" y="0"/>
                    <a:pt x="5095240" y="5715"/>
                    <a:pt x="5095240" y="12700"/>
                  </a:cubicBezTo>
                  <a:lnTo>
                    <a:pt x="5095240" y="1449070"/>
                  </a:lnTo>
                  <a:cubicBezTo>
                    <a:pt x="5095240" y="1456055"/>
                    <a:pt x="5089525" y="1461770"/>
                    <a:pt x="5082540" y="1461770"/>
                  </a:cubicBezTo>
                  <a:lnTo>
                    <a:pt x="12700" y="1461770"/>
                  </a:lnTo>
                  <a:cubicBezTo>
                    <a:pt x="5715" y="1461770"/>
                    <a:pt x="0" y="1456055"/>
                    <a:pt x="0" y="144907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9070"/>
                  </a:lnTo>
                  <a:lnTo>
                    <a:pt x="12700" y="1449070"/>
                  </a:lnTo>
                  <a:lnTo>
                    <a:pt x="12700" y="1436370"/>
                  </a:lnTo>
                  <a:lnTo>
                    <a:pt x="5082540" y="1436370"/>
                  </a:lnTo>
                  <a:lnTo>
                    <a:pt x="5082540" y="1449070"/>
                  </a:lnTo>
                  <a:lnTo>
                    <a:pt x="5069840" y="1449070"/>
                  </a:lnTo>
                  <a:lnTo>
                    <a:pt x="5069840" y="12700"/>
                  </a:lnTo>
                  <a:lnTo>
                    <a:pt x="5082540" y="12700"/>
                  </a:lnTo>
                  <a:lnTo>
                    <a:pt x="508254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5095240" cy="146177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760"/>
                </a:lnSpc>
              </a:pPr>
              <a:r>
                <a:rPr lang="en-US" sz="2300" spc="8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Bajo apercibimiento legal  del art. 346 N3 CPC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715636" y="8702421"/>
            <a:ext cx="9757410" cy="1093470"/>
            <a:chOff x="0" y="0"/>
            <a:chExt cx="13009880" cy="1457960"/>
          </a:xfrm>
        </p:grpSpPr>
        <p:sp>
          <p:nvSpPr>
            <p:cNvPr id="52" name="Freeform 52"/>
            <p:cNvSpPr/>
            <p:nvPr/>
          </p:nvSpPr>
          <p:spPr>
            <a:xfrm>
              <a:off x="12700" y="12700"/>
              <a:ext cx="12984480" cy="1432560"/>
            </a:xfrm>
            <a:custGeom>
              <a:avLst/>
              <a:gdLst/>
              <a:ahLst/>
              <a:cxnLst/>
              <a:rect l="l" t="t" r="r" b="b"/>
              <a:pathLst>
                <a:path w="12984480" h="1432560">
                  <a:moveTo>
                    <a:pt x="0" y="0"/>
                  </a:moveTo>
                  <a:lnTo>
                    <a:pt x="12984480" y="0"/>
                  </a:lnTo>
                  <a:lnTo>
                    <a:pt x="12984480" y="1432560"/>
                  </a:lnTo>
                  <a:lnTo>
                    <a:pt x="0" y="1432560"/>
                  </a:lnTo>
                  <a:close/>
                </a:path>
              </a:pathLst>
            </a:custGeom>
            <a:solidFill>
              <a:srgbClr val="8F6E6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0"/>
              <a:ext cx="13009880" cy="1457960"/>
            </a:xfrm>
            <a:custGeom>
              <a:avLst/>
              <a:gdLst/>
              <a:ahLst/>
              <a:cxnLst/>
              <a:rect l="l" t="t" r="r" b="b"/>
              <a:pathLst>
                <a:path w="13009880" h="1457960">
                  <a:moveTo>
                    <a:pt x="12700" y="0"/>
                  </a:moveTo>
                  <a:lnTo>
                    <a:pt x="12997180" y="0"/>
                  </a:lnTo>
                  <a:cubicBezTo>
                    <a:pt x="13004165" y="0"/>
                    <a:pt x="13009880" y="5715"/>
                    <a:pt x="13009880" y="12700"/>
                  </a:cubicBezTo>
                  <a:lnTo>
                    <a:pt x="13009880" y="1445260"/>
                  </a:lnTo>
                  <a:cubicBezTo>
                    <a:pt x="13009880" y="1452245"/>
                    <a:pt x="13004165" y="1457960"/>
                    <a:pt x="12997180" y="1457960"/>
                  </a:cubicBezTo>
                  <a:lnTo>
                    <a:pt x="12700" y="1457960"/>
                  </a:lnTo>
                  <a:cubicBezTo>
                    <a:pt x="5715" y="1457960"/>
                    <a:pt x="0" y="1452245"/>
                    <a:pt x="0" y="1445260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445260"/>
                  </a:lnTo>
                  <a:lnTo>
                    <a:pt x="12700" y="1445260"/>
                  </a:lnTo>
                  <a:lnTo>
                    <a:pt x="12700" y="1432560"/>
                  </a:lnTo>
                  <a:lnTo>
                    <a:pt x="12997180" y="1432560"/>
                  </a:lnTo>
                  <a:lnTo>
                    <a:pt x="12997180" y="1445260"/>
                  </a:lnTo>
                  <a:lnTo>
                    <a:pt x="12984480" y="1445260"/>
                  </a:lnTo>
                  <a:lnTo>
                    <a:pt x="12984480" y="12700"/>
                  </a:lnTo>
                  <a:lnTo>
                    <a:pt x="12997180" y="12700"/>
                  </a:lnTo>
                  <a:lnTo>
                    <a:pt x="1299718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9525"/>
              <a:ext cx="13009880" cy="1467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17" dirty="0" err="1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Importancia</a:t>
              </a:r>
              <a:r>
                <a:rPr lang="en-US" sz="2700" spc="17" dirty="0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: Art. 768 n°9 </a:t>
              </a:r>
              <a:r>
                <a:rPr lang="en-US" sz="2700" spc="17" dirty="0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Wingdings" panose="05000000000000000000" pitchFamily="2" charset="2"/>
                </a:rPr>
                <a:t></a:t>
              </a:r>
              <a:r>
                <a:rPr lang="en-US" sz="2700" spc="17" dirty="0">
                  <a:solidFill>
                    <a:srgbClr val="FFFFFF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Art. 795 N°5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8356090" y="1843658"/>
            <a:ext cx="5481637" cy="5523547"/>
          </a:xfrm>
          <a:custGeom>
            <a:avLst/>
            <a:gdLst/>
            <a:ahLst/>
            <a:cxnLst/>
            <a:rect l="l" t="t" r="r" b="b"/>
            <a:pathLst>
              <a:path w="5481637" h="5523547">
                <a:moveTo>
                  <a:pt x="0" y="0"/>
                </a:moveTo>
                <a:lnTo>
                  <a:pt x="5481638" y="0"/>
                </a:lnTo>
                <a:lnTo>
                  <a:pt x="5481638" y="5523547"/>
                </a:lnTo>
                <a:lnTo>
                  <a:pt x="0" y="5523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56" name="Group 56"/>
          <p:cNvGrpSpPr/>
          <p:nvPr/>
        </p:nvGrpSpPr>
        <p:grpSpPr>
          <a:xfrm rot="-10221726">
            <a:off x="-1249639" y="-1415314"/>
            <a:ext cx="4888028" cy="4888028"/>
            <a:chOff x="0" y="0"/>
            <a:chExt cx="812800" cy="8128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59" name="Freeform 59"/>
          <p:cNvSpPr/>
          <p:nvPr/>
        </p:nvSpPr>
        <p:spPr>
          <a:xfrm>
            <a:off x="16754171" y="5616568"/>
            <a:ext cx="1757781" cy="4670432"/>
          </a:xfrm>
          <a:custGeom>
            <a:avLst/>
            <a:gdLst/>
            <a:ahLst/>
            <a:cxnLst/>
            <a:rect l="l" t="t" r="r" b="b"/>
            <a:pathLst>
              <a:path w="1757781" h="4670432">
                <a:moveTo>
                  <a:pt x="0" y="0"/>
                </a:moveTo>
                <a:lnTo>
                  <a:pt x="1757780" y="0"/>
                </a:lnTo>
                <a:lnTo>
                  <a:pt x="1757780" y="4670432"/>
                </a:lnTo>
                <a:lnTo>
                  <a:pt x="0" y="4670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0" name="Freeform 60"/>
          <p:cNvSpPr/>
          <p:nvPr/>
        </p:nvSpPr>
        <p:spPr>
          <a:xfrm>
            <a:off x="0" y="6980447"/>
            <a:ext cx="3490280" cy="3443949"/>
          </a:xfrm>
          <a:custGeom>
            <a:avLst/>
            <a:gdLst/>
            <a:ahLst/>
            <a:cxnLst/>
            <a:rect l="l" t="t" r="r" b="b"/>
            <a:pathLst>
              <a:path w="3490280" h="3443949">
                <a:moveTo>
                  <a:pt x="0" y="0"/>
                </a:moveTo>
                <a:lnTo>
                  <a:pt x="3490280" y="0"/>
                </a:lnTo>
                <a:lnTo>
                  <a:pt x="3490280" y="3443948"/>
                </a:lnTo>
                <a:lnTo>
                  <a:pt x="0" y="34439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24384000" y="13716000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2930650" y="0"/>
            <a:ext cx="12427268" cy="10287000"/>
          </a:xfrm>
          <a:custGeom>
            <a:avLst/>
            <a:gdLst/>
            <a:ahLst/>
            <a:cxnLst/>
            <a:rect l="l" t="t" r="r" b="b"/>
            <a:pathLst>
              <a:path w="12427268" h="10287000">
                <a:moveTo>
                  <a:pt x="0" y="0"/>
                </a:moveTo>
                <a:lnTo>
                  <a:pt x="12427268" y="0"/>
                </a:lnTo>
                <a:lnTo>
                  <a:pt x="124272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3177538" y="0"/>
            <a:ext cx="11932920" cy="10287000"/>
          </a:xfrm>
          <a:custGeom>
            <a:avLst/>
            <a:gdLst/>
            <a:ahLst/>
            <a:cxnLst/>
            <a:rect l="l" t="t" r="r" b="b"/>
            <a:pathLst>
              <a:path w="11932920" h="10287000">
                <a:moveTo>
                  <a:pt x="0" y="0"/>
                </a:moveTo>
                <a:lnTo>
                  <a:pt x="11932920" y="0"/>
                </a:lnTo>
                <a:lnTo>
                  <a:pt x="119329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2635415" y="2773722"/>
            <a:ext cx="13017165" cy="2176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48"/>
              </a:lnSpc>
            </a:pPr>
            <a:r>
              <a:rPr lang="en-US" sz="6600" spc="-22" dirty="0" err="1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Escritos</a:t>
            </a:r>
            <a:r>
              <a:rPr lang="en-US" sz="6600" spc="-22" dirty="0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 y </a:t>
            </a:r>
            <a:r>
              <a:rPr lang="en-US" sz="6600" spc="-22" dirty="0" err="1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resoluciones</a:t>
            </a:r>
            <a:r>
              <a:rPr lang="en-US" sz="6600" spc="-22" dirty="0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  </a:t>
            </a:r>
            <a:r>
              <a:rPr lang="en-US" sz="6600" spc="-22" dirty="0" err="1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comunes</a:t>
            </a:r>
            <a:r>
              <a:rPr lang="en-US" sz="6600" spc="-22" dirty="0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 </a:t>
            </a:r>
            <a:r>
              <a:rPr lang="en-US" sz="6600" spc="-22" dirty="0" err="1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en</a:t>
            </a:r>
            <a:r>
              <a:rPr lang="en-US" sz="6600" spc="-22" dirty="0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  </a:t>
            </a:r>
            <a:r>
              <a:rPr lang="en-US" sz="6600" spc="-22" dirty="0" err="1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procedimientos</a:t>
            </a:r>
            <a:r>
              <a:rPr lang="en-US" sz="6600" spc="-22" dirty="0">
                <a:solidFill>
                  <a:srgbClr val="0D0D0D"/>
                </a:solidFill>
                <a:latin typeface="Montserrat Light" panose="00000400000000000000" pitchFamily="2" charset="0"/>
                <a:ea typeface="Droid Serif Bold" panose="020B0604020202020204" charset="0"/>
                <a:cs typeface="Droid Serif Bold" panose="020B0604020202020204" charset="0"/>
                <a:sym typeface="Montserrat"/>
              </a:rPr>
              <a:t>.</a:t>
            </a:r>
          </a:p>
        </p:txBody>
      </p:sp>
      <p:grpSp>
        <p:nvGrpSpPr>
          <p:cNvPr id="10" name="Group 10"/>
          <p:cNvGrpSpPr/>
          <p:nvPr/>
        </p:nvGrpSpPr>
        <p:grpSpPr>
          <a:xfrm rot="-10221726">
            <a:off x="-1249639" y="-1415314"/>
            <a:ext cx="4888028" cy="4888028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13" name="Freeform 9"/>
          <p:cNvSpPr/>
          <p:nvPr/>
        </p:nvSpPr>
        <p:spPr>
          <a:xfrm>
            <a:off x="6019798" y="5500745"/>
            <a:ext cx="6248400" cy="4178022"/>
          </a:xfrm>
          <a:custGeom>
            <a:avLst/>
            <a:gdLst/>
            <a:ahLst/>
            <a:cxnLst/>
            <a:rect l="l" t="t" r="r" b="b"/>
            <a:pathLst>
              <a:path w="5218185" h="3932545">
                <a:moveTo>
                  <a:pt x="0" y="0"/>
                </a:moveTo>
                <a:lnTo>
                  <a:pt x="5218185" y="0"/>
                </a:lnTo>
                <a:lnTo>
                  <a:pt x="5218185" y="3932546"/>
                </a:lnTo>
                <a:lnTo>
                  <a:pt x="0" y="39325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294900" y="-26068"/>
            <a:ext cx="14977630" cy="10287000"/>
            <a:chOff x="0" y="0"/>
            <a:chExt cx="1690497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04208" cy="13716000"/>
            </a:xfrm>
            <a:custGeom>
              <a:avLst/>
              <a:gdLst/>
              <a:ahLst/>
              <a:cxnLst/>
              <a:rect l="l" t="t" r="r" b="b"/>
              <a:pathLst>
                <a:path w="16904208" h="13716000">
                  <a:moveTo>
                    <a:pt x="16904208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16904208" y="13716000"/>
                  </a:lnTo>
                  <a:lnTo>
                    <a:pt x="16904208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7398" y="-26068"/>
            <a:ext cx="3508459" cy="10287000"/>
            <a:chOff x="0" y="0"/>
            <a:chExt cx="748919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88936" cy="13716000"/>
            </a:xfrm>
            <a:custGeom>
              <a:avLst/>
              <a:gdLst/>
              <a:ahLst/>
              <a:cxnLst/>
              <a:rect l="l" t="t" r="r" b="b"/>
              <a:pathLst>
                <a:path w="7488936" h="13716000">
                  <a:moveTo>
                    <a:pt x="748893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7488936" y="13716000"/>
                  </a:lnTo>
                  <a:lnTo>
                    <a:pt x="7488936" y="0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193388" y="1626208"/>
            <a:ext cx="3508459" cy="7265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  <a:ea typeface="Droid Serif Bold" panose="020B0604020202020204" charset="0"/>
                <a:cs typeface="Droid Serif Bold" panose="020B0604020202020204" charset="0"/>
                <a:sym typeface="Arimo"/>
              </a:rPr>
              <a:t>Como se </a:t>
            </a:r>
            <a:r>
              <a:rPr lang="en-US" sz="3200" dirty="0" err="1">
                <a:solidFill>
                  <a:srgbClr val="FFFFFF"/>
                </a:solidFill>
                <a:latin typeface="Montserrat" panose="00000500000000000000" pitchFamily="2" charset="0"/>
                <a:ea typeface="Droid Serif Bold" panose="020B0604020202020204" charset="0"/>
                <a:cs typeface="Droid Serif Bold" panose="020B0604020202020204" charset="0"/>
                <a:sym typeface="Arimo"/>
              </a:rPr>
              <a:t>pide</a:t>
            </a:r>
            <a:r>
              <a:rPr lang="en-US" sz="3200" dirty="0">
                <a:solidFill>
                  <a:srgbClr val="FFFFFF"/>
                </a:solidFill>
                <a:latin typeface="Montserrat" panose="00000500000000000000" pitchFamily="2" charset="0"/>
                <a:ea typeface="Droid Serif Bold" panose="020B0604020202020204" charset="0"/>
                <a:cs typeface="Droid Serif Bold" panose="020B0604020202020204" charset="0"/>
                <a:sym typeface="Arimo"/>
              </a:rPr>
              <a:t>:</a:t>
            </a:r>
          </a:p>
        </p:txBody>
      </p:sp>
      <p:sp>
        <p:nvSpPr>
          <p:cNvPr id="9" name="Freeform 9"/>
          <p:cNvSpPr/>
          <p:nvPr/>
        </p:nvSpPr>
        <p:spPr>
          <a:xfrm>
            <a:off x="3850395" y="655981"/>
            <a:ext cx="7746445" cy="2667000"/>
          </a:xfrm>
          <a:custGeom>
            <a:avLst/>
            <a:gdLst/>
            <a:ahLst/>
            <a:cxnLst/>
            <a:rect l="l" t="t" r="r" b="b"/>
            <a:pathLst>
              <a:path w="10542142" h="3543300">
                <a:moveTo>
                  <a:pt x="0" y="0"/>
                </a:moveTo>
                <a:lnTo>
                  <a:pt x="10542142" y="0"/>
                </a:lnTo>
                <a:lnTo>
                  <a:pt x="10542142" y="354330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0" name="Freeform 10"/>
          <p:cNvSpPr/>
          <p:nvPr/>
        </p:nvSpPr>
        <p:spPr>
          <a:xfrm>
            <a:off x="8801100" y="1957947"/>
            <a:ext cx="1907192" cy="313205"/>
          </a:xfrm>
          <a:custGeom>
            <a:avLst/>
            <a:gdLst/>
            <a:ahLst/>
            <a:cxnLst/>
            <a:rect l="l" t="t" r="r" b="b"/>
            <a:pathLst>
              <a:path w="1907192" h="313205">
                <a:moveTo>
                  <a:pt x="0" y="0"/>
                </a:moveTo>
                <a:lnTo>
                  <a:pt x="1907192" y="0"/>
                </a:lnTo>
                <a:lnTo>
                  <a:pt x="1907192" y="313205"/>
                </a:lnTo>
                <a:lnTo>
                  <a:pt x="0" y="313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16200000">
            <a:off x="12257673" y="1331832"/>
            <a:ext cx="640756" cy="782981"/>
          </a:xfrm>
          <a:custGeom>
            <a:avLst/>
            <a:gdLst/>
            <a:ahLst/>
            <a:cxnLst/>
            <a:rect l="l" t="t" r="r" b="b"/>
            <a:pathLst>
              <a:path w="685860" h="914480">
                <a:moveTo>
                  <a:pt x="0" y="0"/>
                </a:moveTo>
                <a:lnTo>
                  <a:pt x="685860" y="0"/>
                </a:lnTo>
                <a:lnTo>
                  <a:pt x="685860" y="914480"/>
                </a:lnTo>
                <a:lnTo>
                  <a:pt x="0" y="914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12" name="TextBox 12"/>
          <p:cNvSpPr txBox="1"/>
          <p:nvPr/>
        </p:nvSpPr>
        <p:spPr>
          <a:xfrm>
            <a:off x="12969541" y="1239573"/>
            <a:ext cx="5101556" cy="1058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“A lo que 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usted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me 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pidió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sí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manera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la que lo </a:t>
            </a:r>
            <a:r>
              <a:rPr lang="en-US" sz="28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pidió</a:t>
            </a:r>
            <a:r>
              <a:rPr lang="en-US" sz="28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”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-54858" y="4660951"/>
            <a:ext cx="3223260" cy="751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3400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Traslado</a:t>
            </a:r>
            <a:r>
              <a:rPr lang="en-US" sz="4000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:</a:t>
            </a:r>
          </a:p>
        </p:txBody>
      </p:sp>
      <p:sp>
        <p:nvSpPr>
          <p:cNvPr id="16" name="Freeform 9"/>
          <p:cNvSpPr/>
          <p:nvPr/>
        </p:nvSpPr>
        <p:spPr>
          <a:xfrm>
            <a:off x="3878626" y="4374809"/>
            <a:ext cx="7746445" cy="1537380"/>
          </a:xfrm>
          <a:custGeom>
            <a:avLst/>
            <a:gdLst/>
            <a:ahLst/>
            <a:cxnLst/>
            <a:rect l="l" t="t" r="r" b="b"/>
            <a:pathLst>
              <a:path w="9918884" h="2400300">
                <a:moveTo>
                  <a:pt x="0" y="0"/>
                </a:moveTo>
                <a:lnTo>
                  <a:pt x="9918884" y="0"/>
                </a:lnTo>
                <a:lnTo>
                  <a:pt x="9918884" y="2400300"/>
                </a:lnTo>
                <a:lnTo>
                  <a:pt x="0" y="24003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7" name="Freeform 10"/>
          <p:cNvSpPr/>
          <p:nvPr/>
        </p:nvSpPr>
        <p:spPr>
          <a:xfrm rot="16200000">
            <a:off x="12295836" y="4752009"/>
            <a:ext cx="576820" cy="782982"/>
          </a:xfrm>
          <a:custGeom>
            <a:avLst/>
            <a:gdLst/>
            <a:ahLst/>
            <a:cxnLst/>
            <a:rect l="l" t="t" r="r" b="b"/>
            <a:pathLst>
              <a:path w="685860" h="914480">
                <a:moveTo>
                  <a:pt x="0" y="0"/>
                </a:moveTo>
                <a:lnTo>
                  <a:pt x="685860" y="0"/>
                </a:lnTo>
                <a:lnTo>
                  <a:pt x="685860" y="914480"/>
                </a:lnTo>
                <a:lnTo>
                  <a:pt x="0" y="914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8" name="TextBox 11"/>
          <p:cNvSpPr txBox="1"/>
          <p:nvPr/>
        </p:nvSpPr>
        <p:spPr>
          <a:xfrm>
            <a:off x="13545606" y="4536936"/>
            <a:ext cx="3508340" cy="1058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Dar la palabra a la </a:t>
            </a:r>
            <a:r>
              <a:rPr lang="en-US" sz="3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otra</a:t>
            </a:r>
            <a:r>
              <a:rPr lang="en-US" sz="32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parte</a:t>
            </a:r>
            <a:endParaRPr lang="en-US" sz="3200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-69615" y="7810500"/>
            <a:ext cx="3252774" cy="713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Previo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a </a:t>
            </a:r>
            <a:r>
              <a:rPr lang="en-US" sz="3000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proveer</a:t>
            </a:r>
            <a:r>
              <a:rPr lang="en-US" sz="3000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:</a:t>
            </a:r>
          </a:p>
        </p:txBody>
      </p:sp>
      <p:sp>
        <p:nvSpPr>
          <p:cNvPr id="20" name="Freeform 8"/>
          <p:cNvSpPr/>
          <p:nvPr/>
        </p:nvSpPr>
        <p:spPr>
          <a:xfrm>
            <a:off x="3920036" y="7683850"/>
            <a:ext cx="7746445" cy="1290405"/>
          </a:xfrm>
          <a:custGeom>
            <a:avLst/>
            <a:gdLst/>
            <a:ahLst/>
            <a:cxnLst/>
            <a:rect l="l" t="t" r="r" b="b"/>
            <a:pathLst>
              <a:path w="8944434" h="1314518">
                <a:moveTo>
                  <a:pt x="0" y="0"/>
                </a:moveTo>
                <a:lnTo>
                  <a:pt x="8944434" y="0"/>
                </a:lnTo>
                <a:lnTo>
                  <a:pt x="8944434" y="1314518"/>
                </a:lnTo>
                <a:lnTo>
                  <a:pt x="0" y="1314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21" name="TextBox 15"/>
          <p:cNvSpPr txBox="1"/>
          <p:nvPr/>
        </p:nvSpPr>
        <p:spPr>
          <a:xfrm>
            <a:off x="13171644" y="7359422"/>
            <a:ext cx="4256265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4316" lvl="1"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Aclarar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antes de concede.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Aclárese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petición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Fírmese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escrito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  <a:p>
            <a:pPr marL="488632" lvl="1" indent="-244316" algn="l">
              <a:lnSpc>
                <a:spcPts val="3240"/>
              </a:lnSpc>
              <a:buFont typeface="Arial"/>
              <a:buChar char="•"/>
            </a:pP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Hágase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coincidir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la </a:t>
            </a: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suma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con </a:t>
            </a: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el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cuerpo</a:t>
            </a:r>
            <a:r>
              <a:rPr lang="en-US" sz="2700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F55E5CC0-2E3C-F179-FA12-F0A031B5217D}"/>
              </a:ext>
            </a:extLst>
          </p:cNvPr>
          <p:cNvSpPr/>
          <p:nvPr/>
        </p:nvSpPr>
        <p:spPr>
          <a:xfrm rot="16200000">
            <a:off x="12289640" y="7993853"/>
            <a:ext cx="576820" cy="782982"/>
          </a:xfrm>
          <a:custGeom>
            <a:avLst/>
            <a:gdLst/>
            <a:ahLst/>
            <a:cxnLst/>
            <a:rect l="l" t="t" r="r" b="b"/>
            <a:pathLst>
              <a:path w="685860" h="914480">
                <a:moveTo>
                  <a:pt x="0" y="0"/>
                </a:moveTo>
                <a:lnTo>
                  <a:pt x="685860" y="0"/>
                </a:lnTo>
                <a:lnTo>
                  <a:pt x="685860" y="914480"/>
                </a:lnTo>
                <a:lnTo>
                  <a:pt x="0" y="914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981825" cy="10287000"/>
            <a:chOff x="0" y="0"/>
            <a:chExt cx="9309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08592" cy="13716000"/>
            </a:xfrm>
            <a:custGeom>
              <a:avLst/>
              <a:gdLst/>
              <a:ahLst/>
              <a:cxnLst/>
              <a:rect l="l" t="t" r="r" b="b"/>
              <a:pathLst>
                <a:path w="9308592" h="13716000">
                  <a:moveTo>
                    <a:pt x="9308592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9308592" y="13716000"/>
                  </a:lnTo>
                  <a:lnTo>
                    <a:pt x="9308592" y="0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62254" y="2796539"/>
            <a:ext cx="6195150" cy="132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6"/>
              </a:lnSpc>
            </a:pPr>
            <a:r>
              <a:rPr lang="en-US" sz="4800" spc="-29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Recibe la causa a  prueba (art. 318 y ss.)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2254" y="4946015"/>
            <a:ext cx="5657545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9145" lvl="1" indent="-389573" algn="l">
              <a:lnSpc>
                <a:spcPts val="4785"/>
              </a:lnSpc>
              <a:buFont typeface="Arial"/>
              <a:buChar char="•"/>
            </a:pPr>
            <a:r>
              <a:rPr lang="en-US" sz="4200" spc="-48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Interlocutoria</a:t>
            </a:r>
            <a:endParaRPr lang="en-US" sz="4200" spc="-48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779145" lvl="1" indent="-389573" algn="l">
              <a:lnSpc>
                <a:spcPts val="4537"/>
              </a:lnSpc>
              <a:buFont typeface="Arial"/>
              <a:buChar char="•"/>
            </a:pPr>
            <a:r>
              <a:rPr lang="en-US" sz="4200" spc="-48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Reposición</a:t>
            </a:r>
            <a:r>
              <a:rPr lang="en-US" sz="4200" spc="-48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3er día</a:t>
            </a:r>
          </a:p>
          <a:p>
            <a:pPr marL="779145" lvl="1" indent="-389573" algn="l">
              <a:lnSpc>
                <a:spcPts val="4545"/>
              </a:lnSpc>
              <a:buFont typeface="Arial"/>
              <a:buChar char="•"/>
            </a:pPr>
            <a:r>
              <a:rPr lang="en-US" sz="4200" spc="-4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Apelación</a:t>
            </a:r>
            <a:r>
              <a:rPr lang="en-US" sz="4200" spc="-4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4200" spc="-4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subsidiaria</a:t>
            </a:r>
            <a:r>
              <a:rPr lang="en-US" sz="4200" spc="-4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(</a:t>
            </a:r>
            <a:r>
              <a:rPr lang="en-US" sz="4200" spc="-4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efecto</a:t>
            </a:r>
            <a:r>
              <a:rPr lang="en-US" sz="4200" spc="-4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4200" spc="-4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devolutivo</a:t>
            </a:r>
            <a:r>
              <a:rPr lang="en-US" sz="4200" spc="-4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992872" y="0"/>
            <a:ext cx="11295698" cy="10287000"/>
            <a:chOff x="0" y="0"/>
            <a:chExt cx="1506093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060168" cy="13716000"/>
            </a:xfrm>
            <a:custGeom>
              <a:avLst/>
              <a:gdLst/>
              <a:ahLst/>
              <a:cxnLst/>
              <a:rect l="l" t="t" r="r" b="b"/>
              <a:pathLst>
                <a:path w="15060168" h="13716000">
                  <a:moveTo>
                    <a:pt x="15060168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15060168" y="13716000"/>
                  </a:lnTo>
                  <a:lnTo>
                    <a:pt x="15060168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61018" y="6009894"/>
            <a:ext cx="685800" cy="68580"/>
            <a:chOff x="0" y="0"/>
            <a:chExt cx="914400" cy="914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404602" y="178305"/>
            <a:ext cx="7500366" cy="9930381"/>
          </a:xfrm>
          <a:custGeom>
            <a:avLst/>
            <a:gdLst/>
            <a:ahLst/>
            <a:cxnLst/>
            <a:rect l="l" t="t" r="r" b="b"/>
            <a:pathLst>
              <a:path w="7500366" h="9930381">
                <a:moveTo>
                  <a:pt x="0" y="0"/>
                </a:moveTo>
                <a:lnTo>
                  <a:pt x="7500366" y="0"/>
                </a:lnTo>
                <a:lnTo>
                  <a:pt x="7500366" y="9930381"/>
                </a:lnTo>
                <a:lnTo>
                  <a:pt x="0" y="9930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r="-6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" name="Group 11"/>
          <p:cNvGrpSpPr/>
          <p:nvPr/>
        </p:nvGrpSpPr>
        <p:grpSpPr>
          <a:xfrm>
            <a:off x="9628916" y="4444268"/>
            <a:ext cx="7029450" cy="4333875"/>
            <a:chOff x="0" y="0"/>
            <a:chExt cx="9372600" cy="577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71838" cy="5778246"/>
            </a:xfrm>
            <a:custGeom>
              <a:avLst/>
              <a:gdLst/>
              <a:ahLst/>
              <a:cxnLst/>
              <a:rect l="l" t="t" r="r" b="b"/>
              <a:pathLst>
                <a:path w="9371838" h="5778246">
                  <a:moveTo>
                    <a:pt x="28575" y="5721096"/>
                  </a:moveTo>
                  <a:lnTo>
                    <a:pt x="9343263" y="5721096"/>
                  </a:lnTo>
                  <a:lnTo>
                    <a:pt x="9343263" y="5749671"/>
                  </a:lnTo>
                  <a:lnTo>
                    <a:pt x="9314688" y="5749671"/>
                  </a:lnTo>
                  <a:lnTo>
                    <a:pt x="9314688" y="28575"/>
                  </a:lnTo>
                  <a:lnTo>
                    <a:pt x="9343263" y="28575"/>
                  </a:lnTo>
                  <a:lnTo>
                    <a:pt x="9343263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5749671"/>
                  </a:lnTo>
                  <a:lnTo>
                    <a:pt x="28575" y="5749671"/>
                  </a:lnTo>
                  <a:lnTo>
                    <a:pt x="28575" y="5721096"/>
                  </a:lnTo>
                  <a:moveTo>
                    <a:pt x="28575" y="5778246"/>
                  </a:moveTo>
                  <a:cubicBezTo>
                    <a:pt x="12827" y="5778246"/>
                    <a:pt x="0" y="5765419"/>
                    <a:pt x="0" y="5749671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9343263" y="0"/>
                  </a:lnTo>
                  <a:cubicBezTo>
                    <a:pt x="9359011" y="0"/>
                    <a:pt x="9371838" y="12827"/>
                    <a:pt x="9371838" y="28575"/>
                  </a:cubicBezTo>
                  <a:lnTo>
                    <a:pt x="9371838" y="5749671"/>
                  </a:lnTo>
                  <a:cubicBezTo>
                    <a:pt x="9371838" y="5765419"/>
                    <a:pt x="9359011" y="5778246"/>
                    <a:pt x="9343263" y="5778246"/>
                  </a:cubicBezTo>
                  <a:lnTo>
                    <a:pt x="28575" y="5778246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37862" y="9716070"/>
            <a:ext cx="2054543" cy="408622"/>
            <a:chOff x="0" y="0"/>
            <a:chExt cx="2739390" cy="5448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38628" cy="544068"/>
            </a:xfrm>
            <a:custGeom>
              <a:avLst/>
              <a:gdLst/>
              <a:ahLst/>
              <a:cxnLst/>
              <a:rect l="l" t="t" r="r" b="b"/>
              <a:pathLst>
                <a:path w="2738628" h="544068">
                  <a:moveTo>
                    <a:pt x="19050" y="505968"/>
                  </a:moveTo>
                  <a:lnTo>
                    <a:pt x="2719578" y="505968"/>
                  </a:lnTo>
                  <a:lnTo>
                    <a:pt x="2719578" y="525018"/>
                  </a:lnTo>
                  <a:lnTo>
                    <a:pt x="2700528" y="525018"/>
                  </a:lnTo>
                  <a:lnTo>
                    <a:pt x="2700528" y="19050"/>
                  </a:lnTo>
                  <a:lnTo>
                    <a:pt x="2719578" y="19050"/>
                  </a:lnTo>
                  <a:lnTo>
                    <a:pt x="2719578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525018"/>
                  </a:lnTo>
                  <a:lnTo>
                    <a:pt x="19050" y="525018"/>
                  </a:lnTo>
                  <a:lnTo>
                    <a:pt x="19050" y="505968"/>
                  </a:lnTo>
                  <a:moveTo>
                    <a:pt x="19050" y="544068"/>
                  </a:moveTo>
                  <a:cubicBezTo>
                    <a:pt x="8509" y="544068"/>
                    <a:pt x="0" y="535559"/>
                    <a:pt x="0" y="525018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2719578" y="0"/>
                  </a:lnTo>
                  <a:cubicBezTo>
                    <a:pt x="2730119" y="0"/>
                    <a:pt x="2738628" y="8509"/>
                    <a:pt x="2738628" y="19050"/>
                  </a:cubicBezTo>
                  <a:lnTo>
                    <a:pt x="2738628" y="525018"/>
                  </a:lnTo>
                  <a:cubicBezTo>
                    <a:pt x="2738628" y="535559"/>
                    <a:pt x="2730119" y="544068"/>
                    <a:pt x="2719578" y="544068"/>
                  </a:cubicBezTo>
                  <a:lnTo>
                    <a:pt x="19050" y="544068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628916" y="297464"/>
            <a:ext cx="5449253" cy="1128712"/>
            <a:chOff x="0" y="0"/>
            <a:chExt cx="7265670" cy="15049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65670" cy="1504950"/>
            </a:xfrm>
            <a:custGeom>
              <a:avLst/>
              <a:gdLst/>
              <a:ahLst/>
              <a:cxnLst/>
              <a:rect l="l" t="t" r="r" b="b"/>
              <a:pathLst>
                <a:path w="7265670" h="1504950">
                  <a:moveTo>
                    <a:pt x="28575" y="1447800"/>
                  </a:moveTo>
                  <a:lnTo>
                    <a:pt x="7237095" y="1447800"/>
                  </a:lnTo>
                  <a:lnTo>
                    <a:pt x="7237095" y="1476375"/>
                  </a:lnTo>
                  <a:lnTo>
                    <a:pt x="7208520" y="1476375"/>
                  </a:lnTo>
                  <a:lnTo>
                    <a:pt x="7208520" y="28575"/>
                  </a:lnTo>
                  <a:lnTo>
                    <a:pt x="7237095" y="28575"/>
                  </a:lnTo>
                  <a:lnTo>
                    <a:pt x="7237095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1476375"/>
                  </a:lnTo>
                  <a:lnTo>
                    <a:pt x="28575" y="1476375"/>
                  </a:lnTo>
                  <a:lnTo>
                    <a:pt x="28575" y="1447800"/>
                  </a:lnTo>
                  <a:moveTo>
                    <a:pt x="28575" y="1504950"/>
                  </a:moveTo>
                  <a:cubicBezTo>
                    <a:pt x="12827" y="1504950"/>
                    <a:pt x="0" y="1492123"/>
                    <a:pt x="0" y="1476375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7237095" y="0"/>
                  </a:lnTo>
                  <a:cubicBezTo>
                    <a:pt x="7252843" y="0"/>
                    <a:pt x="7265670" y="12827"/>
                    <a:pt x="7265670" y="28575"/>
                  </a:cubicBezTo>
                  <a:lnTo>
                    <a:pt x="7265670" y="1476375"/>
                  </a:lnTo>
                  <a:cubicBezTo>
                    <a:pt x="7265670" y="1492123"/>
                    <a:pt x="7252843" y="1504950"/>
                    <a:pt x="7237095" y="1504950"/>
                  </a:cubicBezTo>
                  <a:lnTo>
                    <a:pt x="28575" y="150495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/>
            <a:lstStyle/>
            <a:p>
              <a:endParaRPr lang="es-CL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572" cy="10287000"/>
          </a:xfrm>
          <a:custGeom>
            <a:avLst/>
            <a:gdLst/>
            <a:ahLst/>
            <a:cxnLst/>
            <a:rect l="l" t="t" r="r" b="b"/>
            <a:pathLst>
              <a:path w="18288572" h="10287000">
                <a:moveTo>
                  <a:pt x="0" y="0"/>
                </a:moveTo>
                <a:lnTo>
                  <a:pt x="18288572" y="0"/>
                </a:lnTo>
                <a:lnTo>
                  <a:pt x="182885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1028700" y="3908158"/>
            <a:ext cx="4412932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spc="-55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Lista de </a:t>
            </a:r>
            <a:r>
              <a:rPr lang="en-US" sz="5400" spc="-55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testigos</a:t>
            </a:r>
            <a:endParaRPr lang="en-US" sz="5400" spc="-55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981444" y="964690"/>
            <a:ext cx="685800" cy="68580"/>
            <a:chOff x="0" y="0"/>
            <a:chExt cx="914400" cy="91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9031984" y="68576"/>
            <a:ext cx="8474202" cy="10149839"/>
          </a:xfrm>
          <a:custGeom>
            <a:avLst/>
            <a:gdLst/>
            <a:ahLst/>
            <a:cxnLst/>
            <a:rect l="l" t="t" r="r" b="b"/>
            <a:pathLst>
              <a:path w="8474202" h="10149839">
                <a:moveTo>
                  <a:pt x="0" y="0"/>
                </a:moveTo>
                <a:lnTo>
                  <a:pt x="8474202" y="0"/>
                </a:lnTo>
                <a:lnTo>
                  <a:pt x="8474202" y="10149838"/>
                </a:lnTo>
                <a:lnTo>
                  <a:pt x="0" y="10149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080" b="-5080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7" name="Group 7"/>
          <p:cNvGrpSpPr/>
          <p:nvPr/>
        </p:nvGrpSpPr>
        <p:grpSpPr>
          <a:xfrm>
            <a:off x="9011696" y="4441982"/>
            <a:ext cx="8517255" cy="3551872"/>
            <a:chOff x="0" y="0"/>
            <a:chExt cx="11356340" cy="47358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356086" cy="4735830"/>
            </a:xfrm>
            <a:custGeom>
              <a:avLst/>
              <a:gdLst/>
              <a:ahLst/>
              <a:cxnLst/>
              <a:rect l="l" t="t" r="r" b="b"/>
              <a:pathLst>
                <a:path w="11356086" h="4735830">
                  <a:moveTo>
                    <a:pt x="28575" y="4678680"/>
                  </a:moveTo>
                  <a:lnTo>
                    <a:pt x="11327511" y="4678680"/>
                  </a:lnTo>
                  <a:lnTo>
                    <a:pt x="11327511" y="4707255"/>
                  </a:lnTo>
                  <a:lnTo>
                    <a:pt x="11298936" y="4707255"/>
                  </a:lnTo>
                  <a:lnTo>
                    <a:pt x="11298936" y="28575"/>
                  </a:lnTo>
                  <a:lnTo>
                    <a:pt x="11327511" y="28575"/>
                  </a:lnTo>
                  <a:lnTo>
                    <a:pt x="11327511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4707255"/>
                  </a:lnTo>
                  <a:lnTo>
                    <a:pt x="28575" y="4707255"/>
                  </a:lnTo>
                  <a:lnTo>
                    <a:pt x="28575" y="4678680"/>
                  </a:lnTo>
                  <a:moveTo>
                    <a:pt x="28575" y="4735830"/>
                  </a:moveTo>
                  <a:cubicBezTo>
                    <a:pt x="12827" y="4735830"/>
                    <a:pt x="0" y="4723003"/>
                    <a:pt x="0" y="4707255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11327511" y="0"/>
                  </a:lnTo>
                  <a:cubicBezTo>
                    <a:pt x="11343259" y="0"/>
                    <a:pt x="11356086" y="12827"/>
                    <a:pt x="11356086" y="28575"/>
                  </a:cubicBezTo>
                  <a:lnTo>
                    <a:pt x="11356086" y="4707255"/>
                  </a:lnTo>
                  <a:cubicBezTo>
                    <a:pt x="11356086" y="4723003"/>
                    <a:pt x="11343259" y="4735830"/>
                    <a:pt x="11327511" y="4735830"/>
                  </a:cubicBezTo>
                  <a:lnTo>
                    <a:pt x="28575" y="473583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23710" y="8097296"/>
            <a:ext cx="8405812" cy="1097280"/>
            <a:chOff x="0" y="0"/>
            <a:chExt cx="11207750" cy="146304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206734" cy="1462278"/>
            </a:xfrm>
            <a:custGeom>
              <a:avLst/>
              <a:gdLst/>
              <a:ahLst/>
              <a:cxnLst/>
              <a:rect l="l" t="t" r="r" b="b"/>
              <a:pathLst>
                <a:path w="11206734" h="1462278">
                  <a:moveTo>
                    <a:pt x="28575" y="1405128"/>
                  </a:moveTo>
                  <a:lnTo>
                    <a:pt x="11178159" y="1405128"/>
                  </a:lnTo>
                  <a:lnTo>
                    <a:pt x="11178159" y="1433703"/>
                  </a:lnTo>
                  <a:lnTo>
                    <a:pt x="11149584" y="1433703"/>
                  </a:lnTo>
                  <a:lnTo>
                    <a:pt x="11149584" y="28575"/>
                  </a:lnTo>
                  <a:lnTo>
                    <a:pt x="11178159" y="28575"/>
                  </a:lnTo>
                  <a:lnTo>
                    <a:pt x="11178159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1433703"/>
                  </a:lnTo>
                  <a:lnTo>
                    <a:pt x="28575" y="1433703"/>
                  </a:lnTo>
                  <a:lnTo>
                    <a:pt x="28575" y="1405128"/>
                  </a:lnTo>
                  <a:moveTo>
                    <a:pt x="28575" y="1462278"/>
                  </a:moveTo>
                  <a:cubicBezTo>
                    <a:pt x="12827" y="1462278"/>
                    <a:pt x="0" y="1449451"/>
                    <a:pt x="0" y="1433703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11178159" y="0"/>
                  </a:lnTo>
                  <a:cubicBezTo>
                    <a:pt x="11193907" y="0"/>
                    <a:pt x="11206734" y="12827"/>
                    <a:pt x="11206734" y="28575"/>
                  </a:cubicBezTo>
                  <a:lnTo>
                    <a:pt x="11206734" y="1433703"/>
                  </a:lnTo>
                  <a:cubicBezTo>
                    <a:pt x="11206734" y="1449451"/>
                    <a:pt x="11193907" y="1462278"/>
                    <a:pt x="11178159" y="1462278"/>
                  </a:cubicBezTo>
                  <a:lnTo>
                    <a:pt x="28575" y="1462278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23710" y="9151142"/>
            <a:ext cx="8123872" cy="1090612"/>
            <a:chOff x="0" y="0"/>
            <a:chExt cx="10831830" cy="14541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831830" cy="1453134"/>
            </a:xfrm>
            <a:custGeom>
              <a:avLst/>
              <a:gdLst/>
              <a:ahLst/>
              <a:cxnLst/>
              <a:rect l="l" t="t" r="r" b="b"/>
              <a:pathLst>
                <a:path w="10831830" h="1453134">
                  <a:moveTo>
                    <a:pt x="28575" y="1395984"/>
                  </a:moveTo>
                  <a:lnTo>
                    <a:pt x="10803255" y="1395984"/>
                  </a:lnTo>
                  <a:lnTo>
                    <a:pt x="10803255" y="1424559"/>
                  </a:lnTo>
                  <a:lnTo>
                    <a:pt x="10774680" y="1424559"/>
                  </a:lnTo>
                  <a:lnTo>
                    <a:pt x="10774680" y="28575"/>
                  </a:lnTo>
                  <a:lnTo>
                    <a:pt x="10803255" y="28575"/>
                  </a:lnTo>
                  <a:lnTo>
                    <a:pt x="10803255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1424559"/>
                  </a:lnTo>
                  <a:lnTo>
                    <a:pt x="28575" y="1424559"/>
                  </a:lnTo>
                  <a:lnTo>
                    <a:pt x="28575" y="1395984"/>
                  </a:lnTo>
                  <a:moveTo>
                    <a:pt x="28575" y="1453134"/>
                  </a:moveTo>
                  <a:cubicBezTo>
                    <a:pt x="12827" y="1453134"/>
                    <a:pt x="0" y="1440307"/>
                    <a:pt x="0" y="1424559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10803255" y="0"/>
                  </a:lnTo>
                  <a:cubicBezTo>
                    <a:pt x="10819003" y="0"/>
                    <a:pt x="10831830" y="12827"/>
                    <a:pt x="10831830" y="28575"/>
                  </a:cubicBezTo>
                  <a:lnTo>
                    <a:pt x="10831830" y="1424559"/>
                  </a:lnTo>
                  <a:cubicBezTo>
                    <a:pt x="10831830" y="1440307"/>
                    <a:pt x="10819003" y="1453134"/>
                    <a:pt x="10803255" y="1453134"/>
                  </a:cubicBezTo>
                  <a:lnTo>
                    <a:pt x="28575" y="1453134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72934" y="1415320"/>
            <a:ext cx="7475220" cy="360998"/>
            <a:chOff x="0" y="0"/>
            <a:chExt cx="9966960" cy="4813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966198" cy="480822"/>
            </a:xfrm>
            <a:custGeom>
              <a:avLst/>
              <a:gdLst/>
              <a:ahLst/>
              <a:cxnLst/>
              <a:rect l="l" t="t" r="r" b="b"/>
              <a:pathLst>
                <a:path w="9966198" h="480822">
                  <a:moveTo>
                    <a:pt x="28575" y="423672"/>
                  </a:moveTo>
                  <a:lnTo>
                    <a:pt x="9937623" y="423672"/>
                  </a:lnTo>
                  <a:lnTo>
                    <a:pt x="9937623" y="452247"/>
                  </a:lnTo>
                  <a:lnTo>
                    <a:pt x="9909048" y="452247"/>
                  </a:lnTo>
                  <a:lnTo>
                    <a:pt x="9909048" y="28575"/>
                  </a:lnTo>
                  <a:lnTo>
                    <a:pt x="9937623" y="28575"/>
                  </a:lnTo>
                  <a:lnTo>
                    <a:pt x="9937623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452247"/>
                  </a:lnTo>
                  <a:lnTo>
                    <a:pt x="28575" y="452247"/>
                  </a:lnTo>
                  <a:lnTo>
                    <a:pt x="28575" y="423672"/>
                  </a:lnTo>
                  <a:moveTo>
                    <a:pt x="28575" y="480822"/>
                  </a:moveTo>
                  <a:cubicBezTo>
                    <a:pt x="12827" y="480822"/>
                    <a:pt x="0" y="467995"/>
                    <a:pt x="0" y="452247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9937623" y="0"/>
                  </a:lnTo>
                  <a:cubicBezTo>
                    <a:pt x="9953371" y="0"/>
                    <a:pt x="9966198" y="12827"/>
                    <a:pt x="9966198" y="28575"/>
                  </a:cubicBezTo>
                  <a:lnTo>
                    <a:pt x="9966198" y="452247"/>
                  </a:lnTo>
                  <a:cubicBezTo>
                    <a:pt x="9966198" y="467995"/>
                    <a:pt x="9953371" y="480822"/>
                    <a:pt x="9937623" y="480822"/>
                  </a:cubicBezTo>
                  <a:lnTo>
                    <a:pt x="28575" y="480822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23711" y="2053113"/>
            <a:ext cx="6035038" cy="362901"/>
            <a:chOff x="0" y="0"/>
            <a:chExt cx="8046718" cy="4838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045958" cy="483870"/>
            </a:xfrm>
            <a:custGeom>
              <a:avLst/>
              <a:gdLst/>
              <a:ahLst/>
              <a:cxnLst/>
              <a:rect l="l" t="t" r="r" b="b"/>
              <a:pathLst>
                <a:path w="8045958" h="483870">
                  <a:moveTo>
                    <a:pt x="28575" y="426720"/>
                  </a:moveTo>
                  <a:lnTo>
                    <a:pt x="8017383" y="426720"/>
                  </a:lnTo>
                  <a:lnTo>
                    <a:pt x="8017383" y="455295"/>
                  </a:lnTo>
                  <a:lnTo>
                    <a:pt x="7988808" y="455295"/>
                  </a:lnTo>
                  <a:lnTo>
                    <a:pt x="7988808" y="28575"/>
                  </a:lnTo>
                  <a:lnTo>
                    <a:pt x="8017383" y="28575"/>
                  </a:lnTo>
                  <a:lnTo>
                    <a:pt x="8017383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455295"/>
                  </a:lnTo>
                  <a:lnTo>
                    <a:pt x="28575" y="455295"/>
                  </a:lnTo>
                  <a:lnTo>
                    <a:pt x="28575" y="426720"/>
                  </a:lnTo>
                  <a:moveTo>
                    <a:pt x="28575" y="483870"/>
                  </a:moveTo>
                  <a:cubicBezTo>
                    <a:pt x="12827" y="483870"/>
                    <a:pt x="0" y="471043"/>
                    <a:pt x="0" y="455295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8017383" y="0"/>
                  </a:lnTo>
                  <a:cubicBezTo>
                    <a:pt x="8033131" y="0"/>
                    <a:pt x="8045958" y="12827"/>
                    <a:pt x="8045958" y="28575"/>
                  </a:cubicBezTo>
                  <a:lnTo>
                    <a:pt x="8045958" y="455295"/>
                  </a:lnTo>
                  <a:cubicBezTo>
                    <a:pt x="8045958" y="471043"/>
                    <a:pt x="8033131" y="483870"/>
                    <a:pt x="8017383" y="483870"/>
                  </a:cubicBezTo>
                  <a:lnTo>
                    <a:pt x="28575" y="48387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23710" y="48292"/>
            <a:ext cx="8123872" cy="724851"/>
            <a:chOff x="0" y="0"/>
            <a:chExt cx="10831830" cy="9664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831830" cy="965454"/>
            </a:xfrm>
            <a:custGeom>
              <a:avLst/>
              <a:gdLst/>
              <a:ahLst/>
              <a:cxnLst/>
              <a:rect l="l" t="t" r="r" b="b"/>
              <a:pathLst>
                <a:path w="10831830" h="965454">
                  <a:moveTo>
                    <a:pt x="28575" y="908304"/>
                  </a:moveTo>
                  <a:lnTo>
                    <a:pt x="10803255" y="908304"/>
                  </a:lnTo>
                  <a:lnTo>
                    <a:pt x="10803255" y="936879"/>
                  </a:lnTo>
                  <a:lnTo>
                    <a:pt x="10774680" y="936879"/>
                  </a:lnTo>
                  <a:lnTo>
                    <a:pt x="10774680" y="28575"/>
                  </a:lnTo>
                  <a:lnTo>
                    <a:pt x="10803255" y="28575"/>
                  </a:lnTo>
                  <a:lnTo>
                    <a:pt x="10803255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936879"/>
                  </a:lnTo>
                  <a:lnTo>
                    <a:pt x="28575" y="936879"/>
                  </a:lnTo>
                  <a:lnTo>
                    <a:pt x="28575" y="908304"/>
                  </a:lnTo>
                  <a:moveTo>
                    <a:pt x="28575" y="965454"/>
                  </a:moveTo>
                  <a:cubicBezTo>
                    <a:pt x="12827" y="965454"/>
                    <a:pt x="0" y="952627"/>
                    <a:pt x="0" y="936879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10803255" y="0"/>
                  </a:lnTo>
                  <a:cubicBezTo>
                    <a:pt x="10819003" y="0"/>
                    <a:pt x="10831830" y="12827"/>
                    <a:pt x="10831830" y="28575"/>
                  </a:cubicBezTo>
                  <a:lnTo>
                    <a:pt x="10831830" y="936879"/>
                  </a:lnTo>
                  <a:cubicBezTo>
                    <a:pt x="10831830" y="952627"/>
                    <a:pt x="10819003" y="965454"/>
                    <a:pt x="10803255" y="965454"/>
                  </a:cubicBezTo>
                  <a:lnTo>
                    <a:pt x="28575" y="965454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/>
            <a:lstStyle/>
            <a:p>
              <a:endParaRPr lang="es-CL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572" cy="10287000"/>
          </a:xfrm>
          <a:custGeom>
            <a:avLst/>
            <a:gdLst/>
            <a:ahLst/>
            <a:cxnLst/>
            <a:rect l="l" t="t" r="r" b="b"/>
            <a:pathLst>
              <a:path w="18288572" h="10287000">
                <a:moveTo>
                  <a:pt x="0" y="0"/>
                </a:moveTo>
                <a:lnTo>
                  <a:pt x="18288572" y="0"/>
                </a:lnTo>
                <a:lnTo>
                  <a:pt x="182885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417484" y="4054790"/>
            <a:ext cx="4818286" cy="222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 spc="-4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Solicitud  absolución de  posiciones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981444" y="964690"/>
            <a:ext cx="685800" cy="68580"/>
            <a:chOff x="0" y="0"/>
            <a:chExt cx="914400" cy="91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8373616" y="29715"/>
            <a:ext cx="8129016" cy="10218420"/>
          </a:xfrm>
          <a:custGeom>
            <a:avLst/>
            <a:gdLst/>
            <a:ahLst/>
            <a:cxnLst/>
            <a:rect l="l" t="t" r="r" b="b"/>
            <a:pathLst>
              <a:path w="8129016" h="10218420">
                <a:moveTo>
                  <a:pt x="0" y="0"/>
                </a:moveTo>
                <a:lnTo>
                  <a:pt x="8129016" y="0"/>
                </a:lnTo>
                <a:lnTo>
                  <a:pt x="8129016" y="10218420"/>
                </a:lnTo>
                <a:lnTo>
                  <a:pt x="0" y="102184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" r="-2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7" name="Group 7"/>
          <p:cNvGrpSpPr/>
          <p:nvPr/>
        </p:nvGrpSpPr>
        <p:grpSpPr>
          <a:xfrm>
            <a:off x="8403620" y="9430"/>
            <a:ext cx="7966710" cy="1917383"/>
            <a:chOff x="0" y="0"/>
            <a:chExt cx="10622280" cy="25565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21518" cy="2556510"/>
            </a:xfrm>
            <a:custGeom>
              <a:avLst/>
              <a:gdLst/>
              <a:ahLst/>
              <a:cxnLst/>
              <a:rect l="l" t="t" r="r" b="b"/>
              <a:pathLst>
                <a:path w="10621518" h="2556510">
                  <a:moveTo>
                    <a:pt x="28575" y="2499360"/>
                  </a:moveTo>
                  <a:lnTo>
                    <a:pt x="10592943" y="2499360"/>
                  </a:lnTo>
                  <a:lnTo>
                    <a:pt x="10592943" y="2527935"/>
                  </a:lnTo>
                  <a:lnTo>
                    <a:pt x="10564368" y="2527935"/>
                  </a:lnTo>
                  <a:lnTo>
                    <a:pt x="10564368" y="28575"/>
                  </a:lnTo>
                  <a:lnTo>
                    <a:pt x="10592943" y="28575"/>
                  </a:lnTo>
                  <a:lnTo>
                    <a:pt x="10592943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2527935"/>
                  </a:lnTo>
                  <a:lnTo>
                    <a:pt x="28575" y="2527935"/>
                  </a:lnTo>
                  <a:lnTo>
                    <a:pt x="28575" y="2499360"/>
                  </a:lnTo>
                  <a:moveTo>
                    <a:pt x="28575" y="2556510"/>
                  </a:moveTo>
                  <a:cubicBezTo>
                    <a:pt x="12827" y="2556510"/>
                    <a:pt x="0" y="2543683"/>
                    <a:pt x="0" y="2527935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10592943" y="0"/>
                  </a:lnTo>
                  <a:cubicBezTo>
                    <a:pt x="10608691" y="0"/>
                    <a:pt x="10621518" y="12827"/>
                    <a:pt x="10621518" y="28575"/>
                  </a:cubicBezTo>
                  <a:lnTo>
                    <a:pt x="10621518" y="2527935"/>
                  </a:lnTo>
                  <a:cubicBezTo>
                    <a:pt x="10621518" y="2543683"/>
                    <a:pt x="10608691" y="2556510"/>
                    <a:pt x="10592943" y="2556510"/>
                  </a:cubicBezTo>
                  <a:lnTo>
                    <a:pt x="28575" y="255651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36494" y="2538031"/>
            <a:ext cx="6886575" cy="364806"/>
            <a:chOff x="0" y="0"/>
            <a:chExt cx="9182100" cy="4864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82100" cy="486156"/>
            </a:xfrm>
            <a:custGeom>
              <a:avLst/>
              <a:gdLst/>
              <a:ahLst/>
              <a:cxnLst/>
              <a:rect l="l" t="t" r="r" b="b"/>
              <a:pathLst>
                <a:path w="9182100" h="486156">
                  <a:moveTo>
                    <a:pt x="19050" y="448056"/>
                  </a:moveTo>
                  <a:lnTo>
                    <a:pt x="9163050" y="448056"/>
                  </a:lnTo>
                  <a:lnTo>
                    <a:pt x="9163050" y="467106"/>
                  </a:lnTo>
                  <a:lnTo>
                    <a:pt x="9144000" y="467106"/>
                  </a:lnTo>
                  <a:lnTo>
                    <a:pt x="9144000" y="19050"/>
                  </a:lnTo>
                  <a:lnTo>
                    <a:pt x="9163050" y="19050"/>
                  </a:lnTo>
                  <a:lnTo>
                    <a:pt x="9163050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467106"/>
                  </a:lnTo>
                  <a:lnTo>
                    <a:pt x="19050" y="467106"/>
                  </a:lnTo>
                  <a:lnTo>
                    <a:pt x="19050" y="448056"/>
                  </a:lnTo>
                  <a:moveTo>
                    <a:pt x="19050" y="486156"/>
                  </a:moveTo>
                  <a:cubicBezTo>
                    <a:pt x="8509" y="486156"/>
                    <a:pt x="0" y="477647"/>
                    <a:pt x="0" y="467106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9163050" y="0"/>
                  </a:lnTo>
                  <a:cubicBezTo>
                    <a:pt x="9173591" y="0"/>
                    <a:pt x="9182100" y="8509"/>
                    <a:pt x="9182100" y="19050"/>
                  </a:cubicBezTo>
                  <a:lnTo>
                    <a:pt x="9182100" y="467106"/>
                  </a:lnTo>
                  <a:cubicBezTo>
                    <a:pt x="9182100" y="477647"/>
                    <a:pt x="9173591" y="486156"/>
                    <a:pt x="9163050" y="486156"/>
                  </a:cubicBezTo>
                  <a:lnTo>
                    <a:pt x="19050" y="486156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22206" y="5330952"/>
            <a:ext cx="7855268" cy="1931670"/>
            <a:chOff x="0" y="0"/>
            <a:chExt cx="10473690" cy="25755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2928" cy="2575560"/>
            </a:xfrm>
            <a:custGeom>
              <a:avLst/>
              <a:gdLst/>
              <a:ahLst/>
              <a:cxnLst/>
              <a:rect l="l" t="t" r="r" b="b"/>
              <a:pathLst>
                <a:path w="10472928" h="2575560">
                  <a:moveTo>
                    <a:pt x="38100" y="2499360"/>
                  </a:moveTo>
                  <a:lnTo>
                    <a:pt x="10434828" y="2499360"/>
                  </a:lnTo>
                  <a:lnTo>
                    <a:pt x="10434828" y="2537460"/>
                  </a:lnTo>
                  <a:lnTo>
                    <a:pt x="10396728" y="2537460"/>
                  </a:lnTo>
                  <a:lnTo>
                    <a:pt x="10396728" y="38100"/>
                  </a:lnTo>
                  <a:lnTo>
                    <a:pt x="10434828" y="38100"/>
                  </a:lnTo>
                  <a:lnTo>
                    <a:pt x="10434828" y="76200"/>
                  </a:lnTo>
                  <a:lnTo>
                    <a:pt x="38100" y="76200"/>
                  </a:lnTo>
                  <a:lnTo>
                    <a:pt x="38100" y="38100"/>
                  </a:lnTo>
                  <a:lnTo>
                    <a:pt x="76200" y="38100"/>
                  </a:lnTo>
                  <a:lnTo>
                    <a:pt x="76200" y="2537460"/>
                  </a:lnTo>
                  <a:lnTo>
                    <a:pt x="38100" y="2537460"/>
                  </a:lnTo>
                  <a:lnTo>
                    <a:pt x="38100" y="2499360"/>
                  </a:lnTo>
                  <a:moveTo>
                    <a:pt x="38100" y="2575560"/>
                  </a:moveTo>
                  <a:cubicBezTo>
                    <a:pt x="17018" y="2575560"/>
                    <a:pt x="0" y="2558542"/>
                    <a:pt x="0" y="253746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10434828" y="0"/>
                  </a:lnTo>
                  <a:cubicBezTo>
                    <a:pt x="10455910" y="0"/>
                    <a:pt x="10472928" y="17018"/>
                    <a:pt x="10472928" y="38100"/>
                  </a:cubicBezTo>
                  <a:lnTo>
                    <a:pt x="10472928" y="2537460"/>
                  </a:lnTo>
                  <a:cubicBezTo>
                    <a:pt x="10472928" y="2558542"/>
                    <a:pt x="10455910" y="2575560"/>
                    <a:pt x="10434828" y="2575560"/>
                  </a:cubicBezTo>
                  <a:lnTo>
                    <a:pt x="38100" y="257556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36494" y="9252012"/>
            <a:ext cx="7826693" cy="859155"/>
            <a:chOff x="0" y="0"/>
            <a:chExt cx="10435590" cy="11455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434828" cy="1144524"/>
            </a:xfrm>
            <a:custGeom>
              <a:avLst/>
              <a:gdLst/>
              <a:ahLst/>
              <a:cxnLst/>
              <a:rect l="l" t="t" r="r" b="b"/>
              <a:pathLst>
                <a:path w="10434828" h="1144524">
                  <a:moveTo>
                    <a:pt x="19050" y="1106424"/>
                  </a:moveTo>
                  <a:lnTo>
                    <a:pt x="10415778" y="1106424"/>
                  </a:lnTo>
                  <a:lnTo>
                    <a:pt x="10415778" y="1125474"/>
                  </a:lnTo>
                  <a:lnTo>
                    <a:pt x="10396728" y="1125474"/>
                  </a:lnTo>
                  <a:lnTo>
                    <a:pt x="10396728" y="19050"/>
                  </a:lnTo>
                  <a:lnTo>
                    <a:pt x="10415778" y="19050"/>
                  </a:lnTo>
                  <a:lnTo>
                    <a:pt x="10415778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1125474"/>
                  </a:lnTo>
                  <a:lnTo>
                    <a:pt x="19050" y="1125474"/>
                  </a:lnTo>
                  <a:lnTo>
                    <a:pt x="19050" y="1106424"/>
                  </a:lnTo>
                  <a:moveTo>
                    <a:pt x="19050" y="1144524"/>
                  </a:moveTo>
                  <a:cubicBezTo>
                    <a:pt x="8509" y="1144524"/>
                    <a:pt x="0" y="1136015"/>
                    <a:pt x="0" y="112547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10415778" y="0"/>
                  </a:lnTo>
                  <a:cubicBezTo>
                    <a:pt x="10426319" y="0"/>
                    <a:pt x="10434828" y="8509"/>
                    <a:pt x="10434828" y="19050"/>
                  </a:cubicBezTo>
                  <a:lnTo>
                    <a:pt x="10434828" y="1125474"/>
                  </a:lnTo>
                  <a:cubicBezTo>
                    <a:pt x="10434828" y="1136015"/>
                    <a:pt x="10426319" y="1144524"/>
                    <a:pt x="10415778" y="1144524"/>
                  </a:cubicBezTo>
                  <a:lnTo>
                    <a:pt x="19050" y="11445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s-CL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254" y="6540562"/>
            <a:ext cx="5720328" cy="572032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42745"/>
              </a:srgbClr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algn="ctr">
                <a:lnSpc>
                  <a:spcPts val="1198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369614" y="3644098"/>
            <a:ext cx="8604886" cy="4114801"/>
          </a:xfrm>
          <a:custGeom>
            <a:avLst/>
            <a:gdLst/>
            <a:ahLst/>
            <a:cxnLst/>
            <a:rect l="l" t="t" r="r" b="b"/>
            <a:pathLst>
              <a:path w="9277855" h="4877572">
                <a:moveTo>
                  <a:pt x="0" y="0"/>
                </a:moveTo>
                <a:lnTo>
                  <a:pt x="9277855" y="0"/>
                </a:lnTo>
                <a:lnTo>
                  <a:pt x="9277855" y="4877571"/>
                </a:lnTo>
                <a:lnTo>
                  <a:pt x="0" y="4877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4" b="-344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14373796" y="8414066"/>
            <a:ext cx="3914203" cy="4114800"/>
          </a:xfrm>
          <a:custGeom>
            <a:avLst/>
            <a:gdLst/>
            <a:ahLst/>
            <a:cxnLst/>
            <a:rect l="l" t="t" r="r" b="b"/>
            <a:pathLst>
              <a:path w="3914203" h="4114800">
                <a:moveTo>
                  <a:pt x="0" y="0"/>
                </a:moveTo>
                <a:lnTo>
                  <a:pt x="3914204" y="0"/>
                </a:lnTo>
                <a:lnTo>
                  <a:pt x="39142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TextBox 7"/>
          <p:cNvSpPr txBox="1"/>
          <p:nvPr/>
        </p:nvSpPr>
        <p:spPr>
          <a:xfrm>
            <a:off x="984733" y="465834"/>
            <a:ext cx="8281428" cy="998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000000"/>
                </a:solidFill>
                <a:latin typeface="Montserrat" panose="00000500000000000000" pitchFamily="2" charset="0"/>
                <a:ea typeface="Droid Serif Bold" panose="020B0604020202020204" charset="0"/>
                <a:cs typeface="Droid Serif Bold" panose="020B0604020202020204" charset="0"/>
                <a:sym typeface="Droid Serif Bold"/>
              </a:rPr>
              <a:t>Presuma</a:t>
            </a:r>
            <a:endParaRPr lang="en-US" sz="6000" dirty="0">
              <a:solidFill>
                <a:srgbClr val="000000"/>
              </a:solidFill>
              <a:latin typeface="Montserrat" panose="00000500000000000000" pitchFamily="2" charset="0"/>
              <a:ea typeface="Droid Serif Bold" panose="020B0604020202020204" charset="0"/>
              <a:cs typeface="Droid Serif Bold" panose="020B0604020202020204" charset="0"/>
              <a:sym typeface="Droid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8446" y="3644098"/>
            <a:ext cx="9141168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8993" lvl="1" indent="-304497" algn="l">
              <a:lnSpc>
                <a:spcPts val="394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Tipo de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procedimiento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que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corresponda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al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juicio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08993" lvl="1" indent="-304497" algn="l">
              <a:lnSpc>
                <a:spcPts val="394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Materia del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pleito</a:t>
            </a:r>
            <a:endParaRPr lang="en-US" sz="3600" b="1" dirty="0">
              <a:solidFill>
                <a:srgbClr val="000000"/>
              </a:solidFill>
              <a:latin typeface="TT Rounds Condensed" panose="020B0604020202020204" charset="0"/>
              <a:ea typeface="Montserrat Medium"/>
              <a:cs typeface="Montserrat Medium"/>
              <a:sym typeface="Montserrat Medium"/>
            </a:endParaRPr>
          </a:p>
          <a:p>
            <a:pPr marL="608993" lvl="1" indent="-304497" algn="l">
              <a:lnSpc>
                <a:spcPts val="394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Nombre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completo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y RUT  del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demandante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08993" lvl="1" indent="-304497" algn="l">
              <a:lnSpc>
                <a:spcPts val="394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Nombre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completo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y RUT Abogado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patrocinante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08993" lvl="1" indent="-304497" algn="l">
              <a:lnSpc>
                <a:spcPts val="394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Nombre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completo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y RUT de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apoderados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</a:t>
            </a:r>
          </a:p>
          <a:p>
            <a:pPr marL="608993" lvl="1" indent="-304497" algn="l">
              <a:lnSpc>
                <a:spcPts val="394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Nombre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completo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 y RUT del/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los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demandados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. </a:t>
            </a:r>
          </a:p>
          <a:p>
            <a:pPr marL="608993" lvl="1" indent="-304497" algn="l">
              <a:lnSpc>
                <a:spcPts val="3949"/>
              </a:lnSpc>
              <a:buAutoNum type="arabicPeriod"/>
            </a:pP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(*) </a:t>
            </a:r>
            <a:r>
              <a:rPr lang="en-US" sz="3600" b="1" dirty="0" err="1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Dirección</a:t>
            </a:r>
            <a:r>
              <a:rPr lang="en-US" sz="3600" b="1" dirty="0">
                <a:solidFill>
                  <a:srgbClr val="000000"/>
                </a:solidFill>
                <a:latin typeface="TT Rounds Condensed" panose="020B0604020202020204" charset="0"/>
                <a:ea typeface="Montserrat Medium"/>
                <a:cs typeface="Montserrat Medium"/>
                <a:sym typeface="Montserrat Medium"/>
              </a:rPr>
              <a:t> o email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4733" y="2000145"/>
            <a:ext cx="15697200" cy="98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9"/>
              </a:lnSpc>
              <a:spcBef>
                <a:spcPct val="0"/>
              </a:spcBef>
            </a:pP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Montserrat Bold"/>
                <a:cs typeface="Montserrat Bold"/>
                <a:sym typeface="Montserrat Bold"/>
              </a:rPr>
              <a:t>•</a:t>
            </a:r>
            <a:r>
              <a:rPr lang="en-US" sz="4800" spc="20" dirty="0" err="1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Autoacordado</a:t>
            </a: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 </a:t>
            </a:r>
            <a:r>
              <a:rPr lang="en-US" sz="4800" spc="20" dirty="0" err="1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Sobre</a:t>
            </a: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 </a:t>
            </a:r>
            <a:r>
              <a:rPr lang="en-US" sz="4800" spc="20" dirty="0" err="1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Minutas</a:t>
            </a: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 Para </a:t>
            </a:r>
            <a:r>
              <a:rPr lang="en-US" sz="4800" spc="20" dirty="0" err="1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Demandas</a:t>
            </a: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 Para </a:t>
            </a:r>
            <a:r>
              <a:rPr lang="en-US" sz="4800" spc="20" dirty="0" err="1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Demandas</a:t>
            </a: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 </a:t>
            </a:r>
            <a:r>
              <a:rPr lang="en-US" sz="4800" spc="20" dirty="0" err="1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Nuevas</a:t>
            </a: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. Corte de </a:t>
            </a:r>
            <a:r>
              <a:rPr lang="en-US" sz="4800" spc="20" dirty="0" err="1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Apelaciones</a:t>
            </a:r>
            <a:r>
              <a:rPr lang="en-US" sz="4800" spc="20" dirty="0">
                <a:solidFill>
                  <a:srgbClr val="000000"/>
                </a:solidFill>
                <a:latin typeface="TT Rounds Condensed" panose="020B0604020202020204" charset="0"/>
                <a:ea typeface="Droid Serif Bold" panose="020B0604020202020204" charset="0"/>
                <a:cs typeface="Droid Serif Bold" panose="020B0604020202020204" charset="0"/>
                <a:sym typeface="Montserrat Bold"/>
              </a:rPr>
              <a:t> de Santiago. 1989.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572" cy="10287000"/>
          </a:xfrm>
          <a:custGeom>
            <a:avLst/>
            <a:gdLst/>
            <a:ahLst/>
            <a:cxnLst/>
            <a:rect l="l" t="t" r="r" b="b"/>
            <a:pathLst>
              <a:path w="18288572" h="10287000">
                <a:moveTo>
                  <a:pt x="0" y="0"/>
                </a:moveTo>
                <a:lnTo>
                  <a:pt x="18288572" y="0"/>
                </a:lnTo>
                <a:lnTo>
                  <a:pt x="182885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220980" y="4372672"/>
            <a:ext cx="5062538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spc="-32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Solicitud de perito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981444" y="964690"/>
            <a:ext cx="685800" cy="68580"/>
            <a:chOff x="0" y="0"/>
            <a:chExt cx="914400" cy="914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Freeform 6"/>
          <p:cNvSpPr/>
          <p:nvPr/>
        </p:nvSpPr>
        <p:spPr>
          <a:xfrm>
            <a:off x="8245601" y="50288"/>
            <a:ext cx="9031986" cy="10236706"/>
          </a:xfrm>
          <a:custGeom>
            <a:avLst/>
            <a:gdLst/>
            <a:ahLst/>
            <a:cxnLst/>
            <a:rect l="l" t="t" r="r" b="b"/>
            <a:pathLst>
              <a:path w="9031986" h="10236706">
                <a:moveTo>
                  <a:pt x="0" y="0"/>
                </a:moveTo>
                <a:lnTo>
                  <a:pt x="9031985" y="0"/>
                </a:lnTo>
                <a:lnTo>
                  <a:pt x="9031985" y="10236706"/>
                </a:lnTo>
                <a:lnTo>
                  <a:pt x="0" y="102367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" b="-14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7" name="Group 7"/>
          <p:cNvGrpSpPr/>
          <p:nvPr/>
        </p:nvGrpSpPr>
        <p:grpSpPr>
          <a:xfrm>
            <a:off x="8536494" y="2314002"/>
            <a:ext cx="7663815" cy="424815"/>
            <a:chOff x="0" y="0"/>
            <a:chExt cx="10218420" cy="5664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18420" cy="565404"/>
            </a:xfrm>
            <a:custGeom>
              <a:avLst/>
              <a:gdLst/>
              <a:ahLst/>
              <a:cxnLst/>
              <a:rect l="l" t="t" r="r" b="b"/>
              <a:pathLst>
                <a:path w="10218420" h="565404">
                  <a:moveTo>
                    <a:pt x="19050" y="527304"/>
                  </a:moveTo>
                  <a:lnTo>
                    <a:pt x="10199370" y="527304"/>
                  </a:lnTo>
                  <a:lnTo>
                    <a:pt x="10199370" y="546354"/>
                  </a:lnTo>
                  <a:lnTo>
                    <a:pt x="10180320" y="546354"/>
                  </a:lnTo>
                  <a:lnTo>
                    <a:pt x="10180320" y="19050"/>
                  </a:lnTo>
                  <a:lnTo>
                    <a:pt x="10199370" y="19050"/>
                  </a:lnTo>
                  <a:lnTo>
                    <a:pt x="10199370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546354"/>
                  </a:lnTo>
                  <a:lnTo>
                    <a:pt x="19050" y="546354"/>
                  </a:lnTo>
                  <a:lnTo>
                    <a:pt x="19050" y="527304"/>
                  </a:lnTo>
                  <a:moveTo>
                    <a:pt x="19050" y="565404"/>
                  </a:moveTo>
                  <a:cubicBezTo>
                    <a:pt x="8509" y="565404"/>
                    <a:pt x="0" y="556895"/>
                    <a:pt x="0" y="54635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10199370" y="0"/>
                  </a:lnTo>
                  <a:cubicBezTo>
                    <a:pt x="10209911" y="0"/>
                    <a:pt x="10218420" y="8509"/>
                    <a:pt x="10218420" y="19050"/>
                  </a:cubicBezTo>
                  <a:lnTo>
                    <a:pt x="10218420" y="546354"/>
                  </a:lnTo>
                  <a:cubicBezTo>
                    <a:pt x="10218420" y="556895"/>
                    <a:pt x="10209911" y="565404"/>
                    <a:pt x="10199370" y="565404"/>
                  </a:cubicBezTo>
                  <a:lnTo>
                    <a:pt x="19050" y="565404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03620" y="9430"/>
            <a:ext cx="7966710" cy="1917383"/>
            <a:chOff x="0" y="0"/>
            <a:chExt cx="10622280" cy="25565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21518" cy="2556510"/>
            </a:xfrm>
            <a:custGeom>
              <a:avLst/>
              <a:gdLst/>
              <a:ahLst/>
              <a:cxnLst/>
              <a:rect l="l" t="t" r="r" b="b"/>
              <a:pathLst>
                <a:path w="10621518" h="2556510">
                  <a:moveTo>
                    <a:pt x="28575" y="2499360"/>
                  </a:moveTo>
                  <a:lnTo>
                    <a:pt x="10592943" y="2499360"/>
                  </a:lnTo>
                  <a:lnTo>
                    <a:pt x="10592943" y="2527935"/>
                  </a:lnTo>
                  <a:lnTo>
                    <a:pt x="10564368" y="2527935"/>
                  </a:lnTo>
                  <a:lnTo>
                    <a:pt x="10564368" y="28575"/>
                  </a:lnTo>
                  <a:lnTo>
                    <a:pt x="10592943" y="28575"/>
                  </a:lnTo>
                  <a:lnTo>
                    <a:pt x="10592943" y="57150"/>
                  </a:lnTo>
                  <a:lnTo>
                    <a:pt x="28575" y="57150"/>
                  </a:lnTo>
                  <a:lnTo>
                    <a:pt x="28575" y="28575"/>
                  </a:lnTo>
                  <a:lnTo>
                    <a:pt x="57150" y="28575"/>
                  </a:lnTo>
                  <a:lnTo>
                    <a:pt x="57150" y="2527935"/>
                  </a:lnTo>
                  <a:lnTo>
                    <a:pt x="28575" y="2527935"/>
                  </a:lnTo>
                  <a:lnTo>
                    <a:pt x="28575" y="2499360"/>
                  </a:lnTo>
                  <a:moveTo>
                    <a:pt x="28575" y="2556510"/>
                  </a:moveTo>
                  <a:cubicBezTo>
                    <a:pt x="12827" y="2556510"/>
                    <a:pt x="0" y="2543683"/>
                    <a:pt x="0" y="2527935"/>
                  </a:cubicBezTo>
                  <a:lnTo>
                    <a:pt x="0" y="28575"/>
                  </a:lnTo>
                  <a:cubicBezTo>
                    <a:pt x="0" y="12827"/>
                    <a:pt x="12827" y="0"/>
                    <a:pt x="28575" y="0"/>
                  </a:cubicBezTo>
                  <a:lnTo>
                    <a:pt x="10592943" y="0"/>
                  </a:lnTo>
                  <a:cubicBezTo>
                    <a:pt x="10608691" y="0"/>
                    <a:pt x="10621518" y="12827"/>
                    <a:pt x="10621518" y="28575"/>
                  </a:cubicBezTo>
                  <a:lnTo>
                    <a:pt x="10621518" y="2527935"/>
                  </a:lnTo>
                  <a:cubicBezTo>
                    <a:pt x="10621518" y="2543683"/>
                    <a:pt x="10608691" y="2556510"/>
                    <a:pt x="10592943" y="2556510"/>
                  </a:cubicBezTo>
                  <a:lnTo>
                    <a:pt x="28575" y="255651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522206" y="4622292"/>
            <a:ext cx="8008620" cy="2187893"/>
            <a:chOff x="0" y="0"/>
            <a:chExt cx="10678160" cy="29171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677144" cy="2916936"/>
            </a:xfrm>
            <a:custGeom>
              <a:avLst/>
              <a:gdLst/>
              <a:ahLst/>
              <a:cxnLst/>
              <a:rect l="l" t="t" r="r" b="b"/>
              <a:pathLst>
                <a:path w="10677144" h="2916936">
                  <a:moveTo>
                    <a:pt x="38100" y="2840736"/>
                  </a:moveTo>
                  <a:lnTo>
                    <a:pt x="10639044" y="2840736"/>
                  </a:lnTo>
                  <a:lnTo>
                    <a:pt x="10639044" y="2878836"/>
                  </a:lnTo>
                  <a:lnTo>
                    <a:pt x="10600944" y="2878836"/>
                  </a:lnTo>
                  <a:lnTo>
                    <a:pt x="10600944" y="38100"/>
                  </a:lnTo>
                  <a:lnTo>
                    <a:pt x="10639044" y="38100"/>
                  </a:lnTo>
                  <a:lnTo>
                    <a:pt x="10639044" y="76200"/>
                  </a:lnTo>
                  <a:lnTo>
                    <a:pt x="38100" y="76200"/>
                  </a:lnTo>
                  <a:lnTo>
                    <a:pt x="38100" y="38100"/>
                  </a:lnTo>
                  <a:lnTo>
                    <a:pt x="76200" y="38100"/>
                  </a:lnTo>
                  <a:lnTo>
                    <a:pt x="76200" y="2878836"/>
                  </a:lnTo>
                  <a:lnTo>
                    <a:pt x="38100" y="2878836"/>
                  </a:lnTo>
                  <a:lnTo>
                    <a:pt x="38100" y="2840736"/>
                  </a:lnTo>
                  <a:moveTo>
                    <a:pt x="38100" y="2916936"/>
                  </a:moveTo>
                  <a:cubicBezTo>
                    <a:pt x="17018" y="2916936"/>
                    <a:pt x="0" y="2899918"/>
                    <a:pt x="0" y="2878836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10639044" y="0"/>
                  </a:lnTo>
                  <a:cubicBezTo>
                    <a:pt x="10660125" y="0"/>
                    <a:pt x="10677144" y="17018"/>
                    <a:pt x="10677144" y="38100"/>
                  </a:cubicBezTo>
                  <a:lnTo>
                    <a:pt x="10677144" y="2878836"/>
                  </a:lnTo>
                  <a:cubicBezTo>
                    <a:pt x="10677144" y="2899918"/>
                    <a:pt x="10660125" y="2916936"/>
                    <a:pt x="10639044" y="2916936"/>
                  </a:cubicBezTo>
                  <a:lnTo>
                    <a:pt x="38100" y="2916936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36494" y="7041451"/>
            <a:ext cx="7980045" cy="2879407"/>
            <a:chOff x="0" y="0"/>
            <a:chExt cx="10640060" cy="38392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639044" cy="3838956"/>
            </a:xfrm>
            <a:custGeom>
              <a:avLst/>
              <a:gdLst/>
              <a:ahLst/>
              <a:cxnLst/>
              <a:rect l="l" t="t" r="r" b="b"/>
              <a:pathLst>
                <a:path w="10639044" h="3838956">
                  <a:moveTo>
                    <a:pt x="19050" y="3800856"/>
                  </a:moveTo>
                  <a:lnTo>
                    <a:pt x="10619994" y="3800856"/>
                  </a:lnTo>
                  <a:lnTo>
                    <a:pt x="10619994" y="3819906"/>
                  </a:lnTo>
                  <a:lnTo>
                    <a:pt x="10600944" y="3819906"/>
                  </a:lnTo>
                  <a:lnTo>
                    <a:pt x="10600944" y="19050"/>
                  </a:lnTo>
                  <a:lnTo>
                    <a:pt x="10619994" y="19050"/>
                  </a:lnTo>
                  <a:lnTo>
                    <a:pt x="10619994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3819906"/>
                  </a:lnTo>
                  <a:lnTo>
                    <a:pt x="19050" y="3819906"/>
                  </a:lnTo>
                  <a:lnTo>
                    <a:pt x="19050" y="3800856"/>
                  </a:lnTo>
                  <a:moveTo>
                    <a:pt x="19050" y="3838956"/>
                  </a:moveTo>
                  <a:cubicBezTo>
                    <a:pt x="8509" y="3838956"/>
                    <a:pt x="0" y="3830447"/>
                    <a:pt x="0" y="3819906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10619994" y="0"/>
                  </a:lnTo>
                  <a:cubicBezTo>
                    <a:pt x="10630535" y="0"/>
                    <a:pt x="10639044" y="8509"/>
                    <a:pt x="10639044" y="19050"/>
                  </a:cubicBezTo>
                  <a:lnTo>
                    <a:pt x="10639044" y="3819906"/>
                  </a:lnTo>
                  <a:cubicBezTo>
                    <a:pt x="10639044" y="3830447"/>
                    <a:pt x="10630535" y="3838956"/>
                    <a:pt x="10619994" y="3838956"/>
                  </a:cubicBezTo>
                  <a:lnTo>
                    <a:pt x="19050" y="383895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s-CL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80388-A16A-27BF-EC71-DD0F5F750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27203D-D98C-B552-C41E-0F82004266B9}"/>
              </a:ext>
            </a:extLst>
          </p:cNvPr>
          <p:cNvGrpSpPr/>
          <p:nvPr/>
        </p:nvGrpSpPr>
        <p:grpSpPr>
          <a:xfrm>
            <a:off x="13789260" y="1428212"/>
            <a:ext cx="4397205" cy="4397205"/>
            <a:chOff x="0" y="0"/>
            <a:chExt cx="8128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6A7583-9595-C2E9-DE27-65356E04A92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C6C2">
                <a:alpha val="6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21F016A-6F0A-A171-FC1B-916A9F35517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6AF7773-2C4C-914A-3C99-792A52FB33FC}"/>
              </a:ext>
            </a:extLst>
          </p:cNvPr>
          <p:cNvGrpSpPr/>
          <p:nvPr/>
        </p:nvGrpSpPr>
        <p:grpSpPr>
          <a:xfrm>
            <a:off x="15387053" y="-1285688"/>
            <a:ext cx="5427799" cy="5427799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0D5F833-0201-387E-EBE3-624F37B88DB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AE1D5DC-4DAC-839C-127F-2BD28024745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028A2417-431D-4AB1-5EBB-E463E56A33CA}"/>
              </a:ext>
            </a:extLst>
          </p:cNvPr>
          <p:cNvGrpSpPr/>
          <p:nvPr/>
        </p:nvGrpSpPr>
        <p:grpSpPr>
          <a:xfrm>
            <a:off x="-2278403" y="3587032"/>
            <a:ext cx="7034805" cy="7034805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0981550-1691-5E04-22AF-2E10D8451A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B4B7">
                <a:alpha val="6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76597274-C56C-8165-5BA8-C1CBAF6EAFA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5FB69110-4721-46F4-CF0B-82A304EAE50F}"/>
              </a:ext>
            </a:extLst>
          </p:cNvPr>
          <p:cNvGrpSpPr/>
          <p:nvPr/>
        </p:nvGrpSpPr>
        <p:grpSpPr>
          <a:xfrm>
            <a:off x="15472566" y="3626814"/>
            <a:ext cx="6537692" cy="6537692"/>
            <a:chOff x="0" y="0"/>
            <a:chExt cx="812800" cy="8128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901306C-7CBD-EB12-EB3C-36CAE4AA10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049A555F-120D-38E5-5FFB-7D96D4FD319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5EF5FF0-9FE3-F6ED-2CFF-C14A17F1BD45}"/>
              </a:ext>
            </a:extLst>
          </p:cNvPr>
          <p:cNvGrpSpPr/>
          <p:nvPr/>
        </p:nvGrpSpPr>
        <p:grpSpPr>
          <a:xfrm>
            <a:off x="-227827" y="8095088"/>
            <a:ext cx="4888028" cy="4888028"/>
            <a:chOff x="0" y="0"/>
            <a:chExt cx="812800" cy="8128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5FABE85-8DDB-AF04-CC78-D4D2505F7C1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DA49F">
                <a:alpha val="60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EEF78B54-1678-E89F-9EE6-15799CD88FA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22886" tIns="22886" rIns="22886" bIns="22886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19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C47B85C1-BF66-BA7D-FD82-9E22C71E97B9}"/>
              </a:ext>
            </a:extLst>
          </p:cNvPr>
          <p:cNvSpPr/>
          <p:nvPr/>
        </p:nvSpPr>
        <p:spPr>
          <a:xfrm rot="-527033">
            <a:off x="16645958" y="1145992"/>
            <a:ext cx="2277051" cy="5992238"/>
          </a:xfrm>
          <a:custGeom>
            <a:avLst/>
            <a:gdLst/>
            <a:ahLst/>
            <a:cxnLst/>
            <a:rect l="l" t="t" r="r" b="b"/>
            <a:pathLst>
              <a:path w="2277051" h="5992238">
                <a:moveTo>
                  <a:pt x="0" y="0"/>
                </a:moveTo>
                <a:lnTo>
                  <a:pt x="2277050" y="0"/>
                </a:lnTo>
                <a:lnTo>
                  <a:pt x="2277050" y="5992239"/>
                </a:lnTo>
                <a:lnTo>
                  <a:pt x="0" y="59922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96DA9948-80D3-4002-AF37-5C47ECC70DCA}"/>
              </a:ext>
            </a:extLst>
          </p:cNvPr>
          <p:cNvSpPr/>
          <p:nvPr/>
        </p:nvSpPr>
        <p:spPr>
          <a:xfrm>
            <a:off x="685736" y="6180167"/>
            <a:ext cx="1885201" cy="5008988"/>
          </a:xfrm>
          <a:custGeom>
            <a:avLst/>
            <a:gdLst/>
            <a:ahLst/>
            <a:cxnLst/>
            <a:rect l="l" t="t" r="r" b="b"/>
            <a:pathLst>
              <a:path w="1885201" h="5008988">
                <a:moveTo>
                  <a:pt x="0" y="0"/>
                </a:moveTo>
                <a:lnTo>
                  <a:pt x="1885201" y="0"/>
                </a:lnTo>
                <a:lnTo>
                  <a:pt x="1885201" y="5008989"/>
                </a:lnTo>
                <a:lnTo>
                  <a:pt x="0" y="500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9FB3AFBA-7BA5-8177-C11F-D9B095DDE42D}"/>
              </a:ext>
            </a:extLst>
          </p:cNvPr>
          <p:cNvSpPr txBox="1"/>
          <p:nvPr/>
        </p:nvSpPr>
        <p:spPr>
          <a:xfrm>
            <a:off x="2192790" y="1265535"/>
            <a:ext cx="13902420" cy="342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Seminario: </a:t>
            </a:r>
          </a:p>
          <a:p>
            <a:pPr marL="0" marR="0" lvl="0" indent="0" algn="ctr" defTabSz="914400" rtl="0" eaLnBrk="1" fontAlgn="auto" latinLnBrk="0" hangingPunct="1">
              <a:lnSpc>
                <a:spcPts val="13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Redacción</a:t>
            </a:r>
            <a:r>
              <a:rPr lang="en-US" sz="7200" b="1" dirty="0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 de </a:t>
            </a:r>
            <a:r>
              <a:rPr lang="en-US" sz="7200" b="1" dirty="0" err="1">
                <a:solidFill>
                  <a:srgbClr val="000000"/>
                </a:solidFill>
                <a:latin typeface="Montserrat Light" panose="00000400000000000000" pitchFamily="2" charset="0"/>
                <a:ea typeface="Droid Serif Bold"/>
                <a:cs typeface="Droid Serif Bold"/>
                <a:sym typeface="Droid Serif Bold"/>
              </a:rPr>
              <a:t>demanda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ea typeface="Droid Serif Bold"/>
              <a:cs typeface="Droid Serif Bold"/>
              <a:sym typeface="Droid Serif Bold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E4557C50-9815-BA94-16F8-E2D0EDB1949B}"/>
              </a:ext>
            </a:extLst>
          </p:cNvPr>
          <p:cNvSpPr txBox="1"/>
          <p:nvPr/>
        </p:nvSpPr>
        <p:spPr>
          <a:xfrm>
            <a:off x="142574" y="688375"/>
            <a:ext cx="5638800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78" b="0" i="0" u="none" strike="noStrike" kern="1200" cap="none" spc="0" normalizeH="0" baseline="0" noProof="0" dirty="0" err="1">
                <a:ln>
                  <a:noFill/>
                </a:ln>
                <a:solidFill>
                  <a:srgbClr val="8F6E69"/>
                </a:solidFill>
                <a:effectLst/>
                <a:uLnTx/>
                <a:uFillTx/>
                <a:latin typeface="Brittany"/>
                <a:ea typeface="Brittany"/>
                <a:cs typeface="Brittany"/>
                <a:sym typeface="Brittany"/>
              </a:rPr>
              <a:t>Clínica</a:t>
            </a:r>
            <a:r>
              <a:rPr kumimoji="0" lang="en-US" sz="10078" b="0" i="0" u="none" strike="noStrike" kern="1200" cap="none" spc="0" normalizeH="0" baseline="0" noProof="0" dirty="0">
                <a:ln>
                  <a:noFill/>
                </a:ln>
                <a:solidFill>
                  <a:srgbClr val="8F6E69"/>
                </a:solidFill>
                <a:effectLst/>
                <a:uLnTx/>
                <a:uFillTx/>
                <a:latin typeface="Brittany"/>
                <a:ea typeface="Brittany"/>
                <a:cs typeface="Brittany"/>
                <a:sym typeface="Brittany"/>
              </a:rPr>
              <a:t> I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8EC67D2A-9FFF-E405-B2A8-C18DF44A3B74}"/>
              </a:ext>
            </a:extLst>
          </p:cNvPr>
          <p:cNvSpPr txBox="1"/>
          <p:nvPr/>
        </p:nvSpPr>
        <p:spPr>
          <a:xfrm>
            <a:off x="4872707" y="5123001"/>
            <a:ext cx="9731425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09371" lvl="1" indent="-454685" algn="just">
              <a:lnSpc>
                <a:spcPts val="4320"/>
              </a:lnSpc>
              <a:buFont typeface="Arial"/>
              <a:buChar char="•"/>
            </a:pP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Voluntarios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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Inscribirse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por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Ucursos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Wingdings" panose="05000000000000000000" pitchFamily="2" charset="2"/>
              </a:rPr>
              <a:t>.</a:t>
            </a:r>
          </a:p>
          <a:p>
            <a:pPr marL="909371" lvl="1" indent="-454685" algn="just">
              <a:lnSpc>
                <a:spcPts val="4320"/>
              </a:lnSpc>
              <a:buFont typeface="Arial"/>
              <a:buChar char="•"/>
            </a:pP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Bonificación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de 0,5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décimas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909371" lvl="1" indent="-454685" algn="just">
              <a:lnSpc>
                <a:spcPts val="4320"/>
              </a:lnSpc>
              <a:buFont typeface="Arial"/>
              <a:buChar char="•"/>
            </a:pP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Demanda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se </a:t>
            </a:r>
            <a:r>
              <a:rPr lang="en-US" sz="36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presenta</a:t>
            </a:r>
            <a:r>
              <a:rPr lang="en-US" sz="36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online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820D949D-F774-80D2-AD5B-474BF52D3B22}"/>
              </a:ext>
            </a:extLst>
          </p:cNvPr>
          <p:cNvSpPr txBox="1"/>
          <p:nvPr/>
        </p:nvSpPr>
        <p:spPr>
          <a:xfrm>
            <a:off x="2325845" y="8095088"/>
            <a:ext cx="9731425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4686" lvl="1" algn="just">
              <a:lnSpc>
                <a:spcPts val="4320"/>
              </a:lnSpc>
            </a:pPr>
            <a:r>
              <a:rPr lang="en-US" sz="40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Permitido</a:t>
            </a:r>
            <a:r>
              <a:rPr lang="en-US" sz="40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usar </a:t>
            </a:r>
            <a:r>
              <a:rPr lang="en-US" sz="40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modelos</a:t>
            </a:r>
            <a:r>
              <a:rPr lang="en-US" sz="40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4000" spc="18" dirty="0" err="1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pero</a:t>
            </a:r>
            <a:r>
              <a:rPr lang="en-US" sz="4000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000" u="sng" spc="18" dirty="0">
                <a:solidFill>
                  <a:srgbClr val="000000"/>
                </a:solidFill>
                <a:latin typeface="TT Rounds Condensed" panose="020B0604020202020204" charset="0"/>
                <a:ea typeface="TT Rounds Condensed"/>
                <a:cs typeface="TT Rounds Condensed"/>
                <a:sym typeface="TT Rounds Condensed"/>
              </a:rPr>
              <a:t>NO COPIAR !!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313C1F8-2AAA-30C7-A6FE-55E579D405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4874" t="2071" r="21139" b="11025"/>
          <a:stretch/>
        </p:blipFill>
        <p:spPr>
          <a:xfrm>
            <a:off x="13579374" y="6993686"/>
            <a:ext cx="2563610" cy="2968638"/>
          </a:xfrm>
          <a:prstGeom prst="rect">
            <a:avLst/>
          </a:prstGeom>
        </p:spPr>
      </p:pic>
      <p:sp>
        <p:nvSpPr>
          <p:cNvPr id="27" name="Freeform 10">
            <a:extLst>
              <a:ext uri="{FF2B5EF4-FFF2-40B4-BE49-F238E27FC236}">
                <a16:creationId xmlns:a16="http://schemas.microsoft.com/office/drawing/2014/main" id="{3AECE24C-68DD-052E-00C6-FC586786A228}"/>
              </a:ext>
            </a:extLst>
          </p:cNvPr>
          <p:cNvSpPr/>
          <p:nvPr/>
        </p:nvSpPr>
        <p:spPr>
          <a:xfrm rot="16200000">
            <a:off x="12182121" y="7672150"/>
            <a:ext cx="976115" cy="1418691"/>
          </a:xfrm>
          <a:custGeom>
            <a:avLst/>
            <a:gdLst/>
            <a:ahLst/>
            <a:cxnLst/>
            <a:rect l="l" t="t" r="r" b="b"/>
            <a:pathLst>
              <a:path w="685860" h="914480">
                <a:moveTo>
                  <a:pt x="0" y="0"/>
                </a:moveTo>
                <a:lnTo>
                  <a:pt x="685860" y="0"/>
                </a:lnTo>
                <a:lnTo>
                  <a:pt x="685860" y="914480"/>
                </a:lnTo>
                <a:lnTo>
                  <a:pt x="0" y="9144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454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853640" y="879030"/>
            <a:ext cx="283266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Suma</a:t>
            </a:r>
            <a:r>
              <a:rPr lang="en-US" sz="6000" spc="-7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2696175"/>
            <a:ext cx="18288000" cy="7754302"/>
            <a:chOff x="0" y="0"/>
            <a:chExt cx="24384000" cy="10339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338816"/>
            </a:xfrm>
            <a:custGeom>
              <a:avLst/>
              <a:gdLst/>
              <a:ahLst/>
              <a:cxnLst/>
              <a:rect l="l" t="t" r="r" b="b"/>
              <a:pathLst>
                <a:path w="24384000" h="10338816">
                  <a:moveTo>
                    <a:pt x="24384000" y="0"/>
                  </a:moveTo>
                  <a:lnTo>
                    <a:pt x="0" y="0"/>
                  </a:lnTo>
                  <a:lnTo>
                    <a:pt x="0" y="10338816"/>
                  </a:lnTo>
                  <a:lnTo>
                    <a:pt x="24384000" y="10338816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35074" y="3015232"/>
            <a:ext cx="685800" cy="68580"/>
            <a:chOff x="0" y="0"/>
            <a:chExt cx="914400" cy="914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4376" y="3419017"/>
            <a:ext cx="16549688" cy="179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560" lvl="1" indent="-335280" algn="just">
              <a:lnSpc>
                <a:spcPts val="3460"/>
              </a:lnSpc>
              <a:buFont typeface="Arial"/>
              <a:buChar char="•"/>
            </a:pPr>
            <a:r>
              <a:rPr lang="es-CL" sz="3600" b="1" spc="26" noProof="0" dirty="0">
                <a:solidFill>
                  <a:srgbClr val="0070C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Enumeración	ordenada  </a:t>
            </a:r>
            <a:r>
              <a:rPr lang="es-CL" sz="3600" spc="26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	las	acciones	ejercidas	y de	las peticiones concretas que  hechas al tribunal. En caso de haber más de una, deben presentarse dependiendo de la  </a:t>
            </a:r>
            <a:r>
              <a:rPr lang="es-CL" sz="3600" b="1" spc="26" noProof="0" dirty="0">
                <a:solidFill>
                  <a:srgbClr val="0070C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oportunidad</a:t>
            </a:r>
            <a:r>
              <a:rPr lang="es-CL" sz="3600" spc="26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en que deben presentarse, su </a:t>
            </a:r>
            <a:r>
              <a:rPr lang="es-CL" sz="3600" b="1" spc="26" noProof="0" dirty="0">
                <a:solidFill>
                  <a:srgbClr val="0070C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importancia</a:t>
            </a:r>
            <a:r>
              <a:rPr lang="es-CL" sz="3600" spc="26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</a:t>
            </a:r>
            <a:r>
              <a:rPr lang="es-CL" sz="3600" b="1" spc="26" noProof="0" dirty="0">
                <a:solidFill>
                  <a:srgbClr val="0070C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orden lógico</a:t>
            </a:r>
            <a:r>
              <a:rPr lang="es-CL" sz="3600" spc="26" noProof="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4085082" y="5143500"/>
            <a:ext cx="10117834" cy="4094226"/>
          </a:xfrm>
          <a:custGeom>
            <a:avLst/>
            <a:gdLst/>
            <a:ahLst/>
            <a:cxnLst/>
            <a:rect l="l" t="t" r="r" b="b"/>
            <a:pathLst>
              <a:path w="10117834" h="4094226">
                <a:moveTo>
                  <a:pt x="0" y="0"/>
                </a:moveTo>
                <a:lnTo>
                  <a:pt x="10117834" y="0"/>
                </a:lnTo>
                <a:lnTo>
                  <a:pt x="10117834" y="4094226"/>
                </a:lnTo>
                <a:lnTo>
                  <a:pt x="0" y="409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" r="-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>
          <a:xfrm rot="-527033">
            <a:off x="16439090" y="5958715"/>
            <a:ext cx="2010693" cy="5291297"/>
          </a:xfrm>
          <a:custGeom>
            <a:avLst/>
            <a:gdLst/>
            <a:ahLst/>
            <a:cxnLst/>
            <a:rect l="l" t="t" r="r" b="b"/>
            <a:pathLst>
              <a:path w="2010693" h="5291297">
                <a:moveTo>
                  <a:pt x="0" y="0"/>
                </a:moveTo>
                <a:lnTo>
                  <a:pt x="2010693" y="0"/>
                </a:lnTo>
                <a:lnTo>
                  <a:pt x="2010693" y="5291297"/>
                </a:lnTo>
                <a:lnTo>
                  <a:pt x="0" y="52912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853640" y="879030"/>
            <a:ext cx="1049076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Elementos</a:t>
            </a:r>
            <a:r>
              <a:rPr lang="en-US" sz="6000" spc="-7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del art. 254 CPC.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2532698"/>
            <a:ext cx="18288000" cy="7754303"/>
            <a:chOff x="0" y="0"/>
            <a:chExt cx="24384000" cy="10339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338816"/>
            </a:xfrm>
            <a:custGeom>
              <a:avLst/>
              <a:gdLst/>
              <a:ahLst/>
              <a:cxnLst/>
              <a:rect l="l" t="t" r="r" b="b"/>
              <a:pathLst>
                <a:path w="24384000" h="10338816">
                  <a:moveTo>
                    <a:pt x="24384000" y="0"/>
                  </a:moveTo>
                  <a:lnTo>
                    <a:pt x="0" y="0"/>
                  </a:lnTo>
                  <a:lnTo>
                    <a:pt x="0" y="10338816"/>
                  </a:lnTo>
                  <a:lnTo>
                    <a:pt x="24384000" y="10338816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01479" y="2838864"/>
            <a:ext cx="7557135" cy="656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609" lvl="1" indent="-334804" algn="just">
              <a:lnSpc>
                <a:spcPts val="4320"/>
              </a:lnSpc>
              <a:buAutoNum type="arabicPeriod"/>
            </a:pP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Designación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tribunal.</a:t>
            </a:r>
          </a:p>
          <a:p>
            <a:pPr marL="670560" lvl="1" indent="-335280" algn="just">
              <a:lnSpc>
                <a:spcPts val="3888"/>
              </a:lnSpc>
              <a:buAutoNum type="arabicPeriod"/>
            </a:pP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Individualización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: </a:t>
            </a:r>
          </a:p>
          <a:p>
            <a:pPr marL="1127760" lvl="2" indent="-335280" algn="just">
              <a:lnSpc>
                <a:spcPts val="3888"/>
              </a:lnSpc>
              <a:buAutoNum type="arabicPeriod"/>
            </a:pP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Nombre,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domicilio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profesión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/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oficio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demandante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</a:p>
          <a:p>
            <a:pPr marL="1127760" lvl="2" indent="-335280" algn="just">
              <a:lnSpc>
                <a:spcPts val="3888"/>
              </a:lnSpc>
              <a:buAutoNum type="arabicPeriod"/>
            </a:pP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Personas que lo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representen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y la 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naturaleza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representación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además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de un medio de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notificación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electrónico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abogado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patrocinante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del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mandatario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judicial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no lo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hubieren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designado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670560" lvl="1" indent="-335280" algn="just">
              <a:lnSpc>
                <a:spcPts val="3885"/>
              </a:lnSpc>
              <a:buAutoNum type="arabicPeriod"/>
            </a:pP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Nombre,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domicilio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profesión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u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oficio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del </a:t>
            </a:r>
            <a:r>
              <a:rPr lang="en-US" sz="32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demandado</a:t>
            </a:r>
            <a:r>
              <a:rPr lang="en-US" sz="32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670560" lvl="1" indent="-335280" algn="just">
              <a:lnSpc>
                <a:spcPts val="4320"/>
              </a:lnSpc>
            </a:pPr>
            <a:r>
              <a:rPr lang="en-US" sz="32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(+ </a:t>
            </a:r>
            <a:r>
              <a:rPr lang="en-US" sz="32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Petición</a:t>
            </a:r>
            <a:r>
              <a:rPr lang="en-US" sz="32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2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única</a:t>
            </a:r>
            <a:r>
              <a:rPr lang="en-US" sz="32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principal)</a:t>
            </a:r>
          </a:p>
        </p:txBody>
      </p:sp>
      <p:sp>
        <p:nvSpPr>
          <p:cNvPr id="10" name="Freeform 10"/>
          <p:cNvSpPr/>
          <p:nvPr/>
        </p:nvSpPr>
        <p:spPr>
          <a:xfrm>
            <a:off x="8659366" y="3216402"/>
            <a:ext cx="9031985" cy="6128766"/>
          </a:xfrm>
          <a:custGeom>
            <a:avLst/>
            <a:gdLst/>
            <a:ahLst/>
            <a:cxnLst/>
            <a:rect l="l" t="t" r="r" b="b"/>
            <a:pathLst>
              <a:path w="9031985" h="6128766">
                <a:moveTo>
                  <a:pt x="0" y="0"/>
                </a:moveTo>
                <a:lnTo>
                  <a:pt x="9031985" y="0"/>
                </a:lnTo>
                <a:lnTo>
                  <a:pt x="9031985" y="6128766"/>
                </a:lnTo>
                <a:lnTo>
                  <a:pt x="0" y="6128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" b="-17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11" name="Group 11"/>
          <p:cNvGrpSpPr/>
          <p:nvPr/>
        </p:nvGrpSpPr>
        <p:grpSpPr>
          <a:xfrm>
            <a:off x="10609325" y="3056383"/>
            <a:ext cx="4922518" cy="731519"/>
            <a:chOff x="0" y="0"/>
            <a:chExt cx="6563358" cy="97535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62344" cy="975360"/>
            </a:xfrm>
            <a:custGeom>
              <a:avLst/>
              <a:gdLst/>
              <a:ahLst/>
              <a:cxnLst/>
              <a:rect l="l" t="t" r="r" b="b"/>
              <a:pathLst>
                <a:path w="6562344" h="975360">
                  <a:moveTo>
                    <a:pt x="38100" y="899160"/>
                  </a:moveTo>
                  <a:lnTo>
                    <a:pt x="6524244" y="899160"/>
                  </a:lnTo>
                  <a:lnTo>
                    <a:pt x="6524244" y="937260"/>
                  </a:lnTo>
                  <a:lnTo>
                    <a:pt x="6486144" y="937260"/>
                  </a:lnTo>
                  <a:lnTo>
                    <a:pt x="6486144" y="38100"/>
                  </a:lnTo>
                  <a:lnTo>
                    <a:pt x="6524244" y="38100"/>
                  </a:lnTo>
                  <a:lnTo>
                    <a:pt x="6524244" y="76200"/>
                  </a:lnTo>
                  <a:lnTo>
                    <a:pt x="38100" y="76200"/>
                  </a:lnTo>
                  <a:lnTo>
                    <a:pt x="38100" y="38100"/>
                  </a:lnTo>
                  <a:lnTo>
                    <a:pt x="76200" y="38100"/>
                  </a:lnTo>
                  <a:lnTo>
                    <a:pt x="76200" y="937260"/>
                  </a:lnTo>
                  <a:lnTo>
                    <a:pt x="38100" y="937260"/>
                  </a:lnTo>
                  <a:lnTo>
                    <a:pt x="38100" y="899160"/>
                  </a:lnTo>
                  <a:moveTo>
                    <a:pt x="38100" y="975360"/>
                  </a:moveTo>
                  <a:cubicBezTo>
                    <a:pt x="17018" y="975360"/>
                    <a:pt x="0" y="958342"/>
                    <a:pt x="0" y="93726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6524244" y="0"/>
                  </a:lnTo>
                  <a:cubicBezTo>
                    <a:pt x="6545325" y="0"/>
                    <a:pt x="6562344" y="17018"/>
                    <a:pt x="6562344" y="38100"/>
                  </a:cubicBezTo>
                  <a:lnTo>
                    <a:pt x="6562344" y="937260"/>
                  </a:lnTo>
                  <a:cubicBezTo>
                    <a:pt x="6562344" y="958342"/>
                    <a:pt x="6545325" y="975360"/>
                    <a:pt x="6524244" y="975360"/>
                  </a:cubicBezTo>
                  <a:lnTo>
                    <a:pt x="38100" y="97536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631934" y="4167378"/>
            <a:ext cx="8846820" cy="2050732"/>
            <a:chOff x="0" y="0"/>
            <a:chExt cx="11795760" cy="27343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795760" cy="2734056"/>
            </a:xfrm>
            <a:custGeom>
              <a:avLst/>
              <a:gdLst/>
              <a:ahLst/>
              <a:cxnLst/>
              <a:rect l="l" t="t" r="r" b="b"/>
              <a:pathLst>
                <a:path w="11795760" h="2734056">
                  <a:moveTo>
                    <a:pt x="38100" y="2657856"/>
                  </a:moveTo>
                  <a:lnTo>
                    <a:pt x="11757660" y="2657856"/>
                  </a:lnTo>
                  <a:lnTo>
                    <a:pt x="11757660" y="2695956"/>
                  </a:lnTo>
                  <a:lnTo>
                    <a:pt x="11719560" y="2695956"/>
                  </a:lnTo>
                  <a:lnTo>
                    <a:pt x="11719560" y="38100"/>
                  </a:lnTo>
                  <a:lnTo>
                    <a:pt x="11757660" y="38100"/>
                  </a:lnTo>
                  <a:lnTo>
                    <a:pt x="11757660" y="76200"/>
                  </a:lnTo>
                  <a:lnTo>
                    <a:pt x="38100" y="76200"/>
                  </a:lnTo>
                  <a:lnTo>
                    <a:pt x="38100" y="38100"/>
                  </a:lnTo>
                  <a:lnTo>
                    <a:pt x="76200" y="38100"/>
                  </a:lnTo>
                  <a:lnTo>
                    <a:pt x="76200" y="2695956"/>
                  </a:lnTo>
                  <a:lnTo>
                    <a:pt x="38100" y="2695956"/>
                  </a:lnTo>
                  <a:lnTo>
                    <a:pt x="38100" y="2657856"/>
                  </a:lnTo>
                  <a:moveTo>
                    <a:pt x="38100" y="2734056"/>
                  </a:moveTo>
                  <a:cubicBezTo>
                    <a:pt x="17018" y="2734056"/>
                    <a:pt x="0" y="2717038"/>
                    <a:pt x="0" y="2695956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11757660" y="0"/>
                  </a:lnTo>
                  <a:cubicBezTo>
                    <a:pt x="11778742" y="0"/>
                    <a:pt x="11795760" y="17018"/>
                    <a:pt x="11795760" y="38100"/>
                  </a:cubicBezTo>
                  <a:lnTo>
                    <a:pt x="11795760" y="2695956"/>
                  </a:lnTo>
                  <a:cubicBezTo>
                    <a:pt x="11795760" y="2717038"/>
                    <a:pt x="11778742" y="2734056"/>
                    <a:pt x="11757660" y="2734056"/>
                  </a:cubicBezTo>
                  <a:lnTo>
                    <a:pt x="38100" y="2734056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00514" y="6926580"/>
            <a:ext cx="8844915" cy="2352675"/>
            <a:chOff x="0" y="0"/>
            <a:chExt cx="11793220" cy="3136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792712" cy="3136392"/>
            </a:xfrm>
            <a:custGeom>
              <a:avLst/>
              <a:gdLst/>
              <a:ahLst/>
              <a:cxnLst/>
              <a:rect l="l" t="t" r="r" b="b"/>
              <a:pathLst>
                <a:path w="11792712" h="3136392">
                  <a:moveTo>
                    <a:pt x="38100" y="3060192"/>
                  </a:moveTo>
                  <a:lnTo>
                    <a:pt x="11754612" y="3060192"/>
                  </a:lnTo>
                  <a:lnTo>
                    <a:pt x="11754612" y="3098292"/>
                  </a:lnTo>
                  <a:lnTo>
                    <a:pt x="11716512" y="3098292"/>
                  </a:lnTo>
                  <a:lnTo>
                    <a:pt x="11716512" y="38100"/>
                  </a:lnTo>
                  <a:lnTo>
                    <a:pt x="11754612" y="38100"/>
                  </a:lnTo>
                  <a:lnTo>
                    <a:pt x="11754612" y="76200"/>
                  </a:lnTo>
                  <a:lnTo>
                    <a:pt x="38100" y="76200"/>
                  </a:lnTo>
                  <a:lnTo>
                    <a:pt x="38100" y="38100"/>
                  </a:lnTo>
                  <a:lnTo>
                    <a:pt x="76200" y="38100"/>
                  </a:lnTo>
                  <a:lnTo>
                    <a:pt x="76200" y="3098292"/>
                  </a:lnTo>
                  <a:lnTo>
                    <a:pt x="38100" y="3098292"/>
                  </a:lnTo>
                  <a:lnTo>
                    <a:pt x="38100" y="3060192"/>
                  </a:lnTo>
                  <a:moveTo>
                    <a:pt x="38100" y="3136392"/>
                  </a:moveTo>
                  <a:cubicBezTo>
                    <a:pt x="17018" y="3136392"/>
                    <a:pt x="0" y="3119374"/>
                    <a:pt x="0" y="3098292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lnTo>
                    <a:pt x="11754612" y="0"/>
                  </a:lnTo>
                  <a:cubicBezTo>
                    <a:pt x="11775694" y="0"/>
                    <a:pt x="11792712" y="17018"/>
                    <a:pt x="11792712" y="38100"/>
                  </a:cubicBezTo>
                  <a:lnTo>
                    <a:pt x="11792712" y="3098292"/>
                  </a:lnTo>
                  <a:cubicBezTo>
                    <a:pt x="11792712" y="3119374"/>
                    <a:pt x="11775694" y="3136392"/>
                    <a:pt x="11754612" y="3136392"/>
                  </a:cubicBezTo>
                  <a:lnTo>
                    <a:pt x="38100" y="3136392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5838" y="6636828"/>
            <a:ext cx="6438900" cy="333375"/>
            <a:chOff x="0" y="0"/>
            <a:chExt cx="8585200" cy="444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84692" cy="443484"/>
            </a:xfrm>
            <a:custGeom>
              <a:avLst/>
              <a:gdLst/>
              <a:ahLst/>
              <a:cxnLst/>
              <a:rect l="l" t="t" r="r" b="b"/>
              <a:pathLst>
                <a:path w="8584692" h="443484">
                  <a:moveTo>
                    <a:pt x="19050" y="405384"/>
                  </a:moveTo>
                  <a:lnTo>
                    <a:pt x="8565642" y="405384"/>
                  </a:lnTo>
                  <a:lnTo>
                    <a:pt x="8565642" y="424434"/>
                  </a:lnTo>
                  <a:lnTo>
                    <a:pt x="8546592" y="424434"/>
                  </a:lnTo>
                  <a:lnTo>
                    <a:pt x="8546592" y="19050"/>
                  </a:lnTo>
                  <a:lnTo>
                    <a:pt x="8565642" y="19050"/>
                  </a:lnTo>
                  <a:lnTo>
                    <a:pt x="8565642" y="38100"/>
                  </a:lnTo>
                  <a:lnTo>
                    <a:pt x="19050" y="38100"/>
                  </a:lnTo>
                  <a:lnTo>
                    <a:pt x="19050" y="19050"/>
                  </a:lnTo>
                  <a:lnTo>
                    <a:pt x="38100" y="19050"/>
                  </a:lnTo>
                  <a:lnTo>
                    <a:pt x="38100" y="424434"/>
                  </a:lnTo>
                  <a:lnTo>
                    <a:pt x="19050" y="424434"/>
                  </a:lnTo>
                  <a:lnTo>
                    <a:pt x="19050" y="405384"/>
                  </a:lnTo>
                  <a:moveTo>
                    <a:pt x="19050" y="443484"/>
                  </a:moveTo>
                  <a:cubicBezTo>
                    <a:pt x="8509" y="443484"/>
                    <a:pt x="0" y="434975"/>
                    <a:pt x="0" y="424434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lnTo>
                    <a:pt x="8565642" y="0"/>
                  </a:lnTo>
                  <a:cubicBezTo>
                    <a:pt x="8576183" y="0"/>
                    <a:pt x="8584692" y="8509"/>
                    <a:pt x="8584692" y="19050"/>
                  </a:cubicBezTo>
                  <a:lnTo>
                    <a:pt x="8584692" y="424434"/>
                  </a:lnTo>
                  <a:cubicBezTo>
                    <a:pt x="8584692" y="434975"/>
                    <a:pt x="8576183" y="443484"/>
                    <a:pt x="8565642" y="443484"/>
                  </a:cubicBezTo>
                  <a:lnTo>
                    <a:pt x="19050" y="44348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22" name="Freeform 22"/>
          <p:cNvSpPr/>
          <p:nvPr/>
        </p:nvSpPr>
        <p:spPr>
          <a:xfrm rot="-9168897">
            <a:off x="16490543" y="-856286"/>
            <a:ext cx="1976424" cy="4246223"/>
          </a:xfrm>
          <a:custGeom>
            <a:avLst/>
            <a:gdLst/>
            <a:ahLst/>
            <a:cxnLst/>
            <a:rect l="l" t="t" r="r" b="b"/>
            <a:pathLst>
              <a:path w="1976424" h="4246223">
                <a:moveTo>
                  <a:pt x="0" y="0"/>
                </a:moveTo>
                <a:lnTo>
                  <a:pt x="1976423" y="0"/>
                </a:lnTo>
                <a:lnTo>
                  <a:pt x="1976423" y="4246222"/>
                </a:lnTo>
                <a:lnTo>
                  <a:pt x="0" y="424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95400" y="2660790"/>
            <a:ext cx="15163800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Art. 113 NCPP.</a:t>
            </a:r>
          </a:p>
          <a:p>
            <a:pPr marL="778193" lvl="1" indent="-389096" algn="just">
              <a:lnSpc>
                <a:spcPts val="5040"/>
              </a:lnSpc>
              <a:buAutoNum type="alphaLcPeriod"/>
            </a:pPr>
            <a:r>
              <a:rPr lang="en-US" sz="4200" spc="2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Nombre, </a:t>
            </a:r>
            <a:r>
              <a:rPr lang="en-US" sz="4200" spc="2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apellido</a:t>
            </a:r>
            <a:r>
              <a:rPr lang="en-US" sz="4200" spc="2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4200" spc="2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profesión</a:t>
            </a:r>
            <a:r>
              <a:rPr lang="en-US" sz="4200" spc="2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u </a:t>
            </a:r>
            <a:r>
              <a:rPr lang="en-US" sz="4200" spc="2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oficio</a:t>
            </a:r>
            <a:r>
              <a:rPr lang="en-US" sz="4200" spc="2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</a:t>
            </a:r>
            <a:r>
              <a:rPr lang="en-US" sz="4200" spc="2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domicilio</a:t>
            </a:r>
            <a:r>
              <a:rPr lang="en-US" sz="4200" spc="2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4200" spc="24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querellante</a:t>
            </a:r>
            <a:r>
              <a:rPr lang="en-US" sz="4200" spc="24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;</a:t>
            </a:r>
          </a:p>
          <a:p>
            <a:pPr marL="778193" lvl="1" indent="-389096" algn="just">
              <a:lnSpc>
                <a:spcPts val="5040"/>
              </a:lnSpc>
              <a:buAutoNum type="alphaLcPeriod"/>
            </a:pP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nombre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apellido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profesión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u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oficio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residencia del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querellado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 o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una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designación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clara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persona,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querellante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ignorare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aquellas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circunstancias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Si se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ignoraren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dichas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determinaciones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siempre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se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podrá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deducir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querella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para que se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proceda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 la 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investigación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delito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al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castigo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de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1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culpables</a:t>
            </a:r>
            <a:r>
              <a:rPr lang="en-US" sz="4200" spc="1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2322" y="952500"/>
            <a:ext cx="16583356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15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Individualización</a:t>
            </a:r>
            <a:r>
              <a:rPr lang="en-US" sz="6000" spc="-1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de las partes </a:t>
            </a:r>
            <a:r>
              <a:rPr lang="en-US" sz="6000" spc="-15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6000" spc="-15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6000" spc="-15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querellas</a:t>
            </a:r>
            <a:endParaRPr lang="en-US" sz="6000" spc="-15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Freeform 9"/>
          <p:cNvSpPr/>
          <p:nvPr/>
        </p:nvSpPr>
        <p:spPr>
          <a:xfrm rot="977439">
            <a:off x="-123477" y="6696169"/>
            <a:ext cx="1951598" cy="4192887"/>
          </a:xfrm>
          <a:custGeom>
            <a:avLst/>
            <a:gdLst/>
            <a:ahLst/>
            <a:cxnLst/>
            <a:rect l="l" t="t" r="r" b="b"/>
            <a:pathLst>
              <a:path w="1951598" h="4192887">
                <a:moveTo>
                  <a:pt x="0" y="0"/>
                </a:moveTo>
                <a:lnTo>
                  <a:pt x="1951598" y="0"/>
                </a:lnTo>
                <a:lnTo>
                  <a:pt x="1951598" y="4192886"/>
                </a:lnTo>
                <a:lnTo>
                  <a:pt x="0" y="4192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pic>
        <p:nvPicPr>
          <p:cNvPr id="1026" name="Picture 2" descr="Cathy Barriga quedó en prisión preventiva - Cooperativa.cl">
            <a:extLst>
              <a:ext uri="{FF2B5EF4-FFF2-40B4-BE49-F238E27FC236}">
                <a16:creationId xmlns:a16="http://schemas.microsoft.com/office/drawing/2014/main" id="{3013E072-E08A-4EE8-758C-4E14C082D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/>
          <a:stretch/>
        </p:blipFill>
        <p:spPr bwMode="auto">
          <a:xfrm>
            <a:off x="13868400" y="7277100"/>
            <a:ext cx="4419600" cy="32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Freeform 4"/>
          <p:cNvSpPr/>
          <p:nvPr/>
        </p:nvSpPr>
        <p:spPr>
          <a:xfrm>
            <a:off x="8253983" y="8461250"/>
            <a:ext cx="6060186" cy="1330449"/>
          </a:xfrm>
          <a:custGeom>
            <a:avLst/>
            <a:gdLst/>
            <a:ahLst/>
            <a:cxnLst/>
            <a:rect l="l" t="t" r="r" b="b"/>
            <a:pathLst>
              <a:path w="6060186" h="1330449">
                <a:moveTo>
                  <a:pt x="0" y="0"/>
                </a:moveTo>
                <a:lnTo>
                  <a:pt x="6060186" y="0"/>
                </a:lnTo>
                <a:lnTo>
                  <a:pt x="6060186" y="1330448"/>
                </a:lnTo>
                <a:lnTo>
                  <a:pt x="0" y="13304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" r="-45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8304275" y="7473353"/>
            <a:ext cx="5959601" cy="715518"/>
          </a:xfrm>
          <a:custGeom>
            <a:avLst/>
            <a:gdLst/>
            <a:ahLst/>
            <a:cxnLst/>
            <a:rect l="l" t="t" r="r" b="b"/>
            <a:pathLst>
              <a:path w="5959601" h="715518">
                <a:moveTo>
                  <a:pt x="0" y="0"/>
                </a:moveTo>
                <a:lnTo>
                  <a:pt x="5959601" y="0"/>
                </a:lnTo>
                <a:lnTo>
                  <a:pt x="5959601" y="715519"/>
                </a:lnTo>
                <a:lnTo>
                  <a:pt x="0" y="7155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5" r="-65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2317708" y="7416203"/>
            <a:ext cx="4187952" cy="829818"/>
          </a:xfrm>
          <a:custGeom>
            <a:avLst/>
            <a:gdLst/>
            <a:ahLst/>
            <a:cxnLst/>
            <a:rect l="l" t="t" r="r" b="b"/>
            <a:pathLst>
              <a:path w="4187952" h="829818">
                <a:moveTo>
                  <a:pt x="0" y="0"/>
                </a:moveTo>
                <a:lnTo>
                  <a:pt x="4187952" y="0"/>
                </a:lnTo>
                <a:lnTo>
                  <a:pt x="4187952" y="829819"/>
                </a:lnTo>
                <a:lnTo>
                  <a:pt x="0" y="829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" r="-48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1017964" y="8593075"/>
            <a:ext cx="6787440" cy="1066800"/>
          </a:xfrm>
          <a:custGeom>
            <a:avLst/>
            <a:gdLst/>
            <a:ahLst/>
            <a:cxnLst/>
            <a:rect l="l" t="t" r="r" b="b"/>
            <a:pathLst>
              <a:path w="7358940" h="1196630">
                <a:moveTo>
                  <a:pt x="0" y="0"/>
                </a:moveTo>
                <a:lnTo>
                  <a:pt x="7358940" y="0"/>
                </a:lnTo>
                <a:lnTo>
                  <a:pt x="7358940" y="1196630"/>
                </a:lnTo>
                <a:lnTo>
                  <a:pt x="0" y="11966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04" r="-12604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Freeform 8"/>
          <p:cNvSpPr/>
          <p:nvPr/>
        </p:nvSpPr>
        <p:spPr>
          <a:xfrm>
            <a:off x="14706600" y="7216297"/>
            <a:ext cx="3581400" cy="3070703"/>
          </a:xfrm>
          <a:custGeom>
            <a:avLst/>
            <a:gdLst/>
            <a:ahLst/>
            <a:cxnLst/>
            <a:rect l="l" t="t" r="r" b="b"/>
            <a:pathLst>
              <a:path w="4032878" h="3375635">
                <a:moveTo>
                  <a:pt x="0" y="0"/>
                </a:moveTo>
                <a:lnTo>
                  <a:pt x="4032878" y="0"/>
                </a:lnTo>
                <a:lnTo>
                  <a:pt x="4032878" y="3375635"/>
                </a:lnTo>
                <a:lnTo>
                  <a:pt x="0" y="33756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288" r="-43116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9" name="TextBox 9"/>
          <p:cNvSpPr txBox="1"/>
          <p:nvPr/>
        </p:nvSpPr>
        <p:spPr>
          <a:xfrm>
            <a:off x="726518" y="882956"/>
            <a:ext cx="1683496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Formalidades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</a:t>
            </a: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en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la </a:t>
            </a: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designación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del tribunal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9160" y="2837685"/>
            <a:ext cx="17667923" cy="375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0560" lvl="1" indent="-335280" algn="just">
              <a:lnSpc>
                <a:spcPts val="4320"/>
              </a:lnSpc>
              <a:buFont typeface="Arial"/>
              <a:buChar char="•"/>
            </a:pPr>
            <a:r>
              <a:rPr lang="en-US" sz="3600" b="1" u="sng" spc="26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Primera </a:t>
            </a:r>
            <a:r>
              <a:rPr lang="en-US" sz="3600" b="1" u="sng" spc="2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instancia</a:t>
            </a:r>
            <a:r>
              <a:rPr lang="en-US" sz="3600" u="sng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:</a:t>
            </a:r>
          </a:p>
          <a:p>
            <a:pPr marL="1246822" lvl="2" indent="-415608" algn="just">
              <a:lnSpc>
                <a:spcPts val="3600"/>
              </a:lnSpc>
              <a:buFont typeface="Arial"/>
              <a:buChar char="⚬"/>
            </a:pP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SEÑOR JUEZ DE LETRAS (+ 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lugar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 (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número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tribunal 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corresponde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 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b="1" u="sng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S.J.L. DE MELIPILLA</a:t>
            </a:r>
          </a:p>
          <a:p>
            <a:pPr marL="1246822" lvl="2" indent="-415608" algn="just">
              <a:lnSpc>
                <a:spcPts val="3600"/>
              </a:lnSpc>
              <a:buFont typeface="Arial"/>
              <a:buChar char="⚬"/>
            </a:pP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SEÑOR JUEZ DE FAMILIA (+ 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lugar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 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b="1" u="sng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S.J. DE FAMILIA DE SAN MIGUEL</a:t>
            </a:r>
          </a:p>
          <a:p>
            <a:pPr marL="1246822" lvl="2" indent="-415608" algn="just">
              <a:lnSpc>
                <a:spcPts val="3225"/>
              </a:lnSpc>
              <a:buFont typeface="Arial"/>
              <a:buChar char="⚬"/>
            </a:pP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SEÑOR JUEZ DE GARANTÍA (+ 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lugar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 (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número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tribunal 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si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20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corresponde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 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b="1" u="sng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S.J.L DE GARANTÍA DE SANTIAGO (1°)</a:t>
            </a:r>
            <a:r>
              <a:rPr lang="en-US" sz="3600" spc="20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marL="670560" lvl="1" indent="-335280" algn="just">
              <a:lnSpc>
                <a:spcPts val="3885"/>
              </a:lnSpc>
              <a:buFont typeface="Arial"/>
              <a:buChar char="•"/>
            </a:pPr>
            <a:r>
              <a:rPr lang="en-US" sz="3600" b="1" u="sng" spc="1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Segunda </a:t>
            </a:r>
            <a:r>
              <a:rPr lang="en-US" sz="3600" b="1" u="sng" spc="1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Instancia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Ministro de C.A. 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b="1" u="sng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 SEÑORÍA  ILUSTRÍSIMA. (U.S. Ilma.)</a:t>
            </a:r>
          </a:p>
          <a:p>
            <a:pPr marL="670560" lvl="1" indent="-335280" algn="just">
              <a:lnSpc>
                <a:spcPts val="3885"/>
              </a:lnSpc>
              <a:buFont typeface="Arial"/>
              <a:buChar char="•"/>
            </a:pPr>
            <a:r>
              <a:rPr lang="en-US" sz="3600" b="1" u="sng" spc="26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Casaciones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Ministro de C.S. 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Wingdings" panose="05000000000000000000" pitchFamily="2" charset="2"/>
              </a:rPr>
              <a:t>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b="1" u="sng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 SEÑORÍA  EXCELENTÍSIMA. (S.S. </a:t>
            </a:r>
            <a:r>
              <a:rPr lang="en-US" sz="3600" b="1" u="sng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Excma</a:t>
            </a:r>
            <a:r>
              <a:rPr lang="en-US" sz="3600" b="1" u="sng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853640" y="850455"/>
            <a:ext cx="10605060" cy="9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Elementos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del art. 254 CPC.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2598202"/>
            <a:ext cx="18288000" cy="7754303"/>
            <a:chOff x="0" y="0"/>
            <a:chExt cx="24384000" cy="10339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338816"/>
            </a:xfrm>
            <a:custGeom>
              <a:avLst/>
              <a:gdLst/>
              <a:ahLst/>
              <a:cxnLst/>
              <a:rect l="l" t="t" r="r" b="b"/>
              <a:pathLst>
                <a:path w="24384000" h="10338816">
                  <a:moveTo>
                    <a:pt x="24384000" y="0"/>
                  </a:moveTo>
                  <a:lnTo>
                    <a:pt x="0" y="0"/>
                  </a:lnTo>
                  <a:lnTo>
                    <a:pt x="0" y="10338816"/>
                  </a:lnTo>
                  <a:lnTo>
                    <a:pt x="24384000" y="10338816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62889" y="3063806"/>
            <a:ext cx="16500157" cy="621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4.1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Exposición</a:t>
            </a: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clara</a:t>
            </a: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los</a:t>
            </a: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hechos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algn="just">
              <a:lnSpc>
                <a:spcPts val="3885"/>
              </a:lnSpc>
            </a:pPr>
            <a:r>
              <a:rPr lang="en-US" sz="3600" b="1" spc="1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Relato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que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fundamenta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las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peticiones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que da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fuerza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aplicación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argumentos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estrictamente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jurídicos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que se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señalan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escrito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o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documento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algn="just">
              <a:lnSpc>
                <a:spcPts val="3885"/>
              </a:lnSpc>
            </a:pPr>
            <a:endParaRPr lang="en-US" sz="3600" spc="18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just">
              <a:lnSpc>
                <a:spcPts val="4102"/>
              </a:lnSpc>
            </a:pP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Tanto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relato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hechos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demanda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como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producción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la </a:t>
            </a:r>
            <a:r>
              <a:rPr lang="en-US" sz="3600" spc="26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prueba</a:t>
            </a: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y la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sentencia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del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juez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giran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alrededor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3600" spc="18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3600" b="1" spc="1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hechos</a:t>
            </a:r>
            <a:r>
              <a:rPr lang="en-US" sz="3600" b="1" spc="1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3600" b="1" spc="1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generadores</a:t>
            </a:r>
            <a:r>
              <a:rPr lang="en-US" sz="3600" b="1" spc="18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del </a:t>
            </a:r>
            <a:r>
              <a:rPr lang="en-US" sz="3600" b="1" spc="18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conflicto</a:t>
            </a:r>
            <a:r>
              <a:rPr lang="en-US" sz="3600" spc="18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algn="just">
              <a:lnSpc>
                <a:spcPts val="4102"/>
              </a:lnSpc>
            </a:pPr>
            <a:endParaRPr lang="en-US" sz="3600" spc="18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just">
              <a:lnSpc>
                <a:spcPts val="3888"/>
              </a:lnSpc>
            </a:pPr>
            <a:r>
              <a:rPr lang="en-US" sz="3600" spc="26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“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El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relato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de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los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hechos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formulado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en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la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demanda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es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redactado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por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el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abogado del actor, 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en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base al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relato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que, a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su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vez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,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recibe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de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su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cliente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, al que </a:t>
            </a:r>
            <a:r>
              <a:rPr lang="en-US" sz="3600" i="1" spc="26" dirty="0" err="1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además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,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debe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darle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la forma 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necesaria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para que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quede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comprendido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en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la norma que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favorece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los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intereses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de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su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defendido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,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omitir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los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hechos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que lo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perjudican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y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contar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con las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fuentes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y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los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medios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probatorios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de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esos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hechos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que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va</a:t>
            </a:r>
            <a:r>
              <a:rPr lang="en-US" sz="3600" b="1" i="1" spc="26" dirty="0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 a </a:t>
            </a:r>
            <a:r>
              <a:rPr lang="en-US" sz="3600" b="1" i="1" spc="26" dirty="0" err="1">
                <a:solidFill>
                  <a:srgbClr val="000000"/>
                </a:solidFill>
                <a:latin typeface="TT Rounds Condensed Bold Italics"/>
                <a:ea typeface="TT Rounds Condensed Bold Italics"/>
                <a:cs typeface="TT Rounds Condensed Bold Italics"/>
                <a:sym typeface="TT Rounds Condensed Bold Italics"/>
              </a:rPr>
              <a:t>invocar</a:t>
            </a:r>
            <a:r>
              <a:rPr lang="en-US" sz="3600" i="1" spc="26" dirty="0">
                <a:solidFill>
                  <a:srgbClr val="000000"/>
                </a:solidFill>
                <a:latin typeface="TT Rounds Condensed Italics"/>
                <a:ea typeface="TT Rounds Condensed Italics"/>
                <a:cs typeface="TT Rounds Condensed Italics"/>
                <a:sym typeface="TT Rounds Condensed Italics"/>
              </a:rPr>
              <a:t>.</a:t>
            </a:r>
            <a:endParaRPr lang="en-US" sz="3600" spc="26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3650"/>
            <a:chOff x="0" y="0"/>
            <a:chExt cx="24384000" cy="3378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377184"/>
            </a:xfrm>
            <a:custGeom>
              <a:avLst/>
              <a:gdLst/>
              <a:ahLst/>
              <a:cxnLst/>
              <a:rect l="l" t="t" r="r" b="b"/>
              <a:pathLst>
                <a:path w="24384000" h="3377184">
                  <a:moveTo>
                    <a:pt x="0" y="3377184"/>
                  </a:moveTo>
                  <a:lnTo>
                    <a:pt x="24384000" y="3377184"/>
                  </a:lnTo>
                  <a:lnTo>
                    <a:pt x="24384000" y="0"/>
                  </a:lnTo>
                  <a:lnTo>
                    <a:pt x="0" y="0"/>
                  </a:lnTo>
                  <a:lnTo>
                    <a:pt x="0" y="3377184"/>
                  </a:lnTo>
                  <a:close/>
                </a:path>
              </a:pathLst>
            </a:custGeom>
            <a:solidFill>
              <a:srgbClr val="F2C6C2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853640" y="850455"/>
            <a:ext cx="10719360" cy="958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spc="-7" dirty="0" err="1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Elementos</a:t>
            </a:r>
            <a:r>
              <a:rPr lang="en-US" sz="6000" spc="-7" dirty="0">
                <a:solidFill>
                  <a:srgbClr val="FFFFFF"/>
                </a:solidFill>
                <a:latin typeface="Montserrat" panose="00000500000000000000" pitchFamily="2" charset="0"/>
                <a:ea typeface="Arimo"/>
                <a:cs typeface="Arimo"/>
                <a:sym typeface="Arimo"/>
              </a:rPr>
              <a:t> del art. 254 CPC.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2532888"/>
            <a:ext cx="18288000" cy="7754302"/>
            <a:chOff x="0" y="0"/>
            <a:chExt cx="24384000" cy="10339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10338816"/>
            </a:xfrm>
            <a:custGeom>
              <a:avLst/>
              <a:gdLst/>
              <a:ahLst/>
              <a:cxnLst/>
              <a:rect l="l" t="t" r="r" b="b"/>
              <a:pathLst>
                <a:path w="24384000" h="10338816">
                  <a:moveTo>
                    <a:pt x="24384000" y="0"/>
                  </a:moveTo>
                  <a:lnTo>
                    <a:pt x="0" y="0"/>
                  </a:lnTo>
                  <a:lnTo>
                    <a:pt x="0" y="10338816"/>
                  </a:lnTo>
                  <a:lnTo>
                    <a:pt x="24384000" y="10338816"/>
                  </a:lnTo>
                  <a:lnTo>
                    <a:pt x="24384000" y="0"/>
                  </a:lnTo>
                  <a:close/>
                </a:path>
              </a:pathLst>
            </a:custGeom>
            <a:solidFill>
              <a:srgbClr val="FFF6F6"/>
            </a:solidFill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35074" y="3015232"/>
            <a:ext cx="685800" cy="68580"/>
            <a:chOff x="0" y="0"/>
            <a:chExt cx="914400" cy="914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4400" cy="91440"/>
            </a:xfrm>
            <a:custGeom>
              <a:avLst/>
              <a:gdLst/>
              <a:ahLst/>
              <a:cxnLst/>
              <a:rect l="l" t="t" r="r" b="b"/>
              <a:pathLst>
                <a:path w="914400" h="91440">
                  <a:moveTo>
                    <a:pt x="9144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0" y="9144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C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2577" y="3278122"/>
            <a:ext cx="7599045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30"/>
              </a:lnSpc>
            </a:pP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4.2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Exposición</a:t>
            </a: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clara</a:t>
            </a: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los</a:t>
            </a: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4200" b="1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</a:t>
            </a:r>
            <a:r>
              <a:rPr lang="en-US" sz="4200" b="1" u="sng" spc="31" dirty="0" err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fundamentos</a:t>
            </a:r>
            <a:r>
              <a:rPr lang="en-US" sz="4200" b="1" u="sng" spc="31" dirty="0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 de derecho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  <a:p>
            <a:pPr algn="just">
              <a:lnSpc>
                <a:spcPts val="4530"/>
              </a:lnSpc>
            </a:pPr>
            <a:endParaRPr lang="en-US" sz="4200" spc="31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just">
              <a:lnSpc>
                <a:spcPts val="4536"/>
              </a:lnSpc>
            </a:pP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Son la norma que se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invoca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, y de la 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cuál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se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solicita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la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aplicación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caso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en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concreto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 En base al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relato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presentado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al tribunal (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exposición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 de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los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antecedentes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de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hecho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), 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darán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el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sustento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jurídico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a la  </a:t>
            </a:r>
            <a:r>
              <a:rPr lang="en-US" sz="4200" spc="31" dirty="0" err="1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pretensión</a:t>
            </a:r>
            <a:r>
              <a:rPr lang="en-US" sz="4200" spc="31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.</a:t>
            </a:r>
          </a:p>
        </p:txBody>
      </p:sp>
      <p:sp>
        <p:nvSpPr>
          <p:cNvPr id="10" name="Freeform 10"/>
          <p:cNvSpPr/>
          <p:nvPr/>
        </p:nvSpPr>
        <p:spPr>
          <a:xfrm>
            <a:off x="8958832" y="2578605"/>
            <a:ext cx="8732520" cy="7566660"/>
          </a:xfrm>
          <a:custGeom>
            <a:avLst/>
            <a:gdLst/>
            <a:ahLst/>
            <a:cxnLst/>
            <a:rect l="l" t="t" r="r" b="b"/>
            <a:pathLst>
              <a:path w="8732520" h="7566660">
                <a:moveTo>
                  <a:pt x="0" y="0"/>
                </a:moveTo>
                <a:lnTo>
                  <a:pt x="8732520" y="0"/>
                </a:lnTo>
                <a:lnTo>
                  <a:pt x="8732520" y="7566660"/>
                </a:lnTo>
                <a:lnTo>
                  <a:pt x="0" y="756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35" b="-4435"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1863</Words>
  <Application>Microsoft Office PowerPoint</Application>
  <PresentationFormat>Personalizado</PresentationFormat>
  <Paragraphs>191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3" baseType="lpstr">
      <vt:lpstr>Brittany</vt:lpstr>
      <vt:lpstr>TT Rounds Condensed Italics</vt:lpstr>
      <vt:lpstr>Montserrat</vt:lpstr>
      <vt:lpstr>Arial</vt:lpstr>
      <vt:lpstr>Montserrat Light</vt:lpstr>
      <vt:lpstr>Arimo</vt:lpstr>
      <vt:lpstr>TT Rounds Condensed Bold Italics</vt:lpstr>
      <vt:lpstr>Calibri</vt:lpstr>
      <vt:lpstr>TT Rounds Condensed Bold</vt:lpstr>
      <vt:lpstr>Droid Serif Bold</vt:lpstr>
      <vt:lpstr>TT Rounds Condensed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Escrituraci_n_PPT (1).pptx</dc:title>
  <dc:creator>Salome Tobar</dc:creator>
  <cp:lastModifiedBy>Camila Salomé Tobar Muñoz (camila.tobar.m)</cp:lastModifiedBy>
  <cp:revision>4</cp:revision>
  <dcterms:created xsi:type="dcterms:W3CDTF">2006-08-16T00:00:00Z</dcterms:created>
  <dcterms:modified xsi:type="dcterms:W3CDTF">2025-04-28T19:08:37Z</dcterms:modified>
  <dc:identifier>DAGP0xe4LQo</dc:identifier>
</cp:coreProperties>
</file>