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84"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6102625B-C4C5-4185-83E6-1F642248BC3E}" type="datetimeFigureOut">
              <a:rPr lang="es-CL" smtClean="0"/>
              <a:t>11-10-2018</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3745939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102625B-C4C5-4185-83E6-1F642248BC3E}" type="datetimeFigureOut">
              <a:rPr lang="es-CL" smtClean="0"/>
              <a:t>11-10-2018</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266148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102625B-C4C5-4185-83E6-1F642248BC3E}" type="datetimeFigureOut">
              <a:rPr lang="es-CL" smtClean="0"/>
              <a:t>11-10-2018</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143691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102625B-C4C5-4185-83E6-1F642248BC3E}" type="datetimeFigureOut">
              <a:rPr lang="es-CL" smtClean="0"/>
              <a:t>11-10-2018</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398174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102625B-C4C5-4185-83E6-1F642248BC3E}" type="datetimeFigureOut">
              <a:rPr lang="es-CL" smtClean="0"/>
              <a:t>11-10-2018</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3714562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6102625B-C4C5-4185-83E6-1F642248BC3E}" type="datetimeFigureOut">
              <a:rPr lang="es-CL" smtClean="0"/>
              <a:t>11-10-2018</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3221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6102625B-C4C5-4185-83E6-1F642248BC3E}" type="datetimeFigureOut">
              <a:rPr lang="es-CL" smtClean="0"/>
              <a:t>11-10-2018</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148582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6102625B-C4C5-4185-83E6-1F642248BC3E}" type="datetimeFigureOut">
              <a:rPr lang="es-CL" smtClean="0"/>
              <a:t>11-10-2018</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17852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102625B-C4C5-4185-83E6-1F642248BC3E}" type="datetimeFigureOut">
              <a:rPr lang="es-CL" smtClean="0"/>
              <a:t>11-10-2018</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148606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02625B-C4C5-4185-83E6-1F642248BC3E}" type="datetimeFigureOut">
              <a:rPr lang="es-CL" smtClean="0"/>
              <a:t>11-10-2018</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145561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102625B-C4C5-4185-83E6-1F642248BC3E}" type="datetimeFigureOut">
              <a:rPr lang="es-CL" smtClean="0"/>
              <a:t>11-10-2018</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8C26E50B-6128-4AA2-BDEF-EFDC772E793D}" type="slidenum">
              <a:rPr lang="es-CL" smtClean="0"/>
              <a:t>‹Nº›</a:t>
            </a:fld>
            <a:endParaRPr lang="es-CL"/>
          </a:p>
        </p:txBody>
      </p:sp>
    </p:spTree>
    <p:extLst>
      <p:ext uri="{BB962C8B-B14F-4D97-AF65-F5344CB8AC3E}">
        <p14:creationId xmlns:p14="http://schemas.microsoft.com/office/powerpoint/2010/main" val="244650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2625B-C4C5-4185-83E6-1F642248BC3E}" type="datetimeFigureOut">
              <a:rPr lang="es-CL" smtClean="0"/>
              <a:t>11-10-2018</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6E50B-6128-4AA2-BDEF-EFDC772E793D}" type="slidenum">
              <a:rPr lang="es-CL" smtClean="0"/>
              <a:t>‹Nº›</a:t>
            </a:fld>
            <a:endParaRPr lang="es-CL"/>
          </a:p>
        </p:txBody>
      </p:sp>
    </p:spTree>
    <p:extLst>
      <p:ext uri="{BB962C8B-B14F-4D97-AF65-F5344CB8AC3E}">
        <p14:creationId xmlns:p14="http://schemas.microsoft.com/office/powerpoint/2010/main" val="359349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La función cautelar</a:t>
            </a:r>
            <a:endParaRPr lang="es-CL" dirty="0"/>
          </a:p>
        </p:txBody>
      </p:sp>
      <p:sp>
        <p:nvSpPr>
          <p:cNvPr id="3" name="Subtítulo 2"/>
          <p:cNvSpPr>
            <a:spLocks noGrp="1"/>
          </p:cNvSpPr>
          <p:nvPr>
            <p:ph type="subTitle" idx="1"/>
          </p:nvPr>
        </p:nvSpPr>
        <p:spPr/>
        <p:txBody>
          <a:bodyPr/>
          <a:lstStyle/>
          <a:p>
            <a:r>
              <a:rPr lang="es-CL" dirty="0" smtClean="0"/>
              <a:t>Claudio </a:t>
            </a:r>
            <a:r>
              <a:rPr lang="es-CL" smtClean="0"/>
              <a:t>Palavecino</a:t>
            </a:r>
            <a:endParaRPr lang="es-CL" dirty="0"/>
          </a:p>
        </p:txBody>
      </p:sp>
    </p:spTree>
    <p:extLst>
      <p:ext uri="{BB962C8B-B14F-4D97-AF65-F5344CB8AC3E}">
        <p14:creationId xmlns:p14="http://schemas.microsoft.com/office/powerpoint/2010/main" val="3460209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La retención de bienes determinados</a:t>
            </a:r>
            <a:br>
              <a:rPr lang="es-CL" dirty="0" smtClean="0"/>
            </a:br>
            <a:endParaRPr lang="es-CL" dirty="0"/>
          </a:p>
        </p:txBody>
      </p:sp>
      <p:sp>
        <p:nvSpPr>
          <p:cNvPr id="3" name="Marcador de contenido 2"/>
          <p:cNvSpPr>
            <a:spLocks noGrp="1"/>
          </p:cNvSpPr>
          <p:nvPr>
            <p:ph idx="1"/>
          </p:nvPr>
        </p:nvSpPr>
        <p:spPr/>
        <p:txBody>
          <a:bodyPr>
            <a:normAutofit fontScale="92500" lnSpcReduction="10000"/>
          </a:bodyPr>
          <a:lstStyle/>
          <a:p>
            <a:pPr algn="just"/>
            <a:r>
              <a:rPr lang="es-CL" dirty="0" smtClean="0"/>
              <a:t>Recae exclusivamente sobre dinero o cosas muebles..</a:t>
            </a:r>
          </a:p>
          <a:p>
            <a:pPr algn="just"/>
            <a:r>
              <a:rPr lang="es-CL" dirty="0" smtClean="0"/>
              <a:t>Su objeto preciso es asegurar el resultado de la acción, impidiendo que el demandado disponga de ese dinero o de esas cosas muebles durante el curso del juicio.</a:t>
            </a:r>
          </a:p>
          <a:p>
            <a:pPr algn="just"/>
            <a:r>
              <a:rPr lang="es-CL" dirty="0" smtClean="0"/>
              <a:t>Asegura acciones personales o de créditos</a:t>
            </a:r>
          </a:p>
          <a:p>
            <a:pPr algn="just"/>
            <a:r>
              <a:rPr lang="es-CL" dirty="0" smtClean="0"/>
              <a:t>Permite en el cumplimiento del fallo entregar el dinero o realizar las cosas muebles retenidas</a:t>
            </a:r>
          </a:p>
          <a:p>
            <a:pPr algn="just"/>
            <a:r>
              <a:rPr lang="es-CL" dirty="0" smtClean="0"/>
              <a:t>La retención puede hacerse en manos del mismo demandante, del demandado o de un tercero. El tribunal puede ordenar que los valores retenidos se trasladen a un establecimiento de crédito o de la persona que el tribunal designe por razones de seguridad.</a:t>
            </a:r>
            <a:endParaRPr lang="es-CL" dirty="0"/>
          </a:p>
        </p:txBody>
      </p:sp>
    </p:spTree>
    <p:extLst>
      <p:ext uri="{BB962C8B-B14F-4D97-AF65-F5344CB8AC3E}">
        <p14:creationId xmlns:p14="http://schemas.microsoft.com/office/powerpoint/2010/main" val="3342207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La retención de bienes determinados</a:t>
            </a:r>
            <a:br>
              <a:rPr lang="es-CL" dirty="0" smtClean="0"/>
            </a:br>
            <a:endParaRPr lang="es-CL" dirty="0"/>
          </a:p>
        </p:txBody>
      </p:sp>
      <p:sp>
        <p:nvSpPr>
          <p:cNvPr id="3" name="Marcador de contenido 2"/>
          <p:cNvSpPr>
            <a:spLocks noGrp="1"/>
          </p:cNvSpPr>
          <p:nvPr>
            <p:ph idx="1"/>
          </p:nvPr>
        </p:nvSpPr>
        <p:spPr/>
        <p:txBody>
          <a:bodyPr>
            <a:normAutofit fontScale="92500"/>
          </a:bodyPr>
          <a:lstStyle/>
          <a:p>
            <a:pPr algn="just"/>
            <a:r>
              <a:rPr lang="es-CL" dirty="0" smtClean="0"/>
              <a:t>Tiene lugar:</a:t>
            </a:r>
          </a:p>
          <a:p>
            <a:pPr marL="0" indent="0" algn="just">
              <a:buNone/>
            </a:pPr>
            <a:r>
              <a:rPr lang="es-CL" dirty="0" smtClean="0"/>
              <a:t>1° En caso que las facultades del demandado no ofrezcan suficiente garantía;</a:t>
            </a:r>
          </a:p>
          <a:p>
            <a:pPr marL="0" indent="0" algn="just">
              <a:buNone/>
            </a:pPr>
            <a:r>
              <a:rPr lang="es-CL" dirty="0" smtClean="0"/>
              <a:t>2° En caso que haya motivo racional para creer que el demandado procurará ocultar sus bienes; y</a:t>
            </a:r>
          </a:p>
          <a:p>
            <a:pPr marL="0" indent="0" algn="just">
              <a:buNone/>
            </a:pPr>
            <a:r>
              <a:rPr lang="es-CL" dirty="0" smtClean="0"/>
              <a:t>3° En los demás casos determinados en la ley.</a:t>
            </a:r>
          </a:p>
          <a:p>
            <a:pPr algn="just"/>
            <a:r>
              <a:rPr lang="es-CL" dirty="0" smtClean="0"/>
              <a:t>Decretada la medida, los bienes se consideran en la misma situación jurídica de los bienes embargados. </a:t>
            </a:r>
          </a:p>
          <a:p>
            <a:pPr algn="just"/>
            <a:r>
              <a:rPr lang="es-CL" dirty="0" smtClean="0"/>
              <a:t>La retención puede recaer sobre un crédito que el demandado tenga contra un tercero. Si ese tercero lo paga al demandado, el pago es nulo.</a:t>
            </a:r>
          </a:p>
          <a:p>
            <a:pPr marL="0" indent="0" algn="just">
              <a:buNone/>
            </a:pPr>
            <a:endParaRPr lang="es-CL" dirty="0"/>
          </a:p>
        </p:txBody>
      </p:sp>
    </p:spTree>
    <p:extLst>
      <p:ext uri="{BB962C8B-B14F-4D97-AF65-F5344CB8AC3E}">
        <p14:creationId xmlns:p14="http://schemas.microsoft.com/office/powerpoint/2010/main" val="324983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La prohibición de celebrar actos </a:t>
            </a:r>
            <a:r>
              <a:rPr lang="es-CL" dirty="0"/>
              <a:t>o</a:t>
            </a:r>
            <a:r>
              <a:rPr lang="es-CL" dirty="0" smtClean="0"/>
              <a:t> contratos sobre bienes determinados </a:t>
            </a:r>
            <a:endParaRPr lang="es-CL" dirty="0"/>
          </a:p>
        </p:txBody>
      </p:sp>
      <p:sp>
        <p:nvSpPr>
          <p:cNvPr id="3" name="Marcador de contenido 2"/>
          <p:cNvSpPr>
            <a:spLocks noGrp="1"/>
          </p:cNvSpPr>
          <p:nvPr>
            <p:ph idx="1"/>
          </p:nvPr>
        </p:nvSpPr>
        <p:spPr/>
        <p:txBody>
          <a:bodyPr>
            <a:normAutofit/>
          </a:bodyPr>
          <a:lstStyle/>
          <a:p>
            <a:pPr algn="just"/>
            <a:r>
              <a:rPr lang="es-CL" dirty="0" smtClean="0"/>
              <a:t>Se impide al demandado que celebre cualquier clase de acto o contrato sobre los bienes objeto de la medida.</a:t>
            </a:r>
          </a:p>
          <a:p>
            <a:pPr algn="just"/>
            <a:r>
              <a:rPr lang="es-CL" dirty="0" smtClean="0"/>
              <a:t>Conviene señalar concretamente qué clase de acto o contrato desea que se prohíba </a:t>
            </a:r>
            <a:r>
              <a:rPr lang="es-CL" dirty="0" smtClean="0">
                <a:sym typeface="Wingdings" panose="05000000000000000000" pitchFamily="2" charset="2"/>
              </a:rPr>
              <a:t> gravar y enajenar</a:t>
            </a:r>
          </a:p>
          <a:p>
            <a:pPr algn="just"/>
            <a:r>
              <a:rPr lang="es-CL" dirty="0" smtClean="0">
                <a:sym typeface="Wingdings" panose="05000000000000000000" pitchFamily="2" charset="2"/>
              </a:rPr>
              <a:t>Puede recaer sobre bienes materia del juicio o sobre bienes ajenos al juicio</a:t>
            </a:r>
          </a:p>
          <a:p>
            <a:pPr algn="just"/>
            <a:r>
              <a:rPr lang="es-CL" dirty="0" smtClean="0">
                <a:sym typeface="Wingdings" panose="05000000000000000000" pitchFamily="2" charset="2"/>
              </a:rPr>
              <a:t>Si la prohibición recae sobre bienes que no tienen que ver con la acción deducida, es necesario que las facultades del demandado no ofrezcan suficiente garantía para asegurar el resultado del juicio.</a:t>
            </a:r>
            <a:r>
              <a:rPr lang="es-CL" dirty="0" smtClean="0"/>
              <a:t> </a:t>
            </a:r>
            <a:endParaRPr lang="es-CL" dirty="0"/>
          </a:p>
        </p:txBody>
      </p:sp>
    </p:spTree>
    <p:extLst>
      <p:ext uri="{BB962C8B-B14F-4D97-AF65-F5344CB8AC3E}">
        <p14:creationId xmlns:p14="http://schemas.microsoft.com/office/powerpoint/2010/main" val="2657978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Procedimiento</a:t>
            </a:r>
            <a:endParaRPr lang="es-CL" dirty="0"/>
          </a:p>
        </p:txBody>
      </p:sp>
      <p:sp>
        <p:nvSpPr>
          <p:cNvPr id="3" name="Marcador de contenido 2"/>
          <p:cNvSpPr>
            <a:spLocks noGrp="1"/>
          </p:cNvSpPr>
          <p:nvPr>
            <p:ph idx="1"/>
          </p:nvPr>
        </p:nvSpPr>
        <p:spPr/>
        <p:txBody>
          <a:bodyPr/>
          <a:lstStyle/>
          <a:p>
            <a:r>
              <a:rPr lang="es-CL" dirty="0" smtClean="0"/>
              <a:t>Requisitos del art. 444</a:t>
            </a:r>
          </a:p>
          <a:p>
            <a:pPr marL="0" indent="0" algn="just">
              <a:buNone/>
            </a:pPr>
            <a:r>
              <a:rPr lang="es-CL" dirty="0" smtClean="0"/>
              <a:t>-</a:t>
            </a:r>
            <a:r>
              <a:rPr lang="es-CL" u="sng" dirty="0" smtClean="0"/>
              <a:t>Proporcionalidad:</a:t>
            </a:r>
            <a:r>
              <a:rPr lang="es-CL" dirty="0" smtClean="0"/>
              <a:t> “…las medidas cautelares que el juez decrete deberán ser proporcionales a la cuantía del juicio”. Equivalencia entre los bienes objeto de la medida precautoria y el monto del juicio. No se debe imponer un gravamen innecesario al demando.</a:t>
            </a:r>
          </a:p>
          <a:p>
            <a:pPr marL="0" indent="0" algn="just">
              <a:buNone/>
            </a:pPr>
            <a:r>
              <a:rPr lang="es-CL" dirty="0" smtClean="0"/>
              <a:t>-</a:t>
            </a:r>
            <a:r>
              <a:rPr lang="es-CL" u="sng" dirty="0" smtClean="0"/>
              <a:t>Acreditar razonablemente </a:t>
            </a:r>
            <a:r>
              <a:rPr lang="es-CL" dirty="0" smtClean="0"/>
              <a:t>el fundamento y la necesidad del derecho que se reclama. Exigencia menor que la del CPC: comprobantes que constituyan a lo menos presunción grave del derecho que se reclama.</a:t>
            </a:r>
          </a:p>
          <a:p>
            <a:pPr marL="0" indent="0" algn="just">
              <a:buNone/>
            </a:pPr>
            <a:r>
              <a:rPr lang="es-CL" dirty="0" smtClean="0"/>
              <a:t>Requisitos especiales del CPC  ¿Proceden?</a:t>
            </a:r>
            <a:endParaRPr lang="es-CL" dirty="0"/>
          </a:p>
        </p:txBody>
      </p:sp>
    </p:spTree>
    <p:extLst>
      <p:ext uri="{BB962C8B-B14F-4D97-AF65-F5344CB8AC3E}">
        <p14:creationId xmlns:p14="http://schemas.microsoft.com/office/powerpoint/2010/main" val="3716688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Procedimiento</a:t>
            </a:r>
            <a:endParaRPr lang="es-CL" dirty="0"/>
          </a:p>
        </p:txBody>
      </p:sp>
      <p:sp>
        <p:nvSpPr>
          <p:cNvPr id="3" name="Marcador de contenido 2"/>
          <p:cNvSpPr>
            <a:spLocks noGrp="1"/>
          </p:cNvSpPr>
          <p:nvPr>
            <p:ph idx="1"/>
          </p:nvPr>
        </p:nvSpPr>
        <p:spPr/>
        <p:txBody>
          <a:bodyPr>
            <a:normAutofit fontScale="85000" lnSpcReduction="10000"/>
          </a:bodyPr>
          <a:lstStyle/>
          <a:p>
            <a:pPr algn="just"/>
            <a:r>
              <a:rPr lang="es-CL" dirty="0" smtClean="0"/>
              <a:t>Oportunidad para pedir medidas precautorias: “Las medidas precautorias se podrán disponer en cualquier estado de tramitación de la causa aun cuando no está contestada la demanda o incluso antes de su presentación, como prejudiciales”. </a:t>
            </a:r>
          </a:p>
          <a:p>
            <a:pPr algn="just"/>
            <a:r>
              <a:rPr lang="es-CL" dirty="0" smtClean="0"/>
              <a:t>Como prejudiciales: “Si presentada la demanda al tribunal respectivo persistieran las circunstancias que motivaron su adopción, se mantendrán como precautorias. Si no se presentare la demanda en el término de diez días contados desde la fecha en que la medida se hizo efectiva, ésta caducará de pleno derecho y sin necesidad de resolución judicial, quedando el solicitante por este solo hecho responsable de los perjuicios que hubiere causado. Con todo, por motivos fundados y cuando se acredite por el demandante el inminente término de la empresa o su manifiesta insolvencia, el juez podrá prorrogar las medidas prejudiciales precautorias por el plazo prudencial que estime necesario para asegurar el resultado de la </a:t>
            </a:r>
            <a:r>
              <a:rPr lang="es-CL" dirty="0" err="1" smtClean="0"/>
              <a:t>litis</a:t>
            </a:r>
            <a:r>
              <a:rPr lang="es-CL" dirty="0" smtClean="0"/>
              <a:t>.” </a:t>
            </a:r>
            <a:endParaRPr lang="es-CL" dirty="0"/>
          </a:p>
        </p:txBody>
      </p:sp>
    </p:spTree>
    <p:extLst>
      <p:ext uri="{BB962C8B-B14F-4D97-AF65-F5344CB8AC3E}">
        <p14:creationId xmlns:p14="http://schemas.microsoft.com/office/powerpoint/2010/main" val="3270778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Procedimiento</a:t>
            </a:r>
            <a:endParaRPr lang="es-CL" dirty="0"/>
          </a:p>
        </p:txBody>
      </p:sp>
      <p:sp>
        <p:nvSpPr>
          <p:cNvPr id="3" name="Marcador de contenido 2"/>
          <p:cNvSpPr>
            <a:spLocks noGrp="1"/>
          </p:cNvSpPr>
          <p:nvPr>
            <p:ph idx="1"/>
          </p:nvPr>
        </p:nvSpPr>
        <p:spPr/>
        <p:txBody>
          <a:bodyPr/>
          <a:lstStyle/>
          <a:p>
            <a:pPr algn="just"/>
            <a:r>
              <a:rPr lang="es-CL" dirty="0" smtClean="0"/>
              <a:t>Posibilidad de decretar y practicar medidas cautelares inaudita altera parte: “Las medidas cautelares podrán llevarse a efecto antes de notificarse a la persona contra quien se dicten, siempre que existan razones graves para ello y el tribunal así lo ordene. Transcurridos cinco días sin que la notificación se efectúe, quedarán sin valor las diligencias practicadas”.</a:t>
            </a:r>
          </a:p>
          <a:p>
            <a:pPr algn="just"/>
            <a:r>
              <a:rPr lang="es-CL" dirty="0" smtClean="0"/>
              <a:t>Son apelables las sentencias interlocutorias que se pronuncien sobre medidas cautelares. La apelación de la resolución que la otorgue o la que rechace su alzamiento, se concederá en el solo efecto devolutivo.</a:t>
            </a:r>
            <a:endParaRPr lang="es-CL" dirty="0"/>
          </a:p>
        </p:txBody>
      </p:sp>
    </p:spTree>
    <p:extLst>
      <p:ext uri="{BB962C8B-B14F-4D97-AF65-F5344CB8AC3E}">
        <p14:creationId xmlns:p14="http://schemas.microsoft.com/office/powerpoint/2010/main" val="2234718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a:t>
            </a:r>
            <a:r>
              <a:rPr lang="es-CL" u="sng" dirty="0" smtClean="0"/>
              <a:t>Función</a:t>
            </a:r>
            <a:r>
              <a:rPr lang="es-CL" dirty="0" smtClean="0"/>
              <a:t>” cautelar “</a:t>
            </a:r>
            <a:r>
              <a:rPr lang="es-CL" u="sng" dirty="0" smtClean="0"/>
              <a:t>del juez</a:t>
            </a:r>
            <a:r>
              <a:rPr lang="es-CL" dirty="0" smtClean="0"/>
              <a:t>”</a:t>
            </a:r>
            <a:endParaRPr lang="es-CL" dirty="0"/>
          </a:p>
        </p:txBody>
      </p:sp>
      <p:sp>
        <p:nvSpPr>
          <p:cNvPr id="3" name="Marcador de contenido 2"/>
          <p:cNvSpPr>
            <a:spLocks noGrp="1"/>
          </p:cNvSpPr>
          <p:nvPr>
            <p:ph idx="1"/>
          </p:nvPr>
        </p:nvSpPr>
        <p:spPr/>
        <p:txBody>
          <a:bodyPr>
            <a:normAutofit fontScale="92500" lnSpcReduction="10000"/>
          </a:bodyPr>
          <a:lstStyle/>
          <a:p>
            <a:pPr algn="just"/>
            <a:r>
              <a:rPr lang="es-CL" dirty="0" smtClean="0"/>
              <a:t>Orientación </a:t>
            </a:r>
            <a:r>
              <a:rPr lang="es-CL" i="1" dirty="0" err="1" smtClean="0"/>
              <a:t>publicística</a:t>
            </a:r>
            <a:r>
              <a:rPr lang="es-CL" i="1" dirty="0" smtClean="0"/>
              <a:t> </a:t>
            </a:r>
            <a:r>
              <a:rPr lang="es-CL" dirty="0" smtClean="0"/>
              <a:t>del proceso laboral.</a:t>
            </a:r>
          </a:p>
          <a:p>
            <a:pPr algn="just"/>
            <a:r>
              <a:rPr lang="es-CL" dirty="0" smtClean="0"/>
              <a:t>Nos remite a </a:t>
            </a:r>
            <a:r>
              <a:rPr lang="es-CL" dirty="0" err="1" smtClean="0"/>
              <a:t>Chiovenda</a:t>
            </a:r>
            <a:r>
              <a:rPr lang="es-CL" dirty="0" smtClean="0"/>
              <a:t>: El derecho a la resolución cautelar constituye un derecho del Estado, correspondiendo al particular tan solamente el poder de provocar su ejercicio.</a:t>
            </a:r>
          </a:p>
          <a:p>
            <a:pPr algn="just"/>
            <a:r>
              <a:rPr lang="es-CL" dirty="0" smtClean="0"/>
              <a:t>Sumisión de la tutela cautelar a la </a:t>
            </a:r>
            <a:r>
              <a:rPr lang="es-CL" u="sng" dirty="0" smtClean="0"/>
              <a:t>discrecionalidad judicial</a:t>
            </a:r>
            <a:r>
              <a:rPr lang="es-CL" dirty="0" smtClean="0"/>
              <a:t>.</a:t>
            </a:r>
          </a:p>
          <a:p>
            <a:pPr algn="just"/>
            <a:r>
              <a:rPr lang="es-CL" dirty="0" smtClean="0"/>
              <a:t>Preeminencia del </a:t>
            </a:r>
            <a:r>
              <a:rPr lang="es-CL" i="1" u="sng" dirty="0" smtClean="0"/>
              <a:t>interés público </a:t>
            </a:r>
            <a:r>
              <a:rPr lang="es-CL" dirty="0" smtClean="0"/>
              <a:t>y de la </a:t>
            </a:r>
            <a:r>
              <a:rPr lang="es-CL" i="1" u="sng" dirty="0" smtClean="0"/>
              <a:t>autoridad estatal</a:t>
            </a:r>
            <a:r>
              <a:rPr lang="es-CL" i="1" dirty="0" smtClean="0"/>
              <a:t>.</a:t>
            </a:r>
          </a:p>
          <a:p>
            <a:pPr algn="just"/>
            <a:r>
              <a:rPr lang="es-CL" dirty="0" smtClean="0"/>
              <a:t>“</a:t>
            </a:r>
            <a:r>
              <a:rPr lang="es-CL" dirty="0" err="1" smtClean="0"/>
              <a:t>Chiovenda</a:t>
            </a:r>
            <a:r>
              <a:rPr lang="es-CL" dirty="0" smtClean="0"/>
              <a:t> transformó el derecho material a la cautela de la parte en la resolución procesal erigida en el interés del Estado, es decir, en Derecho del Estado. La parte tiene apenas el poder de accionar para la realización de un fin estatal. Es el Estado como fin y la persona como medio” (Daniel </a:t>
            </a:r>
            <a:r>
              <a:rPr lang="es-CL" dirty="0" err="1" smtClean="0"/>
              <a:t>Mitidiero</a:t>
            </a:r>
            <a:r>
              <a:rPr lang="es-CL" dirty="0" smtClean="0"/>
              <a:t>)</a:t>
            </a:r>
            <a:endParaRPr lang="es-CL" dirty="0"/>
          </a:p>
        </p:txBody>
      </p:sp>
    </p:spTree>
    <p:extLst>
      <p:ext uri="{BB962C8B-B14F-4D97-AF65-F5344CB8AC3E}">
        <p14:creationId xmlns:p14="http://schemas.microsoft.com/office/powerpoint/2010/main" val="384135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a:t>
            </a:r>
            <a:r>
              <a:rPr lang="es-CL" u="sng" dirty="0" smtClean="0"/>
              <a:t>Función</a:t>
            </a:r>
            <a:r>
              <a:rPr lang="es-CL" dirty="0" smtClean="0"/>
              <a:t>” cautelar “</a:t>
            </a:r>
            <a:r>
              <a:rPr lang="es-CL" u="sng" dirty="0" smtClean="0"/>
              <a:t>del juez</a:t>
            </a:r>
            <a:r>
              <a:rPr lang="es-CL" dirty="0" smtClean="0"/>
              <a:t>”</a:t>
            </a:r>
            <a:endParaRPr lang="es-CL" dirty="0"/>
          </a:p>
        </p:txBody>
      </p:sp>
      <p:sp>
        <p:nvSpPr>
          <p:cNvPr id="3" name="Marcador de contenido 2"/>
          <p:cNvSpPr>
            <a:spLocks noGrp="1"/>
          </p:cNvSpPr>
          <p:nvPr>
            <p:ph idx="1"/>
          </p:nvPr>
        </p:nvSpPr>
        <p:spPr/>
        <p:txBody>
          <a:bodyPr/>
          <a:lstStyle/>
          <a:p>
            <a:pPr algn="just"/>
            <a:r>
              <a:rPr lang="es-CL" dirty="0" smtClean="0"/>
              <a:t>La resolución cautelar en </a:t>
            </a:r>
            <a:r>
              <a:rPr lang="es-CL" dirty="0" err="1" smtClean="0"/>
              <a:t>Calamandrei</a:t>
            </a:r>
            <a:r>
              <a:rPr lang="es-CL" dirty="0" smtClean="0"/>
              <a:t> busca asegurar que el proceso no vaya a sufrir un “daño jurídico”, ocasionado por un peligro de </a:t>
            </a:r>
            <a:r>
              <a:rPr lang="es-CL" u="sng" dirty="0" smtClean="0"/>
              <a:t>tardanza</a:t>
            </a:r>
            <a:r>
              <a:rPr lang="es-CL" dirty="0" smtClean="0"/>
              <a:t> o por un peligro de </a:t>
            </a:r>
            <a:r>
              <a:rPr lang="es-CL" u="sng" dirty="0" smtClean="0"/>
              <a:t>infructuosidad</a:t>
            </a:r>
            <a:r>
              <a:rPr lang="es-CL" dirty="0" smtClean="0"/>
              <a:t> de la tutela jurisdiccional, en tanto que esté pendiente el proceso de conocimiento o de ejecución o cuando cualquiera de esas actividades se encuentren prestas a iniciarse. La resolución cautelar es, en esa línea, dependiente y accesoria de la resolución del proceso de conocimiento o de ejecución: </a:t>
            </a:r>
            <a:r>
              <a:rPr lang="es-CL" u="sng" dirty="0" smtClean="0"/>
              <a:t>El instrumento del instrumento </a:t>
            </a:r>
            <a:r>
              <a:rPr lang="es-CL" dirty="0" smtClean="0"/>
              <a:t>(y como tal, constituye el resultado del ejercicio de una “mera acción”, sin amparo en ninguna especie de “derecho sustancial de cautela” (Daniel </a:t>
            </a:r>
            <a:r>
              <a:rPr lang="es-CL" dirty="0" err="1" smtClean="0"/>
              <a:t>Mitidiero</a:t>
            </a:r>
            <a:r>
              <a:rPr lang="es-CL" dirty="0" smtClean="0"/>
              <a:t>). </a:t>
            </a:r>
            <a:endParaRPr lang="es-CL" dirty="0"/>
          </a:p>
        </p:txBody>
      </p:sp>
    </p:spTree>
    <p:extLst>
      <p:ext uri="{BB962C8B-B14F-4D97-AF65-F5344CB8AC3E}">
        <p14:creationId xmlns:p14="http://schemas.microsoft.com/office/powerpoint/2010/main" val="1427191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Tutela cautelar y tutela </a:t>
            </a:r>
            <a:r>
              <a:rPr lang="es-CL" dirty="0" err="1" smtClean="0"/>
              <a:t>satisfactiva</a:t>
            </a:r>
            <a:r>
              <a:rPr lang="es-CL" dirty="0" smtClean="0"/>
              <a:t> </a:t>
            </a:r>
            <a:endParaRPr lang="es-CL" dirty="0"/>
          </a:p>
        </p:txBody>
      </p:sp>
      <p:sp>
        <p:nvSpPr>
          <p:cNvPr id="3" name="Marcador de contenido 2"/>
          <p:cNvSpPr>
            <a:spLocks noGrp="1"/>
          </p:cNvSpPr>
          <p:nvPr>
            <p:ph idx="1"/>
          </p:nvPr>
        </p:nvSpPr>
        <p:spPr/>
        <p:txBody>
          <a:bodyPr>
            <a:normAutofit fontScale="92500" lnSpcReduction="10000"/>
          </a:bodyPr>
          <a:lstStyle/>
          <a:p>
            <a:pPr algn="just"/>
            <a:r>
              <a:rPr lang="es-CL" dirty="0" err="1" smtClean="0"/>
              <a:t>Calamandrei</a:t>
            </a:r>
            <a:r>
              <a:rPr lang="es-CL" dirty="0" smtClean="0"/>
              <a:t> caracterizaba la función cautelar desde la </a:t>
            </a:r>
            <a:r>
              <a:rPr lang="es-CL" u="sng" dirty="0" smtClean="0"/>
              <a:t>provisionalidad. </a:t>
            </a:r>
          </a:p>
          <a:p>
            <a:pPr algn="just"/>
            <a:r>
              <a:rPr lang="es-CL" dirty="0"/>
              <a:t>P</a:t>
            </a:r>
            <a:r>
              <a:rPr lang="es-CL" dirty="0" smtClean="0"/>
              <a:t>ara él, las resoluciones cautelares podían ser tanto </a:t>
            </a:r>
            <a:r>
              <a:rPr lang="es-CL" dirty="0" err="1" smtClean="0"/>
              <a:t>asegurativas</a:t>
            </a:r>
            <a:r>
              <a:rPr lang="es-CL" dirty="0" smtClean="0"/>
              <a:t> como </a:t>
            </a:r>
            <a:r>
              <a:rPr lang="es-CL" dirty="0" err="1" smtClean="0"/>
              <a:t>satisfactivas</a:t>
            </a:r>
            <a:r>
              <a:rPr lang="es-CL" dirty="0" smtClean="0"/>
              <a:t> porque consideraba ambas “provisionales”.</a:t>
            </a:r>
          </a:p>
          <a:p>
            <a:pPr algn="just"/>
            <a:r>
              <a:rPr lang="es-CL" dirty="0" smtClean="0"/>
              <a:t>La doctrina moderna las distingue por su función y niega que sean provisionales. “La </a:t>
            </a:r>
            <a:r>
              <a:rPr lang="es-CL" dirty="0" err="1" smtClean="0"/>
              <a:t>satisfactividad</a:t>
            </a:r>
            <a:r>
              <a:rPr lang="es-CL" dirty="0" smtClean="0"/>
              <a:t> se convierte en un requisito negativo de la tutela cautelar” (</a:t>
            </a:r>
            <a:r>
              <a:rPr lang="es-CL" dirty="0" err="1" smtClean="0"/>
              <a:t>Marinoni</a:t>
            </a:r>
            <a:r>
              <a:rPr lang="es-CL" dirty="0" smtClean="0"/>
              <a:t>)</a:t>
            </a:r>
          </a:p>
          <a:p>
            <a:pPr algn="just"/>
            <a:r>
              <a:rPr lang="es-CL" dirty="0" smtClean="0"/>
              <a:t>La tutela cautelar se orienta a la protección </a:t>
            </a:r>
            <a:r>
              <a:rPr lang="es-CL" dirty="0" err="1" smtClean="0"/>
              <a:t>aseguratoria</a:t>
            </a:r>
            <a:r>
              <a:rPr lang="es-CL" dirty="0" smtClean="0"/>
              <a:t> de un derecho sometido al peligro de daño irreparable o de difícil reparación. Dura en tanto dure el peligro, vale decir, en tanto no se alteren los presupuestos fáctico-jurídicos que sustentaron su emisión.</a:t>
            </a:r>
          </a:p>
          <a:p>
            <a:pPr algn="just"/>
            <a:r>
              <a:rPr lang="es-CL" dirty="0" smtClean="0"/>
              <a:t>La tutela </a:t>
            </a:r>
            <a:r>
              <a:rPr lang="es-CL" dirty="0" err="1" smtClean="0"/>
              <a:t>satisfactiva</a:t>
            </a:r>
            <a:r>
              <a:rPr lang="es-CL" dirty="0" smtClean="0"/>
              <a:t> se orienta a la realización del derecho. </a:t>
            </a:r>
            <a:endParaRPr lang="es-CL" dirty="0"/>
          </a:p>
        </p:txBody>
      </p:sp>
    </p:spTree>
    <p:extLst>
      <p:ext uri="{BB962C8B-B14F-4D97-AF65-F5344CB8AC3E}">
        <p14:creationId xmlns:p14="http://schemas.microsoft.com/office/powerpoint/2010/main" val="3001007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Tutela cautelar y tutela </a:t>
            </a:r>
            <a:r>
              <a:rPr lang="es-CL" dirty="0" err="1" smtClean="0"/>
              <a:t>satisfactiva</a:t>
            </a:r>
            <a:r>
              <a:rPr lang="es-CL" dirty="0" smtClean="0"/>
              <a:t> </a:t>
            </a:r>
            <a:endParaRPr lang="es-CL" dirty="0"/>
          </a:p>
        </p:txBody>
      </p:sp>
      <p:sp>
        <p:nvSpPr>
          <p:cNvPr id="3" name="Marcador de contenido 2"/>
          <p:cNvSpPr>
            <a:spLocks noGrp="1"/>
          </p:cNvSpPr>
          <p:nvPr>
            <p:ph idx="1"/>
          </p:nvPr>
        </p:nvSpPr>
        <p:spPr/>
        <p:txBody>
          <a:bodyPr>
            <a:normAutofit fontScale="92500"/>
          </a:bodyPr>
          <a:lstStyle/>
          <a:p>
            <a:pPr algn="just"/>
            <a:r>
              <a:rPr lang="es-CL" dirty="0" smtClean="0"/>
              <a:t>Ambas pueden ser prestadas en forma anticipada: pueden ser obtenidas antes del proceso tanto tutela cautelar como tutela </a:t>
            </a:r>
            <a:r>
              <a:rPr lang="es-CL" dirty="0" err="1" smtClean="0"/>
              <a:t>satisfactiva</a:t>
            </a:r>
            <a:r>
              <a:rPr lang="es-CL" dirty="0" smtClean="0"/>
              <a:t>. </a:t>
            </a:r>
          </a:p>
          <a:p>
            <a:pPr algn="just"/>
            <a:r>
              <a:rPr lang="es-CL" dirty="0" smtClean="0"/>
              <a:t>La tutela </a:t>
            </a:r>
            <a:r>
              <a:rPr lang="es-CL" dirty="0" err="1" smtClean="0"/>
              <a:t>satisfactiva</a:t>
            </a:r>
            <a:r>
              <a:rPr lang="es-CL" dirty="0" smtClean="0"/>
              <a:t> realiza inmediatamente el derecho anticipado (combate el peligro en la tardanza), tanto para prevenir ilícitos y/o daños. </a:t>
            </a:r>
            <a:endParaRPr lang="es-CL" dirty="0"/>
          </a:p>
          <a:p>
            <a:pPr algn="just"/>
            <a:r>
              <a:rPr lang="es-CL" dirty="0" smtClean="0"/>
              <a:t>La tutela cautelar solamente asegura la posibilidad de disfrute futuro del derecho cautelado (combate apenas el peligro de infructuosidad); y en nada perjudica el resultado del proceso que se orienta a la prestación de la tutela </a:t>
            </a:r>
            <a:r>
              <a:rPr lang="es-CL" dirty="0" err="1" smtClean="0"/>
              <a:t>satisfactiva</a:t>
            </a:r>
            <a:r>
              <a:rPr lang="es-CL" dirty="0" smtClean="0"/>
              <a:t>. Actúa represivamente con la intención de una simple conservación. Actúa presuponiendo del daño y como respuesta posterior a él. </a:t>
            </a:r>
          </a:p>
          <a:p>
            <a:pPr algn="just"/>
            <a:endParaRPr lang="es-CL" dirty="0"/>
          </a:p>
        </p:txBody>
      </p:sp>
    </p:spTree>
    <p:extLst>
      <p:ext uri="{BB962C8B-B14F-4D97-AF65-F5344CB8AC3E}">
        <p14:creationId xmlns:p14="http://schemas.microsoft.com/office/powerpoint/2010/main" val="416255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La tutela cautelar es un derecho del individuo</a:t>
            </a:r>
            <a:endParaRPr lang="es-CL" dirty="0"/>
          </a:p>
        </p:txBody>
      </p:sp>
      <p:sp>
        <p:nvSpPr>
          <p:cNvPr id="3" name="Marcador de contenido 2"/>
          <p:cNvSpPr>
            <a:spLocks noGrp="1"/>
          </p:cNvSpPr>
          <p:nvPr>
            <p:ph idx="1"/>
          </p:nvPr>
        </p:nvSpPr>
        <p:spPr/>
        <p:txBody>
          <a:bodyPr/>
          <a:lstStyle/>
          <a:p>
            <a:pPr algn="just"/>
            <a:r>
              <a:rPr lang="es-CL" dirty="0" smtClean="0"/>
              <a:t>Así como existe un derecho a la tutela del derecho, esto es, derecho a la satisfacción del derecho en el plano del derecho material, existe igualmente derecho a la seguridad del derecho, también en el plano del derecho material.</a:t>
            </a:r>
          </a:p>
          <a:p>
            <a:pPr algn="just"/>
            <a:r>
              <a:rPr lang="es-CL" dirty="0" smtClean="0"/>
              <a:t>La tutela cautelar es una forma de protección al derecho en el plano material; específicamente, se trata de una forma de protección de simple seguridad al derecho. Constituye un caso de tutela definitiva, proferida mediante cognición completa del derecho a la cautela y cognición sumaria del derecho cautelado. </a:t>
            </a:r>
            <a:endParaRPr lang="es-CL" dirty="0"/>
          </a:p>
        </p:txBody>
      </p:sp>
    </p:spTree>
    <p:extLst>
      <p:ext uri="{BB962C8B-B14F-4D97-AF65-F5344CB8AC3E}">
        <p14:creationId xmlns:p14="http://schemas.microsoft.com/office/powerpoint/2010/main" val="94540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Objetivos de la función cautelar en el art. 444</a:t>
            </a:r>
            <a:endParaRPr lang="es-CL" dirty="0"/>
          </a:p>
        </p:txBody>
      </p:sp>
      <p:sp>
        <p:nvSpPr>
          <p:cNvPr id="3" name="Marcador de contenido 2"/>
          <p:cNvSpPr>
            <a:spLocks noGrp="1"/>
          </p:cNvSpPr>
          <p:nvPr>
            <p:ph idx="1"/>
          </p:nvPr>
        </p:nvSpPr>
        <p:spPr/>
        <p:txBody>
          <a:bodyPr/>
          <a:lstStyle/>
          <a:p>
            <a:pPr algn="just"/>
            <a:r>
              <a:rPr lang="es-CL" dirty="0" smtClean="0"/>
              <a:t>Asegurar el resultado de la acción</a:t>
            </a:r>
          </a:p>
          <a:p>
            <a:pPr algn="just"/>
            <a:r>
              <a:rPr lang="es-CL" dirty="0" smtClean="0"/>
              <a:t>La protección de un derecho</a:t>
            </a:r>
          </a:p>
          <a:p>
            <a:pPr algn="just"/>
            <a:r>
              <a:rPr lang="es-CL" dirty="0" smtClean="0"/>
              <a:t>La identificación de los obligados</a:t>
            </a:r>
          </a:p>
          <a:p>
            <a:pPr algn="just"/>
            <a:r>
              <a:rPr lang="es-CL" dirty="0" smtClean="0"/>
              <a:t>La singularización de su patrimonio en términos suficientes para garantizar el monto de lo demandado.</a:t>
            </a:r>
          </a:p>
          <a:p>
            <a:pPr algn="just"/>
            <a:r>
              <a:rPr lang="es-CL" dirty="0" smtClean="0"/>
              <a:t>Una vez notificada la demanda, la función cautelar del tribunal comprenderá la de requerir información de organismos públicos, empresas u otras personas jurídicas o naturales sobre cualquier antecedente que a criterio del juez contribuya al objetivo perseguido. </a:t>
            </a:r>
            <a:endParaRPr lang="es-CL" dirty="0"/>
          </a:p>
        </p:txBody>
      </p:sp>
    </p:spTree>
    <p:extLst>
      <p:ext uri="{BB962C8B-B14F-4D97-AF65-F5344CB8AC3E}">
        <p14:creationId xmlns:p14="http://schemas.microsoft.com/office/powerpoint/2010/main" val="182125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Clases de medidas precautorias</a:t>
            </a:r>
            <a:endParaRPr lang="es-CL" dirty="0"/>
          </a:p>
        </p:txBody>
      </p:sp>
      <p:sp>
        <p:nvSpPr>
          <p:cNvPr id="3" name="Marcador de contenido 2"/>
          <p:cNvSpPr>
            <a:spLocks noGrp="1"/>
          </p:cNvSpPr>
          <p:nvPr>
            <p:ph idx="1"/>
          </p:nvPr>
        </p:nvSpPr>
        <p:spPr/>
        <p:txBody>
          <a:bodyPr/>
          <a:lstStyle/>
          <a:p>
            <a:pPr algn="just"/>
            <a:r>
              <a:rPr lang="es-CL" dirty="0" smtClean="0"/>
              <a:t>Innominadas o atípicas “el juez decretará todas las medidas que estime necesarias” </a:t>
            </a:r>
            <a:r>
              <a:rPr lang="es-CL" dirty="0" smtClean="0">
                <a:sym typeface="Wingdings" panose="05000000000000000000" pitchFamily="2" charset="2"/>
              </a:rPr>
              <a:t> Límite: deben ser </a:t>
            </a:r>
            <a:r>
              <a:rPr lang="es-CL" dirty="0" err="1" smtClean="0">
                <a:sym typeface="Wingdings" panose="05000000000000000000" pitchFamily="2" charset="2"/>
              </a:rPr>
              <a:t>asegurativas</a:t>
            </a:r>
            <a:r>
              <a:rPr lang="es-CL" dirty="0" smtClean="0">
                <a:sym typeface="Wingdings" panose="05000000000000000000" pitchFamily="2" charset="2"/>
              </a:rPr>
              <a:t> y no </a:t>
            </a:r>
            <a:r>
              <a:rPr lang="es-CL" dirty="0" err="1" smtClean="0">
                <a:sym typeface="Wingdings" panose="05000000000000000000" pitchFamily="2" charset="2"/>
              </a:rPr>
              <a:t>satisfactivas</a:t>
            </a:r>
            <a:r>
              <a:rPr lang="es-CL" dirty="0" smtClean="0">
                <a:sym typeface="Wingdings" panose="05000000000000000000" pitchFamily="2" charset="2"/>
              </a:rPr>
              <a:t>.</a:t>
            </a:r>
          </a:p>
          <a:p>
            <a:pPr algn="just"/>
            <a:r>
              <a:rPr lang="es-CL" dirty="0" smtClean="0">
                <a:sym typeface="Wingdings" panose="05000000000000000000" pitchFamily="2" charset="2"/>
              </a:rPr>
              <a:t>Típicas: las del CPC (por remisión del art. 432 del </a:t>
            </a:r>
            <a:r>
              <a:rPr lang="es-CL" dirty="0" err="1" smtClean="0">
                <a:sym typeface="Wingdings" panose="05000000000000000000" pitchFamily="2" charset="2"/>
              </a:rPr>
              <a:t>CdT</a:t>
            </a:r>
            <a:r>
              <a:rPr lang="es-CL" dirty="0" smtClean="0">
                <a:sym typeface="Wingdings" panose="05000000000000000000" pitchFamily="2" charset="2"/>
              </a:rPr>
              <a:t>) </a:t>
            </a:r>
          </a:p>
          <a:p>
            <a:pPr algn="just">
              <a:buFontTx/>
              <a:buChar char="-"/>
            </a:pPr>
            <a:r>
              <a:rPr lang="es-CL" dirty="0" smtClean="0">
                <a:sym typeface="Wingdings" panose="05000000000000000000" pitchFamily="2" charset="2"/>
              </a:rPr>
              <a:t>Las del artículo 290 del CPC</a:t>
            </a:r>
          </a:p>
          <a:p>
            <a:pPr algn="just">
              <a:buFontTx/>
              <a:buChar char="-"/>
            </a:pPr>
            <a:r>
              <a:rPr lang="es-CL" dirty="0" smtClean="0">
                <a:sym typeface="Wingdings" panose="05000000000000000000" pitchFamily="2" charset="2"/>
              </a:rPr>
              <a:t>Las demás que autorizan expresamente las leyes y a que se refiere el art. 300 del CPC</a:t>
            </a:r>
          </a:p>
          <a:p>
            <a:pPr algn="just">
              <a:buFontTx/>
              <a:buChar char="-"/>
            </a:pPr>
            <a:r>
              <a:rPr lang="es-CL" dirty="0" smtClean="0">
                <a:sym typeface="Wingdings" panose="05000000000000000000" pitchFamily="2" charset="2"/>
              </a:rPr>
              <a:t>Las que puede solicitar el actor, que no sean las </a:t>
            </a:r>
            <a:r>
              <a:rPr lang="es-CL" dirty="0" err="1" smtClean="0">
                <a:sym typeface="Wingdings" panose="05000000000000000000" pitchFamily="2" charset="2"/>
              </a:rPr>
              <a:t>ateriormente</a:t>
            </a:r>
            <a:r>
              <a:rPr lang="es-CL" dirty="0" smtClean="0">
                <a:sym typeface="Wingdings" panose="05000000000000000000" pitchFamily="2" charset="2"/>
              </a:rPr>
              <a:t> indicadas, y a que se refiere el art. 298 parte final del CPC</a:t>
            </a:r>
          </a:p>
          <a:p>
            <a:endParaRPr lang="es-CL" dirty="0"/>
          </a:p>
        </p:txBody>
      </p:sp>
    </p:spTree>
    <p:extLst>
      <p:ext uri="{BB962C8B-B14F-4D97-AF65-F5344CB8AC3E}">
        <p14:creationId xmlns:p14="http://schemas.microsoft.com/office/powerpoint/2010/main" val="3643747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Clases de medidas precautorias</a:t>
            </a:r>
            <a:endParaRPr lang="es-CL" dirty="0"/>
          </a:p>
        </p:txBody>
      </p:sp>
      <p:sp>
        <p:nvSpPr>
          <p:cNvPr id="3" name="Marcador de contenido 2"/>
          <p:cNvSpPr>
            <a:spLocks noGrp="1"/>
          </p:cNvSpPr>
          <p:nvPr>
            <p:ph idx="1"/>
          </p:nvPr>
        </p:nvSpPr>
        <p:spPr/>
        <p:txBody>
          <a:bodyPr/>
          <a:lstStyle/>
          <a:p>
            <a:pPr algn="just"/>
            <a:r>
              <a:rPr lang="es-CL" dirty="0" smtClean="0"/>
              <a:t>Las medidas precautorias enumeradas en el artículo 290 del CPC:</a:t>
            </a:r>
          </a:p>
          <a:p>
            <a:pPr marL="0" indent="0" algn="just">
              <a:buNone/>
            </a:pPr>
            <a:r>
              <a:rPr lang="es-CL" dirty="0" smtClean="0"/>
              <a:t>1° Secuestro de la cosa que es objeto de la demanda</a:t>
            </a:r>
          </a:p>
          <a:p>
            <a:pPr marL="0" indent="0" algn="just">
              <a:buNone/>
            </a:pPr>
            <a:r>
              <a:rPr lang="es-CL" dirty="0" smtClean="0"/>
              <a:t>2° El nombramiento de uno o más interventores</a:t>
            </a:r>
          </a:p>
          <a:p>
            <a:pPr marL="0" indent="0" algn="just">
              <a:buNone/>
            </a:pPr>
            <a:r>
              <a:rPr lang="es-CL" dirty="0" smtClean="0"/>
              <a:t>3° </a:t>
            </a:r>
            <a:r>
              <a:rPr lang="es-CL" u="sng" dirty="0" smtClean="0"/>
              <a:t>La retención de bienes determinados</a:t>
            </a:r>
          </a:p>
          <a:p>
            <a:pPr marL="0" indent="0" algn="just">
              <a:buNone/>
            </a:pPr>
            <a:r>
              <a:rPr lang="es-CL" dirty="0" smtClean="0"/>
              <a:t>4° </a:t>
            </a:r>
            <a:r>
              <a:rPr lang="es-CL" u="sng" dirty="0" smtClean="0"/>
              <a:t>La prohibición de celebrar actos </a:t>
            </a:r>
            <a:r>
              <a:rPr lang="es-CL" u="sng" dirty="0"/>
              <a:t>o</a:t>
            </a:r>
            <a:r>
              <a:rPr lang="es-CL" u="sng" dirty="0" smtClean="0"/>
              <a:t> contratos </a:t>
            </a:r>
            <a:endParaRPr lang="es-CL" u="sng" dirty="0"/>
          </a:p>
        </p:txBody>
      </p:sp>
    </p:spTree>
    <p:extLst>
      <p:ext uri="{BB962C8B-B14F-4D97-AF65-F5344CB8AC3E}">
        <p14:creationId xmlns:p14="http://schemas.microsoft.com/office/powerpoint/2010/main" val="54670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1472</Words>
  <Application>Microsoft Office PowerPoint</Application>
  <PresentationFormat>Personalizado</PresentationFormat>
  <Paragraphs>70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La función cautelar</vt:lpstr>
      <vt:lpstr>“Función” cautelar “del juez”</vt:lpstr>
      <vt:lpstr>“Función” cautelar “del juez”</vt:lpstr>
      <vt:lpstr>Tutela cautelar y tutela satisfactiva </vt:lpstr>
      <vt:lpstr>Tutela cautelar y tutela satisfactiva </vt:lpstr>
      <vt:lpstr>La tutela cautelar es un derecho del individuo</vt:lpstr>
      <vt:lpstr>Objetivos de la función cautelar en el art. 444</vt:lpstr>
      <vt:lpstr>Clases de medidas precautorias</vt:lpstr>
      <vt:lpstr>Clases de medidas precautorias</vt:lpstr>
      <vt:lpstr>La retención de bienes determinados </vt:lpstr>
      <vt:lpstr>La retención de bienes determinados </vt:lpstr>
      <vt:lpstr>La prohibición de celebrar actos o contratos sobre bienes determinados </vt:lpstr>
      <vt:lpstr>Procedimiento</vt:lpstr>
      <vt:lpstr>Procedimiento</vt:lpstr>
      <vt:lpstr>Procedimiento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función cautelar</dc:title>
  <dc:creator>Claudio Palavecino</dc:creator>
  <cp:lastModifiedBy>Claudio Palavecino</cp:lastModifiedBy>
  <cp:revision>24</cp:revision>
  <dcterms:created xsi:type="dcterms:W3CDTF">2015-11-27T04:52:15Z</dcterms:created>
  <dcterms:modified xsi:type="dcterms:W3CDTF">2018-10-11T13:48:38Z</dcterms:modified>
</cp:coreProperties>
</file>