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6" r:id="rId1"/>
  </p:sldMasterIdLst>
  <p:sldIdLst>
    <p:sldId id="256" r:id="rId2"/>
    <p:sldId id="257" r:id="rId3"/>
    <p:sldId id="258" r:id="rId4"/>
    <p:sldId id="263" r:id="rId5"/>
    <p:sldId id="260" r:id="rId6"/>
    <p:sldId id="262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2" r:id="rId15"/>
    <p:sldId id="288" r:id="rId16"/>
    <p:sldId id="275" r:id="rId17"/>
    <p:sldId id="277" r:id="rId18"/>
    <p:sldId id="278" r:id="rId19"/>
    <p:sldId id="279" r:id="rId20"/>
    <p:sldId id="282" r:id="rId21"/>
    <p:sldId id="281" r:id="rId22"/>
    <p:sldId id="284" r:id="rId23"/>
    <p:sldId id="287" r:id="rId24"/>
    <p:sldId id="285" r:id="rId25"/>
    <p:sldId id="283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0" autoAdjust="0"/>
    <p:restoredTop sz="94559"/>
  </p:normalViewPr>
  <p:slideViewPr>
    <p:cSldViewPr>
      <p:cViewPr varScale="1">
        <p:scale>
          <a:sx n="109" d="100"/>
          <a:sy n="109" d="100"/>
        </p:scale>
        <p:origin x="17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A6D503D-0C47-4176-AA47-00113B114012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17" r:id="rId1"/>
    <p:sldLayoutId id="2147484418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4016" y="5301208"/>
            <a:ext cx="7772400" cy="1556792"/>
          </a:xfrm>
          <a:solidFill>
            <a:schemeClr val="bg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r>
              <a:rPr lang="es-MX" sz="1400" b="0" dirty="0">
                <a:solidFill>
                  <a:schemeClr val="tx2"/>
                </a:solidFill>
                <a:latin typeface="Calisto MT" panose="02040603050505030304" pitchFamily="18" charset="0"/>
              </a:rPr>
              <a:t>FLGA  PAMELA DIAZ </a:t>
            </a:r>
            <a:br>
              <a:rPr lang="es-MX" sz="1400" b="0" dirty="0">
                <a:solidFill>
                  <a:schemeClr val="tx2"/>
                </a:solidFill>
                <a:latin typeface="Calisto MT" panose="02040603050505030304" pitchFamily="18" charset="0"/>
              </a:rPr>
            </a:br>
            <a:r>
              <a:rPr lang="es-MX" sz="1400" b="0" dirty="0">
                <a:solidFill>
                  <a:schemeClr val="tx2"/>
                </a:solidFill>
                <a:latin typeface="Calisto MT" panose="02040603050505030304" pitchFamily="18" charset="0"/>
              </a:rPr>
              <a:t>Salud y educación vocal </a:t>
            </a:r>
            <a:br>
              <a:rPr lang="es-MX" sz="1400" b="0" dirty="0">
                <a:solidFill>
                  <a:schemeClr val="tx2"/>
                </a:solidFill>
                <a:latin typeface="Calisto MT" panose="02040603050505030304" pitchFamily="18" charset="0"/>
              </a:rPr>
            </a:br>
            <a:r>
              <a:rPr lang="es-MX" sz="14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Verano 2025 </a:t>
            </a:r>
            <a:endParaRPr lang="es-MX" sz="1400" b="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772817"/>
            <a:ext cx="7772400" cy="1800200"/>
          </a:xfrm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>
              <a:latin typeface="Calisto MT" panose="02040603050505030304" pitchFamily="18" charset="0"/>
            </a:endParaRPr>
          </a:p>
          <a:p>
            <a:r>
              <a:rPr lang="es-MX" sz="3600" dirty="0" smtClean="0">
                <a:latin typeface="Calisto MT" panose="02040603050505030304" pitchFamily="18" charset="0"/>
              </a:rPr>
              <a:t>         Conductas </a:t>
            </a:r>
            <a:r>
              <a:rPr lang="es-MX" sz="3600" dirty="0">
                <a:latin typeface="Calisto MT" panose="02040603050505030304" pitchFamily="18" charset="0"/>
              </a:rPr>
              <a:t>de </a:t>
            </a:r>
            <a:r>
              <a:rPr lang="es-MX" sz="3600" dirty="0" smtClean="0">
                <a:latin typeface="Calisto MT" panose="02040603050505030304" pitchFamily="18" charset="0"/>
              </a:rPr>
              <a:t>Abuso Vocal </a:t>
            </a:r>
            <a:endParaRPr lang="es-MX" sz="36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836712"/>
            <a:ext cx="2664296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0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Voz Susurrada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El susurro causa mayor esfuerzo vocal y no descanso como se cree 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Favorece la lesión nodular en el tercio medio de la cuerda vocal .</a:t>
            </a:r>
          </a:p>
        </p:txBody>
      </p:sp>
    </p:spTree>
    <p:extLst>
      <p:ext uri="{BB962C8B-B14F-4D97-AF65-F5344CB8AC3E}">
        <p14:creationId xmlns:p14="http://schemas.microsoft.com/office/powerpoint/2010/main" val="17121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8338120" cy="914400"/>
          </a:xfrm>
        </p:spPr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Uso de la voz durante proceso de enfermedad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Si el estudiante atraviesa por alguna faringitis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    o  laringitis debe efectuar reposo de voz. </a:t>
            </a:r>
          </a:p>
        </p:txBody>
      </p:sp>
    </p:spTree>
    <p:extLst>
      <p:ext uri="{BB962C8B-B14F-4D97-AF65-F5344CB8AC3E}">
        <p14:creationId xmlns:p14="http://schemas.microsoft.com/office/powerpoint/2010/main" val="58080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</a:t>
            </a:r>
            <a:r>
              <a:rPr lang="es-MX" sz="3600" dirty="0">
                <a:latin typeface="Calisto MT" panose="02040603050505030304" pitchFamily="18" charset="0"/>
              </a:rPr>
              <a:t>Uso de productos nocivos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Son contraindicados :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Cigarrillos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Drogas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Alcohol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consumo prolongado de tabaco engrosa el epitelio, edema e inflamación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alcohol causa irritación en todo el tracto vocal .</a:t>
            </a:r>
          </a:p>
        </p:txBody>
      </p:sp>
    </p:spTree>
    <p:extLst>
      <p:ext uri="{BB962C8B-B14F-4D97-AF65-F5344CB8AC3E}">
        <p14:creationId xmlns:p14="http://schemas.microsoft.com/office/powerpoint/2010/main" val="3837886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Exceso de habla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Son usuarios  que tienen  por lo habitual irse por las ramas y perder el hilo de la conversación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Se le pedirá reducir su habla .</a:t>
            </a:r>
          </a:p>
        </p:txBody>
      </p:sp>
    </p:spTree>
    <p:extLst>
      <p:ext uri="{BB962C8B-B14F-4D97-AF65-F5344CB8AC3E}">
        <p14:creationId xmlns:p14="http://schemas.microsoft.com/office/powerpoint/2010/main" val="776125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</a:t>
            </a:r>
            <a:r>
              <a:rPr lang="es-MX" sz="3600" u="sng" dirty="0">
                <a:latin typeface="Calisto MT" panose="02040603050505030304" pitchFamily="18" charset="0"/>
              </a:rPr>
              <a:t>Indicaciones Preventivas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u="sng" dirty="0">
                <a:latin typeface="Calisto MT" panose="02040603050505030304" pitchFamily="18" charset="0"/>
              </a:rPr>
              <a:t>Limite de cantidad de tiempo de habla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Se sugiere un reposo parcial que consiste en reposo vocales intercalados entre momentos del habla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Si el alumno debe hablar durante dos horas en forma continua se le pide que intente permanecer en silencio las dos horas posteriores para permitir una cierta recuperación vocal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Debe reprogramar sus actividades para lograr periodos de descanso , es decir que debe intentar distribuir en la semana sus horas de habla de tal forma que debe contar con descansos vocales entre actividades.</a:t>
            </a:r>
          </a:p>
        </p:txBody>
      </p:sp>
    </p:spTree>
    <p:extLst>
      <p:ext uri="{BB962C8B-B14F-4D97-AF65-F5344CB8AC3E}">
        <p14:creationId xmlns:p14="http://schemas.microsoft.com/office/powerpoint/2010/main" val="1932874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     Hidratación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La capa superficial de las cuerdas vocales debe ser bien lubricada para disminuir la fricción de la vibración 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Dentro de las recomendaciones se incluyen la toma diaria de un mínimo de 8 vasos de agua al día.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Se recomienda evitar los deshidratantes tales como el cigarrillo , el alcohol , la cafeína , los antihistamínicos , los ansiolíticos , los descongestionantes , spray nasales, y la respiración bucal . 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Este tratamiento reduce la viscosidad del tejido y de la cuerda vocal se propone un hidratación diaria con la humidificación del ambiente e inhalación de vapor de agua o solución salina 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sz="3600" dirty="0">
                <a:latin typeface="Calisto MT" panose="02040603050505030304" pitchFamily="18" charset="0"/>
              </a:rPr>
              <a:t>Atención a síntomas de fatiga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Disfonía , dolor , molestia , necesidad de carraspear , sequedad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Recurrir al silencio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Incrementar agua , bostezo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Prestar atención a los ataques bruscos o golpes de glotis.</a:t>
            </a:r>
          </a:p>
        </p:txBody>
      </p:sp>
    </p:spTree>
    <p:extLst>
      <p:ext uri="{BB962C8B-B14F-4D97-AF65-F5344CB8AC3E}">
        <p14:creationId xmlns:p14="http://schemas.microsoft.com/office/powerpoint/2010/main" val="2816967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Atención a las tensiones generales y especificas </a:t>
            </a:r>
            <a:r>
              <a:rPr lang="es-MX" dirty="0"/>
              <a:t>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sz="2400" dirty="0">
                <a:latin typeface="Calisto MT" panose="02040603050505030304" pitchFamily="18" charset="0"/>
              </a:rPr>
              <a:t>Extremidades tensas , contracción de abdomen – habitual en personas que tratan de ocultar su abdomen , nuca tensa , entrecejo fruncido , mandíbula y muelas apretadas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3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Evitar voz cantada en un registro inadecuado 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Como la laringe es un instrumento que todos poseemos  el “ llevarla puesta “ nos hace creer que la podemos “ tocar “ sin necesidad de aprendizaje previo ; no alcanza con el oído musical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Hace falta una técnica adecuada que no dañe a la laringe que es un instrumento tan o más costoso que los otros en cuanto a la preservación de la salud vocal necesaria para la comunicación en nuestra vida de relación </a:t>
            </a:r>
          </a:p>
        </p:txBody>
      </p:sp>
    </p:spTree>
    <p:extLst>
      <p:ext uri="{BB962C8B-B14F-4D97-AF65-F5344CB8AC3E}">
        <p14:creationId xmlns:p14="http://schemas.microsoft.com/office/powerpoint/2010/main" val="3372281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Reflujo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196752"/>
            <a:ext cx="7772400" cy="5328592"/>
          </a:xfrm>
        </p:spPr>
        <p:txBody>
          <a:bodyPr>
            <a:normAutofit lnSpcReduction="10000"/>
          </a:bodyPr>
          <a:lstStyle/>
          <a:p>
            <a:endParaRPr lang="es-MX" dirty="0"/>
          </a:p>
          <a:p>
            <a:r>
              <a:rPr lang="es-MX" sz="2400" dirty="0">
                <a:latin typeface="Calisto MT" panose="02040603050505030304" pitchFamily="18" charset="0"/>
              </a:rPr>
              <a:t>En algunas personas el acido gástrico pasa al esófago y a la garganta produciendo su irritación e inflamación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Esto se denomina reflujo , pero debe diferenciarse de reflujo gastroesofagico ( RGE) del reflujo faringolaríngeo ( RFL).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u="sng" dirty="0">
                <a:latin typeface="Calisto MT" panose="02040603050505030304" pitchFamily="18" charset="0"/>
              </a:rPr>
              <a:t>Los síntomas del RFL pueden ser :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Tos , carraspeo , fatiga vocal , exceso de mucosidad , mal sabor en la boca , ardor , sensación de cuerpo extraño en garanta y disfonía con voz muy opaca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Los factores de riesgos en la génesis del reflujo son :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Alcohol , café , dieta , tabaco , obesidad y stress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La terapia es farmacológica e higiénica . </a:t>
            </a:r>
          </a:p>
        </p:txBody>
      </p:sp>
    </p:spTree>
    <p:extLst>
      <p:ext uri="{BB962C8B-B14F-4D97-AF65-F5344CB8AC3E}">
        <p14:creationId xmlns:p14="http://schemas.microsoft.com/office/powerpoint/2010/main" val="232984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636912"/>
            <a:ext cx="7772400" cy="2160240"/>
          </a:xfrm>
        </p:spPr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¿ </a:t>
            </a:r>
            <a:r>
              <a:rPr lang="es-MX" sz="3600" dirty="0">
                <a:latin typeface="Calisto MT" panose="02040603050505030304" pitchFamily="18" charset="0"/>
              </a:rPr>
              <a:t>Que son las conductas de abuso y mal       uso vocal ?. 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6379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</a:t>
            </a:r>
            <a:r>
              <a:rPr lang="es-MX" sz="3600" dirty="0">
                <a:latin typeface="Calisto MT" panose="02040603050505030304" pitchFamily="18" charset="0"/>
              </a:rPr>
              <a:t>Alergia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</a:t>
            </a:r>
            <a:r>
              <a:rPr lang="es-MX" sz="2400" dirty="0">
                <a:latin typeface="Calisto MT" panose="02040603050505030304" pitchFamily="18" charset="0"/>
              </a:rPr>
              <a:t>las alergias respiratorias que comprometen a la vía aérea  en la región nasal pueden ser por rinitis alérgica con estornudos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 esta respiración nasal lleva a una respiración bucal también puede haber laringitis y faringitis alérgica con síntomas como tos , sequedad , irritación de garganta y carraspera </a:t>
            </a:r>
            <a:r>
              <a:rPr lang="es-MX" dirty="0"/>
              <a:t>. 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581127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79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</a:t>
            </a:r>
            <a:r>
              <a:rPr lang="es-MX" sz="3600" dirty="0">
                <a:latin typeface="Calisto MT" panose="02040603050505030304" pitchFamily="18" charset="0"/>
              </a:rPr>
              <a:t>Medicación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/>
          <a:lstStyle/>
          <a:p>
            <a:pPr marL="68580" indent="0">
              <a:buNone/>
            </a:pPr>
            <a:r>
              <a:rPr lang="es-MX" dirty="0"/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403648" y="1997839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Advertiremos sobre los efectos secundarios que pueden provocar dicha medicación . </a:t>
            </a: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La voz puede ser afectada por medicamentos que producen sequedad , ya que disminuye el componente de agua de la secreción , por lo que se torna más viscosa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Antihistamínicos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Descongestionantes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Antidepresivos ( disminuyen la resistencia al traumatismo del esfuerzo vocal . ) 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331" y="332656"/>
            <a:ext cx="2143125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007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Programa de Higiene de la Voz.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2400" dirty="0">
                <a:latin typeface="Calisto MT" panose="02040603050505030304" pitchFamily="18" charset="0"/>
              </a:rPr>
              <a:t>Definen a la higiene vocal como las normas básicas que auxilian a preservar la salud vocal y a prevenir la aparición de alteraciones y dolencias .</a:t>
            </a:r>
            <a:br>
              <a:rPr lang="es-MX" sz="2400" dirty="0">
                <a:latin typeface="Calisto MT" panose="02040603050505030304" pitchFamily="18" charset="0"/>
              </a:rPr>
            </a:br>
            <a:r>
              <a:rPr lang="es-MX" sz="2400" dirty="0">
                <a:latin typeface="Calisto MT" panose="02040603050505030304" pitchFamily="18" charset="0"/>
              </a:rPr>
              <a:t/>
            </a:r>
            <a:br>
              <a:rPr lang="es-MX" sz="2400" dirty="0">
                <a:latin typeface="Calisto MT" panose="02040603050505030304" pitchFamily="18" charset="0"/>
              </a:rPr>
            </a:br>
            <a:r>
              <a:rPr lang="es-MX" sz="2400" dirty="0">
                <a:latin typeface="Calisto MT" panose="02040603050505030304" pitchFamily="18" charset="0"/>
              </a:rPr>
              <a:t>Deben ser cumplidas por todos y mayoritariamente por las personas que más utilizan su voz </a:t>
            </a:r>
            <a:r>
              <a:rPr lang="es-MX" sz="3600" dirty="0">
                <a:latin typeface="Calisto MT" panose="02040603050505030304" pitchFamily="18" charset="0"/>
              </a:rPr>
              <a:t>.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005064"/>
            <a:ext cx="2818656" cy="1339900"/>
          </a:xfrm>
        </p:spPr>
      </p:pic>
    </p:spTree>
    <p:extLst>
      <p:ext uri="{BB962C8B-B14F-4D97-AF65-F5344CB8AC3E}">
        <p14:creationId xmlns:p14="http://schemas.microsoft.com/office/powerpoint/2010/main" val="2770364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0648"/>
            <a:ext cx="7095129" cy="6336704"/>
          </a:xfrm>
        </p:spPr>
      </p:pic>
    </p:spTree>
    <p:extLst>
      <p:ext uri="{BB962C8B-B14F-4D97-AF65-F5344CB8AC3E}">
        <p14:creationId xmlns:p14="http://schemas.microsoft.com/office/powerpoint/2010/main" val="2719758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6672"/>
            <a:ext cx="7056784" cy="6120680"/>
          </a:xfrm>
        </p:spPr>
      </p:pic>
    </p:spTree>
    <p:extLst>
      <p:ext uri="{BB962C8B-B14F-4D97-AF65-F5344CB8AC3E}">
        <p14:creationId xmlns:p14="http://schemas.microsoft.com/office/powerpoint/2010/main" val="2496577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dirty="0">
                <a:latin typeface="Calisto MT" panose="02040603050505030304" pitchFamily="18" charset="0"/>
              </a:rPr>
              <a:t>Muchas Gracias 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914400" y="2996952"/>
            <a:ext cx="7772400" cy="1512168"/>
          </a:xfrm>
        </p:spPr>
        <p:txBody>
          <a:bodyPr/>
          <a:lstStyle/>
          <a:p>
            <a:pPr marL="68580" indent="0">
              <a:buNone/>
            </a:pPr>
            <a:r>
              <a:rPr lang="es-MX" dirty="0">
                <a:latin typeface="Calisto MT" panose="02040603050505030304" pitchFamily="18" charset="0"/>
              </a:rPr>
              <a:t>“ Todo lo que sucede en la cabeza y en el corazón se manifiesta en nuestra voz , ya que es el espejo del alma . </a:t>
            </a:r>
          </a:p>
        </p:txBody>
      </p:sp>
    </p:spTree>
    <p:extLst>
      <p:ext uri="{BB962C8B-B14F-4D97-AF65-F5344CB8AC3E}">
        <p14:creationId xmlns:p14="http://schemas.microsoft.com/office/powerpoint/2010/main" val="4009194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</a:t>
            </a:r>
            <a:r>
              <a:rPr lang="es-MX" sz="3600" dirty="0">
                <a:latin typeface="Calisto MT" panose="02040603050505030304" pitchFamily="18" charset="0"/>
              </a:rPr>
              <a:t>Abuso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s-MX" sz="2200" dirty="0">
                <a:latin typeface="Calisto MT" panose="02040603050505030304" pitchFamily="18" charset="0"/>
              </a:rPr>
              <a:t>El abuso vocal corresponde a cualquier hábito en el tiempo que pueda ejercer un efecto de trauma en la cuerda vocal . </a:t>
            </a:r>
          </a:p>
          <a:p>
            <a:pPr marL="68580" indent="0">
              <a:buNone/>
            </a:pPr>
            <a:endParaRPr lang="es-MX" sz="22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200" dirty="0">
                <a:latin typeface="Calisto MT" panose="02040603050505030304" pitchFamily="18" charset="0"/>
              </a:rPr>
              <a:t>       Enrojecimiento , dolor , inflamación  cansancio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200" dirty="0">
                <a:latin typeface="Calisto MT" panose="02040603050505030304" pitchFamily="18" charset="0"/>
              </a:rPr>
              <a:t>Además de una higiene vocal pobre , incluyendo malos hábitos que dañan las cuerda vocales .  </a:t>
            </a:r>
          </a:p>
          <a:p>
            <a:pPr marL="68580" indent="0">
              <a:buNone/>
            </a:pPr>
            <a:endParaRPr lang="es-MX" sz="2200" u="sng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200" u="sng" dirty="0">
                <a:latin typeface="Calisto MT" panose="02040603050505030304" pitchFamily="18" charset="0"/>
              </a:rPr>
              <a:t>Conductas abusivas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>
                <a:latin typeface="Calisto MT" panose="02040603050505030304" pitchFamily="18" charset="0"/>
              </a:rPr>
              <a:t>Esfuerzo y uso excesivo , durante un periodo inflamatorio 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>
                <a:latin typeface="Calisto MT" panose="02040603050505030304" pitchFamily="18" charset="0"/>
              </a:rPr>
              <a:t>Tos excesiva y carraspeo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>
                <a:latin typeface="Calisto MT" panose="02040603050505030304" pitchFamily="18" charset="0"/>
              </a:rPr>
              <a:t>Gritar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>
                <a:latin typeface="Calisto MT" panose="02040603050505030304" pitchFamily="18" charset="0"/>
              </a:rPr>
              <a:t>Llanto                                                          </a:t>
            </a:r>
            <a:r>
              <a:rPr lang="es-MX" sz="2000" dirty="0">
                <a:latin typeface="Calisto MT" panose="02040603050505030304" pitchFamily="18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557813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</a:t>
            </a:r>
            <a:r>
              <a:rPr lang="es-MX" sz="3600" dirty="0">
                <a:latin typeface="Calisto MT" panose="02040603050505030304" pitchFamily="18" charset="0"/>
              </a:rPr>
              <a:t>Mal uso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mal uso vocal corresponde a comportamientos  que distorsionan los mecanismos fonatorios.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define  principalmente como un uso incorrecto del tono y la intensidad en la producción de la voz 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Intensidad de voz inadecuada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( hablar en ambientes </a:t>
            </a:r>
            <a:r>
              <a:rPr lang="es-MX" sz="2400" dirty="0" smtClean="0">
                <a:latin typeface="Calisto MT" panose="02040603050505030304" pitchFamily="18" charset="0"/>
              </a:rPr>
              <a:t>ruidosos </a:t>
            </a:r>
            <a:r>
              <a:rPr lang="es-MX" sz="2400" dirty="0">
                <a:latin typeface="Calisto MT" panose="02040603050505030304" pitchFamily="18" charset="0"/>
              </a:rPr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Niveles elevados de tono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Tanto el tono como la intensidad se pueden ver afectadas </a:t>
            </a:r>
            <a:r>
              <a:rPr lang="es-MX" sz="2400" dirty="0" smtClean="0">
                <a:latin typeface="Calisto MT" panose="02040603050505030304" pitchFamily="18" charset="0"/>
              </a:rPr>
              <a:t>por la </a:t>
            </a:r>
            <a:r>
              <a:rPr lang="es-MX" sz="2400" dirty="0">
                <a:latin typeface="Calisto MT" panose="02040603050505030304" pitchFamily="18" charset="0"/>
              </a:rPr>
              <a:t>tensión emocional . </a:t>
            </a:r>
          </a:p>
        </p:txBody>
      </p:sp>
    </p:spTree>
    <p:extLst>
      <p:ext uri="{BB962C8B-B14F-4D97-AF65-F5344CB8AC3E}">
        <p14:creationId xmlns:p14="http://schemas.microsoft.com/office/powerpoint/2010/main" val="14291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</a:t>
            </a:r>
            <a:r>
              <a:rPr lang="es-MX" sz="3600" dirty="0">
                <a:latin typeface="Calisto MT" panose="02040603050505030304" pitchFamily="18" charset="0"/>
              </a:rPr>
              <a:t>Carraspeo y </a:t>
            </a:r>
            <a:r>
              <a:rPr lang="es-MX" sz="3600" dirty="0" smtClean="0">
                <a:latin typeface="Calisto MT" panose="02040603050505030304" pitchFamily="18" charset="0"/>
              </a:rPr>
              <a:t>Tos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uso del carraspeo  y / o tos es muy común  para aclarar la garganta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le explica al estudiante que esta acción implica un golpe de cuerdas que solucionara se problema de forma aparente.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le sugiere que lo efectué en forma áfona para reducir el impacto mecánico de golpe  , en forma de golpe de aire impulsados desde contracciones abdominales , además se agrega tragar saliva y beber agua .</a:t>
            </a:r>
          </a:p>
        </p:txBody>
      </p:sp>
    </p:spTree>
    <p:extLst>
      <p:ext uri="{BB962C8B-B14F-4D97-AF65-F5344CB8AC3E}">
        <p14:creationId xmlns:p14="http://schemas.microsoft.com/office/powerpoint/2010/main" val="4090165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/>
              <a:t>           </a:t>
            </a:r>
            <a:r>
              <a:rPr lang="es-MX" sz="3600" dirty="0">
                <a:latin typeface="Calisto MT" panose="02040603050505030304" pitchFamily="18" charset="0"/>
              </a:rPr>
              <a:t>Gritos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0816"/>
          </a:xfrm>
        </p:spPr>
        <p:txBody>
          <a:bodyPr>
            <a:normAutofit/>
          </a:bodyPr>
          <a:lstStyle/>
          <a:p>
            <a:r>
              <a:rPr lang="es-MX" dirty="0"/>
              <a:t> </a:t>
            </a:r>
            <a:r>
              <a:rPr lang="es-MX" sz="2400" dirty="0">
                <a:latin typeface="Calisto MT" panose="02040603050505030304" pitchFamily="18" charset="0"/>
              </a:rPr>
              <a:t>Los gritos alteran la musculatura implicada en la fonación generando tensión  y no son necesarios para una comunicación efectiva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Si el volumen alto es constante se le pide que no llame de un cuarto a otro o de un piso a otro debe acercarse a su interlocutor.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No olvidemos que el grito aparece en la puesta de limites cuando uno  siente que ha perdido autoridad y la frustración que se siente por ello 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Si el grito es considerado necesario se recomienda un amplificador , micrófono , y/o megáfono e uso de estos será preventivo.</a:t>
            </a:r>
          </a:p>
        </p:txBody>
      </p:sp>
    </p:spTree>
    <p:extLst>
      <p:ext uri="{BB962C8B-B14F-4D97-AF65-F5344CB8AC3E}">
        <p14:creationId xmlns:p14="http://schemas.microsoft.com/office/powerpoint/2010/main" val="1795835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sz="3600" dirty="0">
                <a:latin typeface="Calisto MT" panose="02040603050505030304" pitchFamily="18" charset="0"/>
              </a:rPr>
              <a:t>Comunicación en entornos ruidosos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En entornos ruidosos la persona se verá obligada a elevar la voz  para poder ser escuchado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 Se le pide que evite estos entornos ruidosos y  que al hablar acerque su boca al oído del interlocutor.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Optar por un entorno más tranquilo  para una comunicación extensa y fluida.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437112"/>
            <a:ext cx="3333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6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Uso de  la voz simultaneo a actividades de esfuerzo 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Las funciones que cumple la  laringe , como centro de fuerzas y el cierre glótico que se efectúa para almacenar aire pulmonar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Si se acompaña ese sobre cierre cordal con vibración (fonación) podrá lesionar las cuerdas vocales con      facilidad .</a:t>
            </a:r>
          </a:p>
        </p:txBody>
      </p:sp>
    </p:spTree>
    <p:extLst>
      <p:ext uri="{BB962C8B-B14F-4D97-AF65-F5344CB8AC3E}">
        <p14:creationId xmlns:p14="http://schemas.microsoft.com/office/powerpoint/2010/main" val="250530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sz="3600" dirty="0">
                <a:latin typeface="Calisto MT" panose="02040603050505030304" pitchFamily="18" charset="0"/>
              </a:rPr>
              <a:t>Imitación de voces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Algunos usuarios tienden  a tener el habito de jugar con su voz imitando sonidos esto puede conducir a acciones musculares forzadas que lesionen el sistema de producción vocal .</a:t>
            </a:r>
          </a:p>
        </p:txBody>
      </p:sp>
    </p:spTree>
    <p:extLst>
      <p:ext uri="{BB962C8B-B14F-4D97-AF65-F5344CB8AC3E}">
        <p14:creationId xmlns:p14="http://schemas.microsoft.com/office/powerpoint/2010/main" val="2205388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519</TotalTime>
  <Words>1210</Words>
  <Application>Microsoft Office PowerPoint</Application>
  <PresentationFormat>Presentación en pantalla (4:3)</PresentationFormat>
  <Paragraphs>112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Arial</vt:lpstr>
      <vt:lpstr>Calisto MT</vt:lpstr>
      <vt:lpstr>Consolas</vt:lpstr>
      <vt:lpstr>Corbel</vt:lpstr>
      <vt:lpstr>Wingdings</vt:lpstr>
      <vt:lpstr>Wingdings 2</vt:lpstr>
      <vt:lpstr>Wingdings 3</vt:lpstr>
      <vt:lpstr>Metro</vt:lpstr>
      <vt:lpstr>FLGA  PAMELA DIAZ  Salud y educación vocal  Verano 2025 </vt:lpstr>
      <vt:lpstr>¿ Que son las conductas de abuso y mal       uso vocal ?. </vt:lpstr>
      <vt:lpstr>        Abuso Vocal </vt:lpstr>
      <vt:lpstr>     Mal uso vocal </vt:lpstr>
      <vt:lpstr>       Carraspeo y Tos </vt:lpstr>
      <vt:lpstr>           Gritos </vt:lpstr>
      <vt:lpstr> Comunicación en entornos ruidosos </vt:lpstr>
      <vt:lpstr>Uso de  la voz simultaneo a actividades de esfuerzo .</vt:lpstr>
      <vt:lpstr>      Imitación de voces </vt:lpstr>
      <vt:lpstr>                Voz Susurrada </vt:lpstr>
      <vt:lpstr>Uso de la voz durante proceso de enfermedad </vt:lpstr>
      <vt:lpstr>  Uso de productos nocivos </vt:lpstr>
      <vt:lpstr>                  Exceso de habla </vt:lpstr>
      <vt:lpstr>    Indicaciones Preventivas </vt:lpstr>
      <vt:lpstr>                       Hidratación </vt:lpstr>
      <vt:lpstr> Atención a síntomas de fatiga vocal </vt:lpstr>
      <vt:lpstr>Atención a las tensiones generales y especificas .</vt:lpstr>
      <vt:lpstr>Evitar voz cantada en un registro inadecuado .</vt:lpstr>
      <vt:lpstr>                  Reflujo y Voz </vt:lpstr>
      <vt:lpstr>       Alergia y Voz </vt:lpstr>
      <vt:lpstr>     Medicación y Voz </vt:lpstr>
      <vt:lpstr>     Programa de Higiene de la Voz.   Definen a la higiene vocal como las normas básicas que auxilian a preservar la salud vocal y a prevenir la aparición de alteraciones y dolencias .  Deben ser cumplidas por todos y mayoritariamente por las personas que más utilizan su voz .</vt:lpstr>
      <vt:lpstr>Presentación de PowerPoint</vt:lpstr>
      <vt:lpstr>Presentación de PowerPoint</vt:lpstr>
      <vt:lpstr>      Muchas Gracias .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Toshiba</dc:creator>
  <cp:lastModifiedBy>Docentes</cp:lastModifiedBy>
  <cp:revision>38</cp:revision>
  <dcterms:created xsi:type="dcterms:W3CDTF">2021-04-20T02:17:36Z</dcterms:created>
  <dcterms:modified xsi:type="dcterms:W3CDTF">2025-01-13T18:23:07Z</dcterms:modified>
</cp:coreProperties>
</file>