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2.jpg" ContentType="image/pn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9" r:id="rId4"/>
    <p:sldId id="270" r:id="rId5"/>
    <p:sldId id="260" r:id="rId6"/>
    <p:sldId id="262" r:id="rId7"/>
    <p:sldId id="263" r:id="rId8"/>
    <p:sldId id="264" r:id="rId9"/>
    <p:sldId id="266" r:id="rId10"/>
    <p:sldId id="267" r:id="rId11"/>
    <p:sldId id="272" r:id="rId12"/>
    <p:sldId id="265" r:id="rId13"/>
    <p:sldId id="396" r:id="rId14"/>
    <p:sldId id="268" r:id="rId15"/>
    <p:sldId id="387" r:id="rId16"/>
    <p:sldId id="388" r:id="rId17"/>
    <p:sldId id="389" r:id="rId1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031094-94AF-45EB-A7A4-30CDCB4AB161}" v="11" dt="2024-03-26T12:35:27.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0" autoAdjust="0"/>
    <p:restoredTop sz="94660"/>
  </p:normalViewPr>
  <p:slideViewPr>
    <p:cSldViewPr snapToGrid="0">
      <p:cViewPr varScale="1">
        <p:scale>
          <a:sx n="80" d="100"/>
          <a:sy n="80" d="100"/>
        </p:scale>
        <p:origin x="57"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 Plaza" userId="6d823b37fb43ba68" providerId="LiveId" clId="{8B031094-94AF-45EB-A7A4-30CDCB4AB161}"/>
    <pc:docChg chg="undo redo custSel addSld delSld modSld">
      <pc:chgData name="Rafael Plaza" userId="6d823b37fb43ba68" providerId="LiveId" clId="{8B031094-94AF-45EB-A7A4-30CDCB4AB161}" dt="2024-03-26T16:56:08.088" v="911" actId="2696"/>
      <pc:docMkLst>
        <pc:docMk/>
      </pc:docMkLst>
      <pc:sldChg chg="modSp mod">
        <pc:chgData name="Rafael Plaza" userId="6d823b37fb43ba68" providerId="LiveId" clId="{8B031094-94AF-45EB-A7A4-30CDCB4AB161}" dt="2024-03-26T11:53:50.316" v="639" actId="20577"/>
        <pc:sldMkLst>
          <pc:docMk/>
          <pc:sldMk cId="3259350548" sldId="257"/>
        </pc:sldMkLst>
        <pc:spChg chg="mod">
          <ac:chgData name="Rafael Plaza" userId="6d823b37fb43ba68" providerId="LiveId" clId="{8B031094-94AF-45EB-A7A4-30CDCB4AB161}" dt="2024-03-26T11:53:50.316" v="639" actId="20577"/>
          <ac:spMkLst>
            <pc:docMk/>
            <pc:sldMk cId="3259350548" sldId="257"/>
            <ac:spMk id="2" creationId="{2059CD1B-483A-7924-18E1-717D094D2E1A}"/>
          </ac:spMkLst>
        </pc:spChg>
      </pc:sldChg>
      <pc:sldChg chg="modSp del mod">
        <pc:chgData name="Rafael Plaza" userId="6d823b37fb43ba68" providerId="LiveId" clId="{8B031094-94AF-45EB-A7A4-30CDCB4AB161}" dt="2024-03-26T16:56:08.088" v="911" actId="2696"/>
        <pc:sldMkLst>
          <pc:docMk/>
          <pc:sldMk cId="1300479540" sldId="258"/>
        </pc:sldMkLst>
        <pc:spChg chg="mod">
          <ac:chgData name="Rafael Plaza" userId="6d823b37fb43ba68" providerId="LiveId" clId="{8B031094-94AF-45EB-A7A4-30CDCB4AB161}" dt="2024-03-26T11:55:29.212" v="676" actId="20577"/>
          <ac:spMkLst>
            <pc:docMk/>
            <pc:sldMk cId="1300479540" sldId="258"/>
            <ac:spMk id="6" creationId="{9DFD1533-FAFC-8370-095B-5938C23A565A}"/>
          </ac:spMkLst>
        </pc:spChg>
      </pc:sldChg>
      <pc:sldChg chg="addSp modSp del mod">
        <pc:chgData name="Rafael Plaza" userId="6d823b37fb43ba68" providerId="LiveId" clId="{8B031094-94AF-45EB-A7A4-30CDCB4AB161}" dt="2024-03-26T16:56:08.088" v="911" actId="2696"/>
        <pc:sldMkLst>
          <pc:docMk/>
          <pc:sldMk cId="404120189" sldId="261"/>
        </pc:sldMkLst>
        <pc:spChg chg="mod">
          <ac:chgData name="Rafael Plaza" userId="6d823b37fb43ba68" providerId="LiveId" clId="{8B031094-94AF-45EB-A7A4-30CDCB4AB161}" dt="2024-03-26T11:55:47.230" v="679" actId="123"/>
          <ac:spMkLst>
            <pc:docMk/>
            <pc:sldMk cId="404120189" sldId="261"/>
            <ac:spMk id="3" creationId="{1550B33E-807C-75C6-C664-D14684BE56F0}"/>
          </ac:spMkLst>
        </pc:spChg>
        <pc:spChg chg="mod">
          <ac:chgData name="Rafael Plaza" userId="6d823b37fb43ba68" providerId="LiveId" clId="{8B031094-94AF-45EB-A7A4-30CDCB4AB161}" dt="2024-03-26T11:55:51.132" v="680" actId="123"/>
          <ac:spMkLst>
            <pc:docMk/>
            <pc:sldMk cId="404120189" sldId="261"/>
            <ac:spMk id="4" creationId="{6167ED76-3F07-7E46-8602-CB35A61419CE}"/>
          </ac:spMkLst>
        </pc:spChg>
        <pc:picChg chg="add mod">
          <ac:chgData name="Rafael Plaza" userId="6d823b37fb43ba68" providerId="LiveId" clId="{8B031094-94AF-45EB-A7A4-30CDCB4AB161}" dt="2024-03-26T11:57:13.787" v="686" actId="1076"/>
          <ac:picMkLst>
            <pc:docMk/>
            <pc:sldMk cId="404120189" sldId="261"/>
            <ac:picMk id="5" creationId="{D297FDF7-8B27-3F75-5B06-DBB08FC4EB77}"/>
          </ac:picMkLst>
        </pc:picChg>
      </pc:sldChg>
      <pc:sldChg chg="modSp mod">
        <pc:chgData name="Rafael Plaza" userId="6d823b37fb43ba68" providerId="LiveId" clId="{8B031094-94AF-45EB-A7A4-30CDCB4AB161}" dt="2024-03-26T00:06:51.529" v="532" actId="27636"/>
        <pc:sldMkLst>
          <pc:docMk/>
          <pc:sldMk cId="1692305920" sldId="262"/>
        </pc:sldMkLst>
        <pc:spChg chg="mod">
          <ac:chgData name="Rafael Plaza" userId="6d823b37fb43ba68" providerId="LiveId" clId="{8B031094-94AF-45EB-A7A4-30CDCB4AB161}" dt="2024-03-26T00:06:51.529" v="532" actId="27636"/>
          <ac:spMkLst>
            <pc:docMk/>
            <pc:sldMk cId="1692305920" sldId="262"/>
            <ac:spMk id="3" creationId="{10B41DD0-7603-5FD9-0DB4-0EC93ABA5E14}"/>
          </ac:spMkLst>
        </pc:spChg>
      </pc:sldChg>
      <pc:sldChg chg="addSp modSp mod">
        <pc:chgData name="Rafael Plaza" userId="6d823b37fb43ba68" providerId="LiveId" clId="{8B031094-94AF-45EB-A7A4-30CDCB4AB161}" dt="2024-03-26T12:28:08.606" v="747" actId="1076"/>
        <pc:sldMkLst>
          <pc:docMk/>
          <pc:sldMk cId="1476855936" sldId="263"/>
        </pc:sldMkLst>
        <pc:spChg chg="mod">
          <ac:chgData name="Rafael Plaza" userId="6d823b37fb43ba68" providerId="LiveId" clId="{8B031094-94AF-45EB-A7A4-30CDCB4AB161}" dt="2024-03-26T12:27:34.430" v="742" actId="123"/>
          <ac:spMkLst>
            <pc:docMk/>
            <pc:sldMk cId="1476855936" sldId="263"/>
            <ac:spMk id="6" creationId="{E6AF21E0-8D67-2710-DB39-60B015657EB8}"/>
          </ac:spMkLst>
        </pc:spChg>
        <pc:picChg chg="add mod">
          <ac:chgData name="Rafael Plaza" userId="6d823b37fb43ba68" providerId="LiveId" clId="{8B031094-94AF-45EB-A7A4-30CDCB4AB161}" dt="2024-03-26T12:28:08.606" v="747" actId="1076"/>
          <ac:picMkLst>
            <pc:docMk/>
            <pc:sldMk cId="1476855936" sldId="263"/>
            <ac:picMk id="3" creationId="{0FFC9314-6593-94AE-632A-6A5410BFD75F}"/>
          </ac:picMkLst>
        </pc:picChg>
        <pc:picChg chg="mod">
          <ac:chgData name="Rafael Plaza" userId="6d823b37fb43ba68" providerId="LiveId" clId="{8B031094-94AF-45EB-A7A4-30CDCB4AB161}" dt="2024-03-26T12:27:28.400" v="741" actId="1076"/>
          <ac:picMkLst>
            <pc:docMk/>
            <pc:sldMk cId="1476855936" sldId="263"/>
            <ac:picMk id="7" creationId="{C4C03F42-7C81-41B0-28B2-83D5152DE55E}"/>
          </ac:picMkLst>
        </pc:picChg>
      </pc:sldChg>
      <pc:sldChg chg="addSp modSp mod">
        <pc:chgData name="Rafael Plaza" userId="6d823b37fb43ba68" providerId="LiveId" clId="{8B031094-94AF-45EB-A7A4-30CDCB4AB161}" dt="2024-03-26T12:15:40.072" v="693" actId="1076"/>
        <pc:sldMkLst>
          <pc:docMk/>
          <pc:sldMk cId="3018728797" sldId="264"/>
        </pc:sldMkLst>
        <pc:picChg chg="mod">
          <ac:chgData name="Rafael Plaza" userId="6d823b37fb43ba68" providerId="LiveId" clId="{8B031094-94AF-45EB-A7A4-30CDCB4AB161}" dt="2024-03-26T12:15:33.164" v="692" actId="1076"/>
          <ac:picMkLst>
            <pc:docMk/>
            <pc:sldMk cId="3018728797" sldId="264"/>
            <ac:picMk id="5" creationId="{BDE39301-D126-69C4-B895-1B6BB5012A57}"/>
          </ac:picMkLst>
        </pc:picChg>
        <pc:picChg chg="add mod">
          <ac:chgData name="Rafael Plaza" userId="6d823b37fb43ba68" providerId="LiveId" clId="{8B031094-94AF-45EB-A7A4-30CDCB4AB161}" dt="2024-03-26T12:15:40.072" v="693" actId="1076"/>
          <ac:picMkLst>
            <pc:docMk/>
            <pc:sldMk cId="3018728797" sldId="264"/>
            <ac:picMk id="6" creationId="{F6E1A2A8-F872-C11B-BF54-BFA4CC80E22C}"/>
          </ac:picMkLst>
        </pc:picChg>
      </pc:sldChg>
      <pc:sldChg chg="addSp delSp modSp mod">
        <pc:chgData name="Rafael Plaza" userId="6d823b37fb43ba68" providerId="LiveId" clId="{8B031094-94AF-45EB-A7A4-30CDCB4AB161}" dt="2024-03-26T00:10:00.955" v="586" actId="21"/>
        <pc:sldMkLst>
          <pc:docMk/>
          <pc:sldMk cId="323610199" sldId="268"/>
        </pc:sldMkLst>
        <pc:picChg chg="add del mod">
          <ac:chgData name="Rafael Plaza" userId="6d823b37fb43ba68" providerId="LiveId" clId="{8B031094-94AF-45EB-A7A4-30CDCB4AB161}" dt="2024-03-26T00:10:00.955" v="586" actId="21"/>
          <ac:picMkLst>
            <pc:docMk/>
            <pc:sldMk cId="323610199" sldId="268"/>
            <ac:picMk id="4" creationId="{D07B455B-956F-97C4-AFEA-95723075C590}"/>
          </ac:picMkLst>
        </pc:picChg>
      </pc:sldChg>
      <pc:sldChg chg="modSp mod">
        <pc:chgData name="Rafael Plaza" userId="6d823b37fb43ba68" providerId="LiveId" clId="{8B031094-94AF-45EB-A7A4-30CDCB4AB161}" dt="2024-03-26T00:01:06.474" v="260" actId="20577"/>
        <pc:sldMkLst>
          <pc:docMk/>
          <pc:sldMk cId="660828173" sldId="269"/>
        </pc:sldMkLst>
        <pc:spChg chg="mod">
          <ac:chgData name="Rafael Plaza" userId="6d823b37fb43ba68" providerId="LiveId" clId="{8B031094-94AF-45EB-A7A4-30CDCB4AB161}" dt="2024-03-26T00:01:06.474" v="260" actId="20577"/>
          <ac:spMkLst>
            <pc:docMk/>
            <pc:sldMk cId="660828173" sldId="269"/>
            <ac:spMk id="3" creationId="{00000000-0000-0000-0000-000000000000}"/>
          </ac:spMkLst>
        </pc:spChg>
      </pc:sldChg>
      <pc:sldChg chg="del">
        <pc:chgData name="Rafael Plaza" userId="6d823b37fb43ba68" providerId="LiveId" clId="{8B031094-94AF-45EB-A7A4-30CDCB4AB161}" dt="2024-03-26T16:56:08.088" v="911" actId="2696"/>
        <pc:sldMkLst>
          <pc:docMk/>
          <pc:sldMk cId="2408147685" sldId="271"/>
        </pc:sldMkLst>
      </pc:sldChg>
      <pc:sldChg chg="addSp modSp mod">
        <pc:chgData name="Rafael Plaza" userId="6d823b37fb43ba68" providerId="LiveId" clId="{8B031094-94AF-45EB-A7A4-30CDCB4AB161}" dt="2024-03-26T00:11:59.039" v="600" actId="27636"/>
        <pc:sldMkLst>
          <pc:docMk/>
          <pc:sldMk cId="1716474344" sldId="272"/>
        </pc:sldMkLst>
        <pc:spChg chg="mod">
          <ac:chgData name="Rafael Plaza" userId="6d823b37fb43ba68" providerId="LiveId" clId="{8B031094-94AF-45EB-A7A4-30CDCB4AB161}" dt="2024-03-26T00:10:53.692" v="591" actId="14100"/>
          <ac:spMkLst>
            <pc:docMk/>
            <pc:sldMk cId="1716474344" sldId="272"/>
            <ac:spMk id="5" creationId="{00000000-0000-0000-0000-000000000000}"/>
          </ac:spMkLst>
        </pc:spChg>
        <pc:spChg chg="mod">
          <ac:chgData name="Rafael Plaza" userId="6d823b37fb43ba68" providerId="LiveId" clId="{8B031094-94AF-45EB-A7A4-30CDCB4AB161}" dt="2024-03-26T00:11:59.039" v="599" actId="27636"/>
          <ac:spMkLst>
            <pc:docMk/>
            <pc:sldMk cId="1716474344" sldId="272"/>
            <ac:spMk id="6" creationId="{00000000-0000-0000-0000-000000000000}"/>
          </ac:spMkLst>
        </pc:spChg>
        <pc:spChg chg="mod">
          <ac:chgData name="Rafael Plaza" userId="6d823b37fb43ba68" providerId="LiveId" clId="{8B031094-94AF-45EB-A7A4-30CDCB4AB161}" dt="2024-03-26T00:10:48.409" v="590" actId="14100"/>
          <ac:spMkLst>
            <pc:docMk/>
            <pc:sldMk cId="1716474344" sldId="272"/>
            <ac:spMk id="7" creationId="{00000000-0000-0000-0000-000000000000}"/>
          </ac:spMkLst>
        </pc:spChg>
        <pc:spChg chg="mod">
          <ac:chgData name="Rafael Plaza" userId="6d823b37fb43ba68" providerId="LiveId" clId="{8B031094-94AF-45EB-A7A4-30CDCB4AB161}" dt="2024-03-26T00:11:59.039" v="600" actId="27636"/>
          <ac:spMkLst>
            <pc:docMk/>
            <pc:sldMk cId="1716474344" sldId="272"/>
            <ac:spMk id="8" creationId="{00000000-0000-0000-0000-000000000000}"/>
          </ac:spMkLst>
        </pc:spChg>
        <pc:picChg chg="add mod">
          <ac:chgData name="Rafael Plaza" userId="6d823b37fb43ba68" providerId="LiveId" clId="{8B031094-94AF-45EB-A7A4-30CDCB4AB161}" dt="2024-03-26T00:10:31.905" v="589" actId="1076"/>
          <ac:picMkLst>
            <pc:docMk/>
            <pc:sldMk cId="1716474344" sldId="272"/>
            <ac:picMk id="2" creationId="{BC77AF3C-89FB-ADAE-3628-91257B223AAF}"/>
          </ac:picMkLst>
        </pc:picChg>
      </pc:sldChg>
      <pc:sldChg chg="del">
        <pc:chgData name="Rafael Plaza" userId="6d823b37fb43ba68" providerId="LiveId" clId="{8B031094-94AF-45EB-A7A4-30CDCB4AB161}" dt="2024-03-26T16:56:08.088" v="911" actId="2696"/>
        <pc:sldMkLst>
          <pc:docMk/>
          <pc:sldMk cId="2932851941" sldId="273"/>
        </pc:sldMkLst>
      </pc:sldChg>
      <pc:sldChg chg="modSp del mod">
        <pc:chgData name="Rafael Plaza" userId="6d823b37fb43ba68" providerId="LiveId" clId="{8B031094-94AF-45EB-A7A4-30CDCB4AB161}" dt="2024-03-26T16:56:08.088" v="911" actId="2696"/>
        <pc:sldMkLst>
          <pc:docMk/>
          <pc:sldMk cId="398442474" sldId="386"/>
        </pc:sldMkLst>
        <pc:spChg chg="mod">
          <ac:chgData name="Rafael Plaza" userId="6d823b37fb43ba68" providerId="LiveId" clId="{8B031094-94AF-45EB-A7A4-30CDCB4AB161}" dt="2024-03-26T12:21:57.919" v="737" actId="20577"/>
          <ac:spMkLst>
            <pc:docMk/>
            <pc:sldMk cId="398442474" sldId="386"/>
            <ac:spMk id="2" creationId="{00000000-0000-0000-0000-000000000000}"/>
          </ac:spMkLst>
        </pc:spChg>
      </pc:sldChg>
      <pc:sldChg chg="modSp mod">
        <pc:chgData name="Rafael Plaza" userId="6d823b37fb43ba68" providerId="LiveId" clId="{8B031094-94AF-45EB-A7A4-30CDCB4AB161}" dt="2024-03-26T12:30:35.578" v="753" actId="14100"/>
        <pc:sldMkLst>
          <pc:docMk/>
          <pc:sldMk cId="4275498626" sldId="388"/>
        </pc:sldMkLst>
        <pc:spChg chg="mod">
          <ac:chgData name="Rafael Plaza" userId="6d823b37fb43ba68" providerId="LiveId" clId="{8B031094-94AF-45EB-A7A4-30CDCB4AB161}" dt="2024-03-26T12:30:35.578" v="753" actId="14100"/>
          <ac:spMkLst>
            <pc:docMk/>
            <pc:sldMk cId="4275498626" sldId="388"/>
            <ac:spMk id="3" creationId="{00000000-0000-0000-0000-000000000000}"/>
          </ac:spMkLst>
        </pc:spChg>
        <pc:graphicFrameChg chg="mod modGraphic">
          <ac:chgData name="Rafael Plaza" userId="6d823b37fb43ba68" providerId="LiveId" clId="{8B031094-94AF-45EB-A7A4-30CDCB4AB161}" dt="2024-03-26T12:30:08.558" v="750" actId="14734"/>
          <ac:graphicFrameMkLst>
            <pc:docMk/>
            <pc:sldMk cId="4275498626" sldId="388"/>
            <ac:graphicFrameMk id="7" creationId="{00000000-0000-0000-0000-000000000000}"/>
          </ac:graphicFrameMkLst>
        </pc:graphicFrameChg>
        <pc:picChg chg="mod">
          <ac:chgData name="Rafael Plaza" userId="6d823b37fb43ba68" providerId="LiveId" clId="{8B031094-94AF-45EB-A7A4-30CDCB4AB161}" dt="2024-03-26T12:30:16.406" v="751" actId="1076"/>
          <ac:picMkLst>
            <pc:docMk/>
            <pc:sldMk cId="4275498626" sldId="388"/>
            <ac:picMk id="8" creationId="{00000000-0000-0000-0000-000000000000}"/>
          </ac:picMkLst>
        </pc:picChg>
        <pc:picChg chg="mod">
          <ac:chgData name="Rafael Plaza" userId="6d823b37fb43ba68" providerId="LiveId" clId="{8B031094-94AF-45EB-A7A4-30CDCB4AB161}" dt="2024-03-26T12:30:24.142" v="752" actId="1076"/>
          <ac:picMkLst>
            <pc:docMk/>
            <pc:sldMk cId="4275498626" sldId="388"/>
            <ac:picMk id="9" creationId="{00000000-0000-0000-0000-000000000000}"/>
          </ac:picMkLst>
        </pc:picChg>
      </pc:sldChg>
      <pc:sldChg chg="del">
        <pc:chgData name="Rafael Plaza" userId="6d823b37fb43ba68" providerId="LiveId" clId="{8B031094-94AF-45EB-A7A4-30CDCB4AB161}" dt="2024-03-26T16:56:08.088" v="911" actId="2696"/>
        <pc:sldMkLst>
          <pc:docMk/>
          <pc:sldMk cId="2402367397" sldId="390"/>
        </pc:sldMkLst>
      </pc:sldChg>
      <pc:sldChg chg="del">
        <pc:chgData name="Rafael Plaza" userId="6d823b37fb43ba68" providerId="LiveId" clId="{8B031094-94AF-45EB-A7A4-30CDCB4AB161}" dt="2024-03-26T16:56:08.088" v="911" actId="2696"/>
        <pc:sldMkLst>
          <pc:docMk/>
          <pc:sldMk cId="2052907565" sldId="392"/>
        </pc:sldMkLst>
      </pc:sldChg>
      <pc:sldChg chg="del">
        <pc:chgData name="Rafael Plaza" userId="6d823b37fb43ba68" providerId="LiveId" clId="{8B031094-94AF-45EB-A7A4-30CDCB4AB161}" dt="2024-03-26T16:56:08.088" v="911" actId="2696"/>
        <pc:sldMkLst>
          <pc:docMk/>
          <pc:sldMk cId="3446595712" sldId="393"/>
        </pc:sldMkLst>
      </pc:sldChg>
      <pc:sldChg chg="modSp del mod">
        <pc:chgData name="Rafael Plaza" userId="6d823b37fb43ba68" providerId="LiveId" clId="{8B031094-94AF-45EB-A7A4-30CDCB4AB161}" dt="2024-03-26T16:56:08.088" v="911" actId="2696"/>
        <pc:sldMkLst>
          <pc:docMk/>
          <pc:sldMk cId="2845920582" sldId="394"/>
        </pc:sldMkLst>
        <pc:spChg chg="mod">
          <ac:chgData name="Rafael Plaza" userId="6d823b37fb43ba68" providerId="LiveId" clId="{8B031094-94AF-45EB-A7A4-30CDCB4AB161}" dt="2024-03-25T23:56:19.209" v="20" actId="27636"/>
          <ac:spMkLst>
            <pc:docMk/>
            <pc:sldMk cId="2845920582" sldId="394"/>
            <ac:spMk id="4" creationId="{603F106D-4BE8-83E5-A6A1-438736CF3E4C}"/>
          </ac:spMkLst>
        </pc:spChg>
        <pc:spChg chg="mod">
          <ac:chgData name="Rafael Plaza" userId="6d823b37fb43ba68" providerId="LiveId" clId="{8B031094-94AF-45EB-A7A4-30CDCB4AB161}" dt="2024-03-25T23:56:19.217" v="21" actId="27636"/>
          <ac:spMkLst>
            <pc:docMk/>
            <pc:sldMk cId="2845920582" sldId="394"/>
            <ac:spMk id="6" creationId="{43570253-FE27-AE5B-BBBD-72C78638D831}"/>
          </ac:spMkLst>
        </pc:spChg>
      </pc:sldChg>
      <pc:sldChg chg="addSp delSp modSp new del mod">
        <pc:chgData name="Rafael Plaza" userId="6d823b37fb43ba68" providerId="LiveId" clId="{8B031094-94AF-45EB-A7A4-30CDCB4AB161}" dt="2024-03-26T16:56:08.088" v="911" actId="2696"/>
        <pc:sldMkLst>
          <pc:docMk/>
          <pc:sldMk cId="3197533630" sldId="395"/>
        </pc:sldMkLst>
        <pc:spChg chg="mod">
          <ac:chgData name="Rafael Plaza" userId="6d823b37fb43ba68" providerId="LiveId" clId="{8B031094-94AF-45EB-A7A4-30CDCB4AB161}" dt="2024-03-25T23:58:48.046" v="43" actId="20577"/>
          <ac:spMkLst>
            <pc:docMk/>
            <pc:sldMk cId="3197533630" sldId="395"/>
            <ac:spMk id="2" creationId="{FD8286D3-064B-34BA-0064-3C58E10766EB}"/>
          </ac:spMkLst>
        </pc:spChg>
        <pc:spChg chg="mod">
          <ac:chgData name="Rafael Plaza" userId="6d823b37fb43ba68" providerId="LiveId" clId="{8B031094-94AF-45EB-A7A4-30CDCB4AB161}" dt="2024-03-26T00:00:23.931" v="258" actId="20577"/>
          <ac:spMkLst>
            <pc:docMk/>
            <pc:sldMk cId="3197533630" sldId="395"/>
            <ac:spMk id="3" creationId="{1DB17C2E-D066-D45A-37D7-9331D45B7F37}"/>
          </ac:spMkLst>
        </pc:spChg>
        <pc:spChg chg="del">
          <ac:chgData name="Rafael Plaza" userId="6d823b37fb43ba68" providerId="LiveId" clId="{8B031094-94AF-45EB-A7A4-30CDCB4AB161}" dt="2024-03-25T23:57:33.785" v="23"/>
          <ac:spMkLst>
            <pc:docMk/>
            <pc:sldMk cId="3197533630" sldId="395"/>
            <ac:spMk id="4" creationId="{B30AB54B-E72F-79FD-6ECD-EFFACF2B39CC}"/>
          </ac:spMkLst>
        </pc:spChg>
        <pc:picChg chg="add mod">
          <ac:chgData name="Rafael Plaza" userId="6d823b37fb43ba68" providerId="LiveId" clId="{8B031094-94AF-45EB-A7A4-30CDCB4AB161}" dt="2024-03-25T23:57:42.329" v="25" actId="14100"/>
          <ac:picMkLst>
            <pc:docMk/>
            <pc:sldMk cId="3197533630" sldId="395"/>
            <ac:picMk id="5" creationId="{37B8B08C-97CE-147A-6F67-C3431D41D155}"/>
          </ac:picMkLst>
        </pc:picChg>
      </pc:sldChg>
      <pc:sldChg chg="addSp delSp modSp new mod">
        <pc:chgData name="Rafael Plaza" userId="6d823b37fb43ba68" providerId="LiveId" clId="{8B031094-94AF-45EB-A7A4-30CDCB4AB161}" dt="2024-03-26T00:14:38.671" v="635" actId="20577"/>
        <pc:sldMkLst>
          <pc:docMk/>
          <pc:sldMk cId="1887504729" sldId="396"/>
        </pc:sldMkLst>
        <pc:spChg chg="mod">
          <ac:chgData name="Rafael Plaza" userId="6d823b37fb43ba68" providerId="LiveId" clId="{8B031094-94AF-45EB-A7A4-30CDCB4AB161}" dt="2024-03-26T00:14:38.671" v="635" actId="20577"/>
          <ac:spMkLst>
            <pc:docMk/>
            <pc:sldMk cId="1887504729" sldId="396"/>
            <ac:spMk id="2" creationId="{58343C59-850C-05B5-BFDB-3FE322C19483}"/>
          </ac:spMkLst>
        </pc:spChg>
        <pc:spChg chg="del">
          <ac:chgData name="Rafael Plaza" userId="6d823b37fb43ba68" providerId="LiveId" clId="{8B031094-94AF-45EB-A7A4-30CDCB4AB161}" dt="2024-03-26T00:14:07.745" v="602"/>
          <ac:spMkLst>
            <pc:docMk/>
            <pc:sldMk cId="1887504729" sldId="396"/>
            <ac:spMk id="3" creationId="{1A31721B-3A14-EB75-6603-ED949489EFFC}"/>
          </ac:spMkLst>
        </pc:spChg>
        <pc:picChg chg="add mod">
          <ac:chgData name="Rafael Plaza" userId="6d823b37fb43ba68" providerId="LiveId" clId="{8B031094-94AF-45EB-A7A4-30CDCB4AB161}" dt="2024-03-26T00:14:21.194" v="605" actId="1076"/>
          <ac:picMkLst>
            <pc:docMk/>
            <pc:sldMk cId="1887504729" sldId="396"/>
            <ac:picMk id="4" creationId="{5FBB8DAE-3CE7-4BEA-2958-A2344271A588}"/>
          </ac:picMkLst>
        </pc:picChg>
      </pc:sldChg>
      <pc:sldChg chg="modSp new del mod">
        <pc:chgData name="Rafael Plaza" userId="6d823b37fb43ba68" providerId="LiveId" clId="{8B031094-94AF-45EB-A7A4-30CDCB4AB161}" dt="2024-03-26T16:56:08.088" v="911" actId="2696"/>
        <pc:sldMkLst>
          <pc:docMk/>
          <pc:sldMk cId="1998613845" sldId="397"/>
        </pc:sldMkLst>
        <pc:spChg chg="mod">
          <ac:chgData name="Rafael Plaza" userId="6d823b37fb43ba68" providerId="LiveId" clId="{8B031094-94AF-45EB-A7A4-30CDCB4AB161}" dt="2024-03-26T11:54:46.847" v="671" actId="20577"/>
          <ac:spMkLst>
            <pc:docMk/>
            <pc:sldMk cId="1998613845" sldId="397"/>
            <ac:spMk id="2" creationId="{F8E13DC2-67C0-A04D-E4AC-51ED2CFACC90}"/>
          </ac:spMkLst>
        </pc:spChg>
        <pc:spChg chg="mod">
          <ac:chgData name="Rafael Plaza" userId="6d823b37fb43ba68" providerId="LiveId" clId="{8B031094-94AF-45EB-A7A4-30CDCB4AB161}" dt="2024-03-26T11:55:07.394" v="672"/>
          <ac:spMkLst>
            <pc:docMk/>
            <pc:sldMk cId="1998613845" sldId="397"/>
            <ac:spMk id="3" creationId="{676E83EA-6E60-C0EA-6DDD-089708EA2011}"/>
          </ac:spMkLst>
        </pc:spChg>
      </pc:sldChg>
      <pc:sldChg chg="addSp delSp modSp new del mod">
        <pc:chgData name="Rafael Plaza" userId="6d823b37fb43ba68" providerId="LiveId" clId="{8B031094-94AF-45EB-A7A4-30CDCB4AB161}" dt="2024-03-26T16:56:08.088" v="911" actId="2696"/>
        <pc:sldMkLst>
          <pc:docMk/>
          <pc:sldMk cId="1777281296" sldId="398"/>
        </pc:sldMkLst>
        <pc:spChg chg="mod">
          <ac:chgData name="Rafael Plaza" userId="6d823b37fb43ba68" providerId="LiveId" clId="{8B031094-94AF-45EB-A7A4-30CDCB4AB161}" dt="2024-03-26T12:33:21.738" v="772" actId="20577"/>
          <ac:spMkLst>
            <pc:docMk/>
            <pc:sldMk cId="1777281296" sldId="398"/>
            <ac:spMk id="2" creationId="{F226CB5B-B67A-B48D-2C25-CF273151CD5F}"/>
          </ac:spMkLst>
        </pc:spChg>
        <pc:spChg chg="mod">
          <ac:chgData name="Rafael Plaza" userId="6d823b37fb43ba68" providerId="LiveId" clId="{8B031094-94AF-45EB-A7A4-30CDCB4AB161}" dt="2024-03-26T12:37:07.405" v="910" actId="6549"/>
          <ac:spMkLst>
            <pc:docMk/>
            <pc:sldMk cId="1777281296" sldId="398"/>
            <ac:spMk id="3" creationId="{6D9EDC0F-B426-AE6F-7D33-F07AE022481F}"/>
          </ac:spMkLst>
        </pc:spChg>
        <pc:spChg chg="del mod">
          <ac:chgData name="Rafael Plaza" userId="6d823b37fb43ba68" providerId="LiveId" clId="{8B031094-94AF-45EB-A7A4-30CDCB4AB161}" dt="2024-03-26T12:35:27.205" v="845" actId="931"/>
          <ac:spMkLst>
            <pc:docMk/>
            <pc:sldMk cId="1777281296" sldId="398"/>
            <ac:spMk id="4" creationId="{FE4C8A0A-0781-73E4-BB17-5538999176F4}"/>
          </ac:spMkLst>
        </pc:spChg>
        <pc:picChg chg="add mod">
          <ac:chgData name="Rafael Plaza" userId="6d823b37fb43ba68" providerId="LiveId" clId="{8B031094-94AF-45EB-A7A4-30CDCB4AB161}" dt="2024-03-26T12:35:37.158" v="847" actId="14100"/>
          <ac:picMkLst>
            <pc:docMk/>
            <pc:sldMk cId="1777281296" sldId="398"/>
            <ac:picMk id="6" creationId="{9F3327B9-E1F9-70E1-16A3-831E223E67B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764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1262121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356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1105969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A61015F-7CC6-4D0A-9D87-873EA4C304CC}" type="datetimeFigureOut">
              <a:rPr lang="en-US" dirty="0"/>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16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3/26/2024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47404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los estilos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3/26/2024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15640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3/26/2024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016625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3/26/2024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66384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5C68B11-C5A8-448C-8CE9-B1A273C79CFC}" type="datetimeFigureOut">
              <a:rPr lang="en-US" dirty="0"/>
              <a:t>3/26/2024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0691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16CA0-919D-4A49-9C8A-62FDFB3A5183}" type="datetimeFigureOut">
              <a:rPr lang="en-US" dirty="0"/>
              <a:t>3/26/2024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406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3/26/2024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‹Nº›</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220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59CD1B-483A-7924-18E1-717D094D2E1A}"/>
              </a:ext>
            </a:extLst>
          </p:cNvPr>
          <p:cNvSpPr>
            <a:spLocks noGrp="1"/>
          </p:cNvSpPr>
          <p:nvPr>
            <p:ph type="ctrTitle"/>
          </p:nvPr>
        </p:nvSpPr>
        <p:spPr/>
        <p:txBody>
          <a:bodyPr/>
          <a:lstStyle/>
          <a:p>
            <a:r>
              <a:rPr lang="es-MX" dirty="0"/>
              <a:t>Mercados regulados</a:t>
            </a:r>
            <a:br>
              <a:rPr lang="es-MX" dirty="0"/>
            </a:br>
            <a:r>
              <a:rPr lang="es-MX" dirty="0"/>
              <a:t>clase 4</a:t>
            </a:r>
          </a:p>
        </p:txBody>
      </p:sp>
      <p:sp>
        <p:nvSpPr>
          <p:cNvPr id="3" name="Subtítulo 2">
            <a:extLst>
              <a:ext uri="{FF2B5EF4-FFF2-40B4-BE49-F238E27FC236}">
                <a16:creationId xmlns:a16="http://schemas.microsoft.com/office/drawing/2014/main" id="{AE97FEB3-1FDC-FCB9-01EF-5C4322440756}"/>
              </a:ext>
            </a:extLst>
          </p:cNvPr>
          <p:cNvSpPr>
            <a:spLocks noGrp="1"/>
          </p:cNvSpPr>
          <p:nvPr>
            <p:ph type="subTitle" idx="1"/>
          </p:nvPr>
        </p:nvSpPr>
        <p:spPr/>
        <p:txBody>
          <a:bodyPr/>
          <a:lstStyle/>
          <a:p>
            <a:r>
              <a:rPr lang="es-MX" dirty="0"/>
              <a:t>Semestre I – 2024</a:t>
            </a:r>
          </a:p>
          <a:p>
            <a:endParaRPr lang="es-MX" dirty="0"/>
          </a:p>
          <a:p>
            <a:r>
              <a:rPr lang="es-MX" dirty="0"/>
              <a:t>Rafael M. Plaza</a:t>
            </a:r>
          </a:p>
        </p:txBody>
      </p:sp>
    </p:spTree>
    <p:extLst>
      <p:ext uri="{BB962C8B-B14F-4D97-AF65-F5344CB8AC3E}">
        <p14:creationId xmlns:p14="http://schemas.microsoft.com/office/powerpoint/2010/main" val="3259350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715D05-7ED4-6D50-0569-C77CB3AED9B9}"/>
              </a:ext>
            </a:extLst>
          </p:cNvPr>
          <p:cNvSpPr>
            <a:spLocks noGrp="1"/>
          </p:cNvSpPr>
          <p:nvPr>
            <p:ph type="title"/>
          </p:nvPr>
        </p:nvSpPr>
        <p:spPr/>
        <p:txBody>
          <a:bodyPr/>
          <a:lstStyle/>
          <a:p>
            <a:r>
              <a:rPr lang="es-MX" dirty="0"/>
              <a:t>Otro matiz…concentración agregada</a:t>
            </a:r>
          </a:p>
        </p:txBody>
      </p:sp>
      <p:sp>
        <p:nvSpPr>
          <p:cNvPr id="3" name="Marcador de contenido 2">
            <a:extLst>
              <a:ext uri="{FF2B5EF4-FFF2-40B4-BE49-F238E27FC236}">
                <a16:creationId xmlns:a16="http://schemas.microsoft.com/office/drawing/2014/main" id="{E0B04AD8-9B20-5D6E-C41D-3C6BA3D320C2}"/>
              </a:ext>
            </a:extLst>
          </p:cNvPr>
          <p:cNvSpPr>
            <a:spLocks noGrp="1"/>
          </p:cNvSpPr>
          <p:nvPr>
            <p:ph idx="1"/>
          </p:nvPr>
        </p:nvSpPr>
        <p:spPr/>
        <p:txBody>
          <a:bodyPr>
            <a:normAutofit fontScale="92500"/>
          </a:bodyPr>
          <a:lstStyle/>
          <a:p>
            <a:pPr>
              <a:buFont typeface="Arial" panose="020B0604020202020204" pitchFamily="34" charset="0"/>
              <a:buChar char="•"/>
            </a:pPr>
            <a:r>
              <a:rPr lang="es-MX" dirty="0"/>
              <a:t>Por otro lado, otra rama de la literatura ha empleado el término "concentración agregada" para hacer referencia al grado de control ejercido sobre una parte importante de cualquier variable agregada representativa de la actividad económica una industria (ventas, valor añadido, beneficios,…) por parte de un número pequeño de empresas de tamaño relativamente grande (en términos de volumen de capital invertido, empleo creado o incluso capitalización en el mercado bursátil) (Curry and George, 1983).</a:t>
            </a:r>
          </a:p>
          <a:p>
            <a:pPr>
              <a:buFont typeface="Arial" panose="020B0604020202020204" pitchFamily="34" charset="0"/>
              <a:buChar char="•"/>
            </a:pPr>
            <a:r>
              <a:rPr lang="es-MX" dirty="0"/>
              <a:t>En estas empresas la concentración del poder económico no se basa necesariamente en la idea de competencia, sino en la importancia relativa que tienen las empresas más grandes (las 100 mayores empresas, por ejemplo) en el output generado por el sector.</a:t>
            </a:r>
          </a:p>
          <a:p>
            <a:pPr>
              <a:buFont typeface="Arial" panose="020B0604020202020204" pitchFamily="34" charset="0"/>
              <a:buChar char="•"/>
            </a:pPr>
            <a:r>
              <a:rPr lang="es-MX" dirty="0"/>
              <a:t>En esta segunda aproximación lo que interesa es saber si las empresas de mayor tamaño en cada sector industrial, en cada país o a lo largo del tiempo, son también las que concentran el mayor volumen de actividad económica (Clarke and Davies, 1983), </a:t>
            </a:r>
            <a:r>
              <a:rPr lang="es-MX" u="sng" dirty="0"/>
              <a:t>sin ser una condición necesaria la presencia de poder de mercado</a:t>
            </a:r>
            <a:r>
              <a:rPr lang="es-MX" dirty="0"/>
              <a:t>.</a:t>
            </a:r>
          </a:p>
        </p:txBody>
      </p:sp>
    </p:spTree>
    <p:extLst>
      <p:ext uri="{BB962C8B-B14F-4D97-AF65-F5344CB8AC3E}">
        <p14:creationId xmlns:p14="http://schemas.microsoft.com/office/powerpoint/2010/main" val="3314160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70966" y="609600"/>
            <a:ext cx="8158388" cy="1320800"/>
          </a:xfrm>
        </p:spPr>
        <p:txBody>
          <a:bodyPr>
            <a:normAutofit/>
          </a:bodyPr>
          <a:lstStyle/>
          <a:p>
            <a:r>
              <a:rPr lang="es-CL" dirty="0"/>
              <a:t>Índices de concentración</a:t>
            </a:r>
          </a:p>
        </p:txBody>
      </p:sp>
      <p:sp>
        <p:nvSpPr>
          <p:cNvPr id="5" name="4 Marcador de texto"/>
          <p:cNvSpPr>
            <a:spLocks noGrp="1"/>
          </p:cNvSpPr>
          <p:nvPr>
            <p:ph type="body" idx="1"/>
          </p:nvPr>
        </p:nvSpPr>
        <p:spPr>
          <a:xfrm>
            <a:off x="1024128" y="2586250"/>
            <a:ext cx="4754880" cy="416346"/>
          </a:xfrm>
        </p:spPr>
        <p:txBody>
          <a:bodyPr/>
          <a:lstStyle/>
          <a:p>
            <a:r>
              <a:rPr lang="es-CL" b="1" dirty="0">
                <a:solidFill>
                  <a:srgbClr val="000000"/>
                </a:solidFill>
              </a:rPr>
              <a:t>Coeficiente de 4 empresas</a:t>
            </a:r>
            <a:endParaRPr lang="es-CL" dirty="0"/>
          </a:p>
        </p:txBody>
      </p:sp>
      <p:sp>
        <p:nvSpPr>
          <p:cNvPr id="6" name="5 Marcador de contenido"/>
          <p:cNvSpPr>
            <a:spLocks noGrp="1"/>
          </p:cNvSpPr>
          <p:nvPr>
            <p:ph sz="half" idx="2"/>
          </p:nvPr>
        </p:nvSpPr>
        <p:spPr/>
        <p:txBody>
          <a:bodyPr>
            <a:normAutofit fontScale="70000" lnSpcReduction="20000"/>
          </a:bodyPr>
          <a:lstStyle/>
          <a:p>
            <a:pPr marL="0" lvl="1" indent="0">
              <a:buClr>
                <a:srgbClr val="F96A1B"/>
              </a:buClr>
              <a:buNone/>
            </a:pPr>
            <a:r>
              <a:rPr lang="es-CL" sz="1200" dirty="0">
                <a:solidFill>
                  <a:srgbClr val="000000"/>
                </a:solidFill>
              </a:rPr>
              <a:t>	</a:t>
            </a:r>
          </a:p>
          <a:p>
            <a:pPr>
              <a:buFont typeface="Wingdings" panose="05000000000000000000" pitchFamily="2" charset="2"/>
              <a:buChar char="§"/>
            </a:pPr>
            <a:endParaRPr lang="es-CL" sz="2600" dirty="0"/>
          </a:p>
          <a:p>
            <a:pPr>
              <a:buFont typeface="Wingdings" panose="05000000000000000000" pitchFamily="2" charset="2"/>
              <a:buChar char="§"/>
            </a:pPr>
            <a:r>
              <a:rPr lang="es-CL" sz="2600" dirty="0"/>
              <a:t>% valor de ventas de las 4 E más grandes de la industria.</a:t>
            </a:r>
          </a:p>
          <a:p>
            <a:pPr>
              <a:buFont typeface="Wingdings" panose="05000000000000000000" pitchFamily="2" charset="2"/>
              <a:buChar char="§"/>
            </a:pPr>
            <a:r>
              <a:rPr lang="es-CL" sz="2600" dirty="0"/>
              <a:t>0% = Comp. Perfecta</a:t>
            </a:r>
          </a:p>
          <a:p>
            <a:pPr>
              <a:buFont typeface="Wingdings" panose="05000000000000000000" pitchFamily="2" charset="2"/>
              <a:buChar char="§"/>
            </a:pPr>
            <a:r>
              <a:rPr lang="es-CL" sz="2600" dirty="0">
                <a:latin typeface="Times New Roman"/>
                <a:cs typeface="Times New Roman"/>
              </a:rPr>
              <a:t>&lt;</a:t>
            </a:r>
            <a:r>
              <a:rPr lang="es-CL" sz="2600" dirty="0"/>
              <a:t>60% = Señal de mercado competitivo.</a:t>
            </a:r>
          </a:p>
          <a:p>
            <a:pPr>
              <a:buFont typeface="Wingdings" panose="05000000000000000000" pitchFamily="2" charset="2"/>
              <a:buChar char="§"/>
            </a:pPr>
            <a:r>
              <a:rPr lang="es-CL" sz="2600" dirty="0"/>
              <a:t>≥60% = Evidencia de mercado altamente concentrado, pocas empresas, oligopolio.</a:t>
            </a:r>
          </a:p>
          <a:p>
            <a:pPr>
              <a:buFont typeface="Wingdings" panose="05000000000000000000" pitchFamily="2" charset="2"/>
              <a:buChar char="§"/>
            </a:pPr>
            <a:r>
              <a:rPr lang="es-CL" sz="2600" dirty="0"/>
              <a:t>100% = Monopolio</a:t>
            </a:r>
          </a:p>
        </p:txBody>
      </p:sp>
      <p:sp>
        <p:nvSpPr>
          <p:cNvPr id="7" name="6 Marcador de texto"/>
          <p:cNvSpPr>
            <a:spLocks noGrp="1"/>
          </p:cNvSpPr>
          <p:nvPr>
            <p:ph type="body" sz="quarter" idx="3"/>
          </p:nvPr>
        </p:nvSpPr>
        <p:spPr>
          <a:xfrm>
            <a:off x="5990888" y="2586250"/>
            <a:ext cx="4754880" cy="416345"/>
          </a:xfrm>
        </p:spPr>
        <p:txBody>
          <a:bodyPr/>
          <a:lstStyle/>
          <a:p>
            <a:r>
              <a:rPr lang="es-CL" b="1" dirty="0">
                <a:solidFill>
                  <a:srgbClr val="000000"/>
                </a:solidFill>
              </a:rPr>
              <a:t>Índice </a:t>
            </a:r>
            <a:r>
              <a:rPr lang="es-CL" b="1" dirty="0" err="1">
                <a:solidFill>
                  <a:srgbClr val="000000"/>
                </a:solidFill>
              </a:rPr>
              <a:t>Herfindahl-Hirschman</a:t>
            </a:r>
            <a:r>
              <a:rPr lang="es-CL" b="1" dirty="0">
                <a:solidFill>
                  <a:srgbClr val="000000"/>
                </a:solidFill>
              </a:rPr>
              <a:t>(IHH)</a:t>
            </a:r>
            <a:endParaRPr lang="es-CL" dirty="0"/>
          </a:p>
        </p:txBody>
      </p:sp>
      <p:sp>
        <p:nvSpPr>
          <p:cNvPr id="8" name="7 Marcador de contenido"/>
          <p:cNvSpPr>
            <a:spLocks noGrp="1"/>
          </p:cNvSpPr>
          <p:nvPr>
            <p:ph sz="quarter" idx="4"/>
          </p:nvPr>
        </p:nvSpPr>
        <p:spPr/>
        <p:txBody>
          <a:bodyPr>
            <a:normAutofit fontScale="70000" lnSpcReduction="20000"/>
          </a:bodyPr>
          <a:lstStyle/>
          <a:p>
            <a:pPr>
              <a:buFont typeface="Wingdings" panose="05000000000000000000" pitchFamily="2" charset="2"/>
              <a:buChar char="§"/>
            </a:pPr>
            <a:endParaRPr lang="es-CL" dirty="0"/>
          </a:p>
          <a:p>
            <a:pPr>
              <a:buFont typeface="Wingdings" panose="05000000000000000000" pitchFamily="2" charset="2"/>
              <a:buChar char="§"/>
            </a:pPr>
            <a:endParaRPr lang="es-CL" dirty="0"/>
          </a:p>
          <a:p>
            <a:pPr>
              <a:buFont typeface="Wingdings" panose="05000000000000000000" pitchFamily="2" charset="2"/>
              <a:buChar char="§"/>
            </a:pPr>
            <a:r>
              <a:rPr lang="es-CL" sz="2300" dirty="0"/>
              <a:t>Sumatoria del cuadrado de las participaciones porcentuales de mercado de las 50 E más grandes de la industria (o de todas, si hay menos de 50).</a:t>
            </a:r>
          </a:p>
          <a:p>
            <a:pPr>
              <a:buFont typeface="Wingdings" panose="05000000000000000000" pitchFamily="2" charset="2"/>
              <a:buChar char="§"/>
            </a:pPr>
            <a:r>
              <a:rPr lang="es-CL" sz="2300" dirty="0"/>
              <a:t>HHI = </a:t>
            </a:r>
            <a:r>
              <a:rPr lang="es-CL" sz="2300" dirty="0">
                <a:latin typeface="Times New Roman"/>
                <a:cs typeface="Times New Roman"/>
              </a:rPr>
              <a:t>Ʃ %x2 + %y2…</a:t>
            </a:r>
          </a:p>
          <a:p>
            <a:pPr>
              <a:buFont typeface="Wingdings" panose="05000000000000000000" pitchFamily="2" charset="2"/>
              <a:buChar char="§"/>
            </a:pPr>
            <a:r>
              <a:rPr lang="es-CL" sz="2300" dirty="0"/>
              <a:t>&lt;1.000 = M. competitivo.</a:t>
            </a:r>
          </a:p>
          <a:p>
            <a:pPr>
              <a:buFont typeface="Wingdings" panose="05000000000000000000" pitchFamily="2" charset="2"/>
              <a:buChar char="§"/>
            </a:pPr>
            <a:r>
              <a:rPr lang="es-CL" sz="2300" dirty="0"/>
              <a:t>1.000 – 1.800 = M. moderadamente competitivo.</a:t>
            </a:r>
          </a:p>
          <a:p>
            <a:pPr>
              <a:buFont typeface="Wingdings" panose="05000000000000000000" pitchFamily="2" charset="2"/>
              <a:buChar char="§"/>
            </a:pPr>
            <a:r>
              <a:rPr lang="es-CL" sz="2300" dirty="0"/>
              <a:t>˃1.800 = M. no competitivo.</a:t>
            </a:r>
          </a:p>
          <a:p>
            <a:pPr>
              <a:buFont typeface="Wingdings" panose="05000000000000000000" pitchFamily="2" charset="2"/>
              <a:buChar char="§"/>
            </a:pPr>
            <a:r>
              <a:rPr lang="es-CL" sz="2300" dirty="0"/>
              <a:t>10.000  (=1002) = Monopolio</a:t>
            </a:r>
          </a:p>
          <a:p>
            <a:pPr>
              <a:buFont typeface="Wingdings" panose="05000000000000000000" pitchFamily="2" charset="2"/>
              <a:buChar char="§"/>
            </a:pPr>
            <a:endParaRPr lang="es-CL" dirty="0"/>
          </a:p>
        </p:txBody>
      </p:sp>
      <p:pic>
        <p:nvPicPr>
          <p:cNvPr id="2" name="Imagen 1">
            <a:extLst>
              <a:ext uri="{FF2B5EF4-FFF2-40B4-BE49-F238E27FC236}">
                <a16:creationId xmlns:a16="http://schemas.microsoft.com/office/drawing/2014/main" id="{BC77AF3C-89FB-ADAE-3628-91257B223AAF}"/>
              </a:ext>
            </a:extLst>
          </p:cNvPr>
          <p:cNvPicPr>
            <a:picLocks noChangeAspect="1"/>
          </p:cNvPicPr>
          <p:nvPr/>
        </p:nvPicPr>
        <p:blipFill>
          <a:blip r:embed="rId2"/>
          <a:stretch>
            <a:fillRect/>
          </a:stretch>
        </p:blipFill>
        <p:spPr>
          <a:xfrm>
            <a:off x="7036451" y="315114"/>
            <a:ext cx="3785806" cy="2120733"/>
          </a:xfrm>
          <a:prstGeom prst="rect">
            <a:avLst/>
          </a:prstGeom>
        </p:spPr>
      </p:pic>
    </p:spTree>
    <p:extLst>
      <p:ext uri="{BB962C8B-B14F-4D97-AF65-F5344CB8AC3E}">
        <p14:creationId xmlns:p14="http://schemas.microsoft.com/office/powerpoint/2010/main" val="1716474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3521DF-783A-7823-DC78-3054BE76FAD8}"/>
              </a:ext>
            </a:extLst>
          </p:cNvPr>
          <p:cNvSpPr>
            <a:spLocks noGrp="1"/>
          </p:cNvSpPr>
          <p:nvPr>
            <p:ph type="title"/>
          </p:nvPr>
        </p:nvSpPr>
        <p:spPr/>
        <p:txBody>
          <a:bodyPr/>
          <a:lstStyle/>
          <a:p>
            <a:r>
              <a:rPr lang="es-MX" dirty="0"/>
              <a:t>Índices de concentración. fórmulas</a:t>
            </a:r>
          </a:p>
        </p:txBody>
      </p:sp>
      <p:sp>
        <p:nvSpPr>
          <p:cNvPr id="3" name="Marcador de texto 2">
            <a:extLst>
              <a:ext uri="{FF2B5EF4-FFF2-40B4-BE49-F238E27FC236}">
                <a16:creationId xmlns:a16="http://schemas.microsoft.com/office/drawing/2014/main" id="{7524AD6A-98F7-E846-CD2D-9105826BA7C5}"/>
              </a:ext>
            </a:extLst>
          </p:cNvPr>
          <p:cNvSpPr>
            <a:spLocks noGrp="1"/>
          </p:cNvSpPr>
          <p:nvPr>
            <p:ph type="body" idx="1"/>
          </p:nvPr>
        </p:nvSpPr>
        <p:spPr/>
        <p:txBody>
          <a:bodyPr/>
          <a:lstStyle/>
          <a:p>
            <a:r>
              <a:rPr lang="es-MX" dirty="0"/>
              <a:t>Coeficiente de cuatro empresas.</a:t>
            </a:r>
          </a:p>
        </p:txBody>
      </p:sp>
      <p:pic>
        <p:nvPicPr>
          <p:cNvPr id="8" name="Marcador de contenido 7">
            <a:extLst>
              <a:ext uri="{FF2B5EF4-FFF2-40B4-BE49-F238E27FC236}">
                <a16:creationId xmlns:a16="http://schemas.microsoft.com/office/drawing/2014/main" id="{9CACC48E-37AE-9B1D-FC75-2622EC105B60}"/>
              </a:ext>
            </a:extLst>
          </p:cNvPr>
          <p:cNvPicPr>
            <a:picLocks noGrp="1" noChangeAspect="1"/>
          </p:cNvPicPr>
          <p:nvPr>
            <p:ph sz="half" idx="2"/>
          </p:nvPr>
        </p:nvPicPr>
        <p:blipFill>
          <a:blip r:embed="rId2"/>
          <a:stretch>
            <a:fillRect/>
          </a:stretch>
        </p:blipFill>
        <p:spPr>
          <a:xfrm>
            <a:off x="725764" y="3245223"/>
            <a:ext cx="5032180" cy="2300941"/>
          </a:xfrm>
          <a:prstGeom prst="rect">
            <a:avLst/>
          </a:prstGeom>
        </p:spPr>
      </p:pic>
      <p:sp>
        <p:nvSpPr>
          <p:cNvPr id="5" name="Marcador de texto 4">
            <a:extLst>
              <a:ext uri="{FF2B5EF4-FFF2-40B4-BE49-F238E27FC236}">
                <a16:creationId xmlns:a16="http://schemas.microsoft.com/office/drawing/2014/main" id="{8B0E048B-6EF8-1371-D0C0-01B68983D10B}"/>
              </a:ext>
            </a:extLst>
          </p:cNvPr>
          <p:cNvSpPr>
            <a:spLocks noGrp="1"/>
          </p:cNvSpPr>
          <p:nvPr>
            <p:ph type="body" sz="quarter" idx="3"/>
          </p:nvPr>
        </p:nvSpPr>
        <p:spPr/>
        <p:txBody>
          <a:bodyPr/>
          <a:lstStyle/>
          <a:p>
            <a:r>
              <a:rPr lang="es-MX" dirty="0"/>
              <a:t>        Índice </a:t>
            </a:r>
            <a:r>
              <a:rPr lang="es-MX" dirty="0" err="1"/>
              <a:t>Herfindahl-Hischman</a:t>
            </a:r>
            <a:r>
              <a:rPr lang="es-MX" dirty="0"/>
              <a:t>.</a:t>
            </a:r>
          </a:p>
        </p:txBody>
      </p:sp>
      <p:pic>
        <p:nvPicPr>
          <p:cNvPr id="7" name="Marcador de contenido 6">
            <a:extLst>
              <a:ext uri="{FF2B5EF4-FFF2-40B4-BE49-F238E27FC236}">
                <a16:creationId xmlns:a16="http://schemas.microsoft.com/office/drawing/2014/main" id="{8696C90D-8A9B-0171-2934-0C2030AA9927}"/>
              </a:ext>
            </a:extLst>
          </p:cNvPr>
          <p:cNvPicPr>
            <a:picLocks noGrp="1" noChangeAspect="1"/>
          </p:cNvPicPr>
          <p:nvPr>
            <p:ph sz="quarter" idx="4"/>
          </p:nvPr>
        </p:nvPicPr>
        <p:blipFill>
          <a:blip r:embed="rId3"/>
          <a:stretch>
            <a:fillRect/>
          </a:stretch>
        </p:blipFill>
        <p:spPr>
          <a:xfrm>
            <a:off x="6601754" y="2967038"/>
            <a:ext cx="3533505" cy="3341687"/>
          </a:xfrm>
          <a:prstGeom prst="rect">
            <a:avLst/>
          </a:prstGeom>
        </p:spPr>
      </p:pic>
    </p:spTree>
    <p:extLst>
      <p:ext uri="{BB962C8B-B14F-4D97-AF65-F5344CB8AC3E}">
        <p14:creationId xmlns:p14="http://schemas.microsoft.com/office/powerpoint/2010/main" val="915476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343C59-850C-05B5-BFDB-3FE322C19483}"/>
              </a:ext>
            </a:extLst>
          </p:cNvPr>
          <p:cNvSpPr>
            <a:spLocks noGrp="1"/>
          </p:cNvSpPr>
          <p:nvPr>
            <p:ph type="title"/>
          </p:nvPr>
        </p:nvSpPr>
        <p:spPr/>
        <p:txBody>
          <a:bodyPr/>
          <a:lstStyle/>
          <a:p>
            <a:r>
              <a:rPr lang="es-MX" dirty="0"/>
              <a:t>Índices de concentración. </a:t>
            </a:r>
            <a:r>
              <a:rPr lang="es-MX"/>
              <a:t>HHI.</a:t>
            </a:r>
          </a:p>
        </p:txBody>
      </p:sp>
      <p:pic>
        <p:nvPicPr>
          <p:cNvPr id="4" name="Marcador de contenido 3">
            <a:extLst>
              <a:ext uri="{FF2B5EF4-FFF2-40B4-BE49-F238E27FC236}">
                <a16:creationId xmlns:a16="http://schemas.microsoft.com/office/drawing/2014/main" id="{5FBB8DAE-3CE7-4BEA-2958-A2344271A588}"/>
              </a:ext>
            </a:extLst>
          </p:cNvPr>
          <p:cNvPicPr>
            <a:picLocks noGrp="1" noChangeAspect="1"/>
          </p:cNvPicPr>
          <p:nvPr>
            <p:ph idx="1"/>
          </p:nvPr>
        </p:nvPicPr>
        <p:blipFill>
          <a:blip r:embed="rId2"/>
          <a:stretch>
            <a:fillRect/>
          </a:stretch>
        </p:blipFill>
        <p:spPr>
          <a:xfrm>
            <a:off x="1024128" y="2084832"/>
            <a:ext cx="9860508" cy="4388950"/>
          </a:xfrm>
          <a:prstGeom prst="rect">
            <a:avLst/>
          </a:prstGeom>
        </p:spPr>
      </p:pic>
    </p:spTree>
    <p:extLst>
      <p:ext uri="{BB962C8B-B14F-4D97-AF65-F5344CB8AC3E}">
        <p14:creationId xmlns:p14="http://schemas.microsoft.com/office/powerpoint/2010/main" val="1887504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2396B3-C772-663B-56CD-331F5A24D067}"/>
              </a:ext>
            </a:extLst>
          </p:cNvPr>
          <p:cNvSpPr>
            <a:spLocks noGrp="1"/>
          </p:cNvSpPr>
          <p:nvPr>
            <p:ph type="title"/>
          </p:nvPr>
        </p:nvSpPr>
        <p:spPr/>
        <p:txBody>
          <a:bodyPr/>
          <a:lstStyle/>
          <a:p>
            <a:r>
              <a:rPr lang="es-MX" dirty="0"/>
              <a:t>Limitaciones de los índices de concentración</a:t>
            </a:r>
          </a:p>
        </p:txBody>
      </p:sp>
      <p:sp>
        <p:nvSpPr>
          <p:cNvPr id="3" name="Marcador de contenido 2">
            <a:extLst>
              <a:ext uri="{FF2B5EF4-FFF2-40B4-BE49-F238E27FC236}">
                <a16:creationId xmlns:a16="http://schemas.microsoft.com/office/drawing/2014/main" id="{2F593364-EE5D-1F47-936C-ACC9FC2BB6EC}"/>
              </a:ext>
            </a:extLst>
          </p:cNvPr>
          <p:cNvSpPr>
            <a:spLocks noGrp="1"/>
          </p:cNvSpPr>
          <p:nvPr>
            <p:ph idx="1"/>
          </p:nvPr>
        </p:nvSpPr>
        <p:spPr/>
        <p:txBody>
          <a:bodyPr/>
          <a:lstStyle/>
          <a:p>
            <a:pPr>
              <a:buFont typeface="Arial" panose="020B0604020202020204" pitchFamily="34" charset="0"/>
              <a:buChar char="•"/>
            </a:pPr>
            <a:r>
              <a:rPr lang="es-MX" dirty="0"/>
              <a:t>Alcance geográfico del mercado.</a:t>
            </a:r>
          </a:p>
          <a:p>
            <a:pPr>
              <a:buFont typeface="Arial" panose="020B0604020202020204" pitchFamily="34" charset="0"/>
              <a:buChar char="•"/>
            </a:pPr>
            <a:r>
              <a:rPr lang="es-MX" dirty="0"/>
              <a:t>Barreras a la entrada y rotación de las empresas.</a:t>
            </a:r>
          </a:p>
          <a:p>
            <a:pPr>
              <a:buFont typeface="Arial" panose="020B0604020202020204" pitchFamily="34" charset="0"/>
              <a:buChar char="•"/>
            </a:pPr>
            <a:r>
              <a:rPr lang="es-MX" dirty="0"/>
              <a:t>Correspondencia (o no) entre un mercado y una industria. </a:t>
            </a:r>
          </a:p>
        </p:txBody>
      </p:sp>
    </p:spTree>
    <p:extLst>
      <p:ext uri="{BB962C8B-B14F-4D97-AF65-F5344CB8AC3E}">
        <p14:creationId xmlns:p14="http://schemas.microsoft.com/office/powerpoint/2010/main" val="323610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Alcance geográfico</a:t>
            </a:r>
          </a:p>
        </p:txBody>
      </p:sp>
      <p:sp>
        <p:nvSpPr>
          <p:cNvPr id="7" name="6 Marcador de contenido"/>
          <p:cNvSpPr>
            <a:spLocks noGrp="1"/>
          </p:cNvSpPr>
          <p:nvPr>
            <p:ph idx="1"/>
          </p:nvPr>
        </p:nvSpPr>
        <p:spPr>
          <a:xfrm>
            <a:off x="1024127" y="1876612"/>
            <a:ext cx="8755231" cy="4164752"/>
          </a:xfrm>
        </p:spPr>
        <p:txBody>
          <a:bodyPr/>
          <a:lstStyle/>
          <a:p>
            <a:pPr marL="0" indent="0"/>
            <a:endParaRPr lang="es-CL" dirty="0"/>
          </a:p>
          <a:p>
            <a:pPr marL="0" indent="0">
              <a:buNone/>
            </a:pPr>
            <a:r>
              <a:rPr lang="es-CL" dirty="0"/>
              <a:t>Las medidas de concentración son un indicador útil del grado de competencia de un mercado.</a:t>
            </a:r>
          </a:p>
          <a:p>
            <a:pPr marL="0" indent="0">
              <a:buNone/>
            </a:pPr>
            <a:r>
              <a:rPr lang="es-CL" dirty="0"/>
              <a:t>Pero se requiere información adicional para determinar la estructura de un mercado.</a:t>
            </a:r>
          </a:p>
          <a:p>
            <a:pPr marL="0" indent="0"/>
            <a:r>
              <a:rPr lang="es-CL" dirty="0"/>
              <a:t>Alcance geográfico del mercado: nacional, regional, local, global.</a:t>
            </a:r>
          </a:p>
          <a:p>
            <a:pPr marL="0" indent="0"/>
            <a:endParaRPr lang="es-CL" dirty="0"/>
          </a:p>
        </p:txBody>
      </p:sp>
      <p:graphicFrame>
        <p:nvGraphicFramePr>
          <p:cNvPr id="4" name="Tabla 3"/>
          <p:cNvGraphicFramePr>
            <a:graphicFrameLocks noGrp="1"/>
          </p:cNvGraphicFramePr>
          <p:nvPr>
            <p:extLst>
              <p:ext uri="{D42A27DB-BD31-4B8C-83A1-F6EECF244321}">
                <p14:modId xmlns:p14="http://schemas.microsoft.com/office/powerpoint/2010/main" val="4180567248"/>
              </p:ext>
            </p:extLst>
          </p:nvPr>
        </p:nvGraphicFramePr>
        <p:xfrm>
          <a:off x="5480424" y="3540715"/>
          <a:ext cx="3243320" cy="370840"/>
        </p:xfrm>
        <a:graphic>
          <a:graphicData uri="http://schemas.openxmlformats.org/drawingml/2006/table">
            <a:tbl>
              <a:tblPr firstRow="1" bandRow="1">
                <a:tableStyleId>{5C22544A-7EE6-4342-B048-85BDC9FD1C3A}</a:tableStyleId>
              </a:tblPr>
              <a:tblGrid>
                <a:gridCol w="1621660">
                  <a:extLst>
                    <a:ext uri="{9D8B030D-6E8A-4147-A177-3AD203B41FA5}">
                      <a16:colId xmlns:a16="http://schemas.microsoft.com/office/drawing/2014/main" val="3113802403"/>
                    </a:ext>
                  </a:extLst>
                </a:gridCol>
                <a:gridCol w="1621660">
                  <a:extLst>
                    <a:ext uri="{9D8B030D-6E8A-4147-A177-3AD203B41FA5}">
                      <a16:colId xmlns:a16="http://schemas.microsoft.com/office/drawing/2014/main" val="2401928072"/>
                    </a:ext>
                  </a:extLst>
                </a:gridCol>
              </a:tblGrid>
              <a:tr h="370840">
                <a:tc>
                  <a:txBody>
                    <a:bodyPr/>
                    <a:lstStyle/>
                    <a:p>
                      <a:endParaRPr lang="es-CL" sz="1300" dirty="0"/>
                    </a:p>
                  </a:txBody>
                  <a:tcPr/>
                </a:tc>
                <a:tc>
                  <a:txBody>
                    <a:bodyPr/>
                    <a:lstStyle/>
                    <a:p>
                      <a:endParaRPr lang="es-CL" sz="1300" dirty="0"/>
                    </a:p>
                  </a:txBody>
                  <a:tcPr/>
                </a:tc>
                <a:extLst>
                  <a:ext uri="{0D108BD9-81ED-4DB2-BD59-A6C34878D82A}">
                    <a16:rowId xmlns:a16="http://schemas.microsoft.com/office/drawing/2014/main" val="4062142272"/>
                  </a:ext>
                </a:extLst>
              </a:tr>
            </a:tbl>
          </a:graphicData>
        </a:graphic>
      </p:graphicFrame>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8" y="4586501"/>
            <a:ext cx="4673944" cy="1165099"/>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3199" y="3540715"/>
            <a:ext cx="2104935" cy="2973638"/>
          </a:xfrm>
          <a:prstGeom prst="rect">
            <a:avLst/>
          </a:prstGeom>
        </p:spPr>
      </p:pic>
    </p:spTree>
    <p:extLst>
      <p:ext uri="{BB962C8B-B14F-4D97-AF65-F5344CB8AC3E}">
        <p14:creationId xmlns:p14="http://schemas.microsoft.com/office/powerpoint/2010/main" val="3564538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solidFill>
                  <a:srgbClr val="000000"/>
                </a:solidFill>
              </a:rPr>
              <a:t>Barreras a la entrada y rotación </a:t>
            </a:r>
            <a:endParaRPr lang="es-CL" dirty="0"/>
          </a:p>
        </p:txBody>
      </p:sp>
      <p:sp>
        <p:nvSpPr>
          <p:cNvPr id="3" name="Marcador de contenido 2"/>
          <p:cNvSpPr>
            <a:spLocks noGrp="1"/>
          </p:cNvSpPr>
          <p:nvPr>
            <p:ph idx="1"/>
          </p:nvPr>
        </p:nvSpPr>
        <p:spPr>
          <a:xfrm>
            <a:off x="1024128" y="2084832"/>
            <a:ext cx="9720073" cy="4224528"/>
          </a:xfrm>
        </p:spPr>
        <p:txBody>
          <a:bodyPr/>
          <a:lstStyle/>
          <a:p>
            <a:pPr lvl="0">
              <a:buFont typeface="Wingdings" panose="05000000000000000000" pitchFamily="2" charset="2"/>
              <a:buChar char="§"/>
            </a:pPr>
            <a:r>
              <a:rPr lang="es-CL" dirty="0">
                <a:solidFill>
                  <a:srgbClr val="000000"/>
                </a:solidFill>
              </a:rPr>
              <a:t>Barreras a la entrada y rotación de empresas.</a:t>
            </a:r>
          </a:p>
        </p:txBody>
      </p:sp>
      <p:graphicFrame>
        <p:nvGraphicFramePr>
          <p:cNvPr id="7" name="Tabla 6"/>
          <p:cNvGraphicFramePr>
            <a:graphicFrameLocks noGrp="1"/>
          </p:cNvGraphicFramePr>
          <p:nvPr>
            <p:extLst>
              <p:ext uri="{D42A27DB-BD31-4B8C-83A1-F6EECF244321}">
                <p14:modId xmlns:p14="http://schemas.microsoft.com/office/powerpoint/2010/main" val="2702920570"/>
              </p:ext>
            </p:extLst>
          </p:nvPr>
        </p:nvGraphicFramePr>
        <p:xfrm>
          <a:off x="2133600" y="2808942"/>
          <a:ext cx="7734304" cy="2987168"/>
        </p:xfrm>
        <a:graphic>
          <a:graphicData uri="http://schemas.openxmlformats.org/drawingml/2006/table">
            <a:tbl>
              <a:tblPr firstRow="1" bandRow="1">
                <a:tableStyleId>{5C22544A-7EE6-4342-B048-85BDC9FD1C3A}</a:tableStyleId>
              </a:tblPr>
              <a:tblGrid>
                <a:gridCol w="3839017">
                  <a:extLst>
                    <a:ext uri="{9D8B030D-6E8A-4147-A177-3AD203B41FA5}">
                      <a16:colId xmlns:a16="http://schemas.microsoft.com/office/drawing/2014/main" val="2944459623"/>
                    </a:ext>
                  </a:extLst>
                </a:gridCol>
                <a:gridCol w="3895287">
                  <a:extLst>
                    <a:ext uri="{9D8B030D-6E8A-4147-A177-3AD203B41FA5}">
                      <a16:colId xmlns:a16="http://schemas.microsoft.com/office/drawing/2014/main" val="863356955"/>
                    </a:ext>
                  </a:extLst>
                </a:gridCol>
              </a:tblGrid>
              <a:tr h="330963">
                <a:tc>
                  <a:txBody>
                    <a:bodyPr/>
                    <a:lstStyle/>
                    <a:p>
                      <a:r>
                        <a:rPr lang="es-CL" sz="1300" dirty="0"/>
                        <a:t>Quiebra </a:t>
                      </a:r>
                    </a:p>
                  </a:txBody>
                  <a:tcPr/>
                </a:tc>
                <a:tc>
                  <a:txBody>
                    <a:bodyPr/>
                    <a:lstStyle/>
                    <a:p>
                      <a:r>
                        <a:rPr lang="es-CL" sz="1300" dirty="0"/>
                        <a:t>Fusiones &amp; adquisiciones</a:t>
                      </a:r>
                    </a:p>
                  </a:txBody>
                  <a:tcPr/>
                </a:tc>
                <a:extLst>
                  <a:ext uri="{0D108BD9-81ED-4DB2-BD59-A6C34878D82A}">
                    <a16:rowId xmlns:a16="http://schemas.microsoft.com/office/drawing/2014/main" val="2382073303"/>
                  </a:ext>
                </a:extLst>
              </a:tr>
              <a:tr h="637224">
                <a:tc>
                  <a:txBody>
                    <a:bodyPr/>
                    <a:lstStyle/>
                    <a:p>
                      <a:r>
                        <a:rPr lang="es-CL" sz="1300" dirty="0"/>
                        <a:t>Por sí mismo. Ineficiencia económica.</a:t>
                      </a:r>
                    </a:p>
                  </a:txBody>
                  <a:tcPr/>
                </a:tc>
                <a:tc>
                  <a:txBody>
                    <a:bodyPr/>
                    <a:lstStyle/>
                    <a:p>
                      <a:r>
                        <a:rPr lang="es-CL" sz="1300" dirty="0"/>
                        <a:t>Por intervención de terceros ante</a:t>
                      </a:r>
                      <a:r>
                        <a:rPr lang="es-CL" sz="1300" baseline="0" dirty="0"/>
                        <a:t> éxito o economías (fusión) o fracaso (adquisiciones). </a:t>
                      </a:r>
                      <a:endParaRPr lang="es-CL" sz="1300" dirty="0"/>
                    </a:p>
                  </a:txBody>
                  <a:tcPr/>
                </a:tc>
                <a:extLst>
                  <a:ext uri="{0D108BD9-81ED-4DB2-BD59-A6C34878D82A}">
                    <a16:rowId xmlns:a16="http://schemas.microsoft.com/office/drawing/2014/main" val="1124561902"/>
                  </a:ext>
                </a:extLst>
              </a:tr>
              <a:tr h="2018981">
                <a:tc>
                  <a:txBody>
                    <a:bodyPr/>
                    <a:lstStyle/>
                    <a:p>
                      <a:endParaRPr lang="es-CL" sz="1300" dirty="0"/>
                    </a:p>
                    <a:p>
                      <a:endParaRPr lang="es-CL" sz="1300" dirty="0"/>
                    </a:p>
                    <a:p>
                      <a:endParaRPr lang="es-CL" sz="1300" dirty="0"/>
                    </a:p>
                    <a:p>
                      <a:endParaRPr lang="es-CL" sz="1300" dirty="0"/>
                    </a:p>
                    <a:p>
                      <a:endParaRPr lang="es-CL" sz="1300" dirty="0"/>
                    </a:p>
                    <a:p>
                      <a:endParaRPr lang="es-CL" sz="1300" dirty="0"/>
                    </a:p>
                  </a:txBody>
                  <a:tcPr/>
                </a:tc>
                <a:tc>
                  <a:txBody>
                    <a:bodyPr/>
                    <a:lstStyle/>
                    <a:p>
                      <a:endParaRPr lang="es-CL" sz="1300" dirty="0"/>
                    </a:p>
                  </a:txBody>
                  <a:tcPr/>
                </a:tc>
                <a:extLst>
                  <a:ext uri="{0D108BD9-81ED-4DB2-BD59-A6C34878D82A}">
                    <a16:rowId xmlns:a16="http://schemas.microsoft.com/office/drawing/2014/main" val="3391089188"/>
                  </a:ext>
                </a:extLst>
              </a:tr>
            </a:tbl>
          </a:graphicData>
        </a:graphic>
      </p:graphicFrame>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9378" y="3875917"/>
            <a:ext cx="3036571" cy="1847851"/>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79" y="3875917"/>
            <a:ext cx="3059429" cy="1847851"/>
          </a:xfrm>
          <a:prstGeom prst="rect">
            <a:avLst/>
          </a:prstGeom>
        </p:spPr>
      </p:pic>
    </p:spTree>
    <p:extLst>
      <p:ext uri="{BB962C8B-B14F-4D97-AF65-F5344CB8AC3E}">
        <p14:creationId xmlns:p14="http://schemas.microsoft.com/office/powerpoint/2010/main" val="4275498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solidFill>
                  <a:srgbClr val="000000"/>
                </a:solidFill>
              </a:rPr>
              <a:t>Correspondencia mercado-industria</a:t>
            </a:r>
            <a:endParaRPr lang="es-CL" dirty="0"/>
          </a:p>
        </p:txBody>
      </p:sp>
      <p:sp>
        <p:nvSpPr>
          <p:cNvPr id="3" name="Marcador de contenido 2"/>
          <p:cNvSpPr>
            <a:spLocks noGrp="1"/>
          </p:cNvSpPr>
          <p:nvPr>
            <p:ph idx="1"/>
          </p:nvPr>
        </p:nvSpPr>
        <p:spPr/>
        <p:txBody>
          <a:bodyPr/>
          <a:lstStyle/>
          <a:p>
            <a:pPr lvl="0">
              <a:buFont typeface="Wingdings" panose="05000000000000000000" pitchFamily="2" charset="2"/>
              <a:buChar char="§"/>
            </a:pPr>
            <a:r>
              <a:rPr lang="es-CL" dirty="0">
                <a:solidFill>
                  <a:srgbClr val="000000"/>
                </a:solidFill>
              </a:rPr>
              <a:t>Correspondencia entre mercado e industria.</a:t>
            </a:r>
          </a:p>
          <a:p>
            <a:pPr marL="0" indent="0"/>
            <a:r>
              <a:rPr lang="es-CL" dirty="0">
                <a:solidFill>
                  <a:srgbClr val="000000"/>
                </a:solidFill>
              </a:rPr>
              <a:t> </a:t>
            </a:r>
          </a:p>
          <a:p>
            <a:pPr lvl="0">
              <a:buFont typeface="Wingdings" panose="05000000000000000000" pitchFamily="2" charset="2"/>
              <a:buChar char="§"/>
            </a:pPr>
            <a:endParaRPr lang="es-CL" dirty="0">
              <a:solidFill>
                <a:srgbClr val="000000"/>
              </a:solidFill>
            </a:endParaRPr>
          </a:p>
          <a:p>
            <a:pPr marL="0" indent="0"/>
            <a:endParaRPr lang="es-CL" dirty="0">
              <a:solidFill>
                <a:srgbClr val="000000"/>
              </a:solidFill>
            </a:endParaRPr>
          </a:p>
          <a:p>
            <a:pPr lvl="0"/>
            <a:endParaRPr lang="es-CL" dirty="0">
              <a:solidFill>
                <a:srgbClr val="000000"/>
              </a:solidFill>
            </a:endParaRPr>
          </a:p>
          <a:p>
            <a:endParaRPr lang="es-CL" dirty="0"/>
          </a:p>
        </p:txBody>
      </p:sp>
      <p:graphicFrame>
        <p:nvGraphicFramePr>
          <p:cNvPr id="4" name="Tabla 3"/>
          <p:cNvGraphicFramePr>
            <a:graphicFrameLocks noGrp="1"/>
          </p:cNvGraphicFramePr>
          <p:nvPr>
            <p:extLst>
              <p:ext uri="{D42A27DB-BD31-4B8C-83A1-F6EECF244321}">
                <p14:modId xmlns:p14="http://schemas.microsoft.com/office/powerpoint/2010/main" val="3139220122"/>
              </p:ext>
            </p:extLst>
          </p:nvPr>
        </p:nvGraphicFramePr>
        <p:xfrm>
          <a:off x="1189318" y="2886634"/>
          <a:ext cx="9454776" cy="3042679"/>
        </p:xfrm>
        <a:graphic>
          <a:graphicData uri="http://schemas.openxmlformats.org/drawingml/2006/table">
            <a:tbl>
              <a:tblPr firstRow="1" bandRow="1">
                <a:tableStyleId>{5C22544A-7EE6-4342-B048-85BDC9FD1C3A}</a:tableStyleId>
              </a:tblPr>
              <a:tblGrid>
                <a:gridCol w="5174948">
                  <a:extLst>
                    <a:ext uri="{9D8B030D-6E8A-4147-A177-3AD203B41FA5}">
                      <a16:colId xmlns:a16="http://schemas.microsoft.com/office/drawing/2014/main" val="2217277854"/>
                    </a:ext>
                  </a:extLst>
                </a:gridCol>
                <a:gridCol w="4279828">
                  <a:extLst>
                    <a:ext uri="{9D8B030D-6E8A-4147-A177-3AD203B41FA5}">
                      <a16:colId xmlns:a16="http://schemas.microsoft.com/office/drawing/2014/main" val="2131017772"/>
                    </a:ext>
                  </a:extLst>
                </a:gridCol>
              </a:tblGrid>
              <a:tr h="662611">
                <a:tc>
                  <a:txBody>
                    <a:bodyPr/>
                    <a:lstStyle/>
                    <a:p>
                      <a:r>
                        <a:rPr lang="es-CL" sz="1300" dirty="0">
                          <a:solidFill>
                            <a:srgbClr val="000000"/>
                          </a:solidFill>
                        </a:rPr>
                        <a:t>Los M no siempre se corresponden con las industrias en que se los suele clasificar, por tres razones: </a:t>
                      </a:r>
                      <a:endParaRPr lang="es-CL" sz="1300" dirty="0"/>
                    </a:p>
                  </a:txBody>
                  <a:tcPr/>
                </a:tc>
                <a:tc>
                  <a:txBody>
                    <a:bodyPr/>
                    <a:lstStyle/>
                    <a:p>
                      <a:r>
                        <a:rPr lang="es-CL" sz="1300" dirty="0"/>
                        <a:t>Ejemplo:</a:t>
                      </a:r>
                      <a:r>
                        <a:rPr lang="es-CL" sz="1300" baseline="0" dirty="0"/>
                        <a:t> Sector Energía. Industria eléctrica. Mercados de Generación, transmisión y distribución.</a:t>
                      </a:r>
                      <a:endParaRPr lang="es-CL" sz="1300" dirty="0"/>
                    </a:p>
                  </a:txBody>
                  <a:tcPr/>
                </a:tc>
                <a:extLst>
                  <a:ext uri="{0D108BD9-81ED-4DB2-BD59-A6C34878D82A}">
                    <a16:rowId xmlns:a16="http://schemas.microsoft.com/office/drawing/2014/main" val="3311350382"/>
                  </a:ext>
                </a:extLst>
              </a:tr>
              <a:tr h="2380068">
                <a:tc>
                  <a:txBody>
                    <a:bodyPr/>
                    <a:lstStyle/>
                    <a:p>
                      <a:pPr marL="342900" marR="0" lvl="0" indent="-342900" algn="l" defTabSz="914400" rtl="0" eaLnBrk="1" fontAlgn="auto" latinLnBrk="0" hangingPunct="1">
                        <a:lnSpc>
                          <a:spcPct val="100000"/>
                        </a:lnSpc>
                        <a:spcBef>
                          <a:spcPts val="800"/>
                        </a:spcBef>
                        <a:spcAft>
                          <a:spcPts val="0"/>
                        </a:spcAft>
                        <a:buClrTx/>
                        <a:buSzTx/>
                        <a:buFont typeface="Arial" pitchFamily="34" charset="0"/>
                        <a:buAutoNum type="arabicPeriod"/>
                        <a:tabLst/>
                        <a:defRPr/>
                      </a:pPr>
                      <a:r>
                        <a:rPr kumimoji="0" lang="es-CL" sz="1600" b="1" i="0" u="none" strike="noStrike" kern="1200" cap="none" spc="0" normalizeH="0" baseline="0" noProof="0" dirty="0">
                          <a:ln>
                            <a:noFill/>
                          </a:ln>
                          <a:solidFill>
                            <a:srgbClr val="000000"/>
                          </a:solidFill>
                          <a:effectLst/>
                          <a:uLnTx/>
                          <a:uFillTx/>
                          <a:latin typeface="+mn-lt"/>
                          <a:ea typeface="+mn-ea"/>
                          <a:cs typeface="+mn-cs"/>
                        </a:rPr>
                        <a:t>Los mercados son más restringidos y variados que las industrias; </a:t>
                      </a:r>
                    </a:p>
                    <a:p>
                      <a:pPr marL="342900" marR="0" lvl="0" indent="-342900" algn="l" defTabSz="914400" rtl="0" eaLnBrk="1" fontAlgn="auto" latinLnBrk="0" hangingPunct="1">
                        <a:lnSpc>
                          <a:spcPct val="100000"/>
                        </a:lnSpc>
                        <a:spcBef>
                          <a:spcPts val="800"/>
                        </a:spcBef>
                        <a:spcAft>
                          <a:spcPts val="0"/>
                        </a:spcAft>
                        <a:buClrTx/>
                        <a:buSzTx/>
                        <a:buFont typeface="Arial" pitchFamily="34" charset="0"/>
                        <a:buAutoNum type="arabicPeriod"/>
                        <a:tabLst/>
                        <a:defRPr/>
                      </a:pPr>
                      <a:r>
                        <a:rPr kumimoji="0" lang="es-CL" sz="1600" b="1" i="0" u="none" strike="noStrike" kern="1200" cap="none" spc="0" normalizeH="0" baseline="0" noProof="0" dirty="0">
                          <a:ln>
                            <a:noFill/>
                          </a:ln>
                          <a:solidFill>
                            <a:srgbClr val="000000"/>
                          </a:solidFill>
                          <a:effectLst/>
                          <a:uLnTx/>
                          <a:uFillTx/>
                          <a:latin typeface="+mn-lt"/>
                          <a:ea typeface="+mn-ea"/>
                          <a:cs typeface="+mn-cs"/>
                        </a:rPr>
                        <a:t>Múltiple producción de las Es., y </a:t>
                      </a:r>
                    </a:p>
                    <a:p>
                      <a:pPr marL="342900" marR="0" lvl="0" indent="-342900" algn="l" defTabSz="914400" rtl="0" eaLnBrk="1" fontAlgn="auto" latinLnBrk="0" hangingPunct="1">
                        <a:lnSpc>
                          <a:spcPct val="100000"/>
                        </a:lnSpc>
                        <a:spcBef>
                          <a:spcPts val="800"/>
                        </a:spcBef>
                        <a:spcAft>
                          <a:spcPts val="0"/>
                        </a:spcAft>
                        <a:buClrTx/>
                        <a:buSzTx/>
                        <a:buFont typeface="Arial" pitchFamily="34" charset="0"/>
                        <a:buAutoNum type="arabicPeriod"/>
                        <a:tabLst/>
                        <a:defRPr/>
                      </a:pPr>
                      <a:r>
                        <a:rPr kumimoji="0" lang="es-CL" sz="1600" b="1" i="0" u="none" strike="noStrike" kern="1200" cap="none" spc="0" normalizeH="0" baseline="0" noProof="0" dirty="0">
                          <a:ln>
                            <a:noFill/>
                          </a:ln>
                          <a:solidFill>
                            <a:srgbClr val="000000"/>
                          </a:solidFill>
                          <a:effectLst/>
                          <a:uLnTx/>
                          <a:uFillTx/>
                          <a:latin typeface="+mn-lt"/>
                          <a:ea typeface="+mn-ea"/>
                          <a:cs typeface="+mn-cs"/>
                        </a:rPr>
                        <a:t>Las Es. cambian de mercados según las oportunidades de obtener utilidades (son infieles y oportunistas). Ej.: Louis </a:t>
                      </a:r>
                      <a:r>
                        <a:rPr kumimoji="0" lang="es-CL" sz="1600" b="1" i="0" u="none" strike="noStrike" kern="1200" cap="none" spc="0" normalizeH="0" baseline="0" noProof="0" dirty="0" err="1">
                          <a:ln>
                            <a:noFill/>
                          </a:ln>
                          <a:solidFill>
                            <a:srgbClr val="000000"/>
                          </a:solidFill>
                          <a:effectLst/>
                          <a:uLnTx/>
                          <a:uFillTx/>
                          <a:latin typeface="+mn-lt"/>
                          <a:ea typeface="+mn-ea"/>
                          <a:cs typeface="+mn-cs"/>
                        </a:rPr>
                        <a:t>Vuitton</a:t>
                      </a:r>
                      <a:r>
                        <a:rPr kumimoji="0" lang="es-CL" sz="1600" b="1" i="0" u="none" strike="noStrike" kern="1200" cap="none" spc="0" normalizeH="0" baseline="0" noProof="0" dirty="0">
                          <a:ln>
                            <a:noFill/>
                          </a:ln>
                          <a:solidFill>
                            <a:srgbClr val="000000"/>
                          </a:solidFill>
                          <a:effectLst/>
                          <a:uLnTx/>
                          <a:uFillTx/>
                          <a:latin typeface="+mn-lt"/>
                          <a:ea typeface="+mn-ea"/>
                          <a:cs typeface="+mn-cs"/>
                        </a:rPr>
                        <a:t> produce gel </a:t>
                      </a:r>
                      <a:r>
                        <a:rPr kumimoji="0" lang="es-CL" sz="1600" b="1" i="0" u="none" strike="noStrike" kern="1200" cap="none" spc="0" normalizeH="0" baseline="0" noProof="0" dirty="0" err="1">
                          <a:ln>
                            <a:noFill/>
                          </a:ln>
                          <a:solidFill>
                            <a:srgbClr val="000000"/>
                          </a:solidFill>
                          <a:effectLst/>
                          <a:uLnTx/>
                          <a:uFillTx/>
                          <a:latin typeface="+mn-lt"/>
                          <a:ea typeface="+mn-ea"/>
                          <a:cs typeface="+mn-cs"/>
                        </a:rPr>
                        <a:t>antibacterial</a:t>
                      </a:r>
                      <a:r>
                        <a:rPr kumimoji="0" lang="es-CL" sz="1600" b="1" i="0" u="none" strike="noStrike" kern="1200" cap="none" spc="0" normalizeH="0" baseline="0" noProof="0" dirty="0">
                          <a:ln>
                            <a:noFill/>
                          </a:ln>
                          <a:solidFill>
                            <a:srgbClr val="000000"/>
                          </a:solidFill>
                          <a:effectLst/>
                          <a:uLnTx/>
                          <a:uFillTx/>
                          <a:latin typeface="+mn-lt"/>
                          <a:ea typeface="+mn-ea"/>
                          <a:cs typeface="+mn-cs"/>
                        </a:rPr>
                        <a:t>.</a:t>
                      </a:r>
                    </a:p>
                    <a:p>
                      <a:endParaRPr lang="es-CL" sz="1300" dirty="0"/>
                    </a:p>
                  </a:txBody>
                  <a:tcPr/>
                </a:tc>
                <a:tc>
                  <a:txBody>
                    <a:bodyPr/>
                    <a:lstStyle/>
                    <a:p>
                      <a:endParaRPr lang="es-CL" sz="1300" dirty="0"/>
                    </a:p>
                  </a:txBody>
                  <a:tcPr/>
                </a:tc>
                <a:extLst>
                  <a:ext uri="{0D108BD9-81ED-4DB2-BD59-A6C34878D82A}">
                    <a16:rowId xmlns:a16="http://schemas.microsoft.com/office/drawing/2014/main" val="1836963707"/>
                  </a:ext>
                </a:extLst>
              </a:tr>
            </a:tbl>
          </a:graphicData>
        </a:graphic>
      </p:graphicFrame>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667" y="3711034"/>
            <a:ext cx="3089164" cy="1858900"/>
          </a:xfrm>
          <a:prstGeom prst="rect">
            <a:avLst/>
          </a:prstGeom>
        </p:spPr>
      </p:pic>
    </p:spTree>
    <p:extLst>
      <p:ext uri="{BB962C8B-B14F-4D97-AF65-F5344CB8AC3E}">
        <p14:creationId xmlns:p14="http://schemas.microsoft.com/office/powerpoint/2010/main" val="3340718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1A70B5-F575-3659-EC21-57146D0FF128}"/>
              </a:ext>
            </a:extLst>
          </p:cNvPr>
          <p:cNvSpPr>
            <a:spLocks noGrp="1"/>
          </p:cNvSpPr>
          <p:nvPr>
            <p:ph type="title"/>
          </p:nvPr>
        </p:nvSpPr>
        <p:spPr/>
        <p:txBody>
          <a:bodyPr/>
          <a:lstStyle/>
          <a:p>
            <a:r>
              <a:rPr lang="es-MX" dirty="0"/>
              <a:t>Situaciones con poder de mercado</a:t>
            </a:r>
          </a:p>
        </p:txBody>
      </p:sp>
      <p:sp>
        <p:nvSpPr>
          <p:cNvPr id="3" name="Marcador de texto 2">
            <a:extLst>
              <a:ext uri="{FF2B5EF4-FFF2-40B4-BE49-F238E27FC236}">
                <a16:creationId xmlns:a16="http://schemas.microsoft.com/office/drawing/2014/main" id="{AD401ABE-8A54-BB07-0228-F8B364912A51}"/>
              </a:ext>
            </a:extLst>
          </p:cNvPr>
          <p:cNvSpPr>
            <a:spLocks noGrp="1"/>
          </p:cNvSpPr>
          <p:nvPr>
            <p:ph type="body" idx="1"/>
          </p:nvPr>
        </p:nvSpPr>
        <p:spPr/>
        <p:txBody>
          <a:bodyPr/>
          <a:lstStyle/>
          <a:p>
            <a:endParaRPr lang="es-MX"/>
          </a:p>
        </p:txBody>
      </p:sp>
    </p:spTree>
    <p:extLst>
      <p:ext uri="{BB962C8B-B14F-4D97-AF65-F5344CB8AC3E}">
        <p14:creationId xmlns:p14="http://schemas.microsoft.com/office/powerpoint/2010/main" val="1156764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La Función de producción</a:t>
            </a:r>
          </a:p>
        </p:txBody>
      </p:sp>
      <p:sp>
        <p:nvSpPr>
          <p:cNvPr id="3" name="Marcador de contenido 2"/>
          <p:cNvSpPr>
            <a:spLocks noGrp="1"/>
          </p:cNvSpPr>
          <p:nvPr>
            <p:ph idx="1"/>
          </p:nvPr>
        </p:nvSpPr>
        <p:spPr/>
        <p:txBody>
          <a:bodyPr/>
          <a:lstStyle/>
          <a:p>
            <a:pPr>
              <a:buFont typeface="Wingdings" panose="05000000000000000000" pitchFamily="2" charset="2"/>
              <a:buChar char="§"/>
            </a:pPr>
            <a:r>
              <a:rPr lang="es-CL" dirty="0"/>
              <a:t>La función de producción.</a:t>
            </a:r>
          </a:p>
          <a:p>
            <a:pPr>
              <a:buFont typeface="Wingdings" panose="05000000000000000000" pitchFamily="2" charset="2"/>
              <a:buChar char="§"/>
            </a:pPr>
            <a:r>
              <a:rPr lang="es-CL" dirty="0"/>
              <a:t>Distinguir distintos tipos de mercado (visión desde la oferta). </a:t>
            </a:r>
          </a:p>
          <a:p>
            <a:pPr>
              <a:buFont typeface="Wingdings" panose="05000000000000000000" pitchFamily="2" charset="2"/>
              <a:buChar char="§"/>
            </a:pPr>
            <a:r>
              <a:rPr lang="es-CL" dirty="0"/>
              <a:t>¿Producción propia o subcontratada?. Por qué los mercados coordinan algunas actividades económicas y las empresas coordinan otras.</a:t>
            </a:r>
          </a:p>
          <a:p>
            <a:pPr>
              <a:buFont typeface="Wingdings" panose="05000000000000000000" pitchFamily="2" charset="2"/>
              <a:buChar char="§"/>
            </a:pPr>
            <a:endParaRPr lang="es-CL" dirty="0"/>
          </a:p>
          <a:p>
            <a:endParaRPr lang="es-CL" dirty="0"/>
          </a:p>
        </p:txBody>
      </p:sp>
    </p:spTree>
    <p:extLst>
      <p:ext uri="{BB962C8B-B14F-4D97-AF65-F5344CB8AC3E}">
        <p14:creationId xmlns:p14="http://schemas.microsoft.com/office/powerpoint/2010/main" val="660828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Distintos tipos de mercado</a:t>
            </a:r>
          </a:p>
        </p:txBody>
      </p:sp>
      <p:sp>
        <p:nvSpPr>
          <p:cNvPr id="3" name="2 Marcador de contenido"/>
          <p:cNvSpPr>
            <a:spLocks noGrp="1"/>
          </p:cNvSpPr>
          <p:nvPr>
            <p:ph idx="1"/>
          </p:nvPr>
        </p:nvSpPr>
        <p:spPr/>
        <p:txBody>
          <a:bodyPr>
            <a:normAutofit fontScale="92500" lnSpcReduction="20000"/>
          </a:bodyPr>
          <a:lstStyle/>
          <a:p>
            <a:pPr>
              <a:buFont typeface="Wingdings" panose="05000000000000000000" pitchFamily="2" charset="2"/>
              <a:buChar char="§"/>
            </a:pPr>
            <a:r>
              <a:rPr lang="es-CL" dirty="0"/>
              <a:t>Los mercados (M) donde operan las E no son todos iguales, tienen diversa estructura.</a:t>
            </a:r>
          </a:p>
          <a:p>
            <a:pPr>
              <a:buFont typeface="Wingdings" panose="05000000000000000000" pitchFamily="2" charset="2"/>
              <a:buChar char="§"/>
            </a:pPr>
            <a:r>
              <a:rPr lang="es-MX" dirty="0"/>
              <a:t>La concentración de mercado: es el grado  en que un mercado se encuentra dominado por un reducido número de empresas.</a:t>
            </a:r>
            <a:endParaRPr lang="es-CL" dirty="0"/>
          </a:p>
          <a:p>
            <a:pPr>
              <a:buFont typeface="Wingdings" panose="05000000000000000000" pitchFamily="2" charset="2"/>
              <a:buChar char="§"/>
            </a:pPr>
            <a:r>
              <a:rPr lang="es-CL" dirty="0"/>
              <a:t>Los economistas distinguen, </a:t>
            </a:r>
            <a:r>
              <a:rPr lang="es-CL" u="sng" dirty="0"/>
              <a:t>según el grado de concentración del mercado</a:t>
            </a:r>
            <a:r>
              <a:rPr lang="es-CL" dirty="0"/>
              <a:t>:</a:t>
            </a:r>
          </a:p>
          <a:p>
            <a:pPr>
              <a:buFont typeface="Wingdings" panose="05000000000000000000" pitchFamily="2" charset="2"/>
              <a:buChar char="§"/>
            </a:pPr>
            <a:r>
              <a:rPr lang="es-CL" dirty="0"/>
              <a:t>M. de competencia perfecta: Múltiples oferentes y demandantes; información transparente y accesible a todos; acceso abierto al mercado; identidad de productos. Nadie tiene poder de mercado.</a:t>
            </a:r>
          </a:p>
          <a:p>
            <a:pPr>
              <a:buFont typeface="Wingdings" panose="05000000000000000000" pitchFamily="2" charset="2"/>
              <a:buChar char="§"/>
            </a:pPr>
            <a:r>
              <a:rPr lang="es-CL" dirty="0"/>
              <a:t>M. de competencia imperfecta: No se da alguna de aquellas características. Fundamentalmente tres:</a:t>
            </a:r>
          </a:p>
          <a:p>
            <a:pPr lvl="3"/>
            <a:r>
              <a:rPr lang="es-CL" b="1" dirty="0"/>
              <a:t>Competencia monopolista: Productos similares con ligeras diferencias (diferenciación de producto real o inducida). Ej.: pizzas.</a:t>
            </a:r>
          </a:p>
          <a:p>
            <a:pPr lvl="3"/>
            <a:r>
              <a:rPr lang="es-CL" b="1" dirty="0"/>
              <a:t>Oligopolio: Participa un reducido número de empresas. El producto puede ser casi idéntico o diferenciado. Ej.: la industria de distribución eléctrica.</a:t>
            </a:r>
          </a:p>
          <a:p>
            <a:pPr lvl="3"/>
            <a:r>
              <a:rPr lang="es-CL" b="1" dirty="0"/>
              <a:t>Monopolio: Una sola E que produce un bien o servicio sin sustitutos cercanos y protegida por barreras de entrada a nuevos competidores. Ausencia total de competencia, poder de mercado total. Ej.: El mercado relevante de distribución eléctrica concesionada; la propiedad intelectual.</a:t>
            </a:r>
          </a:p>
        </p:txBody>
      </p:sp>
    </p:spTree>
    <p:extLst>
      <p:ext uri="{BB962C8B-B14F-4D97-AF65-F5344CB8AC3E}">
        <p14:creationId xmlns:p14="http://schemas.microsoft.com/office/powerpoint/2010/main" val="620353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2F3E29-D136-7340-4D26-42CD9E354D50}"/>
              </a:ext>
            </a:extLst>
          </p:cNvPr>
          <p:cNvSpPr>
            <a:spLocks noGrp="1"/>
          </p:cNvSpPr>
          <p:nvPr>
            <p:ph type="title"/>
          </p:nvPr>
        </p:nvSpPr>
        <p:spPr/>
        <p:txBody>
          <a:bodyPr/>
          <a:lstStyle/>
          <a:p>
            <a:r>
              <a:rPr lang="es-MX" dirty="0"/>
              <a:t>Tipos, mercado relevante y poder de mercado</a:t>
            </a:r>
          </a:p>
        </p:txBody>
      </p:sp>
      <p:sp>
        <p:nvSpPr>
          <p:cNvPr id="3" name="Marcador de contenido 2">
            <a:extLst>
              <a:ext uri="{FF2B5EF4-FFF2-40B4-BE49-F238E27FC236}">
                <a16:creationId xmlns:a16="http://schemas.microsoft.com/office/drawing/2014/main" id="{2FA21370-A95E-3AA1-F7B2-C2A86F6FD6F0}"/>
              </a:ext>
            </a:extLst>
          </p:cNvPr>
          <p:cNvSpPr>
            <a:spLocks noGrp="1"/>
          </p:cNvSpPr>
          <p:nvPr>
            <p:ph sz="half" idx="1"/>
          </p:nvPr>
        </p:nvSpPr>
        <p:spPr/>
        <p:txBody>
          <a:bodyPr>
            <a:normAutofit/>
          </a:bodyPr>
          <a:lstStyle/>
          <a:p>
            <a:pPr>
              <a:buFont typeface="Arial" panose="020B0604020202020204" pitchFamily="34" charset="0"/>
              <a:buChar char="•"/>
            </a:pPr>
            <a:r>
              <a:rPr lang="es-MX" dirty="0"/>
              <a:t>Los economistas identifican cuatro tipos de mercados (según su estructura):</a:t>
            </a:r>
          </a:p>
          <a:p>
            <a:pPr lvl="1">
              <a:buFont typeface="Arial" panose="020B0604020202020204" pitchFamily="34" charset="0"/>
              <a:buChar char="•"/>
            </a:pPr>
            <a:r>
              <a:rPr lang="es-MX" dirty="0"/>
              <a:t>Competencia perfecta.</a:t>
            </a:r>
          </a:p>
          <a:p>
            <a:pPr lvl="1">
              <a:buFont typeface="Arial" panose="020B0604020202020204" pitchFamily="34" charset="0"/>
              <a:buChar char="•"/>
            </a:pPr>
            <a:r>
              <a:rPr lang="es-MX" dirty="0"/>
              <a:t>Competencia monopolística.</a:t>
            </a:r>
          </a:p>
          <a:p>
            <a:pPr lvl="1">
              <a:buFont typeface="Arial" panose="020B0604020202020204" pitchFamily="34" charset="0"/>
              <a:buChar char="•"/>
            </a:pPr>
            <a:r>
              <a:rPr lang="es-MX" dirty="0"/>
              <a:t>Oligopolio, y</a:t>
            </a:r>
          </a:p>
          <a:p>
            <a:pPr lvl="1">
              <a:buFont typeface="Arial" panose="020B0604020202020204" pitchFamily="34" charset="0"/>
              <a:buChar char="•"/>
            </a:pPr>
            <a:r>
              <a:rPr lang="es-MX" dirty="0"/>
              <a:t>Monopolio.</a:t>
            </a:r>
          </a:p>
          <a:p>
            <a:pPr>
              <a:buFont typeface="Arial" panose="020B0604020202020204" pitchFamily="34" charset="0"/>
              <a:buChar char="•"/>
            </a:pPr>
            <a:r>
              <a:rPr lang="es-MX" dirty="0"/>
              <a:t>Es preciso tomar en cuenta varios factores para determinar cuál estructura de mercado describe un mercado particular (ergo relevante) en el mundo real.</a:t>
            </a:r>
          </a:p>
        </p:txBody>
      </p:sp>
      <p:pic>
        <p:nvPicPr>
          <p:cNvPr id="6" name="Marcador de contenido 5">
            <a:extLst>
              <a:ext uri="{FF2B5EF4-FFF2-40B4-BE49-F238E27FC236}">
                <a16:creationId xmlns:a16="http://schemas.microsoft.com/office/drawing/2014/main" id="{9262DD38-2F80-B1CF-E7FB-A3425AD56A1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5886822" y="1534539"/>
            <a:ext cx="5014259" cy="4738245"/>
          </a:xfrm>
        </p:spPr>
      </p:pic>
    </p:spTree>
    <p:extLst>
      <p:ext uri="{BB962C8B-B14F-4D97-AF65-F5344CB8AC3E}">
        <p14:creationId xmlns:p14="http://schemas.microsoft.com/office/powerpoint/2010/main" val="4218340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32564-690D-21AB-D982-F1810ED5A28D}"/>
              </a:ext>
            </a:extLst>
          </p:cNvPr>
          <p:cNvSpPr>
            <a:spLocks noGrp="1"/>
          </p:cNvSpPr>
          <p:nvPr>
            <p:ph type="title"/>
          </p:nvPr>
        </p:nvSpPr>
        <p:spPr/>
        <p:txBody>
          <a:bodyPr/>
          <a:lstStyle/>
          <a:p>
            <a:r>
              <a:rPr lang="es-MX" dirty="0"/>
              <a:t>Competencia perfecta</a:t>
            </a:r>
          </a:p>
        </p:txBody>
      </p:sp>
      <p:sp>
        <p:nvSpPr>
          <p:cNvPr id="3" name="Marcador de contenido 2">
            <a:extLst>
              <a:ext uri="{FF2B5EF4-FFF2-40B4-BE49-F238E27FC236}">
                <a16:creationId xmlns:a16="http://schemas.microsoft.com/office/drawing/2014/main" id="{10B41DD0-7603-5FD9-0DB4-0EC93ABA5E14}"/>
              </a:ext>
            </a:extLst>
          </p:cNvPr>
          <p:cNvSpPr>
            <a:spLocks noGrp="1"/>
          </p:cNvSpPr>
          <p:nvPr>
            <p:ph sz="half" idx="1"/>
          </p:nvPr>
        </p:nvSpPr>
        <p:spPr>
          <a:xfrm>
            <a:off x="856786" y="2130612"/>
            <a:ext cx="4754880" cy="4023360"/>
          </a:xfrm>
        </p:spPr>
        <p:txBody>
          <a:bodyPr>
            <a:normAutofit fontScale="92500" lnSpcReduction="10000"/>
          </a:bodyPr>
          <a:lstStyle/>
          <a:p>
            <a:pPr>
              <a:buFont typeface="Arial" panose="020B0604020202020204" pitchFamily="34" charset="0"/>
              <a:buChar char="•"/>
            </a:pPr>
            <a:r>
              <a:rPr lang="es-MX" dirty="0"/>
              <a:t>Participan muchas empresas, atomismo.</a:t>
            </a:r>
          </a:p>
          <a:p>
            <a:pPr>
              <a:buFont typeface="Arial" panose="020B0604020202020204" pitchFamily="34" charset="0"/>
              <a:buChar char="•"/>
            </a:pPr>
            <a:r>
              <a:rPr lang="es-MX" dirty="0"/>
              <a:t>Venden productos idénticos, sin sustitutos cercanos.</a:t>
            </a:r>
          </a:p>
          <a:p>
            <a:pPr>
              <a:buFont typeface="Arial" panose="020B0604020202020204" pitchFamily="34" charset="0"/>
              <a:buChar char="•"/>
            </a:pPr>
            <a:r>
              <a:rPr lang="es-MX" dirty="0"/>
              <a:t>Hay muchos compradores.</a:t>
            </a:r>
          </a:p>
          <a:p>
            <a:pPr>
              <a:buFont typeface="Arial" panose="020B0604020202020204" pitchFamily="34" charset="0"/>
              <a:buChar char="•"/>
            </a:pPr>
            <a:r>
              <a:rPr lang="es-MX" dirty="0"/>
              <a:t>No hay barreras de entrada (igual información sobre los precios, los costos, etc.).</a:t>
            </a:r>
          </a:p>
          <a:p>
            <a:pPr>
              <a:buFont typeface="Arial" panose="020B0604020202020204" pitchFamily="34" charset="0"/>
              <a:buChar char="•"/>
            </a:pPr>
            <a:r>
              <a:rPr lang="es-MX" dirty="0"/>
              <a:t>Ej.: mercados de </a:t>
            </a:r>
            <a:r>
              <a:rPr lang="es-MX" i="1" dirty="0" err="1"/>
              <a:t>commodities</a:t>
            </a:r>
            <a:r>
              <a:rPr lang="es-MX" dirty="0"/>
              <a:t> cerealeros.</a:t>
            </a:r>
          </a:p>
          <a:p>
            <a:pPr>
              <a:buFont typeface="Arial" panose="020B0604020202020204" pitchFamily="34" charset="0"/>
              <a:buChar char="•"/>
            </a:pPr>
            <a:r>
              <a:rPr lang="es-MX" dirty="0"/>
              <a:t>Es la forma más extrema de competencia.</a:t>
            </a:r>
          </a:p>
          <a:p>
            <a:pPr>
              <a:buFont typeface="Arial" panose="020B0604020202020204" pitchFamily="34" charset="0"/>
              <a:buChar char="•"/>
            </a:pPr>
            <a:r>
              <a:rPr lang="es-MX" dirty="0"/>
              <a:t>Nadie, de manera individual, detenta poder de mercado o puede influir en los precios (o en las cantidades, con ese efecto).</a:t>
            </a:r>
          </a:p>
        </p:txBody>
      </p:sp>
      <p:pic>
        <p:nvPicPr>
          <p:cNvPr id="5" name="Marcador de contenido 4">
            <a:extLst>
              <a:ext uri="{FF2B5EF4-FFF2-40B4-BE49-F238E27FC236}">
                <a16:creationId xmlns:a16="http://schemas.microsoft.com/office/drawing/2014/main" id="{9D238963-5D16-B368-D06D-52BD74E23EB0}"/>
              </a:ext>
            </a:extLst>
          </p:cNvPr>
          <p:cNvPicPr>
            <a:picLocks noGrp="1" noChangeAspect="1"/>
          </p:cNvPicPr>
          <p:nvPr>
            <p:ph sz="half" idx="2"/>
          </p:nvPr>
        </p:nvPicPr>
        <p:blipFill>
          <a:blip r:embed="rId2"/>
          <a:stretch>
            <a:fillRect/>
          </a:stretch>
        </p:blipFill>
        <p:spPr>
          <a:xfrm>
            <a:off x="5805078" y="2342777"/>
            <a:ext cx="5481500" cy="2740750"/>
          </a:xfrm>
          <a:prstGeom prst="rect">
            <a:avLst/>
          </a:prstGeom>
        </p:spPr>
      </p:pic>
    </p:spTree>
    <p:extLst>
      <p:ext uri="{BB962C8B-B14F-4D97-AF65-F5344CB8AC3E}">
        <p14:creationId xmlns:p14="http://schemas.microsoft.com/office/powerpoint/2010/main" val="1692305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95EFDD8-B1FE-9E98-CDB2-728FFFD3B895}"/>
              </a:ext>
            </a:extLst>
          </p:cNvPr>
          <p:cNvSpPr>
            <a:spLocks noGrp="1"/>
          </p:cNvSpPr>
          <p:nvPr>
            <p:ph type="title"/>
          </p:nvPr>
        </p:nvSpPr>
        <p:spPr/>
        <p:txBody>
          <a:bodyPr/>
          <a:lstStyle/>
          <a:p>
            <a:r>
              <a:rPr lang="es-MX" dirty="0"/>
              <a:t>Competencia monopolística</a:t>
            </a:r>
          </a:p>
        </p:txBody>
      </p:sp>
      <p:pic>
        <p:nvPicPr>
          <p:cNvPr id="7" name="Marcador de contenido 6">
            <a:extLst>
              <a:ext uri="{FF2B5EF4-FFF2-40B4-BE49-F238E27FC236}">
                <a16:creationId xmlns:a16="http://schemas.microsoft.com/office/drawing/2014/main" id="{C4C03F42-7C81-41B0-28B2-83D5152DE55E}"/>
              </a:ext>
            </a:extLst>
          </p:cNvPr>
          <p:cNvPicPr>
            <a:picLocks noGrp="1" noChangeAspect="1"/>
          </p:cNvPicPr>
          <p:nvPr>
            <p:ph sz="half" idx="1"/>
          </p:nvPr>
        </p:nvPicPr>
        <p:blipFill>
          <a:blip r:embed="rId2"/>
          <a:stretch>
            <a:fillRect/>
          </a:stretch>
        </p:blipFill>
        <p:spPr>
          <a:xfrm>
            <a:off x="8612093" y="683219"/>
            <a:ext cx="1948330" cy="1303610"/>
          </a:xfrm>
          <a:prstGeom prst="rect">
            <a:avLst/>
          </a:prstGeom>
        </p:spPr>
      </p:pic>
      <p:sp>
        <p:nvSpPr>
          <p:cNvPr id="6" name="Marcador de contenido 5">
            <a:extLst>
              <a:ext uri="{FF2B5EF4-FFF2-40B4-BE49-F238E27FC236}">
                <a16:creationId xmlns:a16="http://schemas.microsoft.com/office/drawing/2014/main" id="{E6AF21E0-8D67-2710-DB39-60B015657EB8}"/>
              </a:ext>
            </a:extLst>
          </p:cNvPr>
          <p:cNvSpPr>
            <a:spLocks noGrp="1"/>
          </p:cNvSpPr>
          <p:nvPr>
            <p:ph sz="half" idx="2"/>
          </p:nvPr>
        </p:nvSpPr>
        <p:spPr/>
        <p:txBody>
          <a:bodyPr>
            <a:normAutofit fontScale="77500" lnSpcReduction="20000"/>
          </a:bodyPr>
          <a:lstStyle/>
          <a:p>
            <a:pPr algn="just">
              <a:buFont typeface="Arial" panose="020B0604020202020204" pitchFamily="34" charset="0"/>
              <a:buChar char="•"/>
            </a:pPr>
            <a:r>
              <a:rPr lang="es-MX" dirty="0"/>
              <a:t> Estructura de mercado en que compiten gran número de empresas.</a:t>
            </a:r>
          </a:p>
          <a:p>
            <a:pPr algn="just">
              <a:buFont typeface="Arial" panose="020B0604020202020204" pitchFamily="34" charset="0"/>
              <a:buChar char="•"/>
            </a:pPr>
            <a:r>
              <a:rPr lang="es-MX" dirty="0"/>
              <a:t>Hay libertad de entrar y salir del mercado.</a:t>
            </a:r>
          </a:p>
          <a:p>
            <a:pPr algn="just">
              <a:buFont typeface="Arial" panose="020B0604020202020204" pitchFamily="34" charset="0"/>
              <a:buChar char="•"/>
            </a:pPr>
            <a:r>
              <a:rPr lang="es-MX" dirty="0"/>
              <a:t>Elaboran productos similares, pero con ligeras diferencias. O sea, hay diferenciación de producto, lo que le otorga una fracción de “poder de mercado”.</a:t>
            </a:r>
          </a:p>
          <a:p>
            <a:pPr algn="just">
              <a:buFont typeface="Arial" panose="020B0604020202020204" pitchFamily="34" charset="0"/>
              <a:buChar char="•"/>
            </a:pPr>
            <a:r>
              <a:rPr lang="es-MX" dirty="0"/>
              <a:t>Principio de la diferenciación mínima: Tendencia de los competidores a asemejarse entre sí para atraer al máximo número de clientes o votantes. Ej.: Partidos políticos y barrios de ópticas.</a:t>
            </a:r>
          </a:p>
          <a:p>
            <a:pPr algn="just">
              <a:buFont typeface="Arial" panose="020B0604020202020204" pitchFamily="34" charset="0"/>
              <a:buChar char="•"/>
            </a:pPr>
            <a:r>
              <a:rPr lang="es-MX" dirty="0"/>
              <a:t>Claramente importa la “percepción” de la diferencia entre productos.</a:t>
            </a:r>
          </a:p>
          <a:p>
            <a:pPr algn="just">
              <a:buFont typeface="Arial" panose="020B0604020202020204" pitchFamily="34" charset="0"/>
              <a:buChar char="•"/>
            </a:pPr>
            <a:r>
              <a:rPr lang="es-MX" dirty="0"/>
              <a:t>Ej.: pizzas de Papa </a:t>
            </a:r>
            <a:r>
              <a:rPr lang="es-MX" dirty="0" err="1"/>
              <a:t>John´s</a:t>
            </a:r>
            <a:r>
              <a:rPr lang="es-MX" dirty="0"/>
              <a:t> y Little </a:t>
            </a:r>
            <a:r>
              <a:rPr lang="es-MX" dirty="0" err="1"/>
              <a:t>Caesar´s</a:t>
            </a:r>
            <a:r>
              <a:rPr lang="es-MX" dirty="0"/>
              <a:t>.</a:t>
            </a:r>
          </a:p>
          <a:p>
            <a:pPr marL="0" indent="0">
              <a:buNone/>
            </a:pPr>
            <a:r>
              <a:rPr lang="es-MX" dirty="0"/>
              <a:t> </a:t>
            </a:r>
          </a:p>
        </p:txBody>
      </p:sp>
      <p:pic>
        <p:nvPicPr>
          <p:cNvPr id="3" name="Imagen 2">
            <a:extLst>
              <a:ext uri="{FF2B5EF4-FFF2-40B4-BE49-F238E27FC236}">
                <a16:creationId xmlns:a16="http://schemas.microsoft.com/office/drawing/2014/main" id="{0FFC9314-6593-94AE-632A-6A5410BFD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888" y="1986829"/>
            <a:ext cx="4710276" cy="4213411"/>
          </a:xfrm>
          <a:prstGeom prst="rect">
            <a:avLst/>
          </a:prstGeom>
        </p:spPr>
      </p:pic>
    </p:spTree>
    <p:extLst>
      <p:ext uri="{BB962C8B-B14F-4D97-AF65-F5344CB8AC3E}">
        <p14:creationId xmlns:p14="http://schemas.microsoft.com/office/powerpoint/2010/main" val="1476855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E75002-B741-881F-A87F-19E0465D47A9}"/>
              </a:ext>
            </a:extLst>
          </p:cNvPr>
          <p:cNvSpPr>
            <a:spLocks noGrp="1"/>
          </p:cNvSpPr>
          <p:nvPr>
            <p:ph type="title"/>
          </p:nvPr>
        </p:nvSpPr>
        <p:spPr/>
        <p:txBody>
          <a:bodyPr/>
          <a:lstStyle/>
          <a:p>
            <a:r>
              <a:rPr lang="es-MX" dirty="0"/>
              <a:t>oligopolio</a:t>
            </a:r>
          </a:p>
        </p:txBody>
      </p:sp>
      <p:sp>
        <p:nvSpPr>
          <p:cNvPr id="3" name="Marcador de contenido 2">
            <a:extLst>
              <a:ext uri="{FF2B5EF4-FFF2-40B4-BE49-F238E27FC236}">
                <a16:creationId xmlns:a16="http://schemas.microsoft.com/office/drawing/2014/main" id="{9A773CBB-5727-8774-170D-20330BA8DDD7}"/>
              </a:ext>
            </a:extLst>
          </p:cNvPr>
          <p:cNvSpPr>
            <a:spLocks noGrp="1"/>
          </p:cNvSpPr>
          <p:nvPr>
            <p:ph sz="half" idx="1"/>
          </p:nvPr>
        </p:nvSpPr>
        <p:spPr/>
        <p:txBody>
          <a:bodyPr/>
          <a:lstStyle/>
          <a:p>
            <a:pPr>
              <a:buFont typeface="Arial" panose="020B0604020202020204" pitchFamily="34" charset="0"/>
              <a:buChar char="•"/>
            </a:pPr>
            <a:r>
              <a:rPr lang="es-MX" dirty="0"/>
              <a:t>Estructura de mercado en la cual compite un pequeño número de empresas.</a:t>
            </a:r>
          </a:p>
          <a:p>
            <a:pPr>
              <a:buFont typeface="Arial" panose="020B0604020202020204" pitchFamily="34" charset="0"/>
              <a:buChar char="•"/>
            </a:pPr>
            <a:r>
              <a:rPr lang="es-MX" dirty="0"/>
              <a:t>Producen bienes y/o servicios casi idénticos; o bien, perfectamente diferenciados.</a:t>
            </a:r>
          </a:p>
          <a:p>
            <a:pPr>
              <a:buFont typeface="Arial" panose="020B0604020202020204" pitchFamily="34" charset="0"/>
              <a:buChar char="•"/>
            </a:pPr>
            <a:r>
              <a:rPr lang="es-MX" dirty="0" err="1"/>
              <a:t>Ejs</a:t>
            </a:r>
            <a:r>
              <a:rPr lang="es-MX" dirty="0"/>
              <a:t>.: fabricación de aviones, transporte aéreo internacional, bebidas Cola.</a:t>
            </a:r>
          </a:p>
          <a:p>
            <a:pPr>
              <a:buFont typeface="Arial" panose="020B0604020202020204" pitchFamily="34" charset="0"/>
              <a:buChar char="•"/>
            </a:pPr>
            <a:r>
              <a:rPr lang="es-MX" dirty="0"/>
              <a:t>El poder de mercado es crecientemente mayor.</a:t>
            </a:r>
          </a:p>
        </p:txBody>
      </p:sp>
      <p:pic>
        <p:nvPicPr>
          <p:cNvPr id="5" name="Marcador de contenido 4">
            <a:extLst>
              <a:ext uri="{FF2B5EF4-FFF2-40B4-BE49-F238E27FC236}">
                <a16:creationId xmlns:a16="http://schemas.microsoft.com/office/drawing/2014/main" id="{BDE39301-D126-69C4-B895-1B6BB5012A57}"/>
              </a:ext>
            </a:extLst>
          </p:cNvPr>
          <p:cNvPicPr>
            <a:picLocks noGrp="1" noChangeAspect="1"/>
          </p:cNvPicPr>
          <p:nvPr>
            <p:ph sz="half" idx="2"/>
          </p:nvPr>
        </p:nvPicPr>
        <p:blipFill>
          <a:blip r:embed="rId2"/>
          <a:stretch>
            <a:fillRect/>
          </a:stretch>
        </p:blipFill>
        <p:spPr>
          <a:xfrm>
            <a:off x="6134162" y="679345"/>
            <a:ext cx="3847311" cy="2414494"/>
          </a:xfrm>
          <a:prstGeom prst="rect">
            <a:avLst/>
          </a:prstGeom>
        </p:spPr>
      </p:pic>
      <p:pic>
        <p:nvPicPr>
          <p:cNvPr id="6" name="Imagen 5">
            <a:extLst>
              <a:ext uri="{FF2B5EF4-FFF2-40B4-BE49-F238E27FC236}">
                <a16:creationId xmlns:a16="http://schemas.microsoft.com/office/drawing/2014/main" id="{F6E1A2A8-F872-C11B-BF54-BFA4CC80E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162" y="3158681"/>
            <a:ext cx="3962400" cy="3228975"/>
          </a:xfrm>
          <a:prstGeom prst="rect">
            <a:avLst/>
          </a:prstGeom>
        </p:spPr>
      </p:pic>
    </p:spTree>
    <p:extLst>
      <p:ext uri="{BB962C8B-B14F-4D97-AF65-F5344CB8AC3E}">
        <p14:creationId xmlns:p14="http://schemas.microsoft.com/office/powerpoint/2010/main" val="3018728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CD52D1-D7D4-3F3C-9096-E8516B169311}"/>
              </a:ext>
            </a:extLst>
          </p:cNvPr>
          <p:cNvSpPr>
            <a:spLocks noGrp="1"/>
          </p:cNvSpPr>
          <p:nvPr>
            <p:ph type="title"/>
          </p:nvPr>
        </p:nvSpPr>
        <p:spPr/>
        <p:txBody>
          <a:bodyPr/>
          <a:lstStyle/>
          <a:p>
            <a:r>
              <a:rPr lang="es-MX" dirty="0"/>
              <a:t>Concentración de mercado. Matiz clásico</a:t>
            </a:r>
          </a:p>
        </p:txBody>
      </p:sp>
      <p:sp>
        <p:nvSpPr>
          <p:cNvPr id="3" name="Marcador de contenido 2">
            <a:extLst>
              <a:ext uri="{FF2B5EF4-FFF2-40B4-BE49-F238E27FC236}">
                <a16:creationId xmlns:a16="http://schemas.microsoft.com/office/drawing/2014/main" id="{C8A8CE4E-CABE-8A64-20EC-F13B96B7AF6D}"/>
              </a:ext>
            </a:extLst>
          </p:cNvPr>
          <p:cNvSpPr>
            <a:spLocks noGrp="1"/>
          </p:cNvSpPr>
          <p:nvPr>
            <p:ph idx="1"/>
          </p:nvPr>
        </p:nvSpPr>
        <p:spPr/>
        <p:txBody>
          <a:bodyPr>
            <a:normAutofit/>
          </a:bodyPr>
          <a:lstStyle/>
          <a:p>
            <a:pPr algn="just">
              <a:buFont typeface="Arial" panose="020B0604020202020204" pitchFamily="34" charset="0"/>
              <a:buChar char="•"/>
            </a:pPr>
            <a:r>
              <a:rPr lang="es-MX" dirty="0"/>
              <a:t>Sobre la medición del nivel de concentración en las industrias se han distinguido tradicionalmente dos matices importantes en la definición de concentración.</a:t>
            </a:r>
          </a:p>
          <a:p>
            <a:pPr algn="just">
              <a:buFont typeface="Arial" panose="020B0604020202020204" pitchFamily="34" charset="0"/>
              <a:buChar char="•"/>
            </a:pPr>
            <a:r>
              <a:rPr lang="es-MX" dirty="0"/>
              <a:t>Por un lado, se utiliza el concepto de "concentración en el mercado" para estudiar el grado de control monopolístico que una o más empresas </a:t>
            </a:r>
            <a:r>
              <a:rPr lang="es-MX" u="sng" dirty="0"/>
              <a:t>con poder de mercado </a:t>
            </a:r>
            <a:r>
              <a:rPr lang="es-MX" dirty="0"/>
              <a:t>ejercen o pueden ejercer en la determinación de los parámetros competitivos básicos del mismo (precios, nivel de output, variedad y calidad de productos o servicios, etc.)</a:t>
            </a:r>
          </a:p>
          <a:p>
            <a:pPr algn="just">
              <a:buFont typeface="Arial" panose="020B0604020202020204" pitchFamily="34" charset="0"/>
              <a:buChar char="•"/>
            </a:pPr>
            <a:r>
              <a:rPr lang="es-MX" dirty="0"/>
              <a:t>Esta medición de la concentración se basa implícitamente en el modelo de competencia perfecta, asumiendo que un mayor número de vendedores (por tanto, un menor nivel de concentración) genera siempre en una industria resultados más deseables en términos de eficiencia (Evans, 1987).</a:t>
            </a:r>
          </a:p>
          <a:p>
            <a:pPr algn="just">
              <a:buFont typeface="Arial" panose="020B0604020202020204" pitchFamily="34" charset="0"/>
              <a:buChar char="•"/>
            </a:pPr>
            <a:endParaRPr lang="es-MX" dirty="0"/>
          </a:p>
        </p:txBody>
      </p:sp>
    </p:spTree>
    <p:extLst>
      <p:ext uri="{BB962C8B-B14F-4D97-AF65-F5344CB8AC3E}">
        <p14:creationId xmlns:p14="http://schemas.microsoft.com/office/powerpoint/2010/main" val="32328196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166</TotalTime>
  <Words>1249</Words>
  <Application>Microsoft Office PowerPoint</Application>
  <PresentationFormat>Panorámica</PresentationFormat>
  <Paragraphs>105</Paragraphs>
  <Slides>17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vt:lpstr>
      <vt:lpstr>Times New Roman</vt:lpstr>
      <vt:lpstr>Tw Cen MT</vt:lpstr>
      <vt:lpstr>Tw Cen MT Condensed</vt:lpstr>
      <vt:lpstr>Wingdings</vt:lpstr>
      <vt:lpstr>Wingdings 3</vt:lpstr>
      <vt:lpstr>Integral</vt:lpstr>
      <vt:lpstr>Mercados regulados clase 4</vt:lpstr>
      <vt:lpstr>Situaciones con poder de mercado</vt:lpstr>
      <vt:lpstr>La Función de producción</vt:lpstr>
      <vt:lpstr>Distintos tipos de mercado</vt:lpstr>
      <vt:lpstr>Tipos, mercado relevante y poder de mercado</vt:lpstr>
      <vt:lpstr>Competencia perfecta</vt:lpstr>
      <vt:lpstr>Competencia monopolística</vt:lpstr>
      <vt:lpstr>oligopolio</vt:lpstr>
      <vt:lpstr>Concentración de mercado. Matiz clásico</vt:lpstr>
      <vt:lpstr>Otro matiz…concentración agregada</vt:lpstr>
      <vt:lpstr>Índices de concentración</vt:lpstr>
      <vt:lpstr>Índices de concentración. fórmulas</vt:lpstr>
      <vt:lpstr>Índices de concentración. HHI.</vt:lpstr>
      <vt:lpstr>Limitaciones de los índices de concentración</vt:lpstr>
      <vt:lpstr>Alcance geográfico</vt:lpstr>
      <vt:lpstr>Barreras a la entrada y rotación </vt:lpstr>
      <vt:lpstr>Correspondencia mercado-industria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Mercados regulados clase 4 y 5</dc:title>
  <dc:creator>Rafael Plaza</dc:creator>
  <cp:lastModifiedBy>Rafael Plaza</cp:lastModifiedBy>
  <cp:revision>1</cp:revision>
  <dcterms:created xsi:type="dcterms:W3CDTF">2024-03-25T22:11:35Z</dcterms:created>
  <dcterms:modified xsi:type="dcterms:W3CDTF">2024-03-26T16:56:16Z</dcterms:modified>
</cp:coreProperties>
</file>