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3" r:id="rId4"/>
    <p:sldId id="266" r:id="rId5"/>
    <p:sldId id="257" r:id="rId6"/>
    <p:sldId id="277" r:id="rId7"/>
    <p:sldId id="278" r:id="rId8"/>
    <p:sldId id="279" r:id="rId9"/>
    <p:sldId id="291" r:id="rId10"/>
    <p:sldId id="290" r:id="rId11"/>
    <p:sldId id="281" r:id="rId12"/>
    <p:sldId id="295" r:id="rId13"/>
    <p:sldId id="296" r:id="rId14"/>
    <p:sldId id="280" r:id="rId15"/>
    <p:sldId id="294" r:id="rId16"/>
    <p:sldId id="271" r:id="rId17"/>
    <p:sldId id="272" r:id="rId18"/>
    <p:sldId id="273" r:id="rId19"/>
    <p:sldId id="274" r:id="rId20"/>
    <p:sldId id="275" r:id="rId21"/>
    <p:sldId id="276" r:id="rId22"/>
    <p:sldId id="293" r:id="rId23"/>
    <p:sldId id="284" r:id="rId24"/>
    <p:sldId id="285" r:id="rId25"/>
    <p:sldId id="297" r:id="rId26"/>
    <p:sldId id="298" r:id="rId27"/>
    <p:sldId id="302" r:id="rId28"/>
    <p:sldId id="304" r:id="rId29"/>
    <p:sldId id="301" r:id="rId30"/>
    <p:sldId id="299" r:id="rId31"/>
    <p:sldId id="300" r:id="rId32"/>
    <p:sldId id="282" r:id="rId33"/>
    <p:sldId id="292" r:id="rId34"/>
    <p:sldId id="303" r:id="rId35"/>
    <p:sldId id="283" r:id="rId36"/>
    <p:sldId id="286" r:id="rId37"/>
    <p:sldId id="287" r:id="rId38"/>
    <p:sldId id="288" r:id="rId39"/>
    <p:sldId id="289"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2DCB5-9920-49B5-890D-C0C6C04C8448}" v="24" dt="2024-04-08T19:18:52.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4660"/>
  </p:normalViewPr>
  <p:slideViewPr>
    <p:cSldViewPr snapToGrid="0">
      <p:cViewPr varScale="1">
        <p:scale>
          <a:sx n="76" d="100"/>
          <a:sy n="76" d="100"/>
        </p:scale>
        <p:origin x="219"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0D02DCB5-9920-49B5-890D-C0C6C04C8448}"/>
    <pc:docChg chg="undo custSel addSld delSld modSld sldOrd">
      <pc:chgData name="Rafael Plaza" userId="6d823b37fb43ba68" providerId="LiveId" clId="{0D02DCB5-9920-49B5-890D-C0C6C04C8448}" dt="2024-04-08T19:20:42.751" v="6407" actId="6549"/>
      <pc:docMkLst>
        <pc:docMk/>
      </pc:docMkLst>
      <pc:sldChg chg="modSp mod">
        <pc:chgData name="Rafael Plaza" userId="6d823b37fb43ba68" providerId="LiveId" clId="{0D02DCB5-9920-49B5-890D-C0C6C04C8448}" dt="2024-04-07T23:11:57.497" v="2" actId="20577"/>
        <pc:sldMkLst>
          <pc:docMk/>
          <pc:sldMk cId="1157114575" sldId="256"/>
        </pc:sldMkLst>
        <pc:spChg chg="mod">
          <ac:chgData name="Rafael Plaza" userId="6d823b37fb43ba68" providerId="LiveId" clId="{0D02DCB5-9920-49B5-890D-C0C6C04C8448}" dt="2024-04-07T23:11:57.497" v="2" actId="20577"/>
          <ac:spMkLst>
            <pc:docMk/>
            <pc:sldMk cId="1157114575" sldId="256"/>
            <ac:spMk id="2" creationId="{C98191B5-3328-2DDF-92D6-D36BB90DFEEA}"/>
          </ac:spMkLst>
        </pc:spChg>
      </pc:sldChg>
      <pc:sldChg chg="modSp mod ord">
        <pc:chgData name="Rafael Plaza" userId="6d823b37fb43ba68" providerId="LiveId" clId="{0D02DCB5-9920-49B5-890D-C0C6C04C8448}" dt="2024-04-07T23:14:05.996" v="116"/>
        <pc:sldMkLst>
          <pc:docMk/>
          <pc:sldMk cId="1703643905" sldId="257"/>
        </pc:sldMkLst>
        <pc:spChg chg="mod">
          <ac:chgData name="Rafael Plaza" userId="6d823b37fb43ba68" providerId="LiveId" clId="{0D02DCB5-9920-49B5-890D-C0C6C04C8448}" dt="2024-04-07T23:12:20.742" v="59" actId="6549"/>
          <ac:spMkLst>
            <pc:docMk/>
            <pc:sldMk cId="1703643905" sldId="257"/>
            <ac:spMk id="2" creationId="{DAE9D300-956C-C204-6EDC-B3EAD84D1622}"/>
          </ac:spMkLst>
        </pc:spChg>
        <pc:spChg chg="mod">
          <ac:chgData name="Rafael Plaza" userId="6d823b37fb43ba68" providerId="LiveId" clId="{0D02DCB5-9920-49B5-890D-C0C6C04C8448}" dt="2024-04-07T23:13:02.025" v="112" actId="20577"/>
          <ac:spMkLst>
            <pc:docMk/>
            <pc:sldMk cId="1703643905" sldId="257"/>
            <ac:spMk id="3" creationId="{4CFC6D44-7C89-76E9-9975-3F6BC78BFAF5}"/>
          </ac:spMkLst>
        </pc:spChg>
      </pc:sldChg>
      <pc:sldChg chg="del">
        <pc:chgData name="Rafael Plaza" userId="6d823b37fb43ba68" providerId="LiveId" clId="{0D02DCB5-9920-49B5-890D-C0C6C04C8448}" dt="2024-04-07T23:13:37.427" v="113" actId="2696"/>
        <pc:sldMkLst>
          <pc:docMk/>
          <pc:sldMk cId="2094535319" sldId="258"/>
        </pc:sldMkLst>
      </pc:sldChg>
      <pc:sldChg chg="del">
        <pc:chgData name="Rafael Plaza" userId="6d823b37fb43ba68" providerId="LiveId" clId="{0D02DCB5-9920-49B5-890D-C0C6C04C8448}" dt="2024-04-07T23:13:37.427" v="113" actId="2696"/>
        <pc:sldMkLst>
          <pc:docMk/>
          <pc:sldMk cId="3761646926" sldId="259"/>
        </pc:sldMkLst>
      </pc:sldChg>
      <pc:sldChg chg="del">
        <pc:chgData name="Rafael Plaza" userId="6d823b37fb43ba68" providerId="LiveId" clId="{0D02DCB5-9920-49B5-890D-C0C6C04C8448}" dt="2024-04-07T23:13:37.427" v="113" actId="2696"/>
        <pc:sldMkLst>
          <pc:docMk/>
          <pc:sldMk cId="1628019754" sldId="260"/>
        </pc:sldMkLst>
      </pc:sldChg>
      <pc:sldChg chg="del">
        <pc:chgData name="Rafael Plaza" userId="6d823b37fb43ba68" providerId="LiveId" clId="{0D02DCB5-9920-49B5-890D-C0C6C04C8448}" dt="2024-04-07T23:13:37.427" v="113" actId="2696"/>
        <pc:sldMkLst>
          <pc:docMk/>
          <pc:sldMk cId="4186376409" sldId="261"/>
        </pc:sldMkLst>
      </pc:sldChg>
      <pc:sldChg chg="del">
        <pc:chgData name="Rafael Plaza" userId="6d823b37fb43ba68" providerId="LiveId" clId="{0D02DCB5-9920-49B5-890D-C0C6C04C8448}" dt="2024-04-07T23:13:37.427" v="113" actId="2696"/>
        <pc:sldMkLst>
          <pc:docMk/>
          <pc:sldMk cId="431152259" sldId="262"/>
        </pc:sldMkLst>
      </pc:sldChg>
      <pc:sldChg chg="del">
        <pc:chgData name="Rafael Plaza" userId="6d823b37fb43ba68" providerId="LiveId" clId="{0D02DCB5-9920-49B5-890D-C0C6C04C8448}" dt="2024-04-07T23:13:46.690" v="114" actId="2696"/>
        <pc:sldMkLst>
          <pc:docMk/>
          <pc:sldMk cId="2292939981" sldId="264"/>
        </pc:sldMkLst>
      </pc:sldChg>
      <pc:sldChg chg="del">
        <pc:chgData name="Rafael Plaza" userId="6d823b37fb43ba68" providerId="LiveId" clId="{0D02DCB5-9920-49B5-890D-C0C6C04C8448}" dt="2024-04-07T23:13:46.690" v="114" actId="2696"/>
        <pc:sldMkLst>
          <pc:docMk/>
          <pc:sldMk cId="1099189200" sldId="265"/>
        </pc:sldMkLst>
      </pc:sldChg>
      <pc:sldChg chg="modSp mod ord">
        <pc:chgData name="Rafael Plaza" userId="6d823b37fb43ba68" providerId="LiveId" clId="{0D02DCB5-9920-49B5-890D-C0C6C04C8448}" dt="2024-04-07T23:16:31.096" v="269" actId="20577"/>
        <pc:sldMkLst>
          <pc:docMk/>
          <pc:sldMk cId="2650528672" sldId="266"/>
        </pc:sldMkLst>
        <pc:spChg chg="mod">
          <ac:chgData name="Rafael Plaza" userId="6d823b37fb43ba68" providerId="LiveId" clId="{0D02DCB5-9920-49B5-890D-C0C6C04C8448}" dt="2024-04-07T23:15:11.385" v="213" actId="20577"/>
          <ac:spMkLst>
            <pc:docMk/>
            <pc:sldMk cId="2650528672" sldId="266"/>
            <ac:spMk id="2" creationId="{1AADF0E1-74D1-EAC8-A1B3-D2BCAA953CE3}"/>
          </ac:spMkLst>
        </pc:spChg>
        <pc:spChg chg="mod">
          <ac:chgData name="Rafael Plaza" userId="6d823b37fb43ba68" providerId="LiveId" clId="{0D02DCB5-9920-49B5-890D-C0C6C04C8448}" dt="2024-04-07T23:16:31.096" v="269" actId="20577"/>
          <ac:spMkLst>
            <pc:docMk/>
            <pc:sldMk cId="2650528672" sldId="266"/>
            <ac:spMk id="3" creationId="{662650CA-EDE7-6D9E-4620-29F9D39096CF}"/>
          </ac:spMkLst>
        </pc:spChg>
      </pc:sldChg>
      <pc:sldChg chg="modSp mod ord">
        <pc:chgData name="Rafael Plaza" userId="6d823b37fb43ba68" providerId="LiveId" clId="{0D02DCB5-9920-49B5-890D-C0C6C04C8448}" dt="2024-04-07T23:16:02.127" v="261" actId="20577"/>
        <pc:sldMkLst>
          <pc:docMk/>
          <pc:sldMk cId="607128947" sldId="267"/>
        </pc:sldMkLst>
        <pc:spChg chg="mod">
          <ac:chgData name="Rafael Plaza" userId="6d823b37fb43ba68" providerId="LiveId" clId="{0D02DCB5-9920-49B5-890D-C0C6C04C8448}" dt="2024-04-07T23:14:18.082" v="130" actId="20577"/>
          <ac:spMkLst>
            <pc:docMk/>
            <pc:sldMk cId="607128947" sldId="267"/>
            <ac:spMk id="2" creationId="{9F6BADEB-0ED2-6DE5-AF10-9DA14E80EA44}"/>
          </ac:spMkLst>
        </pc:spChg>
        <pc:spChg chg="mod">
          <ac:chgData name="Rafael Plaza" userId="6d823b37fb43ba68" providerId="LiveId" clId="{0D02DCB5-9920-49B5-890D-C0C6C04C8448}" dt="2024-04-07T23:16:02.127" v="261" actId="20577"/>
          <ac:spMkLst>
            <pc:docMk/>
            <pc:sldMk cId="607128947" sldId="267"/>
            <ac:spMk id="3" creationId="{089C65B4-40C2-27DF-ECFC-0AFE1AF0AB68}"/>
          </ac:spMkLst>
        </pc:spChg>
      </pc:sldChg>
      <pc:sldChg chg="modSp del mod">
        <pc:chgData name="Rafael Plaza" userId="6d823b37fb43ba68" providerId="LiveId" clId="{0D02DCB5-9920-49B5-890D-C0C6C04C8448}" dt="2024-04-08T14:56:59.748" v="6176" actId="2696"/>
        <pc:sldMkLst>
          <pc:docMk/>
          <pc:sldMk cId="4086756509" sldId="268"/>
        </pc:sldMkLst>
        <pc:spChg chg="mod">
          <ac:chgData name="Rafael Plaza" userId="6d823b37fb43ba68" providerId="LiveId" clId="{0D02DCB5-9920-49B5-890D-C0C6C04C8448}" dt="2024-04-07T23:17:04.358" v="324" actId="20577"/>
          <ac:spMkLst>
            <pc:docMk/>
            <pc:sldMk cId="4086756509" sldId="268"/>
            <ac:spMk id="2" creationId="{8B82B389-A31D-CA7A-238E-8EEDD5C4EAEB}"/>
          </ac:spMkLst>
        </pc:spChg>
        <pc:spChg chg="mod">
          <ac:chgData name="Rafael Plaza" userId="6d823b37fb43ba68" providerId="LiveId" clId="{0D02DCB5-9920-49B5-890D-C0C6C04C8448}" dt="2024-04-07T23:20:09.378" v="521" actId="20577"/>
          <ac:spMkLst>
            <pc:docMk/>
            <pc:sldMk cId="4086756509" sldId="268"/>
            <ac:spMk id="3" creationId="{E10237A9-AA02-4359-134C-E59EEA544892}"/>
          </ac:spMkLst>
        </pc:spChg>
      </pc:sldChg>
      <pc:sldChg chg="modSp del mod">
        <pc:chgData name="Rafael Plaza" userId="6d823b37fb43ba68" providerId="LiveId" clId="{0D02DCB5-9920-49B5-890D-C0C6C04C8448}" dt="2024-04-08T14:56:59.748" v="6176" actId="2696"/>
        <pc:sldMkLst>
          <pc:docMk/>
          <pc:sldMk cId="615431775" sldId="269"/>
        </pc:sldMkLst>
        <pc:spChg chg="mod">
          <ac:chgData name="Rafael Plaza" userId="6d823b37fb43ba68" providerId="LiveId" clId="{0D02DCB5-9920-49B5-890D-C0C6C04C8448}" dt="2024-04-07T23:20:16.696" v="523" actId="27636"/>
          <ac:spMkLst>
            <pc:docMk/>
            <pc:sldMk cId="615431775" sldId="269"/>
            <ac:spMk id="3" creationId="{C8534645-1470-B96E-30AF-3B0E17F7BC02}"/>
          </ac:spMkLst>
        </pc:spChg>
      </pc:sldChg>
      <pc:sldChg chg="modSp del mod">
        <pc:chgData name="Rafael Plaza" userId="6d823b37fb43ba68" providerId="LiveId" clId="{0D02DCB5-9920-49B5-890D-C0C6C04C8448}" dt="2024-04-08T14:56:59.748" v="6176" actId="2696"/>
        <pc:sldMkLst>
          <pc:docMk/>
          <pc:sldMk cId="1952127791" sldId="270"/>
        </pc:sldMkLst>
        <pc:spChg chg="mod">
          <ac:chgData name="Rafael Plaza" userId="6d823b37fb43ba68" providerId="LiveId" clId="{0D02DCB5-9920-49B5-890D-C0C6C04C8448}" dt="2024-04-07T23:20:29.924" v="525" actId="20577"/>
          <ac:spMkLst>
            <pc:docMk/>
            <pc:sldMk cId="1952127791" sldId="270"/>
            <ac:spMk id="2" creationId="{2E346DAB-6EDC-7B7F-2BBC-04C140E92CF1}"/>
          </ac:spMkLst>
        </pc:spChg>
        <pc:spChg chg="mod">
          <ac:chgData name="Rafael Plaza" userId="6d823b37fb43ba68" providerId="LiveId" clId="{0D02DCB5-9920-49B5-890D-C0C6C04C8448}" dt="2024-04-07T23:20:27.042" v="524" actId="20577"/>
          <ac:spMkLst>
            <pc:docMk/>
            <pc:sldMk cId="1952127791" sldId="270"/>
            <ac:spMk id="3" creationId="{2E0FD0A0-5803-BE78-6285-BA7C2F0C4FBE}"/>
          </ac:spMkLst>
        </pc:spChg>
      </pc:sldChg>
      <pc:sldChg chg="del">
        <pc:chgData name="Rafael Plaza" userId="6d823b37fb43ba68" providerId="LiveId" clId="{0D02DCB5-9920-49B5-890D-C0C6C04C8448}" dt="2024-04-08T14:02:57.590" v="2673" actId="2696"/>
        <pc:sldMkLst>
          <pc:docMk/>
          <pc:sldMk cId="2204066527" sldId="271"/>
        </pc:sldMkLst>
      </pc:sldChg>
      <pc:sldChg chg="del">
        <pc:chgData name="Rafael Plaza" userId="6d823b37fb43ba68" providerId="LiveId" clId="{0D02DCB5-9920-49B5-890D-C0C6C04C8448}" dt="2024-04-08T14:02:57.590" v="2673" actId="2696"/>
        <pc:sldMkLst>
          <pc:docMk/>
          <pc:sldMk cId="808545532" sldId="272"/>
        </pc:sldMkLst>
      </pc:sldChg>
      <pc:sldChg chg="del">
        <pc:chgData name="Rafael Plaza" userId="6d823b37fb43ba68" providerId="LiveId" clId="{0D02DCB5-9920-49B5-890D-C0C6C04C8448}" dt="2024-04-08T14:02:57.590" v="2673" actId="2696"/>
        <pc:sldMkLst>
          <pc:docMk/>
          <pc:sldMk cId="760970957" sldId="273"/>
        </pc:sldMkLst>
      </pc:sldChg>
      <pc:sldChg chg="del">
        <pc:chgData name="Rafael Plaza" userId="6d823b37fb43ba68" providerId="LiveId" clId="{0D02DCB5-9920-49B5-890D-C0C6C04C8448}" dt="2024-04-08T14:02:57.590" v="2673" actId="2696"/>
        <pc:sldMkLst>
          <pc:docMk/>
          <pc:sldMk cId="259995811" sldId="274"/>
        </pc:sldMkLst>
      </pc:sldChg>
      <pc:sldChg chg="del">
        <pc:chgData name="Rafael Plaza" userId="6d823b37fb43ba68" providerId="LiveId" clId="{0D02DCB5-9920-49B5-890D-C0C6C04C8448}" dt="2024-04-08T14:02:57.590" v="2673" actId="2696"/>
        <pc:sldMkLst>
          <pc:docMk/>
          <pc:sldMk cId="1283917708" sldId="275"/>
        </pc:sldMkLst>
      </pc:sldChg>
      <pc:sldChg chg="del">
        <pc:chgData name="Rafael Plaza" userId="6d823b37fb43ba68" providerId="LiveId" clId="{0D02DCB5-9920-49B5-890D-C0C6C04C8448}" dt="2024-04-08T14:02:57.590" v="2673" actId="2696"/>
        <pc:sldMkLst>
          <pc:docMk/>
          <pc:sldMk cId="3380093416" sldId="276"/>
        </pc:sldMkLst>
      </pc:sldChg>
      <pc:sldChg chg="modSp new mod">
        <pc:chgData name="Rafael Plaza" userId="6d823b37fb43ba68" providerId="LiveId" clId="{0D02DCB5-9920-49B5-890D-C0C6C04C8448}" dt="2024-04-08T12:42:44.451" v="1386" actId="123"/>
        <pc:sldMkLst>
          <pc:docMk/>
          <pc:sldMk cId="913967968" sldId="277"/>
        </pc:sldMkLst>
        <pc:spChg chg="mod">
          <ac:chgData name="Rafael Plaza" userId="6d823b37fb43ba68" providerId="LiveId" clId="{0D02DCB5-9920-49B5-890D-C0C6C04C8448}" dt="2024-04-07T23:17:25.758" v="359" actId="20577"/>
          <ac:spMkLst>
            <pc:docMk/>
            <pc:sldMk cId="913967968" sldId="277"/>
            <ac:spMk id="2" creationId="{88F27E15-187F-69A4-DBFA-B6FB7D7AA457}"/>
          </ac:spMkLst>
        </pc:spChg>
        <pc:spChg chg="mod">
          <ac:chgData name="Rafael Plaza" userId="6d823b37fb43ba68" providerId="LiveId" clId="{0D02DCB5-9920-49B5-890D-C0C6C04C8448}" dt="2024-04-08T12:42:44.451" v="1386" actId="123"/>
          <ac:spMkLst>
            <pc:docMk/>
            <pc:sldMk cId="913967968" sldId="277"/>
            <ac:spMk id="3" creationId="{BAF026DF-4292-86E6-48CC-ED817F907881}"/>
          </ac:spMkLst>
        </pc:spChg>
      </pc:sldChg>
      <pc:sldChg chg="del">
        <pc:chgData name="Rafael Plaza" userId="6d823b37fb43ba68" providerId="LiveId" clId="{0D02DCB5-9920-49B5-890D-C0C6C04C8448}" dt="2024-04-07T23:11:49.102" v="0" actId="2696"/>
        <pc:sldMkLst>
          <pc:docMk/>
          <pc:sldMk cId="3470620039" sldId="277"/>
        </pc:sldMkLst>
      </pc:sldChg>
      <pc:sldChg chg="modSp new mod">
        <pc:chgData name="Rafael Plaza" userId="6d823b37fb43ba68" providerId="LiveId" clId="{0D02DCB5-9920-49B5-890D-C0C6C04C8448}" dt="2024-04-07T23:24:09.510" v="588" actId="123"/>
        <pc:sldMkLst>
          <pc:docMk/>
          <pc:sldMk cId="1730754558" sldId="278"/>
        </pc:sldMkLst>
        <pc:spChg chg="mod">
          <ac:chgData name="Rafael Plaza" userId="6d823b37fb43ba68" providerId="LiveId" clId="{0D02DCB5-9920-49B5-890D-C0C6C04C8448}" dt="2024-04-07T23:22:34.169" v="549" actId="20577"/>
          <ac:spMkLst>
            <pc:docMk/>
            <pc:sldMk cId="1730754558" sldId="278"/>
            <ac:spMk id="2" creationId="{CAC64E1D-8BFD-068D-AB19-0C9C7C903227}"/>
          </ac:spMkLst>
        </pc:spChg>
        <pc:spChg chg="mod">
          <ac:chgData name="Rafael Plaza" userId="6d823b37fb43ba68" providerId="LiveId" clId="{0D02DCB5-9920-49B5-890D-C0C6C04C8448}" dt="2024-04-07T23:24:09.510" v="588" actId="123"/>
          <ac:spMkLst>
            <pc:docMk/>
            <pc:sldMk cId="1730754558" sldId="278"/>
            <ac:spMk id="3" creationId="{A36E6C2F-1ED2-683E-EFAF-CAB4A4840B0E}"/>
          </ac:spMkLst>
        </pc:spChg>
      </pc:sldChg>
      <pc:sldChg chg="del">
        <pc:chgData name="Rafael Plaza" userId="6d823b37fb43ba68" providerId="LiveId" clId="{0D02DCB5-9920-49B5-890D-C0C6C04C8448}" dt="2024-04-07T23:11:49.102" v="0" actId="2696"/>
        <pc:sldMkLst>
          <pc:docMk/>
          <pc:sldMk cId="2409292617" sldId="278"/>
        </pc:sldMkLst>
      </pc:sldChg>
      <pc:sldChg chg="del">
        <pc:chgData name="Rafael Plaza" userId="6d823b37fb43ba68" providerId="LiveId" clId="{0D02DCB5-9920-49B5-890D-C0C6C04C8448}" dt="2024-04-07T23:11:49.102" v="0" actId="2696"/>
        <pc:sldMkLst>
          <pc:docMk/>
          <pc:sldMk cId="675146056" sldId="279"/>
        </pc:sldMkLst>
      </pc:sldChg>
      <pc:sldChg chg="modSp new mod">
        <pc:chgData name="Rafael Plaza" userId="6d823b37fb43ba68" providerId="LiveId" clId="{0D02DCB5-9920-49B5-890D-C0C6C04C8448}" dt="2024-04-07T23:25:46.676" v="649" actId="20577"/>
        <pc:sldMkLst>
          <pc:docMk/>
          <pc:sldMk cId="4166500748" sldId="279"/>
        </pc:sldMkLst>
        <pc:spChg chg="mod">
          <ac:chgData name="Rafael Plaza" userId="6d823b37fb43ba68" providerId="LiveId" clId="{0D02DCB5-9920-49B5-890D-C0C6C04C8448}" dt="2024-04-07T23:24:24.154" v="610" actId="20577"/>
          <ac:spMkLst>
            <pc:docMk/>
            <pc:sldMk cId="4166500748" sldId="279"/>
            <ac:spMk id="2" creationId="{F7BCD2B5-3DED-89A6-D0F0-395628820145}"/>
          </ac:spMkLst>
        </pc:spChg>
        <pc:spChg chg="mod">
          <ac:chgData name="Rafael Plaza" userId="6d823b37fb43ba68" providerId="LiveId" clId="{0D02DCB5-9920-49B5-890D-C0C6C04C8448}" dt="2024-04-07T23:25:46.676" v="649" actId="20577"/>
          <ac:spMkLst>
            <pc:docMk/>
            <pc:sldMk cId="4166500748" sldId="279"/>
            <ac:spMk id="3" creationId="{1F19D21F-50A1-0028-9451-E0A5AB280308}"/>
          </ac:spMkLst>
        </pc:spChg>
      </pc:sldChg>
      <pc:sldChg chg="modSp new mod">
        <pc:chgData name="Rafael Plaza" userId="6d823b37fb43ba68" providerId="LiveId" clId="{0D02DCB5-9920-49B5-890D-C0C6C04C8448}" dt="2024-04-08T14:25:47.281" v="5002" actId="20577"/>
        <pc:sldMkLst>
          <pc:docMk/>
          <pc:sldMk cId="3241771246" sldId="280"/>
        </pc:sldMkLst>
        <pc:spChg chg="mod">
          <ac:chgData name="Rafael Plaza" userId="6d823b37fb43ba68" providerId="LiveId" clId="{0D02DCB5-9920-49B5-890D-C0C6C04C8448}" dt="2024-04-08T14:02:27.273" v="2672" actId="20577"/>
          <ac:spMkLst>
            <pc:docMk/>
            <pc:sldMk cId="3241771246" sldId="280"/>
            <ac:spMk id="2" creationId="{1B99C449-A25D-FD74-55EB-7B6E1639C847}"/>
          </ac:spMkLst>
        </pc:spChg>
        <pc:spChg chg="mod">
          <ac:chgData name="Rafael Plaza" userId="6d823b37fb43ba68" providerId="LiveId" clId="{0D02DCB5-9920-49B5-890D-C0C6C04C8448}" dt="2024-04-08T14:25:47.281" v="5002" actId="20577"/>
          <ac:spMkLst>
            <pc:docMk/>
            <pc:sldMk cId="3241771246" sldId="280"/>
            <ac:spMk id="3" creationId="{8FC6BF7E-9AC7-F5F6-7879-19838F3D0E37}"/>
          </ac:spMkLst>
        </pc:spChg>
      </pc:sldChg>
      <pc:sldChg chg="del">
        <pc:chgData name="Rafael Plaza" userId="6d823b37fb43ba68" providerId="LiveId" clId="{0D02DCB5-9920-49B5-890D-C0C6C04C8448}" dt="2024-04-07T23:11:49.102" v="0" actId="2696"/>
        <pc:sldMkLst>
          <pc:docMk/>
          <pc:sldMk cId="3559632833" sldId="280"/>
        </pc:sldMkLst>
      </pc:sldChg>
      <pc:sldChg chg="modSp new mod ord">
        <pc:chgData name="Rafael Plaza" userId="6d823b37fb43ba68" providerId="LiveId" clId="{0D02DCB5-9920-49B5-890D-C0C6C04C8448}" dt="2024-04-08T14:30:08.582" v="5050"/>
        <pc:sldMkLst>
          <pc:docMk/>
          <pc:sldMk cId="3629068872" sldId="281"/>
        </pc:sldMkLst>
        <pc:spChg chg="mod">
          <ac:chgData name="Rafael Plaza" userId="6d823b37fb43ba68" providerId="LiveId" clId="{0D02DCB5-9920-49B5-890D-C0C6C04C8448}" dt="2024-04-08T13:48:45.552" v="2451" actId="20577"/>
          <ac:spMkLst>
            <pc:docMk/>
            <pc:sldMk cId="3629068872" sldId="281"/>
            <ac:spMk id="2" creationId="{A0068E8A-7871-E200-6BBD-F69661662977}"/>
          </ac:spMkLst>
        </pc:spChg>
        <pc:spChg chg="mod">
          <ac:chgData name="Rafael Plaza" userId="6d823b37fb43ba68" providerId="LiveId" clId="{0D02DCB5-9920-49B5-890D-C0C6C04C8448}" dt="2024-04-08T13:42:59.216" v="2357" actId="20577"/>
          <ac:spMkLst>
            <pc:docMk/>
            <pc:sldMk cId="3629068872" sldId="281"/>
            <ac:spMk id="3" creationId="{52F2D65A-5AD7-53A8-8515-46CDDD507CE8}"/>
          </ac:spMkLst>
        </pc:spChg>
      </pc:sldChg>
      <pc:sldChg chg="del">
        <pc:chgData name="Rafael Plaza" userId="6d823b37fb43ba68" providerId="LiveId" clId="{0D02DCB5-9920-49B5-890D-C0C6C04C8448}" dt="2024-04-07T23:11:49.102" v="0" actId="2696"/>
        <pc:sldMkLst>
          <pc:docMk/>
          <pc:sldMk cId="3699162608" sldId="281"/>
        </pc:sldMkLst>
      </pc:sldChg>
      <pc:sldChg chg="modSp mod">
        <pc:chgData name="Rafael Plaza" userId="6d823b37fb43ba68" providerId="LiveId" clId="{0D02DCB5-9920-49B5-890D-C0C6C04C8448}" dt="2024-04-08T13:48:15.601" v="2434" actId="20577"/>
        <pc:sldMkLst>
          <pc:docMk/>
          <pc:sldMk cId="649050073" sldId="282"/>
        </pc:sldMkLst>
        <pc:spChg chg="mod">
          <ac:chgData name="Rafael Plaza" userId="6d823b37fb43ba68" providerId="LiveId" clId="{0D02DCB5-9920-49B5-890D-C0C6C04C8448}" dt="2024-04-08T13:48:15.601" v="2434" actId="20577"/>
          <ac:spMkLst>
            <pc:docMk/>
            <pc:sldMk cId="649050073" sldId="282"/>
            <ac:spMk id="2" creationId="{A0068E8A-7871-E200-6BBD-F69661662977}"/>
          </ac:spMkLst>
        </pc:spChg>
        <pc:spChg chg="mod">
          <ac:chgData name="Rafael Plaza" userId="6d823b37fb43ba68" providerId="LiveId" clId="{0D02DCB5-9920-49B5-890D-C0C6C04C8448}" dt="2024-04-07T23:57:23.049" v="1157" actId="27636"/>
          <ac:spMkLst>
            <pc:docMk/>
            <pc:sldMk cId="649050073" sldId="282"/>
            <ac:spMk id="3" creationId="{52F2D65A-5AD7-53A8-8515-46CDDD507CE8}"/>
          </ac:spMkLst>
        </pc:spChg>
      </pc:sldChg>
      <pc:sldChg chg="del">
        <pc:chgData name="Rafael Plaza" userId="6d823b37fb43ba68" providerId="LiveId" clId="{0D02DCB5-9920-49B5-890D-C0C6C04C8448}" dt="2024-04-07T23:11:49.102" v="0" actId="2696"/>
        <pc:sldMkLst>
          <pc:docMk/>
          <pc:sldMk cId="3060362027" sldId="282"/>
        </pc:sldMkLst>
      </pc:sldChg>
      <pc:sldChg chg="del">
        <pc:chgData name="Rafael Plaza" userId="6d823b37fb43ba68" providerId="LiveId" clId="{0D02DCB5-9920-49B5-890D-C0C6C04C8448}" dt="2024-04-07T23:11:49.102" v="0" actId="2696"/>
        <pc:sldMkLst>
          <pc:docMk/>
          <pc:sldMk cId="1217726969" sldId="283"/>
        </pc:sldMkLst>
      </pc:sldChg>
      <pc:sldChg chg="modSp mod">
        <pc:chgData name="Rafael Plaza" userId="6d823b37fb43ba68" providerId="LiveId" clId="{0D02DCB5-9920-49B5-890D-C0C6C04C8448}" dt="2024-04-08T19:16:24.491" v="6334" actId="20577"/>
        <pc:sldMkLst>
          <pc:docMk/>
          <pc:sldMk cId="3332568024" sldId="283"/>
        </pc:sldMkLst>
        <pc:spChg chg="mod">
          <ac:chgData name="Rafael Plaza" userId="6d823b37fb43ba68" providerId="LiveId" clId="{0D02DCB5-9920-49B5-890D-C0C6C04C8448}" dt="2024-04-08T19:16:24.491" v="6334" actId="20577"/>
          <ac:spMkLst>
            <pc:docMk/>
            <pc:sldMk cId="3332568024" sldId="283"/>
            <ac:spMk id="2" creationId="{A0068E8A-7871-E200-6BBD-F69661662977}"/>
          </ac:spMkLst>
        </pc:spChg>
        <pc:spChg chg="mod">
          <ac:chgData name="Rafael Plaza" userId="6d823b37fb43ba68" providerId="LiveId" clId="{0D02DCB5-9920-49B5-890D-C0C6C04C8448}" dt="2024-04-08T00:10:38.301" v="1230" actId="27636"/>
          <ac:spMkLst>
            <pc:docMk/>
            <pc:sldMk cId="3332568024" sldId="283"/>
            <ac:spMk id="3" creationId="{52F2D65A-5AD7-53A8-8515-46CDDD507CE8}"/>
          </ac:spMkLst>
        </pc:spChg>
      </pc:sldChg>
      <pc:sldChg chg="modSp mod ord">
        <pc:chgData name="Rafael Plaza" userId="6d823b37fb43ba68" providerId="LiveId" clId="{0D02DCB5-9920-49B5-890D-C0C6C04C8448}" dt="2024-04-08T14:35:20.659" v="5337"/>
        <pc:sldMkLst>
          <pc:docMk/>
          <pc:sldMk cId="2619435531" sldId="284"/>
        </pc:sldMkLst>
        <pc:spChg chg="mod">
          <ac:chgData name="Rafael Plaza" userId="6d823b37fb43ba68" providerId="LiveId" clId="{0D02DCB5-9920-49B5-890D-C0C6C04C8448}" dt="2024-04-08T13:56:10.826" v="2490" actId="20577"/>
          <ac:spMkLst>
            <pc:docMk/>
            <pc:sldMk cId="2619435531" sldId="284"/>
            <ac:spMk id="2" creationId="{A0068E8A-7871-E200-6BBD-F69661662977}"/>
          </ac:spMkLst>
        </pc:spChg>
        <pc:spChg chg="mod">
          <ac:chgData name="Rafael Plaza" userId="6d823b37fb43ba68" providerId="LiveId" clId="{0D02DCB5-9920-49B5-890D-C0C6C04C8448}" dt="2024-04-08T00:15:01.805" v="1382" actId="20577"/>
          <ac:spMkLst>
            <pc:docMk/>
            <pc:sldMk cId="2619435531" sldId="284"/>
            <ac:spMk id="3" creationId="{52F2D65A-5AD7-53A8-8515-46CDDD507CE8}"/>
          </ac:spMkLst>
        </pc:spChg>
      </pc:sldChg>
      <pc:sldChg chg="modSp mod ord">
        <pc:chgData name="Rafael Plaza" userId="6d823b37fb43ba68" providerId="LiveId" clId="{0D02DCB5-9920-49B5-890D-C0C6C04C8448}" dt="2024-04-08T19:19:08.339" v="6376" actId="20577"/>
        <pc:sldMkLst>
          <pc:docMk/>
          <pc:sldMk cId="179832098" sldId="285"/>
        </pc:sldMkLst>
        <pc:spChg chg="mod">
          <ac:chgData name="Rafael Plaza" userId="6d823b37fb43ba68" providerId="LiveId" clId="{0D02DCB5-9920-49B5-890D-C0C6C04C8448}" dt="2024-04-08T19:18:55.607" v="6366" actId="27636"/>
          <ac:spMkLst>
            <pc:docMk/>
            <pc:sldMk cId="179832098" sldId="285"/>
            <ac:spMk id="2" creationId="{A0068E8A-7871-E200-6BBD-F69661662977}"/>
          </ac:spMkLst>
        </pc:spChg>
        <pc:spChg chg="mod">
          <ac:chgData name="Rafael Plaza" userId="6d823b37fb43ba68" providerId="LiveId" clId="{0D02DCB5-9920-49B5-890D-C0C6C04C8448}" dt="2024-04-08T19:19:08.339" v="6376" actId="20577"/>
          <ac:spMkLst>
            <pc:docMk/>
            <pc:sldMk cId="179832098" sldId="285"/>
            <ac:spMk id="3" creationId="{52F2D65A-5AD7-53A8-8515-46CDDD507CE8}"/>
          </ac:spMkLst>
        </pc:spChg>
      </pc:sldChg>
      <pc:sldChg chg="modSp mod">
        <pc:chgData name="Rafael Plaza" userId="6d823b37fb43ba68" providerId="LiveId" clId="{0D02DCB5-9920-49B5-890D-C0C6C04C8448}" dt="2024-04-08T19:16:16.160" v="6315" actId="20577"/>
        <pc:sldMkLst>
          <pc:docMk/>
          <pc:sldMk cId="3326672555" sldId="286"/>
        </pc:sldMkLst>
        <pc:spChg chg="mod">
          <ac:chgData name="Rafael Plaza" userId="6d823b37fb43ba68" providerId="LiveId" clId="{0D02DCB5-9920-49B5-890D-C0C6C04C8448}" dt="2024-04-08T19:16:16.160" v="6315" actId="20577"/>
          <ac:spMkLst>
            <pc:docMk/>
            <pc:sldMk cId="3326672555" sldId="286"/>
            <ac:spMk id="2" creationId="{A0068E8A-7871-E200-6BBD-F69661662977}"/>
          </ac:spMkLst>
        </pc:spChg>
        <pc:spChg chg="mod">
          <ac:chgData name="Rafael Plaza" userId="6d823b37fb43ba68" providerId="LiveId" clId="{0D02DCB5-9920-49B5-890D-C0C6C04C8448}" dt="2024-04-08T12:53:14.052" v="1779" actId="20577"/>
          <ac:spMkLst>
            <pc:docMk/>
            <pc:sldMk cId="3326672555" sldId="286"/>
            <ac:spMk id="3" creationId="{52F2D65A-5AD7-53A8-8515-46CDDD507CE8}"/>
          </ac:spMkLst>
        </pc:spChg>
      </pc:sldChg>
      <pc:sldChg chg="modSp new mod">
        <pc:chgData name="Rafael Plaza" userId="6d823b37fb43ba68" providerId="LiveId" clId="{0D02DCB5-9920-49B5-890D-C0C6C04C8448}" dt="2024-04-08T13:00:36.186" v="1918" actId="15"/>
        <pc:sldMkLst>
          <pc:docMk/>
          <pc:sldMk cId="3198428364" sldId="287"/>
        </pc:sldMkLst>
        <pc:spChg chg="mod">
          <ac:chgData name="Rafael Plaza" userId="6d823b37fb43ba68" providerId="LiveId" clId="{0D02DCB5-9920-49B5-890D-C0C6C04C8448}" dt="2024-04-08T12:54:59.155" v="1812" actId="20577"/>
          <ac:spMkLst>
            <pc:docMk/>
            <pc:sldMk cId="3198428364" sldId="287"/>
            <ac:spMk id="2" creationId="{919C903D-DE73-3DAF-0336-6853866285A6}"/>
          </ac:spMkLst>
        </pc:spChg>
        <pc:spChg chg="mod">
          <ac:chgData name="Rafael Plaza" userId="6d823b37fb43ba68" providerId="LiveId" clId="{0D02DCB5-9920-49B5-890D-C0C6C04C8448}" dt="2024-04-08T13:00:36.186" v="1918" actId="15"/>
          <ac:spMkLst>
            <pc:docMk/>
            <pc:sldMk cId="3198428364" sldId="287"/>
            <ac:spMk id="3" creationId="{7AB7D387-0699-B3E5-FEAD-52F741C3C6F9}"/>
          </ac:spMkLst>
        </pc:spChg>
      </pc:sldChg>
      <pc:sldChg chg="modSp new mod">
        <pc:chgData name="Rafael Plaza" userId="6d823b37fb43ba68" providerId="LiveId" clId="{0D02DCB5-9920-49B5-890D-C0C6C04C8448}" dt="2024-04-08T19:15:47.065" v="6284" actId="20577"/>
        <pc:sldMkLst>
          <pc:docMk/>
          <pc:sldMk cId="1502708707" sldId="288"/>
        </pc:sldMkLst>
        <pc:spChg chg="mod">
          <ac:chgData name="Rafael Plaza" userId="6d823b37fb43ba68" providerId="LiveId" clId="{0D02DCB5-9920-49B5-890D-C0C6C04C8448}" dt="2024-04-08T19:15:47.065" v="6284" actId="20577"/>
          <ac:spMkLst>
            <pc:docMk/>
            <pc:sldMk cId="1502708707" sldId="288"/>
            <ac:spMk id="2" creationId="{3AEC8A46-CE9B-4C3A-BF7B-5DBEDEE634CD}"/>
          </ac:spMkLst>
        </pc:spChg>
        <pc:spChg chg="mod">
          <ac:chgData name="Rafael Plaza" userId="6d823b37fb43ba68" providerId="LiveId" clId="{0D02DCB5-9920-49B5-890D-C0C6C04C8448}" dt="2024-04-08T13:05:23.368" v="1955" actId="27636"/>
          <ac:spMkLst>
            <pc:docMk/>
            <pc:sldMk cId="1502708707" sldId="288"/>
            <ac:spMk id="3" creationId="{50E10A8D-878A-0504-8864-2E00468D187D}"/>
          </ac:spMkLst>
        </pc:spChg>
      </pc:sldChg>
      <pc:sldChg chg="modSp mod">
        <pc:chgData name="Rafael Plaza" userId="6d823b37fb43ba68" providerId="LiveId" clId="{0D02DCB5-9920-49B5-890D-C0C6C04C8448}" dt="2024-04-08T13:57:54.233" v="2597" actId="27636"/>
        <pc:sldMkLst>
          <pc:docMk/>
          <pc:sldMk cId="3730260895" sldId="289"/>
        </pc:sldMkLst>
        <pc:spChg chg="mod">
          <ac:chgData name="Rafael Plaza" userId="6d823b37fb43ba68" providerId="LiveId" clId="{0D02DCB5-9920-49B5-890D-C0C6C04C8448}" dt="2024-04-08T13:57:54.233" v="2597" actId="27636"/>
          <ac:spMkLst>
            <pc:docMk/>
            <pc:sldMk cId="3730260895" sldId="289"/>
            <ac:spMk id="2" creationId="{3AEC8A46-CE9B-4C3A-BF7B-5DBEDEE634CD}"/>
          </ac:spMkLst>
        </pc:spChg>
        <pc:spChg chg="mod">
          <ac:chgData name="Rafael Plaza" userId="6d823b37fb43ba68" providerId="LiveId" clId="{0D02DCB5-9920-49B5-890D-C0C6C04C8448}" dt="2024-04-08T13:57:50.916" v="2595" actId="27636"/>
          <ac:spMkLst>
            <pc:docMk/>
            <pc:sldMk cId="3730260895" sldId="289"/>
            <ac:spMk id="3" creationId="{50E10A8D-878A-0504-8864-2E00468D187D}"/>
          </ac:spMkLst>
        </pc:spChg>
      </pc:sldChg>
      <pc:sldChg chg="modSp new mod">
        <pc:chgData name="Rafael Plaza" userId="6d823b37fb43ba68" providerId="LiveId" clId="{0D02DCB5-9920-49B5-890D-C0C6C04C8448}" dt="2024-04-08T19:20:42.751" v="6407" actId="6549"/>
        <pc:sldMkLst>
          <pc:docMk/>
          <pc:sldMk cId="2841861474" sldId="290"/>
        </pc:sldMkLst>
        <pc:spChg chg="mod">
          <ac:chgData name="Rafael Plaza" userId="6d823b37fb43ba68" providerId="LiveId" clId="{0D02DCB5-9920-49B5-890D-C0C6C04C8448}" dt="2024-04-08T19:20:42.751" v="6407" actId="6549"/>
          <ac:spMkLst>
            <pc:docMk/>
            <pc:sldMk cId="2841861474" sldId="290"/>
            <ac:spMk id="2" creationId="{7F00500F-46C6-5AB0-2F43-D064310ED0F2}"/>
          </ac:spMkLst>
        </pc:spChg>
        <pc:spChg chg="mod">
          <ac:chgData name="Rafael Plaza" userId="6d823b37fb43ba68" providerId="LiveId" clId="{0D02DCB5-9920-49B5-890D-C0C6C04C8448}" dt="2024-04-08T13:43:42.124" v="2398" actId="20577"/>
          <ac:spMkLst>
            <pc:docMk/>
            <pc:sldMk cId="2841861474" sldId="290"/>
            <ac:spMk id="3" creationId="{70C447B3-8B61-D9A3-6706-B241EE9BCC45}"/>
          </ac:spMkLst>
        </pc:spChg>
      </pc:sldChg>
      <pc:sldChg chg="modSp mod">
        <pc:chgData name="Rafael Plaza" userId="6d823b37fb43ba68" providerId="LiveId" clId="{0D02DCB5-9920-49B5-890D-C0C6C04C8448}" dt="2024-04-08T13:39:57.314" v="2184" actId="20577"/>
        <pc:sldMkLst>
          <pc:docMk/>
          <pc:sldMk cId="3685321262" sldId="291"/>
        </pc:sldMkLst>
        <pc:spChg chg="mod">
          <ac:chgData name="Rafael Plaza" userId="6d823b37fb43ba68" providerId="LiveId" clId="{0D02DCB5-9920-49B5-890D-C0C6C04C8448}" dt="2024-04-08T13:39:57.314" v="2184" actId="20577"/>
          <ac:spMkLst>
            <pc:docMk/>
            <pc:sldMk cId="3685321262" sldId="291"/>
            <ac:spMk id="3" creationId="{70C447B3-8B61-D9A3-6706-B241EE9BCC45}"/>
          </ac:spMkLst>
        </pc:spChg>
      </pc:sldChg>
      <pc:sldChg chg="modSp new mod ord">
        <pc:chgData name="Rafael Plaza" userId="6d823b37fb43ba68" providerId="LiveId" clId="{0D02DCB5-9920-49B5-890D-C0C6C04C8448}" dt="2024-04-08T19:17:37.276" v="6342"/>
        <pc:sldMkLst>
          <pc:docMk/>
          <pc:sldMk cId="3492982522" sldId="292"/>
        </pc:sldMkLst>
        <pc:spChg chg="mod">
          <ac:chgData name="Rafael Plaza" userId="6d823b37fb43ba68" providerId="LiveId" clId="{0D02DCB5-9920-49B5-890D-C0C6C04C8448}" dt="2024-04-08T19:17:15.287" v="6340" actId="20577"/>
          <ac:spMkLst>
            <pc:docMk/>
            <pc:sldMk cId="3492982522" sldId="292"/>
            <ac:spMk id="2" creationId="{C140BE2A-F2BD-CE01-21FA-AADAAD99DB43}"/>
          </ac:spMkLst>
        </pc:spChg>
        <pc:spChg chg="mod">
          <ac:chgData name="Rafael Plaza" userId="6d823b37fb43ba68" providerId="LiveId" clId="{0D02DCB5-9920-49B5-890D-C0C6C04C8448}" dt="2024-04-08T14:20:24.316" v="4776" actId="20577"/>
          <ac:spMkLst>
            <pc:docMk/>
            <pc:sldMk cId="3492982522" sldId="292"/>
            <ac:spMk id="3" creationId="{57AEB9D3-79D4-5BFA-AA47-619A2797B7C1}"/>
          </ac:spMkLst>
        </pc:spChg>
      </pc:sldChg>
      <pc:sldChg chg="modSp new mod">
        <pc:chgData name="Rafael Plaza" userId="6d823b37fb43ba68" providerId="LiveId" clId="{0D02DCB5-9920-49B5-890D-C0C6C04C8448}" dt="2024-04-08T14:34:32.522" v="5335" actId="20577"/>
        <pc:sldMkLst>
          <pc:docMk/>
          <pc:sldMk cId="2552790692" sldId="293"/>
        </pc:sldMkLst>
        <pc:spChg chg="mod">
          <ac:chgData name="Rafael Plaza" userId="6d823b37fb43ba68" providerId="LiveId" clId="{0D02DCB5-9920-49B5-890D-C0C6C04C8448}" dt="2024-04-08T14:06:30.809" v="3147" actId="20577"/>
          <ac:spMkLst>
            <pc:docMk/>
            <pc:sldMk cId="2552790692" sldId="293"/>
            <ac:spMk id="2" creationId="{70F9D4E9-F338-10C4-91D5-D731C9915ED6}"/>
          </ac:spMkLst>
        </pc:spChg>
        <pc:spChg chg="mod">
          <ac:chgData name="Rafael Plaza" userId="6d823b37fb43ba68" providerId="LiveId" clId="{0D02DCB5-9920-49B5-890D-C0C6C04C8448}" dt="2024-04-08T14:34:32.522" v="5335" actId="20577"/>
          <ac:spMkLst>
            <pc:docMk/>
            <pc:sldMk cId="2552790692" sldId="293"/>
            <ac:spMk id="3" creationId="{2AC6AFA5-1BB9-555A-9D01-1E2E56DA1445}"/>
          </ac:spMkLst>
        </pc:spChg>
      </pc:sldChg>
      <pc:sldChg chg="modSp new mod">
        <pc:chgData name="Rafael Plaza" userId="6d823b37fb43ba68" providerId="LiveId" clId="{0D02DCB5-9920-49B5-890D-C0C6C04C8448}" dt="2024-04-08T19:19:52.090" v="6397" actId="20577"/>
        <pc:sldMkLst>
          <pc:docMk/>
          <pc:sldMk cId="2698909830" sldId="294"/>
        </pc:sldMkLst>
        <pc:spChg chg="mod">
          <ac:chgData name="Rafael Plaza" userId="6d823b37fb43ba68" providerId="LiveId" clId="{0D02DCB5-9920-49B5-890D-C0C6C04C8448}" dt="2024-04-08T19:19:52.090" v="6397" actId="20577"/>
          <ac:spMkLst>
            <pc:docMk/>
            <pc:sldMk cId="2698909830" sldId="294"/>
            <ac:spMk id="2" creationId="{E83990A1-8871-5D9A-BFBD-A2EBB24118BD}"/>
          </ac:spMkLst>
        </pc:spChg>
        <pc:spChg chg="mod">
          <ac:chgData name="Rafael Plaza" userId="6d823b37fb43ba68" providerId="LiveId" clId="{0D02DCB5-9920-49B5-890D-C0C6C04C8448}" dt="2024-04-08T14:18:09.209" v="4661" actId="20577"/>
          <ac:spMkLst>
            <pc:docMk/>
            <pc:sldMk cId="2698909830" sldId="294"/>
            <ac:spMk id="3" creationId="{7B12EE08-516E-6F71-4681-5C61F0F1899B}"/>
          </ac:spMkLst>
        </pc:spChg>
      </pc:sldChg>
      <pc:sldChg chg="modSp new mod">
        <pc:chgData name="Rafael Plaza" userId="6d823b37fb43ba68" providerId="LiveId" clId="{0D02DCB5-9920-49B5-890D-C0C6C04C8448}" dt="2024-04-08T14:24:45.626" v="4923" actId="20577"/>
        <pc:sldMkLst>
          <pc:docMk/>
          <pc:sldMk cId="2477892939" sldId="295"/>
        </pc:sldMkLst>
        <pc:spChg chg="mod">
          <ac:chgData name="Rafael Plaza" userId="6d823b37fb43ba68" providerId="LiveId" clId="{0D02DCB5-9920-49B5-890D-C0C6C04C8448}" dt="2024-04-08T14:24:45.626" v="4923" actId="20577"/>
          <ac:spMkLst>
            <pc:docMk/>
            <pc:sldMk cId="2477892939" sldId="295"/>
            <ac:spMk id="2" creationId="{A5A5CBC1-4FF4-DD5B-6E79-446A30E8308A}"/>
          </ac:spMkLst>
        </pc:spChg>
        <pc:spChg chg="mod">
          <ac:chgData name="Rafael Plaza" userId="6d823b37fb43ba68" providerId="LiveId" clId="{0D02DCB5-9920-49B5-890D-C0C6C04C8448}" dt="2024-04-08T14:24:16.025" v="4902"/>
          <ac:spMkLst>
            <pc:docMk/>
            <pc:sldMk cId="2477892939" sldId="295"/>
            <ac:spMk id="3" creationId="{BFEE011D-36D8-BC92-40AC-E89BED4138B5}"/>
          </ac:spMkLst>
        </pc:spChg>
      </pc:sldChg>
      <pc:sldChg chg="modSp new mod ord">
        <pc:chgData name="Rafael Plaza" userId="6d823b37fb43ba68" providerId="LiveId" clId="{0D02DCB5-9920-49B5-890D-C0C6C04C8448}" dt="2024-04-08T14:30:14.489" v="5052"/>
        <pc:sldMkLst>
          <pc:docMk/>
          <pc:sldMk cId="1410080166" sldId="296"/>
        </pc:sldMkLst>
        <pc:spChg chg="mod">
          <ac:chgData name="Rafael Plaza" userId="6d823b37fb43ba68" providerId="LiveId" clId="{0D02DCB5-9920-49B5-890D-C0C6C04C8448}" dt="2024-04-08T14:27:03.795" v="5043"/>
          <ac:spMkLst>
            <pc:docMk/>
            <pc:sldMk cId="1410080166" sldId="296"/>
            <ac:spMk id="2" creationId="{5DD23A77-BB91-0C71-6A49-E82D19610479}"/>
          </ac:spMkLst>
        </pc:spChg>
        <pc:spChg chg="mod">
          <ac:chgData name="Rafael Plaza" userId="6d823b37fb43ba68" providerId="LiveId" clId="{0D02DCB5-9920-49B5-890D-C0C6C04C8448}" dt="2024-04-08T14:28:37.632" v="5046" actId="123"/>
          <ac:spMkLst>
            <pc:docMk/>
            <pc:sldMk cId="1410080166" sldId="296"/>
            <ac:spMk id="3" creationId="{D5C40023-4B88-228B-52A7-BE71A6067F46}"/>
          </ac:spMkLst>
        </pc:spChg>
      </pc:sldChg>
      <pc:sldChg chg="modSp new mod">
        <pc:chgData name="Rafael Plaza" userId="6d823b37fb43ba68" providerId="LiveId" clId="{0D02DCB5-9920-49B5-890D-C0C6C04C8448}" dt="2024-04-08T14:47:56.942" v="5866" actId="20577"/>
        <pc:sldMkLst>
          <pc:docMk/>
          <pc:sldMk cId="848884209" sldId="297"/>
        </pc:sldMkLst>
        <pc:spChg chg="mod">
          <ac:chgData name="Rafael Plaza" userId="6d823b37fb43ba68" providerId="LiveId" clId="{0D02DCB5-9920-49B5-890D-C0C6C04C8448}" dt="2024-04-08T14:36:22.536" v="5368" actId="20577"/>
          <ac:spMkLst>
            <pc:docMk/>
            <pc:sldMk cId="848884209" sldId="297"/>
            <ac:spMk id="2" creationId="{D235687E-D1EF-1754-906C-76DBD162C377}"/>
          </ac:spMkLst>
        </pc:spChg>
        <pc:spChg chg="mod">
          <ac:chgData name="Rafael Plaza" userId="6d823b37fb43ba68" providerId="LiveId" clId="{0D02DCB5-9920-49B5-890D-C0C6C04C8448}" dt="2024-04-08T14:47:56.942" v="5866" actId="20577"/>
          <ac:spMkLst>
            <pc:docMk/>
            <pc:sldMk cId="848884209" sldId="297"/>
            <ac:spMk id="3" creationId="{A7259358-6498-10D5-ECCE-0FD5BB855C42}"/>
          </ac:spMkLst>
        </pc:spChg>
      </pc:sldChg>
      <pc:sldChg chg="modSp new mod">
        <pc:chgData name="Rafael Plaza" userId="6d823b37fb43ba68" providerId="LiveId" clId="{0D02DCB5-9920-49B5-890D-C0C6C04C8448}" dt="2024-04-08T14:39:38.980" v="5597" actId="6549"/>
        <pc:sldMkLst>
          <pc:docMk/>
          <pc:sldMk cId="2187511161" sldId="298"/>
        </pc:sldMkLst>
        <pc:spChg chg="mod">
          <ac:chgData name="Rafael Plaza" userId="6d823b37fb43ba68" providerId="LiveId" clId="{0D02DCB5-9920-49B5-890D-C0C6C04C8448}" dt="2024-04-08T14:38:51.754" v="5571" actId="20577"/>
          <ac:spMkLst>
            <pc:docMk/>
            <pc:sldMk cId="2187511161" sldId="298"/>
            <ac:spMk id="2" creationId="{8F0EA1FA-381E-1EEC-16D6-573E024A55C8}"/>
          </ac:spMkLst>
        </pc:spChg>
        <pc:spChg chg="mod">
          <ac:chgData name="Rafael Plaza" userId="6d823b37fb43ba68" providerId="LiveId" clId="{0D02DCB5-9920-49B5-890D-C0C6C04C8448}" dt="2024-04-08T14:39:38.980" v="5597" actId="6549"/>
          <ac:spMkLst>
            <pc:docMk/>
            <pc:sldMk cId="2187511161" sldId="298"/>
            <ac:spMk id="3" creationId="{1820F595-1E4D-1EEB-6EFC-E431EA5661C2}"/>
          </ac:spMkLst>
        </pc:spChg>
      </pc:sldChg>
      <pc:sldChg chg="modSp new mod">
        <pc:chgData name="Rafael Plaza" userId="6d823b37fb43ba68" providerId="LiveId" clId="{0D02DCB5-9920-49B5-890D-C0C6C04C8448}" dt="2024-04-08T14:43:24.423" v="5721" actId="20577"/>
        <pc:sldMkLst>
          <pc:docMk/>
          <pc:sldMk cId="3226736289" sldId="299"/>
        </pc:sldMkLst>
        <pc:spChg chg="mod">
          <ac:chgData name="Rafael Plaza" userId="6d823b37fb43ba68" providerId="LiveId" clId="{0D02DCB5-9920-49B5-890D-C0C6C04C8448}" dt="2024-04-08T14:40:50.054" v="5640" actId="20577"/>
          <ac:spMkLst>
            <pc:docMk/>
            <pc:sldMk cId="3226736289" sldId="299"/>
            <ac:spMk id="2" creationId="{71F8C505-244F-DFBF-BEC7-8C32400670F6}"/>
          </ac:spMkLst>
        </pc:spChg>
        <pc:spChg chg="mod">
          <ac:chgData name="Rafael Plaza" userId="6d823b37fb43ba68" providerId="LiveId" clId="{0D02DCB5-9920-49B5-890D-C0C6C04C8448}" dt="2024-04-08T14:43:24.423" v="5721" actId="20577"/>
          <ac:spMkLst>
            <pc:docMk/>
            <pc:sldMk cId="3226736289" sldId="299"/>
            <ac:spMk id="3" creationId="{F57C21CC-557E-A797-B650-ECF0A170BDEA}"/>
          </ac:spMkLst>
        </pc:spChg>
      </pc:sldChg>
      <pc:sldChg chg="modSp new mod">
        <pc:chgData name="Rafael Plaza" userId="6d823b37fb43ba68" providerId="LiveId" clId="{0D02DCB5-9920-49B5-890D-C0C6C04C8448}" dt="2024-04-08T14:44:44.344" v="5747" actId="20577"/>
        <pc:sldMkLst>
          <pc:docMk/>
          <pc:sldMk cId="1965214496" sldId="300"/>
        </pc:sldMkLst>
        <pc:spChg chg="mod">
          <ac:chgData name="Rafael Plaza" userId="6d823b37fb43ba68" providerId="LiveId" clId="{0D02DCB5-9920-49B5-890D-C0C6C04C8448}" dt="2024-04-08T14:43:39.641" v="5723" actId="123"/>
          <ac:spMkLst>
            <pc:docMk/>
            <pc:sldMk cId="1965214496" sldId="300"/>
            <ac:spMk id="2" creationId="{1B4F9072-D0F6-4825-1B5F-4886D4B0ED2C}"/>
          </ac:spMkLst>
        </pc:spChg>
        <pc:spChg chg="mod">
          <ac:chgData name="Rafael Plaza" userId="6d823b37fb43ba68" providerId="LiveId" clId="{0D02DCB5-9920-49B5-890D-C0C6C04C8448}" dt="2024-04-08T14:44:44.344" v="5747" actId="20577"/>
          <ac:spMkLst>
            <pc:docMk/>
            <pc:sldMk cId="1965214496" sldId="300"/>
            <ac:spMk id="3" creationId="{D6D87A16-E50E-7675-0A8F-1E06898337E7}"/>
          </ac:spMkLst>
        </pc:spChg>
      </pc:sldChg>
      <pc:sldChg chg="modSp new mod ord">
        <pc:chgData name="Rafael Plaza" userId="6d823b37fb43ba68" providerId="LiveId" clId="{0D02DCB5-9920-49B5-890D-C0C6C04C8448}" dt="2024-04-08T19:18:09.293" v="6344"/>
        <pc:sldMkLst>
          <pc:docMk/>
          <pc:sldMk cId="475389258" sldId="301"/>
        </pc:sldMkLst>
        <pc:spChg chg="mod">
          <ac:chgData name="Rafael Plaza" userId="6d823b37fb43ba68" providerId="LiveId" clId="{0D02DCB5-9920-49B5-890D-C0C6C04C8448}" dt="2024-04-08T14:45:06.767" v="5766" actId="20577"/>
          <ac:spMkLst>
            <pc:docMk/>
            <pc:sldMk cId="475389258" sldId="301"/>
            <ac:spMk id="2" creationId="{F5D85E7C-1A58-F812-86F0-FDE494D22F87}"/>
          </ac:spMkLst>
        </pc:spChg>
        <pc:spChg chg="mod">
          <ac:chgData name="Rafael Plaza" userId="6d823b37fb43ba68" providerId="LiveId" clId="{0D02DCB5-9920-49B5-890D-C0C6C04C8448}" dt="2024-04-08T14:50:51.094" v="5921" actId="20577"/>
          <ac:spMkLst>
            <pc:docMk/>
            <pc:sldMk cId="475389258" sldId="301"/>
            <ac:spMk id="3" creationId="{041A08AC-5F58-59E7-DC63-31463E5BA27C}"/>
          </ac:spMkLst>
        </pc:spChg>
      </pc:sldChg>
      <pc:sldChg chg="modSp new mod">
        <pc:chgData name="Rafael Plaza" userId="6d823b37fb43ba68" providerId="LiveId" clId="{0D02DCB5-9920-49B5-890D-C0C6C04C8448}" dt="2024-04-08T14:49:51.681" v="5912" actId="20577"/>
        <pc:sldMkLst>
          <pc:docMk/>
          <pc:sldMk cId="2821341976" sldId="302"/>
        </pc:sldMkLst>
        <pc:spChg chg="mod">
          <ac:chgData name="Rafael Plaza" userId="6d823b37fb43ba68" providerId="LiveId" clId="{0D02DCB5-9920-49B5-890D-C0C6C04C8448}" dt="2024-04-08T14:48:40.093" v="5906" actId="5793"/>
          <ac:spMkLst>
            <pc:docMk/>
            <pc:sldMk cId="2821341976" sldId="302"/>
            <ac:spMk id="2" creationId="{5330B62D-C34E-69D7-A5B3-65143AD29A4A}"/>
          </ac:spMkLst>
        </pc:spChg>
        <pc:spChg chg="mod">
          <ac:chgData name="Rafael Plaza" userId="6d823b37fb43ba68" providerId="LiveId" clId="{0D02DCB5-9920-49B5-890D-C0C6C04C8448}" dt="2024-04-08T14:49:51.681" v="5912" actId="20577"/>
          <ac:spMkLst>
            <pc:docMk/>
            <pc:sldMk cId="2821341976" sldId="302"/>
            <ac:spMk id="3" creationId="{DB669EDB-32D8-E666-8371-D6C6CB87966C}"/>
          </ac:spMkLst>
        </pc:spChg>
      </pc:sldChg>
      <pc:sldChg chg="modSp new mod">
        <pc:chgData name="Rafael Plaza" userId="6d823b37fb43ba68" providerId="LiveId" clId="{0D02DCB5-9920-49B5-890D-C0C6C04C8448}" dt="2024-04-08T19:17:04.178" v="6338" actId="20577"/>
        <pc:sldMkLst>
          <pc:docMk/>
          <pc:sldMk cId="3307118259" sldId="303"/>
        </pc:sldMkLst>
        <pc:spChg chg="mod">
          <ac:chgData name="Rafael Plaza" userId="6d823b37fb43ba68" providerId="LiveId" clId="{0D02DCB5-9920-49B5-890D-C0C6C04C8448}" dt="2024-04-08T19:17:04.178" v="6338" actId="20577"/>
          <ac:spMkLst>
            <pc:docMk/>
            <pc:sldMk cId="3307118259" sldId="303"/>
            <ac:spMk id="2" creationId="{BF9D67EA-DC37-3E8C-279E-F62212D65F0E}"/>
          </ac:spMkLst>
        </pc:spChg>
        <pc:spChg chg="mod">
          <ac:chgData name="Rafael Plaza" userId="6d823b37fb43ba68" providerId="LiveId" clId="{0D02DCB5-9920-49B5-890D-C0C6C04C8448}" dt="2024-04-08T14:55:00.778" v="6133" actId="20577"/>
          <ac:spMkLst>
            <pc:docMk/>
            <pc:sldMk cId="3307118259" sldId="303"/>
            <ac:spMk id="3" creationId="{E3E173B5-557C-8082-3516-2B8A047E2D5D}"/>
          </ac:spMkLst>
        </pc:spChg>
      </pc:sldChg>
      <pc:sldChg chg="modSp new mod">
        <pc:chgData name="Rafael Plaza" userId="6d823b37fb43ba68" providerId="LiveId" clId="{0D02DCB5-9920-49B5-890D-C0C6C04C8448}" dt="2024-04-08T14:56:43.918" v="6175" actId="20577"/>
        <pc:sldMkLst>
          <pc:docMk/>
          <pc:sldMk cId="3836164149" sldId="304"/>
        </pc:sldMkLst>
        <pc:spChg chg="mod">
          <ac:chgData name="Rafael Plaza" userId="6d823b37fb43ba68" providerId="LiveId" clId="{0D02DCB5-9920-49B5-890D-C0C6C04C8448}" dt="2024-04-08T14:56:33.785" v="6170" actId="20577"/>
          <ac:spMkLst>
            <pc:docMk/>
            <pc:sldMk cId="3836164149" sldId="304"/>
            <ac:spMk id="2" creationId="{1B4B8D60-9C5C-D9B7-15E4-33371D56665D}"/>
          </ac:spMkLst>
        </pc:spChg>
        <pc:spChg chg="mod">
          <ac:chgData name="Rafael Plaza" userId="6d823b37fb43ba68" providerId="LiveId" clId="{0D02DCB5-9920-49B5-890D-C0C6C04C8448}" dt="2024-04-08T14:56:43.918" v="6175" actId="20577"/>
          <ac:spMkLst>
            <pc:docMk/>
            <pc:sldMk cId="3836164149" sldId="304"/>
            <ac:spMk id="3" creationId="{92D7D7DF-FCE5-BC1D-8155-8519D1516255}"/>
          </ac:spMkLst>
        </pc:spChg>
      </pc:sldChg>
      <pc:sldChg chg="modSp new mod">
        <pc:chgData name="Rafael Plaza" userId="6d823b37fb43ba68" providerId="LiveId" clId="{0D02DCB5-9920-49B5-890D-C0C6C04C8448}" dt="2024-04-08T19:15:17.872" v="6265" actId="20577"/>
        <pc:sldMkLst>
          <pc:docMk/>
          <pc:sldMk cId="1836790879" sldId="305"/>
        </pc:sldMkLst>
        <pc:spChg chg="mod">
          <ac:chgData name="Rafael Plaza" userId="6d823b37fb43ba68" providerId="LiveId" clId="{0D02DCB5-9920-49B5-890D-C0C6C04C8448}" dt="2024-04-08T19:15:17.872" v="6265" actId="20577"/>
          <ac:spMkLst>
            <pc:docMk/>
            <pc:sldMk cId="1836790879" sldId="305"/>
            <ac:spMk id="2" creationId="{2EB37D35-6C42-EE62-0FF1-5DEC0502A333}"/>
          </ac:spMkLst>
        </pc:spChg>
        <pc:spChg chg="mod">
          <ac:chgData name="Rafael Plaza" userId="6d823b37fb43ba68" providerId="LiveId" clId="{0D02DCB5-9920-49B5-890D-C0C6C04C8448}" dt="2024-04-08T18:51:23.096" v="6217" actId="27636"/>
          <ac:spMkLst>
            <pc:docMk/>
            <pc:sldMk cId="1836790879" sldId="305"/>
            <ac:spMk id="3" creationId="{8548302D-1754-2920-3701-1904697D4F1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4/8/2024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191B5-3328-2DDF-92D6-D36BB90DFEEA}"/>
              </a:ext>
            </a:extLst>
          </p:cNvPr>
          <p:cNvSpPr>
            <a:spLocks noGrp="1"/>
          </p:cNvSpPr>
          <p:nvPr>
            <p:ph type="ctrTitle"/>
          </p:nvPr>
        </p:nvSpPr>
        <p:spPr/>
        <p:txBody>
          <a:bodyPr/>
          <a:lstStyle/>
          <a:p>
            <a:r>
              <a:rPr lang="es-MX" dirty="0"/>
              <a:t>Derecho ambiental</a:t>
            </a:r>
            <a:br>
              <a:rPr lang="es-MX" dirty="0"/>
            </a:br>
            <a:r>
              <a:rPr lang="es-MX" dirty="0"/>
              <a:t>clase 11</a:t>
            </a:r>
          </a:p>
        </p:txBody>
      </p:sp>
      <p:sp>
        <p:nvSpPr>
          <p:cNvPr id="3" name="Subtítulo 2">
            <a:extLst>
              <a:ext uri="{FF2B5EF4-FFF2-40B4-BE49-F238E27FC236}">
                <a16:creationId xmlns:a16="http://schemas.microsoft.com/office/drawing/2014/main" id="{C8CBE679-99EA-5900-91A1-2D7FD8678C77}"/>
              </a:ext>
            </a:extLst>
          </p:cNvPr>
          <p:cNvSpPr>
            <a:spLocks noGrp="1"/>
          </p:cNvSpPr>
          <p:nvPr>
            <p:ph type="subTitle" idx="1"/>
          </p:nvPr>
        </p:nvSpPr>
        <p:spPr/>
        <p:txBody>
          <a:bodyPr/>
          <a:lstStyle/>
          <a:p>
            <a:r>
              <a:rPr lang="es-MX" dirty="0" err="1"/>
              <a:t>Sementre</a:t>
            </a:r>
            <a:r>
              <a:rPr lang="es-MX" dirty="0"/>
              <a:t> I – 2024</a:t>
            </a:r>
          </a:p>
          <a:p>
            <a:r>
              <a:rPr lang="es-MX" dirty="0"/>
              <a:t>Rafael M. Plaza R. </a:t>
            </a:r>
          </a:p>
        </p:txBody>
      </p:sp>
    </p:spTree>
    <p:extLst>
      <p:ext uri="{BB962C8B-B14F-4D97-AF65-F5344CB8AC3E}">
        <p14:creationId xmlns:p14="http://schemas.microsoft.com/office/powerpoint/2010/main" val="115711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0500F-46C6-5AB0-2F43-D064310ED0F2}"/>
              </a:ext>
            </a:extLst>
          </p:cNvPr>
          <p:cNvSpPr>
            <a:spLocks noGrp="1"/>
          </p:cNvSpPr>
          <p:nvPr>
            <p:ph type="title"/>
          </p:nvPr>
        </p:nvSpPr>
        <p:spPr/>
        <p:txBody>
          <a:bodyPr/>
          <a:lstStyle/>
          <a:p>
            <a:r>
              <a:rPr lang="es-MX" dirty="0"/>
              <a:t>¿Cuáles son los </a:t>
            </a:r>
            <a:r>
              <a:rPr lang="es-MX"/>
              <a:t>IGA en que </a:t>
            </a:r>
            <a:r>
              <a:rPr lang="es-MX" dirty="0"/>
              <a:t>pondremos énfasis en este curso?</a:t>
            </a:r>
          </a:p>
        </p:txBody>
      </p:sp>
      <p:sp>
        <p:nvSpPr>
          <p:cNvPr id="3" name="Marcador de contenido 2">
            <a:extLst>
              <a:ext uri="{FF2B5EF4-FFF2-40B4-BE49-F238E27FC236}">
                <a16:creationId xmlns:a16="http://schemas.microsoft.com/office/drawing/2014/main" id="{70C447B3-8B61-D9A3-6706-B241EE9BCC45}"/>
              </a:ext>
            </a:extLst>
          </p:cNvPr>
          <p:cNvSpPr>
            <a:spLocks noGrp="1"/>
          </p:cNvSpPr>
          <p:nvPr>
            <p:ph idx="1"/>
          </p:nvPr>
        </p:nvSpPr>
        <p:spPr/>
        <p:txBody>
          <a:bodyPr/>
          <a:lstStyle/>
          <a:p>
            <a:pPr algn="just">
              <a:buFont typeface="Wingdings" panose="05000000000000000000" pitchFamily="2" charset="2"/>
              <a:buChar char="§"/>
            </a:pPr>
            <a:r>
              <a:rPr lang="es-MX" dirty="0"/>
              <a:t>Evaluación Ambiental Estratégica (EAE).</a:t>
            </a:r>
          </a:p>
          <a:p>
            <a:pPr algn="just">
              <a:buFont typeface="Wingdings" panose="05000000000000000000" pitchFamily="2" charset="2"/>
              <a:buChar char="§"/>
            </a:pPr>
            <a:r>
              <a:rPr lang="es-MX" dirty="0"/>
              <a:t>Evaluación de Impacto Ambiental - Resoluciones de Calificación Ambiental (RCA), </a:t>
            </a:r>
          </a:p>
          <a:p>
            <a:pPr algn="just">
              <a:buFont typeface="Wingdings" panose="05000000000000000000" pitchFamily="2" charset="2"/>
              <a:buChar char="§"/>
            </a:pPr>
            <a:r>
              <a:rPr lang="es-MX" dirty="0"/>
              <a:t>Normas de Emisión, </a:t>
            </a:r>
          </a:p>
          <a:p>
            <a:pPr algn="just">
              <a:buFont typeface="Wingdings" panose="05000000000000000000" pitchFamily="2" charset="2"/>
              <a:buChar char="§"/>
            </a:pPr>
            <a:r>
              <a:rPr lang="es-MX" dirty="0"/>
              <a:t>Normas de Calidad,</a:t>
            </a:r>
          </a:p>
          <a:p>
            <a:pPr algn="just">
              <a:buFont typeface="Wingdings" panose="05000000000000000000" pitchFamily="2" charset="2"/>
              <a:buChar char="§"/>
            </a:pPr>
            <a:r>
              <a:rPr lang="es-MX" dirty="0"/>
              <a:t>Planes de Prevención,</a:t>
            </a:r>
          </a:p>
          <a:p>
            <a:pPr algn="just">
              <a:buFont typeface="Wingdings" panose="05000000000000000000" pitchFamily="2" charset="2"/>
              <a:buChar char="§"/>
            </a:pPr>
            <a:r>
              <a:rPr lang="es-MX" dirty="0"/>
              <a:t>Planes de Descontaminación Ambiental, y </a:t>
            </a:r>
          </a:p>
          <a:p>
            <a:pPr algn="just">
              <a:buFont typeface="Wingdings" panose="05000000000000000000" pitchFamily="2" charset="2"/>
              <a:buChar char="§"/>
            </a:pPr>
            <a:r>
              <a:rPr lang="es-MX" dirty="0"/>
              <a:t>Otros instrumentos de carácter ambiental que establezca la ley.</a:t>
            </a:r>
          </a:p>
        </p:txBody>
      </p:sp>
    </p:spTree>
    <p:extLst>
      <p:ext uri="{BB962C8B-B14F-4D97-AF65-F5344CB8AC3E}">
        <p14:creationId xmlns:p14="http://schemas.microsoft.com/office/powerpoint/2010/main" val="284186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lstStyle/>
          <a:p>
            <a:r>
              <a:rPr lang="es-MX" dirty="0"/>
              <a:t>¿Cuáles son los IGA (en la ley 19.300)? Educación e investigación ambiental. </a:t>
            </a:r>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Ley 19.300 Título II Párrafo 1º, arts. 6 y 7.</a:t>
            </a:r>
          </a:p>
          <a:p>
            <a:pPr algn="just">
              <a:buFont typeface="Wingdings" panose="05000000000000000000" pitchFamily="2" charset="2"/>
              <a:buChar char="§"/>
            </a:pPr>
            <a:r>
              <a:rPr lang="es-MX" dirty="0"/>
              <a:t>Establecimientos educacionales con certificación ambiental.</a:t>
            </a:r>
          </a:p>
          <a:p>
            <a:pPr lvl="1" algn="just">
              <a:buFont typeface="Wingdings" panose="05000000000000000000" pitchFamily="2" charset="2"/>
              <a:buChar char="§"/>
            </a:pPr>
            <a:r>
              <a:rPr lang="es-MX" dirty="0"/>
              <a:t>El Sistema Nacional de Certificación Ambiental de Establecimientos Educacionales (SNCAE) es un programa intersectorial de carácter voluntario, implementado por el Ministerio del Medio Ambiente en conjunto con el Ministerio de Educación, la Corporación Nacional Forestal y UNESCO.</a:t>
            </a:r>
          </a:p>
          <a:p>
            <a:pPr lvl="2" algn="just">
              <a:buFont typeface="Wingdings" panose="05000000000000000000" pitchFamily="2" charset="2"/>
              <a:buChar char="§"/>
            </a:pPr>
            <a:r>
              <a:rPr lang="es-MX" dirty="0"/>
              <a:t>Las categorías que se incluyen son: certificación básica, certificación media, certificación de excelencia, y los establecimientos educacionales no certificados ambientalmente.</a:t>
            </a:r>
          </a:p>
          <a:p>
            <a:pPr lvl="2" algn="just">
              <a:buFont typeface="Wingdings" panose="05000000000000000000" pitchFamily="2" charset="2"/>
              <a:buChar char="§"/>
            </a:pPr>
            <a:r>
              <a:rPr lang="es-MX" dirty="0"/>
              <a:t>El SNCAE considera como establecimiento educacional a establecimientos de enseñanza básica y media, jardines infantiles y escuelas unidocentes.</a:t>
            </a:r>
          </a:p>
          <a:p>
            <a:pPr algn="just">
              <a:buFont typeface="Wingdings" panose="05000000000000000000" pitchFamily="2" charset="2"/>
              <a:buChar char="§"/>
            </a:pPr>
            <a:r>
              <a:rPr lang="es-MX" dirty="0"/>
              <a:t>Academia de Formación Ambiental Adriana Hoffman.</a:t>
            </a:r>
          </a:p>
          <a:p>
            <a:pPr lvl="1" algn="just">
              <a:buFont typeface="Wingdings" panose="05000000000000000000" pitchFamily="2" charset="2"/>
              <a:buChar char="§"/>
            </a:pPr>
            <a:r>
              <a:rPr lang="es-MX" dirty="0"/>
              <a:t>La Academia imparte gratuitamente diversos cursos e-learning, talleres y seminarios dirigidos principalmente a la ciudadanía, en materias priorizadas por el MMA y, coincidentes con las temáticas de interés ciudadano manifestadas en distintos instrumentos de consulta pública.</a:t>
            </a:r>
          </a:p>
          <a:p>
            <a:pPr lvl="2" algn="just">
              <a:buFont typeface="Wingdings" panose="05000000000000000000" pitchFamily="2" charset="2"/>
              <a:buChar char="§"/>
            </a:pPr>
            <a:r>
              <a:rPr lang="es-MX" dirty="0"/>
              <a:t>Los cursos brindados por la Academia son para atender la creciente demanda ciudadana en materias de Educación Ambiental y Educación para el Desarrollo Sustentable, garantizando la transmisión de conocimientos y la enseñanza de conceptos modernos de protección ambiental, orientados a la comprensión y toma de conciencia de los problemas ambientales. Además, para garantizar un proceso continuo de formación y actualización docente en sus distintos niveles, promoviendo la difusión de contenidos ambientales en sus centros educativos. También se busca actualizar contenidos ambientales, procesos normativos y legales en profesionales del sector público, y capacitar a trabajadores organizados de empresas públicas y privadas en materias ambientales de sus respectivas competencias. Por último, la Academia tiene como objetivo apoyar y colaborar con socios nacionales e internacionales fortaleciendo el trabajo en red con instituciones que imparten capacitación en materias comunes.</a:t>
            </a:r>
          </a:p>
        </p:txBody>
      </p:sp>
    </p:spTree>
    <p:extLst>
      <p:ext uri="{BB962C8B-B14F-4D97-AF65-F5344CB8AC3E}">
        <p14:creationId xmlns:p14="http://schemas.microsoft.com/office/powerpoint/2010/main" val="362906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CBC1-4FF4-DD5B-6E79-446A30E8308A}"/>
              </a:ext>
            </a:extLst>
          </p:cNvPr>
          <p:cNvSpPr>
            <a:spLocks noGrp="1"/>
          </p:cNvSpPr>
          <p:nvPr>
            <p:ph type="title"/>
          </p:nvPr>
        </p:nvSpPr>
        <p:spPr/>
        <p:txBody>
          <a:bodyPr/>
          <a:lstStyle/>
          <a:p>
            <a:r>
              <a:rPr kumimoji="0" lang="es-MX"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¿Cuáles son los </a:t>
            </a:r>
            <a:r>
              <a:rPr kumimoji="0" lang="es-MX" sz="4500" b="0" i="0" u="none" strike="noStrike" kern="1200" cap="all" spc="100" normalizeH="0" baseline="0" noProof="0" dirty="0" err="1">
                <a:ln>
                  <a:noFill/>
                </a:ln>
                <a:solidFill>
                  <a:prstClr val="black">
                    <a:lumMod val="95000"/>
                    <a:lumOff val="5000"/>
                  </a:prstClr>
                </a:solidFill>
                <a:effectLst/>
                <a:uLnTx/>
                <a:uFillTx/>
                <a:latin typeface="Tw Cen MT Condensed" panose="020B0606020104020203"/>
                <a:ea typeface="+mj-ea"/>
                <a:cs typeface="+mj-cs"/>
              </a:rPr>
              <a:t>iga</a:t>
            </a:r>
            <a:r>
              <a:rPr kumimoji="0" lang="es-MX"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 (en la Ley 19.300)?</a:t>
            </a:r>
            <a:br>
              <a:rPr kumimoji="0" lang="es-MX"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br>
            <a:r>
              <a:rPr kumimoji="0" lang="es-MX"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evaluación ambiental estratégica (EAE)</a:t>
            </a:r>
            <a:endParaRPr lang="es-MX" dirty="0"/>
          </a:p>
        </p:txBody>
      </p:sp>
      <p:sp>
        <p:nvSpPr>
          <p:cNvPr id="3" name="Marcador de contenido 2">
            <a:extLst>
              <a:ext uri="{FF2B5EF4-FFF2-40B4-BE49-F238E27FC236}">
                <a16:creationId xmlns:a16="http://schemas.microsoft.com/office/drawing/2014/main" id="{BFEE011D-36D8-BC92-40AC-E89BED4138B5}"/>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Tw Cen MT" panose="020B0602020104020603"/>
                <a:ea typeface="+mn-ea"/>
                <a:cs typeface="+mn-cs"/>
              </a:rPr>
              <a:t>La Evaluación Ambiental Estratégica (EAE) es un Instrumento de Gestión Ambiental que busca incorporar las consideraciones ambientales en los procesos de toma de decisión estratégica, como las Políticas, Planes e Instrumentos de Ordenamiento Territorial, bajo una mirada de sustentabilidad.</a:t>
            </a:r>
          </a:p>
          <a:p>
            <a:pPr marL="265176" marR="0" lvl="1" indent="-137160" algn="l" defTabSz="914400" rtl="0" eaLnBrk="1" fontAlgn="auto" latinLnBrk="0" hangingPunct="1">
              <a:lnSpc>
                <a:spcPct val="90000"/>
              </a:lnSpc>
              <a:spcBef>
                <a:spcPts val="200"/>
              </a:spcBef>
              <a:spcAft>
                <a:spcPts val="400"/>
              </a:spcAft>
              <a:buClr>
                <a:srgbClr val="99CB38"/>
              </a:buClr>
              <a:buSzTx/>
              <a:buFont typeface="Wingdings" panose="05000000000000000000" pitchFamily="2" charset="2"/>
              <a:buChar char="§"/>
              <a:tabLst/>
              <a:defRPr/>
            </a:pPr>
            <a:r>
              <a:rPr kumimoji="0" lang="es-MX" sz="1700" b="0" i="0" u="none" strike="noStrike" kern="1200" cap="none" spc="0" normalizeH="0" baseline="0" noProof="0" dirty="0">
                <a:ln>
                  <a:noFill/>
                </a:ln>
                <a:solidFill>
                  <a:prstClr val="black"/>
                </a:solidFill>
                <a:effectLst/>
                <a:uLnTx/>
                <a:uFillTx/>
                <a:latin typeface="Tw Cen MT" panose="020B0602020104020603"/>
                <a:ea typeface="+mn-ea"/>
                <a:cs typeface="+mn-cs"/>
              </a:rPr>
              <a:t>El artículo 7 bis de la Ley 19.300 sobre Bases Generales del Medio Ambiente, establece que se someterán a la EAE, “las políticas y planes de carácter normativo general, así como sus modificaciones sustanciales, que tengan impacto sobre el medio ambiente o la sustentabilidad, que el Presidente de la República, a proposición del Consejo de Ministros, señalado en el artículo 71, decida”. Asimismo, es obligatorio para los planes regionales de ordenamiento territorial (PROT), planes reguladores intercomunales (PRI), planes reguladores comunales (PRC) y planes seccionales (PS), planes regionales de desarrollo urbano (PRDU), y zonificaciones del borde costero (MAZBC,MIZBC), del territorio marítimo y el manejo integrado de cuencas o los instrumentos de ordenamiento territorial que los reemplacen o sistematicen.</a:t>
            </a:r>
          </a:p>
          <a:p>
            <a:endParaRPr lang="es-MX" dirty="0"/>
          </a:p>
        </p:txBody>
      </p:sp>
    </p:spTree>
    <p:extLst>
      <p:ext uri="{BB962C8B-B14F-4D97-AF65-F5344CB8AC3E}">
        <p14:creationId xmlns:p14="http://schemas.microsoft.com/office/powerpoint/2010/main" val="247789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23A77-BB91-0C71-6A49-E82D19610479}"/>
              </a:ext>
            </a:extLst>
          </p:cNvPr>
          <p:cNvSpPr>
            <a:spLocks noGrp="1"/>
          </p:cNvSpPr>
          <p:nvPr>
            <p:ph type="title"/>
          </p:nvPr>
        </p:nvSpPr>
        <p:spPr/>
        <p:txBody>
          <a:bodyPr/>
          <a:lstStyle/>
          <a:p>
            <a:r>
              <a:rPr kumimoji="0" lang="es-MX"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¿Cuáles son los IGA (en la ley 19.300)? </a:t>
            </a:r>
            <a:r>
              <a:rPr lang="es-MX" dirty="0"/>
              <a:t>Programa de regulación ambiental</a:t>
            </a:r>
          </a:p>
        </p:txBody>
      </p:sp>
      <p:sp>
        <p:nvSpPr>
          <p:cNvPr id="3" name="Marcador de contenido 2">
            <a:extLst>
              <a:ext uri="{FF2B5EF4-FFF2-40B4-BE49-F238E27FC236}">
                <a16:creationId xmlns:a16="http://schemas.microsoft.com/office/drawing/2014/main" id="{D5C40023-4B88-228B-52A7-BE71A6067F46}"/>
              </a:ext>
            </a:extLst>
          </p:cNvPr>
          <p:cNvSpPr>
            <a:spLocks noGrp="1"/>
          </p:cNvSpPr>
          <p:nvPr>
            <p:ph idx="1"/>
          </p:nvPr>
        </p:nvSpPr>
        <p:spPr/>
        <p:txBody>
          <a:bodyPr>
            <a:normAutofit fontScale="77500" lnSpcReduction="20000"/>
          </a:bodyPr>
          <a:lstStyle/>
          <a:p>
            <a:pPr algn="just"/>
            <a:r>
              <a:rPr lang="es-MX" dirty="0"/>
              <a:t>Artículo 7° quinquies.- El Ministerio del Medio Ambiente establecerá un programa de regulación ambiental que contenga los criterios de sustentabilidad y las prioridades programáticas en materia de políticas, planes y programas para la elaboración y revisión de los instrumentos de gestión ambiental y de gestión del cambio climático, en el ámbito de sus competencias.</a:t>
            </a:r>
          </a:p>
          <a:p>
            <a:pPr algn="just"/>
            <a:r>
              <a:rPr lang="es-MX" dirty="0"/>
              <a:t>    Dicho programa se fundamentará en antecedentes sobre el estado de la situación ambiental del país, las evidencias de impactos ambientales nacionales, regionales o locales y los objetivos y metas establecidos en la Estrategia Climática de Largo Plazo y la Contribución Determinada a Nivel Nacional. Asimismo, podrá señalar indicadores que permitan evaluar el progreso en la elaboración y revisión de los instrumentos respectivos.</a:t>
            </a:r>
          </a:p>
          <a:p>
            <a:pPr algn="just"/>
            <a:r>
              <a:rPr lang="es-MX" dirty="0"/>
              <a:t>    El Ministerio del Medio Ambiente podrá requerir a los demás órganos de la Administración del Estado competentes la información y antecedentes que sean necesarios para la elaboración del programa.</a:t>
            </a:r>
          </a:p>
          <a:p>
            <a:pPr algn="just"/>
            <a:r>
              <a:rPr lang="es-MX" dirty="0"/>
              <a:t>    El programa deberá publicarse en el Diario Oficial y mantenerse permanentemente a disposición de la ciudadanía.</a:t>
            </a:r>
          </a:p>
          <a:p>
            <a:pPr algn="just"/>
            <a:r>
              <a:rPr lang="es-MX" dirty="0"/>
              <a:t>    El programa será dictado mediante resolución exenta del Ministerio del Medio Ambiente, a lo menos cada dos años. El Ministro del Medio Ambiente, anualmente, dará cuenta pública en la sala de ambas cámaras del Congreso Nacional sobre el estado de avance de dicho programa. Los presidentes de la Cámara de Diputados y del Senado, respectivamente, citarán a una sesión especial para dicho efecto.</a:t>
            </a:r>
          </a:p>
        </p:txBody>
      </p:sp>
    </p:spTree>
    <p:extLst>
      <p:ext uri="{BB962C8B-B14F-4D97-AF65-F5344CB8AC3E}">
        <p14:creationId xmlns:p14="http://schemas.microsoft.com/office/powerpoint/2010/main" val="141008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9C449-A25D-FD74-55EB-7B6E1639C847}"/>
              </a:ext>
            </a:extLst>
          </p:cNvPr>
          <p:cNvSpPr>
            <a:spLocks noGrp="1"/>
          </p:cNvSpPr>
          <p:nvPr>
            <p:ph type="title"/>
          </p:nvPr>
        </p:nvSpPr>
        <p:spPr/>
        <p:txBody>
          <a:bodyPr>
            <a:normAutofit fontScale="90000"/>
          </a:bodyPr>
          <a:lstStyle/>
          <a:p>
            <a:r>
              <a:rPr lang="es-MX" dirty="0"/>
              <a:t>¿Cuáles son los </a:t>
            </a:r>
            <a:r>
              <a:rPr lang="es-MX" dirty="0" err="1"/>
              <a:t>iga</a:t>
            </a:r>
            <a:r>
              <a:rPr lang="es-MX" dirty="0"/>
              <a:t> (en la Ley 19.300)?</a:t>
            </a:r>
            <a:br>
              <a:rPr lang="es-MX" dirty="0"/>
            </a:br>
            <a:r>
              <a:rPr lang="es-MX" dirty="0"/>
              <a:t>Sistema de evaluación de impacto ambiental</a:t>
            </a:r>
          </a:p>
        </p:txBody>
      </p:sp>
      <p:sp>
        <p:nvSpPr>
          <p:cNvPr id="3" name="Marcador de contenido 2">
            <a:extLst>
              <a:ext uri="{FF2B5EF4-FFF2-40B4-BE49-F238E27FC236}">
                <a16:creationId xmlns:a16="http://schemas.microsoft.com/office/drawing/2014/main" id="{8FC6BF7E-9AC7-F5F6-7879-19838F3D0E37}"/>
              </a:ext>
            </a:extLst>
          </p:cNvPr>
          <p:cNvSpPr>
            <a:spLocks noGrp="1"/>
          </p:cNvSpPr>
          <p:nvPr>
            <p:ph idx="1"/>
          </p:nvPr>
        </p:nvSpPr>
        <p:spPr/>
        <p:txBody>
          <a:bodyPr>
            <a:normAutofit/>
          </a:bodyPr>
          <a:lstStyle/>
          <a:p>
            <a:pPr>
              <a:buFont typeface="Wingdings" panose="05000000000000000000" pitchFamily="2" charset="2"/>
              <a:buChar char="§"/>
            </a:pPr>
            <a:r>
              <a:rPr lang="es-MX" dirty="0"/>
              <a:t>Sistema de Evaluación de Impacto Ambiental (SEIA)</a:t>
            </a:r>
          </a:p>
          <a:p>
            <a:pPr>
              <a:buFont typeface="Wingdings" panose="05000000000000000000" pitchFamily="2" charset="2"/>
              <a:buChar char="§"/>
            </a:pPr>
            <a:r>
              <a:rPr lang="es-MX" dirty="0"/>
              <a:t>Administrado por el Servicio de Evaluación Ambiental (SEA).</a:t>
            </a:r>
          </a:p>
          <a:p>
            <a:pPr>
              <a:buFont typeface="Wingdings" panose="05000000000000000000" pitchFamily="2" charset="2"/>
              <a:buChar char="§"/>
            </a:pPr>
            <a:r>
              <a:rPr lang="es-MX" dirty="0"/>
              <a:t>Iniciado ya por Declaraciones de Impacto Ambiental (DIA) o Estudios de Impacto Ambiental (EIA).</a:t>
            </a:r>
          </a:p>
          <a:p>
            <a:pPr>
              <a:buFont typeface="Wingdings" panose="05000000000000000000" pitchFamily="2" charset="2"/>
              <a:buChar char="§"/>
            </a:pPr>
            <a:r>
              <a:rPr lang="es-MX" dirty="0"/>
              <a:t>Decreto Supremo </a:t>
            </a:r>
            <a:r>
              <a:rPr lang="es-MX" dirty="0" err="1"/>
              <a:t>Nº</a:t>
            </a:r>
            <a:r>
              <a:rPr lang="es-MX" dirty="0"/>
              <a:t> 40/2013, Reglamento del SEIA.</a:t>
            </a:r>
          </a:p>
        </p:txBody>
      </p:sp>
    </p:spTree>
    <p:extLst>
      <p:ext uri="{BB962C8B-B14F-4D97-AF65-F5344CB8AC3E}">
        <p14:creationId xmlns:p14="http://schemas.microsoft.com/office/powerpoint/2010/main" val="324177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990A1-8871-5D9A-BFBD-A2EBB24118BD}"/>
              </a:ext>
            </a:extLst>
          </p:cNvPr>
          <p:cNvSpPr>
            <a:spLocks noGrp="1"/>
          </p:cNvSpPr>
          <p:nvPr>
            <p:ph type="title"/>
          </p:nvPr>
        </p:nvSpPr>
        <p:spPr/>
        <p:txBody>
          <a:bodyPr/>
          <a:lstStyle/>
          <a:p>
            <a:pPr algn="just"/>
            <a:r>
              <a:rPr lang="es-MX" dirty="0"/>
              <a:t>SEIA. Línea de base (LB) y zona de influencia</a:t>
            </a:r>
          </a:p>
        </p:txBody>
      </p:sp>
      <p:sp>
        <p:nvSpPr>
          <p:cNvPr id="3" name="Marcador de contenido 2">
            <a:extLst>
              <a:ext uri="{FF2B5EF4-FFF2-40B4-BE49-F238E27FC236}">
                <a16:creationId xmlns:a16="http://schemas.microsoft.com/office/drawing/2014/main" id="{7B12EE08-516E-6F71-4681-5C61F0F1899B}"/>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s-MX" dirty="0"/>
              <a:t>La LB consiste en la descripción detallada del área de influencia de un proyecto o actividad, en forma previa a su ejecución.</a:t>
            </a:r>
          </a:p>
          <a:p>
            <a:pPr>
              <a:buFont typeface="Wingdings" panose="05000000000000000000" pitchFamily="2" charset="2"/>
              <a:buChar char="§"/>
            </a:pPr>
            <a:r>
              <a:rPr lang="es-MX" dirty="0"/>
              <a:t>Constituye uno de los contenidos mínimos exigidos por la Ley 19.300 (art. 81 letra c)) para la elaboración de Estudios de Impacto Ambiental (EIA). Sistema de Información de LB de proyectos sometidos al SEIA.</a:t>
            </a:r>
          </a:p>
          <a:p>
            <a:pPr>
              <a:buFont typeface="Wingdings" panose="05000000000000000000" pitchFamily="2" charset="2"/>
              <a:buChar char="§"/>
            </a:pPr>
            <a:r>
              <a:rPr lang="es-MX" dirty="0"/>
              <a:t>Permite evaluar los impactos que pudieren generarse o presentarse sobre los elementos del medio ambiente.</a:t>
            </a:r>
          </a:p>
          <a:p>
            <a:pPr>
              <a:buFont typeface="Wingdings" panose="05000000000000000000" pitchFamily="2" charset="2"/>
              <a:buChar char="§"/>
            </a:pPr>
            <a:r>
              <a:rPr lang="es-MX" dirty="0"/>
              <a:t>Los elementos del medio ambiente que debe considerar una LB son, en síntesis, de acuerdo al art. 12 letra f) del Reglamento del SEIA son:</a:t>
            </a:r>
          </a:p>
          <a:p>
            <a:pPr lvl="1">
              <a:buFont typeface="Wingdings" panose="05000000000000000000" pitchFamily="2" charset="2"/>
              <a:buChar char="§"/>
            </a:pPr>
            <a:r>
              <a:rPr lang="es-MX" dirty="0"/>
              <a:t>Medio físico (caracterización y análisis del clima, geología, geomorfología, hidrogeología, oceanografía, limnología, hidrología, edafología y recursos hídricos)</a:t>
            </a:r>
          </a:p>
          <a:p>
            <a:pPr lvl="1">
              <a:buFont typeface="Wingdings" panose="05000000000000000000" pitchFamily="2" charset="2"/>
              <a:buChar char="§"/>
            </a:pPr>
            <a:r>
              <a:rPr lang="es-MX" dirty="0"/>
              <a:t>Medio biótico (descripción y análisis de la biota).</a:t>
            </a:r>
          </a:p>
          <a:p>
            <a:pPr lvl="1">
              <a:buFont typeface="Wingdings" panose="05000000000000000000" pitchFamily="2" charset="2"/>
              <a:buChar char="§"/>
            </a:pPr>
            <a:r>
              <a:rPr lang="es-MX" dirty="0"/>
              <a:t>Medio humano (</a:t>
            </a:r>
            <a:r>
              <a:rPr lang="es-MX" dirty="0" err="1"/>
              <a:t>info</a:t>
            </a:r>
            <a:r>
              <a:rPr lang="es-MX" dirty="0"/>
              <a:t> y análisis de sus dimensiones geográfica, demográfica, antropológica, socioeconómica y de bienestar social, con énfasis en comunidades protegidas por leyes especiales).</a:t>
            </a:r>
          </a:p>
          <a:p>
            <a:pPr lvl="1">
              <a:buFont typeface="Wingdings" panose="05000000000000000000" pitchFamily="2" charset="2"/>
              <a:buChar char="§"/>
            </a:pPr>
            <a:r>
              <a:rPr lang="es-MX" dirty="0"/>
              <a:t>Medio construido (equipamiento, obras de infraestructura y descripción de actividades económicas).</a:t>
            </a:r>
          </a:p>
          <a:p>
            <a:pPr lvl="1">
              <a:buFont typeface="Wingdings" panose="05000000000000000000" pitchFamily="2" charset="2"/>
              <a:buChar char="§"/>
            </a:pPr>
            <a:r>
              <a:rPr lang="es-MX" dirty="0"/>
              <a:t>Uso de los elementos del medio ambiente comprendidos en el área de influencia (descripción del uso del suelo).</a:t>
            </a:r>
          </a:p>
          <a:p>
            <a:pPr lvl="1">
              <a:buFont typeface="Wingdings" panose="05000000000000000000" pitchFamily="2" charset="2"/>
              <a:buChar char="§"/>
            </a:pPr>
            <a:r>
              <a:rPr lang="es-MX" dirty="0"/>
              <a:t>Elementos naturales y artificiales que componen el patrimonio cultural (caracterización de Monumentos Nacionales).</a:t>
            </a:r>
          </a:p>
          <a:p>
            <a:pPr lvl="1">
              <a:buFont typeface="Wingdings" panose="05000000000000000000" pitchFamily="2" charset="2"/>
              <a:buChar char="§"/>
            </a:pPr>
            <a:r>
              <a:rPr lang="es-MX" dirty="0"/>
              <a:t>El paisaje (visibilidad, fragilidad y calidad, entre otros). </a:t>
            </a:r>
          </a:p>
        </p:txBody>
      </p:sp>
    </p:spTree>
    <p:extLst>
      <p:ext uri="{BB962C8B-B14F-4D97-AF65-F5344CB8AC3E}">
        <p14:creationId xmlns:p14="http://schemas.microsoft.com/office/powerpoint/2010/main" val="269890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9B4352A-A33A-60F8-C005-DF306BA2A47D}"/>
              </a:ext>
            </a:extLst>
          </p:cNvPr>
          <p:cNvPicPr>
            <a:picLocks noGrp="1" noChangeAspect="1"/>
          </p:cNvPicPr>
          <p:nvPr>
            <p:ph idx="4294967295"/>
          </p:nvPr>
        </p:nvPicPr>
        <p:blipFill>
          <a:blip r:embed="rId2"/>
          <a:stretch>
            <a:fillRect/>
          </a:stretch>
        </p:blipFill>
        <p:spPr>
          <a:xfrm>
            <a:off x="920706" y="678299"/>
            <a:ext cx="8816077" cy="5788081"/>
          </a:xfrm>
        </p:spPr>
      </p:pic>
    </p:spTree>
    <p:extLst>
      <p:ext uri="{BB962C8B-B14F-4D97-AF65-F5344CB8AC3E}">
        <p14:creationId xmlns:p14="http://schemas.microsoft.com/office/powerpoint/2010/main" val="85320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5478E-5FC0-485A-601C-A7BC2A35943C}"/>
              </a:ext>
            </a:extLst>
          </p:cNvPr>
          <p:cNvSpPr>
            <a:spLocks noGrp="1"/>
          </p:cNvSpPr>
          <p:nvPr>
            <p:ph type="title"/>
          </p:nvPr>
        </p:nvSpPr>
        <p:spPr/>
        <p:txBody>
          <a:bodyPr/>
          <a:lstStyle/>
          <a:p>
            <a:r>
              <a:rPr lang="es-MX" dirty="0"/>
              <a:t>Diferencias entre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852ECB30-C979-8C32-200E-C5D9C8986DB5}"/>
              </a:ext>
            </a:extLst>
          </p:cNvPr>
          <p:cNvPicPr>
            <a:picLocks noGrp="1" noChangeAspect="1"/>
          </p:cNvPicPr>
          <p:nvPr>
            <p:ph idx="1"/>
          </p:nvPr>
        </p:nvPicPr>
        <p:blipFill>
          <a:blip r:embed="rId2"/>
          <a:stretch>
            <a:fillRect/>
          </a:stretch>
        </p:blipFill>
        <p:spPr>
          <a:xfrm>
            <a:off x="1024128" y="1702684"/>
            <a:ext cx="9311745" cy="4988328"/>
          </a:xfrm>
        </p:spPr>
      </p:pic>
    </p:spTree>
    <p:extLst>
      <p:ext uri="{BB962C8B-B14F-4D97-AF65-F5344CB8AC3E}">
        <p14:creationId xmlns:p14="http://schemas.microsoft.com/office/powerpoint/2010/main" val="196994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D9E59-34DE-E981-A4C7-7680B5D04CFD}"/>
              </a:ext>
            </a:extLst>
          </p:cNvPr>
          <p:cNvSpPr>
            <a:spLocks noGrp="1"/>
          </p:cNvSpPr>
          <p:nvPr>
            <p:ph type="title"/>
          </p:nvPr>
        </p:nvSpPr>
        <p:spPr/>
        <p:txBody>
          <a:bodyPr/>
          <a:lstStyle/>
          <a:p>
            <a:r>
              <a:rPr lang="es-MX" dirty="0"/>
              <a:t>Contenidos comunes a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2128543E-9A6C-8354-74DD-038475A5BA44}"/>
              </a:ext>
            </a:extLst>
          </p:cNvPr>
          <p:cNvPicPr>
            <a:picLocks noGrp="1" noChangeAspect="1"/>
          </p:cNvPicPr>
          <p:nvPr>
            <p:ph idx="1"/>
          </p:nvPr>
        </p:nvPicPr>
        <p:blipFill>
          <a:blip r:embed="rId2"/>
          <a:stretch>
            <a:fillRect/>
          </a:stretch>
        </p:blipFill>
        <p:spPr>
          <a:xfrm>
            <a:off x="1100771" y="1688835"/>
            <a:ext cx="8692768" cy="4830672"/>
          </a:xfrm>
        </p:spPr>
      </p:pic>
    </p:spTree>
    <p:extLst>
      <p:ext uri="{BB962C8B-B14F-4D97-AF65-F5344CB8AC3E}">
        <p14:creationId xmlns:p14="http://schemas.microsoft.com/office/powerpoint/2010/main" val="177178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6DB27-2A63-24CA-12E6-9C77CFD08030}"/>
              </a:ext>
            </a:extLst>
          </p:cNvPr>
          <p:cNvSpPr>
            <a:spLocks noGrp="1"/>
          </p:cNvSpPr>
          <p:nvPr>
            <p:ph type="title"/>
          </p:nvPr>
        </p:nvSpPr>
        <p:spPr>
          <a:xfrm>
            <a:off x="1024128" y="585216"/>
            <a:ext cx="9720072" cy="587738"/>
          </a:xfrm>
        </p:spPr>
        <p:txBody>
          <a:bodyPr>
            <a:normAutofit fontScale="90000"/>
          </a:bodyPr>
          <a:lstStyle/>
          <a:p>
            <a:r>
              <a:rPr lang="es-MX" dirty="0"/>
              <a:t>Contenidos mínimos de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0CCABBC5-783D-37CD-5C3A-6B19BF05ADA1}"/>
              </a:ext>
            </a:extLst>
          </p:cNvPr>
          <p:cNvPicPr>
            <a:picLocks noGrp="1" noChangeAspect="1"/>
          </p:cNvPicPr>
          <p:nvPr>
            <p:ph idx="1"/>
          </p:nvPr>
        </p:nvPicPr>
        <p:blipFill>
          <a:blip r:embed="rId2"/>
          <a:stretch>
            <a:fillRect/>
          </a:stretch>
        </p:blipFill>
        <p:spPr>
          <a:xfrm>
            <a:off x="1103587" y="1122714"/>
            <a:ext cx="8891751" cy="5522990"/>
          </a:xfrm>
        </p:spPr>
      </p:pic>
    </p:spTree>
    <p:extLst>
      <p:ext uri="{BB962C8B-B14F-4D97-AF65-F5344CB8AC3E}">
        <p14:creationId xmlns:p14="http://schemas.microsoft.com/office/powerpoint/2010/main" val="100388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BADEB-0ED2-6DE5-AF10-9DA14E80EA44}"/>
              </a:ext>
            </a:extLst>
          </p:cNvPr>
          <p:cNvSpPr>
            <a:spLocks noGrp="1"/>
          </p:cNvSpPr>
          <p:nvPr>
            <p:ph type="title"/>
          </p:nvPr>
        </p:nvSpPr>
        <p:spPr/>
        <p:txBody>
          <a:bodyPr/>
          <a:lstStyle/>
          <a:p>
            <a:r>
              <a:rPr lang="es-MX" dirty="0"/>
              <a:t>recordatorio</a:t>
            </a:r>
          </a:p>
        </p:txBody>
      </p:sp>
      <p:sp>
        <p:nvSpPr>
          <p:cNvPr id="3" name="Marcador de texto 2">
            <a:extLst>
              <a:ext uri="{FF2B5EF4-FFF2-40B4-BE49-F238E27FC236}">
                <a16:creationId xmlns:a16="http://schemas.microsoft.com/office/drawing/2014/main" id="{089C65B4-40C2-27DF-ECFC-0AFE1AF0AB68}"/>
              </a:ext>
            </a:extLst>
          </p:cNvPr>
          <p:cNvSpPr>
            <a:spLocks noGrp="1"/>
          </p:cNvSpPr>
          <p:nvPr>
            <p:ph type="body" idx="1"/>
          </p:nvPr>
        </p:nvSpPr>
        <p:spPr/>
        <p:txBody>
          <a:bodyPr/>
          <a:lstStyle/>
          <a:p>
            <a:r>
              <a:rPr lang="es-MX" dirty="0"/>
              <a:t>La institucionalidad ambiental.</a:t>
            </a:r>
          </a:p>
          <a:p>
            <a:r>
              <a:rPr lang="es-MX" dirty="0"/>
              <a:t>El Servicio de Evaluación Ambiental (SEA)</a:t>
            </a:r>
          </a:p>
        </p:txBody>
      </p:sp>
    </p:spTree>
    <p:extLst>
      <p:ext uri="{BB962C8B-B14F-4D97-AF65-F5344CB8AC3E}">
        <p14:creationId xmlns:p14="http://schemas.microsoft.com/office/powerpoint/2010/main" val="60712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3F6A1-D152-F9BA-1293-FDE1334530E0}"/>
              </a:ext>
            </a:extLst>
          </p:cNvPr>
          <p:cNvSpPr>
            <a:spLocks noGrp="1"/>
          </p:cNvSpPr>
          <p:nvPr>
            <p:ph type="title"/>
          </p:nvPr>
        </p:nvSpPr>
        <p:spPr/>
        <p:txBody>
          <a:bodyPr/>
          <a:lstStyle/>
          <a:p>
            <a:r>
              <a:rPr lang="es-MX" dirty="0" err="1"/>
              <a:t>Eia</a:t>
            </a:r>
            <a:r>
              <a:rPr lang="es-MX" dirty="0"/>
              <a:t>. Diagrama de flujo</a:t>
            </a:r>
          </a:p>
        </p:txBody>
      </p:sp>
      <p:pic>
        <p:nvPicPr>
          <p:cNvPr id="5" name="Marcador de contenido 4">
            <a:extLst>
              <a:ext uri="{FF2B5EF4-FFF2-40B4-BE49-F238E27FC236}">
                <a16:creationId xmlns:a16="http://schemas.microsoft.com/office/drawing/2014/main" id="{E4467C32-83EB-7AF6-6D4F-496E144D2939}"/>
              </a:ext>
            </a:extLst>
          </p:cNvPr>
          <p:cNvPicPr>
            <a:picLocks noGrp="1" noChangeAspect="1"/>
          </p:cNvPicPr>
          <p:nvPr>
            <p:ph idx="1"/>
          </p:nvPr>
        </p:nvPicPr>
        <p:blipFill>
          <a:blip r:embed="rId2"/>
          <a:stretch>
            <a:fillRect/>
          </a:stretch>
        </p:blipFill>
        <p:spPr>
          <a:xfrm>
            <a:off x="1116199" y="1537516"/>
            <a:ext cx="9162918" cy="5064683"/>
          </a:xfrm>
        </p:spPr>
      </p:pic>
    </p:spTree>
    <p:extLst>
      <p:ext uri="{BB962C8B-B14F-4D97-AF65-F5344CB8AC3E}">
        <p14:creationId xmlns:p14="http://schemas.microsoft.com/office/powerpoint/2010/main" val="110821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5E200-F358-519B-D0B2-7004102A87E0}"/>
              </a:ext>
            </a:extLst>
          </p:cNvPr>
          <p:cNvSpPr>
            <a:spLocks noGrp="1"/>
          </p:cNvSpPr>
          <p:nvPr>
            <p:ph type="title"/>
          </p:nvPr>
        </p:nvSpPr>
        <p:spPr/>
        <p:txBody>
          <a:bodyPr/>
          <a:lstStyle/>
          <a:p>
            <a:r>
              <a:rPr lang="es-MX" dirty="0"/>
              <a:t>Dia. Diagrama de flujo</a:t>
            </a:r>
          </a:p>
        </p:txBody>
      </p:sp>
      <p:pic>
        <p:nvPicPr>
          <p:cNvPr id="5" name="Marcador de contenido 4">
            <a:extLst>
              <a:ext uri="{FF2B5EF4-FFF2-40B4-BE49-F238E27FC236}">
                <a16:creationId xmlns:a16="http://schemas.microsoft.com/office/drawing/2014/main" id="{BBA22DBB-19FB-4910-894E-9904A5D455B3}"/>
              </a:ext>
            </a:extLst>
          </p:cNvPr>
          <p:cNvPicPr>
            <a:picLocks noGrp="1" noChangeAspect="1"/>
          </p:cNvPicPr>
          <p:nvPr>
            <p:ph idx="1"/>
          </p:nvPr>
        </p:nvPicPr>
        <p:blipFill>
          <a:blip r:embed="rId2"/>
          <a:stretch>
            <a:fillRect/>
          </a:stretch>
        </p:blipFill>
        <p:spPr>
          <a:xfrm>
            <a:off x="1122504" y="1512549"/>
            <a:ext cx="9484536" cy="5163573"/>
          </a:xfrm>
        </p:spPr>
      </p:pic>
    </p:spTree>
    <p:extLst>
      <p:ext uri="{BB962C8B-B14F-4D97-AF65-F5344CB8AC3E}">
        <p14:creationId xmlns:p14="http://schemas.microsoft.com/office/powerpoint/2010/main" val="154639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9D4E9-F338-10C4-91D5-D731C9915ED6}"/>
              </a:ext>
            </a:extLst>
          </p:cNvPr>
          <p:cNvSpPr>
            <a:spLocks noGrp="1"/>
          </p:cNvSpPr>
          <p:nvPr>
            <p:ph type="title"/>
          </p:nvPr>
        </p:nvSpPr>
        <p:spPr/>
        <p:txBody>
          <a:bodyPr/>
          <a:lstStyle/>
          <a:p>
            <a:r>
              <a:rPr lang="es-MX" dirty="0"/>
              <a:t>Resolución de calificación ambiental (RCA)</a:t>
            </a:r>
          </a:p>
        </p:txBody>
      </p:sp>
      <p:sp>
        <p:nvSpPr>
          <p:cNvPr id="3" name="Marcador de contenido 2">
            <a:extLst>
              <a:ext uri="{FF2B5EF4-FFF2-40B4-BE49-F238E27FC236}">
                <a16:creationId xmlns:a16="http://schemas.microsoft.com/office/drawing/2014/main" id="{2AC6AFA5-1BB9-555A-9D01-1E2E56DA1445}"/>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es-MX" dirty="0"/>
              <a:t> Si bien todo proyecto debe cumplir con el universo de normas vigentes que le sean aplicables, dentro del SEIA sólo se evalúa y certifica el cumplimiento de la normativa de carácter ambiental.</a:t>
            </a:r>
          </a:p>
          <a:p>
            <a:pPr algn="just">
              <a:buFont typeface="Wingdings" panose="05000000000000000000" pitchFamily="2" charset="2"/>
              <a:buChar char="§"/>
            </a:pPr>
            <a:r>
              <a:rPr lang="es-MX" dirty="0"/>
              <a:t>Artículo 24 Ley 19.300.</a:t>
            </a:r>
          </a:p>
          <a:p>
            <a:pPr algn="just">
              <a:buFont typeface="Wingdings" panose="05000000000000000000" pitchFamily="2" charset="2"/>
              <a:buChar char="§"/>
            </a:pPr>
            <a:r>
              <a:rPr lang="es-MX" dirty="0"/>
              <a:t>Así, la RCA de un EIA y de una DIA certifica que se cumple con la normativa de carácter  ambiental, incluidos los requisitos de carácter ambiental contenidos en los permisos ambientales sectoriales (Reglamento SEIA).</a:t>
            </a:r>
          </a:p>
          <a:p>
            <a:pPr algn="just">
              <a:buFont typeface="Wingdings" panose="05000000000000000000" pitchFamily="2" charset="2"/>
              <a:buChar char="§"/>
            </a:pPr>
            <a:r>
              <a:rPr lang="es-MX" dirty="0"/>
              <a:t>El certificado, art. 25 Ley 19.300.</a:t>
            </a:r>
          </a:p>
          <a:p>
            <a:pPr algn="just">
              <a:buFont typeface="Wingdings" panose="05000000000000000000" pitchFamily="2" charset="2"/>
              <a:buChar char="§"/>
            </a:pPr>
            <a:r>
              <a:rPr lang="es-MX" dirty="0"/>
              <a:t>Caducidad de la RCA, art. 25 ter.</a:t>
            </a:r>
          </a:p>
          <a:p>
            <a:pPr algn="just">
              <a:buFont typeface="Wingdings" panose="05000000000000000000" pitchFamily="2" charset="2"/>
              <a:buChar char="§"/>
            </a:pPr>
            <a:r>
              <a:rPr lang="es-MX" dirty="0"/>
              <a:t>Registro de RCA por SMA, art. 25 </a:t>
            </a:r>
            <a:r>
              <a:rPr lang="es-MX" dirty="0" err="1"/>
              <a:t>quater</a:t>
            </a:r>
            <a:r>
              <a:rPr lang="es-MX" dirty="0"/>
              <a:t>.</a:t>
            </a:r>
          </a:p>
          <a:p>
            <a:pPr algn="just">
              <a:buFont typeface="Wingdings" panose="05000000000000000000" pitchFamily="2" charset="2"/>
              <a:buChar char="§"/>
            </a:pPr>
            <a:r>
              <a:rPr lang="es-MX" dirty="0"/>
              <a:t>Revisión de RCA por variación sustantiva de las variables evaluadas, art. 25 quinquies. </a:t>
            </a:r>
          </a:p>
        </p:txBody>
      </p:sp>
    </p:spTree>
    <p:extLst>
      <p:ext uri="{BB962C8B-B14F-4D97-AF65-F5344CB8AC3E}">
        <p14:creationId xmlns:p14="http://schemas.microsoft.com/office/powerpoint/2010/main" val="255279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normAutofit fontScale="90000"/>
          </a:bodyPr>
          <a:lstStyle/>
          <a:p>
            <a:r>
              <a:rPr lang="es-MX" dirty="0"/>
              <a:t>¿Cuáles son los IGA (en la ley 19.300)?</a:t>
            </a:r>
            <a:br>
              <a:rPr lang="es-MX" dirty="0"/>
            </a:br>
            <a:r>
              <a:rPr lang="es-MX" dirty="0"/>
              <a:t>Procesos de Consulta Ciudadana.</a:t>
            </a:r>
            <a:br>
              <a:rPr lang="es-MX" dirty="0"/>
            </a:br>
            <a:endParaRPr lang="es-MX" dirty="0"/>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Los indicadores de estos procesos consideran los desarrollados como parte de las obligaciones establecidas en la Ley 19.300 y los realizados en forma voluntaria.</a:t>
            </a:r>
          </a:p>
          <a:p>
            <a:pPr algn="just">
              <a:buFont typeface="Wingdings" panose="05000000000000000000" pitchFamily="2" charset="2"/>
              <a:buChar char="§"/>
            </a:pPr>
            <a:r>
              <a:rPr lang="es-MX" dirty="0"/>
              <a:t>Los tipos de consulta ciudadana implementados por el Ministerio son aquellos contemplados en la Ley </a:t>
            </a:r>
            <a:r>
              <a:rPr lang="es-MX" dirty="0" err="1"/>
              <a:t>N°</a:t>
            </a:r>
            <a:r>
              <a:rPr lang="es-MX" dirty="0"/>
              <a:t> 19.300 y en los respectivos reglamentos relativos a:</a:t>
            </a:r>
          </a:p>
          <a:p>
            <a:pPr lvl="1" algn="just">
              <a:buFont typeface="Wingdings" panose="05000000000000000000" pitchFamily="2" charset="2"/>
              <a:buChar char="§"/>
            </a:pPr>
            <a:r>
              <a:rPr lang="es-MX" dirty="0"/>
              <a:t>1. Dictación de Normas de Calidad Ambiental y de Emisión (Aprobado mediante D.S. </a:t>
            </a:r>
            <a:r>
              <a:rPr lang="es-MX" dirty="0" err="1"/>
              <a:t>N°</a:t>
            </a:r>
            <a:r>
              <a:rPr lang="es-MX" dirty="0"/>
              <a:t> 38 de 2012 del Ministerio del Medio Ambiente).</a:t>
            </a:r>
          </a:p>
          <a:p>
            <a:pPr lvl="1" algn="just">
              <a:buFont typeface="Wingdings" panose="05000000000000000000" pitchFamily="2" charset="2"/>
              <a:buChar char="§"/>
            </a:pPr>
            <a:r>
              <a:rPr lang="es-MX" dirty="0"/>
              <a:t>2. Procedimiento y Etapas para la Dictación de Planes de Prevención y Descontaminación (Aprobado mediante D.S. </a:t>
            </a:r>
            <a:r>
              <a:rPr lang="es-MX" dirty="0" err="1"/>
              <a:t>N°</a:t>
            </a:r>
            <a:r>
              <a:rPr lang="es-MX" dirty="0"/>
              <a:t> 39 de 2012 del Ministerio del Medio Ambiente)</a:t>
            </a:r>
          </a:p>
          <a:p>
            <a:pPr lvl="1" algn="just">
              <a:buFont typeface="Wingdings" panose="05000000000000000000" pitchFamily="2" charset="2"/>
              <a:buChar char="§"/>
            </a:pPr>
            <a:r>
              <a:rPr lang="es-MX" dirty="0"/>
              <a:t>3. Clasificación de Especies Silvestres según Estado de Conservación (Aprobado mediante D.S. </a:t>
            </a:r>
            <a:r>
              <a:rPr lang="es-MX" dirty="0" err="1"/>
              <a:t>N°</a:t>
            </a:r>
            <a:r>
              <a:rPr lang="es-MX" dirty="0"/>
              <a:t> 29 de 2011 del Ministerio del Medio Ambiente)</a:t>
            </a:r>
          </a:p>
          <a:p>
            <a:pPr lvl="1" algn="just">
              <a:buFont typeface="Wingdings" panose="05000000000000000000" pitchFamily="2" charset="2"/>
              <a:buChar char="§"/>
            </a:pPr>
            <a:r>
              <a:rPr lang="es-MX" dirty="0"/>
              <a:t>4. Elaboración de Planes de Recuperación, Conservación y Gestión de Especies y Gestión de Especies – Plan “RECOGE” (Aprobado mediante D.S. </a:t>
            </a:r>
            <a:r>
              <a:rPr lang="es-MX" dirty="0" err="1"/>
              <a:t>N°</a:t>
            </a:r>
            <a:r>
              <a:rPr lang="es-MX" dirty="0"/>
              <a:t> 1 de 2014 del Ministerio del Medio Ambiente).</a:t>
            </a:r>
          </a:p>
          <a:p>
            <a:pPr lvl="1" algn="just">
              <a:buFont typeface="Wingdings" panose="05000000000000000000" pitchFamily="2" charset="2"/>
              <a:buChar char="§"/>
            </a:pPr>
            <a:r>
              <a:rPr lang="es-MX" dirty="0"/>
              <a:t>5. Otros Instrumentos.</a:t>
            </a:r>
          </a:p>
          <a:p>
            <a:pPr algn="just">
              <a:buFont typeface="Wingdings" panose="05000000000000000000" pitchFamily="2" charset="2"/>
              <a:buChar char="§"/>
            </a:pPr>
            <a:r>
              <a:rPr lang="es-MX" dirty="0"/>
              <a:t>Por otro lado, el Ministerio desarrolla otros procesos de consulta, respecto de materias de interés ciudadano y de relevancia ambiental, tales como: planes, políticas, programas, reglamentos entre otros.</a:t>
            </a:r>
          </a:p>
          <a:p>
            <a:pPr lvl="1" algn="just">
              <a:buFont typeface="Wingdings" panose="05000000000000000000" pitchFamily="2" charset="2"/>
              <a:buChar char="§"/>
            </a:pPr>
            <a:r>
              <a:rPr lang="es-MX" dirty="0"/>
              <a:t>Estos procesos de consulta ciudadana, se realizan siempre manteniendo los criterios de representatividad, diversidad y pluralismo (artículo 73 de la Ley </a:t>
            </a:r>
            <a:r>
              <a:rPr lang="es-MX" dirty="0" err="1"/>
              <a:t>N°</a:t>
            </a:r>
            <a:r>
              <a:rPr lang="es-MX" dirty="0"/>
              <a:t> 18.575).</a:t>
            </a:r>
          </a:p>
        </p:txBody>
      </p:sp>
    </p:spTree>
    <p:extLst>
      <p:ext uri="{BB962C8B-B14F-4D97-AF65-F5344CB8AC3E}">
        <p14:creationId xmlns:p14="http://schemas.microsoft.com/office/powerpoint/2010/main" val="261943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normAutofit fontScale="90000"/>
          </a:bodyPr>
          <a:lstStyle/>
          <a:p>
            <a:r>
              <a:rPr lang="es-MX" dirty="0"/>
              <a:t>¿Cuáles son los IGA?</a:t>
            </a:r>
            <a:br>
              <a:rPr lang="es-MX" dirty="0"/>
            </a:br>
            <a:r>
              <a:rPr lang="es-MX" dirty="0"/>
              <a:t>Acceso a la información ambiental. ley 20.285</a:t>
            </a:r>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a:bodyPr>
          <a:lstStyle/>
          <a:p>
            <a:pPr algn="just">
              <a:buFont typeface="Wingdings" panose="05000000000000000000" pitchFamily="2" charset="2"/>
              <a:buChar char="§"/>
            </a:pPr>
            <a:r>
              <a:rPr lang="es-MX" dirty="0"/>
              <a:t>La Ley </a:t>
            </a:r>
            <a:r>
              <a:rPr lang="es-MX" dirty="0" err="1"/>
              <a:t>Nº</a:t>
            </a:r>
            <a:r>
              <a:rPr lang="es-MX" dirty="0"/>
              <a:t> 20.285 establece el derecho de acceder a la información pública en Chile. Para ello define los sujetos obligados a responder, procedimientos, plazos y también causales de reserva. Asimismo, dicha la ley establece sanciones al no cumplimiento de esta normativa.</a:t>
            </a:r>
          </a:p>
          <a:p>
            <a:pPr algn="just">
              <a:buFont typeface="Wingdings" panose="05000000000000000000" pitchFamily="2" charset="2"/>
              <a:buChar char="§"/>
            </a:pPr>
            <a:r>
              <a:rPr lang="es-MX" dirty="0"/>
              <a:t>El Consejo para la Transparencia (CPT) es el organismo autónomo creado para supervisar y cautelar el adecuado cumplimiento de estas obligaciones, ante el cual pueden recurrir las personas que sientan vulnerado su derecho.</a:t>
            </a:r>
          </a:p>
          <a:p>
            <a:pPr algn="just">
              <a:buFont typeface="Wingdings" panose="05000000000000000000" pitchFamily="2" charset="2"/>
              <a:buChar char="§"/>
            </a:pPr>
            <a:r>
              <a:rPr lang="es-MX" dirty="0"/>
              <a:t> Índice de solicitudes de información ingresadas al Ministerio del Medio Ambiente y porcentaje de cumplimiento de respuesta anual, en los plazos establecidos en la Ley 20.285.</a:t>
            </a:r>
          </a:p>
          <a:p>
            <a:pPr algn="just">
              <a:buFont typeface="Wingdings" panose="05000000000000000000" pitchFamily="2" charset="2"/>
              <a:buChar char="§"/>
            </a:pPr>
            <a:endParaRPr lang="es-MX" dirty="0"/>
          </a:p>
        </p:txBody>
      </p:sp>
    </p:spTree>
    <p:extLst>
      <p:ext uri="{BB962C8B-B14F-4D97-AF65-F5344CB8AC3E}">
        <p14:creationId xmlns:p14="http://schemas.microsoft.com/office/powerpoint/2010/main" val="17983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5687E-D1EF-1754-906C-76DBD162C377}"/>
              </a:ext>
            </a:extLst>
          </p:cNvPr>
          <p:cNvSpPr>
            <a:spLocks noGrp="1"/>
          </p:cNvSpPr>
          <p:nvPr>
            <p:ph type="title"/>
          </p:nvPr>
        </p:nvSpPr>
        <p:spPr/>
        <p:txBody>
          <a:bodyPr/>
          <a:lstStyle/>
          <a:p>
            <a:r>
              <a:rPr lang="es-MX" dirty="0"/>
              <a:t>Normas de calidad Ambiental</a:t>
            </a:r>
          </a:p>
        </p:txBody>
      </p:sp>
      <p:sp>
        <p:nvSpPr>
          <p:cNvPr id="3" name="Marcador de contenido 2">
            <a:extLst>
              <a:ext uri="{FF2B5EF4-FFF2-40B4-BE49-F238E27FC236}">
                <a16:creationId xmlns:a16="http://schemas.microsoft.com/office/drawing/2014/main" id="{A7259358-6498-10D5-ECCE-0FD5BB855C42}"/>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Normas de calidad ambiental (primarias y secundarias)… y de la preservación de la naturaleza y conservación del patrimonio ambiental, párrafo 4º Ley 19.300, arts. 32 y ss.</a:t>
            </a:r>
          </a:p>
          <a:p>
            <a:pPr algn="just">
              <a:buFont typeface="Wingdings" panose="05000000000000000000" pitchFamily="2" charset="2"/>
              <a:buChar char="§"/>
            </a:pPr>
            <a:r>
              <a:rPr lang="es-MX" dirty="0"/>
              <a:t>Artículo 32.- Mediante decreto supremo, que llevará las firmas del Ministro del Medio Ambiente y del Ministro de Salud, se promulgarán las normas primarias de calidad ambiental. Estas normas serán de aplicación general en todo el territorio de la República y definirán los niveles que originan situaciones de emergencia. El Ministerio de Salud podrá solicitar fundadamente al Ministerio del Medio Ambiente la dictación de una norma primaria de calidad, la que deberá dictarse dentro de un plazo que no podrá exceder de cuatro años, a menos que dentro de tal plazo indique las razones técnicas para no acoger la solicitud.</a:t>
            </a:r>
          </a:p>
          <a:p>
            <a:pPr marL="0" indent="0" algn="just">
              <a:buNone/>
            </a:pPr>
            <a:r>
              <a:rPr lang="es-MX" dirty="0"/>
              <a:t>  Mediante decreto supremo que llevará las firmas del Ministro del Medio Ambiente y del ministro competente según la materia de que se trate, se promulgarán las normas secundarias de calidad ambiental.</a:t>
            </a:r>
          </a:p>
          <a:p>
            <a:pPr marL="0" indent="0" algn="just">
              <a:buNone/>
            </a:pPr>
            <a:r>
              <a:rPr lang="es-MX" dirty="0"/>
              <a:t> Un reglamento establecerá el procedimiento a seguir para la dictación de normas de calidad ambiental, que considerará a lo menos las siguientes etapas: análisis técnico y económico, desarrollo de estudios científicos, consultas a organismos competentes, públicos y privados, análisis de las observaciones formuladas y una adecuada publicidad. Establecerá además los plazos y formalidades que se requieran para dar cumplimiento a lo dispuesto en este artículo y los criterios para revisar las normas vigentes.</a:t>
            </a:r>
          </a:p>
          <a:p>
            <a:pPr marL="0" indent="0" algn="just">
              <a:buNone/>
            </a:pPr>
            <a:r>
              <a:rPr lang="es-MX" dirty="0"/>
              <a:t>Toda norma de calidad ambiental será revisada por el Ministerio del Medio Ambiente a lo menos cada cuatro años, aplicando el mismo procedimiento antes señalado.</a:t>
            </a:r>
          </a:p>
        </p:txBody>
      </p:sp>
    </p:spTree>
    <p:extLst>
      <p:ext uri="{BB962C8B-B14F-4D97-AF65-F5344CB8AC3E}">
        <p14:creationId xmlns:p14="http://schemas.microsoft.com/office/powerpoint/2010/main" val="84888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EA1FA-381E-1EEC-16D6-573E024A55C8}"/>
              </a:ext>
            </a:extLst>
          </p:cNvPr>
          <p:cNvSpPr>
            <a:spLocks noGrp="1"/>
          </p:cNvSpPr>
          <p:nvPr>
            <p:ph type="title"/>
          </p:nvPr>
        </p:nvSpPr>
        <p:spPr/>
        <p:txBody>
          <a:bodyPr/>
          <a:lstStyle/>
          <a:p>
            <a:r>
              <a:rPr lang="es-MX" dirty="0"/>
              <a:t>Normas de calidad ambiental</a:t>
            </a:r>
          </a:p>
        </p:txBody>
      </p:sp>
      <p:sp>
        <p:nvSpPr>
          <p:cNvPr id="3" name="Marcador de contenido 2">
            <a:extLst>
              <a:ext uri="{FF2B5EF4-FFF2-40B4-BE49-F238E27FC236}">
                <a16:creationId xmlns:a16="http://schemas.microsoft.com/office/drawing/2014/main" id="{1820F595-1E4D-1EEB-6EFC-E431EA5661C2}"/>
              </a:ext>
            </a:extLst>
          </p:cNvPr>
          <p:cNvSpPr>
            <a:spLocks noGrp="1"/>
          </p:cNvSpPr>
          <p:nvPr>
            <p:ph idx="1"/>
          </p:nvPr>
        </p:nvSpPr>
        <p:spPr/>
        <p:txBody>
          <a:bodyPr/>
          <a:lstStyle/>
          <a:p>
            <a:pPr algn="just">
              <a:buFont typeface="Wingdings" panose="05000000000000000000" pitchFamily="2" charset="2"/>
              <a:buChar char="§"/>
            </a:pPr>
            <a:r>
              <a:rPr lang="es-MX" dirty="0"/>
              <a:t> Art. 32 (cont.)</a:t>
            </a:r>
          </a:p>
          <a:p>
            <a:pPr marL="0" indent="0" algn="just">
              <a:buNone/>
            </a:pPr>
            <a:r>
              <a:rPr lang="es-MX" dirty="0"/>
              <a:t>La coordinación del proceso de generación de las normas de calidad ambiental, y la determinación de los programas y plazos de cumplimiento de las mismas, corresponderá al Ministerio del Medio Ambiente.</a:t>
            </a:r>
          </a:p>
          <a:p>
            <a:pPr marL="0" indent="0" algn="just">
              <a:buNone/>
            </a:pPr>
            <a:r>
              <a:rPr lang="es-MX" dirty="0"/>
              <a:t>Toda persona o agrupación de personas tendrá derecho a solicitar fundadamente la dictación de normas primarias o secundarias de calidad ambiental respecto de contaminantes que a la fecha de la solicitud no se encuentren regulados mediante instrumentos de gestión ambiental vigentes. El Ministerio del Medio Ambiente deberá dar respuesta fundada dentro del plazo de treinta días contado desde la presentación de la solicitud.</a:t>
            </a:r>
          </a:p>
        </p:txBody>
      </p:sp>
    </p:spTree>
    <p:extLst>
      <p:ext uri="{BB962C8B-B14F-4D97-AF65-F5344CB8AC3E}">
        <p14:creationId xmlns:p14="http://schemas.microsoft.com/office/powerpoint/2010/main" val="218751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0B62D-C34E-69D7-A5B3-65143AD29A4A}"/>
              </a:ext>
            </a:extLst>
          </p:cNvPr>
          <p:cNvSpPr>
            <a:spLocks noGrp="1"/>
          </p:cNvSpPr>
          <p:nvPr>
            <p:ph type="title"/>
          </p:nvPr>
        </p:nvSpPr>
        <p:spPr/>
        <p:txBody>
          <a:bodyPr/>
          <a:lstStyle/>
          <a:p>
            <a:r>
              <a:rPr lang="es-MX" dirty="0"/>
              <a:t>Normas de calidad ambiental. Tipos.</a:t>
            </a:r>
          </a:p>
        </p:txBody>
      </p:sp>
      <p:sp>
        <p:nvSpPr>
          <p:cNvPr id="3" name="Marcador de contenido 2">
            <a:extLst>
              <a:ext uri="{FF2B5EF4-FFF2-40B4-BE49-F238E27FC236}">
                <a16:creationId xmlns:a16="http://schemas.microsoft.com/office/drawing/2014/main" id="{DB669EDB-32D8-E666-8371-D6C6CB87966C}"/>
              </a:ext>
            </a:extLst>
          </p:cNvPr>
          <p:cNvSpPr>
            <a:spLocks noGrp="1"/>
          </p:cNvSpPr>
          <p:nvPr>
            <p:ph idx="1"/>
          </p:nvPr>
        </p:nvSpPr>
        <p:spPr/>
        <p:txBody>
          <a:bodyPr/>
          <a:lstStyle/>
          <a:p>
            <a:pPr algn="just">
              <a:buFont typeface="Wingdings" panose="05000000000000000000" pitchFamily="2" charset="2"/>
              <a:buChar char="§"/>
            </a:pPr>
            <a:r>
              <a:rPr lang="es-MX" dirty="0"/>
              <a:t>n) Norma Primaria de Calidad Ambiental: aquélla que establece los valores de las concentraciones y períodos, máximos o mínimos permisibles de elementos, compuestos, sustancias, derivados químicos o biológicos, energías, radiaciones, vibraciones, ruidos o combinación de ellos, cuya presencia o carencia en el ambiente pueda constituir un riesgo para la vida o la salud de la población;</a:t>
            </a:r>
          </a:p>
          <a:p>
            <a:pPr algn="just">
              <a:buFont typeface="Wingdings" panose="05000000000000000000" pitchFamily="2" charset="2"/>
              <a:buChar char="§"/>
            </a:pPr>
            <a:r>
              <a:rPr lang="es-MX" dirty="0"/>
              <a:t> ñ) Norma Secundaria de Calidad Ambiental: aquélla que establece los valores de las concentraciones y períodos, máximos o mínimos permisibles de sustancias, elementos, energía o combinación de ellos, cuya presencia o carencia en el ambiente pueda constituir un riesgo para la protección o la conservación del medio ambiente, o la preservación de la naturaleza;</a:t>
            </a:r>
          </a:p>
        </p:txBody>
      </p:sp>
    </p:spTree>
    <p:extLst>
      <p:ext uri="{BB962C8B-B14F-4D97-AF65-F5344CB8AC3E}">
        <p14:creationId xmlns:p14="http://schemas.microsoft.com/office/powerpoint/2010/main" val="282134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B8D60-9C5C-D9B7-15E4-33371D56665D}"/>
              </a:ext>
            </a:extLst>
          </p:cNvPr>
          <p:cNvSpPr>
            <a:spLocks noGrp="1"/>
          </p:cNvSpPr>
          <p:nvPr>
            <p:ph type="title"/>
          </p:nvPr>
        </p:nvSpPr>
        <p:spPr/>
        <p:txBody>
          <a:bodyPr/>
          <a:lstStyle/>
          <a:p>
            <a:r>
              <a:rPr lang="es-MX" dirty="0"/>
              <a:t>Norma de calidad ambiental. zonas</a:t>
            </a:r>
          </a:p>
        </p:txBody>
      </p:sp>
      <p:sp>
        <p:nvSpPr>
          <p:cNvPr id="3" name="Marcador de contenido 2">
            <a:extLst>
              <a:ext uri="{FF2B5EF4-FFF2-40B4-BE49-F238E27FC236}">
                <a16:creationId xmlns:a16="http://schemas.microsoft.com/office/drawing/2014/main" id="{92D7D7DF-FCE5-BC1D-8155-8519D1516255}"/>
              </a:ext>
            </a:extLst>
          </p:cNvPr>
          <p:cNvSpPr>
            <a:spLocks noGrp="1"/>
          </p:cNvSpPr>
          <p:nvPr>
            <p:ph idx="1"/>
          </p:nvPr>
        </p:nvSpPr>
        <p:spPr/>
        <p:txBody>
          <a:bodyPr/>
          <a:lstStyle/>
          <a:p>
            <a:pPr algn="just">
              <a:buFont typeface="Wingdings" panose="05000000000000000000" pitchFamily="2" charset="2"/>
              <a:buChar char="§"/>
            </a:pPr>
            <a:r>
              <a:rPr lang="es-MX" dirty="0"/>
              <a:t>t) Zona Latente: aquélla en que la medición de la concentración de contaminantes en el aire, agua o suelo se sitúa entre el 80% y el 100% del valor de la respectiva norma de calidad ambiental.</a:t>
            </a:r>
          </a:p>
          <a:p>
            <a:pPr algn="just">
              <a:buFont typeface="Wingdings" panose="05000000000000000000" pitchFamily="2" charset="2"/>
              <a:buChar char="§"/>
            </a:pPr>
            <a:r>
              <a:rPr lang="es-MX" dirty="0"/>
              <a:t>u) Zona Saturada: aquélla en que una o más normas de calidad ambiental se encuentran sobrepasadas.</a:t>
            </a:r>
          </a:p>
        </p:txBody>
      </p:sp>
    </p:spTree>
    <p:extLst>
      <p:ext uri="{BB962C8B-B14F-4D97-AF65-F5344CB8AC3E}">
        <p14:creationId xmlns:p14="http://schemas.microsoft.com/office/powerpoint/2010/main" val="383616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85E7C-1A58-F812-86F0-FDE494D22F87}"/>
              </a:ext>
            </a:extLst>
          </p:cNvPr>
          <p:cNvSpPr>
            <a:spLocks noGrp="1"/>
          </p:cNvSpPr>
          <p:nvPr>
            <p:ph type="title"/>
          </p:nvPr>
        </p:nvSpPr>
        <p:spPr/>
        <p:txBody>
          <a:bodyPr/>
          <a:lstStyle/>
          <a:p>
            <a:r>
              <a:rPr lang="es-MX" dirty="0"/>
              <a:t>Normas de emisión</a:t>
            </a:r>
          </a:p>
        </p:txBody>
      </p:sp>
      <p:sp>
        <p:nvSpPr>
          <p:cNvPr id="3" name="Marcador de contenido 2">
            <a:extLst>
              <a:ext uri="{FF2B5EF4-FFF2-40B4-BE49-F238E27FC236}">
                <a16:creationId xmlns:a16="http://schemas.microsoft.com/office/drawing/2014/main" id="{041A08AC-5F58-59E7-DC63-31463E5BA27C}"/>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Normas de Emisión, Párrafo 5° Ley 19.300, art. 40 Ley 19.300.</a:t>
            </a:r>
          </a:p>
          <a:p>
            <a:pPr algn="just">
              <a:buFont typeface="Wingdings" panose="05000000000000000000" pitchFamily="2" charset="2"/>
              <a:buChar char="§"/>
            </a:pPr>
            <a:r>
              <a:rPr lang="es-MX" dirty="0"/>
              <a:t> o) Normas de Emisión: las que establecen la cantidad máxima permitida para un contaminante medida en el efluente de la fuente emisora.</a:t>
            </a:r>
          </a:p>
          <a:p>
            <a:pPr algn="just">
              <a:buFont typeface="Wingdings" panose="05000000000000000000" pitchFamily="2" charset="2"/>
              <a:buChar char="§"/>
            </a:pPr>
            <a:r>
              <a:rPr lang="es-MX" dirty="0"/>
              <a:t> Artículo 40.- Las normas de emisión se establecerán mediante decreto supremo, que llevará las firmas del Ministro del Medio Ambiente y del ministro competente según la materia de que se trate, el que señalará su ámbito territorial de aplicación.</a:t>
            </a:r>
          </a:p>
          <a:p>
            <a:pPr marL="0" indent="0" algn="just">
              <a:buNone/>
            </a:pPr>
            <a:r>
              <a:rPr lang="es-MX" dirty="0"/>
              <a:t>Corresponderá al Ministerio del Medio Ambiente proponer, facilitar y coordinar la dictación de normas de emisión, para lo cual deberá sujetarse a las etapas señaladas en el artículo 32, inciso tercero, y en el respectivo reglamento, en lo que fueren procedentes, considerando las condiciones y características ambientales propias de la zona en que se aplicarán, pudiendo utilizar las mejores técnicas disponibles, como criterio para determinar los valores o parámetros exigibles en la norma, cuando corresponda.</a:t>
            </a:r>
          </a:p>
          <a:p>
            <a:pPr marL="0" indent="0" algn="just">
              <a:buNone/>
            </a:pPr>
            <a:r>
              <a:rPr lang="es-MX" dirty="0"/>
              <a:t>Toda persona o agrupación de personas tendrá derecho a solicitar fundadamente la dictación de normas de emisión respecto de fuentes que a la fecha de la solicitud no se encuentren reguladas mediante instrumentos de gestión ambiental vigentes. El Ministerio del Medio Ambiente deberá dar respuesta fundada dentro del plazo de treinta días contado desde la presentación de la solicitud.</a:t>
            </a:r>
          </a:p>
        </p:txBody>
      </p:sp>
    </p:spTree>
    <p:extLst>
      <p:ext uri="{BB962C8B-B14F-4D97-AF65-F5344CB8AC3E}">
        <p14:creationId xmlns:p14="http://schemas.microsoft.com/office/powerpoint/2010/main" val="47538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ECFCD3-6447-D129-D846-9E9D08BFE08D}"/>
              </a:ext>
            </a:extLst>
          </p:cNvPr>
          <p:cNvPicPr>
            <a:picLocks noChangeAspect="1"/>
          </p:cNvPicPr>
          <p:nvPr/>
        </p:nvPicPr>
        <p:blipFill>
          <a:blip r:embed="rId2"/>
          <a:stretch>
            <a:fillRect/>
          </a:stretch>
        </p:blipFill>
        <p:spPr>
          <a:xfrm>
            <a:off x="249713" y="756744"/>
            <a:ext cx="11782256" cy="5385502"/>
          </a:xfrm>
          <a:prstGeom prst="rect">
            <a:avLst/>
          </a:prstGeom>
        </p:spPr>
      </p:pic>
    </p:spTree>
    <p:extLst>
      <p:ext uri="{BB962C8B-B14F-4D97-AF65-F5344CB8AC3E}">
        <p14:creationId xmlns:p14="http://schemas.microsoft.com/office/powerpoint/2010/main" val="356940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8C505-244F-DFBF-BEC7-8C32400670F6}"/>
              </a:ext>
            </a:extLst>
          </p:cNvPr>
          <p:cNvSpPr>
            <a:spLocks noGrp="1"/>
          </p:cNvSpPr>
          <p:nvPr>
            <p:ph type="title"/>
          </p:nvPr>
        </p:nvSpPr>
        <p:spPr/>
        <p:txBody>
          <a:bodyPr/>
          <a:lstStyle/>
          <a:p>
            <a:r>
              <a:rPr lang="es-MX" dirty="0"/>
              <a:t>Normas de preservación de la naturaleza</a:t>
            </a:r>
          </a:p>
        </p:txBody>
      </p:sp>
      <p:sp>
        <p:nvSpPr>
          <p:cNvPr id="3" name="Marcador de contenido 2">
            <a:extLst>
              <a:ext uri="{FF2B5EF4-FFF2-40B4-BE49-F238E27FC236}">
                <a16:creationId xmlns:a16="http://schemas.microsoft.com/office/drawing/2014/main" id="{F57C21CC-557E-A797-B650-ECF0A170BDEA}"/>
              </a:ext>
            </a:extLst>
          </p:cNvPr>
          <p:cNvSpPr>
            <a:spLocks noGrp="1"/>
          </p:cNvSpPr>
          <p:nvPr>
            <p:ph idx="1"/>
          </p:nvPr>
        </p:nvSpPr>
        <p:spPr/>
        <p:txBody>
          <a:bodyPr>
            <a:normAutofit fontScale="70000" lnSpcReduction="20000"/>
          </a:bodyPr>
          <a:lstStyle/>
          <a:p>
            <a:pPr algn="just">
              <a:buFont typeface="Wingdings" panose="05000000000000000000" pitchFamily="2" charset="2"/>
              <a:buChar char="§"/>
            </a:pPr>
            <a:r>
              <a:rPr lang="es-MX" dirty="0"/>
              <a:t>Artículo 34.- El Estado administrará un Sistema Nacional de Áreas Protegidas, con objeto de asegurar la conservación de la biodiversidad y la protección del patrimonio natural. La administración del Sistema Nacional de Áreas Protegidas corresponderá al Servicio de Biodiversidad y Áreas Protegidas.</a:t>
            </a:r>
          </a:p>
          <a:p>
            <a:pPr algn="just">
              <a:buFont typeface="Wingdings" panose="05000000000000000000" pitchFamily="2" charset="2"/>
              <a:buChar char="§"/>
            </a:pPr>
            <a:r>
              <a:rPr lang="es-MX" dirty="0"/>
              <a:t>    Artículo 35.- Con el mismo propósito señalado en el artículo precedente, el Estado fomentará e incentivará la creación de áreas protegidas de propiedad privada, las que formarán parte del Sistema Nacional de Áreas Protegidas.</a:t>
            </a:r>
          </a:p>
          <a:p>
            <a:pPr marL="0" indent="0" algn="just">
              <a:buNone/>
            </a:pPr>
            <a:r>
              <a:rPr lang="es-MX" dirty="0"/>
              <a:t> La supervisión de estas áreas corresponderá al Servicio de Biodiversidad y Áreas Protegidas.</a:t>
            </a:r>
          </a:p>
          <a:p>
            <a:pPr marL="0" indent="0" algn="just">
              <a:buNone/>
            </a:pPr>
            <a:r>
              <a:rPr lang="es-MX" dirty="0"/>
              <a:t> La creación, desafectación y regulación de estas áreas se regirá por lo dispuesto en la Ley que crea el Servicio de Biodiversidad y Áreas Protegidas.</a:t>
            </a:r>
          </a:p>
          <a:p>
            <a:pPr marL="0" indent="0" algn="just">
              <a:buNone/>
            </a:pPr>
            <a:r>
              <a:rPr lang="es-MX" dirty="0"/>
              <a:t> El reglamento establecerá los requisitos, plazos y limitaciones de aplicación general que se deberán cumplir para gozar de las franquicias, ejercer los derechos y dar cumplimiento a las obligaciones y cargas a que se refiere el inciso primero.</a:t>
            </a:r>
          </a:p>
          <a:p>
            <a:pPr algn="just">
              <a:buFont typeface="Wingdings" panose="05000000000000000000" pitchFamily="2" charset="2"/>
              <a:buChar char="§"/>
            </a:pPr>
            <a:r>
              <a:rPr lang="es-MX" dirty="0"/>
              <a:t>Artículo 36.- Formarán parte de las áreas protegidas mencionadas en los artículos anteriores, las porciones de mar, terrenos de playa, playas de mar, lagos, lagunas, glaciares, embalses, cursos de agua, pantanos y otros humedales, situados dentro de su perímetro.</a:t>
            </a:r>
          </a:p>
          <a:p>
            <a:pPr marL="0" indent="0" algn="just">
              <a:buNone/>
            </a:pPr>
            <a:r>
              <a:rPr lang="es-MX" dirty="0"/>
              <a:t>  Sobre estas áreas protegidas mantendrán sus facultades los demás organismos públicos, en lo que les corresponda.</a:t>
            </a:r>
          </a:p>
        </p:txBody>
      </p:sp>
    </p:spTree>
    <p:extLst>
      <p:ext uri="{BB962C8B-B14F-4D97-AF65-F5344CB8AC3E}">
        <p14:creationId xmlns:p14="http://schemas.microsoft.com/office/powerpoint/2010/main" val="322673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F9072-D0F6-4825-1B5F-4886D4B0ED2C}"/>
              </a:ext>
            </a:extLst>
          </p:cNvPr>
          <p:cNvSpPr>
            <a:spLocks noGrp="1"/>
          </p:cNvSpPr>
          <p:nvPr>
            <p:ph type="title"/>
          </p:nvPr>
        </p:nvSpPr>
        <p:spPr/>
        <p:txBody>
          <a:bodyPr/>
          <a:lstStyle/>
          <a:p>
            <a:pPr algn="just"/>
            <a:r>
              <a:rPr lang="es-MX" dirty="0"/>
              <a:t>Normas de conservación del patrimonio ambiental</a:t>
            </a:r>
          </a:p>
        </p:txBody>
      </p:sp>
      <p:sp>
        <p:nvSpPr>
          <p:cNvPr id="3" name="Marcador de contenido 2">
            <a:extLst>
              <a:ext uri="{FF2B5EF4-FFF2-40B4-BE49-F238E27FC236}">
                <a16:creationId xmlns:a16="http://schemas.microsoft.com/office/drawing/2014/main" id="{D6D87A16-E50E-7675-0A8F-1E06898337E7}"/>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Artículo 37.- El Ministerio del Medio Ambiente clasificará las especies de plantas, algas, hongos y animales nativos, sobre la base de antecedentes científico-técnicos, y según su estado de conservación, en las categorías recomendadas para tales efectos por la Unión Internacional para la Conservación de la Naturaleza (UICN) u otro organismo internacional que dicte pautas en estas materias. Para tal efecto, el Servicio de Biodiversidad y Áreas Protegidas formulará una propuesta de clasificación al Ministerio del Medio Ambiente. Un reglamento dictado por el Ministerio del Medio Ambiente fijará el procedimiento de tal clasificación</a:t>
            </a:r>
          </a:p>
          <a:p>
            <a:pPr marL="0" indent="0" algn="just">
              <a:buNone/>
            </a:pPr>
            <a:r>
              <a:rPr lang="es-MX" dirty="0"/>
              <a:t> De conformidad a dichas clasificaciones, el Servicio de Biodiversidad y Áreas Protegidas deberá aprobar planes de recuperación, conservación y gestión de especies, de acuerdo a lo dispuesto en la Ley que crea el Servicio de Biodiversidad y Áreas Protegidas.</a:t>
            </a:r>
          </a:p>
          <a:p>
            <a:pPr algn="just">
              <a:buFont typeface="Wingdings" panose="05000000000000000000" pitchFamily="2" charset="2"/>
              <a:buChar char="§"/>
            </a:pPr>
            <a:r>
              <a:rPr lang="es-MX" dirty="0"/>
              <a:t>    Artículo 38.- El Ministerio del Medio Ambiente velará que los organismos competentes del Estado elaboren y mantengan actualizado un inventario de especies de plantas, algas, hongos y animales silvestres y fiscalizarán las normas que imponen restricciones a su corte, captura, caza, comercio y transporte, con el objeto de adoptar las acciones y medias tendientes a conservar la diversidad biológica y preservar dichas especies.</a:t>
            </a:r>
          </a:p>
          <a:p>
            <a:pPr algn="just">
              <a:buFont typeface="Wingdings" panose="05000000000000000000" pitchFamily="2" charset="2"/>
              <a:buChar char="§"/>
            </a:pPr>
            <a:r>
              <a:rPr lang="es-MX" dirty="0"/>
              <a:t>    Artículo 39.- La ley velará porque el uso del suelo se haga en forma racional, a fin de evitar su pérdida y degradación.</a:t>
            </a:r>
          </a:p>
        </p:txBody>
      </p:sp>
    </p:spTree>
    <p:extLst>
      <p:ext uri="{BB962C8B-B14F-4D97-AF65-F5344CB8AC3E}">
        <p14:creationId xmlns:p14="http://schemas.microsoft.com/office/powerpoint/2010/main" val="196521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normAutofit fontScale="90000"/>
          </a:bodyPr>
          <a:lstStyle/>
          <a:p>
            <a:r>
              <a:rPr lang="es-MX" dirty="0"/>
              <a:t>¿Cuáles son los IGA (en la ley 19.300)?</a:t>
            </a:r>
            <a:br>
              <a:rPr lang="es-MX" dirty="0"/>
            </a:br>
            <a:r>
              <a:rPr lang="es-MX" dirty="0"/>
              <a:t>Fondo de Protección Ambiental (FPA).</a:t>
            </a:r>
            <a:br>
              <a:rPr lang="es-MX" dirty="0"/>
            </a:br>
            <a:endParaRPr lang="es-MX" dirty="0"/>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a:bodyPr>
          <a:lstStyle/>
          <a:p>
            <a:pPr algn="just">
              <a:buFont typeface="Wingdings" panose="05000000000000000000" pitchFamily="2" charset="2"/>
              <a:buChar char="§"/>
            </a:pPr>
            <a:r>
              <a:rPr lang="es-MX" dirty="0"/>
              <a:t>El FPA es el primer y único fondo concursable de carácter nacional con que cuenta el Estado de Chile para apoyar iniciativas ambientales presentadas por la ciudadanía.</a:t>
            </a:r>
          </a:p>
          <a:p>
            <a:pPr algn="just">
              <a:buFont typeface="Wingdings" panose="05000000000000000000" pitchFamily="2" charset="2"/>
              <a:buChar char="§"/>
            </a:pPr>
            <a:r>
              <a:rPr lang="es-MX" dirty="0"/>
              <a:t>El FPA fue creado por la Ley 19.300 sobre Bases Generales del Medio Ambiente, para apoyar iniciativas ciudadanas y financiar total o parcialmente proyectos o actividades orientados a la protección o reparación del medio ambiente, el desarrollo sustentable, la preservación de la naturaleza o la conservación del patrimonio ambiental.</a:t>
            </a:r>
          </a:p>
          <a:p>
            <a:pPr lvl="1" algn="just">
              <a:buFont typeface="Wingdings" panose="05000000000000000000" pitchFamily="2" charset="2"/>
              <a:buChar char="§"/>
            </a:pPr>
            <a:r>
              <a:rPr lang="es-MX" dirty="0"/>
              <a:t>Según las Bases Generales del FPA, “podrán presentarse al concurso personas naturales o jurídicas, públicas o privadas, que cumplan los requisitos específicos señalados para cada concurso en las bases especiales”, los que pueden ser organizaciones sociales e instituciones chilenas sin fines de lucro.</a:t>
            </a:r>
          </a:p>
        </p:txBody>
      </p:sp>
    </p:spTree>
    <p:extLst>
      <p:ext uri="{BB962C8B-B14F-4D97-AF65-F5344CB8AC3E}">
        <p14:creationId xmlns:p14="http://schemas.microsoft.com/office/powerpoint/2010/main" val="649050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0BE2A-F2BD-CE01-21FA-AADAAD99DB43}"/>
              </a:ext>
            </a:extLst>
          </p:cNvPr>
          <p:cNvSpPr>
            <a:spLocks noGrp="1"/>
          </p:cNvSpPr>
          <p:nvPr>
            <p:ph type="title"/>
          </p:nvPr>
        </p:nvSpPr>
        <p:spPr/>
        <p:txBody>
          <a:bodyPr/>
          <a:lstStyle/>
          <a:p>
            <a:r>
              <a:rPr lang="es-MX" dirty="0"/>
              <a:t>¿Cuáles son los IGA (en la ley 19.300)?</a:t>
            </a:r>
            <a:br>
              <a:rPr lang="es-MX" dirty="0"/>
            </a:br>
            <a:r>
              <a:rPr lang="es-MX" dirty="0"/>
              <a:t>Fondo de Protección Ambiental</a:t>
            </a:r>
          </a:p>
        </p:txBody>
      </p:sp>
      <p:sp>
        <p:nvSpPr>
          <p:cNvPr id="3" name="Marcador de contenido 2">
            <a:extLst>
              <a:ext uri="{FF2B5EF4-FFF2-40B4-BE49-F238E27FC236}">
                <a16:creationId xmlns:a16="http://schemas.microsoft.com/office/drawing/2014/main" id="{57AEB9D3-79D4-5BFA-AA47-619A2797B7C1}"/>
              </a:ext>
            </a:extLst>
          </p:cNvPr>
          <p:cNvSpPr>
            <a:spLocks noGrp="1"/>
          </p:cNvSpPr>
          <p:nvPr>
            <p:ph idx="1"/>
          </p:nvPr>
        </p:nvSpPr>
        <p:spPr/>
        <p:txBody>
          <a:bodyPr>
            <a:normAutofit fontScale="92500"/>
          </a:bodyPr>
          <a:lstStyle/>
          <a:p>
            <a:pPr algn="just">
              <a:buFont typeface="Wingdings" panose="05000000000000000000" pitchFamily="2" charset="2"/>
              <a:buChar char="§"/>
            </a:pPr>
            <a:r>
              <a:rPr lang="es-MX" dirty="0"/>
              <a:t>Artículo 66.- El Ministerio del Medio Ambiente tendrá a su cargo la administración de un Fondo de Protección Ambiental, cuyo objeto será financiar total o parcialmente proyectos o actividades orientados a la protección o reparación del medio ambiente, el desarrollo sustentable, la preservación de la naturaleza o la conservación del patrimonio ambiental.</a:t>
            </a:r>
          </a:p>
          <a:p>
            <a:pPr algn="just">
              <a:buFont typeface="Wingdings" panose="05000000000000000000" pitchFamily="2" charset="2"/>
              <a:buChar char="§"/>
            </a:pPr>
            <a:r>
              <a:rPr lang="es-MX" dirty="0"/>
              <a:t>Artículo 67.- Los proyectos o actividades a que se refiere el artículo anterior, cuyo monto no exceda del equivalente a quinientas unidades de fomento, serán seleccionados por el Subsecretario de Medio Ambiente, según bases generales definidas al efecto.</a:t>
            </a:r>
          </a:p>
          <a:p>
            <a:pPr marL="0" indent="0" algn="just">
              <a:buNone/>
            </a:pPr>
            <a:r>
              <a:rPr lang="es-MX" dirty="0"/>
              <a:t>Cuando los proyectos o actividades excedan el monto señalado, el proceso de selección deberá efectuarse mediante concurso público y sujetarse a las bases generales citadas en el inciso anterior, debiendo oírse al Consejo Consultivo a que se refiere el párrafo Cuarto del Título Final (Del Consejo Nacional para la Sustentabilidad y el Cambio Climático y de los Consejos Consultivos Regionales).</a:t>
            </a:r>
          </a:p>
        </p:txBody>
      </p:sp>
    </p:spTree>
    <p:extLst>
      <p:ext uri="{BB962C8B-B14F-4D97-AF65-F5344CB8AC3E}">
        <p14:creationId xmlns:p14="http://schemas.microsoft.com/office/powerpoint/2010/main" val="3492982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D67EA-DC37-3E8C-279E-F62212D65F0E}"/>
              </a:ext>
            </a:extLst>
          </p:cNvPr>
          <p:cNvSpPr>
            <a:spLocks noGrp="1"/>
          </p:cNvSpPr>
          <p:nvPr>
            <p:ph type="title"/>
          </p:nvPr>
        </p:nvSpPr>
        <p:spPr/>
        <p:txBody>
          <a:bodyPr>
            <a:normAutofit fontScale="90000"/>
          </a:bodyPr>
          <a:lstStyle/>
          <a:p>
            <a:r>
              <a:rPr lang="es-MX" dirty="0"/>
              <a:t>¿Cuáles son los IGA (en la ley 19.300)?</a:t>
            </a:r>
            <a:br>
              <a:rPr lang="es-MX" dirty="0"/>
            </a:br>
            <a:r>
              <a:rPr lang="es-MX" dirty="0"/>
              <a:t>Planes de Manejo, prevención y descontaminación</a:t>
            </a:r>
          </a:p>
        </p:txBody>
      </p:sp>
      <p:sp>
        <p:nvSpPr>
          <p:cNvPr id="3" name="Marcador de contenido 2">
            <a:extLst>
              <a:ext uri="{FF2B5EF4-FFF2-40B4-BE49-F238E27FC236}">
                <a16:creationId xmlns:a16="http://schemas.microsoft.com/office/drawing/2014/main" id="{E3E173B5-557C-8082-3516-2B8A047E2D5D}"/>
              </a:ext>
            </a:extLst>
          </p:cNvPr>
          <p:cNvSpPr>
            <a:spLocks noGrp="1"/>
          </p:cNvSpPr>
          <p:nvPr>
            <p:ph idx="1"/>
          </p:nvPr>
        </p:nvSpPr>
        <p:spPr/>
        <p:txBody>
          <a:bodyPr>
            <a:normAutofit fontScale="92500"/>
          </a:bodyPr>
          <a:lstStyle/>
          <a:p>
            <a:pPr algn="just">
              <a:buFont typeface="Wingdings" panose="05000000000000000000" pitchFamily="2" charset="2"/>
              <a:buChar char="§"/>
            </a:pPr>
            <a:r>
              <a:rPr lang="es-MX" dirty="0"/>
              <a:t>De los planes de manejo, prevención o descontaminación, Párrafo 6º Ley 19.300, arts. 41 y ss.</a:t>
            </a:r>
          </a:p>
          <a:p>
            <a:pPr algn="just">
              <a:buFont typeface="Wingdings" panose="05000000000000000000" pitchFamily="2" charset="2"/>
              <a:buChar char="§"/>
            </a:pPr>
            <a:r>
              <a:rPr lang="es-MX" dirty="0"/>
              <a:t>Plan de Manejo, art. 42.</a:t>
            </a:r>
          </a:p>
          <a:p>
            <a:pPr algn="just">
              <a:buFont typeface="Wingdings" panose="05000000000000000000" pitchFamily="2" charset="2"/>
              <a:buChar char="§"/>
            </a:pPr>
            <a:r>
              <a:rPr lang="es-MX" dirty="0"/>
              <a:t>v) Plan de Prevención: instrumento de gestión ambiental que tiene por finalidad evitar que los niveles establecidos en las normas primarias y/o secundarias de calidad ambiental se encuentren en saturación, a través de la definición e implementación de medidas y acciones específicas, que logren la reducción de los niveles de concentración señalados en dichas normas por debajo de la latencia.</a:t>
            </a:r>
          </a:p>
          <a:p>
            <a:pPr algn="just">
              <a:buFont typeface="Wingdings" panose="05000000000000000000" pitchFamily="2" charset="2"/>
              <a:buChar char="§"/>
            </a:pPr>
            <a:r>
              <a:rPr lang="es-MX" dirty="0"/>
              <a:t> w) Plan de Descontaminación: instrumento de gestión ambiental que, a través de la definición e implementación de medidas y acciones específicas, tiene por finalidad recuperar los niveles establecidos en las normas primarias y/o secundarias de calidad ambiental de una zona calificada como saturada por uno o más contaminantes.</a:t>
            </a:r>
          </a:p>
        </p:txBody>
      </p:sp>
    </p:spTree>
    <p:extLst>
      <p:ext uri="{BB962C8B-B14F-4D97-AF65-F5344CB8AC3E}">
        <p14:creationId xmlns:p14="http://schemas.microsoft.com/office/powerpoint/2010/main" val="3307118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lstStyle/>
          <a:p>
            <a:r>
              <a:rPr lang="es-MX" dirty="0"/>
              <a:t>¿Cuáles son los IGA?</a:t>
            </a:r>
            <a:br>
              <a:rPr lang="es-MX" dirty="0"/>
            </a:br>
            <a:r>
              <a:rPr lang="es-MX" dirty="0"/>
              <a:t>Certificación ambiental municipal</a:t>
            </a:r>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 Sistema de Certificación Ambiental Municipal (SCAM), en sus distintos niveles, anual acumulado.</a:t>
            </a:r>
          </a:p>
          <a:p>
            <a:pPr algn="just">
              <a:buFont typeface="Wingdings" panose="05000000000000000000" pitchFamily="2" charset="2"/>
              <a:buChar char="§"/>
            </a:pPr>
            <a:r>
              <a:rPr lang="es-MX" dirty="0"/>
              <a:t>La certificación ambiental municipal se otorga a aquellos municipios que han ingresado al Sistema de Certificación Ambiental Municipal (SCAM) en los cinco niveles que este contempla: Certificación de Nivel Básico, Nivel Intermedio, Nivel de Excelencia (que incluye una etapa de transición en caso de ser necesario y corresponde a la Etapa de Avanzada), Nivel de Excelencia Sobresaliente y Nivel de Gobernanza Ambiental Climática Comunal, ésta última con 3 etapas (Apresto, Implementación y Consolidación).</a:t>
            </a:r>
          </a:p>
          <a:p>
            <a:pPr algn="just">
              <a:buFont typeface="Wingdings" panose="05000000000000000000" pitchFamily="2" charset="2"/>
              <a:buChar char="§"/>
            </a:pPr>
            <a:r>
              <a:rPr lang="es-MX" dirty="0"/>
              <a:t>El SCAM es un sistema integral de carácter voluntario, que permite a los municipios instalarse en el territorio como un modelo de gestión ambiental, donde la orgánica, la infraestructura, el personal, los procedimientos internos y los servicios que presta el municipio a la comunidad, integran el factor ambiental, según estándares internacionales como ISO 14.001 y EMAS (Reglamento Comunitario de Ecogestión y Ecoauditoría).</a:t>
            </a:r>
          </a:p>
          <a:p>
            <a:pPr lvl="1" algn="just">
              <a:buFont typeface="Wingdings" panose="05000000000000000000" pitchFamily="2" charset="2"/>
              <a:buChar char="§"/>
            </a:pPr>
            <a:r>
              <a:rPr lang="es-MX" dirty="0"/>
              <a:t>Este programa promueve gradualmente diversas líneas de trabajo, que consideran: un diagnóstico socioambiental, elaborar la estrategia ambiental comunal, diseñar programas de reciclaje, ahorro energético y de agua en oficinas municipales; capacitación a todas y todos los funcionarios en temas ambientales; el desarrollo de instrumentos que fomenten la participación de las vecinas y vecinos; elaborar ordenanzas ambientales, establecer un sistema de gobernanza ambiental con la participación de la comunidad, funcionarios y promover la cooperación público privada para el fortalecimiento de la gestión ambiental local.</a:t>
            </a:r>
          </a:p>
          <a:p>
            <a:pPr algn="just">
              <a:buFont typeface="Wingdings" panose="05000000000000000000" pitchFamily="2" charset="2"/>
              <a:buChar char="§"/>
            </a:pPr>
            <a:endParaRPr lang="es-MX" dirty="0"/>
          </a:p>
        </p:txBody>
      </p:sp>
    </p:spTree>
    <p:extLst>
      <p:ext uri="{BB962C8B-B14F-4D97-AF65-F5344CB8AC3E}">
        <p14:creationId xmlns:p14="http://schemas.microsoft.com/office/powerpoint/2010/main" val="3332568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68E8A-7871-E200-6BBD-F69661662977}"/>
              </a:ext>
            </a:extLst>
          </p:cNvPr>
          <p:cNvSpPr>
            <a:spLocks noGrp="1"/>
          </p:cNvSpPr>
          <p:nvPr>
            <p:ph type="title"/>
          </p:nvPr>
        </p:nvSpPr>
        <p:spPr/>
        <p:txBody>
          <a:bodyPr/>
          <a:lstStyle/>
          <a:p>
            <a:r>
              <a:rPr lang="es-MX" dirty="0"/>
              <a:t>¿Cuáles son los IGA?</a:t>
            </a:r>
            <a:br>
              <a:rPr lang="es-MX" dirty="0"/>
            </a:br>
            <a:r>
              <a:rPr lang="es-MX" dirty="0"/>
              <a:t>Impuesto verde. Ley 20.780</a:t>
            </a:r>
          </a:p>
        </p:txBody>
      </p:sp>
      <p:sp>
        <p:nvSpPr>
          <p:cNvPr id="3" name="Marcador de contenido 2">
            <a:extLst>
              <a:ext uri="{FF2B5EF4-FFF2-40B4-BE49-F238E27FC236}">
                <a16:creationId xmlns:a16="http://schemas.microsoft.com/office/drawing/2014/main" id="{52F2D65A-5AD7-53A8-8515-46CDDD507CE8}"/>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Impuesto verde establecido por el artículo 8° de la Ley N°20.780, el cual grava:</a:t>
            </a:r>
          </a:p>
          <a:p>
            <a:pPr algn="just">
              <a:buFont typeface="Wingdings" panose="05000000000000000000" pitchFamily="2" charset="2"/>
              <a:buChar char="§"/>
            </a:pPr>
            <a:r>
              <a:rPr lang="es-MX" dirty="0"/>
              <a:t>Artículo 8°.- </a:t>
            </a:r>
            <a:r>
              <a:rPr lang="es-MX" dirty="0" err="1"/>
              <a:t>Establécese</a:t>
            </a:r>
            <a:r>
              <a:rPr lang="es-MX" dirty="0"/>
              <a:t> un impuesto anual a beneficio fiscal que gravará las emisiones al aire de material particulado (MP), óxidos de nitrógeno (</a:t>
            </a:r>
            <a:r>
              <a:rPr lang="es-MX" dirty="0" err="1"/>
              <a:t>NOx</a:t>
            </a:r>
            <a:r>
              <a:rPr lang="es-MX" dirty="0"/>
              <a:t>), dióxido de azufre (SO2) y dióxido de carbono (CO2), producidas por establecimientos cuyas fuentes emisoras, individualmente o en su conjunto, emitan 100 o más toneladas anuales de material particulado (MP), o 25.000 o más toneladas anuales de dióxido de carbono (CO2).</a:t>
            </a:r>
          </a:p>
          <a:p>
            <a:pPr algn="just">
              <a:buFont typeface="Wingdings" panose="05000000000000000000" pitchFamily="2" charset="2"/>
              <a:buChar char="§"/>
            </a:pPr>
            <a:r>
              <a:rPr lang="es-MX" dirty="0"/>
              <a:t>Para efectos de la aplicación de ese artículo, la Ley define tres conceptos: (a) Establecimiento, (b) Fuente emisora y c) Combustión.</a:t>
            </a:r>
          </a:p>
          <a:p>
            <a:pPr algn="just">
              <a:buFont typeface="Wingdings" panose="05000000000000000000" pitchFamily="2" charset="2"/>
              <a:buChar char="§"/>
            </a:pPr>
            <a:r>
              <a:rPr lang="es-MX" dirty="0"/>
              <a:t> No obstante, se excluyen de la aplicación del impuesto las emisiones asociadas a calderas de agua caliente utilizadas en servicios vinculados exclusivamente al personal y de grupos electrógenos de potencia menor a 500 </a:t>
            </a:r>
            <a:r>
              <a:rPr lang="es-MX" dirty="0" err="1"/>
              <a:t>kWt</a:t>
            </a:r>
            <a:r>
              <a:rPr lang="es-MX" dirty="0"/>
              <a:t>.</a:t>
            </a:r>
          </a:p>
          <a:p>
            <a:pPr algn="just">
              <a:buFont typeface="Wingdings" panose="05000000000000000000" pitchFamily="2" charset="2"/>
              <a:buChar char="§"/>
            </a:pPr>
            <a:r>
              <a:rPr lang="es-MX" dirty="0"/>
              <a:t> El impuesto establecido en ese artículo afectará a las personas naturales o jurídicas, titulares de los establecimientos cuyas fuentes emisoras generen las emisiones de MP, óxidos de nitrógeno (</a:t>
            </a:r>
            <a:r>
              <a:rPr lang="es-MX" dirty="0" err="1"/>
              <a:t>NOx</a:t>
            </a:r>
            <a:r>
              <a:rPr lang="es-MX" dirty="0"/>
              <a:t>), dióxido de azufre (SO2) o CO2.</a:t>
            </a:r>
          </a:p>
          <a:p>
            <a:pPr marL="0" indent="0" algn="just">
              <a:buNone/>
            </a:pPr>
            <a:endParaRPr lang="es-MX" dirty="0"/>
          </a:p>
        </p:txBody>
      </p:sp>
    </p:spTree>
    <p:extLst>
      <p:ext uri="{BB962C8B-B14F-4D97-AF65-F5344CB8AC3E}">
        <p14:creationId xmlns:p14="http://schemas.microsoft.com/office/powerpoint/2010/main" val="3326672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C903D-DE73-3DAF-0336-6853866285A6}"/>
              </a:ext>
            </a:extLst>
          </p:cNvPr>
          <p:cNvSpPr>
            <a:spLocks noGrp="1"/>
          </p:cNvSpPr>
          <p:nvPr>
            <p:ph type="title"/>
          </p:nvPr>
        </p:nvSpPr>
        <p:spPr/>
        <p:txBody>
          <a:bodyPr/>
          <a:lstStyle/>
          <a:p>
            <a:r>
              <a:rPr lang="es-MX" dirty="0"/>
              <a:t>Impuesto verde (ley 20.780)</a:t>
            </a:r>
          </a:p>
        </p:txBody>
      </p:sp>
      <p:sp>
        <p:nvSpPr>
          <p:cNvPr id="3" name="Marcador de contenido 2">
            <a:extLst>
              <a:ext uri="{FF2B5EF4-FFF2-40B4-BE49-F238E27FC236}">
                <a16:creationId xmlns:a16="http://schemas.microsoft.com/office/drawing/2014/main" id="{7AB7D387-0699-B3E5-FEAD-52F741C3C6F9}"/>
              </a:ext>
            </a:extLst>
          </p:cNvPr>
          <p:cNvSpPr>
            <a:spLocks noGrp="1"/>
          </p:cNvSpPr>
          <p:nvPr>
            <p:ph idx="1"/>
          </p:nvPr>
        </p:nvSpPr>
        <p:spPr/>
        <p:txBody>
          <a:bodyPr>
            <a:normAutofit fontScale="62500" lnSpcReduction="20000"/>
          </a:bodyPr>
          <a:lstStyle/>
          <a:p>
            <a:pPr algn="just">
              <a:buFont typeface="Wingdings" panose="05000000000000000000" pitchFamily="2" charset="2"/>
              <a:buChar char="§"/>
            </a:pPr>
            <a:r>
              <a:rPr lang="es-MX" dirty="0"/>
              <a:t> Para efectos del cálculo del impuesto se deberán considerar todas las emisiones de MP, </a:t>
            </a:r>
            <a:r>
              <a:rPr lang="es-MX" dirty="0" err="1"/>
              <a:t>NOx</a:t>
            </a:r>
            <a:r>
              <a:rPr lang="es-MX" dirty="0"/>
              <a:t>, SO2 o CO2 generadas por las fuentes emisoras de cada establecimiento, en forma independiente del umbral de emisiones establecidas en el inciso primero por cuyo exceso se encuentren afectos.</a:t>
            </a:r>
          </a:p>
          <a:p>
            <a:pPr algn="just">
              <a:buFont typeface="Wingdings" panose="05000000000000000000" pitchFamily="2" charset="2"/>
              <a:buChar char="§"/>
            </a:pPr>
            <a:r>
              <a:rPr lang="es-MX" dirty="0"/>
              <a:t> El Ministerio del Medio Ambiente publicará anualmente un listado de los establecimientos que deberán reportar de manera obligatoria sus emisiones de conformidad con lo establecido en un reglamento (inciso primero).</a:t>
            </a:r>
          </a:p>
          <a:p>
            <a:pPr lvl="1" algn="just">
              <a:buFont typeface="Wingdings" panose="05000000000000000000" pitchFamily="2" charset="2"/>
              <a:buChar char="§"/>
            </a:pPr>
            <a:r>
              <a:rPr lang="es-MX" dirty="0"/>
              <a:t>Asimismo, el Ministerio del Medio Ambiente publicará anualmente un listado de las comunas que han sido declaradas como saturadas o latentes para efectos de determinar el impuesto correspondiente al año siguiente, de acuerdo al inciso sexto de este artículo.</a:t>
            </a:r>
          </a:p>
          <a:p>
            <a:pPr lvl="1" algn="just">
              <a:buFont typeface="Wingdings" panose="05000000000000000000" pitchFamily="2" charset="2"/>
              <a:buChar char="§"/>
            </a:pPr>
            <a:r>
              <a:rPr lang="es-MX" dirty="0"/>
              <a:t>Una vez realizado el reporte por parte de los establecimientos, la Superintendencia del Medio Ambiente publicará, durante el primer trimestre de cada año, un listado de aquellos que hayan cumplido las condiciones establecidas en el inciso primero.</a:t>
            </a:r>
          </a:p>
          <a:p>
            <a:pPr lvl="1" algn="just">
              <a:buFont typeface="Wingdings" panose="05000000000000000000" pitchFamily="2" charset="2"/>
              <a:buChar char="§"/>
            </a:pPr>
            <a:r>
              <a:rPr lang="es-MX" dirty="0"/>
              <a:t>Los establecimientos gravados con este impuesto y que no se encuentren en el listado anterior tendrán la obligación de informar a la Superintendencia del Medio Ambiente de esta situación. El hecho de no informar o hacerlo con retardo no los eximirá del impuesto que deban soportar conforme a este artículo.</a:t>
            </a:r>
          </a:p>
          <a:p>
            <a:pPr algn="just">
              <a:buFont typeface="Wingdings" panose="05000000000000000000" pitchFamily="2" charset="2"/>
              <a:buChar char="§"/>
            </a:pPr>
            <a:r>
              <a:rPr lang="es-MX" dirty="0"/>
              <a:t> El Ministerio del Medio Ambiente fijará, mediante reglamento, las obligaciones y procedimientos relativos a la identificación de los contribuyentes que se encuentren en la situación del inciso primero y, establecerá los procedimientos administrativos necesarios para la aplicación del impuesto a que se refiere el presente artículo.</a:t>
            </a:r>
          </a:p>
          <a:p>
            <a:pPr lvl="1" algn="just">
              <a:buFont typeface="Wingdings" panose="05000000000000000000" pitchFamily="2" charset="2"/>
              <a:buChar char="§"/>
            </a:pPr>
            <a:r>
              <a:rPr lang="es-MX" dirty="0"/>
              <a:t>Por esto, por ejemplo, el MMA desarrolló el Registro de Calderas y Turbinas, con el objetivo de registrar y calcular la potencia térmica de las calderas y turbinas de los establecimientos afectos o potencialmente afectos.</a:t>
            </a:r>
          </a:p>
          <a:p>
            <a:pPr algn="just">
              <a:buFont typeface="Wingdings" panose="05000000000000000000" pitchFamily="2" charset="2"/>
              <a:buChar char="§"/>
            </a:pPr>
            <a:r>
              <a:rPr lang="es-MX" dirty="0"/>
              <a:t>Los contribuyentes afectos al impuesto establecido en este artículo, podrán compensar todo o parte de sus emisiones gravadas, para efectos de determinar el monto del impuesto a pagar, mediante la implementación de proyectos de reducción de emisiones del mismo contaminante, sujeto a que dichas reducciones sean adicionales, medibles, verificables y permanentes.</a:t>
            </a:r>
          </a:p>
          <a:p>
            <a:pPr lvl="1" algn="just">
              <a:buFont typeface="Wingdings" panose="05000000000000000000" pitchFamily="2" charset="2"/>
              <a:buChar char="§"/>
            </a:pPr>
            <a:r>
              <a:rPr lang="es-MX" dirty="0"/>
              <a:t>En todo caso las reducciones deberán ser adicionales a las obligaciones impuestas por planes de prevención o descontaminación, normas de emisión, resoluciones de calificación ambiental o cualquier otra obligación legal.</a:t>
            </a:r>
          </a:p>
        </p:txBody>
      </p:sp>
    </p:spTree>
    <p:extLst>
      <p:ext uri="{BB962C8B-B14F-4D97-AF65-F5344CB8AC3E}">
        <p14:creationId xmlns:p14="http://schemas.microsoft.com/office/powerpoint/2010/main" val="3198428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C8A46-CE9B-4C3A-BF7B-5DBEDEE634CD}"/>
              </a:ext>
            </a:extLst>
          </p:cNvPr>
          <p:cNvSpPr>
            <a:spLocks noGrp="1"/>
          </p:cNvSpPr>
          <p:nvPr>
            <p:ph type="title"/>
          </p:nvPr>
        </p:nvSpPr>
        <p:spPr/>
        <p:txBody>
          <a:bodyPr/>
          <a:lstStyle/>
          <a:p>
            <a:r>
              <a:rPr lang="es-MX" dirty="0"/>
              <a:t>¿Cuáles son los IGA?</a:t>
            </a:r>
            <a:br>
              <a:rPr lang="es-MX" dirty="0"/>
            </a:br>
            <a:r>
              <a:rPr lang="es-MX" dirty="0"/>
              <a:t>Acuerdo de producción limpia</a:t>
            </a:r>
          </a:p>
        </p:txBody>
      </p:sp>
      <p:sp>
        <p:nvSpPr>
          <p:cNvPr id="3" name="Marcador de contenido 2">
            <a:extLst>
              <a:ext uri="{FF2B5EF4-FFF2-40B4-BE49-F238E27FC236}">
                <a16:creationId xmlns:a16="http://schemas.microsoft.com/office/drawing/2014/main" id="{50E10A8D-878A-0504-8864-2E00468D187D}"/>
              </a:ext>
            </a:extLst>
          </p:cNvPr>
          <p:cNvSpPr>
            <a:spLocks noGrp="1"/>
          </p:cNvSpPr>
          <p:nvPr>
            <p:ph idx="1"/>
          </p:nvPr>
        </p:nvSpPr>
        <p:spPr/>
        <p:txBody>
          <a:bodyPr>
            <a:normAutofit fontScale="92500"/>
          </a:bodyPr>
          <a:lstStyle/>
          <a:p>
            <a:pPr algn="just">
              <a:buFont typeface="Wingdings" panose="05000000000000000000" pitchFamily="2" charset="2"/>
              <a:buChar char="§"/>
            </a:pPr>
            <a:r>
              <a:rPr lang="es-MX" dirty="0"/>
              <a:t>Un Acuerdo de Producción Limpia (APL) es un instrumento de gestión de carácter voluntario que, sobre la base de un convenio celebrado entre un determinado sector productivo y el sector público de competencia ambiental, sanitaria, de higiene y seguridad laboral, eficiencia energética e hídrica y de fomento productivo, mediante el cual se busca implementar la producción limpia.</a:t>
            </a:r>
          </a:p>
          <a:p>
            <a:pPr algn="just">
              <a:buFont typeface="Wingdings" panose="05000000000000000000" pitchFamily="2" charset="2"/>
              <a:buChar char="§"/>
            </a:pPr>
            <a:r>
              <a:rPr lang="es-MX" dirty="0"/>
              <a:t>Un APL tiene como objetivo aplicar la producción limpia a través de metas y acciones específicas en un plazo determinado. </a:t>
            </a:r>
          </a:p>
          <a:p>
            <a:pPr algn="just">
              <a:buFont typeface="Wingdings" panose="05000000000000000000" pitchFamily="2" charset="2"/>
              <a:buChar char="§"/>
            </a:pPr>
            <a:r>
              <a:rPr lang="es-MX" dirty="0"/>
              <a:t>Este instrumento fue validado por Naciones Unidas como una Acción de Mitigación Nacionalmente Apropiada (NAMA, por su sigla en inglés). </a:t>
            </a:r>
          </a:p>
          <a:p>
            <a:pPr algn="just">
              <a:buFont typeface="Wingdings" panose="05000000000000000000" pitchFamily="2" charset="2"/>
              <a:buChar char="§"/>
            </a:pPr>
            <a:r>
              <a:rPr lang="es-MX" dirty="0"/>
              <a:t>A partir del año 2016 la Agencia de Sustentabilidad y Cambio Climático ha decidido reportar públicamente las reducciones de emisiones logradas a través de acuerdos de producción limpia, de acuerdo a la directriz del Ministerio del Medio Ambiente.</a:t>
            </a:r>
          </a:p>
        </p:txBody>
      </p:sp>
    </p:spTree>
    <p:extLst>
      <p:ext uri="{BB962C8B-B14F-4D97-AF65-F5344CB8AC3E}">
        <p14:creationId xmlns:p14="http://schemas.microsoft.com/office/powerpoint/2010/main" val="1502708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C8A46-CE9B-4C3A-BF7B-5DBEDEE634CD}"/>
              </a:ext>
            </a:extLst>
          </p:cNvPr>
          <p:cNvSpPr>
            <a:spLocks noGrp="1"/>
          </p:cNvSpPr>
          <p:nvPr>
            <p:ph type="title"/>
          </p:nvPr>
        </p:nvSpPr>
        <p:spPr/>
        <p:txBody>
          <a:bodyPr>
            <a:normAutofit/>
          </a:bodyPr>
          <a:lstStyle/>
          <a:p>
            <a:r>
              <a:rPr lang="es-MX" dirty="0"/>
              <a:t>¿Cuáles son los IGA (en la ley 19.300)? Procedimientos sancionatorios de la </a:t>
            </a:r>
            <a:r>
              <a:rPr lang="es-MX" dirty="0" err="1"/>
              <a:t>sma</a:t>
            </a:r>
            <a:endParaRPr lang="es-MX" dirty="0"/>
          </a:p>
        </p:txBody>
      </p:sp>
      <p:sp>
        <p:nvSpPr>
          <p:cNvPr id="3" name="Marcador de contenido 2">
            <a:extLst>
              <a:ext uri="{FF2B5EF4-FFF2-40B4-BE49-F238E27FC236}">
                <a16:creationId xmlns:a16="http://schemas.microsoft.com/office/drawing/2014/main" id="{50E10A8D-878A-0504-8864-2E00468D187D}"/>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es-MX" dirty="0"/>
              <a:t>La Superintendencia del Medio Ambiente (SMA) cumple un rol fiscalizador y de sanción sobre los instrumentos de gestión ambiental, es decir, sobre las Resoluciones de Calificación (RCA), Normas de Emisión, Normas de Calidad y Planes de Prevención y/o de Descontaminación Ambiental, y de todos aquellos otros instrumentos de carácter ambiental que establezca la ley.</a:t>
            </a:r>
          </a:p>
          <a:p>
            <a:pPr algn="just">
              <a:buFont typeface="Wingdings" panose="05000000000000000000" pitchFamily="2" charset="2"/>
              <a:buChar char="§"/>
            </a:pPr>
            <a:r>
              <a:rPr lang="es-MX" dirty="0"/>
              <a:t>Fue creada por la Ley 20.417 como un servicio público funcionalmente descentralizado, dotado de personalidad jurídica y patrimonio propio, sometido a la supervigilancia del Presidente de la República a través del Ministerio del Medio Ambiente.</a:t>
            </a:r>
          </a:p>
          <a:p>
            <a:pPr algn="just">
              <a:buFont typeface="Wingdings" panose="05000000000000000000" pitchFamily="2" charset="2"/>
              <a:buChar char="§"/>
            </a:pPr>
            <a:r>
              <a:rPr lang="es-MX" dirty="0"/>
              <a:t>La SMA debe, además, administrar el Sistema Nacional de Información de Fiscalización Ambiental (SNIFA), que es un registro público donde se sistematiza toda la información relevante relativa a los instrumentos que la SMA fiscaliza y los procedimientos sancionatorios.</a:t>
            </a:r>
          </a:p>
          <a:p>
            <a:pPr algn="just">
              <a:buFont typeface="Wingdings" panose="05000000000000000000" pitchFamily="2" charset="2"/>
              <a:buChar char="§"/>
            </a:pPr>
            <a:r>
              <a:rPr lang="es-MX" dirty="0"/>
              <a:t>Para el entendimiento del indicador, las Unidades Fiscalizables se definen como la “unidad física en la que se desarrollan obras, acciones o procesos, relacionados entre sí y que se encuentran regulados por uno o más instrumentos de carácter ambiental de competencia de la Superintendencia” (Resolución Exenta SMA N°1184 de 2015).</a:t>
            </a:r>
          </a:p>
        </p:txBody>
      </p:sp>
    </p:spTree>
    <p:extLst>
      <p:ext uri="{BB962C8B-B14F-4D97-AF65-F5344CB8AC3E}">
        <p14:creationId xmlns:p14="http://schemas.microsoft.com/office/powerpoint/2010/main" val="373026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DF0E1-74D1-EAC8-A1B3-D2BCAA953CE3}"/>
              </a:ext>
            </a:extLst>
          </p:cNvPr>
          <p:cNvSpPr>
            <a:spLocks noGrp="1"/>
          </p:cNvSpPr>
          <p:nvPr>
            <p:ph type="title"/>
          </p:nvPr>
        </p:nvSpPr>
        <p:spPr/>
        <p:txBody>
          <a:bodyPr/>
          <a:lstStyle/>
          <a:p>
            <a:r>
              <a:rPr lang="es-MX" dirty="0"/>
              <a:t>el Servicio de evaluación ambiental (SEA)</a:t>
            </a:r>
          </a:p>
        </p:txBody>
      </p:sp>
      <p:sp>
        <p:nvSpPr>
          <p:cNvPr id="3" name="Marcador de contenido 2">
            <a:extLst>
              <a:ext uri="{FF2B5EF4-FFF2-40B4-BE49-F238E27FC236}">
                <a16:creationId xmlns:a16="http://schemas.microsoft.com/office/drawing/2014/main" id="{662650CA-EDE7-6D9E-4620-29F9D39096CF}"/>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s-MX" dirty="0"/>
              <a:t>El Servicio de Evaluación Ambiental (SEA) es un organismo público chileno, funcionalmente descentralizado, con personalidad jurídica y patrimonio propio creado en 2010 luego de la reforma a la Ley sobre Bases Generales del Medio Ambiente.</a:t>
            </a:r>
          </a:p>
          <a:p>
            <a:pPr algn="just">
              <a:buFont typeface="Wingdings" panose="05000000000000000000" pitchFamily="2" charset="2"/>
              <a:buChar char="§"/>
            </a:pPr>
            <a:r>
              <a:rPr lang="es-MX" dirty="0"/>
              <a:t>Las funciones principales del SEA son administrar el Sistema de Evaluación de Impacto Ambiental (SEIA) así como coordinar a los organismos del Estado involucrados en el mismo, ejerciendo la rectoría técnica exclusiva y excluyente en la evaluación de impacto ambiental. Además, al SEA le corresponde promover y facilitar la participación ciudadana en la evaluación de proyectos.</a:t>
            </a:r>
          </a:p>
          <a:p>
            <a:pPr algn="just">
              <a:buFont typeface="Wingdings" panose="05000000000000000000" pitchFamily="2" charset="2"/>
              <a:buChar char="§"/>
            </a:pPr>
            <a:r>
              <a:rPr lang="es-MX" dirty="0"/>
              <a:t>El SEA tiene la función exclusiva de uniformar los criterios, requisitos, condiciones, antecedentes, certificados, trámites, exigencias técnicas y procedimientos de carácter ambiental que establezcan los ministerios y demás organismos del Estado competentes, mediante el establecimiento, entre otros, de guías trámite.</a:t>
            </a:r>
          </a:p>
        </p:txBody>
      </p:sp>
    </p:spTree>
    <p:extLst>
      <p:ext uri="{BB962C8B-B14F-4D97-AF65-F5344CB8AC3E}">
        <p14:creationId xmlns:p14="http://schemas.microsoft.com/office/powerpoint/2010/main" val="265052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37D35-6C42-EE62-0FF1-5DEC0502A333}"/>
              </a:ext>
            </a:extLst>
          </p:cNvPr>
          <p:cNvSpPr>
            <a:spLocks noGrp="1"/>
          </p:cNvSpPr>
          <p:nvPr>
            <p:ph type="title"/>
          </p:nvPr>
        </p:nvSpPr>
        <p:spPr/>
        <p:txBody>
          <a:bodyPr/>
          <a:lstStyle/>
          <a:p>
            <a:r>
              <a:rPr lang="es-MX" dirty="0"/>
              <a:t>¿Cuáles son los IGA?</a:t>
            </a:r>
            <a:br>
              <a:rPr lang="es-MX" dirty="0"/>
            </a:br>
            <a:r>
              <a:rPr lang="es-MX" dirty="0"/>
              <a:t>Certificación norma </a:t>
            </a:r>
            <a:r>
              <a:rPr lang="es-MX" dirty="0" err="1"/>
              <a:t>iso</a:t>
            </a:r>
            <a:r>
              <a:rPr lang="es-MX" dirty="0"/>
              <a:t> 14.001</a:t>
            </a:r>
          </a:p>
        </p:txBody>
      </p:sp>
      <p:sp>
        <p:nvSpPr>
          <p:cNvPr id="3" name="Marcador de contenido 2">
            <a:extLst>
              <a:ext uri="{FF2B5EF4-FFF2-40B4-BE49-F238E27FC236}">
                <a16:creationId xmlns:a16="http://schemas.microsoft.com/office/drawing/2014/main" id="{8548302D-1754-2920-3701-1904697D4F18}"/>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s-MX" dirty="0"/>
              <a:t>ISO 14001 es una norma aceptada internacionalmente que establece cómo implementar un sistema de gestión medioambiental (SGM) eficaz. La norma se ha concebido para gestionar el delicado equilibrio entre el mantenimiento de la rentabilidad y la reducción del impacto medioambiental.</a:t>
            </a:r>
          </a:p>
          <a:p>
            <a:pPr algn="just">
              <a:buFont typeface="Wingdings" panose="05000000000000000000" pitchFamily="2" charset="2"/>
              <a:buChar char="§"/>
            </a:pPr>
            <a:r>
              <a:rPr lang="es-MX" dirty="0"/>
              <a:t>La norma ISO 14001 exige a la empresa crear un plan de manejo ambiental que incluya: objetivos y metas ambientales, políticas y procedimientos para lograr esas metas, responsabilidades definidas, actividades de capacitación del personal, documentación y un sistema para controlar cualquier cambio y avance realizado.</a:t>
            </a:r>
          </a:p>
          <a:p>
            <a:pPr algn="just">
              <a:buFont typeface="Wingdings" panose="05000000000000000000" pitchFamily="2" charset="2"/>
              <a:buChar char="§"/>
            </a:pPr>
            <a:r>
              <a:rPr lang="es-MX" dirty="0"/>
              <a:t>La Norma ISO 14.001 especifica los requisitos para un sistema de gestión ambiental que permita a una organización desarrollar e implementar una política, y objetivos que tengan en cuenta los requisitos legales y otros requisitos que la organización suscriba; como también la información sobre los aspectos ambientales significativos.</a:t>
            </a:r>
          </a:p>
        </p:txBody>
      </p:sp>
    </p:spTree>
    <p:extLst>
      <p:ext uri="{BB962C8B-B14F-4D97-AF65-F5344CB8AC3E}">
        <p14:creationId xmlns:p14="http://schemas.microsoft.com/office/powerpoint/2010/main" val="183679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9D300-956C-C204-6EDC-B3EAD84D1622}"/>
              </a:ext>
            </a:extLst>
          </p:cNvPr>
          <p:cNvSpPr>
            <a:spLocks noGrp="1"/>
          </p:cNvSpPr>
          <p:nvPr>
            <p:ph type="title"/>
          </p:nvPr>
        </p:nvSpPr>
        <p:spPr/>
        <p:txBody>
          <a:bodyPr/>
          <a:lstStyle/>
          <a:p>
            <a:r>
              <a:rPr lang="es-MX" dirty="0"/>
              <a:t>Instrumentos de gestión ambiental</a:t>
            </a:r>
          </a:p>
        </p:txBody>
      </p:sp>
      <p:sp>
        <p:nvSpPr>
          <p:cNvPr id="3" name="Marcador de texto 2">
            <a:extLst>
              <a:ext uri="{FF2B5EF4-FFF2-40B4-BE49-F238E27FC236}">
                <a16:creationId xmlns:a16="http://schemas.microsoft.com/office/drawing/2014/main" id="{4CFC6D44-7C89-76E9-9975-3F6BC78BFAF5}"/>
              </a:ext>
            </a:extLst>
          </p:cNvPr>
          <p:cNvSpPr>
            <a:spLocks noGrp="1"/>
          </p:cNvSpPr>
          <p:nvPr>
            <p:ph type="body" idx="1"/>
          </p:nvPr>
        </p:nvSpPr>
        <p:spPr/>
        <p:txBody>
          <a:bodyPr/>
          <a:lstStyle/>
          <a:p>
            <a:r>
              <a:rPr lang="es-MX" dirty="0"/>
              <a:t>El Sistema de Evaluación de Impacto Ambiental (SEIA)</a:t>
            </a:r>
          </a:p>
        </p:txBody>
      </p:sp>
    </p:spTree>
    <p:extLst>
      <p:ext uri="{BB962C8B-B14F-4D97-AF65-F5344CB8AC3E}">
        <p14:creationId xmlns:p14="http://schemas.microsoft.com/office/powerpoint/2010/main" val="170364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27E15-187F-69A4-DBFA-B6FB7D7AA457}"/>
              </a:ext>
            </a:extLst>
          </p:cNvPr>
          <p:cNvSpPr>
            <a:spLocks noGrp="1"/>
          </p:cNvSpPr>
          <p:nvPr>
            <p:ph type="title"/>
          </p:nvPr>
        </p:nvSpPr>
        <p:spPr/>
        <p:txBody>
          <a:bodyPr/>
          <a:lstStyle/>
          <a:p>
            <a:r>
              <a:rPr lang="es-MX" dirty="0"/>
              <a:t>Instrumentos de gestión ambiental</a:t>
            </a:r>
          </a:p>
        </p:txBody>
      </p:sp>
      <p:sp>
        <p:nvSpPr>
          <p:cNvPr id="3" name="Marcador de contenido 2">
            <a:extLst>
              <a:ext uri="{FF2B5EF4-FFF2-40B4-BE49-F238E27FC236}">
                <a16:creationId xmlns:a16="http://schemas.microsoft.com/office/drawing/2014/main" id="{BAF026DF-4292-86E6-48CC-ED817F907881}"/>
              </a:ext>
            </a:extLst>
          </p:cNvPr>
          <p:cNvSpPr>
            <a:spLocks noGrp="1"/>
          </p:cNvSpPr>
          <p:nvPr>
            <p:ph idx="1"/>
          </p:nvPr>
        </p:nvSpPr>
        <p:spPr/>
        <p:txBody>
          <a:bodyPr/>
          <a:lstStyle/>
          <a:p>
            <a:pPr algn="just">
              <a:buFont typeface="Wingdings" panose="05000000000000000000" pitchFamily="2" charset="2"/>
              <a:buChar char="§"/>
            </a:pPr>
            <a:r>
              <a:rPr lang="es-MX" dirty="0"/>
              <a:t> Concepto: Los instrumentos para la gestión ambiental son herramientas de política pública que, mediante regulaciones, incentivos o mecanismos que motivan acciones o conductas de agentes, permiten contribuir a la protección del medio ambiente y, prevenir, atenuar o mejorar problemas ambientales.</a:t>
            </a:r>
          </a:p>
          <a:p>
            <a:pPr algn="just">
              <a:buFont typeface="Wingdings" panose="05000000000000000000" pitchFamily="2" charset="2"/>
              <a:buChar char="§"/>
            </a:pPr>
            <a:r>
              <a:rPr lang="es-MX" dirty="0"/>
              <a:t> Son documentos técnicos en los cuales se encuentra contenida la información necesaria para realizar una identificación y evaluación ordenada de los impactos o riesgos ambientales de un proyecto, obra, industria o actividad.</a:t>
            </a:r>
          </a:p>
          <a:p>
            <a:pPr algn="just">
              <a:buFont typeface="Wingdings" panose="05000000000000000000" pitchFamily="2" charset="2"/>
              <a:buChar char="§"/>
            </a:pPr>
            <a:r>
              <a:rPr lang="es-MX" dirty="0"/>
              <a:t> Desde el punto de vista del análisis jurídico-económico son… incentivos (económicos) asociados a algún efecto o consecuencia jurídica. </a:t>
            </a:r>
          </a:p>
        </p:txBody>
      </p:sp>
    </p:spTree>
    <p:extLst>
      <p:ext uri="{BB962C8B-B14F-4D97-AF65-F5344CB8AC3E}">
        <p14:creationId xmlns:p14="http://schemas.microsoft.com/office/powerpoint/2010/main" val="91396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64E1D-8BFD-068D-AB19-0C9C7C903227}"/>
              </a:ext>
            </a:extLst>
          </p:cNvPr>
          <p:cNvSpPr>
            <a:spLocks noGrp="1"/>
          </p:cNvSpPr>
          <p:nvPr>
            <p:ph type="title"/>
          </p:nvPr>
        </p:nvSpPr>
        <p:spPr/>
        <p:txBody>
          <a:bodyPr/>
          <a:lstStyle/>
          <a:p>
            <a:r>
              <a:rPr lang="es-MX" dirty="0"/>
              <a:t>Evolución en los IGA</a:t>
            </a:r>
          </a:p>
        </p:txBody>
      </p:sp>
      <p:sp>
        <p:nvSpPr>
          <p:cNvPr id="3" name="Marcador de contenido 2">
            <a:extLst>
              <a:ext uri="{FF2B5EF4-FFF2-40B4-BE49-F238E27FC236}">
                <a16:creationId xmlns:a16="http://schemas.microsoft.com/office/drawing/2014/main" id="{A36E6C2F-1ED2-683E-EFAF-CAB4A4840B0E}"/>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es-MX" dirty="0"/>
              <a:t>Desde la creación de la institucionalidad ambiental chilena en la década de los 90, definida mediante la Ley 19.300 sobre Bases Generales del Medio Ambiente, se establecen una serie de instrumentos para apoyar la gestión ambiental, tanto en materia regulatoria, de educación, gestión local, participación ciudadana, y evaluación de impacto ambiental.</a:t>
            </a:r>
          </a:p>
          <a:p>
            <a:pPr algn="just">
              <a:buFont typeface="Wingdings" panose="05000000000000000000" pitchFamily="2" charset="2"/>
              <a:buChar char="§"/>
            </a:pPr>
            <a:r>
              <a:rPr lang="es-MX" dirty="0"/>
              <a:t>Conforme el país ha avanzado, se ha fortalecido la institucionalidad ambiental y se han incorporado nuevos instrumentos, tales como la Evaluación Ambiental Estratégica y el derecho al Acceso a la Información Ambiental; ambos instrumentos creados el 2010. Asimismo, se han sumado otros instrumentos de carácter voluntario, como los Acuerdos de Producción Limpia y las certificaciones ambientales ISO.</a:t>
            </a:r>
          </a:p>
          <a:p>
            <a:pPr algn="just">
              <a:buFont typeface="Wingdings" panose="05000000000000000000" pitchFamily="2" charset="2"/>
              <a:buChar char="§"/>
            </a:pPr>
            <a:r>
              <a:rPr lang="es-MX" dirty="0"/>
              <a:t>Más recientemente, la reforma tributaria de 2014 (Ley 20.780) introdujo por primera vez en Chile los gravámenes a las emisiones atmosféricas generadas por fuentes móviles y fijas, con el objetivo de desincentivar el uso de combustibles generadores de gases de efecto invernadero (GEI). Los llamados “impuestos verdes” entraron en vigencia en 2015 para las fuentes móviles, y en 2017 para fuentes fijas, que en este caso, afecta a los establecimientos con calderas y/o turbinas que sumen una potencia térmica mayor o igual a 50 </a:t>
            </a:r>
            <a:r>
              <a:rPr lang="es-MX" dirty="0" err="1"/>
              <a:t>MWt</a:t>
            </a:r>
            <a:r>
              <a:rPr lang="es-MX" dirty="0"/>
              <a:t> (megavatios térmicos).</a:t>
            </a:r>
          </a:p>
        </p:txBody>
      </p:sp>
    </p:spTree>
    <p:extLst>
      <p:ext uri="{BB962C8B-B14F-4D97-AF65-F5344CB8AC3E}">
        <p14:creationId xmlns:p14="http://schemas.microsoft.com/office/powerpoint/2010/main" val="173075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CD2B5-3DED-89A6-D0F0-395628820145}"/>
              </a:ext>
            </a:extLst>
          </p:cNvPr>
          <p:cNvSpPr>
            <a:spLocks noGrp="1"/>
          </p:cNvSpPr>
          <p:nvPr>
            <p:ph type="title"/>
          </p:nvPr>
        </p:nvSpPr>
        <p:spPr/>
        <p:txBody>
          <a:bodyPr/>
          <a:lstStyle/>
          <a:p>
            <a:r>
              <a:rPr lang="es-MX" dirty="0"/>
              <a:t>Evolución en los </a:t>
            </a:r>
            <a:r>
              <a:rPr lang="es-MX" dirty="0" err="1"/>
              <a:t>iga</a:t>
            </a:r>
            <a:endParaRPr lang="es-MX" dirty="0"/>
          </a:p>
        </p:txBody>
      </p:sp>
      <p:sp>
        <p:nvSpPr>
          <p:cNvPr id="3" name="Marcador de contenido 2">
            <a:extLst>
              <a:ext uri="{FF2B5EF4-FFF2-40B4-BE49-F238E27FC236}">
                <a16:creationId xmlns:a16="http://schemas.microsoft.com/office/drawing/2014/main" id="{1F19D21F-50A1-0028-9451-E0A5AB280308}"/>
              </a:ext>
            </a:extLst>
          </p:cNvPr>
          <p:cNvSpPr>
            <a:spLocks noGrp="1"/>
          </p:cNvSpPr>
          <p:nvPr>
            <p:ph idx="1"/>
          </p:nvPr>
        </p:nvSpPr>
        <p:spPr/>
        <p:txBody>
          <a:bodyPr>
            <a:normAutofit/>
          </a:bodyPr>
          <a:lstStyle/>
          <a:p>
            <a:pPr algn="just">
              <a:buFont typeface="Wingdings" panose="05000000000000000000" pitchFamily="2" charset="2"/>
              <a:buChar char="§"/>
            </a:pPr>
            <a:r>
              <a:rPr lang="es-MX" dirty="0"/>
              <a:t>En 2019 se introdujo una nueva modernización a la legislación tributaria, que reemplaza el criterio de potencia térmica mayor o igual a 50 </a:t>
            </a:r>
            <a:r>
              <a:rPr lang="es-MX" dirty="0" err="1"/>
              <a:t>MWt</a:t>
            </a:r>
            <a:r>
              <a:rPr lang="es-MX" dirty="0"/>
              <a:t> por una afectación a las emisiones efectivamente generadas.</a:t>
            </a:r>
          </a:p>
          <a:p>
            <a:pPr algn="just">
              <a:buFont typeface="Wingdings" panose="05000000000000000000" pitchFamily="2" charset="2"/>
              <a:buChar char="§"/>
            </a:pPr>
            <a:r>
              <a:rPr lang="es-MX" dirty="0"/>
              <a:t>De esta manera, a partir de 2023, el gravamen se aplica a establecimientos cuyas fuentes emisoras, individualmente o en su conjunto, emitan 100 o más toneladas anuales de material particulado (MP), o 25.000 o más toneladas anuales de dióxido de carbono (CO₂).</a:t>
            </a:r>
          </a:p>
          <a:p>
            <a:pPr algn="just">
              <a:buFont typeface="Wingdings" panose="05000000000000000000" pitchFamily="2" charset="2"/>
              <a:buChar char="§"/>
            </a:pPr>
            <a:r>
              <a:rPr lang="es-MX" dirty="0"/>
              <a:t>Además, incluye mecanismos de compensación a los cuales se puedan acoger las industrias. Esta modificación busca profundizar el sentido ambiental del impuesto verde, enfocándose en incentivar una disminución efectiva de las emisiones locales y hacer frente al fenómeno global del cambio climático.</a:t>
            </a:r>
          </a:p>
        </p:txBody>
      </p:sp>
    </p:spTree>
    <p:extLst>
      <p:ext uri="{BB962C8B-B14F-4D97-AF65-F5344CB8AC3E}">
        <p14:creationId xmlns:p14="http://schemas.microsoft.com/office/powerpoint/2010/main" val="41665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0500F-46C6-5AB0-2F43-D064310ED0F2}"/>
              </a:ext>
            </a:extLst>
          </p:cNvPr>
          <p:cNvSpPr>
            <a:spLocks noGrp="1"/>
          </p:cNvSpPr>
          <p:nvPr>
            <p:ph type="title"/>
          </p:nvPr>
        </p:nvSpPr>
        <p:spPr/>
        <p:txBody>
          <a:bodyPr/>
          <a:lstStyle/>
          <a:p>
            <a:r>
              <a:rPr lang="es-MX" dirty="0"/>
              <a:t>¿Cuáles son los IGA (en la ley 19.300)?</a:t>
            </a:r>
          </a:p>
        </p:txBody>
      </p:sp>
      <p:sp>
        <p:nvSpPr>
          <p:cNvPr id="3" name="Marcador de contenido 2">
            <a:extLst>
              <a:ext uri="{FF2B5EF4-FFF2-40B4-BE49-F238E27FC236}">
                <a16:creationId xmlns:a16="http://schemas.microsoft.com/office/drawing/2014/main" id="{70C447B3-8B61-D9A3-6706-B241EE9BCC45}"/>
              </a:ext>
            </a:extLst>
          </p:cNvPr>
          <p:cNvSpPr>
            <a:spLocks noGrp="1"/>
          </p:cNvSpPr>
          <p:nvPr>
            <p:ph idx="1"/>
          </p:nvPr>
        </p:nvSpPr>
        <p:spPr/>
        <p:txBody>
          <a:bodyPr>
            <a:normAutofit fontScale="70000" lnSpcReduction="20000"/>
          </a:bodyPr>
          <a:lstStyle/>
          <a:p>
            <a:pPr algn="just">
              <a:buFont typeface="Wingdings" panose="05000000000000000000" pitchFamily="2" charset="2"/>
              <a:buChar char="§"/>
            </a:pPr>
            <a:r>
              <a:rPr lang="es-MX" b="1" dirty="0"/>
              <a:t>TITULO II DE LOS INSTRUMENTOS DE GESTIÓN AMBIENTAL</a:t>
            </a:r>
          </a:p>
          <a:p>
            <a:pPr algn="just">
              <a:buFont typeface="Wingdings" panose="05000000000000000000" pitchFamily="2" charset="2"/>
              <a:buChar char="§"/>
            </a:pPr>
            <a:r>
              <a:rPr lang="es-MX" b="1" dirty="0"/>
              <a:t>PÁRRAFO 1º </a:t>
            </a:r>
            <a:r>
              <a:rPr lang="es-MX" dirty="0"/>
              <a:t>DE LA EDUCACIÓN Y LA INVESTIGACIÓN.</a:t>
            </a:r>
          </a:p>
          <a:p>
            <a:pPr algn="just">
              <a:buFont typeface="Wingdings" panose="05000000000000000000" pitchFamily="2" charset="2"/>
              <a:buChar char="§"/>
            </a:pPr>
            <a:r>
              <a:rPr lang="es-MX" b="1" dirty="0"/>
              <a:t>PÁRRAFO 1º BIS </a:t>
            </a:r>
            <a:r>
              <a:rPr lang="es-MX" dirty="0"/>
              <a:t>DE LA EVALUACIÓN AMBIENTAL ESTRATÉGICA.</a:t>
            </a:r>
          </a:p>
          <a:p>
            <a:pPr algn="just">
              <a:buFont typeface="Wingdings" panose="05000000000000000000" pitchFamily="2" charset="2"/>
              <a:buChar char="§"/>
            </a:pPr>
            <a:r>
              <a:rPr lang="es-MX" b="1" dirty="0"/>
              <a:t>PÁRRAFO 1º TER </a:t>
            </a:r>
            <a:r>
              <a:rPr lang="es-MX" dirty="0"/>
              <a:t>DEL PROGRAMA DE REGULACIÓN AMBIENTAL.</a:t>
            </a:r>
          </a:p>
          <a:p>
            <a:pPr algn="just">
              <a:buFont typeface="Wingdings" panose="05000000000000000000" pitchFamily="2" charset="2"/>
              <a:buChar char="§"/>
            </a:pPr>
            <a:r>
              <a:rPr lang="es-MX" b="1" dirty="0"/>
              <a:t>PÁRRAFO 2º </a:t>
            </a:r>
            <a:r>
              <a:rPr lang="es-MX" dirty="0"/>
              <a:t>DEL SISTEMA DE EVALUACIÓN DE IMPACTO AMBIENTAL.</a:t>
            </a:r>
          </a:p>
          <a:p>
            <a:pPr algn="just">
              <a:buFont typeface="Wingdings" panose="05000000000000000000" pitchFamily="2" charset="2"/>
              <a:buChar char="§"/>
            </a:pPr>
            <a:r>
              <a:rPr lang="es-MX" b="1" dirty="0"/>
              <a:t>PÁRRAFO 3º </a:t>
            </a:r>
            <a:r>
              <a:rPr lang="es-MX" dirty="0"/>
              <a:t>DE LA PARTICIPACIÓN DE LA COMUNIDAD EN EL PROCEDIMIENTO DE EVALUACIÓN DE IMPACTO AMBIENTAL.</a:t>
            </a:r>
          </a:p>
          <a:p>
            <a:pPr algn="just">
              <a:buFont typeface="Wingdings" panose="05000000000000000000" pitchFamily="2" charset="2"/>
              <a:buChar char="§"/>
            </a:pPr>
            <a:r>
              <a:rPr lang="es-MX" b="1" dirty="0"/>
              <a:t>PÁRRAFO 3º </a:t>
            </a:r>
            <a:r>
              <a:rPr lang="es-MX" dirty="0"/>
              <a:t>BIS DEL ACCESO A LA INFORMACIÓN AMBIENTAL.</a:t>
            </a:r>
          </a:p>
          <a:p>
            <a:pPr algn="just">
              <a:buFont typeface="Wingdings" panose="05000000000000000000" pitchFamily="2" charset="2"/>
              <a:buChar char="§"/>
            </a:pPr>
            <a:r>
              <a:rPr lang="es-MX" b="1" dirty="0"/>
              <a:t>PÁRRAFO 4º </a:t>
            </a:r>
            <a:r>
              <a:rPr lang="es-MX" dirty="0"/>
              <a:t>DE LAS NORMAS DE CALIDAD AMBIENTAL Y DE LA PRESERVACIÓN DE LA NATURALEZA Y CONSERVACIÓN DEL PATRIMONIO AMBIENTAL.</a:t>
            </a:r>
          </a:p>
          <a:p>
            <a:pPr algn="just">
              <a:buFont typeface="Wingdings" panose="05000000000000000000" pitchFamily="2" charset="2"/>
              <a:buChar char="§"/>
            </a:pPr>
            <a:r>
              <a:rPr lang="es-MX" b="1" dirty="0"/>
              <a:t>PÁRRAFO 5º </a:t>
            </a:r>
            <a:r>
              <a:rPr lang="es-MX" dirty="0"/>
              <a:t>DE LAS NORMAS DE EMISIÓN.</a:t>
            </a:r>
          </a:p>
          <a:p>
            <a:pPr algn="just">
              <a:buFont typeface="Wingdings" panose="05000000000000000000" pitchFamily="2" charset="2"/>
              <a:buChar char="§"/>
            </a:pPr>
            <a:r>
              <a:rPr lang="es-MX" b="1" dirty="0"/>
              <a:t>PÁRRAFO 6º </a:t>
            </a:r>
            <a:r>
              <a:rPr lang="es-MX" dirty="0"/>
              <a:t>DE LOS PLANES DE MANEJO, PREVENCIÓN O DESCONTAMINACIÓN.</a:t>
            </a:r>
          </a:p>
          <a:p>
            <a:pPr algn="just">
              <a:buFont typeface="Wingdings" panose="05000000000000000000" pitchFamily="2" charset="2"/>
              <a:buChar char="§"/>
            </a:pPr>
            <a:r>
              <a:rPr lang="es-MX" b="1" dirty="0"/>
              <a:t>PÁRRAFO 7º </a:t>
            </a:r>
            <a:r>
              <a:rPr lang="es-MX" dirty="0"/>
              <a:t>DEL PROCEDIMIENTO DE RECLAMO.</a:t>
            </a:r>
          </a:p>
        </p:txBody>
      </p:sp>
    </p:spTree>
    <p:extLst>
      <p:ext uri="{BB962C8B-B14F-4D97-AF65-F5344CB8AC3E}">
        <p14:creationId xmlns:p14="http://schemas.microsoft.com/office/powerpoint/2010/main" val="3685321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2462</TotalTime>
  <Words>5793</Words>
  <Application>Microsoft Office PowerPoint</Application>
  <PresentationFormat>Panorámica</PresentationFormat>
  <Paragraphs>189</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Tw Cen MT</vt:lpstr>
      <vt:lpstr>Tw Cen MT Condensed</vt:lpstr>
      <vt:lpstr>Wingdings</vt:lpstr>
      <vt:lpstr>Wingdings 3</vt:lpstr>
      <vt:lpstr>Integral</vt:lpstr>
      <vt:lpstr>Derecho ambiental clase 11</vt:lpstr>
      <vt:lpstr>recordatorio</vt:lpstr>
      <vt:lpstr>Presentación de PowerPoint</vt:lpstr>
      <vt:lpstr>el Servicio de evaluación ambiental (SEA)</vt:lpstr>
      <vt:lpstr>Instrumentos de gestión ambiental</vt:lpstr>
      <vt:lpstr>Instrumentos de gestión ambiental</vt:lpstr>
      <vt:lpstr>Evolución en los IGA</vt:lpstr>
      <vt:lpstr>Evolución en los iga</vt:lpstr>
      <vt:lpstr>¿Cuáles son los IGA (en la ley 19.300)?</vt:lpstr>
      <vt:lpstr>¿Cuáles son los IGA en que pondremos énfasis en este curso?</vt:lpstr>
      <vt:lpstr>¿Cuáles son los IGA (en la ley 19.300)? Educación e investigación ambiental. </vt:lpstr>
      <vt:lpstr>¿Cuáles son los iga (en la Ley 19.300)? evaluación ambiental estratégica (EAE)</vt:lpstr>
      <vt:lpstr>¿Cuáles son los IGA (en la ley 19.300)? Programa de regulación ambiental</vt:lpstr>
      <vt:lpstr>¿Cuáles son los iga (en la Ley 19.300)? Sistema de evaluación de impacto ambiental</vt:lpstr>
      <vt:lpstr>SEIA. Línea de base (LB) y zona de influencia</vt:lpstr>
      <vt:lpstr>Presentación de PowerPoint</vt:lpstr>
      <vt:lpstr>Diferencias entre eia y dia</vt:lpstr>
      <vt:lpstr>Contenidos comunes a eia y dia</vt:lpstr>
      <vt:lpstr>Contenidos mínimos de eia y dia</vt:lpstr>
      <vt:lpstr>Eia. Diagrama de flujo</vt:lpstr>
      <vt:lpstr>Dia. Diagrama de flujo</vt:lpstr>
      <vt:lpstr>Resolución de calificación ambiental (RCA)</vt:lpstr>
      <vt:lpstr>¿Cuáles son los IGA (en la ley 19.300)? Procesos de Consulta Ciudadana. </vt:lpstr>
      <vt:lpstr>¿Cuáles son los IGA? Acceso a la información ambiental. ley 20.285</vt:lpstr>
      <vt:lpstr>Normas de calidad Ambiental</vt:lpstr>
      <vt:lpstr>Normas de calidad ambiental</vt:lpstr>
      <vt:lpstr>Normas de calidad ambiental. Tipos.</vt:lpstr>
      <vt:lpstr>Norma de calidad ambiental. zonas</vt:lpstr>
      <vt:lpstr>Normas de emisión</vt:lpstr>
      <vt:lpstr>Normas de preservación de la naturaleza</vt:lpstr>
      <vt:lpstr>Normas de conservación del patrimonio ambiental</vt:lpstr>
      <vt:lpstr>¿Cuáles son los IGA (en la ley 19.300)? Fondo de Protección Ambiental (FPA). </vt:lpstr>
      <vt:lpstr>¿Cuáles son los IGA (en la ley 19.300)? Fondo de Protección Ambiental</vt:lpstr>
      <vt:lpstr>¿Cuáles son los IGA (en la ley 19.300)? Planes de Manejo, prevención y descontaminación</vt:lpstr>
      <vt:lpstr>¿Cuáles son los IGA? Certificación ambiental municipal</vt:lpstr>
      <vt:lpstr>¿Cuáles son los IGA? Impuesto verde. Ley 20.780</vt:lpstr>
      <vt:lpstr>Impuesto verde (ley 20.780)</vt:lpstr>
      <vt:lpstr>¿Cuáles son los IGA? Acuerdo de producción limpia</vt:lpstr>
      <vt:lpstr>¿Cuáles son los IGA (en la ley 19.300)? Procedimientos sancionatorios de la sma</vt:lpstr>
      <vt:lpstr>¿Cuáles son los IGA? Certificación norma iso 14.001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ambiental clase 10</dc:title>
  <dc:creator>Rafael Plaza</dc:creator>
  <cp:lastModifiedBy>Rafael Plaza</cp:lastModifiedBy>
  <cp:revision>1</cp:revision>
  <dcterms:created xsi:type="dcterms:W3CDTF">2024-04-04T23:58:04Z</dcterms:created>
  <dcterms:modified xsi:type="dcterms:W3CDTF">2024-04-08T19:20:44Z</dcterms:modified>
</cp:coreProperties>
</file>