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96" r:id="rId1"/>
  </p:sldMasterIdLst>
  <p:notesMasterIdLst>
    <p:notesMasterId r:id="rId25"/>
  </p:notesMasterIdLst>
  <p:sldIdLst>
    <p:sldId id="256" r:id="rId2"/>
    <p:sldId id="257" r:id="rId3"/>
    <p:sldId id="258" r:id="rId4"/>
    <p:sldId id="259" r:id="rId5"/>
    <p:sldId id="260" r:id="rId6"/>
    <p:sldId id="262" r:id="rId7"/>
    <p:sldId id="264" r:id="rId8"/>
    <p:sldId id="265" r:id="rId9"/>
    <p:sldId id="274" r:id="rId10"/>
    <p:sldId id="266" r:id="rId11"/>
    <p:sldId id="267" r:id="rId12"/>
    <p:sldId id="268" r:id="rId13"/>
    <p:sldId id="278" r:id="rId14"/>
    <p:sldId id="279" r:id="rId15"/>
    <p:sldId id="270" r:id="rId16"/>
    <p:sldId id="280" r:id="rId17"/>
    <p:sldId id="281" r:id="rId18"/>
    <p:sldId id="269" r:id="rId19"/>
    <p:sldId id="282" r:id="rId20"/>
    <p:sldId id="283" r:id="rId21"/>
    <p:sldId id="272" r:id="rId22"/>
    <p:sldId id="277" r:id="rId23"/>
    <p:sldId id="284" r:id="rId24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652F87-BAC9-4644-A0E2-F7BF05F78EDA}" type="datetimeFigureOut">
              <a:rPr lang="es-MX" smtClean="0"/>
              <a:t>14/01/2025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791A4E-D67D-4FBD-A5A5-E33300148D5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836381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791A4E-D67D-4FBD-A5A5-E33300148D59}" type="slidenum">
              <a:rPr lang="es-MX" smtClean="0"/>
              <a:t>12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133673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Triángulo isósceles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7AD7AF2A-B3A1-43E8-80EC-19D908DF05D6}" type="datetimeFigureOut">
              <a:rPr lang="es-MX" smtClean="0"/>
              <a:t>14/01/2025</a:t>
            </a:fld>
            <a:endParaRPr lang="es-MX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s-MX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B813CC2F-E948-4D5E-A9D9-70633BB8E2B7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7AF2A-B3A1-43E8-80EC-19D908DF05D6}" type="datetimeFigureOut">
              <a:rPr lang="es-MX" smtClean="0"/>
              <a:t>14/01/2025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3CC2F-E948-4D5E-A9D9-70633BB8E2B7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7AF2A-B3A1-43E8-80EC-19D908DF05D6}" type="datetimeFigureOut">
              <a:rPr lang="es-MX" smtClean="0"/>
              <a:t>14/01/2025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3CC2F-E948-4D5E-A9D9-70633BB8E2B7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7AD7AF2A-B3A1-43E8-80EC-19D908DF05D6}" type="datetimeFigureOut">
              <a:rPr lang="es-MX" smtClean="0"/>
              <a:t>14/01/2025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3CC2F-E948-4D5E-A9D9-70633BB8E2B7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riángulo rectángulo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Triángulo isósceles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7AD7AF2A-B3A1-43E8-80EC-19D908DF05D6}" type="datetimeFigureOut">
              <a:rPr lang="es-MX" smtClean="0"/>
              <a:t>14/01/2025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B813CC2F-E948-4D5E-A9D9-70633BB8E2B7}" type="slidenum">
              <a:rPr lang="es-MX" smtClean="0"/>
              <a:t>‹Nº›</a:t>
            </a:fld>
            <a:endParaRPr lang="es-MX"/>
          </a:p>
        </p:txBody>
      </p:sp>
      <p:cxnSp>
        <p:nvCxnSpPr>
          <p:cNvPr id="11" name="10 Conector recto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7AD7AF2A-B3A1-43E8-80EC-19D908DF05D6}" type="datetimeFigureOut">
              <a:rPr lang="es-MX" smtClean="0"/>
              <a:t>14/01/2025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B813CC2F-E948-4D5E-A9D9-70633BB8E2B7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7AD7AF2A-B3A1-43E8-80EC-19D908DF05D6}" type="datetimeFigureOut">
              <a:rPr lang="es-MX" smtClean="0"/>
              <a:t>14/01/2025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B813CC2F-E948-4D5E-A9D9-70633BB8E2B7}" type="slidenum">
              <a:rPr lang="es-MX" smtClean="0"/>
              <a:t>‹Nº›</a:t>
            </a:fld>
            <a:endParaRPr lang="es-MX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7AF2A-B3A1-43E8-80EC-19D908DF05D6}" type="datetimeFigureOut">
              <a:rPr lang="es-MX" smtClean="0"/>
              <a:t>14/01/2025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3CC2F-E948-4D5E-A9D9-70633BB8E2B7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7AD7AF2A-B3A1-43E8-80EC-19D908DF05D6}" type="datetimeFigureOut">
              <a:rPr lang="es-MX" smtClean="0"/>
              <a:t>14/01/2025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B813CC2F-E948-4D5E-A9D9-70633BB8E2B7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7AD7AF2A-B3A1-43E8-80EC-19D908DF05D6}" type="datetimeFigureOut">
              <a:rPr lang="es-MX" smtClean="0"/>
              <a:t>14/01/2025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B813CC2F-E948-4D5E-A9D9-70633BB8E2B7}" type="slidenum">
              <a:rPr lang="es-MX" smtClean="0"/>
              <a:t>‹Nº›</a:t>
            </a:fld>
            <a:endParaRPr lang="es-MX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7AD7AF2A-B3A1-43E8-80EC-19D908DF05D6}" type="datetimeFigureOut">
              <a:rPr lang="es-MX" smtClean="0"/>
              <a:t>14/01/2025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B813CC2F-E948-4D5E-A9D9-70633BB8E2B7}" type="slidenum">
              <a:rPr lang="es-MX" smtClean="0"/>
              <a:t>‹Nº›</a:t>
            </a:fld>
            <a:endParaRPr lang="es-MX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Triángulo rectángulo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7 Conector recto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  <a:p>
            <a:pPr lvl="1" eaLnBrk="1" latinLnBrk="0" hangingPunct="1"/>
            <a:r>
              <a:rPr kumimoji="0" lang="es-ES"/>
              <a:t>Segundo nivel</a:t>
            </a:r>
          </a:p>
          <a:p>
            <a:pPr lvl="2" eaLnBrk="1" latinLnBrk="0" hangingPunct="1"/>
            <a:r>
              <a:rPr kumimoji="0" lang="es-ES"/>
              <a:t>Tercer nivel</a:t>
            </a:r>
          </a:p>
          <a:p>
            <a:pPr lvl="3" eaLnBrk="1" latinLnBrk="0" hangingPunct="1"/>
            <a:r>
              <a:rPr kumimoji="0" lang="es-ES"/>
              <a:t>Cuarto nivel</a:t>
            </a:r>
          </a:p>
          <a:p>
            <a:pPr lvl="4" eaLnBrk="1" latinLnBrk="0" hangingPunct="1"/>
            <a:r>
              <a:rPr kumimoji="0" lang="es-ES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7AD7AF2A-B3A1-43E8-80EC-19D908DF05D6}" type="datetimeFigureOut">
              <a:rPr lang="es-MX" smtClean="0"/>
              <a:t>14/01/2025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s-MX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B813CC2F-E948-4D5E-A9D9-70633BB8E2B7}" type="slidenum">
              <a:rPr lang="es-MX" smtClean="0"/>
              <a:t>‹Nº›</a:t>
            </a:fld>
            <a:endParaRPr lang="es-MX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997" r:id="rId1"/>
    <p:sldLayoutId id="2147483998" r:id="rId2"/>
    <p:sldLayoutId id="2147483999" r:id="rId3"/>
    <p:sldLayoutId id="2147484000" r:id="rId4"/>
    <p:sldLayoutId id="2147484001" r:id="rId5"/>
    <p:sldLayoutId id="2147484002" r:id="rId6"/>
    <p:sldLayoutId id="2147484003" r:id="rId7"/>
    <p:sldLayoutId id="2147484004" r:id="rId8"/>
    <p:sldLayoutId id="2147484005" r:id="rId9"/>
    <p:sldLayoutId id="2147484006" r:id="rId10"/>
    <p:sldLayoutId id="2147484007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755576" y="1738536"/>
            <a:ext cx="5688632" cy="1762472"/>
          </a:xfrm>
        </p:spPr>
        <p:txBody>
          <a:bodyPr>
            <a:normAutofit/>
          </a:bodyPr>
          <a:lstStyle/>
          <a:p>
            <a:r>
              <a:rPr lang="es-MX" dirty="0">
                <a:latin typeface="Calisto MT" panose="02040603050505030304" pitchFamily="18" charset="0"/>
              </a:rPr>
              <a:t>Patologías Vocales</a:t>
            </a:r>
            <a:r>
              <a:rPr lang="es-MX" dirty="0"/>
              <a:t> </a:t>
            </a:r>
          </a:p>
        </p:txBody>
      </p:sp>
      <p:pic>
        <p:nvPicPr>
          <p:cNvPr id="5" name="4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1255137"/>
            <a:ext cx="3888432" cy="1371600"/>
          </a:xfrm>
          <a:prstGeom prst="rect">
            <a:avLst/>
          </a:prstGeom>
        </p:spPr>
      </p:pic>
      <p:sp>
        <p:nvSpPr>
          <p:cNvPr id="6" name="5 Subtítulo"/>
          <p:cNvSpPr>
            <a:spLocks noGrp="1"/>
          </p:cNvSpPr>
          <p:nvPr>
            <p:ph type="subTitle" idx="1"/>
          </p:nvPr>
        </p:nvSpPr>
        <p:spPr>
          <a:xfrm>
            <a:off x="179512" y="908720"/>
            <a:ext cx="8494960" cy="5949280"/>
          </a:xfrm>
          <a:ln>
            <a:solidFill>
              <a:schemeClr val="accent1">
                <a:lumMod val="40000"/>
                <a:lumOff val="60000"/>
              </a:schemeClr>
            </a:solidFill>
          </a:ln>
        </p:spPr>
        <p:txBody>
          <a:bodyPr>
            <a:normAutofit/>
          </a:bodyPr>
          <a:lstStyle/>
          <a:p>
            <a:endParaRPr lang="es-MX" dirty="0"/>
          </a:p>
          <a:p>
            <a:endParaRPr lang="es-MX" dirty="0"/>
          </a:p>
          <a:p>
            <a:endParaRPr lang="es-MX" dirty="0"/>
          </a:p>
          <a:p>
            <a:endParaRPr lang="es-MX" dirty="0"/>
          </a:p>
          <a:p>
            <a:endParaRPr lang="es-MX" dirty="0"/>
          </a:p>
          <a:p>
            <a:endParaRPr lang="es-MX" sz="2000" b="1" dirty="0">
              <a:latin typeface="Calisto MT" panose="02040603050505030304" pitchFamily="18" charset="0"/>
            </a:endParaRPr>
          </a:p>
          <a:p>
            <a:endParaRPr lang="es-MX" sz="2000" b="1" dirty="0">
              <a:latin typeface="Calisto MT" panose="02040603050505030304" pitchFamily="18" charset="0"/>
            </a:endParaRPr>
          </a:p>
          <a:p>
            <a:endParaRPr lang="es-MX" sz="2000" b="1" dirty="0" smtClean="0">
              <a:solidFill>
                <a:schemeClr val="tx1">
                  <a:lumMod val="95000"/>
                </a:schemeClr>
              </a:solidFill>
              <a:latin typeface="Calisto MT" panose="02040603050505030304" pitchFamily="18" charset="0"/>
            </a:endParaRPr>
          </a:p>
          <a:p>
            <a:endParaRPr lang="es-MX" sz="2000" b="1" dirty="0" smtClean="0">
              <a:solidFill>
                <a:schemeClr val="tx1">
                  <a:lumMod val="95000"/>
                </a:schemeClr>
              </a:solidFill>
              <a:latin typeface="Calisto MT" panose="02040603050505030304" pitchFamily="18" charset="0"/>
            </a:endParaRPr>
          </a:p>
          <a:p>
            <a:endParaRPr lang="es-MX" sz="2000" b="1" dirty="0">
              <a:solidFill>
                <a:schemeClr val="tx1">
                  <a:lumMod val="95000"/>
                </a:schemeClr>
              </a:solidFill>
              <a:latin typeface="Calisto MT" panose="02040603050505030304" pitchFamily="18" charset="0"/>
            </a:endParaRPr>
          </a:p>
          <a:p>
            <a:r>
              <a:rPr lang="es-MX" sz="2000" b="1" smtClean="0">
                <a:solidFill>
                  <a:schemeClr val="tx1">
                    <a:lumMod val="95000"/>
                  </a:schemeClr>
                </a:solidFill>
                <a:latin typeface="Calisto MT" panose="02040603050505030304" pitchFamily="18" charset="0"/>
              </a:rPr>
              <a:t>Electivo </a:t>
            </a:r>
            <a:r>
              <a:rPr lang="es-MX" sz="2000" b="1" dirty="0">
                <a:solidFill>
                  <a:schemeClr val="tx1">
                    <a:lumMod val="95000"/>
                  </a:schemeClr>
                </a:solidFill>
                <a:latin typeface="Calisto MT" panose="02040603050505030304" pitchFamily="18" charset="0"/>
              </a:rPr>
              <a:t>Salud &amp; Educación </a:t>
            </a:r>
            <a:r>
              <a:rPr lang="es-MX" sz="2000" b="1" dirty="0" smtClean="0">
                <a:solidFill>
                  <a:schemeClr val="tx1">
                    <a:lumMod val="95000"/>
                  </a:schemeClr>
                </a:solidFill>
                <a:latin typeface="Calisto MT" panose="02040603050505030304" pitchFamily="18" charset="0"/>
              </a:rPr>
              <a:t>Vocal </a:t>
            </a:r>
            <a:endParaRPr lang="es-MX" sz="2000" b="1" dirty="0">
              <a:solidFill>
                <a:schemeClr val="tx1">
                  <a:lumMod val="95000"/>
                </a:schemeClr>
              </a:solidFill>
              <a:latin typeface="Calisto MT" panose="02040603050505030304" pitchFamily="18" charset="0"/>
            </a:endParaRPr>
          </a:p>
          <a:p>
            <a:endParaRPr lang="es-MX" sz="2000" b="1" dirty="0" smtClean="0">
              <a:solidFill>
                <a:schemeClr val="tx1">
                  <a:lumMod val="95000"/>
                </a:schemeClr>
              </a:solidFill>
              <a:latin typeface="Calisto MT" panose="02040603050505030304" pitchFamily="18" charset="0"/>
            </a:endParaRPr>
          </a:p>
          <a:p>
            <a:r>
              <a:rPr lang="es-MX" sz="2000" b="1" dirty="0" smtClean="0">
                <a:solidFill>
                  <a:schemeClr val="tx1">
                    <a:lumMod val="95000"/>
                  </a:schemeClr>
                </a:solidFill>
                <a:latin typeface="Calisto MT" panose="02040603050505030304" pitchFamily="18" charset="0"/>
              </a:rPr>
              <a:t>Verano 2025 </a:t>
            </a:r>
            <a:endParaRPr lang="es-MX" sz="2000" b="1" dirty="0" smtClean="0">
              <a:solidFill>
                <a:schemeClr val="tx1">
                  <a:lumMod val="95000"/>
                </a:schemeClr>
              </a:solidFill>
              <a:latin typeface="Calisto MT" panose="02040603050505030304" pitchFamily="18" charset="0"/>
            </a:endParaRPr>
          </a:p>
          <a:p>
            <a:r>
              <a:rPr lang="es-MX" sz="2000" b="1" dirty="0" smtClean="0">
                <a:solidFill>
                  <a:schemeClr val="tx1">
                    <a:lumMod val="95000"/>
                  </a:schemeClr>
                </a:solidFill>
                <a:latin typeface="Calisto MT" panose="02040603050505030304" pitchFamily="18" charset="0"/>
              </a:rPr>
              <a:t> </a:t>
            </a:r>
            <a:endParaRPr lang="es-MX" sz="2000" b="1" dirty="0">
              <a:solidFill>
                <a:schemeClr val="tx1">
                  <a:lumMod val="95000"/>
                </a:schemeClr>
              </a:solidFill>
              <a:latin typeface="Calisto MT" panose="02040603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609553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Marcador de contenido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1124744"/>
            <a:ext cx="8229600" cy="4608512"/>
          </a:xfrm>
        </p:spPr>
      </p:pic>
    </p:spTree>
    <p:extLst>
      <p:ext uri="{BB962C8B-B14F-4D97-AF65-F5344CB8AC3E}">
        <p14:creationId xmlns:p14="http://schemas.microsoft.com/office/powerpoint/2010/main" val="7105100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4008" indent="0" fontAlgn="base">
              <a:buNone/>
            </a:pPr>
            <a:r>
              <a:rPr lang="es-MX" sz="2400" b="1" dirty="0">
                <a:latin typeface="Calisto MT" panose="02040603050505030304" pitchFamily="18" charset="0"/>
              </a:rPr>
              <a:t>                      Qué son los Quistes ?</a:t>
            </a:r>
            <a:endParaRPr lang="es-MX" sz="2400" dirty="0">
              <a:latin typeface="Calisto MT" panose="02040603050505030304" pitchFamily="18" charset="0"/>
            </a:endParaRPr>
          </a:p>
          <a:p>
            <a:pPr marL="64008" indent="0" fontAlgn="base">
              <a:buNone/>
            </a:pPr>
            <a:r>
              <a:rPr lang="es-MX" sz="2000" dirty="0">
                <a:latin typeface="Calisto MT" panose="02040603050505030304" pitchFamily="18" charset="0"/>
              </a:rPr>
              <a:t> </a:t>
            </a:r>
          </a:p>
        </p:txBody>
      </p:sp>
      <p:sp>
        <p:nvSpPr>
          <p:cNvPr id="4" name="3 Rectángulo"/>
          <p:cNvSpPr/>
          <p:nvPr/>
        </p:nvSpPr>
        <p:spPr>
          <a:xfrm>
            <a:off x="755576" y="2420888"/>
            <a:ext cx="7704856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es-MX" sz="2000" dirty="0">
                <a:latin typeface="Calisto MT" panose="02040603050505030304" pitchFamily="18" charset="0"/>
              </a:rPr>
              <a:t>Los quistes  se localizan en la capa superficial de la cuerda  y pueden ser de dos tipos.</a:t>
            </a:r>
          </a:p>
          <a:p>
            <a:pPr fontAlgn="base"/>
            <a:r>
              <a:rPr lang="es-MX" sz="2000" dirty="0">
                <a:latin typeface="Calisto MT" panose="02040603050505030304" pitchFamily="18" charset="0"/>
              </a:rPr>
              <a:t> </a:t>
            </a:r>
          </a:p>
          <a:p>
            <a:pPr fontAlgn="base"/>
            <a:r>
              <a:rPr lang="es-MX" sz="2000" dirty="0">
                <a:latin typeface="Calisto MT" panose="02040603050505030304" pitchFamily="18" charset="0"/>
              </a:rPr>
              <a:t>Los principales síntomas son tos , roquera , dolor de garganta </a:t>
            </a:r>
          </a:p>
          <a:p>
            <a:pPr fontAlgn="base"/>
            <a:r>
              <a:rPr lang="es-MX" sz="2000" dirty="0">
                <a:latin typeface="Calisto MT" panose="02040603050505030304" pitchFamily="18" charset="0"/>
              </a:rPr>
              <a:t>Los quistes de retención son atribuibles a trauma fonatorio o abuso vocal , el reflujo </a:t>
            </a:r>
            <a:r>
              <a:rPr lang="es-MX" sz="2000" dirty="0" err="1">
                <a:latin typeface="Calisto MT" panose="02040603050505030304" pitchFamily="18" charset="0"/>
              </a:rPr>
              <a:t>faringolaringeo</a:t>
            </a:r>
            <a:r>
              <a:rPr lang="es-MX" sz="2000" dirty="0">
                <a:latin typeface="Calisto MT" panose="02040603050505030304" pitchFamily="18" charset="0"/>
              </a:rPr>
              <a:t> y las infecciones de las vías respiratorias altas .</a:t>
            </a:r>
          </a:p>
          <a:p>
            <a:pPr fontAlgn="base"/>
            <a:endParaRPr lang="es-MX" sz="2000" dirty="0">
              <a:latin typeface="Calisto MT" panose="02040603050505030304" pitchFamily="18" charset="0"/>
            </a:endParaRPr>
          </a:p>
          <a:p>
            <a:pPr fontAlgn="base"/>
            <a:r>
              <a:rPr lang="es-MX" sz="2000" dirty="0">
                <a:latin typeface="Calisto MT" panose="02040603050505030304" pitchFamily="18" charset="0"/>
              </a:rPr>
              <a:t>Los quistes epidérmicos a conductas de abuso vocal . </a:t>
            </a:r>
          </a:p>
          <a:p>
            <a:pPr fontAlgn="base"/>
            <a:r>
              <a:rPr lang="es-MX" sz="2000" dirty="0">
                <a:latin typeface="Calisto MT" panose="02040603050505030304" pitchFamily="18" charset="0"/>
              </a:rPr>
              <a:t> </a:t>
            </a:r>
            <a:endParaRPr lang="es-MX" sz="2000" b="0" i="0" dirty="0">
              <a:effectLst/>
              <a:latin typeface="Calisto MT" panose="02040603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299148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Marcador de contenido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692696"/>
            <a:ext cx="8128000" cy="5184576"/>
          </a:xfrm>
        </p:spPr>
      </p:pic>
    </p:spTree>
    <p:extLst>
      <p:ext uri="{BB962C8B-B14F-4D97-AF65-F5344CB8AC3E}">
        <p14:creationId xmlns:p14="http://schemas.microsoft.com/office/powerpoint/2010/main" val="237786006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3200" dirty="0">
                <a:solidFill>
                  <a:schemeClr val="tx1"/>
                </a:solidFill>
                <a:latin typeface="Calisto MT" panose="02040603050505030304" pitchFamily="18" charset="0"/>
              </a:rPr>
              <a:t>                    Papilomatosis  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4008" indent="0" fontAlgn="base">
              <a:buNone/>
            </a:pPr>
            <a:r>
              <a:rPr lang="es-MX" sz="2200" dirty="0">
                <a:latin typeface="Calisto MT" panose="02040603050505030304" pitchFamily="18" charset="0"/>
              </a:rPr>
              <a:t>Los papilomas son lesiones verrugosas que se desarrollan en el epitelio e invaden más profundamente en músculo de la cuerda vocal. </a:t>
            </a:r>
          </a:p>
          <a:p>
            <a:pPr marL="64008" indent="0" fontAlgn="base">
              <a:buNone/>
            </a:pPr>
            <a:r>
              <a:rPr lang="es-MX" sz="2200" dirty="0">
                <a:latin typeface="Calisto MT" panose="02040603050505030304" pitchFamily="18" charset="0"/>
              </a:rPr>
              <a:t>Los papilomas son tumores persistentes causados por virus. </a:t>
            </a:r>
          </a:p>
          <a:p>
            <a:pPr marL="64008" indent="0" fontAlgn="base">
              <a:buNone/>
            </a:pPr>
            <a:r>
              <a:rPr lang="es-MX" sz="2200" dirty="0">
                <a:latin typeface="Calisto MT" panose="02040603050505030304" pitchFamily="18" charset="0"/>
              </a:rPr>
              <a:t>frecuente, esta alteración puede comenzar en edad adulta. </a:t>
            </a:r>
          </a:p>
          <a:p>
            <a:pPr marL="64008" indent="0" fontAlgn="base">
              <a:buNone/>
            </a:pPr>
            <a:endParaRPr lang="es-MX" sz="2200" dirty="0">
              <a:latin typeface="Calisto MT" panose="02040603050505030304" pitchFamily="18" charset="0"/>
            </a:endParaRPr>
          </a:p>
          <a:p>
            <a:pPr marL="64008" indent="0" fontAlgn="base">
              <a:buNone/>
            </a:pPr>
            <a:r>
              <a:rPr lang="es-MX" sz="2200" dirty="0">
                <a:latin typeface="Calisto MT" panose="02040603050505030304" pitchFamily="18" charset="0"/>
              </a:rPr>
              <a:t>En los niños el desarrollo de los papilomas usualmente disminuye con la edad y a menudo desaparecen durante la pubertad</a:t>
            </a:r>
            <a:r>
              <a:rPr lang="es-MX" dirty="0">
                <a:latin typeface="Calisto MT" panose="02040603050505030304" pitchFamily="18" charset="0"/>
              </a:rPr>
              <a:t>.</a:t>
            </a:r>
          </a:p>
          <a:p>
            <a:pPr marL="64008" indent="0" fontAlgn="base">
              <a:buNone/>
            </a:pPr>
            <a:r>
              <a:rPr lang="es-MX" dirty="0">
                <a:latin typeface="Calisto MT" panose="02040603050505030304" pitchFamily="18" charset="0"/>
              </a:rPr>
              <a:t>​</a:t>
            </a:r>
          </a:p>
          <a:p>
            <a:pPr marL="64008" indent="0" fontAlgn="base">
              <a:buNone/>
            </a:pPr>
            <a:r>
              <a:rPr lang="es-MX" dirty="0"/>
              <a:t> 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09676668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Marcador de contenido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5696" y="836712"/>
            <a:ext cx="6120680" cy="4896544"/>
          </a:xfrm>
        </p:spPr>
      </p:pic>
    </p:spTree>
    <p:extLst>
      <p:ext uri="{BB962C8B-B14F-4D97-AF65-F5344CB8AC3E}">
        <p14:creationId xmlns:p14="http://schemas.microsoft.com/office/powerpoint/2010/main" val="367121337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3600" dirty="0">
                <a:latin typeface="Calisto MT" panose="02040603050505030304" pitchFamily="18" charset="0"/>
              </a:rPr>
              <a:t>             </a:t>
            </a:r>
            <a:r>
              <a:rPr lang="es-MX" sz="2800" dirty="0">
                <a:solidFill>
                  <a:schemeClr val="tx1"/>
                </a:solidFill>
                <a:latin typeface="Calisto MT" panose="02040603050505030304" pitchFamily="18" charset="0"/>
              </a:rPr>
              <a:t>Laringitis Crónica 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4008" indent="0">
              <a:buNone/>
            </a:pPr>
            <a:r>
              <a:rPr lang="es-MX" sz="2000" dirty="0"/>
              <a:t>El término de laringitis es usado para describir una inflamación de la mucosa de las cuerdas vocales, causando una disfonía de leve a severa con disminución del tono de la voz y quiebres vocales intermitentes.</a:t>
            </a:r>
          </a:p>
          <a:p>
            <a:pPr marL="64008" indent="0">
              <a:buNone/>
            </a:pPr>
            <a:endParaRPr lang="es-MX" sz="2000" dirty="0"/>
          </a:p>
          <a:p>
            <a:pPr marL="64008" indent="0">
              <a:buNone/>
            </a:pPr>
            <a:endParaRPr lang="es-MX" sz="2000" dirty="0"/>
          </a:p>
          <a:p>
            <a:pPr marL="64008" indent="0">
              <a:buNone/>
            </a:pPr>
            <a:r>
              <a:rPr lang="es-MX" sz="2000" dirty="0"/>
              <a:t> En casos muy severos, se pude producir afonía (ausencia completa de voz.</a:t>
            </a:r>
          </a:p>
        </p:txBody>
      </p:sp>
    </p:spTree>
    <p:extLst>
      <p:ext uri="{BB962C8B-B14F-4D97-AF65-F5344CB8AC3E}">
        <p14:creationId xmlns:p14="http://schemas.microsoft.com/office/powerpoint/2010/main" val="181630880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Marcador de contenido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9652" y="1311101"/>
            <a:ext cx="6264696" cy="4235797"/>
          </a:xfrm>
        </p:spPr>
      </p:pic>
    </p:spTree>
    <p:extLst>
      <p:ext uri="{BB962C8B-B14F-4D97-AF65-F5344CB8AC3E}">
        <p14:creationId xmlns:p14="http://schemas.microsoft.com/office/powerpoint/2010/main" val="42338870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2400" dirty="0">
                <a:solidFill>
                  <a:schemeClr val="tx1"/>
                </a:solidFill>
                <a:latin typeface="Calisto MT" panose="02040603050505030304" pitchFamily="18" charset="0"/>
              </a:rPr>
              <a:t>                        Cáncer Laríngeo 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4008" indent="0">
              <a:buNone/>
            </a:pPr>
            <a:r>
              <a:rPr lang="es-MX" sz="2000" dirty="0">
                <a:latin typeface="Calisto MT" panose="02040603050505030304" pitchFamily="18" charset="0"/>
              </a:rPr>
              <a:t>La etiología es diversa pero esta asociada al consumo de tabaco y al alcohol . Los síntomas frecuentes son disfonías y ronquera persistente . </a:t>
            </a:r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7664" y="2719505"/>
            <a:ext cx="5328592" cy="37890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534894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Marcador de contenido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5656" y="764704"/>
            <a:ext cx="6480720" cy="4320480"/>
          </a:xfrm>
        </p:spPr>
      </p:pic>
    </p:spTree>
    <p:extLst>
      <p:ext uri="{BB962C8B-B14F-4D97-AF65-F5344CB8AC3E}">
        <p14:creationId xmlns:p14="http://schemas.microsoft.com/office/powerpoint/2010/main" val="229947476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2800" dirty="0">
                <a:solidFill>
                  <a:schemeClr val="tx1"/>
                </a:solidFill>
                <a:latin typeface="Calisto MT" panose="02040603050505030304" pitchFamily="18" charset="0"/>
              </a:rPr>
              <a:t>    Disfonía Musculo Tensional (DMT)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4008" indent="0" fontAlgn="base">
              <a:buNone/>
            </a:pPr>
            <a:r>
              <a:rPr lang="es-MX" b="1" dirty="0">
                <a:latin typeface="Calisto MT" panose="02040603050505030304" pitchFamily="18" charset="0"/>
              </a:rPr>
              <a:t>¿</a:t>
            </a:r>
            <a:r>
              <a:rPr lang="es-MX" sz="2000" b="1" dirty="0">
                <a:latin typeface="Calisto MT" panose="02040603050505030304" pitchFamily="18" charset="0"/>
              </a:rPr>
              <a:t>Qué es la Disfonía Músculo Tensional?</a:t>
            </a:r>
          </a:p>
          <a:p>
            <a:pPr marL="64008" indent="0" fontAlgn="base">
              <a:buNone/>
            </a:pPr>
            <a:r>
              <a:rPr lang="es-MX" sz="2000" dirty="0"/>
              <a:t> </a:t>
            </a:r>
          </a:p>
          <a:p>
            <a:pPr marL="64008" indent="0" fontAlgn="base">
              <a:buNone/>
            </a:pPr>
            <a:r>
              <a:rPr lang="es-MX" sz="2000" dirty="0">
                <a:latin typeface="Calisto MT" panose="02040603050505030304" pitchFamily="18" charset="0"/>
              </a:rPr>
              <a:t>Los estudiantes  con disfonía musculo tensional presentan una tensión laríngea y faríngea aumentada, con laringe elevada, tensión suprahioidea, rigidez y tensión muscular en hombros, cuello y mandíbula, voz soplada, con cuerdas vocales tensas, presencia de edema  de cuerdas vocales.</a:t>
            </a:r>
          </a:p>
          <a:p>
            <a:pPr marL="64008" indent="0" fontAlgn="base">
              <a:buNone/>
            </a:pPr>
            <a:endParaRPr lang="es-MX" sz="2000" dirty="0">
              <a:latin typeface="Calisto MT" panose="02040603050505030304" pitchFamily="18" charset="0"/>
            </a:endParaRPr>
          </a:p>
          <a:p>
            <a:pPr marL="64008" indent="0" fontAlgn="base">
              <a:buNone/>
            </a:pPr>
            <a:r>
              <a:rPr lang="es-MX" sz="2000" dirty="0">
                <a:latin typeface="Calisto MT" panose="02040603050505030304" pitchFamily="18" charset="0"/>
              </a:rPr>
              <a:t> Si esta situación se mantiene lleva a cambios en la mucosa cordal .</a:t>
            </a:r>
          </a:p>
          <a:p>
            <a:endParaRPr lang="es-MX" sz="2000" dirty="0"/>
          </a:p>
        </p:txBody>
      </p:sp>
    </p:spTree>
    <p:extLst>
      <p:ext uri="{BB962C8B-B14F-4D97-AF65-F5344CB8AC3E}">
        <p14:creationId xmlns:p14="http://schemas.microsoft.com/office/powerpoint/2010/main" val="1961360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217290"/>
          </a:xfrm>
        </p:spPr>
        <p:txBody>
          <a:bodyPr>
            <a:normAutofit/>
          </a:bodyPr>
          <a:lstStyle/>
          <a:p>
            <a:r>
              <a:rPr lang="es-MX" sz="3200" dirty="0">
                <a:latin typeface="Calisto MT" panose="02040603050505030304" pitchFamily="18" charset="0"/>
              </a:rPr>
              <a:t>                Patologías Vocales 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6480720"/>
          </a:xfrm>
        </p:spPr>
        <p:txBody>
          <a:bodyPr>
            <a:normAutofit fontScale="32500" lnSpcReduction="20000"/>
          </a:bodyPr>
          <a:lstStyle/>
          <a:p>
            <a:pPr fontAlgn="base"/>
            <a:endParaRPr lang="es-MX" sz="2000" dirty="0">
              <a:latin typeface="Calisto MT" panose="02040603050505030304" pitchFamily="18" charset="0"/>
            </a:endParaRPr>
          </a:p>
          <a:p>
            <a:pPr fontAlgn="base"/>
            <a:endParaRPr lang="es-MX" sz="2000" dirty="0">
              <a:latin typeface="Calisto MT" panose="02040603050505030304" pitchFamily="18" charset="0"/>
            </a:endParaRPr>
          </a:p>
          <a:p>
            <a:pPr fontAlgn="base"/>
            <a:endParaRPr lang="es-MX" sz="2000" dirty="0">
              <a:latin typeface="Calisto MT" panose="02040603050505030304" pitchFamily="18" charset="0"/>
            </a:endParaRPr>
          </a:p>
          <a:p>
            <a:pPr fontAlgn="base"/>
            <a:endParaRPr lang="es-MX" sz="2000" dirty="0">
              <a:latin typeface="Calisto MT" panose="02040603050505030304" pitchFamily="18" charset="0"/>
            </a:endParaRPr>
          </a:p>
          <a:p>
            <a:pPr fontAlgn="base"/>
            <a:endParaRPr lang="es-MX" sz="2000" dirty="0">
              <a:latin typeface="Calisto MT" panose="02040603050505030304" pitchFamily="18" charset="0"/>
            </a:endParaRPr>
          </a:p>
          <a:p>
            <a:pPr fontAlgn="base"/>
            <a:endParaRPr lang="es-MX" sz="2000" dirty="0">
              <a:latin typeface="Calisto MT" panose="02040603050505030304" pitchFamily="18" charset="0"/>
            </a:endParaRPr>
          </a:p>
          <a:p>
            <a:pPr fontAlgn="base"/>
            <a:endParaRPr lang="es-MX" sz="2000" dirty="0">
              <a:latin typeface="Calisto MT" panose="02040603050505030304" pitchFamily="18" charset="0"/>
            </a:endParaRPr>
          </a:p>
          <a:p>
            <a:pPr marL="64008" indent="0" fontAlgn="base">
              <a:buNone/>
            </a:pPr>
            <a:endParaRPr lang="es-MX" sz="5000" dirty="0">
              <a:latin typeface="Calisto MT" panose="02040603050505030304" pitchFamily="18" charset="0"/>
            </a:endParaRPr>
          </a:p>
          <a:p>
            <a:pPr marL="64008" indent="0" fontAlgn="base">
              <a:buNone/>
            </a:pPr>
            <a:r>
              <a:rPr lang="es-MX" sz="5500" dirty="0">
                <a:latin typeface="Calisto MT" panose="02040603050505030304" pitchFamily="18" charset="0"/>
              </a:rPr>
              <a:t>Las alteraciones de la voz más comunes pueden ser divididas en dos grandes grupos:</a:t>
            </a:r>
          </a:p>
          <a:p>
            <a:pPr marL="64008" indent="0" fontAlgn="base">
              <a:buNone/>
            </a:pPr>
            <a:endParaRPr lang="es-MX" sz="5500" dirty="0">
              <a:latin typeface="Calisto MT" panose="02040603050505030304" pitchFamily="18" charset="0"/>
            </a:endParaRPr>
          </a:p>
          <a:p>
            <a:pPr marL="64008" indent="0" fontAlgn="base">
              <a:buNone/>
            </a:pPr>
            <a:endParaRPr lang="es-MX" sz="5500" dirty="0">
              <a:latin typeface="Calisto MT" panose="02040603050505030304" pitchFamily="18" charset="0"/>
            </a:endParaRPr>
          </a:p>
          <a:p>
            <a:pPr marL="64008" indent="0" fontAlgn="base">
              <a:buNone/>
            </a:pPr>
            <a:r>
              <a:rPr lang="es-MX" sz="5500" u="sng" dirty="0">
                <a:latin typeface="Calisto MT" panose="02040603050505030304" pitchFamily="18" charset="0"/>
              </a:rPr>
              <a:t>1.Alteraciones Orgánicas .</a:t>
            </a:r>
          </a:p>
          <a:p>
            <a:pPr marL="64008" indent="0" fontAlgn="base">
              <a:buNone/>
            </a:pPr>
            <a:endParaRPr lang="es-MX" sz="5500" u="sng" dirty="0">
              <a:latin typeface="Calisto MT" panose="02040603050505030304" pitchFamily="18" charset="0"/>
            </a:endParaRPr>
          </a:p>
          <a:p>
            <a:pPr marL="64008" indent="0" fontAlgn="base">
              <a:buNone/>
            </a:pPr>
            <a:r>
              <a:rPr lang="es-MX" sz="5500" dirty="0">
                <a:latin typeface="Calisto MT" panose="02040603050505030304" pitchFamily="18" charset="0"/>
              </a:rPr>
              <a:t>En las alteraciones vocales orgánicas , las cuerdas vocales presentan algún      tipo de anormalidad estructural ,  afectando la anatomía del pliegue vocal. .</a:t>
            </a:r>
          </a:p>
          <a:p>
            <a:pPr fontAlgn="base">
              <a:buFont typeface="Arial" panose="020B0604020202020204" pitchFamily="34" charset="0"/>
              <a:buChar char="•"/>
            </a:pPr>
            <a:endParaRPr lang="es-MX" sz="5500" dirty="0">
              <a:latin typeface="Calisto MT" panose="02040603050505030304" pitchFamily="18" charset="0"/>
            </a:endParaRPr>
          </a:p>
          <a:p>
            <a:pPr marL="635508" indent="-571500" fontAlgn="base">
              <a:buFont typeface="+mj-lt"/>
              <a:buAutoNum type="romanUcPeriod"/>
            </a:pPr>
            <a:r>
              <a:rPr lang="es-MX" sz="5500" dirty="0">
                <a:latin typeface="Calisto MT" panose="02040603050505030304" pitchFamily="18" charset="0"/>
              </a:rPr>
              <a:t>Nódulos Vocales</a:t>
            </a:r>
          </a:p>
          <a:p>
            <a:pPr marL="635508" indent="-571500" fontAlgn="base">
              <a:buFont typeface="+mj-lt"/>
              <a:buAutoNum type="romanUcPeriod"/>
            </a:pPr>
            <a:r>
              <a:rPr lang="es-MX" sz="5500" dirty="0">
                <a:latin typeface="Calisto MT" panose="02040603050505030304" pitchFamily="18" charset="0"/>
              </a:rPr>
              <a:t>Pólipos Vocales</a:t>
            </a:r>
          </a:p>
          <a:p>
            <a:pPr marL="635508" indent="-571500" fontAlgn="base">
              <a:buFont typeface="+mj-lt"/>
              <a:buAutoNum type="romanUcPeriod"/>
            </a:pPr>
            <a:r>
              <a:rPr lang="es-MX" sz="5500" dirty="0">
                <a:latin typeface="Calisto MT" panose="02040603050505030304" pitchFamily="18" charset="0"/>
              </a:rPr>
              <a:t>Edema de Reinke</a:t>
            </a:r>
          </a:p>
          <a:p>
            <a:pPr marL="635508" indent="-571500" fontAlgn="base">
              <a:buFont typeface="+mj-lt"/>
              <a:buAutoNum type="romanUcPeriod"/>
            </a:pPr>
            <a:r>
              <a:rPr lang="es-MX" sz="5500" dirty="0">
                <a:latin typeface="Calisto MT" panose="02040603050505030304" pitchFamily="18" charset="0"/>
              </a:rPr>
              <a:t>Granuloma y Ulcera de Contacto</a:t>
            </a:r>
          </a:p>
          <a:p>
            <a:pPr marL="635508" indent="-571500" fontAlgn="base">
              <a:buFont typeface="+mj-lt"/>
              <a:buAutoNum type="romanUcPeriod"/>
            </a:pPr>
            <a:r>
              <a:rPr lang="es-MX" sz="5500" dirty="0">
                <a:latin typeface="Calisto MT" panose="02040603050505030304" pitchFamily="18" charset="0"/>
              </a:rPr>
              <a:t>Quistes</a:t>
            </a:r>
          </a:p>
          <a:p>
            <a:pPr marL="635508" indent="-571500" fontAlgn="base">
              <a:buFont typeface="+mj-lt"/>
              <a:buAutoNum type="romanUcPeriod"/>
            </a:pPr>
            <a:r>
              <a:rPr lang="es-MX" sz="5500" dirty="0">
                <a:latin typeface="Calisto MT" panose="02040603050505030304" pitchFamily="18" charset="0"/>
              </a:rPr>
              <a:t>Laringitis Aguda y Crónica</a:t>
            </a:r>
          </a:p>
          <a:p>
            <a:pPr marL="635508" indent="-571500" fontAlgn="base">
              <a:buFont typeface="+mj-lt"/>
              <a:buAutoNum type="romanUcPeriod"/>
            </a:pPr>
            <a:r>
              <a:rPr lang="es-MX" sz="5500" dirty="0">
                <a:latin typeface="Calisto MT" panose="02040603050505030304" pitchFamily="18" charset="0"/>
              </a:rPr>
              <a:t>Papiloma</a:t>
            </a:r>
          </a:p>
          <a:p>
            <a:pPr marL="635508" indent="-571500" fontAlgn="base">
              <a:buFont typeface="+mj-lt"/>
              <a:buAutoNum type="romanUcPeriod"/>
            </a:pPr>
            <a:endParaRPr lang="es-MX" sz="5500" dirty="0">
              <a:latin typeface="Calisto MT" panose="02040603050505030304" pitchFamily="18" charset="0"/>
            </a:endParaRPr>
          </a:p>
          <a:p>
            <a:pPr marL="64008" indent="0" fontAlgn="base">
              <a:buNone/>
            </a:pPr>
            <a:endParaRPr lang="es-MX" sz="5000" dirty="0">
              <a:latin typeface="Calisto MT" panose="0204060305050503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endParaRPr lang="es-MX" sz="5000" dirty="0"/>
          </a:p>
        </p:txBody>
      </p:sp>
    </p:spTree>
    <p:extLst>
      <p:ext uri="{BB962C8B-B14F-4D97-AF65-F5344CB8AC3E}">
        <p14:creationId xmlns:p14="http://schemas.microsoft.com/office/powerpoint/2010/main" val="98402596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4008" indent="0" fontAlgn="base">
              <a:buNone/>
            </a:pPr>
            <a:r>
              <a:rPr lang="es-MX" sz="2200" b="1" dirty="0">
                <a:latin typeface="Calisto MT" panose="02040603050505030304" pitchFamily="18" charset="0"/>
              </a:rPr>
              <a:t>Cuál es la causa de la disfonía Músculo  Tensional?</a:t>
            </a:r>
            <a:endParaRPr lang="es-MX" sz="2200" dirty="0">
              <a:latin typeface="Calisto MT" panose="02040603050505030304" pitchFamily="18" charset="0"/>
            </a:endParaRPr>
          </a:p>
          <a:p>
            <a:pPr fontAlgn="base"/>
            <a:endParaRPr lang="es-MX" sz="2200" dirty="0">
              <a:latin typeface="Calisto MT" panose="02040603050505030304" pitchFamily="18" charset="0"/>
            </a:endParaRPr>
          </a:p>
          <a:p>
            <a:pPr marL="64008" indent="0" fontAlgn="base">
              <a:buNone/>
            </a:pPr>
            <a:r>
              <a:rPr lang="es-MX" sz="2200" dirty="0">
                <a:latin typeface="Calisto MT" panose="02040603050505030304" pitchFamily="18" charset="0"/>
              </a:rPr>
              <a:t>Los usuarios con esta alteración vocal reportan dolor muscular en zonas laríngeas y vecinas a la laringe. </a:t>
            </a:r>
          </a:p>
          <a:p>
            <a:pPr marL="64008" indent="0" fontAlgn="base">
              <a:buNone/>
            </a:pPr>
            <a:r>
              <a:rPr lang="es-MX" sz="2200" dirty="0">
                <a:latin typeface="Calisto MT" panose="02040603050505030304" pitchFamily="18" charset="0"/>
              </a:rPr>
              <a:t>El estrés emocional o conflictos interpersonales son elementos importantes asociados comúnmente a la disfonía musculo tensional. </a:t>
            </a:r>
          </a:p>
          <a:p>
            <a:pPr marL="64008" indent="0" fontAlgn="base">
              <a:buNone/>
            </a:pPr>
            <a:r>
              <a:rPr lang="es-MX" sz="2200" dirty="0">
                <a:latin typeface="Calisto MT" panose="02040603050505030304" pitchFamily="18" charset="0"/>
              </a:rPr>
              <a:t>Además, un uso muscular inadecuado de la voz y abuso vocal son factores importantes.</a:t>
            </a:r>
          </a:p>
          <a:p>
            <a:pPr marL="64008" indent="0" fontAlgn="base">
              <a:buNone/>
            </a:pPr>
            <a:r>
              <a:rPr lang="es-MX" sz="2200" dirty="0">
                <a:latin typeface="Calisto MT" panose="02040603050505030304" pitchFamily="18" charset="0"/>
              </a:rPr>
              <a:t> 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30171324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2400" dirty="0">
                <a:solidFill>
                  <a:schemeClr val="tx1"/>
                </a:solidFill>
                <a:latin typeface="Calisto MT" panose="02040603050505030304" pitchFamily="18" charset="0"/>
              </a:rPr>
              <a:t>                     Disfonía Psicológica</a:t>
            </a:r>
            <a:br>
              <a:rPr lang="es-MX" sz="2400" dirty="0">
                <a:solidFill>
                  <a:schemeClr val="tx1"/>
                </a:solidFill>
                <a:latin typeface="Calisto MT" panose="02040603050505030304" pitchFamily="18" charset="0"/>
              </a:rPr>
            </a:br>
            <a:r>
              <a:rPr lang="es-MX" sz="2400" dirty="0">
                <a:solidFill>
                  <a:schemeClr val="tx1"/>
                </a:solidFill>
                <a:latin typeface="Calisto MT" panose="02040603050505030304" pitchFamily="18" charset="0"/>
              </a:rPr>
              <a:t/>
            </a:r>
            <a:br>
              <a:rPr lang="es-MX" sz="2400" dirty="0">
                <a:solidFill>
                  <a:schemeClr val="tx1"/>
                </a:solidFill>
                <a:latin typeface="Calisto MT" panose="02040603050505030304" pitchFamily="18" charset="0"/>
              </a:rPr>
            </a:br>
            <a:endParaRPr lang="es-MX" sz="2400" dirty="0">
              <a:solidFill>
                <a:schemeClr val="tx1"/>
              </a:solidFill>
              <a:latin typeface="Calisto MT" panose="02040603050505030304" pitchFamily="18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186048"/>
          </a:xfrm>
        </p:spPr>
        <p:txBody>
          <a:bodyPr>
            <a:normAutofit fontScale="92500"/>
          </a:bodyPr>
          <a:lstStyle/>
          <a:p>
            <a:pPr fontAlgn="base"/>
            <a:endParaRPr lang="es-MX" sz="2000" dirty="0">
              <a:latin typeface="Calisto MT" panose="02040603050505030304" pitchFamily="18" charset="0"/>
            </a:endParaRPr>
          </a:p>
          <a:p>
            <a:pPr marL="64008" indent="0" fontAlgn="base">
              <a:buNone/>
            </a:pPr>
            <a:r>
              <a:rPr lang="es-MX" sz="2200" dirty="0">
                <a:latin typeface="Calisto MT" panose="02040603050505030304" pitchFamily="18" charset="0"/>
              </a:rPr>
              <a:t>Es un cuadro de disfonía funcional más frecuente en mujeres, de inicio súbito, asociado a un evento precipitante, en el cual no hay historia de enfermedad laríngea. </a:t>
            </a:r>
          </a:p>
          <a:p>
            <a:pPr marL="64008" indent="0" fontAlgn="base">
              <a:buNone/>
            </a:pPr>
            <a:r>
              <a:rPr lang="es-MX" sz="2200" dirty="0">
                <a:latin typeface="Calisto MT" panose="02040603050505030304" pitchFamily="18" charset="0"/>
              </a:rPr>
              <a:t>Se presenta como síntoma aislado sin otros síntomas.</a:t>
            </a:r>
          </a:p>
          <a:p>
            <a:pPr marL="64008" indent="0" fontAlgn="base">
              <a:buNone/>
            </a:pPr>
            <a:r>
              <a:rPr lang="es-MX" sz="2200" b="1" dirty="0">
                <a:latin typeface="Calisto MT" panose="02040603050505030304" pitchFamily="18" charset="0"/>
              </a:rPr>
              <a:t>¿Cuál es la causa de la disfonía conversiva?</a:t>
            </a:r>
            <a:endParaRPr lang="es-MX" sz="2200" dirty="0">
              <a:latin typeface="Calisto MT" panose="02040603050505030304" pitchFamily="18" charset="0"/>
            </a:endParaRPr>
          </a:p>
          <a:p>
            <a:pPr marL="64008" indent="0" fontAlgn="base">
              <a:buNone/>
            </a:pPr>
            <a:r>
              <a:rPr lang="es-MX" sz="2200" dirty="0">
                <a:latin typeface="Calisto MT" panose="02040603050505030304" pitchFamily="18" charset="0"/>
              </a:rPr>
              <a:t> </a:t>
            </a:r>
          </a:p>
          <a:p>
            <a:pPr marL="64008" indent="0" fontAlgn="base">
              <a:buNone/>
            </a:pPr>
            <a:r>
              <a:rPr lang="es-MX" sz="2200" dirty="0">
                <a:latin typeface="Calisto MT" panose="02040603050505030304" pitchFamily="18" charset="0"/>
              </a:rPr>
              <a:t>De base siempre hay cuadros psicológicos importantes como depresión mayor, muerte de un familiar, abandono, separación matrimonial, etc.</a:t>
            </a:r>
          </a:p>
          <a:p>
            <a:pPr marL="64008" indent="0" fontAlgn="base">
              <a:buNone/>
            </a:pPr>
            <a:r>
              <a:rPr lang="es-MX" sz="2200" dirty="0">
                <a:latin typeface="Calisto MT" panose="02040603050505030304" pitchFamily="18" charset="0"/>
              </a:rPr>
              <a:t>El estrés y tensión psíquica induce a una reacción psicológica de conversión. Esta reacción es un intento directo de desviar o cambiar la atención del problema real. Permite que el paciente dirija su atención en la voz en vez de la verdadera fuente estrés o conflicto emocional. Los cambios de la voz son métodos inconscientes para evitar los fuertes conflictos interpersonales que causan el estrés, la depresión o la ansiedad</a:t>
            </a:r>
            <a:r>
              <a:rPr lang="es-MX" sz="2600" dirty="0">
                <a:latin typeface="Calisto MT" panose="02040603050505030304" pitchFamily="18" charset="0"/>
              </a:rPr>
              <a:t>.</a:t>
            </a:r>
          </a:p>
          <a:p>
            <a:pPr fontAlgn="base"/>
            <a:endParaRPr lang="es-MX" dirty="0"/>
          </a:p>
          <a:p>
            <a:pPr marL="64008" indent="0">
              <a:buNone/>
            </a:pP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70743538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sz="3600" dirty="0">
                <a:latin typeface="Calisto MT" panose="02040603050505030304" pitchFamily="18" charset="0"/>
              </a:rPr>
              <a:t>   </a:t>
            </a:r>
            <a:br>
              <a:rPr lang="es-MX" sz="3600" dirty="0">
                <a:latin typeface="Calisto MT" panose="02040603050505030304" pitchFamily="18" charset="0"/>
              </a:rPr>
            </a:br>
            <a:r>
              <a:rPr lang="es-MX" sz="3600" dirty="0">
                <a:latin typeface="Calisto MT" panose="02040603050505030304" pitchFamily="18" charset="0"/>
              </a:rPr>
              <a:t/>
            </a:r>
            <a:br>
              <a:rPr lang="es-MX" sz="3600" dirty="0">
                <a:latin typeface="Calisto MT" panose="02040603050505030304" pitchFamily="18" charset="0"/>
              </a:rPr>
            </a:br>
            <a:r>
              <a:rPr lang="es-MX" sz="3600" dirty="0">
                <a:latin typeface="Calisto MT" panose="02040603050505030304" pitchFamily="18" charset="0"/>
              </a:rPr>
              <a:t/>
            </a:r>
            <a:br>
              <a:rPr lang="es-MX" sz="3600" dirty="0">
                <a:latin typeface="Calisto MT" panose="02040603050505030304" pitchFamily="18" charset="0"/>
              </a:rPr>
            </a:br>
            <a:r>
              <a:rPr lang="es-MX" sz="3600" dirty="0">
                <a:latin typeface="Calisto MT" panose="02040603050505030304" pitchFamily="18" charset="0"/>
              </a:rPr>
              <a:t/>
            </a:r>
            <a:br>
              <a:rPr lang="es-MX" sz="3600" dirty="0">
                <a:latin typeface="Calisto MT" panose="02040603050505030304" pitchFamily="18" charset="0"/>
              </a:rPr>
            </a:br>
            <a:r>
              <a:rPr lang="es-MX" sz="3600" dirty="0">
                <a:latin typeface="Calisto MT" panose="02040603050505030304" pitchFamily="18" charset="0"/>
              </a:rPr>
              <a:t/>
            </a:r>
            <a:br>
              <a:rPr lang="es-MX" sz="3600" dirty="0">
                <a:latin typeface="Calisto MT" panose="02040603050505030304" pitchFamily="18" charset="0"/>
              </a:rPr>
            </a:br>
            <a:r>
              <a:rPr lang="es-MX" sz="3600" dirty="0">
                <a:latin typeface="Calisto MT" panose="02040603050505030304" pitchFamily="18" charset="0"/>
              </a:rPr>
              <a:t/>
            </a:r>
            <a:br>
              <a:rPr lang="es-MX" sz="3600" dirty="0">
                <a:latin typeface="Calisto MT" panose="02040603050505030304" pitchFamily="18" charset="0"/>
              </a:rPr>
            </a:br>
            <a:r>
              <a:rPr lang="es-MX" sz="3600" dirty="0">
                <a:latin typeface="Calisto MT" panose="02040603050505030304" pitchFamily="18" charset="0"/>
              </a:rPr>
              <a:t/>
            </a:r>
            <a:br>
              <a:rPr lang="es-MX" sz="3600" dirty="0">
                <a:latin typeface="Calisto MT" panose="02040603050505030304" pitchFamily="18" charset="0"/>
              </a:rPr>
            </a:br>
            <a:r>
              <a:rPr lang="es-MX" sz="3600" dirty="0">
                <a:latin typeface="Calisto MT" panose="02040603050505030304" pitchFamily="18" charset="0"/>
              </a:rPr>
              <a:t/>
            </a:r>
            <a:br>
              <a:rPr lang="es-MX" sz="3600" dirty="0">
                <a:latin typeface="Calisto MT" panose="02040603050505030304" pitchFamily="18" charset="0"/>
              </a:rPr>
            </a:br>
            <a:r>
              <a:rPr lang="es-MX" sz="3600" dirty="0">
                <a:latin typeface="Calisto MT" panose="02040603050505030304" pitchFamily="18" charset="0"/>
              </a:rPr>
              <a:t/>
            </a:r>
            <a:br>
              <a:rPr lang="es-MX" sz="3600" dirty="0">
                <a:latin typeface="Calisto MT" panose="02040603050505030304" pitchFamily="18" charset="0"/>
              </a:rPr>
            </a:br>
            <a:r>
              <a:rPr lang="es-MX" sz="3600" dirty="0">
                <a:latin typeface="Calisto MT" panose="02040603050505030304" pitchFamily="18" charset="0"/>
              </a:rPr>
              <a:t/>
            </a:r>
            <a:br>
              <a:rPr lang="es-MX" sz="3600" dirty="0">
                <a:latin typeface="Calisto MT" panose="02040603050505030304" pitchFamily="18" charset="0"/>
              </a:rPr>
            </a:br>
            <a:r>
              <a:rPr lang="es-MX" sz="3600" dirty="0">
                <a:latin typeface="Calisto MT" panose="02040603050505030304" pitchFamily="18" charset="0"/>
              </a:rPr>
              <a:t>       Programa de higiene de la Voz. 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4008" indent="0">
              <a:buNone/>
            </a:pPr>
            <a:r>
              <a:rPr lang="es-MX" dirty="0"/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15723561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2400" dirty="0"/>
              <a:t>Lo que nunca debemos olvidar !!</a:t>
            </a:r>
            <a:endParaRPr lang="es-CL" sz="2400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endParaRPr lang="es-MX" sz="2800" dirty="0"/>
          </a:p>
          <a:p>
            <a:pPr marL="406908" indent="-342900">
              <a:buAutoNum type="arabicPeriod"/>
            </a:pPr>
            <a:r>
              <a:rPr lang="es-MX" sz="1800" dirty="0"/>
              <a:t>Beber dos litros de agua al día </a:t>
            </a:r>
          </a:p>
          <a:p>
            <a:pPr marL="406908" indent="-342900">
              <a:buAutoNum type="arabicPeriod"/>
            </a:pPr>
            <a:r>
              <a:rPr lang="es-MX" sz="1800" dirty="0"/>
              <a:t>Disminuir los azucares </a:t>
            </a:r>
            <a:endParaRPr lang="es-CL" sz="1800" dirty="0"/>
          </a:p>
          <a:p>
            <a:pPr marL="406908" indent="-342900">
              <a:buAutoNum type="arabicPeriod"/>
            </a:pPr>
            <a:r>
              <a:rPr lang="es-MX" sz="1800" dirty="0"/>
              <a:t>No es recomendable comer después de las 21.00 </a:t>
            </a:r>
          </a:p>
          <a:p>
            <a:pPr marL="406908" indent="-342900">
              <a:buAutoNum type="arabicPeriod"/>
            </a:pPr>
            <a:r>
              <a:rPr lang="es-MX" sz="1800" dirty="0"/>
              <a:t>No beber líquidos mientras esta almorzando o cenando </a:t>
            </a:r>
          </a:p>
          <a:p>
            <a:pPr marL="406908" indent="-342900">
              <a:buAutoNum type="arabicPeriod"/>
            </a:pPr>
            <a:r>
              <a:rPr lang="es-MX" sz="1800" dirty="0"/>
              <a:t>Eliminar alimentos picantes , condimentados y mucha fritura </a:t>
            </a:r>
          </a:p>
          <a:p>
            <a:pPr marL="406908" indent="-342900">
              <a:buAutoNum type="arabicPeriod"/>
            </a:pPr>
            <a:r>
              <a:rPr lang="es-MX" sz="1800" dirty="0"/>
              <a:t>No consumir </a:t>
            </a:r>
            <a:r>
              <a:rPr lang="es-MX" sz="1800" dirty="0" err="1"/>
              <a:t>alkas</a:t>
            </a:r>
            <a:r>
              <a:rPr lang="es-MX" sz="1800" dirty="0"/>
              <a:t> o productos para la garganta con alcohol </a:t>
            </a:r>
          </a:p>
          <a:p>
            <a:pPr marL="406908" indent="-342900">
              <a:buAutoNum type="arabicPeriod"/>
            </a:pPr>
            <a:r>
              <a:rPr lang="es-MX" sz="1800" dirty="0"/>
              <a:t>Descanso </a:t>
            </a:r>
          </a:p>
          <a:p>
            <a:pPr marL="406908" indent="-342900">
              <a:buAutoNum type="arabicPeriod"/>
            </a:pPr>
            <a:endParaRPr lang="es-MX" sz="1800" dirty="0"/>
          </a:p>
          <a:p>
            <a:pPr marL="406908" indent="-342900">
              <a:buAutoNum type="arabicPeriod"/>
            </a:pPr>
            <a:endParaRPr lang="es-MX" sz="1800" dirty="0"/>
          </a:p>
          <a:p>
            <a:pPr marL="406908" indent="-342900">
              <a:buAutoNum type="arabicPeriod"/>
            </a:pPr>
            <a:r>
              <a:rPr lang="es-MX" sz="2000" dirty="0"/>
              <a:t>        “   Vida simple , pensamiento elevado “ </a:t>
            </a:r>
          </a:p>
          <a:p>
            <a:pPr marL="64008" indent="0">
              <a:buNone/>
            </a:pPr>
            <a:endParaRPr lang="es-MX" sz="2000" dirty="0"/>
          </a:p>
          <a:p>
            <a:pPr marL="406908" indent="-342900">
              <a:buAutoNum type="arabicPeriod"/>
            </a:pPr>
            <a:endParaRPr lang="es-MX" sz="2000" dirty="0"/>
          </a:p>
          <a:p>
            <a:pPr marL="406908" indent="-342900">
              <a:buAutoNum type="arabicPeriod"/>
            </a:pPr>
            <a:endParaRPr lang="es-MX" sz="2000" dirty="0"/>
          </a:p>
          <a:p>
            <a:pPr marL="64008" indent="0">
              <a:buNone/>
            </a:pPr>
            <a:r>
              <a:rPr lang="es-MX" sz="1600" dirty="0"/>
              <a:t>                </a:t>
            </a:r>
          </a:p>
        </p:txBody>
      </p:sp>
    </p:spTree>
    <p:extLst>
      <p:ext uri="{BB962C8B-B14F-4D97-AF65-F5344CB8AC3E}">
        <p14:creationId xmlns:p14="http://schemas.microsoft.com/office/powerpoint/2010/main" val="25245447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618096"/>
          </a:xfrm>
        </p:spPr>
        <p:txBody>
          <a:bodyPr/>
          <a:lstStyle/>
          <a:p>
            <a:endParaRPr lang="es-MX" dirty="0"/>
          </a:p>
        </p:txBody>
      </p:sp>
      <p:sp>
        <p:nvSpPr>
          <p:cNvPr id="4" name="3 Rectángulo"/>
          <p:cNvSpPr/>
          <p:nvPr/>
        </p:nvSpPr>
        <p:spPr>
          <a:xfrm>
            <a:off x="899592" y="1443841"/>
            <a:ext cx="5958408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es-MX" sz="2400" u="sng" dirty="0">
                <a:latin typeface="Calisto MT" panose="02040603050505030304" pitchFamily="18" charset="0"/>
              </a:rPr>
              <a:t>2.Alteraciones Vocales Funcionales:</a:t>
            </a:r>
          </a:p>
          <a:p>
            <a:pPr fontAlgn="base"/>
            <a:r>
              <a:rPr lang="es-MX" sz="2000" dirty="0">
                <a:latin typeface="Calisto MT" panose="02040603050505030304" pitchFamily="18" charset="0"/>
              </a:rPr>
              <a:t>​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es-MX" sz="2000" dirty="0">
                <a:latin typeface="Calisto MT" panose="02040603050505030304" pitchFamily="18" charset="0"/>
              </a:rPr>
              <a:t>Alteraciones de la voz en ausencia de una patología estructural visible o patología neurológica.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endParaRPr lang="es-MX" sz="2000" dirty="0">
              <a:latin typeface="Calisto MT" panose="02040603050505030304" pitchFamily="18" charset="0"/>
            </a:endParaRPr>
          </a:p>
          <a:p>
            <a:pPr marL="514350" indent="-514350" fontAlgn="base">
              <a:buFont typeface="+mj-lt"/>
              <a:buAutoNum type="romanUcPeriod"/>
            </a:pPr>
            <a:r>
              <a:rPr lang="es-MX" sz="2000" dirty="0">
                <a:latin typeface="Calisto MT" panose="02040603050505030304" pitchFamily="18" charset="0"/>
              </a:rPr>
              <a:t>Disfonía Músculo Tensional</a:t>
            </a:r>
          </a:p>
          <a:p>
            <a:pPr marL="514350" indent="-514350" fontAlgn="base">
              <a:buFont typeface="+mj-lt"/>
              <a:buAutoNum type="romanUcPeriod"/>
            </a:pPr>
            <a:r>
              <a:rPr lang="es-MX" sz="2000" dirty="0">
                <a:latin typeface="Calisto MT" panose="02040603050505030304" pitchFamily="18" charset="0"/>
              </a:rPr>
              <a:t>Fatiga Vocal</a:t>
            </a:r>
          </a:p>
          <a:p>
            <a:pPr marL="514350" indent="-514350" fontAlgn="base">
              <a:buFont typeface="+mj-lt"/>
              <a:buAutoNum type="romanUcPeriod"/>
            </a:pPr>
            <a:r>
              <a:rPr lang="es-MX" sz="2000" dirty="0">
                <a:latin typeface="Calisto MT" panose="02040603050505030304" pitchFamily="18" charset="0"/>
              </a:rPr>
              <a:t>Muda Incompleta o Puberfonía</a:t>
            </a:r>
          </a:p>
          <a:p>
            <a:pPr marL="514350" indent="-514350" fontAlgn="base">
              <a:buFont typeface="+mj-lt"/>
              <a:buAutoNum type="romanUcPeriod"/>
            </a:pPr>
            <a:r>
              <a:rPr lang="es-MX" sz="2000" dirty="0">
                <a:latin typeface="Calisto MT" panose="02040603050505030304" pitchFamily="18" charset="0"/>
              </a:rPr>
              <a:t>Disfonía Conversiva</a:t>
            </a:r>
          </a:p>
          <a:p>
            <a:r>
              <a:rPr lang="es-MX" dirty="0"/>
              <a:t/>
            </a:r>
            <a:br>
              <a:rPr lang="es-MX" dirty="0"/>
            </a:b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1382818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0"/>
            <a:ext cx="8229600" cy="6454808"/>
          </a:xfrm>
        </p:spPr>
        <p:txBody>
          <a:bodyPr>
            <a:normAutofit/>
          </a:bodyPr>
          <a:lstStyle/>
          <a:p>
            <a:pPr fontAlgn="base">
              <a:buFont typeface="Arial" panose="020B0604020202020204" pitchFamily="34" charset="0"/>
              <a:buChar char="•"/>
            </a:pPr>
            <a:endParaRPr lang="es-MX" sz="2400" u="sng" dirty="0">
              <a:latin typeface="Calisto MT" panose="02040603050505030304" pitchFamily="18" charset="0"/>
            </a:endParaRPr>
          </a:p>
          <a:p>
            <a:pPr fontAlgn="base">
              <a:buFont typeface="Arial" panose="020B0604020202020204" pitchFamily="34" charset="0"/>
              <a:buChar char="•"/>
            </a:pPr>
            <a:endParaRPr lang="es-MX" sz="2400" u="sng" dirty="0">
              <a:latin typeface="Calisto MT" panose="02040603050505030304" pitchFamily="18" charset="0"/>
            </a:endParaRPr>
          </a:p>
          <a:p>
            <a:pPr marL="64008" indent="0" fontAlgn="base">
              <a:buNone/>
            </a:pPr>
            <a:endParaRPr lang="es-MX" sz="2400" u="sng" dirty="0">
              <a:latin typeface="Calisto MT" panose="02040603050505030304" pitchFamily="18" charset="0"/>
            </a:endParaRPr>
          </a:p>
          <a:p>
            <a:pPr marL="64008" indent="0" fontAlgn="base">
              <a:buNone/>
            </a:pPr>
            <a:r>
              <a:rPr lang="es-MX" sz="2400" u="sng" dirty="0">
                <a:latin typeface="Calisto MT" panose="02040603050505030304" pitchFamily="18" charset="0"/>
              </a:rPr>
              <a:t>Alteraciones Vocales Neurológicas:</a:t>
            </a:r>
          </a:p>
          <a:p>
            <a:pPr marL="64008" indent="0" fontAlgn="base">
              <a:buNone/>
            </a:pPr>
            <a:endParaRPr lang="es-MX" sz="2400" u="sng" dirty="0">
              <a:latin typeface="Calisto MT" panose="02040603050505030304" pitchFamily="18" charset="0"/>
            </a:endParaRPr>
          </a:p>
          <a:p>
            <a:pPr fontAlgn="base">
              <a:buFont typeface="Arial" panose="020B0604020202020204" pitchFamily="34" charset="0"/>
              <a:buChar char="•"/>
            </a:pPr>
            <a:r>
              <a:rPr lang="es-MX" b="1" dirty="0"/>
              <a:t>​</a:t>
            </a:r>
            <a:r>
              <a:rPr lang="es-MX" sz="2000" dirty="0">
                <a:latin typeface="Calisto MT" panose="02040603050505030304" pitchFamily="18" charset="0"/>
              </a:rPr>
              <a:t>Este tipo de alteraciones son producidas por algún desorden que afecta al sistema nervioso, ya sea central o periférico.</a:t>
            </a:r>
          </a:p>
          <a:p>
            <a:pPr marL="578358" indent="-514350" fontAlgn="base">
              <a:buFont typeface="+mj-lt"/>
              <a:buAutoNum type="romanUcPeriod"/>
            </a:pPr>
            <a:r>
              <a:rPr lang="es-MX" sz="2000" dirty="0">
                <a:latin typeface="Calisto MT" panose="02040603050505030304" pitchFamily="18" charset="0"/>
              </a:rPr>
              <a:t>Parálisis de cuerda vocal</a:t>
            </a:r>
          </a:p>
          <a:p>
            <a:pPr marL="578358" indent="-514350" fontAlgn="base">
              <a:buFont typeface="+mj-lt"/>
              <a:buAutoNum type="romanUcPeriod"/>
            </a:pPr>
            <a:r>
              <a:rPr lang="es-MX" sz="2000" dirty="0">
                <a:latin typeface="Calisto MT" panose="02040603050505030304" pitchFamily="18" charset="0"/>
              </a:rPr>
              <a:t>Disfonía espasmódica</a:t>
            </a:r>
          </a:p>
          <a:p>
            <a:pPr marL="578358" indent="-514350" fontAlgn="base">
              <a:buFont typeface="+mj-lt"/>
              <a:buAutoNum type="romanUcPeriod"/>
            </a:pPr>
            <a:r>
              <a:rPr lang="es-MX" sz="2000" dirty="0">
                <a:latin typeface="Calisto MT" panose="02040603050505030304" pitchFamily="18" charset="0"/>
              </a:rPr>
              <a:t>Temblor de la voz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2290394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3200" dirty="0">
                <a:latin typeface="Calisto MT" panose="02040603050505030304" pitchFamily="18" charset="0"/>
              </a:rPr>
              <a:t>                 Cuerda Vocal Normal </a:t>
            </a:r>
          </a:p>
        </p:txBody>
      </p:sp>
      <p:pic>
        <p:nvPicPr>
          <p:cNvPr id="6" name="5 Marcador de contenido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916832"/>
            <a:ext cx="4464496" cy="4175746"/>
          </a:xfrm>
        </p:spPr>
      </p:pic>
      <p:pic>
        <p:nvPicPr>
          <p:cNvPr id="1026" name="Picture 2" descr="Cuerdas vocale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8" y="1916832"/>
            <a:ext cx="4392488" cy="41757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525238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Marcador de contenido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5656" y="1340768"/>
            <a:ext cx="6552728" cy="3744416"/>
          </a:xfrm>
        </p:spPr>
      </p:pic>
    </p:spTree>
    <p:extLst>
      <p:ext uri="{BB962C8B-B14F-4D97-AF65-F5344CB8AC3E}">
        <p14:creationId xmlns:p14="http://schemas.microsoft.com/office/powerpoint/2010/main" val="2805337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3200" dirty="0">
                <a:latin typeface="Calisto MT" panose="02040603050505030304" pitchFamily="18" charset="0"/>
              </a:rPr>
              <a:t>             Nódulos Vocales 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4008" indent="0" fontAlgn="base">
              <a:buNone/>
            </a:pPr>
            <a:r>
              <a:rPr lang="es-MX" sz="2400" b="1" dirty="0">
                <a:latin typeface="Calisto MT" panose="02040603050505030304" pitchFamily="18" charset="0"/>
              </a:rPr>
              <a:t>     Cuál es la causa de los nódulos vocales?</a:t>
            </a:r>
            <a:endParaRPr lang="es-MX" sz="2400" dirty="0">
              <a:latin typeface="Calisto MT" panose="02040603050505030304" pitchFamily="18" charset="0"/>
            </a:endParaRPr>
          </a:p>
          <a:p>
            <a:pPr marL="64008" indent="0" fontAlgn="base">
              <a:buNone/>
            </a:pPr>
            <a:r>
              <a:rPr lang="es-MX" sz="2400" dirty="0">
                <a:latin typeface="Calisto MT" panose="02040603050505030304" pitchFamily="18" charset="0"/>
              </a:rPr>
              <a:t> </a:t>
            </a:r>
          </a:p>
          <a:p>
            <a:pPr marL="64008" indent="0" fontAlgn="base">
              <a:buNone/>
            </a:pPr>
            <a:r>
              <a:rPr lang="es-MX" sz="2000" dirty="0">
                <a:latin typeface="Calisto MT" panose="02040603050505030304" pitchFamily="18" charset="0"/>
              </a:rPr>
              <a:t>La causa de los nódulos es el traumatismo vocal por esfuerzo vocal , que al aumentar la tensión y prolongarse en el tiempo, producirían una degeneración inflamatoria en la capa superficial  con fibrosis, congestión vascular y edema . </a:t>
            </a:r>
          </a:p>
          <a:p>
            <a:pPr marL="64008" indent="0" fontAlgn="base">
              <a:buNone/>
            </a:pPr>
            <a:r>
              <a:rPr lang="es-MX" sz="2000" dirty="0">
                <a:latin typeface="Calisto MT" panose="02040603050505030304" pitchFamily="18" charset="0"/>
              </a:rPr>
              <a:t>Son lesiones frecuentes en personas que utilizan su voz con mala técnica vocal.</a:t>
            </a:r>
          </a:p>
          <a:p>
            <a:pPr marL="64008" indent="0" fontAlgn="base">
              <a:buNone/>
            </a:pPr>
            <a:endParaRPr lang="es-MX" sz="2000" dirty="0">
              <a:latin typeface="Calisto MT" panose="02040603050505030304" pitchFamily="18" charset="0"/>
            </a:endParaRPr>
          </a:p>
          <a:p>
            <a:pPr marL="64008" indent="0">
              <a:buNone/>
            </a:pPr>
            <a:r>
              <a:rPr lang="es-MX" sz="2000" b="1" dirty="0">
                <a:latin typeface="Calisto MT" panose="02040603050505030304" pitchFamily="18" charset="0"/>
              </a:rPr>
              <a:t>CONDUCTAS DE ABUSO Y MAL USO VOCAL </a:t>
            </a:r>
          </a:p>
        </p:txBody>
      </p:sp>
    </p:spTree>
    <p:extLst>
      <p:ext uri="{BB962C8B-B14F-4D97-AF65-F5344CB8AC3E}">
        <p14:creationId xmlns:p14="http://schemas.microsoft.com/office/powerpoint/2010/main" val="42868672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Marcador de contenido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600" y="1196752"/>
            <a:ext cx="7479928" cy="4572000"/>
          </a:xfrm>
        </p:spPr>
      </p:pic>
    </p:spTree>
    <p:extLst>
      <p:ext uri="{BB962C8B-B14F-4D97-AF65-F5344CB8AC3E}">
        <p14:creationId xmlns:p14="http://schemas.microsoft.com/office/powerpoint/2010/main" val="3850553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474080"/>
          </a:xfrm>
        </p:spPr>
        <p:txBody>
          <a:bodyPr>
            <a:normAutofit/>
          </a:bodyPr>
          <a:lstStyle/>
          <a:p>
            <a:pPr marL="64008" indent="0" fontAlgn="base">
              <a:buNone/>
            </a:pPr>
            <a:r>
              <a:rPr lang="es-MX" sz="2400" b="1" dirty="0"/>
              <a:t>¿</a:t>
            </a:r>
            <a:r>
              <a:rPr lang="es-MX" sz="2400" b="1" dirty="0">
                <a:latin typeface="Calisto MT" panose="02040603050505030304" pitchFamily="18" charset="0"/>
              </a:rPr>
              <a:t>Cuál es la causa de los pólipos vocales?</a:t>
            </a:r>
            <a:endParaRPr lang="es-MX" sz="2400" dirty="0">
              <a:latin typeface="Calisto MT" panose="02040603050505030304" pitchFamily="18" charset="0"/>
            </a:endParaRPr>
          </a:p>
          <a:p>
            <a:pPr marL="64008" indent="0" fontAlgn="base">
              <a:buNone/>
            </a:pPr>
            <a:r>
              <a:rPr lang="es-MX" sz="2600" dirty="0">
                <a:latin typeface="Calisto MT" panose="02040603050505030304" pitchFamily="18" charset="0"/>
              </a:rPr>
              <a:t> </a:t>
            </a:r>
          </a:p>
          <a:p>
            <a:pPr marL="64008" indent="0" fontAlgn="base">
              <a:buNone/>
            </a:pPr>
            <a:r>
              <a:rPr lang="es-MX" sz="2000" dirty="0">
                <a:latin typeface="Calisto MT" panose="02040603050505030304" pitchFamily="18" charset="0"/>
              </a:rPr>
              <a:t>Es una patología muy frecuente en los hombres adultos. </a:t>
            </a:r>
          </a:p>
          <a:p>
            <a:pPr marL="64008" indent="0" fontAlgn="base">
              <a:buNone/>
            </a:pPr>
            <a:r>
              <a:rPr lang="es-MX" sz="2000" dirty="0">
                <a:latin typeface="Calisto MT" panose="02040603050505030304" pitchFamily="18" charset="0"/>
              </a:rPr>
              <a:t>Su etiología no está completamente aclarada, pero se observa en usuarios que han presentado  trauma agudo de la voz,  anticoagulantes, hipotiroidismo, o pueden ser de origen inflamatorio, alérgico, inmunológico o traumático. </a:t>
            </a:r>
          </a:p>
          <a:p>
            <a:pPr marL="64008" indent="0" fontAlgn="base">
              <a:buNone/>
            </a:pPr>
            <a:endParaRPr lang="es-MX" sz="2000" dirty="0">
              <a:latin typeface="Calisto MT" panose="02040603050505030304" pitchFamily="18" charset="0"/>
            </a:endParaRPr>
          </a:p>
          <a:p>
            <a:pPr marL="64008" indent="0" fontAlgn="base">
              <a:buNone/>
            </a:pPr>
            <a:r>
              <a:rPr lang="es-MX" sz="2000" dirty="0">
                <a:latin typeface="Calisto MT" panose="02040603050505030304" pitchFamily="18" charset="0"/>
              </a:rPr>
              <a:t>Existe una incidencia de un 80% de pólipos en personas fumadoras.</a:t>
            </a:r>
          </a:p>
          <a:p>
            <a:pPr marL="64008" indent="0" fontAlgn="base">
              <a:buNone/>
            </a:pPr>
            <a:endParaRPr lang="es-MX" sz="2000" dirty="0">
              <a:latin typeface="Calisto MT" panose="02040603050505030304" pitchFamily="18" charset="0"/>
            </a:endParaRPr>
          </a:p>
          <a:p>
            <a:pPr marL="64008" indent="0" fontAlgn="base">
              <a:buNone/>
            </a:pPr>
            <a:r>
              <a:rPr lang="es-MX" sz="2000" dirty="0">
                <a:latin typeface="Calisto MT" panose="02040603050505030304" pitchFamily="18" charset="0"/>
              </a:rPr>
              <a:t>Con mucha frecuencia generan síntomas de carraspeo , fatiga vocal , irritación laríngea , cuerpo extraño en la garganta .</a:t>
            </a:r>
          </a:p>
          <a:p>
            <a:pPr marL="64008" indent="0" fontAlgn="base">
              <a:buNone/>
            </a:pPr>
            <a:r>
              <a:rPr lang="es-MX" sz="2000" dirty="0">
                <a:latin typeface="Calisto MT" panose="02040603050505030304" pitchFamily="18" charset="0"/>
              </a:rPr>
              <a:t>Es voz canta se encuentra limitada , irregular , y difícilmente practicable .</a:t>
            </a:r>
          </a:p>
          <a:p>
            <a:pPr marL="64008" indent="0" fontAlgn="base">
              <a:buNone/>
            </a:pPr>
            <a:endParaRPr lang="es-MX" sz="2000" dirty="0">
              <a:latin typeface="Calisto MT" panose="02040603050505030304" pitchFamily="18" charset="0"/>
            </a:endParaRPr>
          </a:p>
          <a:p>
            <a:pPr fontAlgn="base"/>
            <a:endParaRPr lang="es-MX" dirty="0">
              <a:latin typeface="Calisto MT" panose="02040603050505030304" pitchFamily="18" charset="0"/>
            </a:endParaRP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44565400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ío">
  <a:themeElements>
    <a:clrScheme name="Concurrencia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Brío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río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326</TotalTime>
  <Words>573</Words>
  <Application>Microsoft Office PowerPoint</Application>
  <PresentationFormat>Presentación en pantalla (4:3)</PresentationFormat>
  <Paragraphs>138</Paragraphs>
  <Slides>23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23</vt:i4>
      </vt:variant>
    </vt:vector>
  </HeadingPairs>
  <TitlesOfParts>
    <vt:vector size="30" baseType="lpstr">
      <vt:lpstr>Arial</vt:lpstr>
      <vt:lpstr>Calibri</vt:lpstr>
      <vt:lpstr>Calisto MT</vt:lpstr>
      <vt:lpstr>Century Gothic</vt:lpstr>
      <vt:lpstr>Verdana</vt:lpstr>
      <vt:lpstr>Wingdings 2</vt:lpstr>
      <vt:lpstr>Brío</vt:lpstr>
      <vt:lpstr>Patologías Vocales </vt:lpstr>
      <vt:lpstr>                Patologías Vocales </vt:lpstr>
      <vt:lpstr>Presentación de PowerPoint</vt:lpstr>
      <vt:lpstr>Presentación de PowerPoint</vt:lpstr>
      <vt:lpstr>                 Cuerda Vocal Normal </vt:lpstr>
      <vt:lpstr>Presentación de PowerPoint</vt:lpstr>
      <vt:lpstr>             Nódulos Vocales 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                    Papilomatosis  </vt:lpstr>
      <vt:lpstr>Presentación de PowerPoint</vt:lpstr>
      <vt:lpstr>             Laringitis Crónica </vt:lpstr>
      <vt:lpstr>Presentación de PowerPoint</vt:lpstr>
      <vt:lpstr>                        Cáncer Laríngeo </vt:lpstr>
      <vt:lpstr>Presentación de PowerPoint</vt:lpstr>
      <vt:lpstr>    Disfonía Musculo Tensional (DMT)</vt:lpstr>
      <vt:lpstr>Presentación de PowerPoint</vt:lpstr>
      <vt:lpstr>                     Disfonía Psicológica  </vt:lpstr>
      <vt:lpstr>                    Programa de higiene de la Voz. </vt:lpstr>
      <vt:lpstr>Lo que nunca debemos olvidar !!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Patologías Vocales</dc:title>
  <dc:creator>Toshiba</dc:creator>
  <cp:lastModifiedBy>Docentes</cp:lastModifiedBy>
  <cp:revision>28</cp:revision>
  <dcterms:created xsi:type="dcterms:W3CDTF">2021-05-11T03:41:04Z</dcterms:created>
  <dcterms:modified xsi:type="dcterms:W3CDTF">2025-01-14T18:26:53Z</dcterms:modified>
</cp:coreProperties>
</file>