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1" r:id="rId1"/>
  </p:sldMasterIdLst>
  <p:sldIdLst>
    <p:sldId id="290" r:id="rId2"/>
    <p:sldId id="297" r:id="rId3"/>
    <p:sldId id="257" r:id="rId4"/>
    <p:sldId id="305" r:id="rId5"/>
    <p:sldId id="294" r:id="rId6"/>
    <p:sldId id="304" r:id="rId7"/>
    <p:sldId id="256" r:id="rId8"/>
    <p:sldId id="292" r:id="rId9"/>
    <p:sldId id="301" r:id="rId10"/>
    <p:sldId id="291" r:id="rId11"/>
    <p:sldId id="293" r:id="rId12"/>
    <p:sldId id="302" r:id="rId13"/>
    <p:sldId id="298" r:id="rId14"/>
    <p:sldId id="299" r:id="rId15"/>
    <p:sldId id="303" r:id="rId16"/>
    <p:sldId id="259" r:id="rId17"/>
    <p:sldId id="260" r:id="rId18"/>
    <p:sldId id="261" r:id="rId19"/>
    <p:sldId id="263" r:id="rId20"/>
    <p:sldId id="30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8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1471A834-4F3C-4AF9-9C74-05EC35A0F292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1CF1133-3259-4C45-BABA-5B62D9C6F78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contenido 13"/>
          <p:cNvSpPr>
            <a:spLocks noGrp="1"/>
          </p:cNvSpPr>
          <p:nvPr>
            <p:ph idx="1"/>
          </p:nvPr>
        </p:nvSpPr>
        <p:spPr>
          <a:xfrm>
            <a:off x="1138335" y="1600201"/>
            <a:ext cx="10520265" cy="47104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sz="4300" dirty="0"/>
              <a:t> </a:t>
            </a:r>
            <a:r>
              <a:rPr lang="es-MX" sz="4300" dirty="0">
                <a:latin typeface="Calisto MT" panose="02040603050505030304" pitchFamily="18" charset="0"/>
              </a:rPr>
              <a:t>Estructuras Involucradas en la Producción Vocal.</a:t>
            </a: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Docente : Pamela Diaz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Electivo Salud y Educación Vocal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Facultad de Derecho  Universidad  de Chile </a:t>
            </a:r>
          </a:p>
          <a:p>
            <a:pPr marL="0" indent="0">
              <a:buNone/>
            </a:pPr>
            <a:r>
              <a:rPr lang="es-MX" sz="2800" smtClean="0">
                <a:latin typeface="Calisto MT" panose="02040603050505030304" pitchFamily="18" charset="0"/>
              </a:rPr>
              <a:t>Verano 2025 </a:t>
            </a:r>
          </a:p>
          <a:p>
            <a:pPr marL="0" indent="0">
              <a:buNone/>
            </a:pPr>
            <a:endParaRPr lang="es-MX" sz="28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    </a:t>
            </a:r>
          </a:p>
          <a:p>
            <a:pPr marL="0" indent="0">
              <a:buNone/>
            </a:pPr>
            <a:r>
              <a:rPr lang="es-MX" sz="2000" dirty="0"/>
              <a:t>                                                                           </a:t>
            </a:r>
          </a:p>
        </p:txBody>
      </p:sp>
      <p:sp>
        <p:nvSpPr>
          <p:cNvPr id="25" name="Marcador de contenido 13"/>
          <p:cNvSpPr txBox="1">
            <a:spLocks/>
          </p:cNvSpPr>
          <p:nvPr/>
        </p:nvSpPr>
        <p:spPr>
          <a:xfrm>
            <a:off x="1424800" y="1959299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/>
              <a:t> </a:t>
            </a:r>
            <a:endParaRPr lang="es-CL" dirty="0"/>
          </a:p>
        </p:txBody>
      </p:sp>
      <p:sp>
        <p:nvSpPr>
          <p:cNvPr id="26" name="Marcador de contenido 13"/>
          <p:cNvSpPr txBox="1">
            <a:spLocks/>
          </p:cNvSpPr>
          <p:nvPr/>
        </p:nvSpPr>
        <p:spPr>
          <a:xfrm>
            <a:off x="1424800" y="21304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/>
              <a:t> 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1272402" y="1978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224" y="2890538"/>
            <a:ext cx="3436776" cy="248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3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251926"/>
            <a:ext cx="11396870" cy="1762611"/>
          </a:xfrm>
        </p:spPr>
        <p:txBody>
          <a:bodyPr>
            <a:normAutofit fontScale="90000"/>
          </a:bodyPr>
          <a:lstStyle/>
          <a:p>
            <a:r>
              <a:rPr lang="es-MX" sz="3100" b="1" dirty="0"/>
              <a:t>           </a:t>
            </a:r>
            <a:br>
              <a:rPr lang="es-MX" sz="3100" b="1" dirty="0"/>
            </a:br>
            <a:r>
              <a:rPr lang="es-MX" sz="3100" b="1" dirty="0"/>
              <a:t>          </a:t>
            </a:r>
            <a:r>
              <a:rPr lang="es-MX" sz="2700" b="1" dirty="0">
                <a:latin typeface="Calisto MT" panose="02040603050505030304" pitchFamily="18" charset="0"/>
              </a:rPr>
              <a:t>Los 5  Procesos Motores Básicos  intervinientes en el habla son </a:t>
            </a:r>
            <a:br>
              <a:rPr lang="es-MX" sz="2700" b="1" dirty="0">
                <a:latin typeface="Calisto MT" panose="02040603050505030304" pitchFamily="18" charset="0"/>
              </a:rPr>
            </a:br>
            <a:r>
              <a:rPr lang="es-MX" sz="2700" b="1" dirty="0">
                <a:latin typeface="Calisto MT" panose="02040603050505030304" pitchFamily="18" charset="0"/>
              </a:rPr>
              <a:t>                            articulación , respiración  ,  fonación , resonancia y  la  masticación . </a:t>
            </a:r>
            <a:endParaRPr lang="es-CL" sz="27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7706" y="1791478"/>
            <a:ext cx="10532706" cy="4814595"/>
          </a:xfrm>
        </p:spPr>
        <p:txBody>
          <a:bodyPr>
            <a:normAutofit/>
          </a:bodyPr>
          <a:lstStyle/>
          <a:p>
            <a:endParaRPr lang="es-ES" b="1" u="sng" dirty="0"/>
          </a:p>
          <a:p>
            <a:pPr marL="571500" indent="-571500">
              <a:buAutoNum type="romanUcPeriod"/>
            </a:pPr>
            <a:r>
              <a:rPr lang="es-ES" sz="2400" b="1" dirty="0">
                <a:latin typeface="Calisto MT" panose="02040603050505030304" pitchFamily="18" charset="0"/>
              </a:rPr>
              <a:t>La respiración :</a:t>
            </a:r>
          </a:p>
          <a:p>
            <a:pPr marL="0" indent="0">
              <a:buNone/>
            </a:pPr>
            <a:r>
              <a:rPr lang="es-ES" sz="2400" dirty="0">
                <a:latin typeface="Calisto MT" panose="02040603050505030304" pitchFamily="18" charset="0"/>
              </a:rPr>
              <a:t> se realiza en tres fases, inspiratoria (toma de aire) pausa o retención  y fase espiratoria (expulsión de aire) ambas representan un ciclo respiratorio.</a:t>
            </a:r>
          </a:p>
          <a:p>
            <a:pPr marL="0" indent="0">
              <a:buNone/>
            </a:pPr>
            <a:endParaRPr lang="es-ES" sz="24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sz="2400" u="sng">
                <a:latin typeface="Calisto MT" panose="02040603050505030304" pitchFamily="18" charset="0"/>
              </a:rPr>
              <a:t>  </a:t>
            </a:r>
            <a:endParaRPr lang="es-ES" sz="2400" b="1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2400" b="1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11200" b="1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endParaRPr lang="es-ES" sz="11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6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1967" y="485192"/>
            <a:ext cx="10233800" cy="621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 </a:t>
            </a:r>
            <a:endParaRPr lang="es-MX" sz="2600" dirty="0">
              <a:latin typeface="Calisto MT" panose="02040603050505030304" pitchFamily="18" charset="0"/>
            </a:endParaRPr>
          </a:p>
          <a:p>
            <a:pPr marL="571500" indent="-571500">
              <a:buAutoNum type="romanUcPeriod" startAt="2"/>
            </a:pPr>
            <a:r>
              <a:rPr lang="es-ES" sz="2600" b="1" dirty="0">
                <a:latin typeface="Calisto MT" panose="02040603050505030304" pitchFamily="18" charset="0"/>
              </a:rPr>
              <a:t>Fonación :  </a:t>
            </a:r>
          </a:p>
          <a:p>
            <a:pPr marL="0" indent="0">
              <a:buNone/>
            </a:pPr>
            <a:r>
              <a:rPr lang="es-ES" sz="2600" dirty="0">
                <a:latin typeface="Calisto MT" panose="02040603050505030304" pitchFamily="18" charset="0"/>
              </a:rPr>
              <a:t>Sonidos que se  emiten en  el tracto vocal, por la vibración   de los pliegues ( laringe). </a:t>
            </a:r>
          </a:p>
          <a:p>
            <a:endParaRPr lang="es-ES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III.  Articulación :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los órganos  pasivos y activos ( lengua , dientes , mejillas ,  labios , paladar)  ambos  hacen contacto para producir el sonido en un punto de articulación .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Ejemplo: 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Fonema bilabial =  b/m/p  producido por el contacto de los labios .</a:t>
            </a:r>
          </a:p>
          <a:p>
            <a:pPr marL="0" indent="0">
              <a:buNone/>
            </a:pPr>
            <a:endParaRPr lang="es-MX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24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12979" y="1320368"/>
            <a:ext cx="994643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>
                <a:latin typeface="Calisto MT" panose="02040603050505030304" pitchFamily="18" charset="0"/>
              </a:rPr>
              <a:t>IV. Prosodia : 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Es la melodía y ritmo de la voz  .</a:t>
            </a:r>
          </a:p>
          <a:p>
            <a:endParaRPr lang="es-MX" sz="2800" b="1" dirty="0">
              <a:latin typeface="Calisto MT" panose="02040603050505030304" pitchFamily="18" charset="0"/>
            </a:endParaRPr>
          </a:p>
          <a:p>
            <a:r>
              <a:rPr lang="es-MX" sz="2800" b="1" dirty="0">
                <a:latin typeface="Calisto MT" panose="02040603050505030304" pitchFamily="18" charset="0"/>
              </a:rPr>
              <a:t> V. Resonancia :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Corresponde a la </a:t>
            </a:r>
            <a:r>
              <a:rPr lang="es-ES" sz="2800" dirty="0">
                <a:latin typeface="Calisto MT" panose="02040603050505030304" pitchFamily="18" charset="0"/>
              </a:rPr>
              <a:t>cavidad oral situada inferiormente a la cavidad nasal.  </a:t>
            </a:r>
          </a:p>
          <a:p>
            <a:r>
              <a:rPr lang="es-ES" sz="2800" dirty="0">
                <a:latin typeface="Calisto MT" panose="02040603050505030304" pitchFamily="18" charset="0"/>
              </a:rPr>
              <a:t>Es una cavidad irregular cubierta de mucosa que modifica su tamaño  de acuerdo a la proximidad existente entre el maxilar superior  y  la mandíbula .</a:t>
            </a:r>
          </a:p>
          <a:p>
            <a:endParaRPr lang="es-CL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90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              </a:t>
            </a:r>
            <a:r>
              <a:rPr lang="es-MX" sz="3600" u="sng" dirty="0">
                <a:latin typeface="Calisto MT" panose="02040603050505030304" pitchFamily="18" charset="0"/>
              </a:rPr>
              <a:t>La laringe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La laringe esta ubicada en la línea media el cuello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mide entre 5 a 7 cms.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Es un órgano muscular y cartilaginoso de la fonación , que se encuentra en el punto mas inferior del tracto vocal, se conecta inferiormente a la tráquea y superiormente a la faringe 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Su función es respiratoria y digestiva.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https://</a:t>
            </a:r>
            <a:r>
              <a:rPr lang="es-ES" dirty="0" err="1">
                <a:latin typeface="Calisto MT" panose="02040603050505030304" pitchFamily="18" charset="0"/>
              </a:rPr>
              <a:t>www.youtube.com</a:t>
            </a:r>
            <a:r>
              <a:rPr lang="es-ES" dirty="0">
                <a:latin typeface="Calisto MT" panose="02040603050505030304" pitchFamily="18" charset="0"/>
              </a:rPr>
              <a:t>/</a:t>
            </a:r>
            <a:r>
              <a:rPr lang="es-ES" dirty="0" err="1">
                <a:latin typeface="Calisto MT" panose="02040603050505030304" pitchFamily="18" charset="0"/>
              </a:rPr>
              <a:t>watch?v</a:t>
            </a:r>
            <a:r>
              <a:rPr lang="es-ES" dirty="0">
                <a:latin typeface="Calisto MT" panose="02040603050505030304" pitchFamily="18" charset="0"/>
              </a:rPr>
              <a:t>=IdDFkkxUTJ0</a:t>
            </a:r>
          </a:p>
          <a:p>
            <a:pPr marL="0" indent="0">
              <a:buNone/>
            </a:pPr>
            <a:endParaRPr lang="es-ES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dirty="0">
              <a:latin typeface="Calisto MT" panose="02040603050505030304" pitchFamily="18" charset="0"/>
            </a:endParaRP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939" y="597159"/>
            <a:ext cx="3307993" cy="164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719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</a:t>
            </a:r>
            <a:r>
              <a:rPr lang="es-MX" sz="3200" dirty="0">
                <a:latin typeface="Calisto MT" panose="02040603050505030304" pitchFamily="18" charset="0"/>
              </a:rPr>
              <a:t>Las Cuerdas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9200" y="1343608"/>
            <a:ext cx="10363200" cy="5337110"/>
          </a:xfrm>
        </p:spPr>
        <p:txBody>
          <a:bodyPr>
            <a:normAutofit fontScale="85000" lnSpcReduction="20000"/>
          </a:bodyPr>
          <a:lstStyle/>
          <a:p>
            <a:pPr marL="68580" indent="0" fontAlgn="base">
              <a:buNone/>
            </a:pPr>
            <a:endParaRPr lang="es-MX" dirty="0"/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La cuerda vocal se puede dividir en dos capas de tejido el cuerpo y la cubierta. </a:t>
            </a:r>
          </a:p>
          <a:p>
            <a:pPr marL="68580" indent="0" fontAlgn="base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 El cuerpo es músculo más o menos rígido que está conectado a las capas más  superficiales que forman la cubierta. </a:t>
            </a:r>
          </a:p>
          <a:p>
            <a:pPr marL="68580" indent="0" fontAlgn="base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La cubierta es una capa muy elástica recubierta de mucosa. </a:t>
            </a: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Así las cuerdas vocales comienzan a separarse poco a poco desde abajo, hasta que solo queda en contacto la parte superior y finalmente quedan totalmente separadas. </a:t>
            </a: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Este movimiento se produce por las contracciones musculares y la propia elasticidad de las cuerdas.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0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</a:t>
            </a:r>
            <a:r>
              <a:rPr lang="es-MX" dirty="0">
                <a:latin typeface="Calisto MT" panose="02040603050505030304" pitchFamily="18" charset="0"/>
              </a:rPr>
              <a:t>Cuerdas Vocales 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89" y="1511559"/>
            <a:ext cx="5150497" cy="4460033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21" y="1511266"/>
            <a:ext cx="4478695" cy="430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5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3283" y="209258"/>
            <a:ext cx="10515600" cy="1325563"/>
          </a:xfrm>
        </p:spPr>
        <p:txBody>
          <a:bodyPr>
            <a:normAutofit/>
          </a:bodyPr>
          <a:lstStyle/>
          <a:p>
            <a:r>
              <a:rPr lang="es-MX" dirty="0">
                <a:latin typeface="Calisto MT" panose="02040603050505030304" pitchFamily="18" charset="0"/>
              </a:rPr>
              <a:t>            Clasificación según la exigencia vocal . </a:t>
            </a: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6443" y="1631852"/>
            <a:ext cx="10233800" cy="521911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Resistencia al sobreesfuerzo moderada pero si no protegemos y  entrenamos de forma adecuada .</a:t>
            </a:r>
          </a:p>
          <a:p>
            <a:r>
              <a:rPr lang="es-MX" dirty="0"/>
              <a:t>seguimos de forma correcta y frecuente los pasos de la pauta de higene de la voz para profesionales además de eliminar hábitos de uso y mal uso vocal , alimentación y actidad  física se sugiere la practica de </a:t>
            </a:r>
            <a:r>
              <a:rPr lang="es-MX" i="1" dirty="0"/>
              <a:t>bhati-yoga</a:t>
            </a:r>
            <a:r>
              <a:rPr lang="es-MX" dirty="0"/>
              <a:t> y / técnicas de relajación . </a:t>
            </a:r>
          </a:p>
          <a:p>
            <a:r>
              <a:rPr lang="es-MX" dirty="0"/>
              <a:t> </a:t>
            </a:r>
          </a:p>
        </p:txBody>
      </p:sp>
      <p:sp>
        <p:nvSpPr>
          <p:cNvPr id="4" name="object 3"/>
          <p:cNvSpPr>
            <a:spLocks/>
          </p:cNvSpPr>
          <p:nvPr/>
        </p:nvSpPr>
        <p:spPr bwMode="auto">
          <a:xfrm>
            <a:off x="2886391" y="1759487"/>
            <a:ext cx="0" cy="452438"/>
          </a:xfrm>
          <a:custGeom>
            <a:avLst/>
            <a:gdLst>
              <a:gd name="T0" fmla="*/ 452433 h 452119"/>
              <a:gd name="T1" fmla="*/ 0 h 452119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452119">
                <a:moveTo>
                  <a:pt x="0" y="452114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6" name="object 5"/>
          <p:cNvSpPr>
            <a:spLocks noChangeArrowheads="1"/>
          </p:cNvSpPr>
          <p:nvPr/>
        </p:nvSpPr>
        <p:spPr bwMode="auto">
          <a:xfrm>
            <a:off x="2886392" y="1221306"/>
            <a:ext cx="5976117" cy="42008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213293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677" y="365127"/>
            <a:ext cx="11213123" cy="1325563"/>
          </a:xfrm>
        </p:spPr>
        <p:txBody>
          <a:bodyPr>
            <a:normAutofit fontScale="90000"/>
          </a:bodyPr>
          <a:lstStyle/>
          <a:p>
            <a:r>
              <a:rPr lang="es-MX" dirty="0"/>
              <a:t>    </a:t>
            </a:r>
            <a:br>
              <a:rPr lang="es-MX" dirty="0"/>
            </a:br>
            <a:r>
              <a:rPr lang="es-MX" dirty="0"/>
              <a:t>    </a:t>
            </a:r>
            <a:r>
              <a:rPr lang="es-MX" sz="4400" dirty="0">
                <a:latin typeface="Calisto MT" panose="02040603050505030304" pitchFamily="18" charset="0"/>
              </a:rPr>
              <a:t>Patologías por alta exigencia Vocal.</a:t>
            </a:r>
            <a:r>
              <a:rPr lang="es-MX" dirty="0">
                <a:latin typeface="Calisto MT" panose="02040603050505030304" pitchFamily="18" charset="0"/>
              </a:rPr>
              <a:t/>
            </a:r>
            <a:br>
              <a:rPr lang="es-MX" dirty="0">
                <a:latin typeface="Calisto MT" panose="02040603050505030304" pitchFamily="18" charset="0"/>
              </a:rPr>
            </a:b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5738" y="1951511"/>
            <a:ext cx="11296261" cy="4572000"/>
          </a:xfrm>
        </p:spPr>
        <p:txBody>
          <a:bodyPr/>
          <a:lstStyle/>
          <a:p>
            <a:pPr marL="68580" indent="0">
              <a:buNone/>
            </a:pPr>
            <a:endParaRPr lang="es-MX" dirty="0"/>
          </a:p>
          <a:p>
            <a:pPr marL="571500" indent="-571500">
              <a:buFont typeface="+mj-lt"/>
              <a:buAutoNum type="romanUcPeriod"/>
            </a:pPr>
            <a:r>
              <a:rPr lang="es-MX" dirty="0">
                <a:latin typeface="Calisto MT" panose="02040603050505030304" pitchFamily="18" charset="0"/>
              </a:rPr>
              <a:t>Disfonía Psicógena </a:t>
            </a:r>
          </a:p>
          <a:p>
            <a:pPr marL="571500" indent="-571500">
              <a:buFont typeface="+mj-lt"/>
              <a:buAutoNum type="romanUcPeriod"/>
            </a:pPr>
            <a:r>
              <a:rPr lang="es-MX" dirty="0">
                <a:latin typeface="Calisto MT" panose="02040603050505030304" pitchFamily="18" charset="0"/>
              </a:rPr>
              <a:t>Disfonía Músculo Tensional (DM )</a:t>
            </a:r>
          </a:p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III. Disfonías Orgánicas ( Nódulos , pólipos , quistes ) .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159" y="1000223"/>
            <a:ext cx="2771336" cy="208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17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964" y="365127"/>
            <a:ext cx="10945837" cy="1325563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     </a:t>
            </a:r>
            <a:br>
              <a:rPr lang="es-MX" sz="3200" dirty="0">
                <a:latin typeface="Calisto MT" panose="02040603050505030304" pitchFamily="18" charset="0"/>
              </a:rPr>
            </a:br>
            <a:r>
              <a:rPr lang="es-MX" sz="3200" dirty="0">
                <a:latin typeface="Calisto MT" panose="02040603050505030304" pitchFamily="18" charset="0"/>
              </a:rPr>
              <a:t>                          Conductas de mal uso y abuso vocal. </a:t>
            </a:r>
            <a:endParaRPr lang="es-CL" sz="3200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0716" y="1082351"/>
            <a:ext cx="11048999" cy="5775649"/>
          </a:xfrm>
        </p:spPr>
        <p:txBody>
          <a:bodyPr>
            <a:normAutofit fontScale="92500" lnSpcReduction="10000"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sz="2800" i="1" dirty="0">
                <a:latin typeface="Calisto MT" panose="02040603050505030304" pitchFamily="18" charset="0"/>
              </a:rPr>
              <a:t>Factores desencadenantes que influyen en el rendimiento del estado vocal</a:t>
            </a:r>
          </a:p>
          <a:p>
            <a:pPr marL="0" indent="0">
              <a:buNone/>
            </a:pPr>
            <a:r>
              <a:rPr lang="es-MX" sz="2800" i="1" dirty="0">
                <a:latin typeface="Calisto MT" panose="02040603050505030304" pitchFamily="18" charset="0"/>
              </a:rPr>
              <a:t> y su salud :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800" dirty="0">
                <a:latin typeface="Calisto MT" panose="02040603050505030304" pitchFamily="18" charset="0"/>
              </a:rPr>
              <a:t>Stress , fatiga , cansancio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3.   Alcohol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4.   Acidez , reflujo  gastroesofágico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5.   Alimentos irritantes , condimentados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6.   Sustancias nocivas </a:t>
            </a:r>
          </a:p>
          <a:p>
            <a:pPr marL="0" indent="0">
              <a:buNone/>
            </a:pPr>
            <a:r>
              <a:rPr lang="es-MX" sz="2800" dirty="0">
                <a:solidFill>
                  <a:schemeClr val="tx2"/>
                </a:solidFill>
                <a:latin typeface="Calisto MT" panose="02040603050505030304" pitchFamily="18" charset="0"/>
              </a:rPr>
              <a:t>7.   Respirador oral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8.   Ambientes ruidosos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9.   Estados alérgicos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10. Ambientes calefaccionados</a:t>
            </a: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314" y="4363112"/>
            <a:ext cx="3209487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25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65" y="295311"/>
            <a:ext cx="10032106" cy="1325563"/>
          </a:xfrm>
        </p:spPr>
        <p:txBody>
          <a:bodyPr>
            <a:normAutofit/>
          </a:bodyPr>
          <a:lstStyle/>
          <a:p>
            <a:r>
              <a:rPr lang="es-MX" sz="2000" i="1" dirty="0"/>
              <a:t>                            </a:t>
            </a:r>
            <a:br>
              <a:rPr lang="es-MX" sz="2000" i="1" dirty="0"/>
            </a:br>
            <a:r>
              <a:rPr lang="es-MX" sz="2400" i="1" dirty="0"/>
              <a:t>                      </a:t>
            </a:r>
            <a:r>
              <a:rPr lang="es-MX" sz="2800" b="1" dirty="0">
                <a:latin typeface="Calisto MT" panose="02040603050505030304" pitchFamily="18" charset="0"/>
              </a:rPr>
              <a:t>Lo que nunca debemos olvidar!! </a:t>
            </a:r>
            <a:endParaRPr lang="es-CL" sz="28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2433" y="298580"/>
            <a:ext cx="11949403" cy="60276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i="1" dirty="0"/>
              <a:t>           </a:t>
            </a:r>
          </a:p>
          <a:p>
            <a:pPr marL="0" indent="0">
              <a:buNone/>
            </a:pPr>
            <a:r>
              <a:rPr lang="es-MX" i="1" dirty="0"/>
              <a:t> </a:t>
            </a:r>
            <a:endParaRPr lang="es-MX" sz="3100" i="1" dirty="0"/>
          </a:p>
          <a:p>
            <a:pPr marL="0" indent="0">
              <a:buNone/>
            </a:pPr>
            <a:endParaRPr lang="es-MX" sz="3100" dirty="0"/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Evitar conflictos y relaciones insanas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Equilibrio   mente sana = cuerpo sano = voz normal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Alimentación / hidratación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Eliminar la excesiva ansiedad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Eliminar azucares y grasas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No gritar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Meditar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Entrenamiento vocal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10. Descanso ( oxigenación del sistema nervioso , reparación celular)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       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                    ” vida simple , pensamiento elevado .  Mantenerse positivo </a:t>
            </a:r>
          </a:p>
          <a:p>
            <a:pPr marL="514350" indent="-514350">
              <a:buFont typeface="+mj-lt"/>
              <a:buAutoNum type="arabicPeriod"/>
            </a:pPr>
            <a:endParaRPr lang="es-MX" sz="6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CL" sz="6200" i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31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400" i="1" dirty="0">
                <a:latin typeface="Calisto MT" panose="02040603050505030304" pitchFamily="18" charset="0"/>
              </a:rPr>
              <a:t>Breve historia de la Voz ..</a:t>
            </a:r>
            <a:endParaRPr lang="es-CL" sz="4400" i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´¨Todo comienza con Platón cuando describe la voz humana como un impacto de aire ,  que llega por los sonidos del alma.¨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Posteriormente en el año 1940,  Leonardo Da Vinci realiza extensos trabajos con laringes humanas , las cuales nos dan cuenta con mucha más  precisión , de la que se conocía sobre sus particularidades anatómicas .</a:t>
            </a:r>
            <a:endParaRPr lang="es-CL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746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                         Muchas Gracias !! </a:t>
            </a:r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3" y="1716833"/>
            <a:ext cx="3854515" cy="4329404"/>
          </a:xfrm>
        </p:spPr>
      </p:pic>
    </p:spTree>
    <p:extLst>
      <p:ext uri="{BB962C8B-B14F-4D97-AF65-F5344CB8AC3E}">
        <p14:creationId xmlns:p14="http://schemas.microsoft.com/office/powerpoint/2010/main" val="208280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3"/>
          <p:cNvSpPr>
            <a:spLocks/>
          </p:cNvSpPr>
          <p:nvPr/>
        </p:nvSpPr>
        <p:spPr bwMode="auto">
          <a:xfrm>
            <a:off x="2849404" y="1571339"/>
            <a:ext cx="5529486" cy="3721878"/>
          </a:xfrm>
          <a:custGeom>
            <a:avLst/>
            <a:gdLst>
              <a:gd name="T0" fmla="*/ 2946394 w 2946400"/>
              <a:gd name="T1" fmla="*/ 6 h 3390900"/>
              <a:gd name="T2" fmla="*/ 2946394 w 2946400"/>
              <a:gd name="T3" fmla="*/ 3390901 h 3390900"/>
              <a:gd name="T4" fmla="*/ 0 w 2946400"/>
              <a:gd name="T5" fmla="*/ 3390901 h 3390900"/>
              <a:gd name="T6" fmla="*/ 0 w 2946400"/>
              <a:gd name="T7" fmla="*/ 6 h 33909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46400" h="3390900">
                <a:moveTo>
                  <a:pt x="2946394" y="6"/>
                </a:moveTo>
                <a:lnTo>
                  <a:pt x="2946394" y="3390901"/>
                </a:lnTo>
                <a:lnTo>
                  <a:pt x="0" y="3390901"/>
                </a:lnTo>
                <a:lnTo>
                  <a:pt x="0" y="6"/>
                </a:lnTo>
              </a:path>
            </a:pathLst>
          </a:custGeom>
          <a:noFill/>
          <a:ln w="1271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2" name="object 4"/>
          <p:cNvSpPr>
            <a:spLocks noChangeArrowheads="1"/>
          </p:cNvSpPr>
          <p:nvPr/>
        </p:nvSpPr>
        <p:spPr bwMode="auto">
          <a:xfrm>
            <a:off x="1871302" y="2524796"/>
            <a:ext cx="1340153" cy="144973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3" name="object 5"/>
          <p:cNvSpPr>
            <a:spLocks/>
          </p:cNvSpPr>
          <p:nvPr/>
        </p:nvSpPr>
        <p:spPr bwMode="auto">
          <a:xfrm>
            <a:off x="4379771" y="17046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6" name="object 8"/>
          <p:cNvSpPr>
            <a:spLocks noChangeArrowheads="1"/>
          </p:cNvSpPr>
          <p:nvPr/>
        </p:nvSpPr>
        <p:spPr bwMode="auto">
          <a:xfrm>
            <a:off x="5367973" y="2504789"/>
            <a:ext cx="1412512" cy="1469739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9" name="object 11"/>
          <p:cNvSpPr>
            <a:spLocks/>
          </p:cNvSpPr>
          <p:nvPr/>
        </p:nvSpPr>
        <p:spPr bwMode="auto">
          <a:xfrm>
            <a:off x="4767121" y="3704939"/>
            <a:ext cx="292100" cy="355600"/>
          </a:xfrm>
          <a:custGeom>
            <a:avLst/>
            <a:gdLst>
              <a:gd name="T0" fmla="*/ 292093 w 292100"/>
              <a:gd name="T1" fmla="*/ 209028 h 355600"/>
              <a:gd name="T2" fmla="*/ 146046 w 292100"/>
              <a:gd name="T3" fmla="*/ 355602 h 355600"/>
              <a:gd name="T4" fmla="*/ 0 w 292100"/>
              <a:gd name="T5" fmla="*/ 209028 h 355600"/>
              <a:gd name="T6" fmla="*/ 73023 w 292100"/>
              <a:gd name="T7" fmla="*/ 209028 h 355600"/>
              <a:gd name="T8" fmla="*/ 73023 w 292100"/>
              <a:gd name="T9" fmla="*/ 146561 h 355600"/>
              <a:gd name="T10" fmla="*/ 0 w 292100"/>
              <a:gd name="T11" fmla="*/ 146561 h 355600"/>
              <a:gd name="T12" fmla="*/ 146046 w 292100"/>
              <a:gd name="T13" fmla="*/ 0 h 355600"/>
              <a:gd name="T14" fmla="*/ 292093 w 292100"/>
              <a:gd name="T15" fmla="*/ 146561 h 355600"/>
              <a:gd name="T16" fmla="*/ 219069 w 292100"/>
              <a:gd name="T17" fmla="*/ 146561 h 355600"/>
              <a:gd name="T18" fmla="*/ 219069 w 292100"/>
              <a:gd name="T19" fmla="*/ 209028 h 355600"/>
              <a:gd name="T20" fmla="*/ 292093 w 292100"/>
              <a:gd name="T21" fmla="*/ 209028 h 355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2100" h="355600">
                <a:moveTo>
                  <a:pt x="292093" y="209028"/>
                </a:moveTo>
                <a:lnTo>
                  <a:pt x="146046" y="355602"/>
                </a:lnTo>
                <a:lnTo>
                  <a:pt x="0" y="209028"/>
                </a:lnTo>
                <a:lnTo>
                  <a:pt x="73023" y="209028"/>
                </a:lnTo>
                <a:lnTo>
                  <a:pt x="73023" y="146561"/>
                </a:lnTo>
                <a:lnTo>
                  <a:pt x="0" y="146561"/>
                </a:lnTo>
                <a:lnTo>
                  <a:pt x="146046" y="0"/>
                </a:lnTo>
                <a:lnTo>
                  <a:pt x="292093" y="146561"/>
                </a:lnTo>
                <a:lnTo>
                  <a:pt x="219069" y="146561"/>
                </a:lnTo>
                <a:lnTo>
                  <a:pt x="219069" y="209028"/>
                </a:lnTo>
                <a:lnTo>
                  <a:pt x="292093" y="209028"/>
                </a:lnTo>
                <a:close/>
              </a:path>
            </a:pathLst>
          </a:custGeom>
          <a:noFill/>
          <a:ln w="1271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0" name="object 12"/>
          <p:cNvSpPr>
            <a:spLocks noChangeArrowheads="1"/>
          </p:cNvSpPr>
          <p:nvPr/>
        </p:nvSpPr>
        <p:spPr bwMode="auto">
          <a:xfrm>
            <a:off x="9372816" y="2439557"/>
            <a:ext cx="1450695" cy="1443181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31" name="object 13"/>
          <p:cNvSpPr>
            <a:spLocks/>
          </p:cNvSpPr>
          <p:nvPr/>
        </p:nvSpPr>
        <p:spPr bwMode="auto">
          <a:xfrm>
            <a:off x="4379771" y="40922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7" name="object 19"/>
          <p:cNvSpPr>
            <a:spLocks/>
          </p:cNvSpPr>
          <p:nvPr/>
        </p:nvSpPr>
        <p:spPr bwMode="auto">
          <a:xfrm>
            <a:off x="1324948" y="1550170"/>
            <a:ext cx="9498563" cy="4026382"/>
          </a:xfrm>
          <a:custGeom>
            <a:avLst/>
            <a:gdLst>
              <a:gd name="T0" fmla="*/ 0 w 5994400"/>
              <a:gd name="T1" fmla="*/ 3378200 h 3378200"/>
              <a:gd name="T2" fmla="*/ 5994400 w 5994400"/>
              <a:gd name="T3" fmla="*/ 3378200 h 3378200"/>
              <a:gd name="T4" fmla="*/ 5994400 w 5994400"/>
              <a:gd name="T5" fmla="*/ 0 h 3378200"/>
              <a:gd name="T6" fmla="*/ 0 w 5994400"/>
              <a:gd name="T7" fmla="*/ 0 h 3378200"/>
              <a:gd name="T8" fmla="*/ 0 w 5994400"/>
              <a:gd name="T9" fmla="*/ 3378200 h 3378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94400" h="3378200">
                <a:moveTo>
                  <a:pt x="0" y="3378200"/>
                </a:moveTo>
                <a:lnTo>
                  <a:pt x="5994400" y="3378200"/>
                </a:lnTo>
                <a:lnTo>
                  <a:pt x="5994400" y="0"/>
                </a:lnTo>
                <a:lnTo>
                  <a:pt x="0" y="0"/>
                </a:lnTo>
                <a:lnTo>
                  <a:pt x="0" y="337820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Estructuras relacionadas a la Producción Vocal 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793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</a:t>
            </a:r>
            <a:r>
              <a:rPr lang="es-MX" dirty="0">
                <a:latin typeface="Calisto MT" panose="02040603050505030304" pitchFamily="18" charset="0"/>
              </a:rPr>
              <a:t>Objetivo de la Clase 2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r>
              <a:rPr lang="es-MX" dirty="0">
                <a:latin typeface="Calisto MT" panose="02040603050505030304" pitchFamily="18" charset="0"/>
              </a:rPr>
              <a:t>Conocer el sistema vocal humano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410" y="512064"/>
            <a:ext cx="3174352" cy="26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6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Sistemas involucrados en la producción de la Voz </a:t>
            </a:r>
            <a:r>
              <a:rPr lang="es-MX" dirty="0"/>
              <a:t>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dirty="0">
                <a:latin typeface="Calisto MT" panose="02040603050505030304" pitchFamily="18" charset="0"/>
              </a:rPr>
              <a:t>Respiratorio </a:t>
            </a:r>
          </a:p>
          <a:p>
            <a:r>
              <a:rPr lang="es-MX" dirty="0">
                <a:latin typeface="Calisto MT" panose="02040603050505030304" pitchFamily="18" charset="0"/>
              </a:rPr>
              <a:t>Resonancia </a:t>
            </a:r>
          </a:p>
          <a:p>
            <a:r>
              <a:rPr lang="es-MX" dirty="0">
                <a:latin typeface="Calisto MT" panose="02040603050505030304" pitchFamily="18" charset="0"/>
              </a:rPr>
              <a:t>Articulatorio      </a:t>
            </a:r>
          </a:p>
          <a:p>
            <a:r>
              <a:rPr lang="es-MX" dirty="0">
                <a:latin typeface="Calisto MT" panose="02040603050505030304" pitchFamily="18" charset="0"/>
              </a:rPr>
              <a:t>Psicológico</a:t>
            </a:r>
          </a:p>
          <a:p>
            <a:r>
              <a:rPr lang="es-MX" dirty="0">
                <a:latin typeface="Calisto MT" panose="02040603050505030304" pitchFamily="18" charset="0"/>
              </a:rPr>
              <a:t>Neurológico </a:t>
            </a:r>
          </a:p>
          <a:p>
            <a:r>
              <a:rPr lang="es-MX" dirty="0">
                <a:latin typeface="Calisto MT" panose="02040603050505030304" pitchFamily="18" charset="0"/>
              </a:rPr>
              <a:t>Auditivo </a:t>
            </a:r>
          </a:p>
          <a:p>
            <a:r>
              <a:rPr lang="es-MX" dirty="0">
                <a:latin typeface="Calisto MT" panose="02040603050505030304" pitchFamily="18" charset="0"/>
              </a:rPr>
              <a:t>Fonatorio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362" y="2127380"/>
            <a:ext cx="4879132" cy="425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6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84" y="0"/>
            <a:ext cx="10114383" cy="6858000"/>
          </a:xfrm>
        </p:spPr>
      </p:pic>
    </p:spTree>
    <p:extLst>
      <p:ext uri="{BB962C8B-B14F-4D97-AF65-F5344CB8AC3E}">
        <p14:creationId xmlns:p14="http://schemas.microsoft.com/office/powerpoint/2010/main" val="290863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5740" y="954156"/>
            <a:ext cx="10017292" cy="766695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Calisto MT" panose="02040603050505030304" pitchFamily="18" charset="0"/>
              </a:rPr>
              <a:t>       Sistemas involucrados en la Producción Vocal. </a:t>
            </a:r>
            <a:endParaRPr lang="es-CL" sz="2400" b="1" dirty="0">
              <a:latin typeface="Calisto MT" panose="0204060305050503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8320" y="1881809"/>
            <a:ext cx="10801595" cy="3829878"/>
          </a:xfrm>
        </p:spPr>
        <p:txBody>
          <a:bodyPr>
            <a:normAutofit/>
          </a:bodyPr>
          <a:lstStyle/>
          <a:p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sistema encargado de la producción de la voz son el sistema      respiratorio , resonador , articulador y fonador . </a:t>
            </a:r>
          </a:p>
          <a:p>
            <a:endParaRPr lang="es-MX" sz="2600" dirty="0">
              <a:solidFill>
                <a:schemeClr val="bg2">
                  <a:lumMod val="20000"/>
                  <a:lumOff val="80000"/>
                </a:schemeClr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sistema respiratorio a  través  de una espiración activa produce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aire necesario para producir el movimiento de las cuerdas vocales  que generan  un sonido que es ampliado </a:t>
            </a:r>
            <a:r>
              <a:rPr lang="es-MX" sz="2600" dirty="0">
                <a:latin typeface="Calisto MT" panose="02040603050505030304" pitchFamily="18" charset="0"/>
              </a:rPr>
              <a:t>y modificado en las cavidades de resonancia (orales y nasales).</a:t>
            </a:r>
          </a:p>
          <a:p>
            <a:endParaRPr lang="es-MX" sz="2600" dirty="0">
              <a:latin typeface="Calisto MT" panose="02040603050505030304" pitchFamily="18" charset="0"/>
            </a:endParaRPr>
          </a:p>
          <a:p>
            <a:r>
              <a:rPr lang="es-MX" sz="2600" dirty="0">
                <a:latin typeface="Calisto MT" panose="02040603050505030304" pitchFamily="18" charset="0"/>
              </a:rPr>
              <a:t>.  </a:t>
            </a: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18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5714" y="188216"/>
            <a:ext cx="7331374" cy="838152"/>
          </a:xfrm>
        </p:spPr>
        <p:txBody>
          <a:bodyPr>
            <a:normAutofit fontScale="90000"/>
          </a:bodyPr>
          <a:lstStyle/>
          <a:p>
            <a:r>
              <a:rPr lang="es-MX" sz="3600" b="1" dirty="0"/>
              <a:t/>
            </a:r>
            <a:br>
              <a:rPr lang="es-MX" sz="3600" b="1" dirty="0"/>
            </a:br>
            <a:endParaRPr lang="es-CL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73224"/>
            <a:ext cx="10233800" cy="5984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800" b="1" dirty="0">
                <a:latin typeface="Calisto MT" panose="02040603050505030304" pitchFamily="18" charset="0"/>
              </a:rPr>
              <a:t>1.  Nariz:</a:t>
            </a:r>
            <a:endParaRPr lang="es-CL" sz="2800" dirty="0">
              <a:latin typeface="Calisto MT" panose="02040603050505030304" pitchFamily="18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conducción del aire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humidificación , calentamiento o enfriamiento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filtración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transporte </a:t>
            </a:r>
            <a:r>
              <a:rPr lang="es-CL" sz="2800" dirty="0" err="1">
                <a:latin typeface="Calisto MT" panose="02040603050505030304" pitchFamily="18" charset="0"/>
              </a:rPr>
              <a:t>mucociliar</a:t>
            </a:r>
            <a:r>
              <a:rPr lang="es-CL" sz="2800" dirty="0">
                <a:latin typeface="Calisto MT" panose="02040603050505030304" pitchFamily="18" charset="0"/>
              </a:rPr>
              <a:t> </a:t>
            </a:r>
          </a:p>
          <a:p>
            <a:pPr marL="0" indent="0">
              <a:buNone/>
            </a:pPr>
            <a:r>
              <a:rPr lang="es-CL" sz="2800" b="1" dirty="0">
                <a:latin typeface="Calisto MT" panose="02040603050505030304" pitchFamily="18" charset="0"/>
              </a:rPr>
              <a:t>2.   Faringe </a:t>
            </a:r>
            <a:r>
              <a:rPr lang="es-CL" sz="2800" dirty="0">
                <a:latin typeface="Calisto MT" panose="02040603050505030304" pitchFamily="18" charset="0"/>
              </a:rPr>
              <a:t>: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conducción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humidificación  (en menor grado que la nariz) .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calentamiento 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3</a:t>
            </a:r>
            <a:r>
              <a:rPr lang="es-CL" sz="2800" b="1" dirty="0">
                <a:latin typeface="Calisto MT" panose="02040603050505030304" pitchFamily="18" charset="0"/>
              </a:rPr>
              <a:t>.   Laringe</a:t>
            </a:r>
            <a:r>
              <a:rPr lang="es-CL" sz="2800" dirty="0">
                <a:latin typeface="Calisto MT" panose="02040603050505030304" pitchFamily="18" charset="0"/>
              </a:rPr>
              <a:t> :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protección de la vía aérea inferior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órgano de la fonación</a:t>
            </a:r>
          </a:p>
        </p:txBody>
      </p:sp>
    </p:spTree>
    <p:extLst>
      <p:ext uri="{BB962C8B-B14F-4D97-AF65-F5344CB8AC3E}">
        <p14:creationId xmlns:p14="http://schemas.microsoft.com/office/powerpoint/2010/main" val="369615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167" y="1783560"/>
            <a:ext cx="103632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4</a:t>
            </a:r>
            <a:r>
              <a:rPr lang="es-CL" sz="2800" b="1" dirty="0">
                <a:latin typeface="Calisto MT" panose="02040603050505030304" pitchFamily="18" charset="0"/>
              </a:rPr>
              <a:t>.    Tráquea</a:t>
            </a:r>
            <a:r>
              <a:rPr lang="es-CL" sz="2800" dirty="0">
                <a:latin typeface="Calisto MT" panose="0204060305050503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conducción del aire 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humidificación y calentamiento en menor grado que la nariz.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5.   </a:t>
            </a:r>
            <a:r>
              <a:rPr lang="es-CL" sz="2800" b="1" dirty="0">
                <a:latin typeface="Calisto MT" panose="02040603050505030304" pitchFamily="18" charset="0"/>
              </a:rPr>
              <a:t>Pulmones :</a:t>
            </a:r>
            <a:endParaRPr lang="es-CL" sz="2800" dirty="0">
              <a:latin typeface="Calisto MT" panose="02040603050505030304" pitchFamily="18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Almacenamiento del aire para la producción del habla y la fonación.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Intercambio de oxigeno , ventilación . </a:t>
            </a:r>
          </a:p>
          <a:p>
            <a:pPr marL="68580" indent="0">
              <a:buNone/>
            </a:pPr>
            <a:r>
              <a:rPr lang="es-CL" sz="2800" dirty="0">
                <a:latin typeface="Calisto MT" panose="02040603050505030304" pitchFamily="18" charset="0"/>
              </a:rPr>
              <a:t> consta de tres  ciclos : </a:t>
            </a:r>
          </a:p>
          <a:p>
            <a:pPr marL="68580" indent="0">
              <a:buNone/>
            </a:pPr>
            <a:r>
              <a:rPr lang="es-CL" sz="2800" dirty="0">
                <a:latin typeface="Calisto MT" panose="02040603050505030304" pitchFamily="18" charset="0"/>
              </a:rPr>
              <a:t>1.   Inspiración  </a:t>
            </a:r>
          </a:p>
          <a:p>
            <a:pPr marL="582930" indent="-514350">
              <a:buAutoNum type="arabicPeriod" startAt="2"/>
            </a:pPr>
            <a:r>
              <a:rPr lang="es-CL" sz="2800" dirty="0">
                <a:latin typeface="Calisto MT" panose="02040603050505030304" pitchFamily="18" charset="0"/>
              </a:rPr>
              <a:t>Retención  </a:t>
            </a:r>
          </a:p>
          <a:p>
            <a:pPr marL="582930" indent="-514350">
              <a:buAutoNum type="arabicPeriod" startAt="2"/>
            </a:pPr>
            <a:r>
              <a:rPr lang="es-CL" sz="2800" dirty="0">
                <a:latin typeface="Calisto MT" panose="02040603050505030304" pitchFamily="18" charset="0"/>
              </a:rPr>
              <a:t>Expiración </a:t>
            </a:r>
          </a:p>
          <a:p>
            <a:endParaRPr lang="es-CL" sz="2800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77" y="525653"/>
            <a:ext cx="3174419" cy="216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67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9277</TotalTime>
  <Words>824</Words>
  <Application>Microsoft Office PowerPoint</Application>
  <PresentationFormat>Panorámica</PresentationFormat>
  <Paragraphs>164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Calisto MT</vt:lpstr>
      <vt:lpstr>Consolas</vt:lpstr>
      <vt:lpstr>Corbel</vt:lpstr>
      <vt:lpstr>Wingdings</vt:lpstr>
      <vt:lpstr>Wingdings 2</vt:lpstr>
      <vt:lpstr>Wingdings 3</vt:lpstr>
      <vt:lpstr>Metro</vt:lpstr>
      <vt:lpstr>Presentación de PowerPoint</vt:lpstr>
      <vt:lpstr>Breve historia de la Voz ..</vt:lpstr>
      <vt:lpstr>Estructuras relacionadas a la Producción Vocal . </vt:lpstr>
      <vt:lpstr>         Objetivo de la Clase 2 </vt:lpstr>
      <vt:lpstr>     Sistemas involucrados en la producción de la Voz . </vt:lpstr>
      <vt:lpstr>Presentación de PowerPoint</vt:lpstr>
      <vt:lpstr>       Sistemas involucrados en la Producción Vocal. </vt:lpstr>
      <vt:lpstr> </vt:lpstr>
      <vt:lpstr>Presentación de PowerPoint</vt:lpstr>
      <vt:lpstr>                      Los 5  Procesos Motores Básicos  intervinientes en el habla son                              articulación , respiración  ,  fonación , resonancia y  la  masticación . </vt:lpstr>
      <vt:lpstr>Presentación de PowerPoint</vt:lpstr>
      <vt:lpstr>Presentación de PowerPoint</vt:lpstr>
      <vt:lpstr>                                        La laringe </vt:lpstr>
      <vt:lpstr>           Las Cuerdas Vocales </vt:lpstr>
      <vt:lpstr>          Cuerdas Vocales </vt:lpstr>
      <vt:lpstr>            Clasificación según la exigencia vocal . </vt:lpstr>
      <vt:lpstr>         Patologías por alta exigencia Vocal. </vt:lpstr>
      <vt:lpstr>                                                Conductas de mal uso y abuso vocal. </vt:lpstr>
      <vt:lpstr>                                                   Lo que nunca debemos olvidar!! </vt:lpstr>
      <vt:lpstr>                         Muchas Gracias 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pamela</dc:creator>
  <cp:lastModifiedBy>Docentes</cp:lastModifiedBy>
  <cp:revision>91</cp:revision>
  <dcterms:created xsi:type="dcterms:W3CDTF">2020-04-16T01:19:46Z</dcterms:created>
  <dcterms:modified xsi:type="dcterms:W3CDTF">2025-01-06T18:21:40Z</dcterms:modified>
</cp:coreProperties>
</file>