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5850d65d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f5850d65d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5850d65d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f5850d65d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5850d65d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f5850d65d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f5850d65de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f5850d65de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f5850d65de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f5850d65de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f5850d65de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f5850d65de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5850d65de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5850d65de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f5850d65de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f5850d65de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f5850d65de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f5850d65de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f5850d65de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f5850d65de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57144a2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57144a2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f5850d65de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f5850d65de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f5850d65de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f5850d65d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5850d65de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f5850d65de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f5850d65de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f5850d65de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f5850d65de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f5850d65de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5850d65d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f5850d65d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f5850d65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f5850d65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5850d65d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f5850d65d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f5850d65d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f5850d65d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f5850d65de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f5850d65d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5850d65d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f5850d65d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5850d65d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f5850d65d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Relationship Id="rId7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Relationship Id="rId7" Type="http://schemas.openxmlformats.org/officeDocument/2006/relationships/image" Target="../media/image28.png"/><Relationship Id="rId8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32.png"/><Relationship Id="rId6" Type="http://schemas.openxmlformats.org/officeDocument/2006/relationships/image" Target="../media/image29.png"/><Relationship Id="rId7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Normas de Calidad y Emisión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7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Derecho Ambiental II: Bases e Instrumentos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Ezio Costa Cordella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2S 2024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Normas de Emisión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3310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590425"/>
            <a:ext cx="4469526" cy="324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/>
          <p:nvPr/>
        </p:nvSpPr>
        <p:spPr>
          <a:xfrm>
            <a:off x="311700" y="1934625"/>
            <a:ext cx="2874000" cy="204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/>
          <p:nvPr/>
        </p:nvSpPr>
        <p:spPr>
          <a:xfrm>
            <a:off x="1446025" y="2921725"/>
            <a:ext cx="3083700" cy="204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	Recapitulando…</a:t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525" y="1017725"/>
            <a:ext cx="2253300" cy="161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3775" y="253925"/>
            <a:ext cx="2528025" cy="253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23"/>
          <p:cNvCxnSpPr>
            <a:stCxn id="129" idx="0"/>
            <a:endCxn id="129" idx="0"/>
          </p:cNvCxnSpPr>
          <p:nvPr/>
        </p:nvCxnSpPr>
        <p:spPr>
          <a:xfrm>
            <a:off x="4572000" y="44502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23"/>
          <p:cNvCxnSpPr/>
          <p:nvPr/>
        </p:nvCxnSpPr>
        <p:spPr>
          <a:xfrm>
            <a:off x="5570825" y="419550"/>
            <a:ext cx="31200" cy="4374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Google Shape;134;p23"/>
          <p:cNvSpPr txBox="1"/>
          <p:nvPr/>
        </p:nvSpPr>
        <p:spPr>
          <a:xfrm>
            <a:off x="940125" y="2711600"/>
            <a:ext cx="363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</a:rPr>
              <a:t>Regulación de cantidad de contaminante </a:t>
            </a:r>
            <a:r>
              <a:rPr b="1" lang="es" sz="1300">
                <a:solidFill>
                  <a:schemeClr val="dk2"/>
                </a:solidFill>
              </a:rPr>
              <a:t>presente en el ambiente</a:t>
            </a:r>
            <a:endParaRPr b="1" sz="1300">
              <a:solidFill>
                <a:schemeClr val="dk2"/>
              </a:solidFill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6474125" y="3993550"/>
            <a:ext cx="2253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 u="sng">
                <a:solidFill>
                  <a:srgbClr val="E69138"/>
                </a:solidFill>
              </a:rPr>
              <a:t>NORMA DE EMISIÓN</a:t>
            </a:r>
            <a:endParaRPr b="1" sz="1500" u="sng">
              <a:solidFill>
                <a:srgbClr val="E69138"/>
              </a:solidFill>
            </a:endParaRPr>
          </a:p>
        </p:txBody>
      </p:sp>
      <p:cxnSp>
        <p:nvCxnSpPr>
          <p:cNvPr id="136" name="Google Shape;136;p23"/>
          <p:cNvCxnSpPr>
            <a:stCxn id="137" idx="2"/>
            <a:endCxn id="138" idx="0"/>
          </p:cNvCxnSpPr>
          <p:nvPr/>
        </p:nvCxnSpPr>
        <p:spPr>
          <a:xfrm flipH="1">
            <a:off x="1575675" y="3715400"/>
            <a:ext cx="1180500" cy="34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23"/>
          <p:cNvCxnSpPr>
            <a:stCxn id="137" idx="2"/>
            <a:endCxn id="140" idx="0"/>
          </p:cNvCxnSpPr>
          <p:nvPr/>
        </p:nvCxnSpPr>
        <p:spPr>
          <a:xfrm>
            <a:off x="2756175" y="3715400"/>
            <a:ext cx="1449000" cy="34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" name="Google Shape;141;p23"/>
          <p:cNvSpPr txBox="1"/>
          <p:nvPr/>
        </p:nvSpPr>
        <p:spPr>
          <a:xfrm>
            <a:off x="6316175" y="3213625"/>
            <a:ext cx="25692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</a:rPr>
              <a:t>Regulación de cantidad de contaminante del efluente de </a:t>
            </a:r>
            <a:r>
              <a:rPr b="1" lang="es" sz="1300">
                <a:solidFill>
                  <a:schemeClr val="dk2"/>
                </a:solidFill>
              </a:rPr>
              <a:t>una fuente emisora</a:t>
            </a:r>
            <a:endParaRPr b="1" sz="1300">
              <a:solidFill>
                <a:schemeClr val="dk2"/>
              </a:solidFill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1566375" y="3284300"/>
            <a:ext cx="237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 u="sng">
                <a:solidFill>
                  <a:srgbClr val="E69138"/>
                </a:solidFill>
              </a:rPr>
              <a:t>NORMA DE CALIDAD</a:t>
            </a:r>
            <a:endParaRPr b="1" sz="1500" u="sng">
              <a:solidFill>
                <a:srgbClr val="E69138"/>
              </a:solidFill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242400" y="4055900"/>
            <a:ext cx="266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</a:rPr>
              <a:t>En virtud de la </a:t>
            </a:r>
            <a:r>
              <a:rPr b="1" lang="es" sz="1200">
                <a:solidFill>
                  <a:schemeClr val="dk2"/>
                </a:solidFill>
              </a:rPr>
              <a:t>salud de población</a:t>
            </a:r>
            <a:endParaRPr b="1" sz="1200">
              <a:solidFill>
                <a:schemeClr val="dk2"/>
              </a:solidFill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2941250" y="4055900"/>
            <a:ext cx="252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</a:rPr>
              <a:t>En virtud de la </a:t>
            </a:r>
            <a:r>
              <a:rPr b="1" lang="es" sz="1200">
                <a:solidFill>
                  <a:schemeClr val="dk2"/>
                </a:solidFill>
              </a:rPr>
              <a:t>protección del MA</a:t>
            </a:r>
            <a:endParaRPr b="1" sz="1200">
              <a:solidFill>
                <a:schemeClr val="dk2"/>
              </a:solidFill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385950" y="4424650"/>
            <a:ext cx="237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 u="sng">
                <a:solidFill>
                  <a:srgbClr val="76A5AF"/>
                </a:solidFill>
              </a:rPr>
              <a:t>PRIMARIA</a:t>
            </a:r>
            <a:endParaRPr b="1" sz="1500" u="sng">
              <a:solidFill>
                <a:srgbClr val="76A5AF"/>
              </a:solidFill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3015488" y="4424650"/>
            <a:ext cx="237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 u="sng">
                <a:solidFill>
                  <a:srgbClr val="76A5AF"/>
                </a:solidFill>
              </a:rPr>
              <a:t>SECUNDARIA</a:t>
            </a:r>
            <a:endParaRPr b="1" sz="1500" u="sng">
              <a:solidFill>
                <a:srgbClr val="76A5A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Procedimiento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613" y="1185800"/>
            <a:ext cx="4528774" cy="107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7613" y="372850"/>
            <a:ext cx="4528775" cy="59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3250" y="2376425"/>
            <a:ext cx="5257505" cy="257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467675" y="580601"/>
            <a:ext cx="4839350" cy="398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338" y="885650"/>
            <a:ext cx="4528775" cy="59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636903"/>
            <a:ext cx="4591399" cy="2671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26"/>
          <p:cNvCxnSpPr/>
          <p:nvPr/>
        </p:nvCxnSpPr>
        <p:spPr>
          <a:xfrm flipH="1">
            <a:off x="2206475" y="430250"/>
            <a:ext cx="2641800" cy="303000"/>
          </a:xfrm>
          <a:prstGeom prst="bentConnector3">
            <a:avLst>
              <a:gd fmla="val 99408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467675" y="580601"/>
            <a:ext cx="4839350" cy="398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338" y="885650"/>
            <a:ext cx="4528775" cy="59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357" y="1484500"/>
            <a:ext cx="3913501" cy="1443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7"/>
          <p:cNvCxnSpPr/>
          <p:nvPr/>
        </p:nvCxnSpPr>
        <p:spPr>
          <a:xfrm flipH="1">
            <a:off x="3162350" y="1600550"/>
            <a:ext cx="1740300" cy="15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2" name="Google Shape;17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5350" y="2987000"/>
            <a:ext cx="3861600" cy="659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5350" y="3705250"/>
            <a:ext cx="3913500" cy="11448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7"/>
          <p:cNvCxnSpPr>
            <a:endCxn id="172" idx="3"/>
          </p:cNvCxnSpPr>
          <p:nvPr/>
        </p:nvCxnSpPr>
        <p:spPr>
          <a:xfrm flipH="1">
            <a:off x="4086951" y="1872610"/>
            <a:ext cx="1771200" cy="1443900"/>
          </a:xfrm>
          <a:prstGeom prst="bentConnector3">
            <a:avLst>
              <a:gd fmla="val 64036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27"/>
          <p:cNvCxnSpPr>
            <a:endCxn id="173" idx="3"/>
          </p:cNvCxnSpPr>
          <p:nvPr/>
        </p:nvCxnSpPr>
        <p:spPr>
          <a:xfrm flipH="1">
            <a:off x="4138851" y="1849190"/>
            <a:ext cx="4407600" cy="2428500"/>
          </a:xfrm>
          <a:prstGeom prst="bentConnector3">
            <a:avLst>
              <a:gd fmla="val -2118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27"/>
          <p:cNvSpPr txBox="1"/>
          <p:nvPr/>
        </p:nvSpPr>
        <p:spPr>
          <a:xfrm>
            <a:off x="225350" y="178700"/>
            <a:ext cx="41025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Etapa de elaboración de anteproyecto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1659600" y="4188300"/>
            <a:ext cx="2479200" cy="178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7"/>
          <p:cNvSpPr/>
          <p:nvPr/>
        </p:nvSpPr>
        <p:spPr>
          <a:xfrm>
            <a:off x="1314750" y="3137700"/>
            <a:ext cx="1210500" cy="178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7"/>
          <p:cNvSpPr/>
          <p:nvPr/>
        </p:nvSpPr>
        <p:spPr>
          <a:xfrm>
            <a:off x="225350" y="2146350"/>
            <a:ext cx="3659400" cy="178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7"/>
          <p:cNvSpPr/>
          <p:nvPr/>
        </p:nvSpPr>
        <p:spPr>
          <a:xfrm>
            <a:off x="1314750" y="2426150"/>
            <a:ext cx="743100" cy="178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467675" y="580601"/>
            <a:ext cx="4839350" cy="398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338" y="885650"/>
            <a:ext cx="4528775" cy="59885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/>
          <p:nvPr/>
        </p:nvSpPr>
        <p:spPr>
          <a:xfrm>
            <a:off x="450650" y="202000"/>
            <a:ext cx="37683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Etapa de consulta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88" name="Google Shape;18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350" y="1463938"/>
            <a:ext cx="4528775" cy="1012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5350" y="2514813"/>
            <a:ext cx="4492800" cy="73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28"/>
          <p:cNvCxnSpPr>
            <a:endCxn id="188" idx="3"/>
          </p:cNvCxnSpPr>
          <p:nvPr/>
        </p:nvCxnSpPr>
        <p:spPr>
          <a:xfrm rot="10800000">
            <a:off x="4754125" y="1969947"/>
            <a:ext cx="1352700" cy="583800"/>
          </a:xfrm>
          <a:prstGeom prst="bentConnector3">
            <a:avLst>
              <a:gd fmla="val 32731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1" name="Google Shape;19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5350" y="3385950"/>
            <a:ext cx="4528775" cy="1068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5350" y="4454175"/>
            <a:ext cx="4346651" cy="70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28"/>
          <p:cNvCxnSpPr>
            <a:endCxn id="191" idx="3"/>
          </p:cNvCxnSpPr>
          <p:nvPr/>
        </p:nvCxnSpPr>
        <p:spPr>
          <a:xfrm flipH="1">
            <a:off x="4754125" y="2843668"/>
            <a:ext cx="2976600" cy="1076400"/>
          </a:xfrm>
          <a:prstGeom prst="bentConnector3">
            <a:avLst>
              <a:gd fmla="val 67081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28"/>
          <p:cNvSpPr/>
          <p:nvPr/>
        </p:nvSpPr>
        <p:spPr>
          <a:xfrm>
            <a:off x="2851450" y="1709325"/>
            <a:ext cx="1422000" cy="178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8"/>
          <p:cNvSpPr/>
          <p:nvPr/>
        </p:nvSpPr>
        <p:spPr>
          <a:xfrm>
            <a:off x="1429450" y="2514825"/>
            <a:ext cx="2292300" cy="178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8"/>
          <p:cNvSpPr/>
          <p:nvPr/>
        </p:nvSpPr>
        <p:spPr>
          <a:xfrm>
            <a:off x="1981150" y="3920075"/>
            <a:ext cx="1880400" cy="178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8"/>
          <p:cNvSpPr/>
          <p:nvPr/>
        </p:nvSpPr>
        <p:spPr>
          <a:xfrm>
            <a:off x="268850" y="4812625"/>
            <a:ext cx="888900" cy="178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/>
        </p:nvSpPr>
        <p:spPr>
          <a:xfrm>
            <a:off x="184950" y="4622925"/>
            <a:ext cx="8774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2"/>
                </a:solidFill>
              </a:rPr>
              <a:t>Ejemplo norma de calidad 1: https://consultasciudadanas.mma.gob.cl/portal/consulta/142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203" name="Google Shape;20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100"/>
            <a:ext cx="8839201" cy="4309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5850"/>
            <a:ext cx="8839201" cy="459261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 txBox="1"/>
          <p:nvPr/>
        </p:nvSpPr>
        <p:spPr>
          <a:xfrm>
            <a:off x="184950" y="4622925"/>
            <a:ext cx="8774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2"/>
                </a:solidFill>
              </a:rPr>
              <a:t>Ejemplo norma de calidad 2: </a:t>
            </a:r>
            <a:r>
              <a:rPr lang="es" sz="1700">
                <a:solidFill>
                  <a:schemeClr val="dk2"/>
                </a:solidFill>
              </a:rPr>
              <a:t>https://consultasciudadanas.mma.gob.cl/portal/consulta/113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12"/>
            <a:ext cx="8839201" cy="460667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1"/>
          <p:cNvSpPr txBox="1"/>
          <p:nvPr/>
        </p:nvSpPr>
        <p:spPr>
          <a:xfrm>
            <a:off x="217550" y="4739475"/>
            <a:ext cx="8774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2"/>
                </a:solidFill>
              </a:rPr>
              <a:t>Ejemplo norma de emisión: https://consultasciudadanas.mma.gob.cl/portal/consulta/157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Objetivos	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Diferenciar las normas de emisión y de calidad.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Conocer su procedimiento.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467675" y="580601"/>
            <a:ext cx="4839350" cy="398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338" y="885650"/>
            <a:ext cx="4528775" cy="59885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 txBox="1"/>
          <p:nvPr/>
        </p:nvSpPr>
        <p:spPr>
          <a:xfrm>
            <a:off x="450650" y="202000"/>
            <a:ext cx="37683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Etapa de aprobación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23" name="Google Shape;22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871" y="1639825"/>
            <a:ext cx="4429750" cy="931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32"/>
          <p:cNvCxnSpPr>
            <a:endCxn id="223" idx="3"/>
          </p:cNvCxnSpPr>
          <p:nvPr/>
        </p:nvCxnSpPr>
        <p:spPr>
          <a:xfrm rot="10800000">
            <a:off x="4704620" y="2105787"/>
            <a:ext cx="1518900" cy="1087500"/>
          </a:xfrm>
          <a:prstGeom prst="bentConnector3">
            <a:avLst>
              <a:gd fmla="val 34786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5" name="Google Shape;22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5350" y="2803521"/>
            <a:ext cx="4479274" cy="9762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32"/>
          <p:cNvCxnSpPr>
            <a:endCxn id="225" idx="3"/>
          </p:cNvCxnSpPr>
          <p:nvPr/>
        </p:nvCxnSpPr>
        <p:spPr>
          <a:xfrm rot="10800000">
            <a:off x="4704624" y="3291647"/>
            <a:ext cx="1464600" cy="173700"/>
          </a:xfrm>
          <a:prstGeom prst="bentConnector3">
            <a:avLst>
              <a:gd fmla="val 31309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7" name="Google Shape;227;p32"/>
          <p:cNvSpPr/>
          <p:nvPr/>
        </p:nvSpPr>
        <p:spPr>
          <a:xfrm>
            <a:off x="2385275" y="1647175"/>
            <a:ext cx="574800" cy="147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2"/>
          <p:cNvSpPr/>
          <p:nvPr/>
        </p:nvSpPr>
        <p:spPr>
          <a:xfrm>
            <a:off x="805050" y="3193275"/>
            <a:ext cx="3079800" cy="147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467675" y="580601"/>
            <a:ext cx="4839350" cy="398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3"/>
          <p:cNvSpPr txBox="1"/>
          <p:nvPr/>
        </p:nvSpPr>
        <p:spPr>
          <a:xfrm>
            <a:off x="475875" y="69925"/>
            <a:ext cx="37683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Toma de razón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35" name="Google Shape;23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6226" y="2886084"/>
            <a:ext cx="2937075" cy="58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7675" y="3466352"/>
            <a:ext cx="3054175" cy="167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6225" y="1015625"/>
            <a:ext cx="2847601" cy="17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763" y="487018"/>
            <a:ext cx="3128000" cy="52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Google Shape;239;p33"/>
          <p:cNvCxnSpPr>
            <a:endCxn id="237" idx="3"/>
          </p:cNvCxnSpPr>
          <p:nvPr/>
        </p:nvCxnSpPr>
        <p:spPr>
          <a:xfrm rot="10800000">
            <a:off x="3783826" y="1882775"/>
            <a:ext cx="2424000" cy="2343900"/>
          </a:xfrm>
          <a:prstGeom prst="bentConnector3">
            <a:avLst>
              <a:gd fmla="val 60576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Revisión de normas vigentes</a:t>
            </a:r>
            <a:endParaRPr/>
          </a:p>
        </p:txBody>
      </p:sp>
      <p:pic>
        <p:nvPicPr>
          <p:cNvPr id="245" name="Google Shape;2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10975"/>
            <a:ext cx="4528775" cy="59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709825"/>
            <a:ext cx="5499200" cy="264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Procedimiento de reclamación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38" y="1031900"/>
            <a:ext cx="4528775" cy="59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250" y="1767600"/>
            <a:ext cx="4528775" cy="234401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6"/>
          <p:cNvSpPr/>
          <p:nvPr/>
        </p:nvSpPr>
        <p:spPr>
          <a:xfrm>
            <a:off x="1608325" y="2298425"/>
            <a:ext cx="2167800" cy="201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6"/>
          <p:cNvSpPr/>
          <p:nvPr/>
        </p:nvSpPr>
        <p:spPr>
          <a:xfrm>
            <a:off x="3550725" y="2885925"/>
            <a:ext cx="1036800" cy="201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Normas de Calidad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Norma de Calidad Ambiental</a:t>
            </a: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26638"/>
            <a:ext cx="5410200" cy="32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7" y="1017722"/>
            <a:ext cx="5410200" cy="70892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/>
          <p:nvPr/>
        </p:nvSpPr>
        <p:spPr>
          <a:xfrm>
            <a:off x="311700" y="4822725"/>
            <a:ext cx="2952600" cy="171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/>
          <p:nvPr/>
        </p:nvSpPr>
        <p:spPr>
          <a:xfrm>
            <a:off x="2274425" y="2885100"/>
            <a:ext cx="2952600" cy="171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Normas de Calidad Ambiental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Normas primarias de calidad ambiental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54850"/>
            <a:ext cx="43310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227550"/>
            <a:ext cx="4879650" cy="26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/>
          <p:nvPr/>
        </p:nvSpPr>
        <p:spPr>
          <a:xfrm>
            <a:off x="311700" y="3416425"/>
            <a:ext cx="2796300" cy="204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/>
          <p:nvPr/>
        </p:nvSpPr>
        <p:spPr>
          <a:xfrm>
            <a:off x="277625" y="4643950"/>
            <a:ext cx="2796300" cy="204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Normas de Calidad Ambiental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2. </a:t>
            </a:r>
            <a:r>
              <a:rPr lang="es"/>
              <a:t>Normas secundarias de calidad ambiental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54850"/>
            <a:ext cx="43310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227550"/>
            <a:ext cx="4567624" cy="275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/>
          <p:nvPr/>
        </p:nvSpPr>
        <p:spPr>
          <a:xfrm>
            <a:off x="311700" y="2975775"/>
            <a:ext cx="3961500" cy="572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311700" y="3799675"/>
            <a:ext cx="2516400" cy="204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Normas de Emisión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Normas de Emisión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90425"/>
            <a:ext cx="4268524" cy="33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17725"/>
            <a:ext cx="4370592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Normas de Emisión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789475" cy="63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42825"/>
            <a:ext cx="4948775" cy="235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/>
          <p:nvPr/>
        </p:nvSpPr>
        <p:spPr>
          <a:xfrm>
            <a:off x="147625" y="2633900"/>
            <a:ext cx="4894800" cy="800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