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12192000"/>
  <p:notesSz cx="6858000" cy="9144000"/>
  <p:embeddedFontLst>
    <p:embeddedFont>
      <p:font typeface="Play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hkOWSH18vGAQjX0Ydmwg+DLNPq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lay-bold.fntdata"/><Relationship Id="rId30" Type="http://schemas.openxmlformats.org/officeDocument/2006/relationships/font" Target="fonts/Play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f1d32b29a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f1d32b29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f1d32b29a5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f1d32b29a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s-ES"/>
              <a:t>Superintendencia del Medio Ambiente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b="0" i="0" lang="es-E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Derecho Ambiental II: Bases e Instrumentos</a:t>
            </a:r>
            <a:endParaRPr b="0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b="0" i="0" lang="es-ES" sz="1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Ezio Costa Cordella</a:t>
            </a:r>
            <a:endParaRPr b="0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b="0" i="0" lang="es-ES" sz="1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2S 2024</a:t>
            </a:r>
            <a:endParaRPr b="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es-ES"/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s-ES"/>
              <a:t>Funciones específicas</a:t>
            </a:r>
            <a:endParaRPr/>
          </a:p>
        </p:txBody>
      </p:sp>
      <p:sp>
        <p:nvSpPr>
          <p:cNvPr id="149" name="Google Shape;14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Requerimiento de caducidad de RCA.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0" name="Google Shape;15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0482" y="2648674"/>
            <a:ext cx="5010407" cy="2705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s-ES"/>
              <a:t>Funciones específicas</a:t>
            </a:r>
            <a:endParaRPr/>
          </a:p>
        </p:txBody>
      </p:sp>
      <p:sp>
        <p:nvSpPr>
          <p:cNvPr id="156" name="Google Shape;156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Requerimiento de información para la fiscalización.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7" name="Google Shape;15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1277" y="2937614"/>
            <a:ext cx="4826248" cy="2127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s-ES"/>
              <a:t>Funciones específicas</a:t>
            </a:r>
            <a:endParaRPr/>
          </a:p>
        </p:txBody>
      </p:sp>
      <p:sp>
        <p:nvSpPr>
          <p:cNvPr id="163" name="Google Shape;163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Sancionar.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Planes de cumplimiento.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4" name="Google Shape;16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8217" y="2576273"/>
            <a:ext cx="4527783" cy="50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7086" y="3976587"/>
            <a:ext cx="4750044" cy="75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45956" y="4737019"/>
            <a:ext cx="4750044" cy="1574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s-ES"/>
              <a:t>Organización interna</a:t>
            </a:r>
            <a:endParaRPr/>
          </a:p>
        </p:txBody>
      </p:sp>
      <p:sp>
        <p:nvSpPr>
          <p:cNvPr id="172" name="Google Shape;172;p13"/>
          <p:cNvSpPr txBox="1"/>
          <p:nvPr>
            <p:ph idx="1" type="body"/>
          </p:nvPr>
        </p:nvSpPr>
        <p:spPr>
          <a:xfrm>
            <a:off x="838200" y="1825625"/>
            <a:ext cx="494055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Superintendente/a del Medio Ambiente.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Oficinas regionales.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División de fiscalización.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Fiscalía.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División de sanción y cumplimiento.</a:t>
            </a:r>
            <a:endParaRPr/>
          </a:p>
        </p:txBody>
      </p:sp>
      <p:pic>
        <p:nvPicPr>
          <p:cNvPr id="173" name="Google Shape;17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3248" y="1836511"/>
            <a:ext cx="4940554" cy="3492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2743" y="22375"/>
            <a:ext cx="9731828" cy="6859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s-ES"/>
              <a:t>Funcionamiento: inicio de la fiscalización	</a:t>
            </a:r>
            <a:endParaRPr/>
          </a:p>
        </p:txBody>
      </p:sp>
      <p:sp>
        <p:nvSpPr>
          <p:cNvPr id="184" name="Google Shape;184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De oficio o a través de denuncia.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85" name="Google Shape;18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4860" y="2367719"/>
            <a:ext cx="7322279" cy="409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0260" y="148032"/>
            <a:ext cx="9271480" cy="3333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3972" y="3429000"/>
            <a:ext cx="6884056" cy="337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7672" y="127810"/>
            <a:ext cx="6096655" cy="2941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1318" y="3111307"/>
            <a:ext cx="10681249" cy="3746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s-ES"/>
              <a:t>Funcionamiento: SNIFA</a:t>
            </a:r>
            <a:endParaRPr/>
          </a:p>
        </p:txBody>
      </p:sp>
      <p:pic>
        <p:nvPicPr>
          <p:cNvPr id="203" name="Google Shape;20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821" y="1690688"/>
            <a:ext cx="10846357" cy="4648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s-ES"/>
              <a:t>Funcionamiento: SNIFA</a:t>
            </a:r>
            <a:endParaRPr/>
          </a:p>
        </p:txBody>
      </p:sp>
      <p:pic>
        <p:nvPicPr>
          <p:cNvPr id="209" name="Google Shape;209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6076" y="1825625"/>
            <a:ext cx="8959847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s-ES"/>
              <a:t>Objetivos de la clase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Repasar las funciones de la SMA.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Conocer la forma en que ejerce sus funciones y las distintas divisiones que intervienen.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s-ES"/>
              <a:t>Funcionamiento: SNIFA</a:t>
            </a:r>
            <a:endParaRPr/>
          </a:p>
        </p:txBody>
      </p:sp>
      <p:pic>
        <p:nvPicPr>
          <p:cNvPr id="215" name="Google Shape;21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2184" y="1318670"/>
            <a:ext cx="9487631" cy="4858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s-ES"/>
              <a:t>Funcionamiento: SNIFA</a:t>
            </a:r>
            <a:endParaRPr/>
          </a:p>
        </p:txBody>
      </p:sp>
      <p:pic>
        <p:nvPicPr>
          <p:cNvPr id="221" name="Google Shape;22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493" y="666608"/>
            <a:ext cx="10967014" cy="5524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s-ES"/>
              <a:t>Funcionamiento: SNIFA</a:t>
            </a:r>
            <a:endParaRPr/>
          </a:p>
        </p:txBody>
      </p:sp>
      <p:pic>
        <p:nvPicPr>
          <p:cNvPr id="227" name="Google Shape;22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296" y="657082"/>
            <a:ext cx="10865408" cy="5543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629" y="65061"/>
            <a:ext cx="10058399" cy="6502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1d32b29a5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Funcionamiento: guías e instructivos</a:t>
            </a:r>
            <a:endParaRPr/>
          </a:p>
        </p:txBody>
      </p:sp>
      <p:pic>
        <p:nvPicPr>
          <p:cNvPr id="238" name="Google Shape;238;g2f1d32b29a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0875" y="1604088"/>
            <a:ext cx="8150251" cy="479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g2f1d32b29a5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" y="1176338"/>
            <a:ext cx="11849100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s-ES"/>
              <a:t>Aspectos generales</a:t>
            </a:r>
            <a:endParaRPr/>
          </a:p>
        </p:txBody>
      </p:sp>
      <p:pic>
        <p:nvPicPr>
          <p:cNvPr id="97" name="Google Shape;97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4719" y="1690688"/>
            <a:ext cx="8927709" cy="4795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s-ES"/>
              <a:t>Aspectos generales: Naturaleza Jurídica</a:t>
            </a:r>
            <a:endParaRPr/>
          </a:p>
        </p:txBody>
      </p:sp>
      <p:pic>
        <p:nvPicPr>
          <p:cNvPr id="103" name="Google Shape;103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90688"/>
            <a:ext cx="6585288" cy="114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9143" y="3016251"/>
            <a:ext cx="4883401" cy="1873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s-ES"/>
              <a:t>Aspectos generales: Funciones generales</a:t>
            </a:r>
            <a:endParaRPr/>
          </a:p>
        </p:txBody>
      </p:sp>
      <p:pic>
        <p:nvPicPr>
          <p:cNvPr id="110" name="Google Shape;110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90688"/>
            <a:ext cx="6585288" cy="114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2318" y="2833747"/>
            <a:ext cx="4877051" cy="2521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s-ES"/>
              <a:t>Funciones específicas</a:t>
            </a:r>
            <a:endParaRPr/>
          </a:p>
        </p:txBody>
      </p:sp>
      <p:pic>
        <p:nvPicPr>
          <p:cNvPr id="117" name="Google Shape;117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322480"/>
            <a:ext cx="6585288" cy="114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0567" y="2465539"/>
            <a:ext cx="4940554" cy="2584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24070" y="5050122"/>
            <a:ext cx="4813547" cy="1644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s-ES"/>
              <a:t>Funciones específicas</a:t>
            </a:r>
            <a:endParaRPr/>
          </a:p>
        </p:txBody>
      </p:sp>
      <p:sp>
        <p:nvSpPr>
          <p:cNvPr id="125" name="Google Shape;125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Puede apoyarse en entidades privadas.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6" name="Google Shape;12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4058" y="2467365"/>
            <a:ext cx="4711942" cy="2489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s-ES"/>
              <a:t>Funciones específicas</a:t>
            </a:r>
            <a:endParaRPr/>
          </a:p>
        </p:txBody>
      </p:sp>
      <p:sp>
        <p:nvSpPr>
          <p:cNvPr id="132" name="Google Shape;132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Adoptar medidas cautelares.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46" y="2528589"/>
            <a:ext cx="4940554" cy="2736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1641" y="2440144"/>
            <a:ext cx="5042159" cy="2717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/>
          <p:nvPr>
            <p:ph type="title"/>
          </p:nvPr>
        </p:nvSpPr>
        <p:spPr>
          <a:xfrm>
            <a:off x="838200" y="365125"/>
            <a:ext cx="10515600" cy="1228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s-ES"/>
              <a:t>Funciones específicas</a:t>
            </a:r>
            <a:endParaRPr/>
          </a:p>
        </p:txBody>
      </p:sp>
      <p:sp>
        <p:nvSpPr>
          <p:cNvPr id="140" name="Google Shape;140;p9"/>
          <p:cNvSpPr txBox="1"/>
          <p:nvPr>
            <p:ph idx="1" type="body"/>
          </p:nvPr>
        </p:nvSpPr>
        <p:spPr>
          <a:xfrm>
            <a:off x="838200" y="1593985"/>
            <a:ext cx="5529943" cy="574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Requerimiento de ingreso al SEIA.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41" name="Google Shape;14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693871"/>
            <a:ext cx="4858000" cy="273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5802" y="1128792"/>
            <a:ext cx="4877051" cy="245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5802" y="3816286"/>
            <a:ext cx="4838949" cy="242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2024-08-10T20:23:18Z</dcterms:created>
  <dc:creator>Sofía Rivera</dc:creator>
</cp:coreProperties>
</file>