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f630e84b64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f630e84b6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f630e84b64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f630e84b64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b38a720f4d1b5ca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b38a720f4d1b5ca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b38a720f4d1b5ca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b38a720f4d1b5ca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b38a720f4d1b5ca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b38a720f4d1b5ca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51f980b23599d4ab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51f980b23599d4ab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51f980b23599d4ab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51f980b23599d4ab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51f980b23599d4ab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51f980b23599d4ab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51f980b23599d4ab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51f980b23599d4ab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51f980b23599d4ab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51f980b23599d4ab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Relationship Id="rId4" Type="http://schemas.openxmlformats.org/officeDocument/2006/relationships/hyperlink" Target="https://www.bcn.cl/leychile/navegar?i=1069387&amp;f=2014-11-15&amp;p=" TargetMode="External"/><Relationship Id="rId5" Type="http://schemas.openxmlformats.org/officeDocument/2006/relationships/hyperlink" Target="https://www.bcn.cl/leychile/navegar?idNorma=1111283&amp;idParte=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jpg"/><Relationship Id="rId4" Type="http://schemas.openxmlformats.org/officeDocument/2006/relationships/image" Target="../media/image5.jpg"/><Relationship Id="rId5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6.jpg"/><Relationship Id="rId5" Type="http://schemas.openxmlformats.org/officeDocument/2006/relationships/image" Target="../media/image3.jpg"/><Relationship Id="rId6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Planes de Prevención y/o Descontaminación atmosférica</a:t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311700" y="2797175"/>
            <a:ext cx="85206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latin typeface="Calibri"/>
                <a:ea typeface="Calibri"/>
                <a:cs typeface="Calibri"/>
                <a:sym typeface="Calibri"/>
              </a:rPr>
              <a:t>Derecho Ambiental II: Bases e Instrumentos</a:t>
            </a:r>
            <a:endParaRPr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600">
                <a:latin typeface="Calibri"/>
                <a:ea typeface="Calibri"/>
                <a:cs typeface="Calibri"/>
                <a:sym typeface="Calibri"/>
              </a:rPr>
              <a:t>Ezio Costa Cordella</a:t>
            </a:r>
            <a:endParaRPr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" sz="1600">
                <a:latin typeface="Calibri"/>
                <a:ea typeface="Calibri"/>
                <a:cs typeface="Calibri"/>
                <a:sym typeface="Calibri"/>
              </a:rPr>
              <a:t>2S 2024</a:t>
            </a:r>
            <a:endParaRPr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br>
              <a:rPr lang="es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Ejemplo</a:t>
            </a:r>
            <a:endParaRPr/>
          </a:p>
        </p:txBody>
      </p:sp>
      <p:pic>
        <p:nvPicPr>
          <p:cNvPr id="140" name="Google Shape;140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2149625"/>
            <a:ext cx="8839201" cy="1746638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2"/>
          <p:cNvSpPr txBox="1"/>
          <p:nvPr/>
        </p:nvSpPr>
        <p:spPr>
          <a:xfrm>
            <a:off x="239725" y="1214225"/>
            <a:ext cx="8921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s" sz="1800">
                <a:solidFill>
                  <a:schemeClr val="dk2"/>
                </a:solidFill>
              </a:rPr>
              <a:t>Declaración Zona Saturada RM: </a:t>
            </a:r>
            <a:r>
              <a:rPr lang="es" sz="1800" u="sng">
                <a:solidFill>
                  <a:schemeClr val="hlink"/>
                </a:solidFill>
                <a:hlinkClick r:id="rId4"/>
              </a:rPr>
              <a:t>DS 67/2014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s" sz="1800">
                <a:solidFill>
                  <a:schemeClr val="dk2"/>
                </a:solidFill>
              </a:rPr>
              <a:t>Plan de prevención y descontaminación ambiental RM: </a:t>
            </a:r>
            <a:r>
              <a:rPr lang="es" sz="1800" u="sng">
                <a:solidFill>
                  <a:schemeClr val="hlink"/>
                </a:solidFill>
                <a:hlinkClick r:id="rId5"/>
              </a:rPr>
              <a:t>DS 31/2017 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Cuestiones problemáticas</a:t>
            </a:r>
            <a:endParaRPr/>
          </a:p>
        </p:txBody>
      </p:sp>
      <p:sp>
        <p:nvSpPr>
          <p:cNvPr id="147" name="Google Shape;14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Plazo de puesta en marcha real de los planes. (caso Concepción: más de 12 años)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Participación ciudadana con falencias. (Cordero e Insunza, 2021).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Objetivos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Conocer las finalidades de los PPDA.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Diferenciar en qué situaciones se debe dictar cada tipo de plan.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Declaración de zona latente o saturada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Declaración de zona latente o saturada</a:t>
            </a:r>
            <a:endParaRPr/>
          </a:p>
        </p:txBody>
      </p:sp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5775"/>
            <a:ext cx="4550001" cy="6654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3" name="Google Shape;73;p16"/>
          <p:cNvGrpSpPr/>
          <p:nvPr/>
        </p:nvGrpSpPr>
        <p:grpSpPr>
          <a:xfrm>
            <a:off x="425800" y="1821250"/>
            <a:ext cx="4435900" cy="2987575"/>
            <a:chOff x="425800" y="1821250"/>
            <a:chExt cx="4435900" cy="2987575"/>
          </a:xfrm>
        </p:grpSpPr>
        <p:pic>
          <p:nvPicPr>
            <p:cNvPr id="74" name="Google Shape;74;p16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25800" y="1821250"/>
              <a:ext cx="4435900" cy="29875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5" name="Google Shape;75;p16"/>
            <p:cNvSpPr/>
            <p:nvPr/>
          </p:nvSpPr>
          <p:spPr>
            <a:xfrm>
              <a:off x="1599350" y="2295100"/>
              <a:ext cx="1653000" cy="276600"/>
            </a:xfrm>
            <a:prstGeom prst="rect">
              <a:avLst/>
            </a:prstGeom>
            <a:noFill/>
            <a:ln cap="flat" cmpd="sng" w="19050">
              <a:solidFill>
                <a:srgbClr val="FF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6"/>
          <p:cNvSpPr/>
          <p:nvPr/>
        </p:nvSpPr>
        <p:spPr>
          <a:xfrm>
            <a:off x="1660030" y="2836400"/>
            <a:ext cx="3053700" cy="2766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Declaración zona latente o saturada</a:t>
            </a:r>
            <a:endParaRPr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00121" y="152401"/>
            <a:ext cx="2932171" cy="4838702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/>
          <p:cNvSpPr/>
          <p:nvPr/>
        </p:nvSpPr>
        <p:spPr>
          <a:xfrm>
            <a:off x="311699" y="1017713"/>
            <a:ext cx="1335900" cy="1335900"/>
          </a:xfrm>
          <a:prstGeom prst="roundRect">
            <a:avLst>
              <a:gd fmla="val 16667" name="adj"/>
            </a:avLst>
          </a:prstGeom>
          <a:solidFill>
            <a:srgbClr val="D0E0E3"/>
          </a:solidFill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Norma de Calidad Ambiental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Primaria</a:t>
            </a:r>
            <a:r>
              <a:rPr lang="es"/>
              <a:t> o Secundaria</a:t>
            </a:r>
            <a:endParaRPr/>
          </a:p>
        </p:txBody>
      </p:sp>
      <p:sp>
        <p:nvSpPr>
          <p:cNvPr id="84" name="Google Shape;84;p17"/>
          <p:cNvSpPr/>
          <p:nvPr/>
        </p:nvSpPr>
        <p:spPr>
          <a:xfrm>
            <a:off x="2140225" y="1017725"/>
            <a:ext cx="1335900" cy="5727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Monitoreo</a:t>
            </a:r>
            <a:endParaRPr/>
          </a:p>
        </p:txBody>
      </p:sp>
      <p:sp>
        <p:nvSpPr>
          <p:cNvPr id="85" name="Google Shape;85;p17"/>
          <p:cNvSpPr/>
          <p:nvPr/>
        </p:nvSpPr>
        <p:spPr>
          <a:xfrm>
            <a:off x="3907725" y="1017728"/>
            <a:ext cx="1335900" cy="1335900"/>
          </a:xfrm>
          <a:prstGeom prst="roundRect">
            <a:avLst>
              <a:gd fmla="val 16667" name="adj"/>
            </a:avLst>
          </a:prstGeom>
          <a:solidFill>
            <a:srgbClr val="D0E0E3"/>
          </a:solidFill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Declaración zona latente o saturada</a:t>
            </a:r>
            <a:endParaRPr/>
          </a:p>
        </p:txBody>
      </p:sp>
      <p:cxnSp>
        <p:nvCxnSpPr>
          <p:cNvPr id="86" name="Google Shape;86;p17"/>
          <p:cNvCxnSpPr>
            <a:stCxn id="83" idx="3"/>
            <a:endCxn id="85" idx="1"/>
          </p:cNvCxnSpPr>
          <p:nvPr/>
        </p:nvCxnSpPr>
        <p:spPr>
          <a:xfrm>
            <a:off x="1647599" y="1685663"/>
            <a:ext cx="2260200" cy="0"/>
          </a:xfrm>
          <a:prstGeom prst="straightConnector1">
            <a:avLst/>
          </a:prstGeom>
          <a:noFill/>
          <a:ln cap="flat" cmpd="sng" w="1905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7" name="Google Shape;87;p17"/>
          <p:cNvSpPr txBox="1"/>
          <p:nvPr/>
        </p:nvSpPr>
        <p:spPr>
          <a:xfrm>
            <a:off x="2140225" y="1780925"/>
            <a:ext cx="1335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800">
                <a:solidFill>
                  <a:schemeClr val="dk1"/>
                </a:solidFill>
              </a:rPr>
              <a:t>3 </a:t>
            </a:r>
            <a:r>
              <a:rPr b="1" lang="es" sz="1800">
                <a:solidFill>
                  <a:schemeClr val="dk1"/>
                </a:solidFill>
              </a:rPr>
              <a:t>años</a:t>
            </a:r>
            <a:endParaRPr b="1" sz="1800">
              <a:solidFill>
                <a:schemeClr val="dk1"/>
              </a:solidFill>
            </a:endParaRPr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3007925"/>
            <a:ext cx="3587537" cy="177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701" y="2448875"/>
            <a:ext cx="3409163" cy="4638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/>
          <p:nvPr/>
        </p:nvSpPr>
        <p:spPr>
          <a:xfrm>
            <a:off x="1542102" y="3601300"/>
            <a:ext cx="1233900" cy="2700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7"/>
          <p:cNvSpPr/>
          <p:nvPr/>
        </p:nvSpPr>
        <p:spPr>
          <a:xfrm>
            <a:off x="1175377" y="4559925"/>
            <a:ext cx="1233900" cy="2700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Planes de Prevención y/o Descontaminación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43598" y="1629375"/>
            <a:ext cx="3386027" cy="329807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Dictación Plan de Prevención y/o Descontaminación</a:t>
            </a:r>
            <a:endParaRPr/>
          </a:p>
        </p:txBody>
      </p:sp>
      <p:pic>
        <p:nvPicPr>
          <p:cNvPr id="103" name="Google Shape;10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000875"/>
            <a:ext cx="4834200" cy="2221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1700" y="1155775"/>
            <a:ext cx="4834200" cy="707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98750" y="1110401"/>
            <a:ext cx="3133549" cy="426306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/>
          <p:nvPr/>
        </p:nvSpPr>
        <p:spPr>
          <a:xfrm>
            <a:off x="7478148" y="3077775"/>
            <a:ext cx="901800" cy="2700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9"/>
          <p:cNvSpPr/>
          <p:nvPr/>
        </p:nvSpPr>
        <p:spPr>
          <a:xfrm>
            <a:off x="8156700" y="4537600"/>
            <a:ext cx="675600" cy="2700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/>
          <p:nvPr/>
        </p:nvSpPr>
        <p:spPr>
          <a:xfrm>
            <a:off x="380249" y="2044363"/>
            <a:ext cx="1335900" cy="1335900"/>
          </a:xfrm>
          <a:prstGeom prst="roundRect">
            <a:avLst>
              <a:gd fmla="val 16667" name="adj"/>
            </a:avLst>
          </a:prstGeom>
          <a:solidFill>
            <a:srgbClr val="D0E0E3"/>
          </a:solidFill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Norma de Calidad Ambiental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Primaria o Secundaria</a:t>
            </a:r>
            <a:endParaRPr/>
          </a:p>
        </p:txBody>
      </p:sp>
      <p:sp>
        <p:nvSpPr>
          <p:cNvPr id="113" name="Google Shape;113;p20"/>
          <p:cNvSpPr/>
          <p:nvPr/>
        </p:nvSpPr>
        <p:spPr>
          <a:xfrm>
            <a:off x="1907698" y="2044375"/>
            <a:ext cx="1044300" cy="5727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Monitoreo</a:t>
            </a:r>
            <a:endParaRPr/>
          </a:p>
        </p:txBody>
      </p:sp>
      <p:sp>
        <p:nvSpPr>
          <p:cNvPr id="114" name="Google Shape;114;p20"/>
          <p:cNvSpPr/>
          <p:nvPr/>
        </p:nvSpPr>
        <p:spPr>
          <a:xfrm>
            <a:off x="5091188" y="1722421"/>
            <a:ext cx="1335900" cy="763200"/>
          </a:xfrm>
          <a:prstGeom prst="roundRect">
            <a:avLst>
              <a:gd fmla="val 16667" name="adj"/>
            </a:avLst>
          </a:prstGeom>
          <a:solidFill>
            <a:srgbClr val="D0E0E3"/>
          </a:solidFill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Declaración zona latente</a:t>
            </a:r>
            <a:endParaRPr/>
          </a:p>
        </p:txBody>
      </p:sp>
      <p:cxnSp>
        <p:nvCxnSpPr>
          <p:cNvPr id="115" name="Google Shape;115;p20"/>
          <p:cNvCxnSpPr>
            <a:stCxn id="112" idx="3"/>
          </p:cNvCxnSpPr>
          <p:nvPr/>
        </p:nvCxnSpPr>
        <p:spPr>
          <a:xfrm>
            <a:off x="1716149" y="2712313"/>
            <a:ext cx="13797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16" name="Google Shape;116;p20"/>
          <p:cNvSpPr txBox="1"/>
          <p:nvPr/>
        </p:nvSpPr>
        <p:spPr>
          <a:xfrm>
            <a:off x="1963650" y="2810875"/>
            <a:ext cx="932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>
                <a:solidFill>
                  <a:schemeClr val="dk2"/>
                </a:solidFill>
              </a:rPr>
              <a:t>3 años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17" name="Google Shape;117;p20"/>
          <p:cNvSpPr/>
          <p:nvPr/>
        </p:nvSpPr>
        <p:spPr>
          <a:xfrm>
            <a:off x="3353650" y="1722415"/>
            <a:ext cx="1335900" cy="763200"/>
          </a:xfrm>
          <a:prstGeom prst="roundRect">
            <a:avLst>
              <a:gd fmla="val 24406" name="adj"/>
            </a:avLst>
          </a:prstGeom>
          <a:solidFill>
            <a:srgbClr val="FFE599"/>
          </a:solidFill>
          <a:ln cap="flat" cmpd="sng" w="9525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80 - 100 % de la norma</a:t>
            </a:r>
            <a:endParaRPr/>
          </a:p>
        </p:txBody>
      </p:sp>
      <p:sp>
        <p:nvSpPr>
          <p:cNvPr id="118" name="Google Shape;118;p20"/>
          <p:cNvSpPr/>
          <p:nvPr/>
        </p:nvSpPr>
        <p:spPr>
          <a:xfrm>
            <a:off x="3353650" y="2657865"/>
            <a:ext cx="1335900" cy="763200"/>
          </a:xfrm>
          <a:prstGeom prst="roundRect">
            <a:avLst>
              <a:gd fmla="val 24406" name="adj"/>
            </a:avLst>
          </a:prstGeom>
          <a:solidFill>
            <a:srgbClr val="F4CCCC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norma sobrepasada</a:t>
            </a:r>
            <a:endParaRPr/>
          </a:p>
        </p:txBody>
      </p:sp>
      <p:cxnSp>
        <p:nvCxnSpPr>
          <p:cNvPr id="119" name="Google Shape;119;p20"/>
          <p:cNvCxnSpPr>
            <a:stCxn id="117" idx="1"/>
            <a:endCxn id="118" idx="1"/>
          </p:cNvCxnSpPr>
          <p:nvPr/>
        </p:nvCxnSpPr>
        <p:spPr>
          <a:xfrm>
            <a:off x="3353650" y="2104015"/>
            <a:ext cx="600" cy="935400"/>
          </a:xfrm>
          <a:prstGeom prst="bentConnector3">
            <a:avLst>
              <a:gd fmla="val -396875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0" name="Google Shape;120;p20"/>
          <p:cNvSpPr/>
          <p:nvPr/>
        </p:nvSpPr>
        <p:spPr>
          <a:xfrm>
            <a:off x="5091188" y="2657871"/>
            <a:ext cx="1335900" cy="763200"/>
          </a:xfrm>
          <a:prstGeom prst="roundRect">
            <a:avLst>
              <a:gd fmla="val 16667" name="adj"/>
            </a:avLst>
          </a:prstGeom>
          <a:solidFill>
            <a:srgbClr val="D0E0E3"/>
          </a:solidFill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Declaración zona saturada</a:t>
            </a:r>
            <a:endParaRPr/>
          </a:p>
        </p:txBody>
      </p:sp>
      <p:cxnSp>
        <p:nvCxnSpPr>
          <p:cNvPr id="121" name="Google Shape;121;p20"/>
          <p:cNvCxnSpPr>
            <a:stCxn id="117" idx="3"/>
            <a:endCxn id="114" idx="1"/>
          </p:cNvCxnSpPr>
          <p:nvPr/>
        </p:nvCxnSpPr>
        <p:spPr>
          <a:xfrm>
            <a:off x="4689550" y="2104015"/>
            <a:ext cx="401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2" name="Google Shape;122;p20"/>
          <p:cNvCxnSpPr>
            <a:stCxn id="118" idx="3"/>
            <a:endCxn id="120" idx="1"/>
          </p:cNvCxnSpPr>
          <p:nvPr/>
        </p:nvCxnSpPr>
        <p:spPr>
          <a:xfrm>
            <a:off x="4689550" y="3039465"/>
            <a:ext cx="4017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3" name="Google Shape;123;p20"/>
          <p:cNvSpPr/>
          <p:nvPr/>
        </p:nvSpPr>
        <p:spPr>
          <a:xfrm>
            <a:off x="6977847" y="1722425"/>
            <a:ext cx="1785900" cy="763200"/>
          </a:xfrm>
          <a:prstGeom prst="roundRect">
            <a:avLst>
              <a:gd fmla="val 16667" name="adj"/>
            </a:avLst>
          </a:prstGeom>
          <a:solidFill>
            <a:srgbClr val="D9EAD3"/>
          </a:solidFill>
          <a:ln cap="flat" cmpd="sng" w="9525">
            <a:solidFill>
              <a:srgbClr val="00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Dictación Plan de Prevención</a:t>
            </a:r>
            <a:endParaRPr/>
          </a:p>
        </p:txBody>
      </p:sp>
      <p:sp>
        <p:nvSpPr>
          <p:cNvPr id="124" name="Google Shape;124;p20"/>
          <p:cNvSpPr/>
          <p:nvPr/>
        </p:nvSpPr>
        <p:spPr>
          <a:xfrm>
            <a:off x="6977847" y="2657875"/>
            <a:ext cx="1785900" cy="763200"/>
          </a:xfrm>
          <a:prstGeom prst="roundRect">
            <a:avLst>
              <a:gd fmla="val 16667" name="adj"/>
            </a:avLst>
          </a:prstGeom>
          <a:solidFill>
            <a:srgbClr val="FCE5CD"/>
          </a:solidFill>
          <a:ln cap="flat" cmpd="sng" w="9525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Dictación Plan de Descontaminación</a:t>
            </a:r>
            <a:endParaRPr/>
          </a:p>
        </p:txBody>
      </p:sp>
      <p:cxnSp>
        <p:nvCxnSpPr>
          <p:cNvPr id="125" name="Google Shape;125;p20"/>
          <p:cNvCxnSpPr>
            <a:stCxn id="114" idx="3"/>
            <a:endCxn id="123" idx="1"/>
          </p:cNvCxnSpPr>
          <p:nvPr/>
        </p:nvCxnSpPr>
        <p:spPr>
          <a:xfrm>
            <a:off x="6427088" y="2104021"/>
            <a:ext cx="5508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6" name="Google Shape;126;p20"/>
          <p:cNvCxnSpPr>
            <a:stCxn id="123" idx="1"/>
            <a:endCxn id="124" idx="1"/>
          </p:cNvCxnSpPr>
          <p:nvPr/>
        </p:nvCxnSpPr>
        <p:spPr>
          <a:xfrm>
            <a:off x="6977847" y="2104025"/>
            <a:ext cx="600" cy="935400"/>
          </a:xfrm>
          <a:prstGeom prst="bentConnector3">
            <a:avLst>
              <a:gd fmla="val -20883112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7" name="Google Shape;127;p20"/>
          <p:cNvCxnSpPr/>
          <p:nvPr/>
        </p:nvCxnSpPr>
        <p:spPr>
          <a:xfrm rot="-5400000">
            <a:off x="6355238" y="2506221"/>
            <a:ext cx="564600" cy="420900"/>
          </a:xfrm>
          <a:prstGeom prst="bentConnector3">
            <a:avLst>
              <a:gd fmla="val 82243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Procedimiento</a:t>
            </a:r>
            <a:endParaRPr/>
          </a:p>
        </p:txBody>
      </p:sp>
      <p:pic>
        <p:nvPicPr>
          <p:cNvPr id="133" name="Google Shape;13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858000"/>
            <a:ext cx="8839198" cy="305668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1"/>
          <p:cNvSpPr txBox="1"/>
          <p:nvPr/>
        </p:nvSpPr>
        <p:spPr>
          <a:xfrm>
            <a:off x="134550" y="1017725"/>
            <a:ext cx="8874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s" sz="1800">
                <a:solidFill>
                  <a:schemeClr val="dk2"/>
                </a:solidFill>
              </a:rPr>
              <a:t>DS 39/13 R</a:t>
            </a:r>
            <a:r>
              <a:rPr lang="es" sz="1800">
                <a:solidFill>
                  <a:schemeClr val="dk2"/>
                </a:solidFill>
              </a:rPr>
              <a:t>eglamento para la dictación de planes de prevención y de descontaminación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