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33" roundtripDataSignature="AMtx7mhUhkc2Enee/xLdS8tPqDur3vQW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customschemas.google.com/relationships/presentationmetadata" Target="meta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8"/>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3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3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3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3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3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7"/>
          <p:cNvSpPr/>
          <p:nvPr>
            <p:ph idx="2" type="pic"/>
          </p:nvPr>
        </p:nvSpPr>
        <p:spPr>
          <a:xfrm>
            <a:off x="1792288" y="612775"/>
            <a:ext cx="5486400" cy="4114800"/>
          </a:xfrm>
          <a:prstGeom prst="rect">
            <a:avLst/>
          </a:prstGeom>
          <a:noFill/>
          <a:ln>
            <a:noFill/>
          </a:ln>
        </p:spPr>
      </p:sp>
      <p:sp>
        <p:nvSpPr>
          <p:cNvPr id="64" name="Google Shape;64;p3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grpSp>
        <p:nvGrpSpPr>
          <p:cNvPr id="84" name="Google Shape;84;p1"/>
          <p:cNvGrpSpPr/>
          <p:nvPr/>
        </p:nvGrpSpPr>
        <p:grpSpPr>
          <a:xfrm>
            <a:off x="-234044" y="-276430"/>
            <a:ext cx="9378044" cy="10646173"/>
            <a:chOff x="0" y="-38100"/>
            <a:chExt cx="2469937" cy="2803930"/>
          </a:xfrm>
        </p:grpSpPr>
        <p:sp>
          <p:nvSpPr>
            <p:cNvPr id="85" name="Google Shape;85;p1"/>
            <p:cNvSpPr/>
            <p:nvPr/>
          </p:nvSpPr>
          <p:spPr>
            <a:xfrm>
              <a:off x="0" y="0"/>
              <a:ext cx="2469937" cy="2765830"/>
            </a:xfrm>
            <a:custGeom>
              <a:rect b="b" l="l" r="r" t="t"/>
              <a:pathLst>
                <a:path extrusionOk="0" h="2765830" w="2469937">
                  <a:moveTo>
                    <a:pt x="0" y="0"/>
                  </a:moveTo>
                  <a:lnTo>
                    <a:pt x="2469937" y="0"/>
                  </a:lnTo>
                  <a:lnTo>
                    <a:pt x="2469937" y="2765830"/>
                  </a:lnTo>
                  <a:lnTo>
                    <a:pt x="0" y="2765830"/>
                  </a:lnTo>
                  <a:close/>
                </a:path>
              </a:pathLst>
            </a:custGeom>
            <a:solidFill>
              <a:srgbClr val="7CAF6D"/>
            </a:solidFill>
            <a:ln>
              <a:noFill/>
            </a:ln>
          </p:spPr>
        </p:sp>
        <p:sp>
          <p:nvSpPr>
            <p:cNvPr id="86" name="Google Shape;86;p1"/>
            <p:cNvSpPr txBox="1"/>
            <p:nvPr/>
          </p:nvSpPr>
          <p:spPr>
            <a:xfrm>
              <a:off x="0" y="-38100"/>
              <a:ext cx="2469937" cy="28039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 name="Google Shape;87;p1"/>
          <p:cNvGrpSpPr/>
          <p:nvPr/>
        </p:nvGrpSpPr>
        <p:grpSpPr>
          <a:xfrm>
            <a:off x="15716250" y="7923404"/>
            <a:ext cx="3086100" cy="3230761"/>
            <a:chOff x="0" y="-38100"/>
            <a:chExt cx="812800" cy="850900"/>
          </a:xfrm>
        </p:grpSpPr>
        <p:sp>
          <p:nvSpPr>
            <p:cNvPr id="88" name="Google Shape;88;p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FFF"/>
            </a:solidFill>
            <a:ln>
              <a:noFill/>
            </a:ln>
          </p:spPr>
        </p:sp>
        <p:sp>
          <p:nvSpPr>
            <p:cNvPr id="89" name="Google Shape;89;p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0" name="Google Shape;90;p1"/>
          <p:cNvPicPr preferRelativeResize="0"/>
          <p:nvPr/>
        </p:nvPicPr>
        <p:blipFill rotWithShape="1">
          <a:blip r:embed="rId3">
            <a:alphaModFix/>
          </a:blip>
          <a:srcRect b="3815" l="0" r="0" t="3815"/>
          <a:stretch/>
        </p:blipFill>
        <p:spPr>
          <a:xfrm>
            <a:off x="8349898" y="1028700"/>
            <a:ext cx="8909402" cy="8229600"/>
          </a:xfrm>
          <a:prstGeom prst="rect">
            <a:avLst/>
          </a:prstGeom>
          <a:noFill/>
          <a:ln>
            <a:noFill/>
          </a:ln>
        </p:spPr>
      </p:pic>
      <p:grpSp>
        <p:nvGrpSpPr>
          <p:cNvPr id="91" name="Google Shape;91;p1"/>
          <p:cNvGrpSpPr/>
          <p:nvPr/>
        </p:nvGrpSpPr>
        <p:grpSpPr>
          <a:xfrm>
            <a:off x="6806848" y="-1069925"/>
            <a:ext cx="3086100" cy="3230761"/>
            <a:chOff x="0" y="-38100"/>
            <a:chExt cx="812800" cy="850900"/>
          </a:xfrm>
        </p:grpSpPr>
        <p:sp>
          <p:nvSpPr>
            <p:cNvPr id="92" name="Google Shape;92;p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FFF"/>
            </a:solidFill>
            <a:ln>
              <a:noFill/>
            </a:ln>
          </p:spPr>
        </p:sp>
        <p:sp>
          <p:nvSpPr>
            <p:cNvPr id="93" name="Google Shape;93;p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 name="Google Shape;94;p1"/>
          <p:cNvSpPr txBox="1"/>
          <p:nvPr/>
        </p:nvSpPr>
        <p:spPr>
          <a:xfrm>
            <a:off x="1028700" y="3622813"/>
            <a:ext cx="6365158" cy="4421506"/>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6299" u="none" cap="none" strike="noStrike">
                <a:solidFill>
                  <a:srgbClr val="273D3C"/>
                </a:solidFill>
                <a:latin typeface="Arial"/>
                <a:ea typeface="Arial"/>
                <a:cs typeface="Arial"/>
                <a:sym typeface="Arial"/>
              </a:rPr>
              <a:t>SISTEMA DE EVALUACION DE IMPACTO AMBIENTAL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10"/>
          <p:cNvPicPr preferRelativeResize="0"/>
          <p:nvPr/>
        </p:nvPicPr>
        <p:blipFill rotWithShape="1">
          <a:blip r:embed="rId3">
            <a:alphaModFix/>
          </a:blip>
          <a:srcRect b="0" l="5092" r="5091" t="0"/>
          <a:stretch/>
        </p:blipFill>
        <p:spPr>
          <a:xfrm>
            <a:off x="11779653" y="-276098"/>
            <a:ext cx="5479647" cy="10839197"/>
          </a:xfrm>
          <a:prstGeom prst="rect">
            <a:avLst/>
          </a:prstGeom>
          <a:noFill/>
          <a:ln>
            <a:noFill/>
          </a:ln>
        </p:spPr>
      </p:pic>
      <p:sp>
        <p:nvSpPr>
          <p:cNvPr id="155" name="Google Shape;155;p10"/>
          <p:cNvSpPr txBox="1"/>
          <p:nvPr/>
        </p:nvSpPr>
        <p:spPr>
          <a:xfrm>
            <a:off x="264091" y="1620058"/>
            <a:ext cx="10217956" cy="8955811"/>
          </a:xfrm>
          <a:prstGeom prst="rect">
            <a:avLst/>
          </a:prstGeom>
          <a:noFill/>
          <a:ln>
            <a:noFill/>
          </a:ln>
        </p:spPr>
        <p:txBody>
          <a:bodyPr anchorCtr="0" anchor="t" bIns="0" lIns="0" spcFirstLastPara="1" rIns="0" wrap="square" tIns="0">
            <a:spAutoFit/>
          </a:bodyPr>
          <a:lstStyle/>
          <a:p>
            <a:pPr indent="0" lvl="0" marL="0" marR="0" rtl="0" algn="just">
              <a:lnSpc>
                <a:spcPct val="243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39980"/>
              </a:lnSpc>
              <a:spcBef>
                <a:spcPts val="0"/>
              </a:spcBef>
              <a:spcAft>
                <a:spcPts val="0"/>
              </a:spcAft>
              <a:buNone/>
            </a:pPr>
            <a:r>
              <a:rPr b="0" i="0" lang="en-US" sz="3134" u="none" cap="none" strike="noStrike">
                <a:solidFill>
                  <a:srgbClr val="273D3C"/>
                </a:solidFill>
                <a:latin typeface="Arial"/>
                <a:ea typeface="Arial"/>
                <a:cs typeface="Arial"/>
                <a:sym typeface="Arial"/>
              </a:rPr>
              <a:t>  a) Riesgo para la salud de la población, debido a la cantidad y calidad de efluentes, emisiones o residuos;</a:t>
            </a:r>
            <a:endParaRPr/>
          </a:p>
          <a:p>
            <a:pPr indent="0" lvl="0" marL="0" marR="0" rtl="0" algn="just">
              <a:lnSpc>
                <a:spcPct val="139980"/>
              </a:lnSpc>
              <a:spcBef>
                <a:spcPts val="0"/>
              </a:spcBef>
              <a:spcAft>
                <a:spcPts val="0"/>
              </a:spcAft>
              <a:buNone/>
            </a:pPr>
            <a:r>
              <a:t/>
            </a:r>
            <a:endParaRPr b="0" i="0" sz="3134" u="none" cap="none" strike="noStrike">
              <a:solidFill>
                <a:srgbClr val="273D3C"/>
              </a:solidFill>
              <a:latin typeface="Arial"/>
              <a:ea typeface="Arial"/>
              <a:cs typeface="Arial"/>
              <a:sym typeface="Arial"/>
            </a:endParaRPr>
          </a:p>
          <a:p>
            <a:pPr indent="0" lvl="0" marL="0" marR="0" rtl="0" algn="just">
              <a:lnSpc>
                <a:spcPct val="139980"/>
              </a:lnSpc>
              <a:spcBef>
                <a:spcPts val="0"/>
              </a:spcBef>
              <a:spcAft>
                <a:spcPts val="0"/>
              </a:spcAft>
              <a:buNone/>
            </a:pPr>
            <a:r>
              <a:rPr b="0" i="0" lang="en-US" sz="3134" u="none" cap="none" strike="noStrike">
                <a:solidFill>
                  <a:srgbClr val="273D3C"/>
                </a:solidFill>
                <a:latin typeface="Arial"/>
                <a:ea typeface="Arial"/>
                <a:cs typeface="Arial"/>
                <a:sym typeface="Arial"/>
              </a:rPr>
              <a:t>  b) Efectos adversos significativos sobre la cantidad y calidad de los recursos naturales renovables, incluidos el suelo, agua y aire;</a:t>
            </a:r>
            <a:endParaRPr/>
          </a:p>
          <a:p>
            <a:pPr indent="0" lvl="0" marL="0" marR="0" rtl="0" algn="just">
              <a:lnSpc>
                <a:spcPct val="139980"/>
              </a:lnSpc>
              <a:spcBef>
                <a:spcPts val="0"/>
              </a:spcBef>
              <a:spcAft>
                <a:spcPts val="0"/>
              </a:spcAft>
              <a:buNone/>
            </a:pPr>
            <a:r>
              <a:t/>
            </a:r>
            <a:endParaRPr b="0" i="0" sz="3134" u="none" cap="none" strike="noStrike">
              <a:solidFill>
                <a:srgbClr val="273D3C"/>
              </a:solidFill>
              <a:latin typeface="Arial"/>
              <a:ea typeface="Arial"/>
              <a:cs typeface="Arial"/>
              <a:sym typeface="Arial"/>
            </a:endParaRPr>
          </a:p>
          <a:p>
            <a:pPr indent="0" lvl="0" marL="0" marR="0" rtl="0" algn="just">
              <a:lnSpc>
                <a:spcPct val="139980"/>
              </a:lnSpc>
              <a:spcBef>
                <a:spcPts val="0"/>
              </a:spcBef>
              <a:spcAft>
                <a:spcPts val="0"/>
              </a:spcAft>
              <a:buNone/>
            </a:pPr>
            <a:r>
              <a:rPr b="0" i="0" lang="en-US" sz="3134" u="none" cap="none" strike="noStrike">
                <a:solidFill>
                  <a:srgbClr val="273D3C"/>
                </a:solidFill>
                <a:latin typeface="Arial"/>
                <a:ea typeface="Arial"/>
                <a:cs typeface="Arial"/>
                <a:sym typeface="Arial"/>
              </a:rPr>
              <a:t>  c) Reasentamiento de comunidades humanas, o alteración significativa de los sistemas de vida y costumbres de grupos humanos;</a:t>
            </a:r>
            <a:endParaRPr/>
          </a:p>
          <a:p>
            <a:pPr indent="0" lvl="0" marL="0" marR="0" rtl="0" algn="just">
              <a:lnSpc>
                <a:spcPct val="139980"/>
              </a:lnSpc>
              <a:spcBef>
                <a:spcPts val="0"/>
              </a:spcBef>
              <a:spcAft>
                <a:spcPts val="0"/>
              </a:spcAft>
              <a:buNone/>
            </a:pPr>
            <a:r>
              <a:t/>
            </a:r>
            <a:endParaRPr b="0" i="0" sz="3134" u="none" cap="none" strike="noStrike">
              <a:solidFill>
                <a:srgbClr val="273D3C"/>
              </a:solidFill>
              <a:latin typeface="Arial"/>
              <a:ea typeface="Arial"/>
              <a:cs typeface="Arial"/>
              <a:sym typeface="Arial"/>
            </a:endParaRPr>
          </a:p>
          <a:p>
            <a:pPr indent="0" lvl="0" marL="0" marR="0" rtl="0" algn="just">
              <a:lnSpc>
                <a:spcPct val="139968"/>
              </a:lnSpc>
              <a:spcBef>
                <a:spcPts val="0"/>
              </a:spcBef>
              <a:spcAft>
                <a:spcPts val="0"/>
              </a:spcAft>
              <a:buNone/>
            </a:pPr>
            <a:r>
              <a:rPr b="0" i="0" lang="en-US" sz="1934" u="none" cap="none" strike="noStrike">
                <a:solidFill>
                  <a:srgbClr val="273D3C"/>
                </a:solidFill>
                <a:latin typeface="Arial"/>
                <a:ea typeface="Arial"/>
                <a:cs typeface="Arial"/>
                <a:sym typeface="Arial"/>
              </a:rPr>
              <a:t>  </a:t>
            </a:r>
            <a:endParaRPr/>
          </a:p>
          <a:p>
            <a:pPr indent="0" lvl="0" marL="0" marR="0" rtl="0" algn="just">
              <a:lnSpc>
                <a:spcPct val="139968"/>
              </a:lnSpc>
              <a:spcBef>
                <a:spcPts val="0"/>
              </a:spcBef>
              <a:spcAft>
                <a:spcPts val="0"/>
              </a:spcAft>
              <a:buNone/>
            </a:pPr>
            <a:r>
              <a:t/>
            </a:r>
            <a:endParaRPr b="0" i="0" sz="1934" u="none" cap="none" strike="noStrike">
              <a:solidFill>
                <a:srgbClr val="273D3C"/>
              </a:solidFill>
              <a:latin typeface="Arial"/>
              <a:ea typeface="Arial"/>
              <a:cs typeface="Arial"/>
              <a:sym typeface="Arial"/>
            </a:endParaRPr>
          </a:p>
        </p:txBody>
      </p:sp>
      <p:sp>
        <p:nvSpPr>
          <p:cNvPr id="156" name="Google Shape;156;p10"/>
          <p:cNvSpPr txBox="1"/>
          <p:nvPr/>
        </p:nvSpPr>
        <p:spPr>
          <a:xfrm>
            <a:off x="1638320" y="427672"/>
            <a:ext cx="9104330" cy="1078231"/>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299" u="none" cap="none" strike="noStrike">
                <a:solidFill>
                  <a:srgbClr val="273D3C"/>
                </a:solidFill>
                <a:latin typeface="Arial"/>
                <a:ea typeface="Arial"/>
                <a:cs typeface="Arial"/>
                <a:sym typeface="Arial"/>
              </a:rPr>
              <a:t>ECC ARTÍCULO 11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11"/>
          <p:cNvPicPr preferRelativeResize="0"/>
          <p:nvPr/>
        </p:nvPicPr>
        <p:blipFill rotWithShape="1">
          <a:blip r:embed="rId3">
            <a:alphaModFix/>
          </a:blip>
          <a:srcRect b="0" l="5092" r="5091" t="0"/>
          <a:stretch/>
        </p:blipFill>
        <p:spPr>
          <a:xfrm>
            <a:off x="11779653" y="-276098"/>
            <a:ext cx="5479647" cy="10839197"/>
          </a:xfrm>
          <a:prstGeom prst="rect">
            <a:avLst/>
          </a:prstGeom>
          <a:noFill/>
          <a:ln>
            <a:noFill/>
          </a:ln>
        </p:spPr>
      </p:pic>
      <p:sp>
        <p:nvSpPr>
          <p:cNvPr id="162" name="Google Shape;162;p11"/>
          <p:cNvSpPr txBox="1"/>
          <p:nvPr/>
        </p:nvSpPr>
        <p:spPr>
          <a:xfrm>
            <a:off x="264091" y="1620058"/>
            <a:ext cx="10217956" cy="8696731"/>
          </a:xfrm>
          <a:prstGeom prst="rect">
            <a:avLst/>
          </a:prstGeom>
          <a:noFill/>
          <a:ln>
            <a:noFill/>
          </a:ln>
        </p:spPr>
        <p:txBody>
          <a:bodyPr anchorCtr="0" anchor="t" bIns="0" lIns="0" spcFirstLastPara="1" rIns="0" wrap="square" tIns="0">
            <a:spAutoFit/>
          </a:bodyPr>
          <a:lstStyle/>
          <a:p>
            <a:pPr indent="0" lvl="0" marL="0" marR="0" rtl="0" algn="just">
              <a:lnSpc>
                <a:spcPct val="139978"/>
              </a:lnSpc>
              <a:spcBef>
                <a:spcPts val="0"/>
              </a:spcBef>
              <a:spcAft>
                <a:spcPts val="0"/>
              </a:spcAft>
              <a:buNone/>
            </a:pPr>
            <a:r>
              <a:rPr b="0" i="0" lang="en-US" sz="2834" u="none" cap="none" strike="noStrike">
                <a:solidFill>
                  <a:srgbClr val="273D3C"/>
                </a:solidFill>
                <a:latin typeface="Arial"/>
                <a:ea typeface="Arial"/>
                <a:cs typeface="Arial"/>
                <a:sym typeface="Arial"/>
              </a:rPr>
              <a:t>D) LOCALIZACIÓN EN O PRÓXIMA A POBLACIONES, RECURSOS Y ÁREAS PROTEGIDAS, SITIOS PRIORITARIOS PARA LA CONSERVACIÓN, HUMEDALES PROTEGIDOS, GLACIARES Y ÁREAS CON VALOR PARA LA OBSERVACIÓN ASTRONÓMICA CON FINES DE INVESTIGACIÓN CIENTÍFICA, SUSCEPTIBLES DE SER AFECTADOS, ASÍ COMO EL VALOR AMBIENTAL DEL TERRITORIO EN QUE SE PRETENDE EMPLAZAR;</a:t>
            </a:r>
            <a:endParaRPr/>
          </a:p>
          <a:p>
            <a:pPr indent="0" lvl="0" marL="0" marR="0" rtl="0" algn="just">
              <a:lnSpc>
                <a:spcPct val="139978"/>
              </a:lnSpc>
              <a:spcBef>
                <a:spcPts val="0"/>
              </a:spcBef>
              <a:spcAft>
                <a:spcPts val="0"/>
              </a:spcAft>
              <a:buNone/>
            </a:pPr>
            <a:r>
              <a:t/>
            </a:r>
            <a:endParaRPr b="0" i="0" sz="2834" u="none" cap="none" strike="noStrike">
              <a:solidFill>
                <a:srgbClr val="273D3C"/>
              </a:solidFill>
              <a:latin typeface="Arial"/>
              <a:ea typeface="Arial"/>
              <a:cs typeface="Arial"/>
              <a:sym typeface="Arial"/>
            </a:endParaRPr>
          </a:p>
          <a:p>
            <a:pPr indent="0" lvl="0" marL="0" marR="0" rtl="0" algn="just">
              <a:lnSpc>
                <a:spcPct val="139978"/>
              </a:lnSpc>
              <a:spcBef>
                <a:spcPts val="0"/>
              </a:spcBef>
              <a:spcAft>
                <a:spcPts val="0"/>
              </a:spcAft>
              <a:buNone/>
            </a:pPr>
            <a:r>
              <a:rPr b="0" i="0" lang="en-US" sz="2834" u="none" cap="none" strike="noStrike">
                <a:solidFill>
                  <a:srgbClr val="273D3C"/>
                </a:solidFill>
                <a:latin typeface="Arial"/>
                <a:ea typeface="Arial"/>
                <a:cs typeface="Arial"/>
                <a:sym typeface="Arial"/>
              </a:rPr>
              <a:t> e) Alteración significativa, en términos de magnitud o duración, del valor paisajístico o turístico de una zona, y</a:t>
            </a:r>
            <a:endParaRPr/>
          </a:p>
          <a:p>
            <a:pPr indent="0" lvl="0" marL="0" marR="0" rtl="0" algn="just">
              <a:lnSpc>
                <a:spcPct val="139978"/>
              </a:lnSpc>
              <a:spcBef>
                <a:spcPts val="0"/>
              </a:spcBef>
              <a:spcAft>
                <a:spcPts val="0"/>
              </a:spcAft>
              <a:buNone/>
            </a:pPr>
            <a:r>
              <a:t/>
            </a:r>
            <a:endParaRPr b="0" i="0" sz="2834" u="none" cap="none" strike="noStrike">
              <a:solidFill>
                <a:srgbClr val="273D3C"/>
              </a:solidFill>
              <a:latin typeface="Arial"/>
              <a:ea typeface="Arial"/>
              <a:cs typeface="Arial"/>
              <a:sym typeface="Arial"/>
            </a:endParaRPr>
          </a:p>
          <a:p>
            <a:pPr indent="0" lvl="0" marL="0" marR="0" rtl="0" algn="just">
              <a:lnSpc>
                <a:spcPct val="139978"/>
              </a:lnSpc>
              <a:spcBef>
                <a:spcPts val="0"/>
              </a:spcBef>
              <a:spcAft>
                <a:spcPts val="0"/>
              </a:spcAft>
              <a:buNone/>
            </a:pPr>
            <a:r>
              <a:rPr b="0" i="0" lang="en-US" sz="2834" u="none" cap="none" strike="noStrike">
                <a:solidFill>
                  <a:srgbClr val="273D3C"/>
                </a:solidFill>
                <a:latin typeface="Arial"/>
                <a:ea typeface="Arial"/>
                <a:cs typeface="Arial"/>
                <a:sym typeface="Arial"/>
              </a:rPr>
              <a:t> f) Alteración de monumentos, sitios con valor antropológico, arqueológico, histórico y, en general, los pertenecientes al patrimonio cultural.</a:t>
            </a:r>
            <a:endParaRPr/>
          </a:p>
          <a:p>
            <a:pPr indent="0" lvl="0" marL="0" marR="0" rtl="0" algn="just">
              <a:lnSpc>
                <a:spcPct val="80698"/>
              </a:lnSpc>
              <a:spcBef>
                <a:spcPts val="0"/>
              </a:spcBef>
              <a:spcAft>
                <a:spcPts val="0"/>
              </a:spcAft>
              <a:buNone/>
            </a:pPr>
            <a:r>
              <a:t/>
            </a:r>
            <a:endParaRPr b="0" i="0" sz="2834" u="none" cap="none" strike="noStrike">
              <a:solidFill>
                <a:srgbClr val="273D3C"/>
              </a:solidFill>
              <a:latin typeface="Arial"/>
              <a:ea typeface="Arial"/>
              <a:cs typeface="Arial"/>
              <a:sym typeface="Arial"/>
            </a:endParaRPr>
          </a:p>
        </p:txBody>
      </p:sp>
      <p:sp>
        <p:nvSpPr>
          <p:cNvPr id="163" name="Google Shape;163;p11"/>
          <p:cNvSpPr txBox="1"/>
          <p:nvPr/>
        </p:nvSpPr>
        <p:spPr>
          <a:xfrm>
            <a:off x="1638320" y="427672"/>
            <a:ext cx="9104330" cy="1078231"/>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299" u="none" cap="none" strike="noStrike">
                <a:solidFill>
                  <a:srgbClr val="273D3C"/>
                </a:solidFill>
                <a:latin typeface="Arial"/>
                <a:ea typeface="Arial"/>
                <a:cs typeface="Arial"/>
                <a:sym typeface="Arial"/>
              </a:rPr>
              <a:t>ECC ARTÍCULO 11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2"/>
          <p:cNvSpPr/>
          <p:nvPr/>
        </p:nvSpPr>
        <p:spPr>
          <a:xfrm>
            <a:off x="5172657" y="2107691"/>
            <a:ext cx="7942686" cy="6071617"/>
          </a:xfrm>
          <a:custGeom>
            <a:rect b="b" l="l" r="r" t="t"/>
            <a:pathLst>
              <a:path extrusionOk="0" h="6071617" w="7942686">
                <a:moveTo>
                  <a:pt x="0" y="0"/>
                </a:moveTo>
                <a:lnTo>
                  <a:pt x="7942686" y="0"/>
                </a:lnTo>
                <a:lnTo>
                  <a:pt x="7942686" y="6071618"/>
                </a:lnTo>
                <a:lnTo>
                  <a:pt x="0" y="6071618"/>
                </a:lnTo>
                <a:lnTo>
                  <a:pt x="0" y="0"/>
                </a:lnTo>
                <a:close/>
              </a:path>
            </a:pathLst>
          </a:custGeom>
          <a:blipFill rotWithShape="1">
            <a:blip r:embed="rId3">
              <a:alphaModFix/>
            </a:blip>
            <a:stretch>
              <a:fillRect b="0" l="0" r="0" t="0"/>
            </a:stretch>
          </a:blipFill>
          <a:ln>
            <a:noFill/>
          </a:ln>
        </p:spPr>
      </p:sp>
      <p:sp>
        <p:nvSpPr>
          <p:cNvPr id="169" name="Google Shape;169;p12"/>
          <p:cNvSpPr/>
          <p:nvPr/>
        </p:nvSpPr>
        <p:spPr>
          <a:xfrm>
            <a:off x="0" y="-450737"/>
            <a:ext cx="14046747" cy="10737737"/>
          </a:xfrm>
          <a:custGeom>
            <a:rect b="b" l="l" r="r" t="t"/>
            <a:pathLst>
              <a:path extrusionOk="0" h="10737737" w="14046747">
                <a:moveTo>
                  <a:pt x="0" y="0"/>
                </a:moveTo>
                <a:lnTo>
                  <a:pt x="14046747" y="0"/>
                </a:lnTo>
                <a:lnTo>
                  <a:pt x="14046747" y="10737737"/>
                </a:lnTo>
                <a:lnTo>
                  <a:pt x="0" y="10737737"/>
                </a:lnTo>
                <a:lnTo>
                  <a:pt x="0" y="0"/>
                </a:lnTo>
                <a:close/>
              </a:path>
            </a:pathLst>
          </a:custGeom>
          <a:blipFill rotWithShape="1">
            <a:blip r:embed="rId3">
              <a:alphaModFix/>
            </a:blip>
            <a:stretch>
              <a:fillRect b="0" l="0" r="0" t="0"/>
            </a:stretch>
          </a:blipFill>
          <a:ln>
            <a:noFill/>
          </a:ln>
        </p:spPr>
      </p:sp>
      <p:sp>
        <p:nvSpPr>
          <p:cNvPr id="170" name="Google Shape;170;p12"/>
          <p:cNvSpPr txBox="1"/>
          <p:nvPr/>
        </p:nvSpPr>
        <p:spPr>
          <a:xfrm>
            <a:off x="14046747" y="6088735"/>
            <a:ext cx="9104330" cy="8045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700" u="none" cap="none" strike="noStrike">
                <a:solidFill>
                  <a:srgbClr val="273D3C"/>
                </a:solidFill>
                <a:latin typeface="Arial"/>
                <a:ea typeface="Arial"/>
                <a:cs typeface="Arial"/>
                <a:sym typeface="Arial"/>
              </a:rPr>
              <a:t>TRAMITACIÓN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3"/>
          <p:cNvSpPr/>
          <p:nvPr/>
        </p:nvSpPr>
        <p:spPr>
          <a:xfrm>
            <a:off x="0" y="194446"/>
            <a:ext cx="16594039" cy="9383259"/>
          </a:xfrm>
          <a:custGeom>
            <a:rect b="b" l="l" r="r" t="t"/>
            <a:pathLst>
              <a:path extrusionOk="0" h="9383259" w="16594039">
                <a:moveTo>
                  <a:pt x="0" y="0"/>
                </a:moveTo>
                <a:lnTo>
                  <a:pt x="16594039" y="0"/>
                </a:lnTo>
                <a:lnTo>
                  <a:pt x="16594039" y="9383259"/>
                </a:lnTo>
                <a:lnTo>
                  <a:pt x="0" y="9383259"/>
                </a:lnTo>
                <a:lnTo>
                  <a:pt x="0" y="0"/>
                </a:lnTo>
                <a:close/>
              </a:path>
            </a:pathLst>
          </a:custGeom>
          <a:blipFill rotWithShape="1">
            <a:blip r:embed="rId3">
              <a:alphaModFix/>
            </a:blip>
            <a:stretch>
              <a:fillRect b="0" l="0" r="0" t="0"/>
            </a:stretch>
          </a:blipFill>
          <a:ln>
            <a:noFill/>
          </a:ln>
        </p:spPr>
      </p:sp>
      <p:sp>
        <p:nvSpPr>
          <p:cNvPr id="176" name="Google Shape;176;p13"/>
          <p:cNvSpPr txBox="1"/>
          <p:nvPr/>
        </p:nvSpPr>
        <p:spPr>
          <a:xfrm>
            <a:off x="6789436" y="9482455"/>
            <a:ext cx="9104330" cy="8045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700" u="none" cap="none" strike="noStrike">
                <a:solidFill>
                  <a:srgbClr val="273D3C"/>
                </a:solidFill>
                <a:latin typeface="Arial"/>
                <a:ea typeface="Arial"/>
                <a:cs typeface="Arial"/>
                <a:sym typeface="Arial"/>
              </a:rPr>
              <a:t>TRAMITACIÓN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4"/>
          <p:cNvSpPr/>
          <p:nvPr/>
        </p:nvSpPr>
        <p:spPr>
          <a:xfrm>
            <a:off x="2531813" y="2299173"/>
            <a:ext cx="13224374" cy="5688654"/>
          </a:xfrm>
          <a:custGeom>
            <a:rect b="b" l="l" r="r" t="t"/>
            <a:pathLst>
              <a:path extrusionOk="0" h="5688654" w="13224374">
                <a:moveTo>
                  <a:pt x="0" y="0"/>
                </a:moveTo>
                <a:lnTo>
                  <a:pt x="13224374" y="0"/>
                </a:lnTo>
                <a:lnTo>
                  <a:pt x="13224374" y="5688654"/>
                </a:lnTo>
                <a:lnTo>
                  <a:pt x="0" y="568865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15"/>
          <p:cNvPicPr preferRelativeResize="0"/>
          <p:nvPr/>
        </p:nvPicPr>
        <p:blipFill rotWithShape="1">
          <a:blip r:embed="rId3">
            <a:alphaModFix/>
          </a:blip>
          <a:srcRect b="0" l="8543" r="8543" t="0"/>
          <a:stretch/>
        </p:blipFill>
        <p:spPr>
          <a:xfrm>
            <a:off x="11779653" y="-276098"/>
            <a:ext cx="5479647" cy="10839197"/>
          </a:xfrm>
          <a:prstGeom prst="rect">
            <a:avLst/>
          </a:prstGeom>
          <a:noFill/>
          <a:ln>
            <a:noFill/>
          </a:ln>
        </p:spPr>
      </p:pic>
      <p:sp>
        <p:nvSpPr>
          <p:cNvPr id="187" name="Google Shape;187;p15"/>
          <p:cNvSpPr txBox="1"/>
          <p:nvPr/>
        </p:nvSpPr>
        <p:spPr>
          <a:xfrm>
            <a:off x="264091" y="1591483"/>
            <a:ext cx="10218000" cy="8652900"/>
          </a:xfrm>
          <a:prstGeom prst="rect">
            <a:avLst/>
          </a:prstGeom>
          <a:noFill/>
          <a:ln>
            <a:noFill/>
          </a:ln>
        </p:spPr>
        <p:txBody>
          <a:bodyPr anchorCtr="0" anchor="t" bIns="0" lIns="0" spcFirstLastPara="1" rIns="0" wrap="square" tIns="0">
            <a:spAutoFit/>
          </a:bodyPr>
          <a:lstStyle/>
          <a:p>
            <a:pPr indent="-446263" lvl="1" marL="892526" marR="0" rtl="0" algn="l">
              <a:lnSpc>
                <a:spcPct val="140019"/>
              </a:lnSpc>
              <a:spcBef>
                <a:spcPts val="0"/>
              </a:spcBef>
              <a:spcAft>
                <a:spcPts val="0"/>
              </a:spcAft>
              <a:buClr>
                <a:srgbClr val="273D3C"/>
              </a:buClr>
              <a:buSzPts val="4133"/>
              <a:buFont typeface="Arial"/>
              <a:buChar char="•"/>
            </a:pPr>
            <a:r>
              <a:rPr b="0" i="0" lang="en-US" sz="4133" u="none" cap="none" strike="noStrike">
                <a:solidFill>
                  <a:srgbClr val="273D3C"/>
                </a:solidFill>
                <a:latin typeface="Arial"/>
                <a:ea typeface="Arial"/>
                <a:cs typeface="Arial"/>
                <a:sym typeface="Arial"/>
              </a:rPr>
              <a:t>EIA : FALTA DE INFORMACIÓN RELEVANTE O ESENCIAL QUE NO PUEDE SER SUBSANADA MEDIANTE ACLARACIONES, RECTIFICACIONES O AMPLIACIONES </a:t>
            </a:r>
            <a:endParaRPr/>
          </a:p>
          <a:p>
            <a:pPr indent="-446263" lvl="1" marL="892526" marR="0" rtl="0" algn="l">
              <a:lnSpc>
                <a:spcPct val="140019"/>
              </a:lnSpc>
              <a:spcBef>
                <a:spcPts val="0"/>
              </a:spcBef>
              <a:spcAft>
                <a:spcPts val="0"/>
              </a:spcAft>
              <a:buClr>
                <a:srgbClr val="273D3C"/>
              </a:buClr>
              <a:buSzPts val="4133"/>
              <a:buFont typeface="Arial"/>
              <a:buChar char="•"/>
            </a:pPr>
            <a:r>
              <a:rPr b="0" i="0" lang="en-US" sz="4133" u="none" cap="none" strike="noStrike">
                <a:solidFill>
                  <a:srgbClr val="273D3C"/>
                </a:solidFill>
                <a:latin typeface="Arial"/>
                <a:ea typeface="Arial"/>
                <a:cs typeface="Arial"/>
                <a:sym typeface="Arial"/>
              </a:rPr>
              <a:t>40 DIAS</a:t>
            </a:r>
            <a:endParaRPr/>
          </a:p>
          <a:p>
            <a:pPr indent="-446263" lvl="1" marL="892526" marR="0" rtl="0" algn="l">
              <a:lnSpc>
                <a:spcPct val="140019"/>
              </a:lnSpc>
              <a:spcBef>
                <a:spcPts val="0"/>
              </a:spcBef>
              <a:spcAft>
                <a:spcPts val="0"/>
              </a:spcAft>
              <a:buClr>
                <a:srgbClr val="273D3C"/>
              </a:buClr>
              <a:buSzPts val="4133"/>
              <a:buFont typeface="Arial"/>
              <a:buChar char="•"/>
            </a:pPr>
            <a:r>
              <a:rPr b="0" i="0" lang="en-US" sz="4133" u="none" cap="none" strike="noStrike">
                <a:solidFill>
                  <a:srgbClr val="273D3C"/>
                </a:solidFill>
                <a:latin typeface="Arial"/>
                <a:ea typeface="Arial"/>
                <a:cs typeface="Arial"/>
                <a:sym typeface="Arial"/>
              </a:rPr>
              <a:t>DIA: FALTA DE INFORMACIÓN ESENCIAL O REQUIERE DE UN ESTUDIO DE IMPACTO AMBIENTAL</a:t>
            </a:r>
            <a:endParaRPr/>
          </a:p>
          <a:p>
            <a:pPr indent="-446263" lvl="1" marL="892526" marR="0" rtl="0" algn="l">
              <a:lnSpc>
                <a:spcPct val="140019"/>
              </a:lnSpc>
              <a:spcBef>
                <a:spcPts val="0"/>
              </a:spcBef>
              <a:spcAft>
                <a:spcPts val="0"/>
              </a:spcAft>
              <a:buClr>
                <a:srgbClr val="273D3C"/>
              </a:buClr>
              <a:buSzPts val="4133"/>
              <a:buFont typeface="Arial"/>
              <a:buChar char="•"/>
            </a:pPr>
            <a:r>
              <a:rPr b="0" i="0" lang="en-US" sz="4133" u="none" cap="none" strike="noStrike">
                <a:solidFill>
                  <a:srgbClr val="273D3C"/>
                </a:solidFill>
                <a:latin typeface="Arial"/>
                <a:ea typeface="Arial"/>
                <a:cs typeface="Arial"/>
                <a:sym typeface="Arial"/>
              </a:rPr>
              <a:t>30 DÍAS</a:t>
            </a:r>
            <a:endParaRPr/>
          </a:p>
        </p:txBody>
      </p:sp>
      <p:sp>
        <p:nvSpPr>
          <p:cNvPr id="188" name="Google Shape;188;p15"/>
          <p:cNvSpPr txBox="1"/>
          <p:nvPr/>
        </p:nvSpPr>
        <p:spPr>
          <a:xfrm>
            <a:off x="1638320" y="427672"/>
            <a:ext cx="9104330" cy="1078231"/>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299" u="none" cap="none" strike="noStrike">
                <a:solidFill>
                  <a:srgbClr val="273D3C"/>
                </a:solidFill>
                <a:latin typeface="Arial"/>
                <a:ea typeface="Arial"/>
                <a:cs typeface="Arial"/>
                <a:sym typeface="Arial"/>
              </a:rPr>
              <a:t>TERMINO ANTICIPADO</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16"/>
          <p:cNvPicPr preferRelativeResize="0"/>
          <p:nvPr/>
        </p:nvPicPr>
        <p:blipFill rotWithShape="1">
          <a:blip r:embed="rId3">
            <a:alphaModFix/>
          </a:blip>
          <a:srcRect b="0" l="35781" r="35781" t="0"/>
          <a:stretch/>
        </p:blipFill>
        <p:spPr>
          <a:xfrm>
            <a:off x="11779653" y="-276098"/>
            <a:ext cx="5479647" cy="10839197"/>
          </a:xfrm>
          <a:prstGeom prst="rect">
            <a:avLst/>
          </a:prstGeom>
          <a:noFill/>
          <a:ln>
            <a:noFill/>
          </a:ln>
        </p:spPr>
      </p:pic>
      <p:sp>
        <p:nvSpPr>
          <p:cNvPr id="194" name="Google Shape;194;p16"/>
          <p:cNvSpPr txBox="1"/>
          <p:nvPr/>
        </p:nvSpPr>
        <p:spPr>
          <a:xfrm>
            <a:off x="2149834" y="317886"/>
            <a:ext cx="6365158" cy="2192656"/>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299" u="none" cap="none" strike="noStrike">
                <a:solidFill>
                  <a:srgbClr val="273D3C"/>
                </a:solidFill>
                <a:latin typeface="Arial"/>
                <a:ea typeface="Arial"/>
                <a:cs typeface="Arial"/>
                <a:sym typeface="Arial"/>
              </a:rPr>
              <a:t>PARTICIPACIÓN CIUDADANA</a:t>
            </a:r>
            <a:endParaRPr/>
          </a:p>
        </p:txBody>
      </p:sp>
      <p:sp>
        <p:nvSpPr>
          <p:cNvPr id="195" name="Google Shape;195;p16"/>
          <p:cNvSpPr txBox="1"/>
          <p:nvPr/>
        </p:nvSpPr>
        <p:spPr>
          <a:xfrm>
            <a:off x="388259" y="3298778"/>
            <a:ext cx="10750953" cy="5919289"/>
          </a:xfrm>
          <a:prstGeom prst="rect">
            <a:avLst/>
          </a:prstGeom>
          <a:noFill/>
          <a:ln>
            <a:noFill/>
          </a:ln>
        </p:spPr>
        <p:txBody>
          <a:bodyPr anchorCtr="0" anchor="t" bIns="0" lIns="0" spcFirstLastPara="1" rIns="0" wrap="square" tIns="0">
            <a:spAutoFit/>
          </a:bodyPr>
          <a:lstStyle/>
          <a:p>
            <a:pPr indent="0" lvl="0" marL="0" marR="0" rtl="0" algn="l">
              <a:lnSpc>
                <a:spcPct val="139971"/>
              </a:lnSpc>
              <a:spcBef>
                <a:spcPts val="0"/>
              </a:spcBef>
              <a:spcAft>
                <a:spcPts val="0"/>
              </a:spcAft>
              <a:buNone/>
            </a:pPr>
            <a:r>
              <a:rPr b="0" i="0" lang="en-US" sz="2832" u="none" cap="none" strike="noStrike">
                <a:solidFill>
                  <a:srgbClr val="273D3C"/>
                </a:solidFill>
                <a:latin typeface="Arial"/>
                <a:ea typeface="Arial"/>
                <a:cs typeface="Arial"/>
                <a:sym typeface="Arial"/>
              </a:rPr>
              <a:t>FORMA DE INTERVENCIÓN DE LOS CIUDADANOS, ORGANIZADOS O NO, EN EL PROCESO DE EVALUACIÓN DE PROYECTOS O ACTIVIDADES QUE CAUSAN IMPACTO AMBIENTAL, CON EL OBJETO DE FORMULAR CONSULTAS Y PLANTEAR LAS OBSERVACIONES, CRÍTICAS Y APRENSIONES QUE LOS MISMOS LES MEREZCAN</a:t>
            </a:r>
            <a:endParaRPr/>
          </a:p>
          <a:p>
            <a:pPr indent="0" lvl="0" marL="0" marR="0" rtl="0" algn="l">
              <a:lnSpc>
                <a:spcPct val="139971"/>
              </a:lnSpc>
              <a:spcBef>
                <a:spcPts val="0"/>
              </a:spcBef>
              <a:spcAft>
                <a:spcPts val="0"/>
              </a:spcAft>
              <a:buNone/>
            </a:pPr>
            <a:r>
              <a:t/>
            </a:r>
            <a:endParaRPr b="0" i="0" sz="2832" u="none" cap="none" strike="noStrike">
              <a:solidFill>
                <a:srgbClr val="273D3C"/>
              </a:solidFill>
              <a:latin typeface="Arial"/>
              <a:ea typeface="Arial"/>
              <a:cs typeface="Arial"/>
              <a:sym typeface="Arial"/>
            </a:endParaRPr>
          </a:p>
          <a:p>
            <a:pPr indent="0" lvl="0" marL="0" marR="0" rtl="0" algn="l">
              <a:lnSpc>
                <a:spcPct val="139971"/>
              </a:lnSpc>
              <a:spcBef>
                <a:spcPts val="0"/>
              </a:spcBef>
              <a:spcAft>
                <a:spcPts val="0"/>
              </a:spcAft>
              <a:buNone/>
            </a:pPr>
            <a:r>
              <a:t/>
            </a:r>
            <a:endParaRPr b="0" i="0" sz="2832" u="none" cap="none" strike="noStrike">
              <a:solidFill>
                <a:srgbClr val="273D3C"/>
              </a:solidFill>
              <a:latin typeface="Arial"/>
              <a:ea typeface="Arial"/>
              <a:cs typeface="Arial"/>
              <a:sym typeface="Arial"/>
            </a:endParaRPr>
          </a:p>
          <a:p>
            <a:pPr indent="-305729" lvl="1" marL="611460" marR="0" rtl="0" algn="l">
              <a:lnSpc>
                <a:spcPct val="139971"/>
              </a:lnSpc>
              <a:spcBef>
                <a:spcPts val="0"/>
              </a:spcBef>
              <a:spcAft>
                <a:spcPts val="0"/>
              </a:spcAft>
              <a:buClr>
                <a:srgbClr val="273D3C"/>
              </a:buClr>
              <a:buSzPts val="2832"/>
              <a:buFont typeface="Arial"/>
              <a:buChar char="•"/>
            </a:pPr>
            <a:r>
              <a:rPr b="0" i="0" lang="en-US" sz="2832" u="none" cap="none" strike="noStrike">
                <a:solidFill>
                  <a:srgbClr val="273D3C"/>
                </a:solidFill>
                <a:latin typeface="Arial"/>
                <a:ea typeface="Arial"/>
                <a:cs typeface="Arial"/>
                <a:sym typeface="Arial"/>
              </a:rPr>
              <a:t>PRINCIPIO 10 DECLARACION DE RIO </a:t>
            </a:r>
            <a:endParaRPr/>
          </a:p>
          <a:p>
            <a:pPr indent="-305729" lvl="1" marL="611460" marR="0" rtl="0" algn="l">
              <a:lnSpc>
                <a:spcPct val="139971"/>
              </a:lnSpc>
              <a:spcBef>
                <a:spcPts val="0"/>
              </a:spcBef>
              <a:spcAft>
                <a:spcPts val="0"/>
              </a:spcAft>
              <a:buClr>
                <a:srgbClr val="273D3C"/>
              </a:buClr>
              <a:buSzPts val="2832"/>
              <a:buFont typeface="Arial"/>
              <a:buChar char="•"/>
            </a:pPr>
            <a:r>
              <a:rPr b="0" i="0" lang="en-US" sz="2832" u="none" cap="none" strike="noStrike">
                <a:solidFill>
                  <a:srgbClr val="273D3C"/>
                </a:solidFill>
                <a:latin typeface="Arial"/>
                <a:ea typeface="Arial"/>
                <a:cs typeface="Arial"/>
                <a:sym typeface="Arial"/>
              </a:rPr>
              <a:t>MENSAJE LEY 19.300</a:t>
            </a:r>
            <a:endParaRPr/>
          </a:p>
          <a:p>
            <a:pPr indent="-305729" lvl="1" marL="611460" marR="0" rtl="0" algn="l">
              <a:lnSpc>
                <a:spcPct val="139971"/>
              </a:lnSpc>
              <a:spcBef>
                <a:spcPts val="0"/>
              </a:spcBef>
              <a:spcAft>
                <a:spcPts val="0"/>
              </a:spcAft>
              <a:buClr>
                <a:srgbClr val="273D3C"/>
              </a:buClr>
              <a:buSzPts val="2832"/>
              <a:buFont typeface="Arial"/>
              <a:buChar char="•"/>
            </a:pPr>
            <a:r>
              <a:rPr b="0" i="0" lang="en-US" sz="2832" u="none" cap="none" strike="noStrike">
                <a:solidFill>
                  <a:srgbClr val="273D3C"/>
                </a:solidFill>
                <a:latin typeface="Arial"/>
                <a:ea typeface="Arial"/>
                <a:cs typeface="Arial"/>
                <a:sym typeface="Arial"/>
              </a:rPr>
              <a:t>ART 4 LEY 19.300 </a:t>
            </a:r>
            <a:endParaRPr/>
          </a:p>
          <a:p>
            <a:pPr indent="-305729" lvl="1" marL="611460" marR="0" rtl="0" algn="l">
              <a:lnSpc>
                <a:spcPct val="139971"/>
              </a:lnSpc>
              <a:spcBef>
                <a:spcPts val="0"/>
              </a:spcBef>
              <a:spcAft>
                <a:spcPts val="0"/>
              </a:spcAft>
              <a:buClr>
                <a:srgbClr val="273D3C"/>
              </a:buClr>
              <a:buSzPts val="2832"/>
              <a:buFont typeface="Arial"/>
              <a:buChar char="•"/>
            </a:pPr>
            <a:r>
              <a:rPr b="0" i="0" lang="en-US" sz="2832" u="none" cap="none" strike="noStrike">
                <a:solidFill>
                  <a:srgbClr val="273D3C"/>
                </a:solidFill>
                <a:latin typeface="Arial"/>
                <a:ea typeface="Arial"/>
                <a:cs typeface="Arial"/>
                <a:sym typeface="Arial"/>
              </a:rPr>
              <a:t>ART 29  Y 30 BIS LEY 19.300</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17"/>
          <p:cNvPicPr preferRelativeResize="0"/>
          <p:nvPr/>
        </p:nvPicPr>
        <p:blipFill rotWithShape="1">
          <a:blip r:embed="rId3">
            <a:alphaModFix/>
          </a:blip>
          <a:srcRect b="0" l="35781" r="35781" t="0"/>
          <a:stretch/>
        </p:blipFill>
        <p:spPr>
          <a:xfrm>
            <a:off x="11779653" y="-276098"/>
            <a:ext cx="5479647" cy="10839197"/>
          </a:xfrm>
          <a:prstGeom prst="rect">
            <a:avLst/>
          </a:prstGeom>
          <a:noFill/>
          <a:ln>
            <a:noFill/>
          </a:ln>
        </p:spPr>
      </p:pic>
      <p:sp>
        <p:nvSpPr>
          <p:cNvPr id="201" name="Google Shape;201;p17"/>
          <p:cNvSpPr txBox="1"/>
          <p:nvPr/>
        </p:nvSpPr>
        <p:spPr>
          <a:xfrm>
            <a:off x="2149834" y="317886"/>
            <a:ext cx="6365158" cy="2192656"/>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299" u="none" cap="none" strike="noStrike">
                <a:solidFill>
                  <a:srgbClr val="273D3C"/>
                </a:solidFill>
                <a:latin typeface="Arial"/>
                <a:ea typeface="Arial"/>
                <a:cs typeface="Arial"/>
                <a:sym typeface="Arial"/>
              </a:rPr>
              <a:t>PARTICIPACIÓN CIUDADANA</a:t>
            </a:r>
            <a:endParaRPr/>
          </a:p>
        </p:txBody>
      </p:sp>
      <p:sp>
        <p:nvSpPr>
          <p:cNvPr id="202" name="Google Shape;202;p17"/>
          <p:cNvSpPr txBox="1"/>
          <p:nvPr/>
        </p:nvSpPr>
        <p:spPr>
          <a:xfrm>
            <a:off x="388259" y="2587807"/>
            <a:ext cx="10750953" cy="7041968"/>
          </a:xfrm>
          <a:prstGeom prst="rect">
            <a:avLst/>
          </a:prstGeom>
          <a:noFill/>
          <a:ln>
            <a:noFill/>
          </a:ln>
        </p:spPr>
        <p:txBody>
          <a:bodyPr anchorCtr="0" anchor="t" bIns="0" lIns="0" spcFirstLastPara="1" rIns="0" wrap="square" tIns="0">
            <a:spAutoFit/>
          </a:bodyPr>
          <a:lstStyle/>
          <a:p>
            <a:pPr indent="0" lvl="0" marL="0" marR="0" rtl="0" algn="just">
              <a:lnSpc>
                <a:spcPct val="140009"/>
              </a:lnSpc>
              <a:spcBef>
                <a:spcPts val="0"/>
              </a:spcBef>
              <a:spcAft>
                <a:spcPts val="0"/>
              </a:spcAft>
              <a:buNone/>
            </a:pPr>
            <a:r>
              <a:rPr b="0" i="0" lang="en-US" sz="2132" u="none" cap="none" strike="noStrike">
                <a:solidFill>
                  <a:srgbClr val="273D3C"/>
                </a:solidFill>
                <a:latin typeface="Arial"/>
                <a:ea typeface="Arial"/>
                <a:cs typeface="Arial"/>
                <a:sym typeface="Arial"/>
              </a:rPr>
              <a:t>EIA &gt; OBLIGATORIA </a:t>
            </a:r>
            <a:endParaRPr/>
          </a:p>
          <a:p>
            <a:pPr indent="0" lvl="0" marL="0" marR="0" rtl="0" algn="just">
              <a:lnSpc>
                <a:spcPct val="140009"/>
              </a:lnSpc>
              <a:spcBef>
                <a:spcPts val="0"/>
              </a:spcBef>
              <a:spcAft>
                <a:spcPts val="0"/>
              </a:spcAft>
              <a:buNone/>
            </a:pPr>
            <a:r>
              <a:rPr b="0" i="0" lang="en-US" sz="2132" u="none" cap="none" strike="noStrike">
                <a:solidFill>
                  <a:srgbClr val="273D3C"/>
                </a:solidFill>
                <a:latin typeface="Arial"/>
                <a:ea typeface="Arial"/>
                <a:cs typeface="Arial"/>
                <a:sym typeface="Arial"/>
              </a:rPr>
              <a:t>DIA &gt; REQUISITOS </a:t>
            </a:r>
            <a:endParaRPr/>
          </a:p>
          <a:p>
            <a:pPr indent="0" lvl="0" marL="0" marR="0" rtl="0" algn="just">
              <a:lnSpc>
                <a:spcPct val="140009"/>
              </a:lnSpc>
              <a:spcBef>
                <a:spcPts val="0"/>
              </a:spcBef>
              <a:spcAft>
                <a:spcPts val="0"/>
              </a:spcAft>
              <a:buNone/>
            </a:pPr>
            <a:r>
              <a:t/>
            </a:r>
            <a:endParaRPr b="0" i="0" sz="2132" u="none" cap="none" strike="noStrike">
              <a:solidFill>
                <a:srgbClr val="273D3C"/>
              </a:solidFill>
              <a:latin typeface="Arial"/>
              <a:ea typeface="Arial"/>
              <a:cs typeface="Arial"/>
              <a:sym typeface="Arial"/>
            </a:endParaRPr>
          </a:p>
          <a:p>
            <a:pPr indent="0" lvl="0" marL="0" marR="0" rtl="0" algn="just">
              <a:lnSpc>
                <a:spcPct val="140009"/>
              </a:lnSpc>
              <a:spcBef>
                <a:spcPts val="0"/>
              </a:spcBef>
              <a:spcAft>
                <a:spcPts val="0"/>
              </a:spcAft>
              <a:buNone/>
            </a:pPr>
            <a:r>
              <a:rPr b="0" i="0" lang="en-US" sz="2132" u="none" cap="none" strike="noStrike">
                <a:solidFill>
                  <a:srgbClr val="273D3C"/>
                </a:solidFill>
                <a:latin typeface="Arial"/>
                <a:ea typeface="Arial"/>
                <a:cs typeface="Arial"/>
                <a:sym typeface="Arial"/>
              </a:rPr>
              <a:t>I) SOLICITUD DE PARTE INTERESADA: LA APERTURA DE UN PERÍODO DE PAC DEBE SER A PETICIÓN DE PARTE; DOS PERSONAS JURÍDICAS O DIEZ PERSONAS NATURALES DIRECTAMENTE AFECTADAS.</a:t>
            </a:r>
            <a:endParaRPr/>
          </a:p>
          <a:p>
            <a:pPr indent="0" lvl="0" marL="0" marR="0" rtl="0" algn="just">
              <a:lnSpc>
                <a:spcPct val="140009"/>
              </a:lnSpc>
              <a:spcBef>
                <a:spcPts val="0"/>
              </a:spcBef>
              <a:spcAft>
                <a:spcPts val="0"/>
              </a:spcAft>
              <a:buNone/>
            </a:pPr>
            <a:r>
              <a:t/>
            </a:r>
            <a:endParaRPr b="0" i="0" sz="2132" u="none" cap="none" strike="noStrike">
              <a:solidFill>
                <a:srgbClr val="273D3C"/>
              </a:solidFill>
              <a:latin typeface="Arial"/>
              <a:ea typeface="Arial"/>
              <a:cs typeface="Arial"/>
              <a:sym typeface="Arial"/>
            </a:endParaRPr>
          </a:p>
          <a:p>
            <a:pPr indent="0" lvl="0" marL="0" marR="0" rtl="0" algn="just">
              <a:lnSpc>
                <a:spcPct val="140009"/>
              </a:lnSpc>
              <a:spcBef>
                <a:spcPts val="0"/>
              </a:spcBef>
              <a:spcAft>
                <a:spcPts val="0"/>
              </a:spcAft>
              <a:buNone/>
            </a:pPr>
            <a:r>
              <a:rPr b="0" i="0" lang="en-US" sz="2132" u="none" cap="none" strike="noStrike">
                <a:solidFill>
                  <a:srgbClr val="273D3C"/>
                </a:solidFill>
                <a:latin typeface="Arial"/>
                <a:ea typeface="Arial"/>
                <a:cs typeface="Arial"/>
                <a:sym typeface="Arial"/>
              </a:rPr>
              <a:t>II) PLAZO: EL PLAZO PARA SOLICITAR LA APERTURA DE UN PERÍODO DE PAC ES DE 10 DÍAS DESDE LA PUBLICACIÓN DEL LISTADO DE DIA PRESENTADAS AL SEIA.</a:t>
            </a:r>
            <a:endParaRPr/>
          </a:p>
          <a:p>
            <a:pPr indent="0" lvl="0" marL="0" marR="0" rtl="0" algn="just">
              <a:lnSpc>
                <a:spcPct val="140009"/>
              </a:lnSpc>
              <a:spcBef>
                <a:spcPts val="0"/>
              </a:spcBef>
              <a:spcAft>
                <a:spcPts val="0"/>
              </a:spcAft>
              <a:buNone/>
            </a:pPr>
            <a:r>
              <a:t/>
            </a:r>
            <a:endParaRPr b="0" i="0" sz="2132" u="none" cap="none" strike="noStrike">
              <a:solidFill>
                <a:srgbClr val="273D3C"/>
              </a:solidFill>
              <a:latin typeface="Arial"/>
              <a:ea typeface="Arial"/>
              <a:cs typeface="Arial"/>
              <a:sym typeface="Arial"/>
            </a:endParaRPr>
          </a:p>
          <a:p>
            <a:pPr indent="0" lvl="0" marL="0" marR="0" rtl="0" algn="just">
              <a:lnSpc>
                <a:spcPct val="140009"/>
              </a:lnSpc>
              <a:spcBef>
                <a:spcPts val="0"/>
              </a:spcBef>
              <a:spcAft>
                <a:spcPts val="0"/>
              </a:spcAft>
              <a:buNone/>
            </a:pPr>
            <a:r>
              <a:rPr b="0" i="0" lang="en-US" sz="2132" u="none" cap="none" strike="noStrike">
                <a:solidFill>
                  <a:srgbClr val="273D3C"/>
                </a:solidFill>
                <a:latin typeface="Arial"/>
                <a:ea typeface="Arial"/>
                <a:cs typeface="Arial"/>
                <a:sym typeface="Arial"/>
              </a:rPr>
              <a:t>III) CARGAS AMBIENTALES: PARA QUE SEA PROCEDENTE LA PAC EN UN PROYECTO INGRESADO MEDIANTE DIA, AQUEL DEBE GENERAR CARGAS AMBIENTALES, LO CUAL ES GENERAR BENEFICIOS SOCIALES Y OCASIONAR EXTERNALIDADES AMBIENTALES NEGATIVAS DURANTE SU CONSTRUCCIÓN U OPERACIÓN.</a:t>
            </a:r>
            <a:endParaRPr/>
          </a:p>
          <a:p>
            <a:pPr indent="0" lvl="0" marL="0" marR="0" rtl="0" algn="just">
              <a:lnSpc>
                <a:spcPct val="140009"/>
              </a:lnSpc>
              <a:spcBef>
                <a:spcPts val="0"/>
              </a:spcBef>
              <a:spcAft>
                <a:spcPts val="0"/>
              </a:spcAft>
              <a:buNone/>
            </a:pPr>
            <a:r>
              <a:t/>
            </a:r>
            <a:endParaRPr b="0" i="0" sz="2132" u="none" cap="none" strike="noStrike">
              <a:solidFill>
                <a:srgbClr val="273D3C"/>
              </a:solidFill>
              <a:latin typeface="Arial"/>
              <a:ea typeface="Arial"/>
              <a:cs typeface="Arial"/>
              <a:sym typeface="Arial"/>
            </a:endParaRPr>
          </a:p>
          <a:p>
            <a:pPr indent="0" lvl="0" marL="0" marR="0" rtl="0" algn="just">
              <a:lnSpc>
                <a:spcPct val="140009"/>
              </a:lnSpc>
              <a:spcBef>
                <a:spcPts val="0"/>
              </a:spcBef>
              <a:spcAft>
                <a:spcPts val="0"/>
              </a:spcAft>
              <a:buNone/>
            </a:pPr>
            <a:r>
              <a:rPr b="0" i="0" lang="en-US" sz="2132" u="none" cap="none" strike="noStrike">
                <a:solidFill>
                  <a:srgbClr val="273D3C"/>
                </a:solidFill>
                <a:latin typeface="Arial"/>
                <a:ea typeface="Arial"/>
                <a:cs typeface="Arial"/>
                <a:sym typeface="Arial"/>
              </a:rPr>
              <a:t>IV) RESOLUCIÓN DE LA DIRECCIÓN REGIONAL O DEL DIRECTOR EJECUTIVO DEL SERVICIO DE EVALUACIÓN AMBIENTAL (EN ADELANTE SEA): LA SOLICITUD DE PAC EN LAS DIA DEBE SER ACEPTADA POR LA DIRECCIÓN REGIONAL O EL DIRECTOR EJECUTIVO DEL SEA, SEGÚN CORRESPONDA.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18"/>
          <p:cNvPicPr preferRelativeResize="0"/>
          <p:nvPr/>
        </p:nvPicPr>
        <p:blipFill rotWithShape="1">
          <a:blip r:embed="rId3">
            <a:alphaModFix/>
          </a:blip>
          <a:srcRect b="4277" l="0" r="0" t="4277"/>
          <a:stretch/>
        </p:blipFill>
        <p:spPr>
          <a:xfrm>
            <a:off x="11779653" y="-276098"/>
            <a:ext cx="5479647" cy="10839197"/>
          </a:xfrm>
          <a:prstGeom prst="rect">
            <a:avLst/>
          </a:prstGeom>
          <a:noFill/>
          <a:ln>
            <a:noFill/>
          </a:ln>
        </p:spPr>
      </p:pic>
      <p:sp>
        <p:nvSpPr>
          <p:cNvPr id="208" name="Google Shape;208;p18"/>
          <p:cNvSpPr txBox="1"/>
          <p:nvPr/>
        </p:nvSpPr>
        <p:spPr>
          <a:xfrm>
            <a:off x="545986" y="3473582"/>
            <a:ext cx="10515245" cy="5490408"/>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US" sz="2917" u="none" cap="none" strike="noStrike">
                <a:solidFill>
                  <a:srgbClr val="273D3C"/>
                </a:solidFill>
                <a:latin typeface="Arial"/>
                <a:ea typeface="Arial"/>
                <a:cs typeface="Arial"/>
                <a:sym typeface="Arial"/>
              </a:rPr>
              <a:t>“LA DEBIDA CONSIDERACIÓN‟ DE LA OBSERVACIÓN, OBVIAMENTE NO IMPLICA CONCLUIR EN UNA POSICIÓN FAVORABLE A LO OBSERVADO, PERO SÍ OBLIGA A LA AUTORIDAD A MOTIVAR ADECUADAMENTE SU RESPUESTA, NO SIENDO SUFICIENTE UNA MERA DESCRIPCIÓN QUE SE LIMITE ÚNICAMENTE A LA REPRODUCCIÓN DE LAS OPINIONES DEL TITULAR O DE LOS ORGANISMOS SECTORIALES, SINO QUE DEBERÁ CONTENER UNA REVISIÓN ACUCIOSA DE TODOS LOS ELEMENTOS TENIDOS EN CUENTA EN LA EVALUACIÓN”</a:t>
            </a:r>
            <a:endParaRPr/>
          </a:p>
          <a:p>
            <a:pPr indent="0" lvl="0" marL="0" marR="0" rtl="0" algn="just">
              <a:lnSpc>
                <a:spcPct val="96811"/>
              </a:lnSpc>
              <a:spcBef>
                <a:spcPts val="0"/>
              </a:spcBef>
              <a:spcAft>
                <a:spcPts val="0"/>
              </a:spcAft>
              <a:buNone/>
            </a:pPr>
            <a:r>
              <a:t/>
            </a:r>
            <a:endParaRPr b="0" i="0" sz="2917" u="none" cap="none" strike="noStrike">
              <a:solidFill>
                <a:srgbClr val="273D3C"/>
              </a:solidFill>
              <a:latin typeface="Arial"/>
              <a:ea typeface="Arial"/>
              <a:cs typeface="Arial"/>
              <a:sym typeface="Arial"/>
            </a:endParaRPr>
          </a:p>
        </p:txBody>
      </p:sp>
      <p:sp>
        <p:nvSpPr>
          <p:cNvPr id="209" name="Google Shape;209;p18"/>
          <p:cNvSpPr txBox="1"/>
          <p:nvPr/>
        </p:nvSpPr>
        <p:spPr>
          <a:xfrm>
            <a:off x="1280107" y="388553"/>
            <a:ext cx="9047003" cy="2867659"/>
          </a:xfrm>
          <a:prstGeom prst="rect">
            <a:avLst/>
          </a:prstGeom>
          <a:noFill/>
          <a:ln>
            <a:noFill/>
          </a:ln>
        </p:spPr>
        <p:txBody>
          <a:bodyPr anchorCtr="0" anchor="t" bIns="0" lIns="0" spcFirstLastPara="1" rIns="0" wrap="square" tIns="0">
            <a:spAutoFit/>
          </a:bodyPr>
          <a:lstStyle/>
          <a:p>
            <a:pPr indent="0" lvl="0" marL="0" marR="0" rtl="0" algn="l">
              <a:lnSpc>
                <a:spcPct val="31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40000"/>
              </a:lnSpc>
              <a:spcBef>
                <a:spcPts val="0"/>
              </a:spcBef>
              <a:spcAft>
                <a:spcPts val="0"/>
              </a:spcAft>
              <a:buNone/>
            </a:pPr>
            <a:r>
              <a:rPr b="0" i="0" lang="en-US" sz="4100" u="none" cap="none" strike="noStrike">
                <a:solidFill>
                  <a:srgbClr val="273D3C"/>
                </a:solidFill>
                <a:latin typeface="Arial"/>
                <a:ea typeface="Arial"/>
                <a:cs typeface="Arial"/>
                <a:sym typeface="Arial"/>
              </a:rPr>
              <a:t>DEBIDA CONSIDERACION DE LAS OBSERVACIONES CIUDADANAS</a:t>
            </a:r>
            <a:endParaRPr/>
          </a:p>
          <a:p>
            <a:pPr indent="0" lvl="0" marL="0" marR="0" rtl="0" algn="l">
              <a:lnSpc>
                <a:spcPct val="140000"/>
              </a:lnSpc>
              <a:spcBef>
                <a:spcPts val="0"/>
              </a:spcBef>
              <a:spcAft>
                <a:spcPts val="0"/>
              </a:spcAft>
              <a:buNone/>
            </a:pPr>
            <a:r>
              <a:rPr b="0" i="0" lang="en-US" sz="4100" u="none" cap="none" strike="noStrike">
                <a:solidFill>
                  <a:srgbClr val="273D3C"/>
                </a:solidFill>
                <a:latin typeface="Arial"/>
                <a:ea typeface="Arial"/>
                <a:cs typeface="Arial"/>
                <a:sym typeface="Arial"/>
              </a:rPr>
              <a:t>2TA R-35-2014</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9"/>
          <p:cNvSpPr/>
          <p:nvPr/>
        </p:nvSpPr>
        <p:spPr>
          <a:xfrm>
            <a:off x="1028700" y="2999859"/>
            <a:ext cx="740752" cy="740752"/>
          </a:xfrm>
          <a:custGeom>
            <a:rect b="b" l="l" r="r" t="t"/>
            <a:pathLst>
              <a:path extrusionOk="0" h="740752" w="740752">
                <a:moveTo>
                  <a:pt x="0" y="0"/>
                </a:moveTo>
                <a:lnTo>
                  <a:pt x="740752" y="0"/>
                </a:lnTo>
                <a:lnTo>
                  <a:pt x="740752" y="740752"/>
                </a:lnTo>
                <a:lnTo>
                  <a:pt x="0" y="740752"/>
                </a:lnTo>
                <a:lnTo>
                  <a:pt x="0" y="0"/>
                </a:lnTo>
                <a:close/>
              </a:path>
            </a:pathLst>
          </a:custGeom>
          <a:blipFill rotWithShape="1">
            <a:blip r:embed="rId3">
              <a:alphaModFix/>
            </a:blip>
            <a:stretch>
              <a:fillRect b="0" l="0" r="0" t="0"/>
            </a:stretch>
          </a:blipFill>
          <a:ln>
            <a:noFill/>
          </a:ln>
        </p:spPr>
      </p:sp>
      <p:sp>
        <p:nvSpPr>
          <p:cNvPr id="215" name="Google Shape;215;p19"/>
          <p:cNvSpPr/>
          <p:nvPr/>
        </p:nvSpPr>
        <p:spPr>
          <a:xfrm>
            <a:off x="1028700" y="6167891"/>
            <a:ext cx="740752" cy="740752"/>
          </a:xfrm>
          <a:custGeom>
            <a:rect b="b" l="l" r="r" t="t"/>
            <a:pathLst>
              <a:path extrusionOk="0" h="740752" w="740752">
                <a:moveTo>
                  <a:pt x="0" y="0"/>
                </a:moveTo>
                <a:lnTo>
                  <a:pt x="740752" y="0"/>
                </a:lnTo>
                <a:lnTo>
                  <a:pt x="740752" y="740752"/>
                </a:lnTo>
                <a:lnTo>
                  <a:pt x="0" y="740752"/>
                </a:lnTo>
                <a:lnTo>
                  <a:pt x="0" y="0"/>
                </a:lnTo>
                <a:close/>
              </a:path>
            </a:pathLst>
          </a:custGeom>
          <a:blipFill rotWithShape="1">
            <a:blip r:embed="rId3">
              <a:alphaModFix/>
            </a:blip>
            <a:stretch>
              <a:fillRect b="0" l="0" r="0" t="0"/>
            </a:stretch>
          </a:blipFill>
          <a:ln>
            <a:noFill/>
          </a:ln>
        </p:spPr>
      </p:sp>
      <p:pic>
        <p:nvPicPr>
          <p:cNvPr id="216" name="Google Shape;216;p19"/>
          <p:cNvPicPr preferRelativeResize="0"/>
          <p:nvPr/>
        </p:nvPicPr>
        <p:blipFill rotWithShape="1">
          <a:blip r:embed="rId4">
            <a:alphaModFix/>
          </a:blip>
          <a:srcRect b="2268" l="0" r="0" t="2269"/>
          <a:stretch/>
        </p:blipFill>
        <p:spPr>
          <a:xfrm>
            <a:off x="10893450" y="-276098"/>
            <a:ext cx="6365850" cy="10839197"/>
          </a:xfrm>
          <a:prstGeom prst="rect">
            <a:avLst/>
          </a:prstGeom>
          <a:noFill/>
          <a:ln>
            <a:noFill/>
          </a:ln>
        </p:spPr>
      </p:pic>
      <p:sp>
        <p:nvSpPr>
          <p:cNvPr id="217" name="Google Shape;217;p19"/>
          <p:cNvSpPr txBox="1"/>
          <p:nvPr/>
        </p:nvSpPr>
        <p:spPr>
          <a:xfrm>
            <a:off x="1218111" y="481239"/>
            <a:ext cx="6365158" cy="1739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273D3C"/>
                </a:solidFill>
                <a:latin typeface="Arial"/>
                <a:ea typeface="Arial"/>
                <a:cs typeface="Arial"/>
                <a:sym typeface="Arial"/>
              </a:rPr>
              <a:t>CONSULTA INDÍGENA</a:t>
            </a:r>
            <a:endParaRPr/>
          </a:p>
        </p:txBody>
      </p:sp>
      <p:sp>
        <p:nvSpPr>
          <p:cNvPr id="218" name="Google Shape;218;p19"/>
          <p:cNvSpPr txBox="1"/>
          <p:nvPr/>
        </p:nvSpPr>
        <p:spPr>
          <a:xfrm>
            <a:off x="487024" y="2484982"/>
            <a:ext cx="9735321" cy="59283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273D3C"/>
                </a:solidFill>
                <a:latin typeface="Arial"/>
                <a:ea typeface="Arial"/>
                <a:cs typeface="Arial"/>
                <a:sym typeface="Arial"/>
              </a:rPr>
              <a:t>● ES UNA OBLIGACIÓN ESTATAL QUE TIENE SU ORIGEN EN EL DERECHO INTERNACIONA  DE LOS DERECHOS HUMANOS: CONVENIO 169 DE LA ORGANIZACIÓN INTERNACIONAL DEL TRABAJO (OIT), SOBRE PUEBLOS INDÍGENAS Y TRIBALES EN PAÍSES INDEPENDIENTES (1989/2008) Y DECLARACIÓN DE LAS NACIONES UNIDAS SOBRE LOS DERECHOS DE LOS PUEBLOS INDÍGENAS (2007)</a:t>
            </a:r>
            <a:endParaRPr/>
          </a:p>
          <a:p>
            <a:pPr indent="0" lvl="0" marL="0" marR="0" rtl="0" algn="just">
              <a:lnSpc>
                <a:spcPct val="140000"/>
              </a:lnSpc>
              <a:spcBef>
                <a:spcPts val="0"/>
              </a:spcBef>
              <a:spcAft>
                <a:spcPts val="0"/>
              </a:spcAft>
              <a:buNone/>
            </a:pPr>
            <a:r>
              <a:t/>
            </a:r>
            <a:endParaRPr b="0" i="0" sz="2100" u="none" cap="none" strike="noStrike">
              <a:solidFill>
                <a:srgbClr val="273D3C"/>
              </a:solidFill>
              <a:latin typeface="Arial"/>
              <a:ea typeface="Arial"/>
              <a:cs typeface="Arial"/>
              <a:sym typeface="Arial"/>
            </a:endParaRPr>
          </a:p>
          <a:p>
            <a:pPr indent="0" lvl="0" marL="0" marR="0" rtl="0" algn="just">
              <a:lnSpc>
                <a:spcPct val="140000"/>
              </a:lnSpc>
              <a:spcBef>
                <a:spcPts val="0"/>
              </a:spcBef>
              <a:spcAft>
                <a:spcPts val="0"/>
              </a:spcAft>
              <a:buNone/>
            </a:pPr>
            <a:r>
              <a:rPr b="0" i="0" lang="en-US" sz="2100" u="none" cap="none" strike="noStrike">
                <a:solidFill>
                  <a:srgbClr val="273D3C"/>
                </a:solidFill>
                <a:latin typeface="Arial"/>
                <a:ea typeface="Arial"/>
                <a:cs typeface="Arial"/>
                <a:sym typeface="Arial"/>
              </a:rPr>
              <a:t>● OBJETIVO: PROPICIAR UN DIÁLOGO INTERCULTURAL PARA PERMITIR LA PARTICIPACIÓN INDÍGENA Y LA PROTECCIÓN DE SUS DERECHOS E INTERESES</a:t>
            </a:r>
            <a:endParaRPr/>
          </a:p>
          <a:p>
            <a:pPr indent="0" lvl="0" marL="0" marR="0" rtl="0" algn="just">
              <a:lnSpc>
                <a:spcPct val="140000"/>
              </a:lnSpc>
              <a:spcBef>
                <a:spcPts val="0"/>
              </a:spcBef>
              <a:spcAft>
                <a:spcPts val="0"/>
              </a:spcAft>
              <a:buNone/>
            </a:pPr>
            <a:r>
              <a:t/>
            </a:r>
            <a:endParaRPr b="0" i="0" sz="2100" u="none" cap="none" strike="noStrike">
              <a:solidFill>
                <a:srgbClr val="273D3C"/>
              </a:solidFill>
              <a:latin typeface="Arial"/>
              <a:ea typeface="Arial"/>
              <a:cs typeface="Arial"/>
              <a:sym typeface="Arial"/>
            </a:endParaRPr>
          </a:p>
          <a:p>
            <a:pPr indent="0" lvl="0" marL="0" marR="0" rtl="0" algn="just">
              <a:lnSpc>
                <a:spcPct val="140000"/>
              </a:lnSpc>
              <a:spcBef>
                <a:spcPts val="0"/>
              </a:spcBef>
              <a:spcAft>
                <a:spcPts val="0"/>
              </a:spcAft>
              <a:buNone/>
            </a:pPr>
            <a:r>
              <a:rPr b="0" i="0" lang="en-US" sz="2100" u="none" cap="none" strike="noStrike">
                <a:solidFill>
                  <a:srgbClr val="273D3C"/>
                </a:solidFill>
                <a:latin typeface="Arial"/>
                <a:ea typeface="Arial"/>
                <a:cs typeface="Arial"/>
                <a:sym typeface="Arial"/>
              </a:rPr>
              <a:t>● IMPLICA CONSULTAR CADA VEZ QUE SE PREVEAN MEDIDAS LEGISLATIVAS O ADMINISTRATIVAS SUSCEPTIBLES DE AFECTAR A PUEBLOS INDÍGENAS, CON LA FINALIDAD DE ALCANZAR UN ACUERDO.</a:t>
            </a:r>
            <a:endParaRPr/>
          </a:p>
          <a:p>
            <a:pPr indent="0" lvl="0" marL="0" marR="0" rtl="0" algn="l">
              <a:lnSpc>
                <a:spcPct val="140000"/>
              </a:lnSpc>
              <a:spcBef>
                <a:spcPts val="0"/>
              </a:spcBef>
              <a:spcAft>
                <a:spcPts val="0"/>
              </a:spcAft>
              <a:buNone/>
            </a:pPr>
            <a:r>
              <a:t/>
            </a:r>
            <a:endParaRPr b="0" i="0" sz="2100" u="none" cap="none" strike="noStrike">
              <a:solidFill>
                <a:srgbClr val="273D3C"/>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b="0" l="35781" r="35781" t="0"/>
          <a:stretch/>
        </p:blipFill>
        <p:spPr>
          <a:xfrm>
            <a:off x="11779653" y="-276098"/>
            <a:ext cx="5479647" cy="10839197"/>
          </a:xfrm>
          <a:prstGeom prst="rect">
            <a:avLst/>
          </a:prstGeom>
          <a:noFill/>
          <a:ln>
            <a:noFill/>
          </a:ln>
        </p:spPr>
      </p:pic>
      <p:sp>
        <p:nvSpPr>
          <p:cNvPr id="100" name="Google Shape;100;p2"/>
          <p:cNvSpPr txBox="1"/>
          <p:nvPr/>
        </p:nvSpPr>
        <p:spPr>
          <a:xfrm>
            <a:off x="2161985" y="904875"/>
            <a:ext cx="6365158" cy="1078231"/>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299" u="none" cap="none" strike="noStrike">
                <a:solidFill>
                  <a:srgbClr val="273D3C"/>
                </a:solidFill>
                <a:latin typeface="Arial"/>
                <a:ea typeface="Arial"/>
                <a:cs typeface="Arial"/>
                <a:sym typeface="Arial"/>
              </a:rPr>
              <a:t>QUE ES EL SEIA</a:t>
            </a:r>
            <a:endParaRPr/>
          </a:p>
        </p:txBody>
      </p:sp>
      <p:sp>
        <p:nvSpPr>
          <p:cNvPr id="101" name="Google Shape;101;p2"/>
          <p:cNvSpPr txBox="1"/>
          <p:nvPr/>
        </p:nvSpPr>
        <p:spPr>
          <a:xfrm>
            <a:off x="1040851" y="2037769"/>
            <a:ext cx="8607426" cy="8525329"/>
          </a:xfrm>
          <a:prstGeom prst="rect">
            <a:avLst/>
          </a:prstGeom>
          <a:noFill/>
          <a:ln>
            <a:noFill/>
          </a:ln>
        </p:spPr>
        <p:txBody>
          <a:bodyPr anchorCtr="0" anchor="t" bIns="0" lIns="0" spcFirstLastPara="1" rIns="0" wrap="square" tIns="0">
            <a:spAutoFit/>
          </a:bodyPr>
          <a:lstStyle/>
          <a:p>
            <a:pPr indent="0" lvl="0" marL="0" marR="0" rtl="0" algn="l">
              <a:lnSpc>
                <a:spcPct val="139978"/>
              </a:lnSpc>
              <a:spcBef>
                <a:spcPts val="0"/>
              </a:spcBef>
              <a:spcAft>
                <a:spcPts val="0"/>
              </a:spcAft>
              <a:buNone/>
            </a:pPr>
            <a:r>
              <a:rPr b="0" i="0" lang="en-US" sz="3732" u="none" cap="none" strike="noStrike">
                <a:solidFill>
                  <a:srgbClr val="273D3C"/>
                </a:solidFill>
                <a:latin typeface="Arial"/>
                <a:ea typeface="Arial"/>
                <a:cs typeface="Arial"/>
                <a:sym typeface="Arial"/>
              </a:rPr>
              <a:t>INSTRUMENTO DE GESTIÓN AMBIENTAL </a:t>
            </a:r>
            <a:endParaRPr/>
          </a:p>
          <a:p>
            <a:pPr indent="-402882" lvl="1" marL="805765" marR="0" rtl="0" algn="l">
              <a:lnSpc>
                <a:spcPct val="139978"/>
              </a:lnSpc>
              <a:spcBef>
                <a:spcPts val="0"/>
              </a:spcBef>
              <a:spcAft>
                <a:spcPts val="0"/>
              </a:spcAft>
              <a:buClr>
                <a:srgbClr val="273D3C"/>
              </a:buClr>
              <a:buSzPts val="3732"/>
              <a:buFont typeface="Arial"/>
              <a:buChar char="•"/>
            </a:pPr>
            <a:r>
              <a:rPr b="0" i="0" lang="en-US" sz="3732" u="none" cap="none" strike="noStrike">
                <a:solidFill>
                  <a:srgbClr val="273D3C"/>
                </a:solidFill>
                <a:latin typeface="Arial"/>
                <a:ea typeface="Arial"/>
                <a:cs typeface="Arial"/>
                <a:sym typeface="Arial"/>
              </a:rPr>
              <a:t>PREVENTIVO</a:t>
            </a:r>
            <a:endParaRPr/>
          </a:p>
          <a:p>
            <a:pPr indent="-402882" lvl="1" marL="805765" marR="0" rtl="0" algn="l">
              <a:lnSpc>
                <a:spcPct val="139978"/>
              </a:lnSpc>
              <a:spcBef>
                <a:spcPts val="0"/>
              </a:spcBef>
              <a:spcAft>
                <a:spcPts val="0"/>
              </a:spcAft>
              <a:buClr>
                <a:srgbClr val="273D3C"/>
              </a:buClr>
              <a:buSzPts val="3732"/>
              <a:buFont typeface="Arial"/>
              <a:buChar char="•"/>
            </a:pPr>
            <a:r>
              <a:rPr b="0" i="0" lang="en-US" sz="3732" u="none" cap="none" strike="noStrike">
                <a:solidFill>
                  <a:srgbClr val="273D3C"/>
                </a:solidFill>
                <a:latin typeface="Arial"/>
                <a:ea typeface="Arial"/>
                <a:cs typeface="Arial"/>
                <a:sym typeface="Arial"/>
              </a:rPr>
              <a:t>PRECAUTORIO </a:t>
            </a:r>
            <a:endParaRPr/>
          </a:p>
          <a:p>
            <a:pPr indent="-402882" lvl="1" marL="805765" marR="0" rtl="0" algn="l">
              <a:lnSpc>
                <a:spcPct val="139978"/>
              </a:lnSpc>
              <a:spcBef>
                <a:spcPts val="0"/>
              </a:spcBef>
              <a:spcAft>
                <a:spcPts val="0"/>
              </a:spcAft>
              <a:buClr>
                <a:srgbClr val="273D3C"/>
              </a:buClr>
              <a:buSzPts val="3732"/>
              <a:buFont typeface="Arial"/>
              <a:buChar char="•"/>
            </a:pPr>
            <a:r>
              <a:rPr b="0" i="0" lang="en-US" sz="3732" u="none" cap="none" strike="noStrike">
                <a:solidFill>
                  <a:srgbClr val="273D3C"/>
                </a:solidFill>
                <a:latin typeface="Arial"/>
                <a:ea typeface="Arial"/>
                <a:cs typeface="Arial"/>
                <a:sym typeface="Arial"/>
              </a:rPr>
              <a:t>VENTANILLA ÚNICA</a:t>
            </a:r>
            <a:endParaRPr/>
          </a:p>
          <a:p>
            <a:pPr indent="0" lvl="0" marL="0" marR="0" rtl="0" algn="l">
              <a:lnSpc>
                <a:spcPct val="139978"/>
              </a:lnSpc>
              <a:spcBef>
                <a:spcPts val="0"/>
              </a:spcBef>
              <a:spcAft>
                <a:spcPts val="0"/>
              </a:spcAft>
              <a:buNone/>
            </a:pPr>
            <a:r>
              <a:t/>
            </a:r>
            <a:endParaRPr b="0" i="0" sz="3732" u="none" cap="none" strike="noStrike">
              <a:solidFill>
                <a:srgbClr val="273D3C"/>
              </a:solidFill>
              <a:latin typeface="Arial"/>
              <a:ea typeface="Arial"/>
              <a:cs typeface="Arial"/>
              <a:sym typeface="Arial"/>
            </a:endParaRPr>
          </a:p>
          <a:p>
            <a:pPr indent="0" lvl="0" marL="0" marR="0" rtl="0" algn="l">
              <a:lnSpc>
                <a:spcPct val="139978"/>
              </a:lnSpc>
              <a:spcBef>
                <a:spcPts val="0"/>
              </a:spcBef>
              <a:spcAft>
                <a:spcPts val="0"/>
              </a:spcAft>
              <a:buNone/>
            </a:pPr>
            <a:r>
              <a:rPr b="0" i="0" lang="en-US" sz="3732" u="none" cap="none" strike="noStrike">
                <a:solidFill>
                  <a:srgbClr val="273D3C"/>
                </a:solidFill>
                <a:latin typeface="Arial"/>
                <a:ea typeface="Arial"/>
                <a:cs typeface="Arial"/>
                <a:sym typeface="Arial"/>
              </a:rPr>
              <a:t>*MENSAJE DE LA LEY 19.300</a:t>
            </a:r>
            <a:endParaRPr/>
          </a:p>
          <a:p>
            <a:pPr indent="0" lvl="0" marL="0" marR="0" rtl="0" algn="l">
              <a:lnSpc>
                <a:spcPct val="139978"/>
              </a:lnSpc>
              <a:spcBef>
                <a:spcPts val="0"/>
              </a:spcBef>
              <a:spcAft>
                <a:spcPts val="0"/>
              </a:spcAft>
              <a:buNone/>
            </a:pPr>
            <a:r>
              <a:rPr b="0" i="0" lang="en-US" sz="3732" u="none" cap="none" strike="noStrike">
                <a:solidFill>
                  <a:srgbClr val="273D3C"/>
                </a:solidFill>
                <a:latin typeface="Arial"/>
                <a:ea typeface="Arial"/>
                <a:cs typeface="Arial"/>
                <a:sym typeface="Arial"/>
              </a:rPr>
              <a:t>*PRINCIPIO 10 DECLARACIÓN DE RIO</a:t>
            </a:r>
            <a:endParaRPr/>
          </a:p>
          <a:p>
            <a:pPr indent="0" lvl="0" marL="0" marR="0" rtl="0" algn="l">
              <a:lnSpc>
                <a:spcPct val="139978"/>
              </a:lnSpc>
              <a:spcBef>
                <a:spcPts val="0"/>
              </a:spcBef>
              <a:spcAft>
                <a:spcPts val="0"/>
              </a:spcAft>
              <a:buNone/>
            </a:pPr>
            <a:r>
              <a:t/>
            </a:r>
            <a:endParaRPr b="0" i="0" sz="3732" u="none" cap="none" strike="noStrike">
              <a:solidFill>
                <a:srgbClr val="273D3C"/>
              </a:solidFill>
              <a:latin typeface="Arial"/>
              <a:ea typeface="Arial"/>
              <a:cs typeface="Arial"/>
              <a:sym typeface="Arial"/>
            </a:endParaRPr>
          </a:p>
          <a:p>
            <a:pPr indent="0" lvl="0" marL="0" marR="0" rtl="0" algn="l">
              <a:lnSpc>
                <a:spcPct val="139978"/>
              </a:lnSpc>
              <a:spcBef>
                <a:spcPts val="0"/>
              </a:spcBef>
              <a:spcAft>
                <a:spcPts val="0"/>
              </a:spcAft>
              <a:buNone/>
            </a:pPr>
            <a:r>
              <a:rPr b="0" i="0" lang="en-US" sz="3732" u="none" cap="none" strike="noStrike">
                <a:solidFill>
                  <a:srgbClr val="273D3C"/>
                </a:solidFill>
                <a:latin typeface="Arial"/>
                <a:ea typeface="Arial"/>
                <a:cs typeface="Arial"/>
                <a:sym typeface="Arial"/>
              </a:rPr>
              <a:t>ORGANISMOS QUE INTERVIENEN</a:t>
            </a:r>
            <a:endParaRPr/>
          </a:p>
          <a:p>
            <a:pPr indent="0" lvl="0" marL="0" marR="0" rtl="0" algn="l">
              <a:lnSpc>
                <a:spcPct val="139978"/>
              </a:lnSpc>
              <a:spcBef>
                <a:spcPts val="0"/>
              </a:spcBef>
              <a:spcAft>
                <a:spcPts val="0"/>
              </a:spcAft>
              <a:buNone/>
            </a:pPr>
            <a:r>
              <a:t/>
            </a:r>
            <a:endParaRPr b="0" i="0" sz="3732" u="none" cap="none" strike="noStrike">
              <a:solidFill>
                <a:srgbClr val="273D3C"/>
              </a:solidFill>
              <a:latin typeface="Arial"/>
              <a:ea typeface="Arial"/>
              <a:cs typeface="Arial"/>
              <a:sym typeface="Arial"/>
            </a:endParaRPr>
          </a:p>
          <a:p>
            <a:pPr indent="0" lvl="0" marL="0" marR="0" rtl="0" algn="l">
              <a:lnSpc>
                <a:spcPct val="139978"/>
              </a:lnSpc>
              <a:spcBef>
                <a:spcPts val="0"/>
              </a:spcBef>
              <a:spcAft>
                <a:spcPts val="0"/>
              </a:spcAft>
              <a:buNone/>
            </a:pPr>
            <a:r>
              <a:rPr b="0" i="0" lang="en-US" sz="3732" u="none" cap="none" strike="noStrike">
                <a:solidFill>
                  <a:srgbClr val="273D3C"/>
                </a:solidFill>
                <a:latin typeface="Arial"/>
                <a:ea typeface="Arial"/>
                <a:cs typeface="Arial"/>
                <a:sym typeface="Arial"/>
              </a:rPr>
              <a:t>SEA + OAECA</a:t>
            </a:r>
            <a:endParaRPr/>
          </a:p>
          <a:p>
            <a:pPr indent="0" lvl="0" marL="0" marR="0" rtl="0" algn="l">
              <a:lnSpc>
                <a:spcPct val="139978"/>
              </a:lnSpc>
              <a:spcBef>
                <a:spcPts val="0"/>
              </a:spcBef>
              <a:spcAft>
                <a:spcPts val="0"/>
              </a:spcAft>
              <a:buNone/>
            </a:pPr>
            <a:r>
              <a:t/>
            </a:r>
            <a:endParaRPr b="0" i="0" sz="3732" u="none" cap="none" strike="noStrike">
              <a:solidFill>
                <a:srgbClr val="273D3C"/>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20"/>
          <p:cNvPicPr preferRelativeResize="0"/>
          <p:nvPr/>
        </p:nvPicPr>
        <p:blipFill rotWithShape="1">
          <a:blip r:embed="rId3">
            <a:alphaModFix/>
          </a:blip>
          <a:srcRect b="0" l="5078" r="5077" t="0"/>
          <a:stretch/>
        </p:blipFill>
        <p:spPr>
          <a:xfrm>
            <a:off x="11779653" y="-276098"/>
            <a:ext cx="5479647" cy="10839197"/>
          </a:xfrm>
          <a:prstGeom prst="rect">
            <a:avLst/>
          </a:prstGeom>
          <a:noFill/>
          <a:ln>
            <a:noFill/>
          </a:ln>
        </p:spPr>
      </p:pic>
      <p:sp>
        <p:nvSpPr>
          <p:cNvPr id="224" name="Google Shape;224;p20"/>
          <p:cNvSpPr txBox="1"/>
          <p:nvPr/>
        </p:nvSpPr>
        <p:spPr>
          <a:xfrm>
            <a:off x="456010" y="981075"/>
            <a:ext cx="10822933" cy="8381818"/>
          </a:xfrm>
          <a:prstGeom prst="rect">
            <a:avLst/>
          </a:prstGeom>
          <a:noFill/>
          <a:ln>
            <a:noFill/>
          </a:ln>
        </p:spPr>
        <p:txBody>
          <a:bodyPr anchorCtr="0" anchor="t" bIns="0" lIns="0" spcFirstLastPara="1" rIns="0" wrap="square" tIns="0">
            <a:spAutoFit/>
          </a:bodyPr>
          <a:lstStyle/>
          <a:p>
            <a:pPr indent="0" lvl="0" marL="0" marR="0" rtl="0" algn="l">
              <a:lnSpc>
                <a:spcPct val="204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40007"/>
              </a:lnSpc>
              <a:spcBef>
                <a:spcPts val="0"/>
              </a:spcBef>
              <a:spcAft>
                <a:spcPts val="0"/>
              </a:spcAft>
              <a:buNone/>
            </a:pPr>
            <a:r>
              <a:rPr b="0" i="0" lang="en-US" sz="2632" u="none" cap="none" strike="noStrike">
                <a:solidFill>
                  <a:srgbClr val="273D3C"/>
                </a:solidFill>
                <a:latin typeface="Arial"/>
                <a:ea typeface="Arial"/>
                <a:cs typeface="Arial"/>
                <a:sym typeface="Arial"/>
              </a:rPr>
              <a:t>¿SUSCEPTIBILIDAD DE AFECTACIÓN DIRECTA?</a:t>
            </a:r>
            <a:endParaRPr/>
          </a:p>
          <a:p>
            <a:pPr indent="0" lvl="0" marL="0" marR="0" rtl="0" algn="just">
              <a:lnSpc>
                <a:spcPct val="140007"/>
              </a:lnSpc>
              <a:spcBef>
                <a:spcPts val="0"/>
              </a:spcBef>
              <a:spcAft>
                <a:spcPts val="0"/>
              </a:spcAft>
              <a:buNone/>
            </a:pPr>
            <a:r>
              <a:t/>
            </a:r>
            <a:endParaRPr b="0" i="0" sz="2632" u="none" cap="none" strike="noStrike">
              <a:solidFill>
                <a:srgbClr val="273D3C"/>
              </a:solidFill>
              <a:latin typeface="Arial"/>
              <a:ea typeface="Arial"/>
              <a:cs typeface="Arial"/>
              <a:sym typeface="Arial"/>
            </a:endParaRPr>
          </a:p>
          <a:p>
            <a:pPr indent="0" lvl="0" marL="0" marR="0" rtl="0" algn="just">
              <a:lnSpc>
                <a:spcPct val="140007"/>
              </a:lnSpc>
              <a:spcBef>
                <a:spcPts val="0"/>
              </a:spcBef>
              <a:spcAft>
                <a:spcPts val="0"/>
              </a:spcAft>
              <a:buNone/>
            </a:pPr>
            <a:r>
              <a:rPr b="0" i="0" lang="en-US" sz="2632" u="none" cap="none" strike="noStrike">
                <a:solidFill>
                  <a:srgbClr val="273D3C"/>
                </a:solidFill>
                <a:latin typeface="Arial"/>
                <a:ea typeface="Arial"/>
                <a:cs typeface="Arial"/>
                <a:sym typeface="Arial"/>
              </a:rPr>
              <a:t>● CUANDO LAS MEDIDAS, YA SEAN LEGISLATIVAS O ADMINISTRATIVAS, QUE SEAN CAPACES DE GENERAR UN IMPACTO SIGNIFICATIVO Y ESPECÍFICO SOBRE LOS PUEBLOS INDÍGENAS EN SU CALIDAD DE TALES, AFECTANDO EL EJERCICIO DE SUS TRADICIONES Y COSTUMBRES ANCESTRALES, PRÁCTICAS RELIGIOSAS, CULTURALES O ESPIRITUALES, O LA RELACIÓN CON SUS TIERRAS (CONADI, GUÍA DE ORIENTACIÓN METODOLÓGICA )</a:t>
            </a:r>
            <a:endParaRPr/>
          </a:p>
          <a:p>
            <a:pPr indent="0" lvl="0" marL="0" marR="0" rtl="0" algn="just">
              <a:lnSpc>
                <a:spcPct val="140007"/>
              </a:lnSpc>
              <a:spcBef>
                <a:spcPts val="0"/>
              </a:spcBef>
              <a:spcAft>
                <a:spcPts val="0"/>
              </a:spcAft>
              <a:buNone/>
            </a:pPr>
            <a:r>
              <a:t/>
            </a:r>
            <a:endParaRPr b="0" i="0" sz="2632" u="none" cap="none" strike="noStrike">
              <a:solidFill>
                <a:srgbClr val="273D3C"/>
              </a:solidFill>
              <a:latin typeface="Arial"/>
              <a:ea typeface="Arial"/>
              <a:cs typeface="Arial"/>
              <a:sym typeface="Arial"/>
            </a:endParaRPr>
          </a:p>
          <a:p>
            <a:pPr indent="0" lvl="0" marL="0" marR="0" rtl="0" algn="just">
              <a:lnSpc>
                <a:spcPct val="140007"/>
              </a:lnSpc>
              <a:spcBef>
                <a:spcPts val="0"/>
              </a:spcBef>
              <a:spcAft>
                <a:spcPts val="0"/>
              </a:spcAft>
              <a:buNone/>
            </a:pPr>
            <a:r>
              <a:rPr b="0" i="0" lang="en-US" sz="2632" u="none" cap="none" strike="noStrike">
                <a:solidFill>
                  <a:srgbClr val="273D3C"/>
                </a:solidFill>
                <a:latin typeface="Arial"/>
                <a:ea typeface="Arial"/>
                <a:cs typeface="Arial"/>
                <a:sym typeface="Arial"/>
              </a:rPr>
              <a:t>●AFECTACIÓN DIRECTA: CUANDO LAS MEDIDAS PRODUZCAN CONSECUENCIAS ESPECÍFICAS SOBRE LOS PUEBLOS INDÍGENAS DE MODOS NO PERCIBIDOS POR OTROS INDIVIDUOS DE LA SOCIEDAD (RELATOR ESPECIAL SOBRE LA SITUACIÓN DE LOS DERECHOS HUMANOS Y LAS LIBERTADES FUNDAMENTALES DE LOS INDÍGENAS, JAMES ANAYA)</a:t>
            </a:r>
            <a:endParaRPr/>
          </a:p>
          <a:p>
            <a:pPr indent="0" lvl="0" marL="0" marR="0" rtl="0" algn="l">
              <a:lnSpc>
                <a:spcPct val="140007"/>
              </a:lnSpc>
              <a:spcBef>
                <a:spcPts val="0"/>
              </a:spcBef>
              <a:spcAft>
                <a:spcPts val="0"/>
              </a:spcAft>
              <a:buNone/>
            </a:pPr>
            <a:r>
              <a:t/>
            </a:r>
            <a:endParaRPr b="0" i="0" sz="2632" u="none" cap="none" strike="noStrike">
              <a:solidFill>
                <a:srgbClr val="273D3C"/>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21"/>
          <p:cNvPicPr preferRelativeResize="0"/>
          <p:nvPr/>
        </p:nvPicPr>
        <p:blipFill rotWithShape="1">
          <a:blip r:embed="rId3">
            <a:alphaModFix/>
          </a:blip>
          <a:srcRect b="0" l="5092" r="5091" t="0"/>
          <a:stretch/>
        </p:blipFill>
        <p:spPr>
          <a:xfrm>
            <a:off x="11779653" y="-276098"/>
            <a:ext cx="5479647" cy="10839197"/>
          </a:xfrm>
          <a:prstGeom prst="rect">
            <a:avLst/>
          </a:prstGeom>
          <a:noFill/>
          <a:ln>
            <a:noFill/>
          </a:ln>
        </p:spPr>
      </p:pic>
      <p:sp>
        <p:nvSpPr>
          <p:cNvPr id="230" name="Google Shape;230;p21"/>
          <p:cNvSpPr txBox="1"/>
          <p:nvPr/>
        </p:nvSpPr>
        <p:spPr>
          <a:xfrm>
            <a:off x="666163" y="172593"/>
            <a:ext cx="9453347" cy="9190355"/>
          </a:xfrm>
          <a:prstGeom prst="rect">
            <a:avLst/>
          </a:prstGeom>
          <a:noFill/>
          <a:ln>
            <a:noFill/>
          </a:ln>
        </p:spPr>
        <p:txBody>
          <a:bodyPr anchorCtr="0" anchor="t" bIns="0" lIns="0" spcFirstLastPara="1" rIns="0" wrap="square" tIns="0">
            <a:spAutoFit/>
          </a:bodyPr>
          <a:lstStyle/>
          <a:p>
            <a:pPr indent="0" lvl="0" marL="0" marR="0" rtl="0" algn="just">
              <a:lnSpc>
                <a:spcPct val="140017"/>
              </a:lnSpc>
              <a:spcBef>
                <a:spcPts val="0"/>
              </a:spcBef>
              <a:spcAft>
                <a:spcPts val="0"/>
              </a:spcAft>
              <a:buNone/>
            </a:pPr>
            <a:r>
              <a:rPr b="0" i="0" lang="en-US" sz="2299" u="none" cap="none" strike="noStrike">
                <a:solidFill>
                  <a:srgbClr val="273D3C"/>
                </a:solidFill>
                <a:latin typeface="Arial"/>
                <a:ea typeface="Arial"/>
                <a:cs typeface="Arial"/>
                <a:sym typeface="Arial"/>
              </a:rPr>
              <a:t>LA COMISIÓN INTERAMERICANA DE DERECHOS HUMANOS: la obtención del consentimiento de los pueblos indígenas adquiere carácter obligatorio cuando: </a:t>
            </a:r>
            <a:endParaRPr/>
          </a:p>
          <a:p>
            <a:pPr indent="0" lvl="0" marL="0" marR="0" rtl="0" algn="just">
              <a:lnSpc>
                <a:spcPct val="140017"/>
              </a:lnSpc>
              <a:spcBef>
                <a:spcPts val="0"/>
              </a:spcBef>
              <a:spcAft>
                <a:spcPts val="0"/>
              </a:spcAft>
              <a:buNone/>
            </a:pPr>
            <a:r>
              <a:t/>
            </a:r>
            <a:endParaRPr b="0" i="0" sz="2299" u="none" cap="none" strike="noStrike">
              <a:solidFill>
                <a:srgbClr val="273D3C"/>
              </a:solidFill>
              <a:latin typeface="Arial"/>
              <a:ea typeface="Arial"/>
              <a:cs typeface="Arial"/>
              <a:sym typeface="Arial"/>
            </a:endParaRPr>
          </a:p>
          <a:p>
            <a:pPr indent="0" lvl="0" marL="0" marR="0" rtl="0" algn="just">
              <a:lnSpc>
                <a:spcPct val="140017"/>
              </a:lnSpc>
              <a:spcBef>
                <a:spcPts val="0"/>
              </a:spcBef>
              <a:spcAft>
                <a:spcPts val="0"/>
              </a:spcAft>
              <a:buNone/>
            </a:pPr>
            <a:r>
              <a:rPr b="0" i="0" lang="en-US" sz="2299" u="none" cap="none" strike="noStrike">
                <a:solidFill>
                  <a:srgbClr val="273D3C"/>
                </a:solidFill>
                <a:latin typeface="Arial"/>
                <a:ea typeface="Arial"/>
                <a:cs typeface="Arial"/>
                <a:sym typeface="Arial"/>
              </a:rPr>
              <a:t>A) proyectos de inversión que impliquen desplazamiento y reubicación permanente de pueblos o comunidades indígenas.</a:t>
            </a:r>
            <a:endParaRPr/>
          </a:p>
          <a:p>
            <a:pPr indent="0" lvl="0" marL="0" marR="0" rtl="0" algn="just">
              <a:lnSpc>
                <a:spcPct val="140017"/>
              </a:lnSpc>
              <a:spcBef>
                <a:spcPts val="0"/>
              </a:spcBef>
              <a:spcAft>
                <a:spcPts val="0"/>
              </a:spcAft>
              <a:buNone/>
            </a:pPr>
            <a:r>
              <a:t/>
            </a:r>
            <a:endParaRPr b="0" i="0" sz="2299" u="none" cap="none" strike="noStrike">
              <a:solidFill>
                <a:srgbClr val="273D3C"/>
              </a:solidFill>
              <a:latin typeface="Arial"/>
              <a:ea typeface="Arial"/>
              <a:cs typeface="Arial"/>
              <a:sym typeface="Arial"/>
            </a:endParaRPr>
          </a:p>
          <a:p>
            <a:pPr indent="0" lvl="0" marL="0" marR="0" rtl="0" algn="just">
              <a:lnSpc>
                <a:spcPct val="140017"/>
              </a:lnSpc>
              <a:spcBef>
                <a:spcPts val="0"/>
              </a:spcBef>
              <a:spcAft>
                <a:spcPts val="0"/>
              </a:spcAft>
              <a:buNone/>
            </a:pPr>
            <a:r>
              <a:rPr b="0" i="0" lang="en-US" sz="2299" u="none" cap="none" strike="noStrike">
                <a:solidFill>
                  <a:srgbClr val="273D3C"/>
                </a:solidFill>
                <a:latin typeface="Arial"/>
                <a:ea typeface="Arial"/>
                <a:cs typeface="Arial"/>
                <a:sym typeface="Arial"/>
              </a:rPr>
              <a:t>b) El consentimiento deviene en obligatorio, si se trata de un proyecto de inversión o desarrollo o de concesión de  Explotación, cuya ejecución privaría a los pueblos indígenas de la “capacidad de usar y gozar de sus tierras y de otros recursos naturales necesarios para su subsistencia” (Derechos de los pueblos indígenas y tribales sobre sus tierras ancestrales y recursos naturales).</a:t>
            </a:r>
            <a:endParaRPr/>
          </a:p>
          <a:p>
            <a:pPr indent="0" lvl="0" marL="0" marR="0" rtl="0" algn="just">
              <a:lnSpc>
                <a:spcPct val="140017"/>
              </a:lnSpc>
              <a:spcBef>
                <a:spcPts val="0"/>
              </a:spcBef>
              <a:spcAft>
                <a:spcPts val="0"/>
              </a:spcAft>
              <a:buNone/>
            </a:pPr>
            <a:r>
              <a:t/>
            </a:r>
            <a:endParaRPr b="0" i="0" sz="2299" u="none" cap="none" strike="noStrike">
              <a:solidFill>
                <a:srgbClr val="273D3C"/>
              </a:solidFill>
              <a:latin typeface="Arial"/>
              <a:ea typeface="Arial"/>
              <a:cs typeface="Arial"/>
              <a:sym typeface="Arial"/>
            </a:endParaRPr>
          </a:p>
          <a:p>
            <a:pPr indent="0" lvl="0" marL="0" marR="0" rtl="0" algn="just">
              <a:lnSpc>
                <a:spcPct val="140017"/>
              </a:lnSpc>
              <a:spcBef>
                <a:spcPts val="0"/>
              </a:spcBef>
              <a:spcAft>
                <a:spcPts val="0"/>
              </a:spcAft>
              <a:buNone/>
            </a:pPr>
            <a:r>
              <a:rPr b="0" i="0" lang="en-US" sz="2299" u="none" cap="none" strike="noStrike">
                <a:solidFill>
                  <a:srgbClr val="273D3C"/>
                </a:solidFill>
                <a:latin typeface="Arial"/>
                <a:ea typeface="Arial"/>
                <a:cs typeface="Arial"/>
                <a:sym typeface="Arial"/>
              </a:rPr>
              <a:t> c) En el evento en que se deposite o almacenen materiales “peligrosos en tierras o territorios indígenas” (Normas y jurisprudencia del Sistema Interamericano de Derechos Humanos. OEA/Ser.L/V/II. Doc. 56/09 30 de diciembre de 2009. Pág.125-126</a:t>
            </a:r>
            <a:endParaRPr/>
          </a:p>
          <a:p>
            <a:pPr indent="0" lvl="0" marL="0" marR="0" rtl="0" algn="just">
              <a:lnSpc>
                <a:spcPct val="140017"/>
              </a:lnSpc>
              <a:spcBef>
                <a:spcPts val="0"/>
              </a:spcBef>
              <a:spcAft>
                <a:spcPts val="0"/>
              </a:spcAft>
              <a:buNone/>
            </a:pPr>
            <a:r>
              <a:t/>
            </a:r>
            <a:endParaRPr b="0" i="0" sz="2299" u="none" cap="none" strike="noStrike">
              <a:solidFill>
                <a:srgbClr val="273D3C"/>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2"/>
          <p:cNvSpPr/>
          <p:nvPr/>
        </p:nvSpPr>
        <p:spPr>
          <a:xfrm>
            <a:off x="1028700" y="2999859"/>
            <a:ext cx="740752" cy="740752"/>
          </a:xfrm>
          <a:custGeom>
            <a:rect b="b" l="l" r="r" t="t"/>
            <a:pathLst>
              <a:path extrusionOk="0" h="740752" w="740752">
                <a:moveTo>
                  <a:pt x="0" y="0"/>
                </a:moveTo>
                <a:lnTo>
                  <a:pt x="740752" y="0"/>
                </a:lnTo>
                <a:lnTo>
                  <a:pt x="740752" y="740752"/>
                </a:lnTo>
                <a:lnTo>
                  <a:pt x="0" y="740752"/>
                </a:lnTo>
                <a:lnTo>
                  <a:pt x="0" y="0"/>
                </a:lnTo>
                <a:close/>
              </a:path>
            </a:pathLst>
          </a:custGeom>
          <a:blipFill rotWithShape="1">
            <a:blip r:embed="rId3">
              <a:alphaModFix/>
            </a:blip>
            <a:stretch>
              <a:fillRect b="0" l="0" r="0" t="0"/>
            </a:stretch>
          </a:blipFill>
          <a:ln>
            <a:noFill/>
          </a:ln>
        </p:spPr>
      </p:sp>
      <p:sp>
        <p:nvSpPr>
          <p:cNvPr id="236" name="Google Shape;236;p22"/>
          <p:cNvSpPr/>
          <p:nvPr/>
        </p:nvSpPr>
        <p:spPr>
          <a:xfrm>
            <a:off x="1028700" y="6167891"/>
            <a:ext cx="740752" cy="740752"/>
          </a:xfrm>
          <a:custGeom>
            <a:rect b="b" l="l" r="r" t="t"/>
            <a:pathLst>
              <a:path extrusionOk="0" h="740752" w="740752">
                <a:moveTo>
                  <a:pt x="0" y="0"/>
                </a:moveTo>
                <a:lnTo>
                  <a:pt x="740752" y="0"/>
                </a:lnTo>
                <a:lnTo>
                  <a:pt x="740752" y="740752"/>
                </a:lnTo>
                <a:lnTo>
                  <a:pt x="0" y="740752"/>
                </a:lnTo>
                <a:lnTo>
                  <a:pt x="0" y="0"/>
                </a:lnTo>
                <a:close/>
              </a:path>
            </a:pathLst>
          </a:custGeom>
          <a:blipFill rotWithShape="1">
            <a:blip r:embed="rId3">
              <a:alphaModFix/>
            </a:blip>
            <a:stretch>
              <a:fillRect b="0" l="0" r="0" t="0"/>
            </a:stretch>
          </a:blipFill>
          <a:ln>
            <a:noFill/>
          </a:ln>
        </p:spPr>
      </p:sp>
      <p:pic>
        <p:nvPicPr>
          <p:cNvPr id="237" name="Google Shape;237;p22"/>
          <p:cNvPicPr preferRelativeResize="0"/>
          <p:nvPr/>
        </p:nvPicPr>
        <p:blipFill rotWithShape="1">
          <a:blip r:embed="rId4">
            <a:alphaModFix/>
          </a:blip>
          <a:srcRect b="10250" l="0" r="0" t="10250"/>
          <a:stretch/>
        </p:blipFill>
        <p:spPr>
          <a:xfrm>
            <a:off x="10893450" y="-276098"/>
            <a:ext cx="6365850" cy="10839197"/>
          </a:xfrm>
          <a:prstGeom prst="rect">
            <a:avLst/>
          </a:prstGeom>
          <a:noFill/>
          <a:ln>
            <a:noFill/>
          </a:ln>
        </p:spPr>
      </p:pic>
      <p:sp>
        <p:nvSpPr>
          <p:cNvPr id="238" name="Google Shape;238;p22"/>
          <p:cNvSpPr txBox="1"/>
          <p:nvPr/>
        </p:nvSpPr>
        <p:spPr>
          <a:xfrm>
            <a:off x="1218111" y="481239"/>
            <a:ext cx="6365158" cy="1739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273D3C"/>
                </a:solidFill>
                <a:latin typeface="Arial"/>
                <a:ea typeface="Arial"/>
                <a:cs typeface="Arial"/>
                <a:sym typeface="Arial"/>
              </a:rPr>
              <a:t>REUNIONES CON LOS GHHPPI</a:t>
            </a:r>
            <a:endParaRPr/>
          </a:p>
        </p:txBody>
      </p:sp>
      <p:sp>
        <p:nvSpPr>
          <p:cNvPr id="239" name="Google Shape;239;p22"/>
          <p:cNvSpPr txBox="1"/>
          <p:nvPr/>
        </p:nvSpPr>
        <p:spPr>
          <a:xfrm>
            <a:off x="487024" y="2484982"/>
            <a:ext cx="9735321" cy="667131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273D3C"/>
                </a:solidFill>
                <a:latin typeface="Arial"/>
                <a:ea typeface="Arial"/>
                <a:cs typeface="Arial"/>
                <a:sym typeface="Arial"/>
              </a:rPr>
              <a:t>● ART 86 RSEIA &gt; EIA</a:t>
            </a:r>
            <a:endParaRPr/>
          </a:p>
          <a:p>
            <a:pPr indent="-226695" lvl="1" marL="453390" marR="0" rtl="0" algn="just">
              <a:lnSpc>
                <a:spcPct val="140000"/>
              </a:lnSpc>
              <a:spcBef>
                <a:spcPts val="0"/>
              </a:spcBef>
              <a:spcAft>
                <a:spcPts val="0"/>
              </a:spcAft>
              <a:buClr>
                <a:srgbClr val="273D3C"/>
              </a:buClr>
              <a:buSzPts val="2100"/>
              <a:buFont typeface="Arial"/>
              <a:buChar char="•"/>
            </a:pPr>
            <a:r>
              <a:rPr b="0" i="0" lang="en-US" sz="2100" u="none" cap="none" strike="noStrike">
                <a:solidFill>
                  <a:srgbClr val="273D3C"/>
                </a:solidFill>
                <a:latin typeface="Arial"/>
                <a:ea typeface="Arial"/>
                <a:cs typeface="Arial"/>
                <a:sym typeface="Arial"/>
              </a:rPr>
              <a:t>CUANDO EL PROYECTO O ACTIVIDAD SOMETIDO A EVALUACIÓN MEDIANTE UN ESTUDIO DE IMPACTO AMBIENTAL, SE EMPLACE EN TIERRAS INDÍGENAS, ÁREAS DE DESARROLLO INDÍGENA O EN LAS CERCANÍAS A GRUPOS HUMANOS PERTENECIENTES A PUEBLOS INDÍGENAS, </a:t>
            </a:r>
            <a:endParaRPr/>
          </a:p>
          <a:p>
            <a:pPr indent="0" lvl="0" marL="0" marR="0" rtl="0" algn="just">
              <a:lnSpc>
                <a:spcPct val="140000"/>
              </a:lnSpc>
              <a:spcBef>
                <a:spcPts val="0"/>
              </a:spcBef>
              <a:spcAft>
                <a:spcPts val="0"/>
              </a:spcAft>
              <a:buNone/>
            </a:pPr>
            <a:r>
              <a:t/>
            </a:r>
            <a:endParaRPr b="0" i="0" sz="2100" u="none" cap="none" strike="noStrike">
              <a:solidFill>
                <a:srgbClr val="273D3C"/>
              </a:solidFill>
              <a:latin typeface="Arial"/>
              <a:ea typeface="Arial"/>
              <a:cs typeface="Arial"/>
              <a:sym typeface="Arial"/>
            </a:endParaRPr>
          </a:p>
          <a:p>
            <a:pPr indent="-226695" lvl="1" marL="453390" marR="0" rtl="0" algn="just">
              <a:lnSpc>
                <a:spcPct val="140000"/>
              </a:lnSpc>
              <a:spcBef>
                <a:spcPts val="0"/>
              </a:spcBef>
              <a:spcAft>
                <a:spcPts val="0"/>
              </a:spcAft>
              <a:buClr>
                <a:srgbClr val="273D3C"/>
              </a:buClr>
              <a:buSzPts val="2100"/>
              <a:buFont typeface="Arial"/>
              <a:buChar char="•"/>
            </a:pPr>
            <a:r>
              <a:rPr b="0" i="0" lang="en-US" sz="2100" u="none" cap="none" strike="noStrike">
                <a:solidFill>
                  <a:srgbClr val="273D3C"/>
                </a:solidFill>
                <a:latin typeface="Arial"/>
                <a:ea typeface="Arial"/>
                <a:cs typeface="Arial"/>
                <a:sym typeface="Arial"/>
              </a:rPr>
              <a:t>EL DIRECTOR REGIONAL O EL DIRECTOR EJECUTIVO DEL SERVICIO REALIZARÁ REUNIONES CON LOS GRUPOS HUMANOS PERTENECIENTES A PUEBLOS INDÍGENAS LOCALIZADOS EN EL ÁREA EN QUE SE DESARROLLARÁ EL PROYECTO O ACTIVIDAD, POR UN PERÍODO NO SUPERIOR A TREINTA DÍAS CONTADOS DESDE LA DECLARACIÓN DE ADMISIBILIDAD DEL PROYECTO, CON EL OBJETO DE RECOGER SUS OPINIONES, ANALIZARLAS Y, SI CORRESPONDE, DETERMINAR LA PROCEDENCIA DE LA APLICACIÓN DEL ARTÍCULO 36.</a:t>
            </a:r>
            <a:endParaRPr/>
          </a:p>
          <a:p>
            <a:pPr indent="0" lvl="0" marL="0" marR="0" rtl="0" algn="just">
              <a:lnSpc>
                <a:spcPct val="140000"/>
              </a:lnSpc>
              <a:spcBef>
                <a:spcPts val="0"/>
              </a:spcBef>
              <a:spcAft>
                <a:spcPts val="0"/>
              </a:spcAft>
              <a:buNone/>
            </a:pPr>
            <a:r>
              <a:rPr b="0" i="0" lang="en-US" sz="2100" u="none" cap="none" strike="noStrike">
                <a:solidFill>
                  <a:srgbClr val="273D3C"/>
                </a:solidFill>
                <a:latin typeface="Arial"/>
                <a:ea typeface="Arial"/>
                <a:cs typeface="Arial"/>
                <a:sym typeface="Arial"/>
              </a:rPr>
              <a:t> </a:t>
            </a:r>
            <a:endParaRPr/>
          </a:p>
          <a:p>
            <a:pPr indent="0" lvl="0" marL="0" marR="0" rtl="0" algn="just">
              <a:lnSpc>
                <a:spcPct val="140000"/>
              </a:lnSpc>
              <a:spcBef>
                <a:spcPts val="0"/>
              </a:spcBef>
              <a:spcAft>
                <a:spcPts val="0"/>
              </a:spcAft>
              <a:buNone/>
            </a:pPr>
            <a:r>
              <a:t/>
            </a:r>
            <a:endParaRPr b="0" i="0" sz="2100" u="none" cap="none" strike="noStrike">
              <a:solidFill>
                <a:srgbClr val="273D3C"/>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3"/>
          <p:cNvSpPr/>
          <p:nvPr/>
        </p:nvSpPr>
        <p:spPr>
          <a:xfrm>
            <a:off x="1028700" y="2999859"/>
            <a:ext cx="740752" cy="740752"/>
          </a:xfrm>
          <a:custGeom>
            <a:rect b="b" l="l" r="r" t="t"/>
            <a:pathLst>
              <a:path extrusionOk="0" h="740752" w="740752">
                <a:moveTo>
                  <a:pt x="0" y="0"/>
                </a:moveTo>
                <a:lnTo>
                  <a:pt x="740752" y="0"/>
                </a:lnTo>
                <a:lnTo>
                  <a:pt x="740752" y="740752"/>
                </a:lnTo>
                <a:lnTo>
                  <a:pt x="0" y="740752"/>
                </a:lnTo>
                <a:lnTo>
                  <a:pt x="0" y="0"/>
                </a:lnTo>
                <a:close/>
              </a:path>
            </a:pathLst>
          </a:custGeom>
          <a:blipFill rotWithShape="1">
            <a:blip r:embed="rId3">
              <a:alphaModFix/>
            </a:blip>
            <a:stretch>
              <a:fillRect b="0" l="0" r="0" t="0"/>
            </a:stretch>
          </a:blipFill>
          <a:ln>
            <a:noFill/>
          </a:ln>
        </p:spPr>
      </p:sp>
      <p:sp>
        <p:nvSpPr>
          <p:cNvPr id="245" name="Google Shape;245;p23"/>
          <p:cNvSpPr/>
          <p:nvPr/>
        </p:nvSpPr>
        <p:spPr>
          <a:xfrm>
            <a:off x="1028700" y="6167891"/>
            <a:ext cx="740752" cy="740752"/>
          </a:xfrm>
          <a:custGeom>
            <a:rect b="b" l="l" r="r" t="t"/>
            <a:pathLst>
              <a:path extrusionOk="0" h="740752" w="740752">
                <a:moveTo>
                  <a:pt x="0" y="0"/>
                </a:moveTo>
                <a:lnTo>
                  <a:pt x="740752" y="0"/>
                </a:lnTo>
                <a:lnTo>
                  <a:pt x="740752" y="740752"/>
                </a:lnTo>
                <a:lnTo>
                  <a:pt x="0" y="740752"/>
                </a:lnTo>
                <a:lnTo>
                  <a:pt x="0" y="0"/>
                </a:lnTo>
                <a:close/>
              </a:path>
            </a:pathLst>
          </a:custGeom>
          <a:blipFill rotWithShape="1">
            <a:blip r:embed="rId3">
              <a:alphaModFix/>
            </a:blip>
            <a:stretch>
              <a:fillRect b="0" l="0" r="0" t="0"/>
            </a:stretch>
          </a:blipFill>
          <a:ln>
            <a:noFill/>
          </a:ln>
        </p:spPr>
      </p:sp>
      <p:pic>
        <p:nvPicPr>
          <p:cNvPr id="246" name="Google Shape;246;p23"/>
          <p:cNvPicPr preferRelativeResize="0"/>
          <p:nvPr/>
        </p:nvPicPr>
        <p:blipFill rotWithShape="1">
          <a:blip r:embed="rId4">
            <a:alphaModFix/>
          </a:blip>
          <a:srcRect b="2268" l="0" r="0" t="2269"/>
          <a:stretch/>
        </p:blipFill>
        <p:spPr>
          <a:xfrm>
            <a:off x="10893450" y="-276098"/>
            <a:ext cx="6365850" cy="10839197"/>
          </a:xfrm>
          <a:prstGeom prst="rect">
            <a:avLst/>
          </a:prstGeom>
          <a:noFill/>
          <a:ln>
            <a:noFill/>
          </a:ln>
        </p:spPr>
      </p:pic>
      <p:sp>
        <p:nvSpPr>
          <p:cNvPr id="247" name="Google Shape;247;p23"/>
          <p:cNvSpPr txBox="1"/>
          <p:nvPr/>
        </p:nvSpPr>
        <p:spPr>
          <a:xfrm>
            <a:off x="1218111" y="481239"/>
            <a:ext cx="6365158" cy="1739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273D3C"/>
                </a:solidFill>
                <a:latin typeface="Arial"/>
                <a:ea typeface="Arial"/>
                <a:cs typeface="Arial"/>
                <a:sym typeface="Arial"/>
              </a:rPr>
              <a:t>REUNIONES CON LOS GHHPPI</a:t>
            </a:r>
            <a:endParaRPr/>
          </a:p>
        </p:txBody>
      </p:sp>
      <p:sp>
        <p:nvSpPr>
          <p:cNvPr id="248" name="Google Shape;248;p23"/>
          <p:cNvSpPr txBox="1"/>
          <p:nvPr/>
        </p:nvSpPr>
        <p:spPr>
          <a:xfrm>
            <a:off x="487024" y="2484982"/>
            <a:ext cx="9735321" cy="59283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273D3C"/>
                </a:solidFill>
                <a:latin typeface="Arial"/>
                <a:ea typeface="Arial"/>
                <a:cs typeface="Arial"/>
                <a:sym typeface="Arial"/>
              </a:rPr>
              <a:t>● ART 86 RSEIA &gt; DIA</a:t>
            </a:r>
            <a:endParaRPr/>
          </a:p>
          <a:p>
            <a:pPr indent="-226695" lvl="1" marL="453390" marR="0" rtl="0" algn="just">
              <a:lnSpc>
                <a:spcPct val="140000"/>
              </a:lnSpc>
              <a:spcBef>
                <a:spcPts val="0"/>
              </a:spcBef>
              <a:spcAft>
                <a:spcPts val="0"/>
              </a:spcAft>
              <a:buClr>
                <a:srgbClr val="273D3C"/>
              </a:buClr>
              <a:buSzPts val="2100"/>
              <a:buFont typeface="Arial"/>
              <a:buChar char="•"/>
            </a:pPr>
            <a:r>
              <a:rPr b="0" i="0" lang="en-US" sz="2100" u="none" cap="none" strike="noStrike">
                <a:solidFill>
                  <a:srgbClr val="273D3C"/>
                </a:solidFill>
                <a:latin typeface="Arial"/>
                <a:ea typeface="Arial"/>
                <a:cs typeface="Arial"/>
                <a:sym typeface="Arial"/>
              </a:rPr>
              <a:t>CUANDO EL PROYECTO O ACTIVIDAD SOMETIDO A EVALUACIÓN MEDIANTE UNA DECLARACIÓN DE IMPACTO AMBIENTAL, SE EMPLACE EN TIERRAS INDÍGENAS, ÁREAS DE DESARROLLO INDÍGENA O EN LAS CERCANÍAS A GRUPOS HUMANOS PERTENECIENTES A PUEBLOS INDÍGEAS, </a:t>
            </a:r>
            <a:endParaRPr/>
          </a:p>
          <a:p>
            <a:pPr indent="-93345" lvl="1" marL="453390" marR="0" rtl="0" algn="just">
              <a:lnSpc>
                <a:spcPct val="140000"/>
              </a:lnSpc>
              <a:spcBef>
                <a:spcPts val="0"/>
              </a:spcBef>
              <a:spcAft>
                <a:spcPts val="0"/>
              </a:spcAft>
              <a:buClr>
                <a:schemeClr val="dk1"/>
              </a:buClr>
              <a:buSzPts val="2100"/>
              <a:buFont typeface="Arial"/>
              <a:buNone/>
            </a:pPr>
            <a:r>
              <a:t/>
            </a:r>
            <a:endParaRPr b="0" i="0" sz="2100" u="none" cap="none" strike="noStrike">
              <a:solidFill>
                <a:srgbClr val="273D3C"/>
              </a:solidFill>
              <a:latin typeface="Arial"/>
              <a:ea typeface="Arial"/>
              <a:cs typeface="Arial"/>
              <a:sym typeface="Arial"/>
            </a:endParaRPr>
          </a:p>
          <a:p>
            <a:pPr indent="-226695" lvl="1" marL="453390" marR="0" rtl="0" algn="just">
              <a:lnSpc>
                <a:spcPct val="140000"/>
              </a:lnSpc>
              <a:spcBef>
                <a:spcPts val="0"/>
              </a:spcBef>
              <a:spcAft>
                <a:spcPts val="0"/>
              </a:spcAft>
              <a:buClr>
                <a:srgbClr val="273D3C"/>
              </a:buClr>
              <a:buSzPts val="2100"/>
              <a:buFont typeface="Arial"/>
              <a:buChar char="•"/>
            </a:pPr>
            <a:r>
              <a:rPr b="0" i="0" lang="en-US" sz="2100" u="none" cap="none" strike="noStrike">
                <a:solidFill>
                  <a:srgbClr val="273D3C"/>
                </a:solidFill>
                <a:latin typeface="Arial"/>
                <a:ea typeface="Arial"/>
                <a:cs typeface="Arial"/>
                <a:sym typeface="Arial"/>
              </a:rPr>
              <a:t>EL DIRECTOR REGIONAL O EL DIRECTOR EJECUTIVO DEL SERVICIO REALIZARÁ REUNIONES CON AQUELLOS GRUPOS HUMANOS LOCALIZADOS EN EL ÁREA EN QUE SE DESARROLLARÁ EL PROYECTO O ACTIVIDAD</a:t>
            </a:r>
            <a:endParaRPr/>
          </a:p>
          <a:p>
            <a:pPr indent="-226695" lvl="1" marL="453390" marR="0" rtl="0" algn="just">
              <a:lnSpc>
                <a:spcPct val="140000"/>
              </a:lnSpc>
              <a:spcBef>
                <a:spcPts val="0"/>
              </a:spcBef>
              <a:spcAft>
                <a:spcPts val="0"/>
              </a:spcAft>
              <a:buClr>
                <a:srgbClr val="273D3C"/>
              </a:buClr>
              <a:buSzPts val="2100"/>
              <a:buFont typeface="Arial"/>
              <a:buChar char="•"/>
            </a:pPr>
            <a:r>
              <a:rPr b="0" i="0" lang="en-US" sz="2100" u="none" cap="none" strike="noStrike">
                <a:solidFill>
                  <a:srgbClr val="273D3C"/>
                </a:solidFill>
                <a:latin typeface="Arial"/>
                <a:ea typeface="Arial"/>
                <a:cs typeface="Arial"/>
                <a:sym typeface="Arial"/>
              </a:rPr>
              <a:t> PERÍODO NO SUPERIOR A VEINTE DÍAS</a:t>
            </a:r>
            <a:endParaRPr/>
          </a:p>
          <a:p>
            <a:pPr indent="0" lvl="0" marL="0" marR="0" rtl="0" algn="just">
              <a:lnSpc>
                <a:spcPct val="140000"/>
              </a:lnSpc>
              <a:spcBef>
                <a:spcPts val="0"/>
              </a:spcBef>
              <a:spcAft>
                <a:spcPts val="0"/>
              </a:spcAft>
              <a:buNone/>
            </a:pPr>
            <a:r>
              <a:t/>
            </a:r>
            <a:endParaRPr b="0" i="0" sz="2100" u="none" cap="none" strike="noStrike">
              <a:solidFill>
                <a:srgbClr val="273D3C"/>
              </a:solidFill>
              <a:latin typeface="Arial"/>
              <a:ea typeface="Arial"/>
              <a:cs typeface="Arial"/>
              <a:sym typeface="Arial"/>
            </a:endParaRPr>
          </a:p>
          <a:p>
            <a:pPr indent="-226695" lvl="1" marL="453390" marR="0" rtl="0" algn="just">
              <a:lnSpc>
                <a:spcPct val="140000"/>
              </a:lnSpc>
              <a:spcBef>
                <a:spcPts val="0"/>
              </a:spcBef>
              <a:spcAft>
                <a:spcPts val="0"/>
              </a:spcAft>
              <a:buClr>
                <a:srgbClr val="273D3C"/>
              </a:buClr>
              <a:buSzPts val="2100"/>
              <a:buFont typeface="Arial"/>
              <a:buChar char="•"/>
            </a:pPr>
            <a:r>
              <a:rPr b="0" i="0" lang="en-US" sz="2100" u="none" cap="none" strike="noStrike">
                <a:solidFill>
                  <a:srgbClr val="273D3C"/>
                </a:solidFill>
                <a:latin typeface="Arial"/>
                <a:ea typeface="Arial"/>
                <a:cs typeface="Arial"/>
                <a:sym typeface="Arial"/>
              </a:rPr>
              <a:t>OBJETO DE RECOGER SUS OPINIONES, ANALIZARLAS Y, SI CORRESPONDE, DETERMINAR LA PROCEDENCIA DE LA APLICACIÓN DEL ARTÍCULO 48 DEL PRESENTE REGLAMENTO.</a:t>
            </a:r>
            <a:endParaRPr/>
          </a:p>
        </p:txBody>
      </p:sp>
      <p:pic>
        <p:nvPicPr>
          <p:cNvPr id="249" name="Google Shape;249;p23"/>
          <p:cNvPicPr preferRelativeResize="0"/>
          <p:nvPr/>
        </p:nvPicPr>
        <p:blipFill rotWithShape="1">
          <a:blip r:embed="rId5">
            <a:alphaModFix/>
          </a:blip>
          <a:srcRect b="12111" l="0" r="0" t="12111"/>
          <a:stretch/>
        </p:blipFill>
        <p:spPr>
          <a:xfrm>
            <a:off x="10737195" y="0"/>
            <a:ext cx="6678360" cy="1083919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4"/>
          <p:cNvSpPr/>
          <p:nvPr/>
        </p:nvSpPr>
        <p:spPr>
          <a:xfrm>
            <a:off x="1028700" y="2999859"/>
            <a:ext cx="740752" cy="740752"/>
          </a:xfrm>
          <a:custGeom>
            <a:rect b="b" l="l" r="r" t="t"/>
            <a:pathLst>
              <a:path extrusionOk="0" h="740752" w="740752">
                <a:moveTo>
                  <a:pt x="0" y="0"/>
                </a:moveTo>
                <a:lnTo>
                  <a:pt x="740752" y="0"/>
                </a:lnTo>
                <a:lnTo>
                  <a:pt x="740752" y="740752"/>
                </a:lnTo>
                <a:lnTo>
                  <a:pt x="0" y="740752"/>
                </a:lnTo>
                <a:lnTo>
                  <a:pt x="0" y="0"/>
                </a:lnTo>
                <a:close/>
              </a:path>
            </a:pathLst>
          </a:custGeom>
          <a:blipFill rotWithShape="1">
            <a:blip r:embed="rId3">
              <a:alphaModFix/>
            </a:blip>
            <a:stretch>
              <a:fillRect b="0" l="0" r="0" t="0"/>
            </a:stretch>
          </a:blipFill>
          <a:ln>
            <a:noFill/>
          </a:ln>
        </p:spPr>
      </p:sp>
      <p:sp>
        <p:nvSpPr>
          <p:cNvPr id="255" name="Google Shape;255;p24"/>
          <p:cNvSpPr/>
          <p:nvPr/>
        </p:nvSpPr>
        <p:spPr>
          <a:xfrm>
            <a:off x="1028700" y="6167891"/>
            <a:ext cx="740752" cy="740752"/>
          </a:xfrm>
          <a:custGeom>
            <a:rect b="b" l="l" r="r" t="t"/>
            <a:pathLst>
              <a:path extrusionOk="0" h="740752" w="740752">
                <a:moveTo>
                  <a:pt x="0" y="0"/>
                </a:moveTo>
                <a:lnTo>
                  <a:pt x="740752" y="0"/>
                </a:lnTo>
                <a:lnTo>
                  <a:pt x="740752" y="740752"/>
                </a:lnTo>
                <a:lnTo>
                  <a:pt x="0" y="740752"/>
                </a:lnTo>
                <a:lnTo>
                  <a:pt x="0" y="0"/>
                </a:lnTo>
                <a:close/>
              </a:path>
            </a:pathLst>
          </a:custGeom>
          <a:blipFill rotWithShape="1">
            <a:blip r:embed="rId3">
              <a:alphaModFix/>
            </a:blip>
            <a:stretch>
              <a:fillRect b="0" l="0" r="0" t="0"/>
            </a:stretch>
          </a:blipFill>
          <a:ln>
            <a:noFill/>
          </a:ln>
        </p:spPr>
      </p:sp>
      <p:pic>
        <p:nvPicPr>
          <p:cNvPr id="256" name="Google Shape;256;p24"/>
          <p:cNvPicPr preferRelativeResize="0"/>
          <p:nvPr/>
        </p:nvPicPr>
        <p:blipFill rotWithShape="1">
          <a:blip r:embed="rId4">
            <a:alphaModFix/>
          </a:blip>
          <a:srcRect b="2268" l="0" r="0" t="2269"/>
          <a:stretch/>
        </p:blipFill>
        <p:spPr>
          <a:xfrm>
            <a:off x="10893450" y="-276098"/>
            <a:ext cx="6365850" cy="10839197"/>
          </a:xfrm>
          <a:prstGeom prst="rect">
            <a:avLst/>
          </a:prstGeom>
          <a:noFill/>
          <a:ln>
            <a:noFill/>
          </a:ln>
        </p:spPr>
      </p:pic>
      <p:pic>
        <p:nvPicPr>
          <p:cNvPr id="257" name="Google Shape;257;p24"/>
          <p:cNvPicPr preferRelativeResize="0"/>
          <p:nvPr/>
        </p:nvPicPr>
        <p:blipFill rotWithShape="1">
          <a:blip r:embed="rId5">
            <a:alphaModFix/>
          </a:blip>
          <a:srcRect b="9170" l="0" r="0" t="9170"/>
          <a:stretch/>
        </p:blipFill>
        <p:spPr>
          <a:xfrm>
            <a:off x="10737195" y="0"/>
            <a:ext cx="6678360" cy="10839197"/>
          </a:xfrm>
          <a:prstGeom prst="rect">
            <a:avLst/>
          </a:prstGeom>
          <a:noFill/>
          <a:ln>
            <a:noFill/>
          </a:ln>
        </p:spPr>
      </p:pic>
      <p:sp>
        <p:nvSpPr>
          <p:cNvPr id="258" name="Google Shape;258;p24"/>
          <p:cNvSpPr txBox="1"/>
          <p:nvPr/>
        </p:nvSpPr>
        <p:spPr>
          <a:xfrm>
            <a:off x="671072" y="111125"/>
            <a:ext cx="9367223" cy="1739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273D3C"/>
                </a:solidFill>
                <a:latin typeface="Arial"/>
                <a:ea typeface="Arial"/>
                <a:cs typeface="Arial"/>
                <a:sym typeface="Arial"/>
              </a:rPr>
              <a:t>INFORME CONSOLIDADO DE EVALUACION</a:t>
            </a:r>
            <a:endParaRPr/>
          </a:p>
        </p:txBody>
      </p:sp>
      <p:sp>
        <p:nvSpPr>
          <p:cNvPr id="259" name="Google Shape;259;p24"/>
          <p:cNvSpPr txBox="1"/>
          <p:nvPr/>
        </p:nvSpPr>
        <p:spPr>
          <a:xfrm>
            <a:off x="487024" y="2484982"/>
            <a:ext cx="9735321" cy="62998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273D3C"/>
                </a:solidFill>
                <a:latin typeface="Arial"/>
                <a:ea typeface="Arial"/>
                <a:cs typeface="Arial"/>
                <a:sym typeface="Arial"/>
              </a:rPr>
              <a:t>●ART 9 BIS</a:t>
            </a:r>
            <a:endParaRPr/>
          </a:p>
          <a:p>
            <a:pPr indent="0" lvl="0" marL="0" marR="0" rtl="0" algn="just">
              <a:lnSpc>
                <a:spcPct val="140000"/>
              </a:lnSpc>
              <a:spcBef>
                <a:spcPts val="0"/>
              </a:spcBef>
              <a:spcAft>
                <a:spcPts val="0"/>
              </a:spcAft>
              <a:buNone/>
            </a:pPr>
            <a:r>
              <a:t/>
            </a:r>
            <a:endParaRPr b="0" i="0" sz="2100" u="none" cap="none" strike="noStrike">
              <a:solidFill>
                <a:srgbClr val="273D3C"/>
              </a:solidFill>
              <a:latin typeface="Arial"/>
              <a:ea typeface="Arial"/>
              <a:cs typeface="Arial"/>
              <a:sym typeface="Arial"/>
            </a:endParaRPr>
          </a:p>
          <a:p>
            <a:pPr indent="0" lvl="0" marL="0" marR="0" rtl="0" algn="just">
              <a:lnSpc>
                <a:spcPct val="140000"/>
              </a:lnSpc>
              <a:spcBef>
                <a:spcPts val="0"/>
              </a:spcBef>
              <a:spcAft>
                <a:spcPts val="0"/>
              </a:spcAft>
              <a:buNone/>
            </a:pPr>
            <a:r>
              <a:rPr b="0" i="0" lang="en-US" sz="2100" u="none" cap="none" strike="noStrike">
                <a:solidFill>
                  <a:srgbClr val="273D3C"/>
                </a:solidFill>
                <a:latin typeface="Arial"/>
                <a:ea typeface="Arial"/>
                <a:cs typeface="Arial"/>
                <a:sym typeface="Arial"/>
              </a:rPr>
              <a:t>LA COMISIÓN A LA CUAL SE REFIERE EL ARTÍCULO 86 O EL DIRECTOR EJECUTIVO, EN SU CASO, DEBERÁN APROBAR O RECHAZAR UN PROYECTO O ACTIVIDAD SOMETIDO AL SISTEMA DE EVALUACIÓN DE IMPACTO AMBIENTAL SÓLO EN VIRTUD DEL INFORME CONSOLIDADO DE EVALUACIÓN EN LO QUE DICE RELACIÓN CON LOS ASPECTOS NORMADOS EN LA LEGISLACIÓN AMBIENTAL VIGENTE. EN TODO CASO, </a:t>
            </a:r>
            <a:endParaRPr/>
          </a:p>
          <a:p>
            <a:pPr indent="0" lvl="0" marL="0" marR="0" rtl="0" algn="just">
              <a:lnSpc>
                <a:spcPct val="140000"/>
              </a:lnSpc>
              <a:spcBef>
                <a:spcPts val="0"/>
              </a:spcBef>
              <a:spcAft>
                <a:spcPts val="0"/>
              </a:spcAft>
              <a:buNone/>
            </a:pPr>
            <a:r>
              <a:t/>
            </a:r>
            <a:endParaRPr b="0" i="0" sz="2100" u="none" cap="none" strike="noStrike">
              <a:solidFill>
                <a:srgbClr val="273D3C"/>
              </a:solidFill>
              <a:latin typeface="Arial"/>
              <a:ea typeface="Arial"/>
              <a:cs typeface="Arial"/>
              <a:sym typeface="Arial"/>
            </a:endParaRPr>
          </a:p>
          <a:p>
            <a:pPr indent="0" lvl="0" marL="0" marR="0" rtl="0" algn="just">
              <a:lnSpc>
                <a:spcPct val="140000"/>
              </a:lnSpc>
              <a:spcBef>
                <a:spcPts val="0"/>
              </a:spcBef>
              <a:spcAft>
                <a:spcPts val="0"/>
              </a:spcAft>
              <a:buNone/>
            </a:pPr>
            <a:r>
              <a:t/>
            </a:r>
            <a:endParaRPr b="0" i="0" sz="2100" u="none" cap="none" strike="noStrike">
              <a:solidFill>
                <a:srgbClr val="273D3C"/>
              </a:solidFill>
              <a:latin typeface="Arial"/>
              <a:ea typeface="Arial"/>
              <a:cs typeface="Arial"/>
              <a:sym typeface="Arial"/>
            </a:endParaRPr>
          </a:p>
          <a:p>
            <a:pPr indent="0" lvl="0" marL="0" marR="0" rtl="0" algn="just">
              <a:lnSpc>
                <a:spcPct val="140000"/>
              </a:lnSpc>
              <a:spcBef>
                <a:spcPts val="0"/>
              </a:spcBef>
              <a:spcAft>
                <a:spcPts val="0"/>
              </a:spcAft>
              <a:buNone/>
            </a:pPr>
            <a:r>
              <a:rPr b="0" i="0" lang="en-US" sz="2100" u="none" cap="none" strike="noStrike">
                <a:solidFill>
                  <a:srgbClr val="273D3C"/>
                </a:solidFill>
                <a:latin typeface="Arial"/>
                <a:ea typeface="Arial"/>
                <a:cs typeface="Arial"/>
                <a:sym typeface="Arial"/>
              </a:rPr>
              <a:t>DICHO INFORME DEBERÁ CONTENER, LOS PRONUNCIAMIENTOS AMBIENTALES FUNDADOS DE LOS ORGANISMOS CON COMPETENCIA QUE PARTICIPARON EN LA EVALUACIÓN, LA EVALUACIÓN TÉCNICA DE LAS OBSERVACIONES PLANTEADAS POR LA COMUNIDAD Y LOS INTERESADOS, CUANDO CORRESPONDA, ASÍ COMO LA RECOMENDACIÓN DE APROBACIÓN O RECHAZO DEL PROYECTO.</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25"/>
          <p:cNvPicPr preferRelativeResize="0"/>
          <p:nvPr/>
        </p:nvPicPr>
        <p:blipFill rotWithShape="1">
          <a:blip r:embed="rId3">
            <a:alphaModFix/>
          </a:blip>
          <a:srcRect b="0" l="7019" r="7019" t="0"/>
          <a:stretch/>
        </p:blipFill>
        <p:spPr>
          <a:xfrm>
            <a:off x="11779653" y="-276098"/>
            <a:ext cx="5479647" cy="10839197"/>
          </a:xfrm>
          <a:prstGeom prst="rect">
            <a:avLst/>
          </a:prstGeom>
          <a:noFill/>
          <a:ln>
            <a:noFill/>
          </a:ln>
        </p:spPr>
      </p:pic>
      <p:sp>
        <p:nvSpPr>
          <p:cNvPr id="265" name="Google Shape;265;p25"/>
          <p:cNvSpPr txBox="1"/>
          <p:nvPr/>
        </p:nvSpPr>
        <p:spPr>
          <a:xfrm>
            <a:off x="1638320" y="266350"/>
            <a:ext cx="9104330" cy="2192656"/>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299" u="none" cap="none" strike="noStrike">
                <a:solidFill>
                  <a:srgbClr val="273D3C"/>
                </a:solidFill>
                <a:latin typeface="Arial"/>
                <a:ea typeface="Arial"/>
                <a:cs typeface="Arial"/>
                <a:sym typeface="Arial"/>
              </a:rPr>
              <a:t>RCA FAVORABLE O DESFAVORABLE</a:t>
            </a:r>
            <a:endParaRPr/>
          </a:p>
        </p:txBody>
      </p:sp>
      <p:sp>
        <p:nvSpPr>
          <p:cNvPr id="266" name="Google Shape;266;p25"/>
          <p:cNvSpPr txBox="1"/>
          <p:nvPr/>
        </p:nvSpPr>
        <p:spPr>
          <a:xfrm>
            <a:off x="524693" y="2457882"/>
            <a:ext cx="10217956" cy="5314086"/>
          </a:xfrm>
          <a:prstGeom prst="rect">
            <a:avLst/>
          </a:prstGeom>
          <a:noFill/>
          <a:ln>
            <a:noFill/>
          </a:ln>
        </p:spPr>
        <p:txBody>
          <a:bodyPr anchorCtr="0" anchor="t" bIns="0" lIns="0" spcFirstLastPara="1" rIns="0" wrap="square" tIns="0">
            <a:spAutoFit/>
          </a:bodyPr>
          <a:lstStyle/>
          <a:p>
            <a:pPr indent="0" lvl="0" marL="0" marR="0" rtl="0" algn="just">
              <a:lnSpc>
                <a:spcPct val="235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39980"/>
              </a:lnSpc>
              <a:spcBef>
                <a:spcPts val="0"/>
              </a:spcBef>
              <a:spcAft>
                <a:spcPts val="0"/>
              </a:spcAft>
              <a:buNone/>
            </a:pPr>
            <a:r>
              <a:rPr b="0" i="0" lang="en-US" sz="3034" u="none" cap="none" strike="noStrike">
                <a:solidFill>
                  <a:srgbClr val="273D3C"/>
                </a:solidFill>
                <a:latin typeface="Arial"/>
                <a:ea typeface="Arial"/>
                <a:cs typeface="Arial"/>
                <a:sym typeface="Arial"/>
              </a:rPr>
              <a:t> * ART 16 :  EL ESTUDIO DE IMPACTO AMBIENTAL SERÁ APROBADO SI CUMPLE CON LA NORMATIVA DE CARÁCTER AMBIENTAL Y, HACIÉNDOSE CARGO DE LOS EFECTOS, CARACTERÍSTICAS O CIRCUNSTANCIAS ESTABLECIDOS EN EL ARTÍCULO 11, PROPONE MEDIDAS DE MITIGACIÓN, COMPENSACIÓN O REPARACIÓN APROPIADAS. EN CASO CONTRARIO, SERÁ RECHAZADO.</a:t>
            </a:r>
            <a:endParaRPr/>
          </a:p>
          <a:p>
            <a:pPr indent="0" lvl="0" marL="0" marR="0" rtl="0" algn="just">
              <a:lnSpc>
                <a:spcPct val="139980"/>
              </a:lnSpc>
              <a:spcBef>
                <a:spcPts val="0"/>
              </a:spcBef>
              <a:spcAft>
                <a:spcPts val="0"/>
              </a:spcAft>
              <a:buNone/>
            </a:pPr>
            <a:r>
              <a:t/>
            </a:r>
            <a:endParaRPr b="0" i="0" sz="3034" u="none" cap="none" strike="noStrike">
              <a:solidFill>
                <a:srgbClr val="273D3C"/>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26"/>
          <p:cNvPicPr preferRelativeResize="0"/>
          <p:nvPr/>
        </p:nvPicPr>
        <p:blipFill rotWithShape="1">
          <a:blip r:embed="rId3">
            <a:alphaModFix/>
          </a:blip>
          <a:srcRect b="0" l="7019" r="7019" t="0"/>
          <a:stretch/>
        </p:blipFill>
        <p:spPr>
          <a:xfrm>
            <a:off x="11779653" y="-276098"/>
            <a:ext cx="5479647" cy="10839197"/>
          </a:xfrm>
          <a:prstGeom prst="rect">
            <a:avLst/>
          </a:prstGeom>
          <a:noFill/>
          <a:ln>
            <a:noFill/>
          </a:ln>
        </p:spPr>
      </p:pic>
      <p:sp>
        <p:nvSpPr>
          <p:cNvPr id="272" name="Google Shape;272;p26"/>
          <p:cNvSpPr txBox="1"/>
          <p:nvPr/>
        </p:nvSpPr>
        <p:spPr>
          <a:xfrm>
            <a:off x="1638320" y="266350"/>
            <a:ext cx="9104330" cy="2192656"/>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299" u="none" cap="none" strike="noStrike">
                <a:solidFill>
                  <a:srgbClr val="273D3C"/>
                </a:solidFill>
                <a:latin typeface="Arial"/>
                <a:ea typeface="Arial"/>
                <a:cs typeface="Arial"/>
                <a:sym typeface="Arial"/>
              </a:rPr>
              <a:t>RCA FAVORABLE O DESFAVORABLE</a:t>
            </a:r>
            <a:endParaRPr/>
          </a:p>
        </p:txBody>
      </p:sp>
      <p:sp>
        <p:nvSpPr>
          <p:cNvPr id="273" name="Google Shape;273;p26"/>
          <p:cNvSpPr txBox="1"/>
          <p:nvPr/>
        </p:nvSpPr>
        <p:spPr>
          <a:xfrm>
            <a:off x="524693" y="2938212"/>
            <a:ext cx="10217956" cy="5314086"/>
          </a:xfrm>
          <a:prstGeom prst="rect">
            <a:avLst/>
          </a:prstGeom>
          <a:noFill/>
          <a:ln>
            <a:noFill/>
          </a:ln>
        </p:spPr>
        <p:txBody>
          <a:bodyPr anchorCtr="0" anchor="t" bIns="0" lIns="0" spcFirstLastPara="1" rIns="0" wrap="square" tIns="0">
            <a:spAutoFit/>
          </a:bodyPr>
          <a:lstStyle/>
          <a:p>
            <a:pPr indent="0" lvl="0" marL="0" marR="0" rtl="0" algn="just">
              <a:lnSpc>
                <a:spcPct val="235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39980"/>
              </a:lnSpc>
              <a:spcBef>
                <a:spcPts val="0"/>
              </a:spcBef>
              <a:spcAft>
                <a:spcPts val="0"/>
              </a:spcAft>
              <a:buNone/>
            </a:pPr>
            <a:r>
              <a:rPr b="0" i="0" lang="en-US" sz="3034" u="none" cap="none" strike="noStrike">
                <a:solidFill>
                  <a:srgbClr val="273D3C"/>
                </a:solidFill>
                <a:latin typeface="Arial"/>
                <a:ea typeface="Arial"/>
                <a:cs typeface="Arial"/>
                <a:sym typeface="Arial"/>
              </a:rPr>
              <a:t> * ART 19:  SE RECHAZARÁN LAS DECLARACIONES DE IMPACTO AMBIENTAL CUANDO NO SE SUBSANAREN LOS ERRORES, OMISIONES O INEXACTITUDES DE QUE ADOLEZCA O SI EL RESPECTIVO PROYECTO O ACTIVIDAD REQUIERE DE UN ESTUDIO DE IMPACTO AMBIENTAL O  NO SE ACREDITARE EL CUMPLIMIENTO DE LA NORMATIVA AMBIENTAL APLICABLE, DE ACUERDO A LO DISPUESTO EN LA PRESENTE LEY.</a:t>
            </a:r>
            <a:endParaRPr/>
          </a:p>
          <a:p>
            <a:pPr indent="0" lvl="0" marL="0" marR="0" rtl="0" algn="just">
              <a:lnSpc>
                <a:spcPct val="139980"/>
              </a:lnSpc>
              <a:spcBef>
                <a:spcPts val="0"/>
              </a:spcBef>
              <a:spcAft>
                <a:spcPts val="0"/>
              </a:spcAft>
              <a:buNone/>
            </a:pPr>
            <a:r>
              <a:t/>
            </a:r>
            <a:endParaRPr b="0" i="0" sz="3034" u="none" cap="none" strike="noStrike">
              <a:solidFill>
                <a:srgbClr val="273D3C"/>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7"/>
          <p:cNvSpPr txBox="1"/>
          <p:nvPr/>
        </p:nvSpPr>
        <p:spPr>
          <a:xfrm>
            <a:off x="1028700" y="3188138"/>
            <a:ext cx="8435506" cy="2106637"/>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12311" u="none" cap="none" strike="noStrike">
                <a:solidFill>
                  <a:srgbClr val="273D3C"/>
                </a:solidFill>
                <a:latin typeface="Arial"/>
                <a:ea typeface="Arial"/>
                <a:cs typeface="Arial"/>
                <a:sym typeface="Arial"/>
              </a:rPr>
              <a:t>¡GRACIAS!</a:t>
            </a:r>
            <a:endParaRPr/>
          </a:p>
        </p:txBody>
      </p:sp>
      <p:sp>
        <p:nvSpPr>
          <p:cNvPr id="279" name="Google Shape;279;p27"/>
          <p:cNvSpPr/>
          <p:nvPr/>
        </p:nvSpPr>
        <p:spPr>
          <a:xfrm rot="10800000">
            <a:off x="6374352" y="7168206"/>
            <a:ext cx="7186386" cy="3593193"/>
          </a:xfrm>
          <a:custGeom>
            <a:rect b="b" l="l" r="r" t="t"/>
            <a:pathLst>
              <a:path extrusionOk="0" h="3593193" w="7186386">
                <a:moveTo>
                  <a:pt x="0" y="0"/>
                </a:moveTo>
                <a:lnTo>
                  <a:pt x="7186385" y="0"/>
                </a:lnTo>
                <a:lnTo>
                  <a:pt x="7186385" y="3593192"/>
                </a:lnTo>
                <a:lnTo>
                  <a:pt x="0" y="3593192"/>
                </a:lnTo>
                <a:lnTo>
                  <a:pt x="0" y="0"/>
                </a:lnTo>
                <a:close/>
              </a:path>
            </a:pathLst>
          </a:custGeom>
          <a:blipFill rotWithShape="1">
            <a:blip r:embed="rId3">
              <a:alphaModFix/>
            </a:blip>
            <a:stretch>
              <a:fillRect b="0" l="0" r="0" t="0"/>
            </a:stretch>
          </a:blipFill>
          <a:ln>
            <a:noFill/>
          </a:ln>
        </p:spPr>
      </p:sp>
      <p:sp>
        <p:nvSpPr>
          <p:cNvPr id="280" name="Google Shape;280;p27"/>
          <p:cNvSpPr/>
          <p:nvPr/>
        </p:nvSpPr>
        <p:spPr>
          <a:xfrm>
            <a:off x="-4792642" y="-533666"/>
            <a:ext cx="7186386" cy="3593193"/>
          </a:xfrm>
          <a:custGeom>
            <a:rect b="b" l="l" r="r" t="t"/>
            <a:pathLst>
              <a:path extrusionOk="0" h="3593193" w="7186386">
                <a:moveTo>
                  <a:pt x="0" y="0"/>
                </a:moveTo>
                <a:lnTo>
                  <a:pt x="7186386" y="0"/>
                </a:lnTo>
                <a:lnTo>
                  <a:pt x="7186386" y="3593193"/>
                </a:lnTo>
                <a:lnTo>
                  <a:pt x="0" y="3593193"/>
                </a:lnTo>
                <a:lnTo>
                  <a:pt x="0" y="0"/>
                </a:lnTo>
                <a:close/>
              </a:path>
            </a:pathLst>
          </a:custGeom>
          <a:blipFill rotWithShape="1">
            <a:blip r:embed="rId3">
              <a:alphaModFix/>
            </a:blip>
            <a:stretch>
              <a:fillRect b="0" l="0" r="0" t="0"/>
            </a:stretch>
          </a:blipFill>
          <a:ln>
            <a:noFill/>
          </a:ln>
        </p:spPr>
      </p:sp>
      <p:pic>
        <p:nvPicPr>
          <p:cNvPr id="281" name="Google Shape;281;p27"/>
          <p:cNvPicPr preferRelativeResize="0"/>
          <p:nvPr/>
        </p:nvPicPr>
        <p:blipFill rotWithShape="1">
          <a:blip r:embed="rId4">
            <a:alphaModFix/>
          </a:blip>
          <a:srcRect b="0" l="5078" r="5077" t="0"/>
          <a:stretch/>
        </p:blipFill>
        <p:spPr>
          <a:xfrm>
            <a:off x="11779653" y="-276098"/>
            <a:ext cx="5479647" cy="1083919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3"/>
          <p:cNvPicPr preferRelativeResize="0"/>
          <p:nvPr/>
        </p:nvPicPr>
        <p:blipFill rotWithShape="1">
          <a:blip r:embed="rId3">
            <a:alphaModFix/>
          </a:blip>
          <a:srcRect b="4277" l="0" r="0" t="4277"/>
          <a:stretch/>
        </p:blipFill>
        <p:spPr>
          <a:xfrm>
            <a:off x="11779653" y="-276098"/>
            <a:ext cx="5479647" cy="10839197"/>
          </a:xfrm>
          <a:prstGeom prst="rect">
            <a:avLst/>
          </a:prstGeom>
          <a:noFill/>
          <a:ln>
            <a:noFill/>
          </a:ln>
        </p:spPr>
      </p:pic>
      <p:sp>
        <p:nvSpPr>
          <p:cNvPr id="107" name="Google Shape;107;p3"/>
          <p:cNvSpPr txBox="1"/>
          <p:nvPr/>
        </p:nvSpPr>
        <p:spPr>
          <a:xfrm>
            <a:off x="747396" y="2224842"/>
            <a:ext cx="10515245" cy="8062158"/>
          </a:xfrm>
          <a:prstGeom prst="rect">
            <a:avLst/>
          </a:prstGeom>
          <a:noFill/>
          <a:ln>
            <a:noFill/>
          </a:ln>
        </p:spPr>
        <p:txBody>
          <a:bodyPr anchorCtr="0" anchor="t" bIns="0" lIns="0" spcFirstLastPara="1" rIns="0" wrap="square" tIns="0">
            <a:spAutoFit/>
          </a:bodyPr>
          <a:lstStyle/>
          <a:p>
            <a:pPr indent="0" lvl="0" marL="0" marR="0" rtl="0" algn="just">
              <a:lnSpc>
                <a:spcPct val="140006"/>
              </a:lnSpc>
              <a:spcBef>
                <a:spcPts val="0"/>
              </a:spcBef>
              <a:spcAft>
                <a:spcPts val="0"/>
              </a:spcAft>
              <a:buNone/>
            </a:pPr>
            <a:r>
              <a:rPr b="0" i="0" lang="en-US" sz="2917" u="none" cap="none" strike="noStrike">
                <a:solidFill>
                  <a:srgbClr val="273D3C"/>
                </a:solidFill>
                <a:latin typeface="Arial"/>
                <a:ea typeface="Arial"/>
                <a:cs typeface="Arial"/>
                <a:sym typeface="Arial"/>
              </a:rPr>
              <a:t>DÉCIMO SEGUNDO: QUE, FINALMENTE, SE DEBE RELACIONAR TODO LO RAZONADO PRECEDENTEMENTE CON EL LLAMADO PRINCIPIO PREVENTIVO. DE ACUERDO AL MENSAJE PRESIDENCIAL, CON EL QUE SE INICIA EL PROYECTO DE LA LEY N° 19.300, “MEDIANTE ESTE PRINCIPIO, SE PRETENDE EVITAR QUE SE PRODUZCAN LOS PROBLEMAS AMBIENTALES. NO ES POSIBLE CONTINUAR CON LA GESTIÓN AMBIENTAL QUE HA PRIMADO EN NUESTRO PAÍS, EN LA CUAL SE INTENTABA SUPERAR LOS PROBLEMAS AMBIENTALES UNA VEZ PRODUCIDOS. PARA ELLO, EL PROYECTO DE LEY CONTEMPLA UNA SERIE DE INSTRUMENTOS.”. DE ACUERDO CON CITADO, RESULTA DE VITAL IMPORTANCIA ACTUAR ANTES QUE LOS DAÑOS SE PRODUZCAN. </a:t>
            </a:r>
            <a:endParaRPr/>
          </a:p>
          <a:p>
            <a:pPr indent="0" lvl="0" marL="0" marR="0" rtl="0" algn="just">
              <a:lnSpc>
                <a:spcPct val="140006"/>
              </a:lnSpc>
              <a:spcBef>
                <a:spcPts val="0"/>
              </a:spcBef>
              <a:spcAft>
                <a:spcPts val="0"/>
              </a:spcAft>
              <a:buNone/>
            </a:pPr>
            <a:r>
              <a:t/>
            </a:r>
            <a:endParaRPr b="0" i="0" sz="2917" u="none" cap="none" strike="noStrike">
              <a:solidFill>
                <a:srgbClr val="273D3C"/>
              </a:solidFill>
              <a:latin typeface="Arial"/>
              <a:ea typeface="Arial"/>
              <a:cs typeface="Arial"/>
              <a:sym typeface="Arial"/>
            </a:endParaRPr>
          </a:p>
          <a:p>
            <a:pPr indent="0" lvl="0" marL="0" marR="0" rtl="0" algn="just">
              <a:lnSpc>
                <a:spcPct val="96811"/>
              </a:lnSpc>
              <a:spcBef>
                <a:spcPts val="0"/>
              </a:spcBef>
              <a:spcAft>
                <a:spcPts val="0"/>
              </a:spcAft>
              <a:buNone/>
            </a:pPr>
            <a:r>
              <a:t/>
            </a:r>
            <a:endParaRPr b="0" i="0" sz="2917" u="none" cap="none" strike="noStrike">
              <a:solidFill>
                <a:srgbClr val="273D3C"/>
              </a:solidFill>
              <a:latin typeface="Arial"/>
              <a:ea typeface="Arial"/>
              <a:cs typeface="Arial"/>
              <a:sym typeface="Arial"/>
            </a:endParaRPr>
          </a:p>
        </p:txBody>
      </p:sp>
      <p:sp>
        <p:nvSpPr>
          <p:cNvPr id="108" name="Google Shape;108;p3"/>
          <p:cNvSpPr txBox="1"/>
          <p:nvPr/>
        </p:nvSpPr>
        <p:spPr>
          <a:xfrm>
            <a:off x="1481517" y="280670"/>
            <a:ext cx="9047003" cy="69595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100" u="none" cap="none" strike="noStrike">
                <a:solidFill>
                  <a:srgbClr val="273D3C"/>
                </a:solidFill>
                <a:latin typeface="Arial"/>
                <a:ea typeface="Arial"/>
                <a:cs typeface="Arial"/>
                <a:sym typeface="Arial"/>
              </a:rPr>
              <a:t>CS 42.563-2021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4"/>
          <p:cNvSpPr/>
          <p:nvPr/>
        </p:nvSpPr>
        <p:spPr>
          <a:xfrm>
            <a:off x="1028700" y="2999859"/>
            <a:ext cx="740752" cy="740752"/>
          </a:xfrm>
          <a:custGeom>
            <a:rect b="b" l="l" r="r" t="t"/>
            <a:pathLst>
              <a:path extrusionOk="0" h="740752" w="740752">
                <a:moveTo>
                  <a:pt x="0" y="0"/>
                </a:moveTo>
                <a:lnTo>
                  <a:pt x="740752" y="0"/>
                </a:lnTo>
                <a:lnTo>
                  <a:pt x="740752" y="740752"/>
                </a:lnTo>
                <a:lnTo>
                  <a:pt x="0" y="740752"/>
                </a:lnTo>
                <a:lnTo>
                  <a:pt x="0" y="0"/>
                </a:lnTo>
                <a:close/>
              </a:path>
            </a:pathLst>
          </a:custGeom>
          <a:blipFill rotWithShape="1">
            <a:blip r:embed="rId3">
              <a:alphaModFix/>
            </a:blip>
            <a:stretch>
              <a:fillRect b="0" l="0" r="0" t="0"/>
            </a:stretch>
          </a:blipFill>
          <a:ln>
            <a:noFill/>
          </a:ln>
        </p:spPr>
      </p:sp>
      <p:sp>
        <p:nvSpPr>
          <p:cNvPr id="114" name="Google Shape;114;p4"/>
          <p:cNvSpPr/>
          <p:nvPr/>
        </p:nvSpPr>
        <p:spPr>
          <a:xfrm>
            <a:off x="1028700" y="6167891"/>
            <a:ext cx="740752" cy="740752"/>
          </a:xfrm>
          <a:custGeom>
            <a:rect b="b" l="l" r="r" t="t"/>
            <a:pathLst>
              <a:path extrusionOk="0" h="740752" w="740752">
                <a:moveTo>
                  <a:pt x="0" y="0"/>
                </a:moveTo>
                <a:lnTo>
                  <a:pt x="740752" y="0"/>
                </a:lnTo>
                <a:lnTo>
                  <a:pt x="740752" y="740752"/>
                </a:lnTo>
                <a:lnTo>
                  <a:pt x="0" y="740752"/>
                </a:lnTo>
                <a:lnTo>
                  <a:pt x="0" y="0"/>
                </a:lnTo>
                <a:close/>
              </a:path>
            </a:pathLst>
          </a:custGeom>
          <a:blipFill rotWithShape="1">
            <a:blip r:embed="rId3">
              <a:alphaModFix/>
            </a:blip>
            <a:stretch>
              <a:fillRect b="0" l="0" r="0" t="0"/>
            </a:stretch>
          </a:blipFill>
          <a:ln>
            <a:noFill/>
          </a:ln>
        </p:spPr>
      </p:sp>
      <p:pic>
        <p:nvPicPr>
          <p:cNvPr id="115" name="Google Shape;115;p4"/>
          <p:cNvPicPr preferRelativeResize="0"/>
          <p:nvPr/>
        </p:nvPicPr>
        <p:blipFill rotWithShape="1">
          <a:blip r:embed="rId4">
            <a:alphaModFix/>
          </a:blip>
          <a:srcRect b="2268" l="0" r="0" t="2269"/>
          <a:stretch/>
        </p:blipFill>
        <p:spPr>
          <a:xfrm>
            <a:off x="10893450" y="-276098"/>
            <a:ext cx="6365850" cy="10839197"/>
          </a:xfrm>
          <a:prstGeom prst="rect">
            <a:avLst/>
          </a:prstGeom>
          <a:noFill/>
          <a:ln>
            <a:noFill/>
          </a:ln>
        </p:spPr>
      </p:pic>
      <p:sp>
        <p:nvSpPr>
          <p:cNvPr id="116" name="Google Shape;116;p4"/>
          <p:cNvSpPr txBox="1"/>
          <p:nvPr/>
        </p:nvSpPr>
        <p:spPr>
          <a:xfrm>
            <a:off x="1218111" y="481239"/>
            <a:ext cx="6365158" cy="1739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273D3C"/>
                </a:solidFill>
                <a:latin typeface="Arial"/>
                <a:ea typeface="Arial"/>
                <a:cs typeface="Arial"/>
                <a:sym typeface="Arial"/>
              </a:rPr>
              <a:t>EVALUACIÓN AMBIENTAL</a:t>
            </a:r>
            <a:endParaRPr/>
          </a:p>
        </p:txBody>
      </p:sp>
      <p:sp>
        <p:nvSpPr>
          <p:cNvPr id="117" name="Google Shape;117;p4"/>
          <p:cNvSpPr txBox="1"/>
          <p:nvPr/>
        </p:nvSpPr>
        <p:spPr>
          <a:xfrm>
            <a:off x="2118233" y="3139186"/>
            <a:ext cx="5505717" cy="2986224"/>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0" i="0" lang="en-US" sz="2432" u="none" cap="none" strike="noStrike">
                <a:solidFill>
                  <a:srgbClr val="273D3C"/>
                </a:solidFill>
                <a:latin typeface="Arial"/>
                <a:ea typeface="Arial"/>
                <a:cs typeface="Arial"/>
                <a:sym typeface="Arial"/>
              </a:rPr>
              <a:t>OBJETIVOS </a:t>
            </a:r>
            <a:endParaRPr/>
          </a:p>
          <a:p>
            <a:pPr indent="-262550" lvl="1" marL="525100" marR="0" rtl="0" algn="l">
              <a:lnSpc>
                <a:spcPct val="140008"/>
              </a:lnSpc>
              <a:spcBef>
                <a:spcPts val="0"/>
              </a:spcBef>
              <a:spcAft>
                <a:spcPts val="0"/>
              </a:spcAft>
              <a:buClr>
                <a:srgbClr val="273D3C"/>
              </a:buClr>
              <a:buSzPts val="2432"/>
              <a:buFont typeface="Arial"/>
              <a:buChar char="•"/>
            </a:pPr>
            <a:r>
              <a:rPr b="0" i="0" lang="en-US" sz="2432" u="none" cap="none" strike="noStrike">
                <a:solidFill>
                  <a:srgbClr val="273D3C"/>
                </a:solidFill>
                <a:latin typeface="Arial"/>
                <a:ea typeface="Arial"/>
                <a:cs typeface="Arial"/>
                <a:sym typeface="Arial"/>
              </a:rPr>
              <a:t>AJUSTE A NORMAS AMBIENTALES VIGENTES</a:t>
            </a:r>
            <a:endParaRPr/>
          </a:p>
          <a:p>
            <a:pPr indent="-262550" lvl="1" marL="525100" marR="0" rtl="0" algn="l">
              <a:lnSpc>
                <a:spcPct val="140008"/>
              </a:lnSpc>
              <a:spcBef>
                <a:spcPts val="0"/>
              </a:spcBef>
              <a:spcAft>
                <a:spcPts val="0"/>
              </a:spcAft>
              <a:buClr>
                <a:srgbClr val="273D3C"/>
              </a:buClr>
              <a:buSzPts val="2432"/>
              <a:buFont typeface="Arial"/>
              <a:buChar char="•"/>
            </a:pPr>
            <a:r>
              <a:rPr b="0" i="0" lang="en-US" sz="2432" u="none" cap="none" strike="noStrike">
                <a:solidFill>
                  <a:srgbClr val="273D3C"/>
                </a:solidFill>
                <a:latin typeface="Arial"/>
                <a:ea typeface="Arial"/>
                <a:cs typeface="Arial"/>
                <a:sym typeface="Arial"/>
              </a:rPr>
              <a:t>PAS AMBIENTALES</a:t>
            </a:r>
            <a:endParaRPr/>
          </a:p>
          <a:p>
            <a:pPr indent="-262550" lvl="1" marL="525100" marR="0" rtl="0" algn="l">
              <a:lnSpc>
                <a:spcPct val="140008"/>
              </a:lnSpc>
              <a:spcBef>
                <a:spcPts val="0"/>
              </a:spcBef>
              <a:spcAft>
                <a:spcPts val="0"/>
              </a:spcAft>
              <a:buClr>
                <a:srgbClr val="273D3C"/>
              </a:buClr>
              <a:buSzPts val="2432"/>
              <a:buFont typeface="Arial"/>
              <a:buChar char="•"/>
            </a:pPr>
            <a:r>
              <a:rPr b="0" i="0" lang="en-US" sz="2432" u="none" cap="none" strike="noStrike">
                <a:solidFill>
                  <a:srgbClr val="273D3C"/>
                </a:solidFill>
                <a:latin typeface="Arial"/>
                <a:ea typeface="Arial"/>
                <a:cs typeface="Arial"/>
                <a:sym typeface="Arial"/>
              </a:rPr>
              <a:t>PAS MIXTOS </a:t>
            </a:r>
            <a:endParaRPr/>
          </a:p>
          <a:p>
            <a:pPr indent="0" lvl="0" marL="0" marR="0" rtl="0" algn="l">
              <a:lnSpc>
                <a:spcPct val="140008"/>
              </a:lnSpc>
              <a:spcBef>
                <a:spcPts val="0"/>
              </a:spcBef>
              <a:spcAft>
                <a:spcPts val="0"/>
              </a:spcAft>
              <a:buNone/>
            </a:pPr>
            <a:r>
              <a:t/>
            </a:r>
            <a:endParaRPr b="0" i="0" sz="2432" u="none" cap="none" strike="noStrike">
              <a:solidFill>
                <a:srgbClr val="273D3C"/>
              </a:solidFill>
              <a:latin typeface="Arial"/>
              <a:ea typeface="Arial"/>
              <a:cs typeface="Arial"/>
              <a:sym typeface="Arial"/>
            </a:endParaRPr>
          </a:p>
          <a:p>
            <a:pPr indent="0" lvl="0" marL="0" marR="0" rtl="0" algn="l">
              <a:lnSpc>
                <a:spcPct val="140008"/>
              </a:lnSpc>
              <a:spcBef>
                <a:spcPts val="0"/>
              </a:spcBef>
              <a:spcAft>
                <a:spcPts val="0"/>
              </a:spcAft>
              <a:buNone/>
            </a:pPr>
            <a:r>
              <a:t/>
            </a:r>
            <a:endParaRPr b="0" i="0" sz="2432" u="none" cap="none" strike="noStrike">
              <a:solidFill>
                <a:srgbClr val="273D3C"/>
              </a:solidFill>
              <a:latin typeface="Arial"/>
              <a:ea typeface="Arial"/>
              <a:cs typeface="Arial"/>
              <a:sym typeface="Arial"/>
            </a:endParaRPr>
          </a:p>
        </p:txBody>
      </p:sp>
      <p:sp>
        <p:nvSpPr>
          <p:cNvPr id="118" name="Google Shape;118;p4"/>
          <p:cNvSpPr txBox="1"/>
          <p:nvPr/>
        </p:nvSpPr>
        <p:spPr>
          <a:xfrm>
            <a:off x="2118233" y="6307218"/>
            <a:ext cx="5505717" cy="2986224"/>
          </a:xfrm>
          <a:prstGeom prst="rect">
            <a:avLst/>
          </a:prstGeom>
          <a:noFill/>
          <a:ln>
            <a:noFill/>
          </a:ln>
        </p:spPr>
        <p:txBody>
          <a:bodyPr anchorCtr="0" anchor="t" bIns="0" lIns="0" spcFirstLastPara="1" rIns="0" wrap="square" tIns="0">
            <a:spAutoFit/>
          </a:bodyPr>
          <a:lstStyle/>
          <a:p>
            <a:pPr indent="-262550" lvl="1" marL="525100" marR="0" rtl="0" algn="l">
              <a:lnSpc>
                <a:spcPct val="140008"/>
              </a:lnSpc>
              <a:spcBef>
                <a:spcPts val="0"/>
              </a:spcBef>
              <a:spcAft>
                <a:spcPts val="0"/>
              </a:spcAft>
              <a:buClr>
                <a:srgbClr val="273D3C"/>
              </a:buClr>
              <a:buSzPts val="2432"/>
              <a:buFont typeface="Arial"/>
              <a:buAutoNum type="arabicPeriod"/>
            </a:pPr>
            <a:r>
              <a:rPr b="0" i="0" lang="en-US" sz="2432" u="none" cap="none" strike="noStrike">
                <a:solidFill>
                  <a:srgbClr val="273D3C"/>
                </a:solidFill>
                <a:latin typeface="Arial"/>
                <a:ea typeface="Arial"/>
                <a:cs typeface="Arial"/>
                <a:sym typeface="Arial"/>
              </a:rPr>
              <a:t>EVALUACIÓN PREVENTIVA Y PRECAUTORIA</a:t>
            </a:r>
            <a:endParaRPr/>
          </a:p>
          <a:p>
            <a:pPr indent="-262550" lvl="1" marL="525100" marR="0" rtl="0" algn="l">
              <a:lnSpc>
                <a:spcPct val="140008"/>
              </a:lnSpc>
              <a:spcBef>
                <a:spcPts val="0"/>
              </a:spcBef>
              <a:spcAft>
                <a:spcPts val="0"/>
              </a:spcAft>
              <a:buClr>
                <a:srgbClr val="273D3C"/>
              </a:buClr>
              <a:buSzPts val="2432"/>
              <a:buFont typeface="Arial"/>
              <a:buAutoNum type="arabicPeriod"/>
            </a:pPr>
            <a:r>
              <a:rPr b="0" i="0" lang="en-US" sz="2432" u="none" cap="none" strike="noStrike">
                <a:solidFill>
                  <a:srgbClr val="273D3C"/>
                </a:solidFill>
                <a:latin typeface="Arial"/>
                <a:ea typeface="Arial"/>
                <a:cs typeface="Arial"/>
                <a:sym typeface="Arial"/>
              </a:rPr>
              <a:t>EVALUACIÓN COOPERATIVA</a:t>
            </a:r>
            <a:endParaRPr/>
          </a:p>
          <a:p>
            <a:pPr indent="-262550" lvl="1" marL="525100" marR="0" rtl="0" algn="l">
              <a:lnSpc>
                <a:spcPct val="140008"/>
              </a:lnSpc>
              <a:spcBef>
                <a:spcPts val="0"/>
              </a:spcBef>
              <a:spcAft>
                <a:spcPts val="0"/>
              </a:spcAft>
              <a:buClr>
                <a:srgbClr val="273D3C"/>
              </a:buClr>
              <a:buSzPts val="2432"/>
              <a:buFont typeface="Arial"/>
              <a:buAutoNum type="arabicPeriod"/>
            </a:pPr>
            <a:r>
              <a:rPr b="0" i="0" lang="en-US" sz="2432" u="none" cap="none" strike="noStrike">
                <a:solidFill>
                  <a:srgbClr val="273D3C"/>
                </a:solidFill>
                <a:latin typeface="Arial"/>
                <a:ea typeface="Arial"/>
                <a:cs typeface="Arial"/>
                <a:sym typeface="Arial"/>
              </a:rPr>
              <a:t>EVALUACION INTEGRAL</a:t>
            </a:r>
            <a:endParaRPr/>
          </a:p>
          <a:p>
            <a:pPr indent="-262550" lvl="1" marL="525100" marR="0" rtl="0" algn="l">
              <a:lnSpc>
                <a:spcPct val="140008"/>
              </a:lnSpc>
              <a:spcBef>
                <a:spcPts val="0"/>
              </a:spcBef>
              <a:spcAft>
                <a:spcPts val="0"/>
              </a:spcAft>
              <a:buClr>
                <a:srgbClr val="273D3C"/>
              </a:buClr>
              <a:buSzPts val="2432"/>
              <a:buFont typeface="Arial"/>
              <a:buAutoNum type="arabicPeriod"/>
            </a:pPr>
            <a:r>
              <a:rPr b="0" i="0" lang="en-US" sz="2432" u="none" cap="none" strike="noStrike">
                <a:solidFill>
                  <a:srgbClr val="273D3C"/>
                </a:solidFill>
                <a:latin typeface="Arial"/>
                <a:ea typeface="Arial"/>
                <a:cs typeface="Arial"/>
                <a:sym typeface="Arial"/>
              </a:rPr>
              <a:t>EVALUACIÓN COMPRENSIVA</a:t>
            </a:r>
            <a:endParaRPr/>
          </a:p>
          <a:p>
            <a:pPr indent="-262550" lvl="1" marL="525100" marR="0" rtl="0" algn="l">
              <a:lnSpc>
                <a:spcPct val="140008"/>
              </a:lnSpc>
              <a:spcBef>
                <a:spcPts val="0"/>
              </a:spcBef>
              <a:spcAft>
                <a:spcPts val="0"/>
              </a:spcAft>
              <a:buClr>
                <a:srgbClr val="273D3C"/>
              </a:buClr>
              <a:buSzPts val="2432"/>
              <a:buFont typeface="Arial"/>
              <a:buAutoNum type="arabicPeriod"/>
            </a:pPr>
            <a:r>
              <a:rPr b="0" i="0" lang="en-US" sz="2432" u="none" cap="none" strike="noStrike">
                <a:solidFill>
                  <a:srgbClr val="273D3C"/>
                </a:solidFill>
                <a:latin typeface="Arial"/>
                <a:ea typeface="Arial"/>
                <a:cs typeface="Arial"/>
                <a:sym typeface="Arial"/>
              </a:rPr>
              <a:t>EVALUACIÓN PARTICIPATIVA</a:t>
            </a:r>
            <a:endParaRPr/>
          </a:p>
          <a:p>
            <a:pPr indent="-262550" lvl="1" marL="525100" marR="0" rtl="0" algn="l">
              <a:lnSpc>
                <a:spcPct val="140008"/>
              </a:lnSpc>
              <a:spcBef>
                <a:spcPts val="0"/>
              </a:spcBef>
              <a:spcAft>
                <a:spcPts val="0"/>
              </a:spcAft>
              <a:buClr>
                <a:srgbClr val="273D3C"/>
              </a:buClr>
              <a:buSzPts val="2432"/>
              <a:buFont typeface="Arial"/>
              <a:buAutoNum type="arabicPeriod"/>
            </a:pPr>
            <a:r>
              <a:rPr b="0" i="0" lang="en-US" sz="2432" u="none" cap="none" strike="noStrike">
                <a:solidFill>
                  <a:srgbClr val="273D3C"/>
                </a:solidFill>
                <a:latin typeface="Arial"/>
                <a:ea typeface="Arial"/>
                <a:cs typeface="Arial"/>
                <a:sym typeface="Arial"/>
              </a:rPr>
              <a:t>EVALUACION CONSULTIVA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5"/>
          <p:cNvPicPr preferRelativeResize="0"/>
          <p:nvPr/>
        </p:nvPicPr>
        <p:blipFill rotWithShape="1">
          <a:blip r:embed="rId3">
            <a:alphaModFix/>
          </a:blip>
          <a:srcRect b="0" l="5078" r="5077" t="0"/>
          <a:stretch/>
        </p:blipFill>
        <p:spPr>
          <a:xfrm>
            <a:off x="11779653" y="-276098"/>
            <a:ext cx="5479647" cy="10839197"/>
          </a:xfrm>
          <a:prstGeom prst="rect">
            <a:avLst/>
          </a:prstGeom>
          <a:noFill/>
          <a:ln>
            <a:noFill/>
          </a:ln>
        </p:spPr>
      </p:pic>
      <p:sp>
        <p:nvSpPr>
          <p:cNvPr id="124" name="Google Shape;124;p5"/>
          <p:cNvSpPr txBox="1"/>
          <p:nvPr/>
        </p:nvSpPr>
        <p:spPr>
          <a:xfrm>
            <a:off x="2149834" y="106977"/>
            <a:ext cx="6365158" cy="2192656"/>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299" u="none" cap="none" strike="noStrike">
                <a:solidFill>
                  <a:srgbClr val="273D3C"/>
                </a:solidFill>
                <a:latin typeface="Arial"/>
                <a:ea typeface="Arial"/>
                <a:cs typeface="Arial"/>
                <a:sym typeface="Arial"/>
              </a:rPr>
              <a:t>INGRESO AL SEIA </a:t>
            </a:r>
            <a:endParaRPr/>
          </a:p>
        </p:txBody>
      </p:sp>
      <p:sp>
        <p:nvSpPr>
          <p:cNvPr id="125" name="Google Shape;125;p5"/>
          <p:cNvSpPr txBox="1"/>
          <p:nvPr/>
        </p:nvSpPr>
        <p:spPr>
          <a:xfrm>
            <a:off x="1028700" y="2434342"/>
            <a:ext cx="8607426" cy="8525329"/>
          </a:xfrm>
          <a:prstGeom prst="rect">
            <a:avLst/>
          </a:prstGeom>
          <a:noFill/>
          <a:ln>
            <a:noFill/>
          </a:ln>
        </p:spPr>
        <p:txBody>
          <a:bodyPr anchorCtr="0" anchor="t" bIns="0" lIns="0" spcFirstLastPara="1" rIns="0" wrap="square" tIns="0">
            <a:spAutoFit/>
          </a:bodyPr>
          <a:lstStyle/>
          <a:p>
            <a:pPr indent="0" lvl="0" marL="0" marR="0" rtl="0" algn="l">
              <a:lnSpc>
                <a:spcPct val="290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39978"/>
              </a:lnSpc>
              <a:spcBef>
                <a:spcPts val="0"/>
              </a:spcBef>
              <a:spcAft>
                <a:spcPts val="0"/>
              </a:spcAft>
              <a:buNone/>
            </a:pPr>
            <a:r>
              <a:rPr b="0" i="0" lang="en-US" sz="3732" u="none" cap="none" strike="noStrike">
                <a:solidFill>
                  <a:srgbClr val="273D3C"/>
                </a:solidFill>
                <a:latin typeface="Arial"/>
                <a:ea typeface="Arial"/>
                <a:cs typeface="Arial"/>
                <a:sym typeface="Arial"/>
              </a:rPr>
              <a:t>ART ÍCULO 10 LEY 19.300</a:t>
            </a:r>
            <a:endParaRPr/>
          </a:p>
          <a:p>
            <a:pPr indent="0" lvl="0" marL="0" marR="0" rtl="0" algn="just">
              <a:lnSpc>
                <a:spcPct val="139978"/>
              </a:lnSpc>
              <a:spcBef>
                <a:spcPts val="0"/>
              </a:spcBef>
              <a:spcAft>
                <a:spcPts val="0"/>
              </a:spcAft>
              <a:buNone/>
            </a:pPr>
            <a:r>
              <a:rPr b="0" i="0" lang="en-US" sz="3732" u="none" cap="none" strike="noStrike">
                <a:solidFill>
                  <a:srgbClr val="273D3C"/>
                </a:solidFill>
                <a:latin typeface="Arial"/>
                <a:ea typeface="Arial"/>
                <a:cs typeface="Arial"/>
                <a:sym typeface="Arial"/>
              </a:rPr>
              <a:t>“ LOS PROYECTOS O ACTIVIDADES SUSCEPTIBLES DE CAUSAR IMPACTO AMBIENTAL, EN CUALESQUIERA DE SUS FASES, QUE DEBERÁN SOMETERSE AL SISTEMA DE EVALUACIÓN DE IMPACTO AMBIENTAL, SON LOS SIGUIENTES”</a:t>
            </a:r>
            <a:endParaRPr/>
          </a:p>
          <a:p>
            <a:pPr indent="0" lvl="0" marL="0" marR="0" rtl="0" algn="l">
              <a:lnSpc>
                <a:spcPct val="139978"/>
              </a:lnSpc>
              <a:spcBef>
                <a:spcPts val="0"/>
              </a:spcBef>
              <a:spcAft>
                <a:spcPts val="0"/>
              </a:spcAft>
              <a:buNone/>
            </a:pPr>
            <a:r>
              <a:t/>
            </a:r>
            <a:endParaRPr b="0" i="0" sz="3732" u="none" cap="none" strike="noStrike">
              <a:solidFill>
                <a:srgbClr val="273D3C"/>
              </a:solidFill>
              <a:latin typeface="Arial"/>
              <a:ea typeface="Arial"/>
              <a:cs typeface="Arial"/>
              <a:sym typeface="Arial"/>
            </a:endParaRPr>
          </a:p>
          <a:p>
            <a:pPr indent="-402882" lvl="1" marL="805765" marR="0" rtl="0" algn="l">
              <a:lnSpc>
                <a:spcPct val="139978"/>
              </a:lnSpc>
              <a:spcBef>
                <a:spcPts val="0"/>
              </a:spcBef>
              <a:spcAft>
                <a:spcPts val="0"/>
              </a:spcAft>
              <a:buClr>
                <a:srgbClr val="273D3C"/>
              </a:buClr>
              <a:buSzPts val="3732"/>
              <a:buFont typeface="Arial"/>
              <a:buChar char="•"/>
            </a:pPr>
            <a:r>
              <a:rPr b="0" i="0" lang="en-US" sz="3732" u="none" cap="none" strike="noStrike">
                <a:solidFill>
                  <a:srgbClr val="273D3C"/>
                </a:solidFill>
                <a:latin typeface="Arial"/>
                <a:ea typeface="Arial"/>
                <a:cs typeface="Arial"/>
                <a:sym typeface="Arial"/>
              </a:rPr>
              <a:t>SISTEMA DE TIPOLOGÍAS TAXATIVAS </a:t>
            </a:r>
            <a:endParaRPr/>
          </a:p>
          <a:p>
            <a:pPr indent="0" lvl="0" marL="0" marR="0" rtl="0" algn="l">
              <a:lnSpc>
                <a:spcPct val="139978"/>
              </a:lnSpc>
              <a:spcBef>
                <a:spcPts val="0"/>
              </a:spcBef>
              <a:spcAft>
                <a:spcPts val="0"/>
              </a:spcAft>
              <a:buNone/>
            </a:pPr>
            <a:r>
              <a:t/>
            </a:r>
            <a:endParaRPr b="0" i="0" sz="3732" u="none" cap="none" strike="noStrike">
              <a:solidFill>
                <a:srgbClr val="273D3C"/>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6"/>
          <p:cNvPicPr preferRelativeResize="0"/>
          <p:nvPr/>
        </p:nvPicPr>
        <p:blipFill rotWithShape="1">
          <a:blip r:embed="rId3">
            <a:alphaModFix/>
          </a:blip>
          <a:srcRect b="0" l="5092" r="5091" t="0"/>
          <a:stretch/>
        </p:blipFill>
        <p:spPr>
          <a:xfrm>
            <a:off x="11779653" y="-276098"/>
            <a:ext cx="5479647" cy="10839197"/>
          </a:xfrm>
          <a:prstGeom prst="rect">
            <a:avLst/>
          </a:prstGeom>
          <a:noFill/>
          <a:ln>
            <a:noFill/>
          </a:ln>
        </p:spPr>
      </p:pic>
      <p:sp>
        <p:nvSpPr>
          <p:cNvPr id="131" name="Google Shape;131;p6"/>
          <p:cNvSpPr txBox="1"/>
          <p:nvPr/>
        </p:nvSpPr>
        <p:spPr>
          <a:xfrm>
            <a:off x="1638320" y="317886"/>
            <a:ext cx="9104330" cy="2192656"/>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299" u="none" cap="none" strike="noStrike">
                <a:solidFill>
                  <a:srgbClr val="273D3C"/>
                </a:solidFill>
                <a:latin typeface="Arial"/>
                <a:ea typeface="Arial"/>
                <a:cs typeface="Arial"/>
                <a:sym typeface="Arial"/>
              </a:rPr>
              <a:t>DECLARACIONES DE IMPACTO AMBIENTAL </a:t>
            </a:r>
            <a:endParaRPr/>
          </a:p>
        </p:txBody>
      </p:sp>
      <p:sp>
        <p:nvSpPr>
          <p:cNvPr id="132" name="Google Shape;132;p6"/>
          <p:cNvSpPr txBox="1"/>
          <p:nvPr/>
        </p:nvSpPr>
        <p:spPr>
          <a:xfrm>
            <a:off x="1028700" y="2462917"/>
            <a:ext cx="9453347" cy="6597469"/>
          </a:xfrm>
          <a:prstGeom prst="rect">
            <a:avLst/>
          </a:prstGeom>
          <a:noFill/>
          <a:ln>
            <a:noFill/>
          </a:ln>
        </p:spPr>
        <p:txBody>
          <a:bodyPr anchorCtr="0" anchor="t" bIns="0" lIns="0" spcFirstLastPara="1" rIns="0" wrap="square" tIns="0">
            <a:spAutoFit/>
          </a:bodyPr>
          <a:lstStyle/>
          <a:p>
            <a:pPr indent="0" lvl="0" marL="0" marR="0" rtl="0" algn="just">
              <a:lnSpc>
                <a:spcPct val="243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39974"/>
              </a:lnSpc>
              <a:spcBef>
                <a:spcPts val="0"/>
              </a:spcBef>
              <a:spcAft>
                <a:spcPts val="0"/>
              </a:spcAft>
              <a:buNone/>
            </a:pPr>
            <a:r>
              <a:rPr b="0" i="0" lang="en-US" sz="3132" u="none" cap="none" strike="noStrike">
                <a:solidFill>
                  <a:srgbClr val="273D3C"/>
                </a:solidFill>
                <a:latin typeface="Arial"/>
                <a:ea typeface="Arial"/>
                <a:cs typeface="Arial"/>
                <a:sym typeface="Arial"/>
              </a:rPr>
              <a:t> EL DOCUMENTO DESCRIPTIVO DE UNA ACTIVIDAD O PROYECTO QUE SE PRETENDE REALIZAR, O DE LAS MODIFICACIONES QUE SE LE INTRODUCIRÁN, OTORGADO BAJO JURAMENTO POR EL RESPECTIVO TITULAR, CUYO CONTENIDO PERMITE AL ORGANISMO COMPETENTE EVALUAR SI SU IMPACTO AMBIENTAL SE AJUSTA A LAS NORMAS AMBIENTALES VIGENTES;</a:t>
            </a:r>
            <a:endParaRPr/>
          </a:p>
          <a:p>
            <a:pPr indent="0" lvl="0" marL="0" marR="0" rtl="0" algn="just">
              <a:lnSpc>
                <a:spcPct val="139974"/>
              </a:lnSpc>
              <a:spcBef>
                <a:spcPts val="0"/>
              </a:spcBef>
              <a:spcAft>
                <a:spcPts val="0"/>
              </a:spcAft>
              <a:buNone/>
            </a:pPr>
            <a:r>
              <a:t/>
            </a:r>
            <a:endParaRPr b="0" i="0" sz="3132" u="none" cap="none" strike="noStrike">
              <a:solidFill>
                <a:srgbClr val="273D3C"/>
              </a:solidFill>
              <a:latin typeface="Arial"/>
              <a:ea typeface="Arial"/>
              <a:cs typeface="Arial"/>
              <a:sym typeface="Arial"/>
            </a:endParaRPr>
          </a:p>
          <a:p>
            <a:pPr indent="-338114" lvl="1" marL="676228" marR="0" rtl="0" algn="just">
              <a:lnSpc>
                <a:spcPct val="139974"/>
              </a:lnSpc>
              <a:spcBef>
                <a:spcPts val="0"/>
              </a:spcBef>
              <a:spcAft>
                <a:spcPts val="0"/>
              </a:spcAft>
              <a:buClr>
                <a:srgbClr val="273D3C"/>
              </a:buClr>
              <a:buSzPts val="3132"/>
              <a:buFont typeface="Arial"/>
              <a:buChar char="•"/>
            </a:pPr>
            <a:r>
              <a:rPr b="0" i="0" lang="en-US" sz="3132" u="none" cap="none" strike="noStrike">
                <a:solidFill>
                  <a:srgbClr val="273D3C"/>
                </a:solidFill>
                <a:latin typeface="Arial"/>
                <a:ea typeface="Arial"/>
                <a:cs typeface="Arial"/>
                <a:sym typeface="Arial"/>
              </a:rPr>
              <a:t>CONTENIDOS MÍNIMOS ART 12 BIS</a:t>
            </a:r>
            <a:endParaRPr/>
          </a:p>
          <a:p>
            <a:pPr indent="0" lvl="0" marL="0" marR="0" rtl="0" algn="just">
              <a:lnSpc>
                <a:spcPct val="139974"/>
              </a:lnSpc>
              <a:spcBef>
                <a:spcPts val="0"/>
              </a:spcBef>
              <a:spcAft>
                <a:spcPts val="0"/>
              </a:spcAft>
              <a:buNone/>
            </a:pPr>
            <a:r>
              <a:t/>
            </a:r>
            <a:endParaRPr b="0" i="0" sz="3132" u="none" cap="none" strike="noStrike">
              <a:solidFill>
                <a:srgbClr val="273D3C"/>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7"/>
          <p:cNvPicPr preferRelativeResize="0"/>
          <p:nvPr/>
        </p:nvPicPr>
        <p:blipFill rotWithShape="1">
          <a:blip r:embed="rId3">
            <a:alphaModFix/>
          </a:blip>
          <a:srcRect b="0" l="7019" r="7019" t="0"/>
          <a:stretch/>
        </p:blipFill>
        <p:spPr>
          <a:xfrm>
            <a:off x="11779653" y="-276098"/>
            <a:ext cx="5479647" cy="10839197"/>
          </a:xfrm>
          <a:prstGeom prst="rect">
            <a:avLst/>
          </a:prstGeom>
          <a:noFill/>
          <a:ln>
            <a:noFill/>
          </a:ln>
        </p:spPr>
      </p:pic>
      <p:sp>
        <p:nvSpPr>
          <p:cNvPr id="138" name="Google Shape;138;p7"/>
          <p:cNvSpPr txBox="1"/>
          <p:nvPr/>
        </p:nvSpPr>
        <p:spPr>
          <a:xfrm>
            <a:off x="1638320" y="266350"/>
            <a:ext cx="9104330" cy="2192656"/>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6299" u="none" cap="none" strike="noStrike">
                <a:solidFill>
                  <a:srgbClr val="273D3C"/>
                </a:solidFill>
                <a:latin typeface="Arial"/>
                <a:ea typeface="Arial"/>
                <a:cs typeface="Arial"/>
                <a:sym typeface="Arial"/>
              </a:rPr>
              <a:t>ESTUDIO DE IMPACTO AMBIENTAL</a:t>
            </a:r>
            <a:endParaRPr/>
          </a:p>
        </p:txBody>
      </p:sp>
      <p:sp>
        <p:nvSpPr>
          <p:cNvPr id="139" name="Google Shape;139;p7"/>
          <p:cNvSpPr txBox="1"/>
          <p:nvPr/>
        </p:nvSpPr>
        <p:spPr>
          <a:xfrm>
            <a:off x="297063" y="2401855"/>
            <a:ext cx="10218000" cy="8311500"/>
          </a:xfrm>
          <a:prstGeom prst="rect">
            <a:avLst/>
          </a:prstGeom>
          <a:noFill/>
          <a:ln>
            <a:noFill/>
          </a:ln>
        </p:spPr>
        <p:txBody>
          <a:bodyPr anchorCtr="0" anchor="t" bIns="0" lIns="0" spcFirstLastPara="1" rIns="0" wrap="square" tIns="0">
            <a:spAutoFit/>
          </a:bodyPr>
          <a:lstStyle/>
          <a:p>
            <a:pPr indent="0" lvl="0" marL="0" marR="0" rtl="0" algn="just">
              <a:lnSpc>
                <a:spcPct val="235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39980"/>
              </a:lnSpc>
              <a:spcBef>
                <a:spcPts val="0"/>
              </a:spcBef>
              <a:spcAft>
                <a:spcPts val="0"/>
              </a:spcAft>
              <a:buNone/>
            </a:pPr>
            <a:r>
              <a:rPr b="0" i="0" lang="en-US" sz="3034" u="none" cap="none" strike="noStrike">
                <a:solidFill>
                  <a:srgbClr val="273D3C"/>
                </a:solidFill>
                <a:latin typeface="Arial"/>
                <a:ea typeface="Arial"/>
                <a:cs typeface="Arial"/>
                <a:sym typeface="Arial"/>
              </a:rPr>
              <a:t> EL DOCUMENTO QUE DESCRIBE PORMENORIZADAMENTE LAS CARACTERÍSTICAS DE UN PROYECTO O ACTIVIDAD QUE SE PRETENDA LLEVAR A CABO O SU MODIFICACIÓN. DEBE PROPORCIONAR ANTECEDENTES FUNDADOS PARA LA PREDICCIÓN, IDENTIFICACIÓN E INTERPRETACIÓN DE SU IMPACTO AMBIENTAL Y DESCRIBIR LA O LAS ACCIONES QUE EJECUTARÁ PARA IMPEDIR O MINIMIZAR SUS EFECTOS SIGNIFICATIVAMENTE ADVERSOS</a:t>
            </a:r>
            <a:endParaRPr b="0" i="0" sz="3034" u="none" cap="none" strike="noStrike">
              <a:solidFill>
                <a:srgbClr val="273D3C"/>
              </a:solidFill>
              <a:latin typeface="Arial"/>
              <a:ea typeface="Arial"/>
              <a:cs typeface="Arial"/>
              <a:sym typeface="Arial"/>
            </a:endParaRPr>
          </a:p>
          <a:p>
            <a:pPr indent="-327521" lvl="1" marL="655042" marR="0" rtl="0" algn="just">
              <a:lnSpc>
                <a:spcPct val="139980"/>
              </a:lnSpc>
              <a:spcBef>
                <a:spcPts val="0"/>
              </a:spcBef>
              <a:spcAft>
                <a:spcPts val="0"/>
              </a:spcAft>
              <a:buClr>
                <a:srgbClr val="273D3C"/>
              </a:buClr>
              <a:buSzPts val="3034"/>
              <a:buFont typeface="Arial"/>
              <a:buChar char="•"/>
            </a:pPr>
            <a:r>
              <a:rPr b="0" i="0" lang="en-US" sz="3034" u="none" cap="none" strike="noStrike">
                <a:solidFill>
                  <a:srgbClr val="273D3C"/>
                </a:solidFill>
                <a:latin typeface="Arial"/>
                <a:ea typeface="Arial"/>
                <a:cs typeface="Arial"/>
                <a:sym typeface="Arial"/>
              </a:rPr>
              <a:t>CONTENIDOS MÍNIMOS ART 12 </a:t>
            </a:r>
            <a:endParaRPr/>
          </a:p>
          <a:p>
            <a:pPr indent="0" lvl="0" marL="0" marR="0" rtl="0" algn="just">
              <a:lnSpc>
                <a:spcPct val="139980"/>
              </a:lnSpc>
              <a:spcBef>
                <a:spcPts val="0"/>
              </a:spcBef>
              <a:spcAft>
                <a:spcPts val="0"/>
              </a:spcAft>
              <a:buNone/>
            </a:pPr>
            <a:r>
              <a:t/>
            </a:r>
            <a:endParaRPr b="0" i="0" sz="3034" u="none" cap="none" strike="noStrike">
              <a:solidFill>
                <a:srgbClr val="273D3C"/>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8"/>
          <p:cNvSpPr/>
          <p:nvPr/>
        </p:nvSpPr>
        <p:spPr>
          <a:xfrm>
            <a:off x="3035928" y="1337002"/>
            <a:ext cx="12767798" cy="7612995"/>
          </a:xfrm>
          <a:custGeom>
            <a:rect b="b" l="l" r="r" t="t"/>
            <a:pathLst>
              <a:path extrusionOk="0" h="7612995" w="12767798">
                <a:moveTo>
                  <a:pt x="0" y="0"/>
                </a:moveTo>
                <a:lnTo>
                  <a:pt x="12767798" y="0"/>
                </a:lnTo>
                <a:lnTo>
                  <a:pt x="12767798" y="7612996"/>
                </a:lnTo>
                <a:lnTo>
                  <a:pt x="0" y="7612996"/>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9"/>
          <p:cNvSpPr/>
          <p:nvPr/>
        </p:nvSpPr>
        <p:spPr>
          <a:xfrm>
            <a:off x="1432577" y="542494"/>
            <a:ext cx="15422847" cy="8715806"/>
          </a:xfrm>
          <a:custGeom>
            <a:rect b="b" l="l" r="r" t="t"/>
            <a:pathLst>
              <a:path extrusionOk="0" h="8715806" w="15422847">
                <a:moveTo>
                  <a:pt x="0" y="0"/>
                </a:moveTo>
                <a:lnTo>
                  <a:pt x="15422846" y="0"/>
                </a:lnTo>
                <a:lnTo>
                  <a:pt x="15422846" y="8715806"/>
                </a:lnTo>
                <a:lnTo>
                  <a:pt x="0" y="8715806"/>
                </a:lnTo>
                <a:lnTo>
                  <a:pt x="0" y="0"/>
                </a:lnTo>
                <a:close/>
              </a:path>
            </a:pathLst>
          </a:custGeom>
          <a:blipFill rotWithShape="1">
            <a:blip r:embed="rId3">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