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notesMasterIdLst>
    <p:notesMasterId r:id="rId18"/>
  </p:notesMasterIdLst>
  <p:handoutMasterIdLst>
    <p:handoutMasterId r:id="rId19"/>
  </p:handoutMasterIdLst>
  <p:sldIdLst>
    <p:sldId id="272" r:id="rId2"/>
    <p:sldId id="322" r:id="rId3"/>
    <p:sldId id="323" r:id="rId4"/>
    <p:sldId id="324" r:id="rId5"/>
    <p:sldId id="325" r:id="rId6"/>
    <p:sldId id="333" r:id="rId7"/>
    <p:sldId id="334" r:id="rId8"/>
    <p:sldId id="326" r:id="rId9"/>
    <p:sldId id="327" r:id="rId10"/>
    <p:sldId id="329" r:id="rId11"/>
    <p:sldId id="328" r:id="rId12"/>
    <p:sldId id="330" r:id="rId13"/>
    <p:sldId id="331" r:id="rId14"/>
    <p:sldId id="332" r:id="rId15"/>
    <p:sldId id="336" r:id="rId16"/>
    <p:sldId id="33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12A1D4-E16A-46CE-8E26-B97DE3E9BA9F}" v="10" dt="2020-09-07T13:46:45.689"/>
  </p1510:revLst>
</p1510:revInfo>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58" autoAdjust="0"/>
    <p:restoredTop sz="94660"/>
  </p:normalViewPr>
  <p:slideViewPr>
    <p:cSldViewPr snapToGrid="0">
      <p:cViewPr varScale="1">
        <p:scale>
          <a:sx n="63" d="100"/>
          <a:sy n="63" d="100"/>
        </p:scale>
        <p:origin x="656" y="5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2" d="100"/>
          <a:sy n="72" d="100"/>
        </p:scale>
        <p:origin x="330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dirty="0"/>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3C502ED-38DF-43AC-A8CD-F9D3E3173CC4}" type="datetime1">
              <a:rPr lang="es-ES" smtClean="0"/>
              <a:t>25/08/2024</a:t>
            </a:fld>
            <a:endParaRPr lang="es-ES" dirty="0"/>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dirty="0"/>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99097EB-C63E-4831-9239-7FC098CD3FD3}" type="slidenum">
              <a:rPr lang="es-ES" smtClean="0"/>
              <a:t>‹Nº›</a:t>
            </a:fld>
            <a:endParaRPr lang="es-ES" dirty="0"/>
          </a:p>
        </p:txBody>
      </p:sp>
    </p:spTree>
    <p:extLst>
      <p:ext uri="{BB962C8B-B14F-4D97-AF65-F5344CB8AC3E}">
        <p14:creationId xmlns:p14="http://schemas.microsoft.com/office/powerpoint/2010/main" val="13308344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4DAD7FE-6CFB-4941-843F-5B8FA3E21170}" type="datetime1">
              <a:rPr lang="es-ES" noProof="0" smtClean="0"/>
              <a:t>25/08/2024</a:t>
            </a:fld>
            <a:endParaRPr lang="es-ES" noProof="0"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es-ES" noProof="0" smtClean="0"/>
              <a:t>‹Nº›</a:t>
            </a:fld>
            <a:endParaRPr lang="es-ES"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dirty="0"/>
          </a:p>
        </p:txBody>
      </p:sp>
      <p:sp>
        <p:nvSpPr>
          <p:cNvPr id="4" name="Marcador de número de diapositiva 3"/>
          <p:cNvSpPr>
            <a:spLocks noGrp="1"/>
          </p:cNvSpPr>
          <p:nvPr>
            <p:ph type="sldNum" sz="quarter" idx="10"/>
          </p:nvPr>
        </p:nvSpPr>
        <p:spPr/>
        <p:txBody>
          <a:bodyPr rtlCol="0"/>
          <a:lstStyle/>
          <a:p>
            <a:pPr rtl="0"/>
            <a:fld id="{893B0CF2-7F87-4E02-A248-870047730F99}" type="slidenum">
              <a:rPr lang="es-ES" smtClean="0"/>
              <a:t>1</a:t>
            </a:fld>
            <a:endParaRPr lang="es-ES" dirty="0"/>
          </a:p>
        </p:txBody>
      </p:sp>
    </p:spTree>
    <p:extLst>
      <p:ext uri="{BB962C8B-B14F-4D97-AF65-F5344CB8AC3E}">
        <p14:creationId xmlns:p14="http://schemas.microsoft.com/office/powerpoint/2010/main" val="1495133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dirty="0"/>
          </a:p>
        </p:txBody>
      </p:sp>
      <p:sp>
        <p:nvSpPr>
          <p:cNvPr id="4" name="Marcador de número de diapositiva 3"/>
          <p:cNvSpPr>
            <a:spLocks noGrp="1"/>
          </p:cNvSpPr>
          <p:nvPr>
            <p:ph type="sldNum" sz="quarter" idx="10"/>
          </p:nvPr>
        </p:nvSpPr>
        <p:spPr/>
        <p:txBody>
          <a:bodyPr rtlCol="0"/>
          <a:lstStyle/>
          <a:p>
            <a:pPr marL="0" marR="0" lvl="0" indent="0" algn="r" defTabSz="457200" rtl="0" eaLnBrk="1" fontAlgn="auto" latinLnBrk="0" hangingPunct="1">
              <a:lnSpc>
                <a:spcPct val="100000"/>
              </a:lnSpc>
              <a:spcBef>
                <a:spcPts val="0"/>
              </a:spcBef>
              <a:spcAft>
                <a:spcPts val="0"/>
              </a:spcAft>
              <a:buClrTx/>
              <a:buSzTx/>
              <a:buFontTx/>
              <a:buNone/>
              <a:tabLst/>
              <a:defRPr/>
            </a:pPr>
            <a:fld id="{893B0CF2-7F87-4E02-A248-870047730F99}"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s-E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9185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p:cNvSpPr>
            <a:spLocks noGrp="1"/>
          </p:cNvSpPr>
          <p:nvPr>
            <p:ph type="dt" sz="half" idx="10"/>
          </p:nvPr>
        </p:nvSpPr>
        <p:spPr/>
        <p:txBody>
          <a:bodyPr/>
          <a:lstStyle/>
          <a:p>
            <a:pPr rtl="0"/>
            <a:fld id="{C7F0D198-0886-401E-862C-EF3536AA44DD}" type="datetime1">
              <a:rPr lang="es-ES" noProof="0" smtClean="0"/>
              <a:t>25/08/2024</a:t>
            </a:fld>
            <a:endParaRPr lang="es-ES" noProof="0" dirty="0"/>
          </a:p>
        </p:txBody>
      </p:sp>
      <p:sp>
        <p:nvSpPr>
          <p:cNvPr id="5" name="Marcador de pie de página 4"/>
          <p:cNvSpPr>
            <a:spLocks noGrp="1"/>
          </p:cNvSpPr>
          <p:nvPr>
            <p:ph type="ftr" sz="quarter" idx="11"/>
          </p:nvPr>
        </p:nvSpPr>
        <p:spPr/>
        <p:txBody>
          <a:bodyPr/>
          <a:lstStyle/>
          <a:p>
            <a:pPr rtl="0"/>
            <a:r>
              <a:rPr lang="es-ES" noProof="0"/>
              <a:t>Agregar un pie de página</a:t>
            </a:r>
            <a:endParaRPr lang="es-ES" noProof="0" dirty="0"/>
          </a:p>
        </p:txBody>
      </p:sp>
      <p:sp>
        <p:nvSpPr>
          <p:cNvPr id="6" name="Marcador de número de diapositiva 5"/>
          <p:cNvSpPr>
            <a:spLocks noGrp="1"/>
          </p:cNvSpPr>
          <p:nvPr>
            <p:ph type="sldNum" sz="quarter" idx="12"/>
          </p:nvPr>
        </p:nvSpPr>
        <p:spPr/>
        <p:txBody>
          <a:bodyPr/>
          <a:lstStyle/>
          <a:p>
            <a:pPr rtl="0"/>
            <a:fld id="{401CF334-2D5C-4859-84A6-CA7E6E43FAEB}" type="slidenum">
              <a:rPr lang="es-ES" noProof="0" smtClean="0"/>
              <a:t>‹Nº›</a:t>
            </a:fld>
            <a:endParaRPr lang="es-ES" noProof="0" dirty="0"/>
          </a:p>
        </p:txBody>
      </p:sp>
      <p:cxnSp>
        <p:nvCxnSpPr>
          <p:cNvPr id="7" name="Conector recto 6">
            <a:extLst>
              <a:ext uri="{FF2B5EF4-FFF2-40B4-BE49-F238E27FC236}">
                <a16:creationId xmlns:a16="http://schemas.microsoft.com/office/drawing/2014/main" id="{1D239C7C-0218-4945-B27B-4B4237891D28}"/>
              </a:ext>
            </a:extLst>
          </p:cNvPr>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ctor recto 7">
            <a:extLst>
              <a:ext uri="{FF2B5EF4-FFF2-40B4-BE49-F238E27FC236}">
                <a16:creationId xmlns:a16="http://schemas.microsoft.com/office/drawing/2014/main" id="{8C7301D9-0C37-4328-822D-88BAAADFC90F}"/>
              </a:ext>
            </a:extLst>
          </p:cNvPr>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1793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pPr rtl="0"/>
            <a:fld id="{52E184A9-C1BE-4691-8290-38F7E3B9E2EA}" type="datetime1">
              <a:rPr lang="es-ES" noProof="0" smtClean="0"/>
              <a:t>25/08/2024</a:t>
            </a:fld>
            <a:endParaRPr lang="es-ES" noProof="0" dirty="0"/>
          </a:p>
        </p:txBody>
      </p:sp>
      <p:sp>
        <p:nvSpPr>
          <p:cNvPr id="5" name="Marcador de pie de página 4"/>
          <p:cNvSpPr>
            <a:spLocks noGrp="1"/>
          </p:cNvSpPr>
          <p:nvPr>
            <p:ph type="ftr" sz="quarter" idx="11"/>
          </p:nvPr>
        </p:nvSpPr>
        <p:spPr/>
        <p:txBody>
          <a:bodyPr/>
          <a:lstStyle/>
          <a:p>
            <a:pPr rtl="0"/>
            <a:r>
              <a:rPr lang="es-ES" noProof="0"/>
              <a:t>Agregar un pie de página</a:t>
            </a:r>
            <a:endParaRPr lang="es-ES" noProof="0" dirty="0"/>
          </a:p>
        </p:txBody>
      </p:sp>
      <p:sp>
        <p:nvSpPr>
          <p:cNvPr id="6" name="Marcador de número de diapositiva 5"/>
          <p:cNvSpPr>
            <a:spLocks noGrp="1"/>
          </p:cNvSpPr>
          <p:nvPr>
            <p:ph type="sldNum" sz="quarter" idx="12"/>
          </p:nvPr>
        </p:nvSpPr>
        <p:spPr/>
        <p:txBody>
          <a:bodyPr/>
          <a:lstStyle/>
          <a:p>
            <a:pPr rtl="0"/>
            <a:fld id="{401CF334-2D5C-4859-84A6-CA7E6E43FAEB}" type="slidenum">
              <a:rPr lang="es-ES" noProof="0" smtClean="0"/>
              <a:t>‹Nº›</a:t>
            </a:fld>
            <a:endParaRPr lang="es-ES" noProof="0" dirty="0"/>
          </a:p>
        </p:txBody>
      </p:sp>
    </p:spTree>
    <p:extLst>
      <p:ext uri="{BB962C8B-B14F-4D97-AF65-F5344CB8AC3E}">
        <p14:creationId xmlns:p14="http://schemas.microsoft.com/office/powerpoint/2010/main" val="658046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pPr rtl="0"/>
            <a:fld id="{CE537EF8-1A52-460D-8FA5-88CB8E631AE8}" type="datetime1">
              <a:rPr lang="es-ES" noProof="0" smtClean="0"/>
              <a:t>25/08/2024</a:t>
            </a:fld>
            <a:endParaRPr lang="es-ES" noProof="0" dirty="0"/>
          </a:p>
        </p:txBody>
      </p:sp>
      <p:sp>
        <p:nvSpPr>
          <p:cNvPr id="5" name="Marcador de pie de página 4"/>
          <p:cNvSpPr>
            <a:spLocks noGrp="1"/>
          </p:cNvSpPr>
          <p:nvPr>
            <p:ph type="ftr" sz="quarter" idx="11"/>
          </p:nvPr>
        </p:nvSpPr>
        <p:spPr/>
        <p:txBody>
          <a:bodyPr/>
          <a:lstStyle/>
          <a:p>
            <a:pPr rtl="0"/>
            <a:r>
              <a:rPr lang="es-ES" noProof="0"/>
              <a:t>Agregar un pie de página</a:t>
            </a:r>
            <a:endParaRPr lang="es-ES" noProof="0" dirty="0"/>
          </a:p>
        </p:txBody>
      </p:sp>
      <p:sp>
        <p:nvSpPr>
          <p:cNvPr id="6" name="Marcador de número de diapositiva 5"/>
          <p:cNvSpPr>
            <a:spLocks noGrp="1"/>
          </p:cNvSpPr>
          <p:nvPr>
            <p:ph type="sldNum" sz="quarter" idx="12"/>
          </p:nvPr>
        </p:nvSpPr>
        <p:spPr/>
        <p:txBody>
          <a:bodyPr/>
          <a:lstStyle/>
          <a:p>
            <a:pPr rtl="0"/>
            <a:fld id="{401CF334-2D5C-4859-84A6-CA7E6E43FAEB}" type="slidenum">
              <a:rPr lang="es-ES" noProof="0" smtClean="0"/>
              <a:t>‹Nº›</a:t>
            </a:fld>
            <a:endParaRPr lang="es-ES" noProof="0" dirty="0"/>
          </a:p>
        </p:txBody>
      </p:sp>
    </p:spTree>
    <p:extLst>
      <p:ext uri="{BB962C8B-B14F-4D97-AF65-F5344CB8AC3E}">
        <p14:creationId xmlns:p14="http://schemas.microsoft.com/office/powerpoint/2010/main" val="1183522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pPr rtl="0"/>
            <a:fld id="{1811FD10-D06B-4536-8048-7D2897F296FB}" type="datetime1">
              <a:rPr lang="es-ES" noProof="0" smtClean="0"/>
              <a:t>25/08/2024</a:t>
            </a:fld>
            <a:endParaRPr lang="es-ES" noProof="0" dirty="0"/>
          </a:p>
        </p:txBody>
      </p:sp>
      <p:sp>
        <p:nvSpPr>
          <p:cNvPr id="5" name="Marcador de pie de página 4"/>
          <p:cNvSpPr>
            <a:spLocks noGrp="1"/>
          </p:cNvSpPr>
          <p:nvPr>
            <p:ph type="ftr" sz="quarter" idx="11"/>
          </p:nvPr>
        </p:nvSpPr>
        <p:spPr/>
        <p:txBody>
          <a:bodyPr/>
          <a:lstStyle/>
          <a:p>
            <a:pPr rtl="0"/>
            <a:r>
              <a:rPr lang="es-ES" noProof="0"/>
              <a:t>Agregar un pie de página</a:t>
            </a:r>
            <a:endParaRPr lang="es-ES" noProof="0" dirty="0"/>
          </a:p>
        </p:txBody>
      </p:sp>
      <p:sp>
        <p:nvSpPr>
          <p:cNvPr id="6" name="Marcador de número de diapositiva 5"/>
          <p:cNvSpPr>
            <a:spLocks noGrp="1"/>
          </p:cNvSpPr>
          <p:nvPr>
            <p:ph type="sldNum" sz="quarter" idx="12"/>
          </p:nvPr>
        </p:nvSpPr>
        <p:spPr/>
        <p:txBody>
          <a:bodyPr/>
          <a:lstStyle/>
          <a:p>
            <a:pPr rtl="0"/>
            <a:fld id="{401CF334-2D5C-4859-84A6-CA7E6E43FAEB}" type="slidenum">
              <a:rPr lang="es-ES" noProof="0" smtClean="0"/>
              <a:pPr rtl="0"/>
              <a:t>‹Nº›</a:t>
            </a:fld>
            <a:endParaRPr lang="es-ES" noProof="0" dirty="0"/>
          </a:p>
        </p:txBody>
      </p:sp>
    </p:spTree>
    <p:extLst>
      <p:ext uri="{BB962C8B-B14F-4D97-AF65-F5344CB8AC3E}">
        <p14:creationId xmlns:p14="http://schemas.microsoft.com/office/powerpoint/2010/main" val="363255704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pPr rtl="0"/>
            <a:fld id="{42540A2F-3117-4E4B-AFC9-CB157300D9A8}" type="datetime1">
              <a:rPr lang="es-ES" noProof="0" smtClean="0"/>
              <a:t>25/08/2024</a:t>
            </a:fld>
            <a:endParaRPr lang="es-ES" noProof="0" dirty="0"/>
          </a:p>
        </p:txBody>
      </p:sp>
      <p:sp>
        <p:nvSpPr>
          <p:cNvPr id="5" name="Marcador de pie de página 4"/>
          <p:cNvSpPr>
            <a:spLocks noGrp="1"/>
          </p:cNvSpPr>
          <p:nvPr>
            <p:ph type="ftr" sz="quarter" idx="11"/>
          </p:nvPr>
        </p:nvSpPr>
        <p:spPr/>
        <p:txBody>
          <a:bodyPr/>
          <a:lstStyle/>
          <a:p>
            <a:pPr rtl="0"/>
            <a:r>
              <a:rPr lang="es-ES" noProof="0"/>
              <a:t>Agregar un pie de página</a:t>
            </a:r>
            <a:endParaRPr lang="es-ES" noProof="0" dirty="0"/>
          </a:p>
        </p:txBody>
      </p:sp>
      <p:sp>
        <p:nvSpPr>
          <p:cNvPr id="6" name="Marcador de número de diapositiva 5"/>
          <p:cNvSpPr>
            <a:spLocks noGrp="1"/>
          </p:cNvSpPr>
          <p:nvPr>
            <p:ph type="sldNum" sz="quarter" idx="12"/>
          </p:nvPr>
        </p:nvSpPr>
        <p:spPr/>
        <p:txBody>
          <a:bodyPr/>
          <a:lstStyle/>
          <a:p>
            <a:pPr rtl="0"/>
            <a:fld id="{401CF334-2D5C-4859-84A6-CA7E6E43FAEB}" type="slidenum">
              <a:rPr lang="es-ES" noProof="0" smtClean="0"/>
              <a:t>‹Nº›</a:t>
            </a:fld>
            <a:endParaRPr lang="es-ES" noProof="0" dirty="0"/>
          </a:p>
        </p:txBody>
      </p:sp>
    </p:spTree>
    <p:extLst>
      <p:ext uri="{BB962C8B-B14F-4D97-AF65-F5344CB8AC3E}">
        <p14:creationId xmlns:p14="http://schemas.microsoft.com/office/powerpoint/2010/main" val="3531913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p:cNvSpPr>
            <a:spLocks noGrp="1"/>
          </p:cNvSpPr>
          <p:nvPr>
            <p:ph type="dt" sz="half" idx="10"/>
          </p:nvPr>
        </p:nvSpPr>
        <p:spPr/>
        <p:txBody>
          <a:bodyPr/>
          <a:lstStyle/>
          <a:p>
            <a:pPr rtl="0"/>
            <a:fld id="{34983E3B-19EF-4B0A-B85C-B5EE2F3F66E9}" type="datetime1">
              <a:rPr lang="es-ES" noProof="0" smtClean="0"/>
              <a:t>25/08/2024</a:t>
            </a:fld>
            <a:endParaRPr lang="es-ES" noProof="0" dirty="0"/>
          </a:p>
        </p:txBody>
      </p:sp>
      <p:sp>
        <p:nvSpPr>
          <p:cNvPr id="6" name="Marcador de pie de página 5"/>
          <p:cNvSpPr>
            <a:spLocks noGrp="1"/>
          </p:cNvSpPr>
          <p:nvPr>
            <p:ph type="ftr" sz="quarter" idx="11"/>
          </p:nvPr>
        </p:nvSpPr>
        <p:spPr/>
        <p:txBody>
          <a:bodyPr/>
          <a:lstStyle/>
          <a:p>
            <a:pPr rtl="0"/>
            <a:r>
              <a:rPr lang="es-ES" noProof="0"/>
              <a:t>Agregar un pie de página</a:t>
            </a:r>
            <a:endParaRPr lang="es-ES" noProof="0" dirty="0"/>
          </a:p>
        </p:txBody>
      </p:sp>
      <p:sp>
        <p:nvSpPr>
          <p:cNvPr id="7" name="Marcador de número de diapositiva 6"/>
          <p:cNvSpPr>
            <a:spLocks noGrp="1"/>
          </p:cNvSpPr>
          <p:nvPr>
            <p:ph type="sldNum" sz="quarter" idx="12"/>
          </p:nvPr>
        </p:nvSpPr>
        <p:spPr/>
        <p:txBody>
          <a:bodyPr/>
          <a:lstStyle/>
          <a:p>
            <a:pPr rtl="0"/>
            <a:fld id="{401CF334-2D5C-4859-84A6-CA7E6E43FAEB}" type="slidenum">
              <a:rPr lang="es-ES" noProof="0" smtClean="0"/>
              <a:t>‹Nº›</a:t>
            </a:fld>
            <a:endParaRPr lang="es-ES" noProof="0" dirty="0"/>
          </a:p>
        </p:txBody>
      </p:sp>
    </p:spTree>
    <p:extLst>
      <p:ext uri="{BB962C8B-B14F-4D97-AF65-F5344CB8AC3E}">
        <p14:creationId xmlns:p14="http://schemas.microsoft.com/office/powerpoint/2010/main" val="1502435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p:cNvSpPr>
            <a:spLocks noGrp="1"/>
          </p:cNvSpPr>
          <p:nvPr>
            <p:ph type="dt" sz="half" idx="10"/>
          </p:nvPr>
        </p:nvSpPr>
        <p:spPr/>
        <p:txBody>
          <a:bodyPr/>
          <a:lstStyle/>
          <a:p>
            <a:pPr rtl="0"/>
            <a:fld id="{51EE2287-7AED-4508-BA8B-A33013696AEC}" type="datetime1">
              <a:rPr lang="es-ES" noProof="0" smtClean="0"/>
              <a:t>25/08/2024</a:t>
            </a:fld>
            <a:endParaRPr lang="es-ES" noProof="0" dirty="0"/>
          </a:p>
        </p:txBody>
      </p:sp>
      <p:sp>
        <p:nvSpPr>
          <p:cNvPr id="8" name="Marcador de pie de página 7"/>
          <p:cNvSpPr>
            <a:spLocks noGrp="1"/>
          </p:cNvSpPr>
          <p:nvPr>
            <p:ph type="ftr" sz="quarter" idx="11"/>
          </p:nvPr>
        </p:nvSpPr>
        <p:spPr/>
        <p:txBody>
          <a:bodyPr/>
          <a:lstStyle/>
          <a:p>
            <a:pPr rtl="0"/>
            <a:r>
              <a:rPr lang="es-ES" noProof="0"/>
              <a:t>Agregar un pie de página</a:t>
            </a:r>
            <a:endParaRPr lang="es-ES" noProof="0" dirty="0"/>
          </a:p>
        </p:txBody>
      </p:sp>
      <p:sp>
        <p:nvSpPr>
          <p:cNvPr id="9" name="Marcador de número de diapositiva 8"/>
          <p:cNvSpPr>
            <a:spLocks noGrp="1"/>
          </p:cNvSpPr>
          <p:nvPr>
            <p:ph type="sldNum" sz="quarter" idx="12"/>
          </p:nvPr>
        </p:nvSpPr>
        <p:spPr/>
        <p:txBody>
          <a:bodyPr/>
          <a:lstStyle/>
          <a:p>
            <a:pPr rtl="0"/>
            <a:fld id="{401CF334-2D5C-4859-84A6-CA7E6E43FAEB}" type="slidenum">
              <a:rPr lang="es-ES" noProof="0" smtClean="0"/>
              <a:t>‹Nº›</a:t>
            </a:fld>
            <a:endParaRPr lang="es-ES" noProof="0" dirty="0"/>
          </a:p>
        </p:txBody>
      </p:sp>
    </p:spTree>
    <p:extLst>
      <p:ext uri="{BB962C8B-B14F-4D97-AF65-F5344CB8AC3E}">
        <p14:creationId xmlns:p14="http://schemas.microsoft.com/office/powerpoint/2010/main" val="2992988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fecha 2"/>
          <p:cNvSpPr>
            <a:spLocks noGrp="1"/>
          </p:cNvSpPr>
          <p:nvPr>
            <p:ph type="dt" sz="half" idx="10"/>
          </p:nvPr>
        </p:nvSpPr>
        <p:spPr/>
        <p:txBody>
          <a:bodyPr/>
          <a:lstStyle/>
          <a:p>
            <a:pPr rtl="0"/>
            <a:fld id="{30BD4DFD-A822-4FD8-BFBF-197CBA855426}" type="datetime1">
              <a:rPr lang="es-ES" noProof="0" smtClean="0"/>
              <a:t>25/08/2024</a:t>
            </a:fld>
            <a:endParaRPr lang="es-ES" noProof="0" dirty="0"/>
          </a:p>
        </p:txBody>
      </p:sp>
      <p:sp>
        <p:nvSpPr>
          <p:cNvPr id="4" name="Marcador de pie de página 3"/>
          <p:cNvSpPr>
            <a:spLocks noGrp="1"/>
          </p:cNvSpPr>
          <p:nvPr>
            <p:ph type="ftr" sz="quarter" idx="11"/>
          </p:nvPr>
        </p:nvSpPr>
        <p:spPr/>
        <p:txBody>
          <a:bodyPr/>
          <a:lstStyle/>
          <a:p>
            <a:pPr rtl="0"/>
            <a:r>
              <a:rPr lang="es-ES" noProof="0"/>
              <a:t>Agregar un pie de página</a:t>
            </a:r>
            <a:endParaRPr lang="es-ES" noProof="0" dirty="0"/>
          </a:p>
        </p:txBody>
      </p:sp>
      <p:sp>
        <p:nvSpPr>
          <p:cNvPr id="5" name="Marcador de número de diapositiva 4"/>
          <p:cNvSpPr>
            <a:spLocks noGrp="1"/>
          </p:cNvSpPr>
          <p:nvPr>
            <p:ph type="sldNum" sz="quarter" idx="12"/>
          </p:nvPr>
        </p:nvSpPr>
        <p:spPr/>
        <p:txBody>
          <a:bodyPr/>
          <a:lstStyle/>
          <a:p>
            <a:pPr rtl="0"/>
            <a:fld id="{401CF334-2D5C-4859-84A6-CA7E6E43FAEB}" type="slidenum">
              <a:rPr lang="es-ES" noProof="0" smtClean="0"/>
              <a:t>‹Nº›</a:t>
            </a:fld>
            <a:endParaRPr lang="es-ES" noProof="0" dirty="0"/>
          </a:p>
        </p:txBody>
      </p:sp>
    </p:spTree>
    <p:extLst>
      <p:ext uri="{BB962C8B-B14F-4D97-AF65-F5344CB8AC3E}">
        <p14:creationId xmlns:p14="http://schemas.microsoft.com/office/powerpoint/2010/main" val="27502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pPr rtl="0"/>
            <a:fld id="{A284916D-9C1E-4B35-A1BA-B043FBD4F6CF}" type="datetime1">
              <a:rPr lang="es-ES" noProof="0" smtClean="0"/>
              <a:t>25/08/2024</a:t>
            </a:fld>
            <a:endParaRPr lang="es-ES" noProof="0" dirty="0"/>
          </a:p>
        </p:txBody>
      </p:sp>
      <p:sp>
        <p:nvSpPr>
          <p:cNvPr id="3" name="Marcador de pie de página 2"/>
          <p:cNvSpPr>
            <a:spLocks noGrp="1"/>
          </p:cNvSpPr>
          <p:nvPr>
            <p:ph type="ftr" sz="quarter" idx="11"/>
          </p:nvPr>
        </p:nvSpPr>
        <p:spPr/>
        <p:txBody>
          <a:bodyPr/>
          <a:lstStyle/>
          <a:p>
            <a:pPr rtl="0"/>
            <a:r>
              <a:rPr lang="es-ES" noProof="0"/>
              <a:t>Agregar un pie de página</a:t>
            </a:r>
            <a:endParaRPr lang="es-ES" noProof="0" dirty="0"/>
          </a:p>
        </p:txBody>
      </p:sp>
      <p:sp>
        <p:nvSpPr>
          <p:cNvPr id="4" name="Marcador de número de diapositiva 3"/>
          <p:cNvSpPr>
            <a:spLocks noGrp="1"/>
          </p:cNvSpPr>
          <p:nvPr>
            <p:ph type="sldNum" sz="quarter" idx="12"/>
          </p:nvPr>
        </p:nvSpPr>
        <p:spPr/>
        <p:txBody>
          <a:bodyPr/>
          <a:lstStyle/>
          <a:p>
            <a:pPr rtl="0"/>
            <a:fld id="{401CF334-2D5C-4859-84A6-CA7E6E43FAEB}" type="slidenum">
              <a:rPr lang="es-ES" noProof="0" smtClean="0"/>
              <a:t>‹Nº›</a:t>
            </a:fld>
            <a:endParaRPr lang="es-ES" noProof="0" dirty="0"/>
          </a:p>
        </p:txBody>
      </p:sp>
    </p:spTree>
    <p:extLst>
      <p:ext uri="{BB962C8B-B14F-4D97-AF65-F5344CB8AC3E}">
        <p14:creationId xmlns:p14="http://schemas.microsoft.com/office/powerpoint/2010/main" val="313702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pPr rtl="0"/>
            <a:fld id="{A8EDA92C-EA07-4844-A9C0-7671CE0A3023}" type="datetime1">
              <a:rPr lang="es-ES" noProof="0" smtClean="0"/>
              <a:t>25/08/2024</a:t>
            </a:fld>
            <a:endParaRPr lang="es-ES" noProof="0" dirty="0"/>
          </a:p>
        </p:txBody>
      </p:sp>
      <p:sp>
        <p:nvSpPr>
          <p:cNvPr id="6" name="Marcador de pie de página 5"/>
          <p:cNvSpPr>
            <a:spLocks noGrp="1"/>
          </p:cNvSpPr>
          <p:nvPr>
            <p:ph type="ftr" sz="quarter" idx="11"/>
          </p:nvPr>
        </p:nvSpPr>
        <p:spPr/>
        <p:txBody>
          <a:bodyPr/>
          <a:lstStyle/>
          <a:p>
            <a:pPr rtl="0"/>
            <a:r>
              <a:rPr lang="es-ES" noProof="0"/>
              <a:t>Agregar un pie de página</a:t>
            </a:r>
            <a:endParaRPr lang="es-ES" noProof="0" dirty="0"/>
          </a:p>
        </p:txBody>
      </p:sp>
      <p:sp>
        <p:nvSpPr>
          <p:cNvPr id="7" name="Marcador de número de diapositiva 6"/>
          <p:cNvSpPr>
            <a:spLocks noGrp="1"/>
          </p:cNvSpPr>
          <p:nvPr>
            <p:ph type="sldNum" sz="quarter" idx="12"/>
          </p:nvPr>
        </p:nvSpPr>
        <p:spPr/>
        <p:txBody>
          <a:bodyPr/>
          <a:lstStyle/>
          <a:p>
            <a:pPr rtl="0"/>
            <a:fld id="{401CF334-2D5C-4859-84A6-CA7E6E43FAEB}" type="slidenum">
              <a:rPr lang="es-ES" noProof="0" smtClean="0"/>
              <a:t>‹Nº›</a:t>
            </a:fld>
            <a:endParaRPr lang="es-ES" noProof="0" dirty="0"/>
          </a:p>
        </p:txBody>
      </p:sp>
    </p:spTree>
    <p:extLst>
      <p:ext uri="{BB962C8B-B14F-4D97-AF65-F5344CB8AC3E}">
        <p14:creationId xmlns:p14="http://schemas.microsoft.com/office/powerpoint/2010/main" val="4279101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pPr rtl="0"/>
            <a:fld id="{1811FD10-D06B-4536-8048-7D2897F296FB}" type="datetime1">
              <a:rPr lang="es-ES" noProof="0" smtClean="0"/>
              <a:t>25/08/2024</a:t>
            </a:fld>
            <a:endParaRPr lang="es-ES" noProof="0" dirty="0"/>
          </a:p>
        </p:txBody>
      </p:sp>
      <p:sp>
        <p:nvSpPr>
          <p:cNvPr id="6" name="Marcador de pie de página 5"/>
          <p:cNvSpPr>
            <a:spLocks noGrp="1"/>
          </p:cNvSpPr>
          <p:nvPr>
            <p:ph type="ftr" sz="quarter" idx="11"/>
          </p:nvPr>
        </p:nvSpPr>
        <p:spPr/>
        <p:txBody>
          <a:bodyPr/>
          <a:lstStyle/>
          <a:p>
            <a:pPr rtl="0"/>
            <a:r>
              <a:rPr lang="es-ES" noProof="0"/>
              <a:t>Agregar un pie de página</a:t>
            </a:r>
            <a:endParaRPr lang="es-ES" noProof="0" dirty="0"/>
          </a:p>
        </p:txBody>
      </p:sp>
      <p:sp>
        <p:nvSpPr>
          <p:cNvPr id="7" name="Marcador de número de diapositiva 6"/>
          <p:cNvSpPr>
            <a:spLocks noGrp="1"/>
          </p:cNvSpPr>
          <p:nvPr>
            <p:ph type="sldNum" sz="quarter" idx="12"/>
          </p:nvPr>
        </p:nvSpPr>
        <p:spPr/>
        <p:txBody>
          <a:bodyPr/>
          <a:lstStyle/>
          <a:p>
            <a:pPr rtl="0"/>
            <a:fld id="{401CF334-2D5C-4859-84A6-CA7E6E43FAEB}" type="slidenum">
              <a:rPr lang="es-ES" noProof="0" smtClean="0"/>
              <a:pPr rtl="0"/>
              <a:t>‹Nº›</a:t>
            </a:fld>
            <a:endParaRPr lang="es-ES" noProof="0" dirty="0"/>
          </a:p>
        </p:txBody>
      </p:sp>
    </p:spTree>
    <p:extLst>
      <p:ext uri="{BB962C8B-B14F-4D97-AF65-F5344CB8AC3E}">
        <p14:creationId xmlns:p14="http://schemas.microsoft.com/office/powerpoint/2010/main" val="165992666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1811FD10-D06B-4536-8048-7D2897F296FB}" type="datetime1">
              <a:rPr lang="es-ES" noProof="0" smtClean="0"/>
              <a:t>25/08/2024</a:t>
            </a:fld>
            <a:endParaRPr lang="es-ES" noProof="0"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r>
              <a:rPr lang="es-ES" noProof="0"/>
              <a:t>Agregar un pie de página</a:t>
            </a:r>
            <a:endParaRPr lang="es-ES" noProof="0"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401CF334-2D5C-4859-84A6-CA7E6E43FAEB}" type="slidenum">
              <a:rPr lang="es-ES" noProof="0" smtClean="0"/>
              <a:pPr rtl="0"/>
              <a:t>‹Nº›</a:t>
            </a:fld>
            <a:endParaRPr lang="es-ES" noProof="0" dirty="0"/>
          </a:p>
        </p:txBody>
      </p:sp>
    </p:spTree>
    <p:extLst>
      <p:ext uri="{BB962C8B-B14F-4D97-AF65-F5344CB8AC3E}">
        <p14:creationId xmlns:p14="http://schemas.microsoft.com/office/powerpoint/2010/main" val="699969890"/>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www.leychile.cl/Navegar?idNorma=210676&amp;idParte=0&amp;idVers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ítulo 3"/>
          <p:cNvSpPr>
            <a:spLocks noGrp="1"/>
          </p:cNvSpPr>
          <p:nvPr>
            <p:ph type="ctrTitle"/>
          </p:nvPr>
        </p:nvSpPr>
        <p:spPr>
          <a:xfrm>
            <a:off x="1113810" y="2960716"/>
            <a:ext cx="4036334" cy="2387600"/>
          </a:xfrm>
        </p:spPr>
        <p:txBody>
          <a:bodyPr rtlCol="0" anchor="t">
            <a:normAutofit/>
          </a:bodyPr>
          <a:lstStyle/>
          <a:p>
            <a:pPr algn="l"/>
            <a:r>
              <a:rPr lang="es-ES" sz="3000"/>
              <a:t>SEIA- SISTEMA RECURSIVO ADMINISTRATIVO</a:t>
            </a:r>
            <a:br>
              <a:rPr lang="es-ES" sz="3000"/>
            </a:br>
            <a:br>
              <a:rPr lang="es-ES" sz="3000" b="0"/>
            </a:br>
            <a:endParaRPr lang="es-ES" sz="3000"/>
          </a:p>
        </p:txBody>
      </p:sp>
      <p:sp>
        <p:nvSpPr>
          <p:cNvPr id="3" name="Subtítulo 2">
            <a:extLst>
              <a:ext uri="{FF2B5EF4-FFF2-40B4-BE49-F238E27FC236}">
                <a16:creationId xmlns:a16="http://schemas.microsoft.com/office/drawing/2014/main" id="{73641F7E-8CC5-42D1-A83F-081903CCE079}"/>
              </a:ext>
            </a:extLst>
          </p:cNvPr>
          <p:cNvSpPr>
            <a:spLocks noGrp="1"/>
          </p:cNvSpPr>
          <p:nvPr>
            <p:ph type="subTitle" idx="1"/>
          </p:nvPr>
        </p:nvSpPr>
        <p:spPr>
          <a:xfrm>
            <a:off x="1113809" y="953037"/>
            <a:ext cx="4036333" cy="1709849"/>
          </a:xfrm>
        </p:spPr>
        <p:txBody>
          <a:bodyPr anchor="b">
            <a:normAutofit/>
          </a:bodyPr>
          <a:lstStyle/>
          <a:p>
            <a:pPr algn="l"/>
            <a:r>
              <a:rPr lang="es-CL" sz="2000"/>
              <a:t>Ezio Costa Cordella</a:t>
            </a:r>
          </a:p>
        </p:txBody>
      </p:sp>
      <p:grpSp>
        <p:nvGrpSpPr>
          <p:cNvPr id="137" name="Group 136">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84992"/>
            <a:ext cx="731521" cy="673460"/>
            <a:chOff x="3940602" y="308034"/>
            <a:chExt cx="2116791" cy="3428999"/>
          </a:xfrm>
          <a:solidFill>
            <a:schemeClr val="accent4"/>
          </a:solidFill>
        </p:grpSpPr>
        <p:sp>
          <p:nvSpPr>
            <p:cNvPr id="138" name="Rectangle 137">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2" name="Rectangle 141">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D520BE7D-CF2C-024B-9D86-72A9C3543C6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014"/>
          <a:stretch/>
        </p:blipFill>
        <p:spPr bwMode="auto">
          <a:xfrm>
            <a:off x="5949303" y="666728"/>
            <a:ext cx="5482379" cy="5465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B1A352-655D-1443-B8D7-0AC8C7C55D1B}"/>
              </a:ext>
            </a:extLst>
          </p:cNvPr>
          <p:cNvSpPr>
            <a:spLocks noGrp="1"/>
          </p:cNvSpPr>
          <p:nvPr>
            <p:ph type="title"/>
          </p:nvPr>
        </p:nvSpPr>
        <p:spPr>
          <a:xfrm>
            <a:off x="4965430" y="629268"/>
            <a:ext cx="6586491" cy="1286160"/>
          </a:xfrm>
        </p:spPr>
        <p:txBody>
          <a:bodyPr anchor="b">
            <a:normAutofit/>
          </a:bodyPr>
          <a:lstStyle/>
          <a:p>
            <a:r>
              <a:rPr lang="es-ES_tradnl" dirty="0"/>
              <a:t>Invalidación (ley 19.880)</a:t>
            </a:r>
          </a:p>
        </p:txBody>
      </p:sp>
      <p:sp>
        <p:nvSpPr>
          <p:cNvPr id="3" name="Marcador de contenido 2">
            <a:extLst>
              <a:ext uri="{FF2B5EF4-FFF2-40B4-BE49-F238E27FC236}">
                <a16:creationId xmlns:a16="http://schemas.microsoft.com/office/drawing/2014/main" id="{6486B56E-20B0-A444-B6F4-D5C20D065C34}"/>
              </a:ext>
            </a:extLst>
          </p:cNvPr>
          <p:cNvSpPr>
            <a:spLocks noGrp="1"/>
          </p:cNvSpPr>
          <p:nvPr>
            <p:ph idx="1"/>
          </p:nvPr>
        </p:nvSpPr>
        <p:spPr>
          <a:xfrm>
            <a:off x="4965431" y="2438400"/>
            <a:ext cx="6586489" cy="3785419"/>
          </a:xfrm>
        </p:spPr>
        <p:txBody>
          <a:bodyPr>
            <a:normAutofit/>
          </a:bodyPr>
          <a:lstStyle/>
          <a:p>
            <a:r>
              <a:rPr lang="es-CL" sz="1600"/>
              <a:t>Artículo 54. Interpuesta por un interesado una reclamación ante la Administración, no podrá el mismo reclamante deducir igual pretensión ante los Tribunales de Justicia, mientras aquélla no haya sido resuelta o no haya transcurrido el plazo para que deba entenderse desestimada.</a:t>
            </a:r>
          </a:p>
          <a:p>
            <a:r>
              <a:rPr lang="es-CL" sz="1600"/>
              <a:t>    Planteada la reclamación se interrumpirá el plazo para ejercer la acción jurisdiccional. Este volverá a contarse desde la fecha en que se notifique el acto que la resuelve o, en su caso, desde que la reclamación se entienda desestimada por el transcurso del plazo.</a:t>
            </a:r>
          </a:p>
          <a:p>
            <a:r>
              <a:rPr lang="es-CL" sz="1600"/>
              <a:t>    Si respecto de un acto administrativo se deduce acción jurisdiccional por el interesado, la Administración deberá inhibirse de conocer cualquier reclamación que éste interponga sobre la misma pretensión.</a:t>
            </a:r>
          </a:p>
          <a:p>
            <a:br>
              <a:rPr lang="es-CL" sz="1600"/>
            </a:br>
            <a:endParaRPr lang="es-CL" sz="1600"/>
          </a:p>
          <a:p>
            <a:endParaRPr lang="es-ES_tradnl" sz="1600"/>
          </a:p>
        </p:txBody>
      </p:sp>
      <p:pic>
        <p:nvPicPr>
          <p:cNvPr id="7170" name="Picture 2" descr="Despertemos!!">
            <a:extLst>
              <a:ext uri="{FF2B5EF4-FFF2-40B4-BE49-F238E27FC236}">
                <a16:creationId xmlns:a16="http://schemas.microsoft.com/office/drawing/2014/main" id="{9AE5B8E3-983B-2948-A186-1C227950A26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092" r="-1"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7BF8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2119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ED46D3-C4A6-4446-A758-ABF5415BBD30}"/>
              </a:ext>
            </a:extLst>
          </p:cNvPr>
          <p:cNvSpPr>
            <a:spLocks noGrp="1"/>
          </p:cNvSpPr>
          <p:nvPr>
            <p:ph type="title"/>
          </p:nvPr>
        </p:nvSpPr>
        <p:spPr>
          <a:xfrm>
            <a:off x="4965430" y="629268"/>
            <a:ext cx="6586491" cy="1286160"/>
          </a:xfrm>
        </p:spPr>
        <p:txBody>
          <a:bodyPr anchor="b">
            <a:normAutofit/>
          </a:bodyPr>
          <a:lstStyle/>
          <a:p>
            <a:r>
              <a:rPr lang="es-ES_tradnl" dirty="0"/>
              <a:t>Invalidación (ley 19.880)</a:t>
            </a:r>
          </a:p>
        </p:txBody>
      </p:sp>
      <p:sp>
        <p:nvSpPr>
          <p:cNvPr id="3" name="Marcador de contenido 2">
            <a:extLst>
              <a:ext uri="{FF2B5EF4-FFF2-40B4-BE49-F238E27FC236}">
                <a16:creationId xmlns:a16="http://schemas.microsoft.com/office/drawing/2014/main" id="{0E49A3B9-37E7-D649-9E0C-3B0A03B46F63}"/>
              </a:ext>
            </a:extLst>
          </p:cNvPr>
          <p:cNvSpPr>
            <a:spLocks noGrp="1"/>
          </p:cNvSpPr>
          <p:nvPr>
            <p:ph idx="1"/>
          </p:nvPr>
        </p:nvSpPr>
        <p:spPr>
          <a:xfrm>
            <a:off x="4965431" y="2438400"/>
            <a:ext cx="6586489" cy="3785419"/>
          </a:xfrm>
        </p:spPr>
        <p:txBody>
          <a:bodyPr>
            <a:normAutofit fontScale="92500"/>
          </a:bodyPr>
          <a:lstStyle/>
          <a:p>
            <a:r>
              <a:rPr lang="es-CL" sz="1700"/>
              <a:t>Artículo 55. Notificación a terceros. Se notificará a los interesados que hubieren participado en el procedimiento, la interposición de los recursos, para que en el plazo de cinco días aleguen cuanto consideren procedente en defensa de sus intereses.</a:t>
            </a:r>
          </a:p>
          <a:p>
            <a:r>
              <a:rPr lang="es-CL" sz="1700"/>
              <a:t>Artículo 56. La autoridad correspondiente ordenará que se corrijan por la Administración o por el interesado, en su caso, los vicios que advierta en el procedimiento, fijando plazos para tal efecto.</a:t>
            </a:r>
          </a:p>
          <a:p>
            <a:r>
              <a:rPr lang="es-CL" sz="1700"/>
              <a:t>    Artículo 57. Suspensión del acto. La interposición de los recursos administrativos no suspenderá la ejecución del acto impugnado.</a:t>
            </a:r>
          </a:p>
          <a:p>
            <a:r>
              <a:rPr lang="es-CL" sz="1700"/>
              <a:t>    Con todo, la autoridad llamada a resolver el recurso, a petición fundada del interesado, podrá suspender la ejecución cuando el cumplimiento del acto recurrido pudiere causar daño irreparable o hacer imposible el cumplimiento de lo que se resolviere, en caso de acogerse el recurso</a:t>
            </a:r>
          </a:p>
          <a:p>
            <a:endParaRPr lang="es-ES_tradnl" sz="1700"/>
          </a:p>
        </p:txBody>
      </p:sp>
      <p:pic>
        <p:nvPicPr>
          <p:cNvPr id="8194" name="Picture 2" descr="Cliente: Proexport Post: Cristian Monroy (zcramo) Este Proyecto lo realicé en…">
            <a:extLst>
              <a:ext uri="{FF2B5EF4-FFF2-40B4-BE49-F238E27FC236}">
                <a16:creationId xmlns:a16="http://schemas.microsoft.com/office/drawing/2014/main" id="{46C59709-F516-A04E-B33C-36D547E387E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911" r="8893"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4E9AD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880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A1A74B-FAB1-7E4D-98F3-D31FDC7971EF}"/>
              </a:ext>
            </a:extLst>
          </p:cNvPr>
          <p:cNvSpPr>
            <a:spLocks noGrp="1"/>
          </p:cNvSpPr>
          <p:nvPr>
            <p:ph type="title"/>
          </p:nvPr>
        </p:nvSpPr>
        <p:spPr>
          <a:xfrm>
            <a:off x="4965430" y="629268"/>
            <a:ext cx="6586491" cy="1286160"/>
          </a:xfrm>
        </p:spPr>
        <p:txBody>
          <a:bodyPr anchor="b">
            <a:normAutofit/>
          </a:bodyPr>
          <a:lstStyle/>
          <a:p>
            <a:r>
              <a:rPr lang="es-ES_tradnl" sz="4100"/>
              <a:t>Invalidación y Tribunales Ambientales</a:t>
            </a:r>
          </a:p>
        </p:txBody>
      </p:sp>
      <p:sp>
        <p:nvSpPr>
          <p:cNvPr id="3" name="Marcador de contenido 2">
            <a:extLst>
              <a:ext uri="{FF2B5EF4-FFF2-40B4-BE49-F238E27FC236}">
                <a16:creationId xmlns:a16="http://schemas.microsoft.com/office/drawing/2014/main" id="{E356A091-FD1B-3942-B22C-62AE5437DECF}"/>
              </a:ext>
            </a:extLst>
          </p:cNvPr>
          <p:cNvSpPr>
            <a:spLocks noGrp="1"/>
          </p:cNvSpPr>
          <p:nvPr>
            <p:ph idx="1"/>
          </p:nvPr>
        </p:nvSpPr>
        <p:spPr>
          <a:xfrm>
            <a:off x="4965431" y="2438400"/>
            <a:ext cx="6586489" cy="3785419"/>
          </a:xfrm>
        </p:spPr>
        <p:txBody>
          <a:bodyPr>
            <a:normAutofit/>
          </a:bodyPr>
          <a:lstStyle/>
          <a:p>
            <a:r>
              <a:rPr lang="es-ES_tradnl" sz="1100"/>
              <a:t>Art. 17 ley 20.600 (competencias de los TA)</a:t>
            </a:r>
          </a:p>
          <a:p>
            <a:endParaRPr lang="es-ES_tradnl" sz="1100"/>
          </a:p>
          <a:p>
            <a:r>
              <a:rPr lang="es-CL" sz="1100"/>
              <a:t>8) Conocer de las reclamaciones en contra de la resolución que resuelva un procedimiento administrativo de invalidación de un acto administrativo de carácter ambiental. El plazo para la interposición de la acción será de treinta días contado desde la notificación de la respectiva resolución.</a:t>
            </a:r>
          </a:p>
          <a:p>
            <a:r>
              <a:rPr lang="es-CL" sz="1100"/>
              <a:t>    Para estos efectos se entenderá por acto administrativo de carácter ambiental toda decisión formal que emita cualquiera de los organismos de la Administración del Estado mencionados en el inciso segundo del artículo 1° de la Ley Orgánica Constitucional de Bases Generales de la Administración del Estado, que tenga competencia ambiental y que corresponda a un instrumento de gestión ambiental o se encuentre directamente asociado con uno de éstos.</a:t>
            </a:r>
          </a:p>
          <a:p>
            <a:r>
              <a:rPr lang="es-CL" sz="1100"/>
              <a:t>    Será competente para conocer de esta reclamación el Tribunal Ambiental que ejerza jurisdicción en el territorio en que tenga su domicilio el órgano de la Administración del Estado que hubiere resuelto el procedimiento administrativo de invalidación.</a:t>
            </a:r>
          </a:p>
          <a:p>
            <a:r>
              <a:rPr lang="es-CL" sz="1100"/>
              <a:t>    En los casos de los numerales 5) y 6) del presente artículo no se podrá ejercer la potestad invalidatoria del artículo 53 de la </a:t>
            </a:r>
            <a:r>
              <a:rPr lang="es-CL" sz="1100" u="sng">
                <a:hlinkClick r:id="rId2"/>
              </a:rPr>
              <a:t>ley Nº 19.880</a:t>
            </a:r>
            <a:r>
              <a:rPr lang="es-CL" sz="1100"/>
              <a:t> una vez resueltos los recursos administrativos y jurisdiccionales o transcurridos los plazos legales para interponerlos sin que se hayan deducido.</a:t>
            </a:r>
          </a:p>
          <a:p>
            <a:endParaRPr lang="es-ES_tradnl" sz="1100"/>
          </a:p>
        </p:txBody>
      </p:sp>
      <p:pic>
        <p:nvPicPr>
          <p:cNvPr id="9218" name="Picture 2" descr="Esto contiene una imagen de: {{ pinTitle }}">
            <a:extLst>
              <a:ext uri="{FF2B5EF4-FFF2-40B4-BE49-F238E27FC236}">
                <a16:creationId xmlns:a16="http://schemas.microsoft.com/office/drawing/2014/main" id="{2F1904F2-985B-754D-9ED0-820A1C81EB7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52" r="28521"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4ED3E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9810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91FB40-EC6E-4044-8141-B55A53346A77}"/>
              </a:ext>
            </a:extLst>
          </p:cNvPr>
          <p:cNvSpPr>
            <a:spLocks noGrp="1"/>
          </p:cNvSpPr>
          <p:nvPr>
            <p:ph type="title"/>
          </p:nvPr>
        </p:nvSpPr>
        <p:spPr>
          <a:xfrm>
            <a:off x="4965430" y="629268"/>
            <a:ext cx="6586491" cy="1286160"/>
          </a:xfrm>
        </p:spPr>
        <p:txBody>
          <a:bodyPr anchor="b">
            <a:normAutofit/>
          </a:bodyPr>
          <a:lstStyle/>
          <a:p>
            <a:r>
              <a:rPr lang="es-ES_tradnl" dirty="0"/>
              <a:t>Problema principal: Plazo </a:t>
            </a:r>
          </a:p>
        </p:txBody>
      </p:sp>
      <p:sp>
        <p:nvSpPr>
          <p:cNvPr id="3" name="Marcador de contenido 2">
            <a:extLst>
              <a:ext uri="{FF2B5EF4-FFF2-40B4-BE49-F238E27FC236}">
                <a16:creationId xmlns:a16="http://schemas.microsoft.com/office/drawing/2014/main" id="{5CC3F82A-EDBF-1B4F-B9B1-4B96FD3EDABD}"/>
              </a:ext>
            </a:extLst>
          </p:cNvPr>
          <p:cNvSpPr>
            <a:spLocks noGrp="1"/>
          </p:cNvSpPr>
          <p:nvPr>
            <p:ph idx="1"/>
          </p:nvPr>
        </p:nvSpPr>
        <p:spPr>
          <a:xfrm>
            <a:off x="4965431" y="2438400"/>
            <a:ext cx="6586489" cy="3785419"/>
          </a:xfrm>
        </p:spPr>
        <p:txBody>
          <a:bodyPr>
            <a:normAutofit/>
          </a:bodyPr>
          <a:lstStyle/>
          <a:p>
            <a:r>
              <a:rPr lang="es-CL" sz="2000"/>
              <a:t>Corte Suprema 31176-2016. ( en mismo sentido 45807-2016)</a:t>
            </a:r>
          </a:p>
          <a:p>
            <a:r>
              <a:rPr lang="es-CL" sz="2000"/>
              <a:t>“Quinto: Que, en consecuencia, al haberse presentado la solicitud de invalidación dentro del plazo de dos años previstos en la ley, era improcedente que el Servicio de Evaluación Ambiental la declarará inadmisible, sin hacer uso de sus facultades para extender los plazos, circunstancia que impidió que la autoridad emitiera un pronunciamiento de fondo sobre la nulidad solicitada, por lo que corresponde acoger la reclamación, debiendo el órgano reclamado proceder al análisis de fondo omitido, según se dirá en lo resolutivo”</a:t>
            </a:r>
            <a:endParaRPr lang="es-ES_tradnl" sz="2000"/>
          </a:p>
        </p:txBody>
      </p:sp>
      <p:pic>
        <p:nvPicPr>
          <p:cNvPr id="10242" name="Picture 2" descr="anuncios publicitarios creativos">
            <a:extLst>
              <a:ext uri="{FF2B5EF4-FFF2-40B4-BE49-F238E27FC236}">
                <a16:creationId xmlns:a16="http://schemas.microsoft.com/office/drawing/2014/main" id="{761C025C-38AD-F146-BF78-33DF9FA8B21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006" r="1478"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7AC6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3180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47F87F3-49CE-6A45-B48F-7B6D23C58697}"/>
              </a:ext>
            </a:extLst>
          </p:cNvPr>
          <p:cNvSpPr>
            <a:spLocks noGrp="1"/>
          </p:cNvSpPr>
          <p:nvPr>
            <p:ph type="title"/>
          </p:nvPr>
        </p:nvSpPr>
        <p:spPr>
          <a:xfrm>
            <a:off x="589560" y="856180"/>
            <a:ext cx="4560584" cy="1128068"/>
          </a:xfrm>
        </p:spPr>
        <p:txBody>
          <a:bodyPr anchor="ctr">
            <a:normAutofit fontScale="90000"/>
          </a:bodyPr>
          <a:lstStyle/>
          <a:p>
            <a:r>
              <a:rPr lang="es-ES_tradnl" sz="3400"/>
              <a:t>Invalidación Impropia (y el problema del plazo)</a:t>
            </a:r>
          </a:p>
        </p:txBody>
      </p:sp>
      <p:grpSp>
        <p:nvGrpSpPr>
          <p:cNvPr id="73" name="Group 7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74" name="Rectangle 7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Rectangle 7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CBF630F0-8D85-2444-BBD4-E4D531D4A053}"/>
              </a:ext>
            </a:extLst>
          </p:cNvPr>
          <p:cNvSpPr>
            <a:spLocks noGrp="1"/>
          </p:cNvSpPr>
          <p:nvPr>
            <p:ph idx="1"/>
          </p:nvPr>
        </p:nvSpPr>
        <p:spPr>
          <a:xfrm>
            <a:off x="590719" y="2330505"/>
            <a:ext cx="4559425" cy="3979585"/>
          </a:xfrm>
        </p:spPr>
        <p:txBody>
          <a:bodyPr anchor="ctr">
            <a:normAutofit/>
          </a:bodyPr>
          <a:lstStyle/>
          <a:p>
            <a:r>
              <a:rPr lang="es-CL" sz="2000"/>
              <a:t> Corte Suprema, sentencia de 22 de abril de 2015, rol Nº23.00-2014, en particular, la prevención efectuada por el Ministro Sr. Pierry; Corte Suprema, sentencia de 16 de agosto de 2016, Rol Nº16.263-2015 y Corte Suprema, sentencia de mayo de 2017. Rol Nº47.629.</a:t>
            </a:r>
            <a:endParaRPr lang="es-ES_tradnl" sz="2000"/>
          </a:p>
        </p:txBody>
      </p:sp>
      <p:sp>
        <p:nvSpPr>
          <p:cNvPr id="79" name="Rectangle 7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266" name="Picture 2" descr="Artista usa fotografías para crear nuevas realidades que tuvimos que mirar más de una vez para entender">
            <a:extLst>
              <a:ext uri="{FF2B5EF4-FFF2-40B4-BE49-F238E27FC236}">
                <a16:creationId xmlns:a16="http://schemas.microsoft.com/office/drawing/2014/main" id="{8613E951-795D-F84B-9125-E7BD11D01EB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6698" b="5752"/>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5458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C09A17C-9ABA-2D4F-9961-66281970234D}"/>
              </a:ext>
            </a:extLst>
          </p:cNvPr>
          <p:cNvSpPr>
            <a:spLocks noGrp="1"/>
          </p:cNvSpPr>
          <p:nvPr>
            <p:ph type="title"/>
          </p:nvPr>
        </p:nvSpPr>
        <p:spPr>
          <a:xfrm>
            <a:off x="1113810" y="2960716"/>
            <a:ext cx="4036334" cy="2387600"/>
          </a:xfrm>
        </p:spPr>
        <p:txBody>
          <a:bodyPr vert="horz" lIns="91440" tIns="45720" rIns="91440" bIns="45720" rtlCol="0" anchor="t">
            <a:normAutofit fontScale="90000"/>
          </a:bodyPr>
          <a:lstStyle/>
          <a:p>
            <a:r>
              <a:rPr lang="en-US" sz="5000" kern="1200">
                <a:solidFill>
                  <a:schemeClr val="tx1"/>
                </a:solidFill>
                <a:latin typeface="+mj-lt"/>
                <a:ea typeface="+mj-ea"/>
                <a:cs typeface="+mj-cs"/>
              </a:rPr>
              <a:t>¿Qué actos del SEIA podemos impugnar?</a:t>
            </a:r>
          </a:p>
        </p:txBody>
      </p:sp>
      <p:grpSp>
        <p:nvGrpSpPr>
          <p:cNvPr id="137" name="Group 136">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84992"/>
            <a:ext cx="731521" cy="673460"/>
            <a:chOff x="3940602" y="308034"/>
            <a:chExt cx="2116791" cy="3428999"/>
          </a:xfrm>
          <a:solidFill>
            <a:schemeClr val="accent4"/>
          </a:solidFill>
        </p:grpSpPr>
        <p:sp>
          <p:nvSpPr>
            <p:cNvPr id="138" name="Rectangle 137">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2" name="Rectangle 141">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290" name="Picture 2" descr="Esto contiene una imagen de: {{ pinTitle }}">
            <a:extLst>
              <a:ext uri="{FF2B5EF4-FFF2-40B4-BE49-F238E27FC236}">
                <a16:creationId xmlns:a16="http://schemas.microsoft.com/office/drawing/2014/main" id="{766A1007-92C7-C545-AC21-35CA5BE9CBF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811" r="10626" b="1"/>
          <a:stretch/>
        </p:blipFill>
        <p:spPr bwMode="auto">
          <a:xfrm>
            <a:off x="7018203" y="666728"/>
            <a:ext cx="3344578" cy="5465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8187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ítulo 3"/>
          <p:cNvSpPr>
            <a:spLocks noGrp="1"/>
          </p:cNvSpPr>
          <p:nvPr>
            <p:ph type="ctrTitle"/>
          </p:nvPr>
        </p:nvSpPr>
        <p:spPr>
          <a:xfrm>
            <a:off x="1113810" y="2960716"/>
            <a:ext cx="4036334" cy="2387600"/>
          </a:xfrm>
        </p:spPr>
        <p:txBody>
          <a:bodyPr rtlCol="0" anchor="t">
            <a:normAutofit/>
          </a:bodyPr>
          <a:lstStyle/>
          <a:p>
            <a:pPr algn="l"/>
            <a:r>
              <a:rPr lang="es-ES" sz="3000" dirty="0"/>
              <a:t>SEIA- SISTEMA RECURSIVO ADMINISTRATIVO</a:t>
            </a:r>
            <a:br>
              <a:rPr lang="es-ES" sz="3000" dirty="0"/>
            </a:br>
            <a:br>
              <a:rPr lang="es-ES" sz="3000" b="0" dirty="0"/>
            </a:br>
            <a:endParaRPr lang="es-ES" sz="3000" dirty="0"/>
          </a:p>
        </p:txBody>
      </p:sp>
      <p:sp>
        <p:nvSpPr>
          <p:cNvPr id="3" name="Subtítulo 2">
            <a:extLst>
              <a:ext uri="{FF2B5EF4-FFF2-40B4-BE49-F238E27FC236}">
                <a16:creationId xmlns:a16="http://schemas.microsoft.com/office/drawing/2014/main" id="{73641F7E-8CC5-42D1-A83F-081903CCE079}"/>
              </a:ext>
            </a:extLst>
          </p:cNvPr>
          <p:cNvSpPr>
            <a:spLocks noGrp="1"/>
          </p:cNvSpPr>
          <p:nvPr>
            <p:ph type="subTitle" idx="1"/>
          </p:nvPr>
        </p:nvSpPr>
        <p:spPr>
          <a:xfrm>
            <a:off x="1113809" y="953037"/>
            <a:ext cx="4036333" cy="1709849"/>
          </a:xfrm>
        </p:spPr>
        <p:txBody>
          <a:bodyPr anchor="b">
            <a:normAutofit/>
          </a:bodyPr>
          <a:lstStyle/>
          <a:p>
            <a:pPr algn="l"/>
            <a:r>
              <a:rPr lang="es-CL" sz="2000"/>
              <a:t>Ezio Costa Cordella</a:t>
            </a:r>
          </a:p>
        </p:txBody>
      </p:sp>
      <p:grpSp>
        <p:nvGrpSpPr>
          <p:cNvPr id="137" name="Group 136">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84992"/>
            <a:ext cx="731521" cy="673460"/>
            <a:chOff x="3940602" y="308034"/>
            <a:chExt cx="2116791" cy="3428999"/>
          </a:xfrm>
          <a:solidFill>
            <a:schemeClr val="accent4"/>
          </a:solidFill>
        </p:grpSpPr>
        <p:sp>
          <p:nvSpPr>
            <p:cNvPr id="138" name="Rectangle 137">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2" name="Rectangle 141">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D520BE7D-CF2C-024B-9D86-72A9C3543C6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014"/>
          <a:stretch/>
        </p:blipFill>
        <p:spPr bwMode="auto">
          <a:xfrm>
            <a:off x="5949303" y="666728"/>
            <a:ext cx="5482379" cy="5465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4455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A6B3D24-9B5B-3344-A494-E6B1DF5D4E18}"/>
              </a:ext>
            </a:extLst>
          </p:cNvPr>
          <p:cNvSpPr>
            <a:spLocks noGrp="1"/>
          </p:cNvSpPr>
          <p:nvPr>
            <p:ph type="title"/>
          </p:nvPr>
        </p:nvSpPr>
        <p:spPr>
          <a:xfrm>
            <a:off x="640080" y="325369"/>
            <a:ext cx="4368602" cy="1956841"/>
          </a:xfrm>
        </p:spPr>
        <p:txBody>
          <a:bodyPr anchor="b">
            <a:normAutofit/>
          </a:bodyPr>
          <a:lstStyle/>
          <a:p>
            <a:r>
              <a:rPr lang="es-ES_tradnl" sz="5400"/>
              <a:t>Objetivos de la clase</a:t>
            </a:r>
          </a:p>
        </p:txBody>
      </p:sp>
      <p:sp>
        <p:nvSpPr>
          <p:cNvPr id="7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FC76FE68-BE16-1F49-AD41-98FA269CB9DA}"/>
              </a:ext>
            </a:extLst>
          </p:cNvPr>
          <p:cNvSpPr>
            <a:spLocks noGrp="1"/>
          </p:cNvSpPr>
          <p:nvPr>
            <p:ph idx="1"/>
          </p:nvPr>
        </p:nvSpPr>
        <p:spPr>
          <a:xfrm>
            <a:off x="640080" y="2872899"/>
            <a:ext cx="4243589" cy="3320668"/>
          </a:xfrm>
        </p:spPr>
        <p:txBody>
          <a:bodyPr>
            <a:normAutofit lnSpcReduction="10000"/>
          </a:bodyPr>
          <a:lstStyle/>
          <a:p>
            <a:r>
              <a:rPr lang="es-ES_tradnl" sz="2000"/>
              <a:t>Revisar los actos administrativos susceptibles de control, dentro del SEIA.</a:t>
            </a:r>
          </a:p>
          <a:p>
            <a:endParaRPr lang="es-ES_tradnl" sz="2000"/>
          </a:p>
          <a:p>
            <a:r>
              <a:rPr lang="es-ES_tradnl" sz="2000"/>
              <a:t>Comprender las acciones administrativas en el marco del SEIA </a:t>
            </a:r>
          </a:p>
          <a:p>
            <a:endParaRPr lang="es-ES_tradnl" sz="2000"/>
          </a:p>
          <a:p>
            <a:r>
              <a:rPr lang="es-ES_tradnl" sz="2000"/>
              <a:t>Explorar especialmente el concepto de “invalidación impropia”. </a:t>
            </a:r>
          </a:p>
        </p:txBody>
      </p:sp>
      <p:pic>
        <p:nvPicPr>
          <p:cNvPr id="2050" name="Picture 2" descr="20 Fotos más fascinantes que cualquier sueño">
            <a:extLst>
              <a:ext uri="{FF2B5EF4-FFF2-40B4-BE49-F238E27FC236}">
                <a16:creationId xmlns:a16="http://schemas.microsoft.com/office/drawing/2014/main" id="{45AB870C-FEA5-FF4F-88AE-9F3F7FDC99B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493" r="-1" b="15809"/>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6867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D6B9C68-8A62-5E44-8669-18347754E673}"/>
              </a:ext>
            </a:extLst>
          </p:cNvPr>
          <p:cNvSpPr>
            <a:spLocks noGrp="1"/>
          </p:cNvSpPr>
          <p:nvPr>
            <p:ph type="title"/>
          </p:nvPr>
        </p:nvSpPr>
        <p:spPr>
          <a:xfrm>
            <a:off x="589560" y="856180"/>
            <a:ext cx="4560584" cy="1128068"/>
          </a:xfrm>
        </p:spPr>
        <p:txBody>
          <a:bodyPr anchor="ctr">
            <a:normAutofit/>
          </a:bodyPr>
          <a:lstStyle/>
          <a:p>
            <a:r>
              <a:rPr lang="es-ES_tradnl" sz="2500"/>
              <a:t>Tipos de acciones administrativas y jurisdiccionales</a:t>
            </a:r>
          </a:p>
        </p:txBody>
      </p:sp>
      <p:grpSp>
        <p:nvGrpSpPr>
          <p:cNvPr id="73" name="Group 7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74" name="Rectangle 7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Rectangle 7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41F34258-1F2A-404D-88C9-8F8B47C08BCE}"/>
              </a:ext>
            </a:extLst>
          </p:cNvPr>
          <p:cNvSpPr>
            <a:spLocks noGrp="1"/>
          </p:cNvSpPr>
          <p:nvPr>
            <p:ph idx="1"/>
          </p:nvPr>
        </p:nvSpPr>
        <p:spPr>
          <a:xfrm>
            <a:off x="590719" y="2330505"/>
            <a:ext cx="4559425" cy="3979585"/>
          </a:xfrm>
        </p:spPr>
        <p:txBody>
          <a:bodyPr anchor="ctr">
            <a:normAutofit/>
          </a:bodyPr>
          <a:lstStyle/>
          <a:p>
            <a:r>
              <a:rPr lang="es-ES_tradnl" sz="2000"/>
              <a:t>(1) Propias del SEIA </a:t>
            </a:r>
          </a:p>
          <a:p>
            <a:endParaRPr lang="es-ES_tradnl" sz="2000"/>
          </a:p>
          <a:p>
            <a:r>
              <a:rPr lang="es-ES_tradnl" sz="2000"/>
              <a:t>(2) Generales de los procedimientos administrativos </a:t>
            </a:r>
          </a:p>
          <a:p>
            <a:endParaRPr lang="es-ES_tradnl" sz="2000"/>
          </a:p>
          <a:p>
            <a:r>
              <a:rPr lang="es-ES_tradnl" sz="2000"/>
              <a:t>(3) Jurisdiccionales generales </a:t>
            </a:r>
          </a:p>
        </p:txBody>
      </p:sp>
      <p:sp>
        <p:nvSpPr>
          <p:cNvPr id="79" name="Rectangle 7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Este artista crea escenas de ensueño con ayuda de la edición fotográfica">
            <a:extLst>
              <a:ext uri="{FF2B5EF4-FFF2-40B4-BE49-F238E27FC236}">
                <a16:creationId xmlns:a16="http://schemas.microsoft.com/office/drawing/2014/main" id="{6416FA2C-6B20-BC4E-B90F-40A5B0E2B7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3062"/>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265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20A9A72-9944-AB41-B0F1-9668D731801B}"/>
              </a:ext>
            </a:extLst>
          </p:cNvPr>
          <p:cNvSpPr>
            <a:spLocks noGrp="1"/>
          </p:cNvSpPr>
          <p:nvPr>
            <p:ph type="title"/>
          </p:nvPr>
        </p:nvSpPr>
        <p:spPr>
          <a:xfrm>
            <a:off x="838200" y="365125"/>
            <a:ext cx="10515600" cy="1325563"/>
          </a:xfrm>
        </p:spPr>
        <p:txBody>
          <a:bodyPr>
            <a:normAutofit/>
          </a:bodyPr>
          <a:lstStyle/>
          <a:p>
            <a:r>
              <a:rPr lang="es-ES_tradnl" sz="5400"/>
              <a:t>Las reclamaciones en el SEIA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078CAB9A-DA97-5D49-A79D-BB9B228DE8CF}"/>
              </a:ext>
            </a:extLst>
          </p:cNvPr>
          <p:cNvSpPr>
            <a:spLocks noGrp="1"/>
          </p:cNvSpPr>
          <p:nvPr>
            <p:ph idx="1"/>
          </p:nvPr>
        </p:nvSpPr>
        <p:spPr>
          <a:xfrm>
            <a:off x="838200" y="1929384"/>
            <a:ext cx="10515600" cy="4251960"/>
          </a:xfrm>
        </p:spPr>
        <p:txBody>
          <a:bodyPr>
            <a:normAutofit fontScale="92500" lnSpcReduction="10000"/>
          </a:bodyPr>
          <a:lstStyle/>
          <a:p>
            <a:pPr marL="0" indent="0">
              <a:buNone/>
            </a:pPr>
            <a:r>
              <a:rPr lang="es-CL" sz="1800" dirty="0"/>
              <a:t>20.- En contra de la resolución que niegue lugar, rechace o establezca condiciones o exigencias a una Declaración de Impacto Ambiental, procederá la reclamación ante el Director Ejecutivo. En contra de la resolución que rechace o establezca condiciones o exigencias a un Estudio de Impacto Ambiental, procederá la reclamación ante un comité integrado por los Ministros del Medio Ambiente, que lo presidirá, y los Ministros de Salud; de Economía, Fomento y Reconstrucción; de Agricultura; de Energía, y de Minería. Estos recursos deberán ser interpuestos por el responsable del respectivo proyecto, dentro del plazo de treinta días contado desde la notificación de la resolución recurrida. La autoridad competente resolverá, mediante resolución fundada, en un plazo fatal de treinta o sesenta días contado desde la interposición del recurso, según se trate de una Declaración o un Estudio de Impacto Ambiental.</a:t>
            </a:r>
          </a:p>
          <a:p>
            <a:pPr marL="0" indent="0">
              <a:buNone/>
            </a:pPr>
            <a:r>
              <a:rPr lang="es-CL" sz="1800" dirty="0"/>
              <a:t>  Con el objeto de resolver las reclamaciones señaladas en el inciso primero, el Director Ejecutivo y el Comité de Ministros podrá solicitar a terceros, de acreditada calificación técnica en las materias de que se trate, un informe independiente con el objeto de ilustrar adecuadamente la decisión. El reglamento establecerá cómo se seleccionará a dicho comité y las condiciones a las que deberá ajustarse la solicitud del informe.</a:t>
            </a:r>
          </a:p>
          <a:p>
            <a:pPr marL="0" indent="0">
              <a:buNone/>
            </a:pPr>
            <a:r>
              <a:rPr lang="es-CL" sz="1800" dirty="0"/>
              <a:t>En el caso de los Estudios de Impacto Ambiental, el Comité de Ministros deberá solicitar siempre informe a los organismos sectoriales que participaron de la evaluación ambiental.</a:t>
            </a:r>
          </a:p>
          <a:p>
            <a:pPr marL="0" indent="0">
              <a:buNone/>
            </a:pPr>
            <a:r>
              <a:rPr lang="es-CL" sz="1800" dirty="0"/>
              <a:t>  De lo resuelto mediante dicha resolución fundada se podrá reclamar, dentro del plazo de treinta días contado desde su notificación, ante el Tribunal Ambiental, de conformidad con lo dispuesto en los artículos 60 y siguientes de esta ley.</a:t>
            </a:r>
          </a:p>
          <a:p>
            <a:endParaRPr lang="es-ES_tradnl" sz="1500" dirty="0"/>
          </a:p>
        </p:txBody>
      </p:sp>
    </p:spTree>
    <p:extLst>
      <p:ext uri="{BB962C8B-B14F-4D97-AF65-F5344CB8AC3E}">
        <p14:creationId xmlns:p14="http://schemas.microsoft.com/office/powerpoint/2010/main" val="2778191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0D00272-D471-8849-8DAE-40715263A2F4}"/>
              </a:ext>
            </a:extLst>
          </p:cNvPr>
          <p:cNvSpPr>
            <a:spLocks noGrp="1"/>
          </p:cNvSpPr>
          <p:nvPr>
            <p:ph type="title"/>
          </p:nvPr>
        </p:nvSpPr>
        <p:spPr>
          <a:xfrm>
            <a:off x="838200" y="365125"/>
            <a:ext cx="10515600" cy="1325563"/>
          </a:xfrm>
        </p:spPr>
        <p:txBody>
          <a:bodyPr>
            <a:normAutofit/>
          </a:bodyPr>
          <a:lstStyle/>
          <a:p>
            <a:r>
              <a:rPr lang="es-ES_tradnl" sz="5400"/>
              <a:t>Las reclamaciones en el SEIA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65BAD19D-6656-554E-A84B-98108C34EA4C}"/>
              </a:ext>
            </a:extLst>
          </p:cNvPr>
          <p:cNvSpPr>
            <a:spLocks noGrp="1"/>
          </p:cNvSpPr>
          <p:nvPr>
            <p:ph idx="1"/>
          </p:nvPr>
        </p:nvSpPr>
        <p:spPr>
          <a:xfrm>
            <a:off x="838200" y="1929384"/>
            <a:ext cx="10515600" cy="4251960"/>
          </a:xfrm>
        </p:spPr>
        <p:txBody>
          <a:bodyPr>
            <a:normAutofit/>
          </a:bodyPr>
          <a:lstStyle/>
          <a:p>
            <a:r>
              <a:rPr lang="es-CL" sz="2200"/>
              <a:t>Art. 29, inciso final: </a:t>
            </a:r>
          </a:p>
          <a:p>
            <a:r>
              <a:rPr lang="es-CL" sz="2200"/>
              <a:t>Cualquier persona, natural o jurídica, cuyas observaciones señaladas en los incisos anteriores no hubieren sido debidamente consideradas en los fundamentos de la resolución de calificación ambiental establecida en el artículo 24, podrá presentar recurso de reclamación de conformidad a lo señalado en el artículo 20, el que no suspenderá los efectos de la resolución.</a:t>
            </a:r>
            <a:endParaRPr lang="es-ES_tradnl" sz="2200"/>
          </a:p>
        </p:txBody>
      </p:sp>
    </p:spTree>
    <p:extLst>
      <p:ext uri="{BB962C8B-B14F-4D97-AF65-F5344CB8AC3E}">
        <p14:creationId xmlns:p14="http://schemas.microsoft.com/office/powerpoint/2010/main" val="1631297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CACFA24-15D5-CE4B-B625-AF1A5F95993B}"/>
              </a:ext>
            </a:extLst>
          </p:cNvPr>
          <p:cNvSpPr>
            <a:spLocks noGrp="1"/>
          </p:cNvSpPr>
          <p:nvPr>
            <p:ph type="title"/>
          </p:nvPr>
        </p:nvSpPr>
        <p:spPr>
          <a:xfrm>
            <a:off x="838200" y="365125"/>
            <a:ext cx="10515600" cy="1325563"/>
          </a:xfrm>
        </p:spPr>
        <p:txBody>
          <a:bodyPr>
            <a:normAutofit fontScale="90000"/>
          </a:bodyPr>
          <a:lstStyle/>
          <a:p>
            <a:r>
              <a:rPr lang="es-ES_tradnl" sz="5400"/>
              <a:t>Reclamaciones- Fase jurisdiccional</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E9E1BD5F-CF7D-6446-8FCD-EFB72CCFC8BA}"/>
              </a:ext>
            </a:extLst>
          </p:cNvPr>
          <p:cNvSpPr>
            <a:spLocks noGrp="1"/>
          </p:cNvSpPr>
          <p:nvPr>
            <p:ph idx="1"/>
          </p:nvPr>
        </p:nvSpPr>
        <p:spPr>
          <a:xfrm>
            <a:off x="838200" y="1929384"/>
            <a:ext cx="10515600" cy="4251960"/>
          </a:xfrm>
        </p:spPr>
        <p:txBody>
          <a:bodyPr>
            <a:normAutofit/>
          </a:bodyPr>
          <a:lstStyle/>
          <a:p>
            <a:r>
              <a:rPr lang="es-CL" sz="2000"/>
              <a:t>5) Conocer de la reclamación que se interponga en contra de la resolución del Comité de Ministros o del Director Ejecutivo, en conformidad con lo dispuesto en los artículos 20 y 25 quinquies de la ley Nº 19.300. Será competente para conocer de esta reclamación el Tribunal Ambiental del lugar en que haya sido evaluado el proyecto por la correspondiente Comisión de Evaluación o el Director Ejecutivo del Servicio de Evaluación Ambiental, en su caso.</a:t>
            </a:r>
          </a:p>
          <a:p>
            <a:r>
              <a:rPr lang="es-CL" sz="2000"/>
              <a:t>    6) Conocer de las reclamaciones que interponga cualquier persona natural o jurídica en contra de la determinación del Comité de Ministros o Director Ejecutivo que resuelva el recurso administrativo cuando sus observaciones no hubieren sido consideradas en el procedimiento de evaluación ambiental, en conformidad con lo dispuesto en los artículos 29 y 30 bis de la ley Nº 19.300, en relación con el artículo 20 de la misma ley. Será competente para conocer de esta reclamación el Tribunal Ambiental del lugar en que haya sido evaluado el proyecto por la correspondiente Comisión de Evaluación o el Director Ejecutivo del Servicio de Evaluación Ambiental, en su caso.</a:t>
            </a:r>
          </a:p>
          <a:p>
            <a:endParaRPr lang="es-ES_tradnl" sz="2000"/>
          </a:p>
        </p:txBody>
      </p:sp>
    </p:spTree>
    <p:extLst>
      <p:ext uri="{BB962C8B-B14F-4D97-AF65-F5344CB8AC3E}">
        <p14:creationId xmlns:p14="http://schemas.microsoft.com/office/powerpoint/2010/main" val="1347485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AD304E-56AD-944E-9674-9B1CC0B09271}"/>
              </a:ext>
            </a:extLst>
          </p:cNvPr>
          <p:cNvSpPr>
            <a:spLocks noGrp="1"/>
          </p:cNvSpPr>
          <p:nvPr>
            <p:ph type="title"/>
          </p:nvPr>
        </p:nvSpPr>
        <p:spPr>
          <a:xfrm>
            <a:off x="4965430" y="629268"/>
            <a:ext cx="6586491" cy="1286160"/>
          </a:xfrm>
        </p:spPr>
        <p:txBody>
          <a:bodyPr anchor="b">
            <a:normAutofit/>
          </a:bodyPr>
          <a:lstStyle/>
          <a:p>
            <a:r>
              <a:rPr lang="es-ES_tradnl" sz="4100"/>
              <a:t>Algunos problemas tradicionales</a:t>
            </a:r>
          </a:p>
        </p:txBody>
      </p:sp>
      <p:sp>
        <p:nvSpPr>
          <p:cNvPr id="3" name="Marcador de contenido 2">
            <a:extLst>
              <a:ext uri="{FF2B5EF4-FFF2-40B4-BE49-F238E27FC236}">
                <a16:creationId xmlns:a16="http://schemas.microsoft.com/office/drawing/2014/main" id="{C24D248C-CA7E-E140-BFA8-163F71EA606E}"/>
              </a:ext>
            </a:extLst>
          </p:cNvPr>
          <p:cNvSpPr>
            <a:spLocks noGrp="1"/>
          </p:cNvSpPr>
          <p:nvPr>
            <p:ph idx="1"/>
          </p:nvPr>
        </p:nvSpPr>
        <p:spPr>
          <a:xfrm>
            <a:off x="4965431" y="2438400"/>
            <a:ext cx="6586489" cy="3785419"/>
          </a:xfrm>
        </p:spPr>
        <p:txBody>
          <a:bodyPr>
            <a:normAutofit/>
          </a:bodyPr>
          <a:lstStyle/>
          <a:p>
            <a:r>
              <a:rPr lang="es-ES_tradnl" sz="2000"/>
              <a:t>Concepto de “consideración” </a:t>
            </a:r>
          </a:p>
          <a:p>
            <a:endParaRPr lang="es-ES_tradnl" sz="2000"/>
          </a:p>
          <a:p>
            <a:r>
              <a:rPr lang="es-ES_tradnl" sz="2000"/>
              <a:t>Congruencia- ¿Es necesaria? ¿Cómo?</a:t>
            </a:r>
          </a:p>
          <a:p>
            <a:endParaRPr lang="es-ES_tradnl" sz="2000"/>
          </a:p>
          <a:p>
            <a:r>
              <a:rPr lang="es-ES_tradnl" sz="2000"/>
              <a:t>Ilegalidades que no son parte de las observaciones</a:t>
            </a:r>
          </a:p>
        </p:txBody>
      </p:sp>
      <p:pic>
        <p:nvPicPr>
          <p:cNvPr id="4098" name="Picture 2" descr="Esto contiene una imagen de: {{ pinTitle }}">
            <a:extLst>
              <a:ext uri="{FF2B5EF4-FFF2-40B4-BE49-F238E27FC236}">
                <a16:creationId xmlns:a16="http://schemas.microsoft.com/office/drawing/2014/main" id="{2BC8FDAC-F67F-F34C-8548-15F80854818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426" r="24980"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56539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4869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19AF6CA-BC4C-744E-BC5C-A645277FC3FE}"/>
              </a:ext>
            </a:extLst>
          </p:cNvPr>
          <p:cNvSpPr>
            <a:spLocks noGrp="1"/>
          </p:cNvSpPr>
          <p:nvPr>
            <p:ph type="title"/>
          </p:nvPr>
        </p:nvSpPr>
        <p:spPr>
          <a:xfrm>
            <a:off x="589560" y="856180"/>
            <a:ext cx="4560584" cy="1128068"/>
          </a:xfrm>
        </p:spPr>
        <p:txBody>
          <a:bodyPr anchor="ctr">
            <a:normAutofit fontScale="90000"/>
          </a:bodyPr>
          <a:lstStyle/>
          <a:p>
            <a:r>
              <a:rPr lang="es-ES_tradnl" sz="3400"/>
              <a:t>Acciones Administrativas Generales (ley 19.880)</a:t>
            </a:r>
          </a:p>
        </p:txBody>
      </p:sp>
      <p:grpSp>
        <p:nvGrpSpPr>
          <p:cNvPr id="73" name="Group 7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74" name="Rectangle 7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Rectangle 7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EB6901F6-6A90-4941-B8FE-BE8BC556123A}"/>
              </a:ext>
            </a:extLst>
          </p:cNvPr>
          <p:cNvSpPr>
            <a:spLocks noGrp="1"/>
          </p:cNvSpPr>
          <p:nvPr>
            <p:ph idx="1"/>
          </p:nvPr>
        </p:nvSpPr>
        <p:spPr>
          <a:xfrm>
            <a:off x="590719" y="2330505"/>
            <a:ext cx="4559425" cy="3979585"/>
          </a:xfrm>
        </p:spPr>
        <p:txBody>
          <a:bodyPr anchor="ctr">
            <a:normAutofit/>
          </a:bodyPr>
          <a:lstStyle/>
          <a:p>
            <a:r>
              <a:rPr lang="es-CL" sz="1000"/>
              <a:t>Artículo 59. Procedencia. El recurso de reposición se interpondrá dentro del plazo de cinco días ante el mismo órgano que dictó el acto que se impugna; en subsidio, podrá interponerse el recurso jerárquico.</a:t>
            </a:r>
          </a:p>
          <a:p>
            <a:r>
              <a:rPr lang="es-CL" sz="1000"/>
              <a:t>    Rechazada total o parcialmente una reposición, se elevará el expediente al superior que corresponda si junto con ésta se hubiere interpuesto subsidiariamente recurso jerárquico.</a:t>
            </a:r>
          </a:p>
          <a:p>
            <a:r>
              <a:rPr lang="es-CL" sz="1000"/>
              <a:t>    Cuando no se deduzca reposición, el recurso jerárquico se interpondrá para ante el superior jerárquico de quien hubiere dictado el acto impugnado, dentro de los 5 días siguientes a su notificación.</a:t>
            </a:r>
          </a:p>
          <a:p>
            <a:r>
              <a:rPr lang="es-CL" sz="1000"/>
              <a:t>    No procederá recurso jerárquico contra los actos del Presidente de la República, de los Ministros de Estado, de los alcaldes y los jefes superiores de los servicios públicos descentralizados. En estos casos, el recurso de reposición agotará la vía administrativa.</a:t>
            </a:r>
          </a:p>
          <a:p>
            <a:r>
              <a:rPr lang="es-CL" sz="1000"/>
              <a:t>    La autoridad llamada a pronunciarse sobre los recursos a que se refieren los incisos anteriores tendrá un plazo no superior a 30 días para resolverlos.</a:t>
            </a:r>
          </a:p>
          <a:p>
            <a:r>
              <a:rPr lang="es-CL" sz="1000"/>
              <a:t>    Si se ha deducido recurso jerárquico, la autoridad llamada a resolverlo deberá oír previamente al órgano recurrido el que podrá formular sus descargos por cualquier medio, escrito o electrónico.</a:t>
            </a:r>
          </a:p>
          <a:p>
            <a:r>
              <a:rPr lang="es-CL" sz="1000"/>
              <a:t>    La resolución que acoja el recurso podrá modificar, reemplazar o dejar sin efecto el acto impugnado.</a:t>
            </a:r>
          </a:p>
          <a:p>
            <a:endParaRPr lang="es-ES_tradnl" sz="1000"/>
          </a:p>
        </p:txBody>
      </p:sp>
      <p:sp>
        <p:nvSpPr>
          <p:cNvPr id="79" name="Rectangle 7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Cliente: Proexport Post: Cristian Monroy (zcramo) Este Proyecto lo realicé en…">
            <a:extLst>
              <a:ext uri="{FF2B5EF4-FFF2-40B4-BE49-F238E27FC236}">
                <a16:creationId xmlns:a16="http://schemas.microsoft.com/office/drawing/2014/main" id="{33E21E71-861F-F74D-A6E8-EA8BAC1F606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649"/>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1626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356858-3EBF-B043-964E-7E5307A6D6E6}"/>
              </a:ext>
            </a:extLst>
          </p:cNvPr>
          <p:cNvSpPr>
            <a:spLocks noGrp="1"/>
          </p:cNvSpPr>
          <p:nvPr>
            <p:ph type="title"/>
          </p:nvPr>
        </p:nvSpPr>
        <p:spPr>
          <a:xfrm>
            <a:off x="4965430" y="629268"/>
            <a:ext cx="6586491" cy="1286160"/>
          </a:xfrm>
        </p:spPr>
        <p:txBody>
          <a:bodyPr anchor="b">
            <a:normAutofit/>
          </a:bodyPr>
          <a:lstStyle/>
          <a:p>
            <a:r>
              <a:rPr lang="es-ES_tradnl" dirty="0"/>
              <a:t>Invalidación (ley 19.880)</a:t>
            </a:r>
          </a:p>
        </p:txBody>
      </p:sp>
      <p:sp>
        <p:nvSpPr>
          <p:cNvPr id="3" name="Marcador de contenido 2">
            <a:extLst>
              <a:ext uri="{FF2B5EF4-FFF2-40B4-BE49-F238E27FC236}">
                <a16:creationId xmlns:a16="http://schemas.microsoft.com/office/drawing/2014/main" id="{9A11A072-FA28-8D44-9375-5DB9BF7CB7F6}"/>
              </a:ext>
            </a:extLst>
          </p:cNvPr>
          <p:cNvSpPr>
            <a:spLocks noGrp="1"/>
          </p:cNvSpPr>
          <p:nvPr>
            <p:ph idx="1"/>
          </p:nvPr>
        </p:nvSpPr>
        <p:spPr>
          <a:xfrm>
            <a:off x="4965431" y="2438400"/>
            <a:ext cx="6586489" cy="3785419"/>
          </a:xfrm>
        </p:spPr>
        <p:txBody>
          <a:bodyPr>
            <a:normAutofit/>
          </a:bodyPr>
          <a:lstStyle/>
          <a:p>
            <a:r>
              <a:rPr lang="es-CL" sz="2000"/>
              <a:t>Artículo 53. Invalidación. La autoridad administrativa podrá, de oficio o a petición de parte, invalidar los actos contrarios a derecho, previa audiencia del interesado, siempre que lo haga dentro de los dos años contados desde la notificación o publicación del acto.</a:t>
            </a:r>
          </a:p>
          <a:p>
            <a:r>
              <a:rPr lang="es-CL" sz="2000"/>
              <a:t>    La invalidación de un acto administrativo podrá ser total o parcial. La invalidación parcial no afectará las disposiciones que sean independientes de la parte invalidada.</a:t>
            </a:r>
          </a:p>
          <a:p>
            <a:r>
              <a:rPr lang="es-CL" sz="2000"/>
              <a:t>    El acto invalidatorio será siempre impugnable ante los Tribunales de Justicia, en procedimiento breve y sumario.</a:t>
            </a:r>
          </a:p>
          <a:p>
            <a:endParaRPr lang="es-ES_tradnl" sz="2000"/>
          </a:p>
        </p:txBody>
      </p:sp>
      <p:pic>
        <p:nvPicPr>
          <p:cNvPr id="6146" name="Picture 2" descr="Despertemos!!">
            <a:extLst>
              <a:ext uri="{FF2B5EF4-FFF2-40B4-BE49-F238E27FC236}">
                <a16:creationId xmlns:a16="http://schemas.microsoft.com/office/drawing/2014/main" id="{BA8EE8D8-81CA-C744-ACD2-FDEFD550A75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092" r="-1"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7BF8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237327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1325</TotalTime>
  <Words>1694</Words>
  <Application>Microsoft Office PowerPoint</Application>
  <PresentationFormat>Panorámica</PresentationFormat>
  <Paragraphs>70</Paragraphs>
  <Slides>16</Slides>
  <Notes>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16</vt:i4>
      </vt:variant>
    </vt:vector>
  </HeadingPairs>
  <TitlesOfParts>
    <vt:vector size="20" baseType="lpstr">
      <vt:lpstr>Arial</vt:lpstr>
      <vt:lpstr>Calibri</vt:lpstr>
      <vt:lpstr>Georgia</vt:lpstr>
      <vt:lpstr>Tema de Office</vt:lpstr>
      <vt:lpstr>SEIA- SISTEMA RECURSIVO ADMINISTRATIVO  </vt:lpstr>
      <vt:lpstr>Objetivos de la clase</vt:lpstr>
      <vt:lpstr>Tipos de acciones administrativas y jurisdiccionales</vt:lpstr>
      <vt:lpstr>Las reclamaciones en el SEIA </vt:lpstr>
      <vt:lpstr>Las reclamaciones en el SEIA </vt:lpstr>
      <vt:lpstr>Reclamaciones- Fase jurisdiccional</vt:lpstr>
      <vt:lpstr>Algunos problemas tradicionales</vt:lpstr>
      <vt:lpstr>Acciones Administrativas Generales (ley 19.880)</vt:lpstr>
      <vt:lpstr>Invalidación (ley 19.880)</vt:lpstr>
      <vt:lpstr>Invalidación (ley 19.880)</vt:lpstr>
      <vt:lpstr>Invalidación (ley 19.880)</vt:lpstr>
      <vt:lpstr>Invalidación y Tribunales Ambientales</vt:lpstr>
      <vt:lpstr>Problema principal: Plazo </vt:lpstr>
      <vt:lpstr>Invalidación Impropia (y el problema del plazo)</vt:lpstr>
      <vt:lpstr>¿Qué actos del SEIA podemos impugnar?</vt:lpstr>
      <vt:lpstr>SEIA- SISTEMA RECURSIVO ADMINISTRATIVO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ACCIONES ANTE LOS TRIBUNALES AMBIENTALES</dc:title>
  <dc:creator>Marcos Emilfork Orthusteguy</dc:creator>
  <cp:lastModifiedBy>Tamara Navia</cp:lastModifiedBy>
  <cp:revision>51</cp:revision>
  <dcterms:created xsi:type="dcterms:W3CDTF">2020-09-07T12:37:20Z</dcterms:created>
  <dcterms:modified xsi:type="dcterms:W3CDTF">2024-08-26T03:28:54Z</dcterms:modified>
</cp:coreProperties>
</file>