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059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90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4515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0129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674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3451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82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866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592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720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751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1C701-CC0E-4155-AE2F-34D66C1A04DD}" type="datetimeFigureOut">
              <a:rPr lang="es-CL" smtClean="0"/>
              <a:t>19-08-2024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3AB3C-00D6-4DDD-BF71-4EB3A927FE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181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Evaluación Ambiental Estratégica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pt-BR" dirty="0" err="1">
                <a:solidFill>
                  <a:srgbClr val="000000"/>
                </a:solidFill>
                <a:latin typeface="Calibri" panose="020F0502020204030204" pitchFamily="34" charset="0"/>
              </a:rPr>
              <a:t>Derecho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 Ambiental II: Bases e Instrumentos</a:t>
            </a:r>
            <a:endParaRPr lang="pt-BR" b="0" dirty="0" smtClean="0">
              <a:effectLst/>
            </a:endParaRPr>
          </a:p>
          <a:p>
            <a:pPr algn="r"/>
            <a:r>
              <a:rPr lang="pt-BR" sz="1600" b="0" i="0" u="none" strike="noStrike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Ezio</a:t>
            </a:r>
            <a:r>
              <a:rPr lang="pt-BR" sz="1600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Costa </a:t>
            </a:r>
            <a:r>
              <a:rPr lang="pt-BR" sz="1600" b="0" i="0" u="none" strike="noStrike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Cordella</a:t>
            </a:r>
            <a:endParaRPr lang="pt-BR" b="0" dirty="0" smtClean="0">
              <a:effectLst/>
            </a:endParaRPr>
          </a:p>
          <a:p>
            <a:pPr algn="r"/>
            <a:r>
              <a:rPr lang="pt-BR" sz="1600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2S 2024</a:t>
            </a:r>
            <a:endParaRPr lang="pt-BR" b="0" dirty="0" smtClean="0">
              <a:effectLst/>
            </a:endParaRPr>
          </a:p>
          <a:p>
            <a:r>
              <a:rPr lang="pt-BR" dirty="0" smtClean="0"/>
              <a:t/>
            </a:r>
            <a:br>
              <a:rPr lang="pt-BR" dirty="0" smtClean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60583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Aspectos conflictivos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Instrumentos que se deben someter a EAE: </a:t>
            </a:r>
          </a:p>
          <a:p>
            <a:pPr lvl="1"/>
            <a:r>
              <a:rPr lang="es-ES" dirty="0"/>
              <a:t>“las políticas y planes de </a:t>
            </a:r>
            <a:r>
              <a:rPr lang="es-ES" dirty="0" smtClean="0"/>
              <a:t>carácter normativo general que </a:t>
            </a:r>
            <a:r>
              <a:rPr lang="es-ES" dirty="0"/>
              <a:t>tengan impacto sobre el medio ambiente o la sustentabilidad</a:t>
            </a:r>
            <a:r>
              <a:rPr lang="es-ES" dirty="0" smtClean="0"/>
              <a:t>”. </a:t>
            </a:r>
            <a:r>
              <a:rPr lang="es-ES" b="1" dirty="0" smtClean="0"/>
              <a:t>Vaguedad.</a:t>
            </a:r>
          </a:p>
          <a:p>
            <a:pPr lvl="1"/>
            <a:r>
              <a:rPr lang="es-ES" dirty="0" smtClean="0"/>
              <a:t>Consulta a Consejo de Ministros. </a:t>
            </a:r>
            <a:r>
              <a:rPr lang="es-ES" b="1" dirty="0"/>
              <a:t>D</a:t>
            </a:r>
            <a:r>
              <a:rPr lang="es-ES" b="1" dirty="0" smtClean="0"/>
              <a:t>iscrecionalidad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“</a:t>
            </a:r>
            <a:r>
              <a:rPr lang="es-ES" dirty="0" smtClean="0"/>
              <a:t>Modificación sustancial”. </a:t>
            </a:r>
            <a:r>
              <a:rPr lang="es-ES" b="1" dirty="0" smtClean="0"/>
              <a:t>Vaguedad.</a:t>
            </a:r>
            <a:endParaRPr lang="es-ES" dirty="0" smtClean="0"/>
          </a:p>
          <a:p>
            <a:r>
              <a:rPr lang="es-ES" dirty="0" smtClean="0"/>
              <a:t>Criterios de evaluación: </a:t>
            </a:r>
          </a:p>
          <a:p>
            <a:pPr lvl="1"/>
            <a:r>
              <a:rPr lang="es-ES" dirty="0" smtClean="0"/>
              <a:t>“incorporación </a:t>
            </a:r>
            <a:r>
              <a:rPr lang="es-ES" dirty="0"/>
              <a:t>de consideraciones ambientales del desarrollo </a:t>
            </a:r>
            <a:r>
              <a:rPr lang="es-ES" dirty="0" smtClean="0"/>
              <a:t>sustentable”. </a:t>
            </a:r>
            <a:r>
              <a:rPr lang="es-ES" b="1" dirty="0" smtClean="0"/>
              <a:t>Vaguedad</a:t>
            </a:r>
            <a:r>
              <a:rPr lang="es-ES" dirty="0" smtClean="0"/>
              <a:t>.</a:t>
            </a:r>
          </a:p>
          <a:p>
            <a:r>
              <a:rPr lang="es-ES" dirty="0" smtClean="0"/>
              <a:t>Atribuciones del órgano responsable: </a:t>
            </a:r>
          </a:p>
          <a:p>
            <a:pPr lvl="1"/>
            <a:r>
              <a:rPr lang="es-ES" b="1" dirty="0" smtClean="0"/>
              <a:t>Es juez y parte: </a:t>
            </a:r>
            <a:r>
              <a:rPr lang="es-ES" dirty="0" smtClean="0"/>
              <a:t>define y evalúa el instrumento; pero coordina y dirime en caso de disconformidades de otros organismos del Estado. </a:t>
            </a:r>
          </a:p>
        </p:txBody>
      </p:sp>
    </p:spTree>
    <p:extLst>
      <p:ext uri="{BB962C8B-B14F-4D97-AF65-F5344CB8AC3E}">
        <p14:creationId xmlns:p14="http://schemas.microsoft.com/office/powerpoint/2010/main" val="1482841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 de la clase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Entender el procedimiento de Evaluación Ambiental Estratégica. </a:t>
            </a:r>
          </a:p>
          <a:p>
            <a:r>
              <a:rPr lang="es-ES" dirty="0" smtClean="0"/>
              <a:t>Identificar aspectos conflictivos.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4505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EAE: Instrumento de Gestión Ambiental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s-ES" dirty="0"/>
              <a:t>Herramientas para la protección del medio ambiente</a:t>
            </a:r>
            <a:r>
              <a:rPr lang="es-ES" dirty="0" smtClean="0"/>
              <a:t>.</a:t>
            </a:r>
            <a:endParaRPr lang="es-ES" dirty="0"/>
          </a:p>
          <a:p>
            <a:pPr fontAlgn="base"/>
            <a:r>
              <a:rPr lang="es-ES" dirty="0"/>
              <a:t>Conjunto de medidas para lograr objetivos ambientales</a:t>
            </a:r>
            <a:r>
              <a:rPr lang="es-ES" dirty="0" smtClean="0"/>
              <a:t>.</a:t>
            </a:r>
          </a:p>
          <a:p>
            <a:pPr fontAlgn="base"/>
            <a:r>
              <a:rPr lang="es-ES" dirty="0"/>
              <a:t>Instrumentos ambientales generales: </a:t>
            </a:r>
          </a:p>
          <a:p>
            <a:pPr lvl="1" fontAlgn="base"/>
            <a:r>
              <a:rPr lang="es-ES" dirty="0"/>
              <a:t>Educación Ambiental</a:t>
            </a:r>
          </a:p>
          <a:p>
            <a:pPr lvl="1" fontAlgn="base"/>
            <a:r>
              <a:rPr lang="es-ES" dirty="0"/>
              <a:t>Responsabilidad Ambiental</a:t>
            </a:r>
          </a:p>
          <a:p>
            <a:pPr lvl="1" fontAlgn="base"/>
            <a:r>
              <a:rPr lang="es-ES" dirty="0"/>
              <a:t>SEIA</a:t>
            </a:r>
          </a:p>
          <a:p>
            <a:pPr lvl="1" fontAlgn="base"/>
            <a:r>
              <a:rPr lang="es-ES" b="1" dirty="0"/>
              <a:t>Evaluación Ambiental Estratégica</a:t>
            </a:r>
          </a:p>
          <a:p>
            <a:pPr lvl="1" fontAlgn="base"/>
            <a:r>
              <a:rPr lang="es-ES" dirty="0"/>
              <a:t>Normas de Calidad y de Emisión</a:t>
            </a:r>
          </a:p>
          <a:p>
            <a:pPr lvl="1" fontAlgn="base"/>
            <a:r>
              <a:rPr lang="es-ES" dirty="0"/>
              <a:t>Planes de Prevención y Descontaminación</a:t>
            </a:r>
          </a:p>
          <a:p>
            <a:pPr lvl="1" fontAlgn="base"/>
            <a:r>
              <a:rPr lang="es-ES" dirty="0"/>
              <a:t>Planes de Manejo (art. 41)</a:t>
            </a:r>
          </a:p>
          <a:p>
            <a:pPr fontAlgn="base"/>
            <a:endParaRPr lang="es-ES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64741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EAE: objetivos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Incorporar consideraciones ambientales a políticas, planes y programas. </a:t>
            </a:r>
          </a:p>
          <a:p>
            <a:r>
              <a:rPr lang="es-ES" dirty="0" smtClean="0"/>
              <a:t>Generar coordinación entre los organismos relacionados.</a:t>
            </a:r>
          </a:p>
          <a:p>
            <a:r>
              <a:rPr lang="es-ES" dirty="0" smtClean="0"/>
              <a:t>Permitir un proceso de participación ciudadana. </a:t>
            </a:r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911530"/>
            <a:ext cx="6801799" cy="140037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862065"/>
            <a:ext cx="5811061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607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Instrumentos sometidos a EAE</a:t>
            </a:r>
            <a:endParaRPr lang="es-CL" dirty="0"/>
          </a:p>
        </p:txBody>
      </p:sp>
      <p:sp>
        <p:nvSpPr>
          <p:cNvPr id="5" name="Rectángulo 4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0" dirty="0" smtClean="0">
                <a:effectLst/>
              </a:rPr>
              <a:t> </a:t>
            </a:r>
            <a:endParaRPr lang="es-C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854" y="1315427"/>
            <a:ext cx="6668431" cy="87642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065" y="2288290"/>
            <a:ext cx="5430008" cy="3934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8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Instrumentos sometidos a EAE</a:t>
            </a:r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191" y="2290117"/>
            <a:ext cx="6279492" cy="368865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7191" y="1375589"/>
            <a:ext cx="5811061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829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Procedimiento</a:t>
            </a:r>
            <a:endParaRPr lang="es-CL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9275" y="3142151"/>
            <a:ext cx="5277587" cy="346758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3854" y="1315427"/>
            <a:ext cx="6668431" cy="87642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9275" y="2191849"/>
            <a:ext cx="2257740" cy="32389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382715" y="2640990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(…)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94212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Procedimiento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Etapa de diseño (art 14 al 21 del reglamento)</a:t>
            </a:r>
          </a:p>
          <a:p>
            <a:pPr lvl="1"/>
            <a:r>
              <a:rPr lang="es-ES" b="1" dirty="0" smtClean="0"/>
              <a:t>Acto administrativo del órgano responsable al MMA. </a:t>
            </a:r>
          </a:p>
          <a:p>
            <a:pPr lvl="1"/>
            <a:r>
              <a:rPr lang="es-ES" dirty="0" smtClean="0"/>
              <a:t>Análisis de inicio por parte del MMA.</a:t>
            </a:r>
          </a:p>
          <a:p>
            <a:pPr lvl="1"/>
            <a:r>
              <a:rPr lang="es-ES" dirty="0" smtClean="0"/>
              <a:t>Difusión del inicio del procedimiento. </a:t>
            </a:r>
          </a:p>
          <a:p>
            <a:pPr lvl="1"/>
            <a:r>
              <a:rPr lang="es-ES" b="1" dirty="0" smtClean="0"/>
              <a:t>Participación ciudadana en la etapa de diseño: 30 días</a:t>
            </a:r>
            <a:r>
              <a:rPr lang="es-ES" dirty="0" smtClean="0"/>
              <a:t>. </a:t>
            </a:r>
          </a:p>
          <a:p>
            <a:pPr lvl="1"/>
            <a:r>
              <a:rPr lang="es-ES" dirty="0" smtClean="0"/>
              <a:t>Observaciones de organismos de la administración del Estado.</a:t>
            </a:r>
          </a:p>
          <a:p>
            <a:pPr lvl="1"/>
            <a:r>
              <a:rPr lang="es-ES" b="1" dirty="0" smtClean="0"/>
              <a:t>Elaboración del anteproyecto e informe ambiental.</a:t>
            </a:r>
          </a:p>
          <a:p>
            <a:r>
              <a:rPr lang="es-ES" dirty="0" smtClean="0"/>
              <a:t>Etapa de aprobación (</a:t>
            </a:r>
            <a:r>
              <a:rPr lang="es-ES" dirty="0" err="1" smtClean="0"/>
              <a:t>arts</a:t>
            </a:r>
            <a:r>
              <a:rPr lang="es-ES" dirty="0" smtClean="0"/>
              <a:t> 22 al 28 del reglamento)</a:t>
            </a:r>
          </a:p>
          <a:p>
            <a:pPr lvl="1"/>
            <a:r>
              <a:rPr lang="es-ES" dirty="0" smtClean="0"/>
              <a:t>Observaciones del MMA. </a:t>
            </a:r>
          </a:p>
          <a:p>
            <a:pPr lvl="1"/>
            <a:r>
              <a:rPr lang="es-ES" b="1" dirty="0" smtClean="0"/>
              <a:t>Consulta pública: 30 días.</a:t>
            </a:r>
          </a:p>
          <a:p>
            <a:pPr lvl="1"/>
            <a:r>
              <a:rPr lang="es-ES" dirty="0" smtClean="0"/>
              <a:t>Versión final del anteproyecto e informe ambiental. </a:t>
            </a:r>
          </a:p>
          <a:p>
            <a:pPr lvl="1"/>
            <a:r>
              <a:rPr lang="es-ES" dirty="0" smtClean="0"/>
              <a:t>Resoluci</a:t>
            </a:r>
            <a:r>
              <a:rPr lang="es-ES" dirty="0" smtClean="0"/>
              <a:t>ón de término del procedimiento por </a:t>
            </a:r>
            <a:r>
              <a:rPr lang="es-ES" dirty="0" err="1" smtClean="0"/>
              <a:t>órg</a:t>
            </a:r>
            <a:r>
              <a:rPr lang="es-ES" dirty="0" smtClean="0"/>
              <a:t>. responsable. </a:t>
            </a:r>
          </a:p>
          <a:p>
            <a:pPr lvl="1"/>
            <a:r>
              <a:rPr lang="es-ES" dirty="0" smtClean="0"/>
              <a:t>Elaboración del plan, política o programa, y aprobación por acto administrativo.</a:t>
            </a:r>
          </a:p>
          <a:p>
            <a:pPr lvl="1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58254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Consulta ciudadana</a:t>
            </a:r>
            <a:endParaRPr lang="es-CL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08248" y="151701"/>
            <a:ext cx="4420589" cy="670629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255" y="2352629"/>
            <a:ext cx="5515745" cy="295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117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301</Words>
  <Application>Microsoft Office PowerPoint</Application>
  <PresentationFormat>Panorámica</PresentationFormat>
  <Paragraphs>52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Evaluación Ambiental Estratégica</vt:lpstr>
      <vt:lpstr>Objetivos de la clase</vt:lpstr>
      <vt:lpstr>EAE: Instrumento de Gestión Ambiental</vt:lpstr>
      <vt:lpstr>EAE: objetivos</vt:lpstr>
      <vt:lpstr>Instrumentos sometidos a EAE</vt:lpstr>
      <vt:lpstr>Instrumentos sometidos a EAE</vt:lpstr>
      <vt:lpstr>Procedimiento</vt:lpstr>
      <vt:lpstr>Procedimiento</vt:lpstr>
      <vt:lpstr>Consulta ciudadana</vt:lpstr>
      <vt:lpstr>Aspectos conflictivos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Ambiental Estratégica</dc:title>
  <dc:creator>Sofía Rivera Berkhoff</dc:creator>
  <cp:lastModifiedBy>Sofía Rivera Berkhoff</cp:lastModifiedBy>
  <cp:revision>13</cp:revision>
  <dcterms:created xsi:type="dcterms:W3CDTF">2024-08-19T14:43:12Z</dcterms:created>
  <dcterms:modified xsi:type="dcterms:W3CDTF">2024-08-19T17:02:00Z</dcterms:modified>
</cp:coreProperties>
</file>