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4" r:id="rId5"/>
    <p:sldId id="265" r:id="rId6"/>
    <p:sldId id="260" r:id="rId7"/>
    <p:sldId id="261" r:id="rId8"/>
    <p:sldId id="266" r:id="rId9"/>
    <p:sldId id="262" r:id="rId10"/>
    <p:sldId id="263" r:id="rId11"/>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1DCE0CE-2E77-4594-A091-8BB1767FA679}" v="9" dt="2024-05-09T14:51:20.64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90" autoAdjust="0"/>
    <p:restoredTop sz="94660"/>
  </p:normalViewPr>
  <p:slideViewPr>
    <p:cSldViewPr snapToGrid="0">
      <p:cViewPr varScale="1">
        <p:scale>
          <a:sx n="80" d="100"/>
          <a:sy n="80" d="100"/>
        </p:scale>
        <p:origin x="57" y="4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fael Plaza" userId="6d823b37fb43ba68" providerId="LiveId" clId="{41DCE0CE-2E77-4594-A091-8BB1767FA679}"/>
    <pc:docChg chg="undo custSel addSld delSld modSld">
      <pc:chgData name="Rafael Plaza" userId="6d823b37fb43ba68" providerId="LiveId" clId="{41DCE0CE-2E77-4594-A091-8BB1767FA679}" dt="2024-05-09T15:07:56.356" v="694" actId="20577"/>
      <pc:docMkLst>
        <pc:docMk/>
      </pc:docMkLst>
      <pc:sldChg chg="modSp mod">
        <pc:chgData name="Rafael Plaza" userId="6d823b37fb43ba68" providerId="LiveId" clId="{41DCE0CE-2E77-4594-A091-8BB1767FA679}" dt="2024-05-09T13:51:50.027" v="2" actId="20577"/>
        <pc:sldMkLst>
          <pc:docMk/>
          <pc:sldMk cId="3259350548" sldId="257"/>
        </pc:sldMkLst>
        <pc:spChg chg="mod">
          <ac:chgData name="Rafael Plaza" userId="6d823b37fb43ba68" providerId="LiveId" clId="{41DCE0CE-2E77-4594-A091-8BB1767FA679}" dt="2024-05-09T13:51:50.027" v="2" actId="20577"/>
          <ac:spMkLst>
            <pc:docMk/>
            <pc:sldMk cId="3259350548" sldId="257"/>
            <ac:spMk id="2" creationId="{2059CD1B-483A-7924-18E1-717D094D2E1A}"/>
          </ac:spMkLst>
        </pc:spChg>
      </pc:sldChg>
      <pc:sldChg chg="modSp new mod">
        <pc:chgData name="Rafael Plaza" userId="6d823b37fb43ba68" providerId="LiveId" clId="{41DCE0CE-2E77-4594-A091-8BB1767FA679}" dt="2024-05-09T14:25:13.306" v="40" actId="20577"/>
        <pc:sldMkLst>
          <pc:docMk/>
          <pc:sldMk cId="227933344" sldId="258"/>
        </pc:sldMkLst>
        <pc:spChg chg="mod">
          <ac:chgData name="Rafael Plaza" userId="6d823b37fb43ba68" providerId="LiveId" clId="{41DCE0CE-2E77-4594-A091-8BB1767FA679}" dt="2024-05-09T14:23:56.745" v="29" actId="20577"/>
          <ac:spMkLst>
            <pc:docMk/>
            <pc:sldMk cId="227933344" sldId="258"/>
            <ac:spMk id="2" creationId="{2B8FDC8C-8572-90E7-5C35-7A63C520A06F}"/>
          </ac:spMkLst>
        </pc:spChg>
        <pc:spChg chg="mod">
          <ac:chgData name="Rafael Plaza" userId="6d823b37fb43ba68" providerId="LiveId" clId="{41DCE0CE-2E77-4594-A091-8BB1767FA679}" dt="2024-05-09T14:25:13.306" v="40" actId="20577"/>
          <ac:spMkLst>
            <pc:docMk/>
            <pc:sldMk cId="227933344" sldId="258"/>
            <ac:spMk id="3" creationId="{9A68B871-0A51-E607-D1A9-E7C60B3A6C7C}"/>
          </ac:spMkLst>
        </pc:spChg>
      </pc:sldChg>
      <pc:sldChg chg="del">
        <pc:chgData name="Rafael Plaza" userId="6d823b37fb43ba68" providerId="LiveId" clId="{41DCE0CE-2E77-4594-A091-8BB1767FA679}" dt="2024-05-09T13:51:46.391" v="0" actId="47"/>
        <pc:sldMkLst>
          <pc:docMk/>
          <pc:sldMk cId="501572303" sldId="258"/>
        </pc:sldMkLst>
      </pc:sldChg>
      <pc:sldChg chg="modSp new mod">
        <pc:chgData name="Rafael Plaza" userId="6d823b37fb43ba68" providerId="LiveId" clId="{41DCE0CE-2E77-4594-A091-8BB1767FA679}" dt="2024-05-09T14:36:21.868" v="383" actId="27636"/>
        <pc:sldMkLst>
          <pc:docMk/>
          <pc:sldMk cId="359101452" sldId="259"/>
        </pc:sldMkLst>
        <pc:spChg chg="mod">
          <ac:chgData name="Rafael Plaza" userId="6d823b37fb43ba68" providerId="LiveId" clId="{41DCE0CE-2E77-4594-A091-8BB1767FA679}" dt="2024-05-09T14:25:52.195" v="45" actId="20577"/>
          <ac:spMkLst>
            <pc:docMk/>
            <pc:sldMk cId="359101452" sldId="259"/>
            <ac:spMk id="2" creationId="{82E7181D-5080-49A1-6C41-35C597726917}"/>
          </ac:spMkLst>
        </pc:spChg>
        <pc:spChg chg="mod">
          <ac:chgData name="Rafael Plaza" userId="6d823b37fb43ba68" providerId="LiveId" clId="{41DCE0CE-2E77-4594-A091-8BB1767FA679}" dt="2024-05-09T14:36:21.868" v="383" actId="27636"/>
          <ac:spMkLst>
            <pc:docMk/>
            <pc:sldMk cId="359101452" sldId="259"/>
            <ac:spMk id="3" creationId="{30A706D8-C4C6-E0A7-167A-65F7E22767E8}"/>
          </ac:spMkLst>
        </pc:spChg>
      </pc:sldChg>
      <pc:sldChg chg="del">
        <pc:chgData name="Rafael Plaza" userId="6d823b37fb43ba68" providerId="LiveId" clId="{41DCE0CE-2E77-4594-A091-8BB1767FA679}" dt="2024-05-09T13:51:46.391" v="0" actId="47"/>
        <pc:sldMkLst>
          <pc:docMk/>
          <pc:sldMk cId="1187965350" sldId="259"/>
        </pc:sldMkLst>
      </pc:sldChg>
      <pc:sldChg chg="modSp new mod">
        <pc:chgData name="Rafael Plaza" userId="6d823b37fb43ba68" providerId="LiveId" clId="{41DCE0CE-2E77-4594-A091-8BB1767FA679}" dt="2024-05-09T15:07:56.356" v="694" actId="20577"/>
        <pc:sldMkLst>
          <pc:docMk/>
          <pc:sldMk cId="443706844" sldId="260"/>
        </pc:sldMkLst>
        <pc:spChg chg="mod">
          <ac:chgData name="Rafael Plaza" userId="6d823b37fb43ba68" providerId="LiveId" clId="{41DCE0CE-2E77-4594-A091-8BB1767FA679}" dt="2024-05-09T14:27:09.945" v="83" actId="20578"/>
          <ac:spMkLst>
            <pc:docMk/>
            <pc:sldMk cId="443706844" sldId="260"/>
            <ac:spMk id="2" creationId="{A29EA1B4-68A1-41B4-1BF4-C4AD5CF060B8}"/>
          </ac:spMkLst>
        </pc:spChg>
        <pc:spChg chg="mod">
          <ac:chgData name="Rafael Plaza" userId="6d823b37fb43ba68" providerId="LiveId" clId="{41DCE0CE-2E77-4594-A091-8BB1767FA679}" dt="2024-05-09T15:07:56.356" v="694" actId="20577"/>
          <ac:spMkLst>
            <pc:docMk/>
            <pc:sldMk cId="443706844" sldId="260"/>
            <ac:spMk id="3" creationId="{3FA6838D-146B-9383-2461-A4EE07D67C71}"/>
          </ac:spMkLst>
        </pc:spChg>
      </pc:sldChg>
      <pc:sldChg chg="del">
        <pc:chgData name="Rafael Plaza" userId="6d823b37fb43ba68" providerId="LiveId" clId="{41DCE0CE-2E77-4594-A091-8BB1767FA679}" dt="2024-05-09T13:51:46.391" v="0" actId="47"/>
        <pc:sldMkLst>
          <pc:docMk/>
          <pc:sldMk cId="468670582" sldId="260"/>
        </pc:sldMkLst>
      </pc:sldChg>
      <pc:sldChg chg="del">
        <pc:chgData name="Rafael Plaza" userId="6d823b37fb43ba68" providerId="LiveId" clId="{41DCE0CE-2E77-4594-A091-8BB1767FA679}" dt="2024-05-09T13:51:46.391" v="0" actId="47"/>
        <pc:sldMkLst>
          <pc:docMk/>
          <pc:sldMk cId="166091651" sldId="261"/>
        </pc:sldMkLst>
      </pc:sldChg>
      <pc:sldChg chg="modSp new mod">
        <pc:chgData name="Rafael Plaza" userId="6d823b37fb43ba68" providerId="LiveId" clId="{41DCE0CE-2E77-4594-A091-8BB1767FA679}" dt="2024-05-09T14:48:10.026" v="562" actId="6549"/>
        <pc:sldMkLst>
          <pc:docMk/>
          <pc:sldMk cId="717134618" sldId="261"/>
        </pc:sldMkLst>
        <pc:spChg chg="mod">
          <ac:chgData name="Rafael Plaza" userId="6d823b37fb43ba68" providerId="LiveId" clId="{41DCE0CE-2E77-4594-A091-8BB1767FA679}" dt="2024-05-09T14:29:58.521" v="293" actId="20577"/>
          <ac:spMkLst>
            <pc:docMk/>
            <pc:sldMk cId="717134618" sldId="261"/>
            <ac:spMk id="2" creationId="{22DC4C95-4300-1E77-0193-474E0A50D463}"/>
          </ac:spMkLst>
        </pc:spChg>
        <pc:spChg chg="mod">
          <ac:chgData name="Rafael Plaza" userId="6d823b37fb43ba68" providerId="LiveId" clId="{41DCE0CE-2E77-4594-A091-8BB1767FA679}" dt="2024-05-09T14:48:10.026" v="562" actId="6549"/>
          <ac:spMkLst>
            <pc:docMk/>
            <pc:sldMk cId="717134618" sldId="261"/>
            <ac:spMk id="3" creationId="{ACA984A7-FF2E-241A-BAAD-E9BF5DA49799}"/>
          </ac:spMkLst>
        </pc:spChg>
      </pc:sldChg>
      <pc:sldChg chg="del">
        <pc:chgData name="Rafael Plaza" userId="6d823b37fb43ba68" providerId="LiveId" clId="{41DCE0CE-2E77-4594-A091-8BB1767FA679}" dt="2024-05-09T13:51:46.391" v="0" actId="47"/>
        <pc:sldMkLst>
          <pc:docMk/>
          <pc:sldMk cId="1697949977" sldId="262"/>
        </pc:sldMkLst>
      </pc:sldChg>
      <pc:sldChg chg="modSp new mod">
        <pc:chgData name="Rafael Plaza" userId="6d823b37fb43ba68" providerId="LiveId" clId="{41DCE0CE-2E77-4594-A091-8BB1767FA679}" dt="2024-05-09T14:31:59.417" v="352" actId="20577"/>
        <pc:sldMkLst>
          <pc:docMk/>
          <pc:sldMk cId="3825802858" sldId="262"/>
        </pc:sldMkLst>
        <pc:spChg chg="mod">
          <ac:chgData name="Rafael Plaza" userId="6d823b37fb43ba68" providerId="LiveId" clId="{41DCE0CE-2E77-4594-A091-8BB1767FA679}" dt="2024-05-09T14:31:39.317" v="347" actId="20577"/>
          <ac:spMkLst>
            <pc:docMk/>
            <pc:sldMk cId="3825802858" sldId="262"/>
            <ac:spMk id="2" creationId="{9685410B-682F-DF2E-38A8-FC2A098537E0}"/>
          </ac:spMkLst>
        </pc:spChg>
        <pc:spChg chg="mod">
          <ac:chgData name="Rafael Plaza" userId="6d823b37fb43ba68" providerId="LiveId" clId="{41DCE0CE-2E77-4594-A091-8BB1767FA679}" dt="2024-05-09T14:31:59.417" v="352" actId="20577"/>
          <ac:spMkLst>
            <pc:docMk/>
            <pc:sldMk cId="3825802858" sldId="262"/>
            <ac:spMk id="3" creationId="{34C2203C-364D-97B2-6FA8-4439BE4DC7D1}"/>
          </ac:spMkLst>
        </pc:spChg>
      </pc:sldChg>
      <pc:sldChg chg="modSp new mod">
        <pc:chgData name="Rafael Plaza" userId="6d823b37fb43ba68" providerId="LiveId" clId="{41DCE0CE-2E77-4594-A091-8BB1767FA679}" dt="2024-05-09T14:51:57.407" v="659" actId="20577"/>
        <pc:sldMkLst>
          <pc:docMk/>
          <pc:sldMk cId="1037811883" sldId="263"/>
        </pc:sldMkLst>
        <pc:spChg chg="mod">
          <ac:chgData name="Rafael Plaza" userId="6d823b37fb43ba68" providerId="LiveId" clId="{41DCE0CE-2E77-4594-A091-8BB1767FA679}" dt="2024-05-09T14:32:36.794" v="357" actId="20578"/>
          <ac:spMkLst>
            <pc:docMk/>
            <pc:sldMk cId="1037811883" sldId="263"/>
            <ac:spMk id="2" creationId="{204BDC1A-310D-D97C-1BAA-86BEACADBD82}"/>
          </ac:spMkLst>
        </pc:spChg>
        <pc:spChg chg="mod">
          <ac:chgData name="Rafael Plaza" userId="6d823b37fb43ba68" providerId="LiveId" clId="{41DCE0CE-2E77-4594-A091-8BB1767FA679}" dt="2024-05-09T14:51:57.407" v="659" actId="20577"/>
          <ac:spMkLst>
            <pc:docMk/>
            <pc:sldMk cId="1037811883" sldId="263"/>
            <ac:spMk id="3" creationId="{6ADA2C18-4EE4-03F9-740D-AC7C8EA27395}"/>
          </ac:spMkLst>
        </pc:spChg>
      </pc:sldChg>
      <pc:sldChg chg="del">
        <pc:chgData name="Rafael Plaza" userId="6d823b37fb43ba68" providerId="LiveId" clId="{41DCE0CE-2E77-4594-A091-8BB1767FA679}" dt="2024-05-09T13:51:46.391" v="0" actId="47"/>
        <pc:sldMkLst>
          <pc:docMk/>
          <pc:sldMk cId="3583113659" sldId="263"/>
        </pc:sldMkLst>
      </pc:sldChg>
      <pc:sldChg chg="del">
        <pc:chgData name="Rafael Plaza" userId="6d823b37fb43ba68" providerId="LiveId" clId="{41DCE0CE-2E77-4594-A091-8BB1767FA679}" dt="2024-05-09T13:51:46.391" v="0" actId="47"/>
        <pc:sldMkLst>
          <pc:docMk/>
          <pc:sldMk cId="2313170752" sldId="264"/>
        </pc:sldMkLst>
      </pc:sldChg>
      <pc:sldChg chg="modSp mod">
        <pc:chgData name="Rafael Plaza" userId="6d823b37fb43ba68" providerId="LiveId" clId="{41DCE0CE-2E77-4594-A091-8BB1767FA679}" dt="2024-05-09T14:37:41.985" v="426" actId="27636"/>
        <pc:sldMkLst>
          <pc:docMk/>
          <pc:sldMk cId="4158325790" sldId="264"/>
        </pc:sldMkLst>
        <pc:spChg chg="mod">
          <ac:chgData name="Rafael Plaza" userId="6d823b37fb43ba68" providerId="LiveId" clId="{41DCE0CE-2E77-4594-A091-8BB1767FA679}" dt="2024-05-09T14:37:41.985" v="426" actId="27636"/>
          <ac:spMkLst>
            <pc:docMk/>
            <pc:sldMk cId="4158325790" sldId="264"/>
            <ac:spMk id="3" creationId="{30A706D8-C4C6-E0A7-167A-65F7E22767E8}"/>
          </ac:spMkLst>
        </pc:spChg>
      </pc:sldChg>
      <pc:sldChg chg="modSp new mod">
        <pc:chgData name="Rafael Plaza" userId="6d823b37fb43ba68" providerId="LiveId" clId="{41DCE0CE-2E77-4594-A091-8BB1767FA679}" dt="2024-05-09T14:38:12.746" v="429"/>
        <pc:sldMkLst>
          <pc:docMk/>
          <pc:sldMk cId="3209669360" sldId="265"/>
        </pc:sldMkLst>
        <pc:spChg chg="mod">
          <ac:chgData name="Rafael Plaza" userId="6d823b37fb43ba68" providerId="LiveId" clId="{41DCE0CE-2E77-4594-A091-8BB1767FA679}" dt="2024-05-09T14:37:33.699" v="424" actId="20577"/>
          <ac:spMkLst>
            <pc:docMk/>
            <pc:sldMk cId="3209669360" sldId="265"/>
            <ac:spMk id="2" creationId="{5AABDA59-2F01-61A4-370D-2A6E18780BDE}"/>
          </ac:spMkLst>
        </pc:spChg>
        <pc:spChg chg="mod">
          <ac:chgData name="Rafael Plaza" userId="6d823b37fb43ba68" providerId="LiveId" clId="{41DCE0CE-2E77-4594-A091-8BB1767FA679}" dt="2024-05-09T14:38:12.746" v="429"/>
          <ac:spMkLst>
            <pc:docMk/>
            <pc:sldMk cId="3209669360" sldId="265"/>
            <ac:spMk id="3" creationId="{D6393D2C-2020-2C89-5838-5CF6023BC5B1}"/>
          </ac:spMkLst>
        </pc:spChg>
      </pc:sldChg>
      <pc:sldChg chg="modSp mod">
        <pc:chgData name="Rafael Plaza" userId="6d823b37fb43ba68" providerId="LiveId" clId="{41DCE0CE-2E77-4594-A091-8BB1767FA679}" dt="2024-05-09T14:50:00.734" v="597" actId="20577"/>
        <pc:sldMkLst>
          <pc:docMk/>
          <pc:sldMk cId="3971286651" sldId="266"/>
        </pc:sldMkLst>
        <pc:spChg chg="mod">
          <ac:chgData name="Rafael Plaza" userId="6d823b37fb43ba68" providerId="LiveId" clId="{41DCE0CE-2E77-4594-A091-8BB1767FA679}" dt="2024-05-09T14:50:00.734" v="597" actId="20577"/>
          <ac:spMkLst>
            <pc:docMk/>
            <pc:sldMk cId="3971286651" sldId="266"/>
            <ac:spMk id="3" creationId="{ACA984A7-FF2E-241A-BAAD-E9BF5DA49799}"/>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lvl1pPr algn="l">
              <a:defRPr/>
            </a:lvl1pPr>
          </a:lstStyle>
          <a:p>
            <a:fld id="{6AD6EE87-EBD5-4F12-A48A-63ACA297AC8F}" type="datetimeFigureOut">
              <a:rPr lang="en-US" dirty="0"/>
              <a:t>5/9/2024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737643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CD73815-2707-4475-8F1A-B873CB631BB4}" type="datetimeFigureOut">
              <a:rPr lang="en-US" dirty="0"/>
              <a:t>5/9/2024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spTree>
    <p:extLst>
      <p:ext uri="{BB962C8B-B14F-4D97-AF65-F5344CB8AC3E}">
        <p14:creationId xmlns:p14="http://schemas.microsoft.com/office/powerpoint/2010/main" val="12621219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2A4AFB99-0EAB-4182-AFF8-E214C82A68F6}" type="datetimeFigureOut">
              <a:rPr lang="en-US" dirty="0"/>
              <a:t>5/9/2024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413562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A5D3794B-289A-4A80-97D7-111025398D45}" type="datetimeFigureOut">
              <a:rPr lang="en-US" dirty="0"/>
              <a:t>5/9/2024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spTree>
    <p:extLst>
      <p:ext uri="{BB962C8B-B14F-4D97-AF65-F5344CB8AC3E}">
        <p14:creationId xmlns:p14="http://schemas.microsoft.com/office/powerpoint/2010/main" val="11059692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5A61015F-7CC6-4D0A-9D87-873EA4C304CC}" type="datetimeFigureOut">
              <a:rPr lang="en-US" dirty="0"/>
              <a:t>5/9/2024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421661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93C6A301-0538-44EC-B09D-202E1042A48B}" type="datetimeFigureOut">
              <a:rPr lang="en-US" dirty="0"/>
              <a:t>5/9/2024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‹Nº›</a:t>
            </a:fld>
            <a:endParaRPr lang="en-US" dirty="0"/>
          </a:p>
        </p:txBody>
      </p:sp>
    </p:spTree>
    <p:extLst>
      <p:ext uri="{BB962C8B-B14F-4D97-AF65-F5344CB8AC3E}">
        <p14:creationId xmlns:p14="http://schemas.microsoft.com/office/powerpoint/2010/main" val="34740463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024128" y="2967788"/>
            <a:ext cx="4754880" cy="334157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s-ES"/>
              <a:t>Haga clic para modificar los estilos de texto del patrón</a:t>
            </a:r>
          </a:p>
        </p:txBody>
      </p:sp>
      <p:sp>
        <p:nvSpPr>
          <p:cNvPr id="6" name="Content Placeholder 5"/>
          <p:cNvSpPr>
            <a:spLocks noGrp="1"/>
          </p:cNvSpPr>
          <p:nvPr>
            <p:ph sz="quarter" idx="4"/>
          </p:nvPr>
        </p:nvSpPr>
        <p:spPr>
          <a:xfrm>
            <a:off x="5990888" y="2967788"/>
            <a:ext cx="4754880" cy="334157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D789574A-8875-45EF-8EA2-3CAA0F7ABC4C}" type="datetimeFigureOut">
              <a:rPr lang="en-US" dirty="0"/>
              <a:t>5/9/2024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‹Nº›</a:t>
            </a:fld>
            <a:endParaRPr lang="en-US" dirty="0"/>
          </a:p>
        </p:txBody>
      </p:sp>
    </p:spTree>
    <p:extLst>
      <p:ext uri="{BB962C8B-B14F-4D97-AF65-F5344CB8AC3E}">
        <p14:creationId xmlns:p14="http://schemas.microsoft.com/office/powerpoint/2010/main" val="41564098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67EF4D4C-5367-4C26-9E2B-D8088D7FCA81}" type="datetimeFigureOut">
              <a:rPr lang="en-US" dirty="0"/>
              <a:t>5/9/2024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‹Nº›</a:t>
            </a:fld>
            <a:endParaRPr lang="en-US" dirty="0"/>
          </a:p>
        </p:txBody>
      </p:sp>
    </p:spTree>
    <p:extLst>
      <p:ext uri="{BB962C8B-B14F-4D97-AF65-F5344CB8AC3E}">
        <p14:creationId xmlns:p14="http://schemas.microsoft.com/office/powerpoint/2010/main" val="30166255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E91E96-98B0-4413-9547-46F3504108EF}" type="datetimeFigureOut">
              <a:rPr lang="en-US" dirty="0"/>
              <a:t>5/9/2024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‹Nº›</a:t>
            </a:fld>
            <a:endParaRPr lang="en-US" dirty="0"/>
          </a:p>
        </p:txBody>
      </p:sp>
    </p:spTree>
    <p:extLst>
      <p:ext uri="{BB962C8B-B14F-4D97-AF65-F5344CB8AC3E}">
        <p14:creationId xmlns:p14="http://schemas.microsoft.com/office/powerpoint/2010/main" val="3663842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05C68B11-C5A8-448C-8CE9-B1A273C79CFC}" type="datetimeFigureOut">
              <a:rPr lang="en-US" dirty="0"/>
              <a:t>5/9/2024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‹Nº›</a:t>
            </a:fld>
            <a:endParaRPr lang="en-US" dirty="0"/>
          </a:p>
        </p:txBody>
      </p:sp>
    </p:spTree>
    <p:extLst>
      <p:ext uri="{BB962C8B-B14F-4D97-AF65-F5344CB8AC3E}">
        <p14:creationId xmlns:p14="http://schemas.microsoft.com/office/powerpoint/2010/main" val="37069146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C7616CA0-919D-4A49-9C8A-62FDFB3A5183}" type="datetimeFigureOut">
              <a:rPr lang="en-US" dirty="0"/>
              <a:t>5/9/2024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7E5644-1E61-4311-A31E-84CB9C7AA8A9}" type="slidenum">
              <a:rPr lang="en-US" dirty="0"/>
              <a:t>‹Nº›</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424064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90298CD5-6C1E-4009-B41F-6DF62E31D3BE}" type="datetimeFigureOut">
              <a:rPr lang="en-US" dirty="0"/>
              <a:pPr/>
              <a:t>5/9/2024</a:t>
            </a:fld>
            <a:endParaRPr lang="en-US" dirty="0"/>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dirty="0"/>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4FAB73BC-B049-4115-A692-8D63A059BFB8}" type="slidenum">
              <a:rPr lang="en-US" dirty="0"/>
              <a:pPr/>
              <a:t>‹Nº›</a:t>
            </a:fld>
            <a:endParaRPr lang="en-US" dirty="0"/>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862201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059CD1B-483A-7924-18E1-717D094D2E1A}"/>
              </a:ext>
            </a:extLst>
          </p:cNvPr>
          <p:cNvSpPr>
            <a:spLocks noGrp="1"/>
          </p:cNvSpPr>
          <p:nvPr>
            <p:ph type="ctrTitle"/>
          </p:nvPr>
        </p:nvSpPr>
        <p:spPr/>
        <p:txBody>
          <a:bodyPr/>
          <a:lstStyle/>
          <a:p>
            <a:r>
              <a:rPr lang="es-MX" dirty="0"/>
              <a:t>Mercados regulados</a:t>
            </a:r>
            <a:br>
              <a:rPr lang="es-MX" dirty="0"/>
            </a:br>
            <a:r>
              <a:rPr lang="es-MX" dirty="0"/>
              <a:t>clase 23</a:t>
            </a:r>
          </a:p>
        </p:txBody>
      </p:sp>
      <p:sp>
        <p:nvSpPr>
          <p:cNvPr id="3" name="Subtítulo 2">
            <a:extLst>
              <a:ext uri="{FF2B5EF4-FFF2-40B4-BE49-F238E27FC236}">
                <a16:creationId xmlns:a16="http://schemas.microsoft.com/office/drawing/2014/main" id="{AE97FEB3-1FDC-FCB9-01EF-5C4322440756}"/>
              </a:ext>
            </a:extLst>
          </p:cNvPr>
          <p:cNvSpPr>
            <a:spLocks noGrp="1"/>
          </p:cNvSpPr>
          <p:nvPr>
            <p:ph type="subTitle" idx="1"/>
          </p:nvPr>
        </p:nvSpPr>
        <p:spPr/>
        <p:txBody>
          <a:bodyPr/>
          <a:lstStyle/>
          <a:p>
            <a:r>
              <a:rPr lang="es-MX" dirty="0"/>
              <a:t>Semestre I – 2024</a:t>
            </a:r>
          </a:p>
          <a:p>
            <a:endParaRPr lang="es-MX" dirty="0"/>
          </a:p>
          <a:p>
            <a:r>
              <a:rPr lang="es-MX" dirty="0"/>
              <a:t>Rafael M. Plaza</a:t>
            </a:r>
          </a:p>
        </p:txBody>
      </p:sp>
    </p:spTree>
    <p:extLst>
      <p:ext uri="{BB962C8B-B14F-4D97-AF65-F5344CB8AC3E}">
        <p14:creationId xmlns:p14="http://schemas.microsoft.com/office/powerpoint/2010/main" val="32593505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04BDC1A-310D-D97C-1BAA-86BEACADBD82}"/>
              </a:ext>
            </a:extLst>
          </p:cNvPr>
          <p:cNvSpPr>
            <a:spLocks noGrp="1"/>
          </p:cNvSpPr>
          <p:nvPr>
            <p:ph type="title"/>
          </p:nvPr>
        </p:nvSpPr>
        <p:spPr/>
        <p:txBody>
          <a:bodyPr/>
          <a:lstStyle/>
          <a:p>
            <a:r>
              <a:rPr lang="es-MX" dirty="0"/>
              <a:t>Conclusiones</a:t>
            </a:r>
          </a:p>
        </p:txBody>
      </p:sp>
      <p:sp>
        <p:nvSpPr>
          <p:cNvPr id="3" name="Marcador de contenido 2">
            <a:extLst>
              <a:ext uri="{FF2B5EF4-FFF2-40B4-BE49-F238E27FC236}">
                <a16:creationId xmlns:a16="http://schemas.microsoft.com/office/drawing/2014/main" id="{6ADA2C18-4EE4-03F9-740D-AC7C8EA27395}"/>
              </a:ext>
            </a:extLst>
          </p:cNvPr>
          <p:cNvSpPr>
            <a:spLocks noGrp="1"/>
          </p:cNvSpPr>
          <p:nvPr>
            <p:ph idx="1"/>
          </p:nvPr>
        </p:nvSpPr>
        <p:spPr/>
        <p:txBody>
          <a:bodyPr/>
          <a:lstStyle/>
          <a:p>
            <a:pPr algn="just">
              <a:buFont typeface="Wingdings" panose="05000000000000000000" pitchFamily="2" charset="2"/>
              <a:buChar char="§"/>
            </a:pPr>
            <a:r>
              <a:rPr lang="es-MX" dirty="0"/>
              <a:t> Las fallas regulatorias pueden tener diversas consecuencias negativas para los consumidores, la economía y la sociedad en general.</a:t>
            </a:r>
          </a:p>
          <a:p>
            <a:pPr algn="just">
              <a:buFont typeface="Wingdings" panose="05000000000000000000" pitchFamily="2" charset="2"/>
              <a:buChar char="§"/>
            </a:pPr>
            <a:r>
              <a:rPr lang="es-MX" dirty="0"/>
              <a:t> Por lo mismo, estas fallas son un desafío significativo en los mercados regulados. </a:t>
            </a:r>
          </a:p>
          <a:p>
            <a:pPr algn="just">
              <a:buFont typeface="Wingdings" panose="05000000000000000000" pitchFamily="2" charset="2"/>
              <a:buChar char="§"/>
            </a:pPr>
            <a:r>
              <a:rPr lang="es-MX"/>
              <a:t> Abordarlas requiere </a:t>
            </a:r>
            <a:r>
              <a:rPr lang="es-MX" dirty="0"/>
              <a:t>un enfoque integral que combine regulación efectiva, supervisión y aplicación de la ley.</a:t>
            </a:r>
          </a:p>
          <a:p>
            <a:pPr algn="just">
              <a:buFont typeface="Wingdings" panose="05000000000000000000" pitchFamily="2" charset="2"/>
              <a:buChar char="§"/>
            </a:pPr>
            <a:r>
              <a:rPr lang="es-MX" dirty="0"/>
              <a:t> La comprensión de las causas y consecuencias de las fallas regulatorias es fundamental para diseñar políticas públicas efectivas.</a:t>
            </a:r>
          </a:p>
          <a:p>
            <a:pPr algn="just">
              <a:buFont typeface="Wingdings" panose="05000000000000000000" pitchFamily="2" charset="2"/>
              <a:buChar char="§"/>
            </a:pPr>
            <a:endParaRPr lang="es-MX" dirty="0"/>
          </a:p>
        </p:txBody>
      </p:sp>
    </p:spTree>
    <p:extLst>
      <p:ext uri="{BB962C8B-B14F-4D97-AF65-F5344CB8AC3E}">
        <p14:creationId xmlns:p14="http://schemas.microsoft.com/office/powerpoint/2010/main" val="10378118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B8FDC8C-8572-90E7-5C35-7A63C520A06F}"/>
              </a:ext>
            </a:extLst>
          </p:cNvPr>
          <p:cNvSpPr>
            <a:spLocks noGrp="1"/>
          </p:cNvSpPr>
          <p:nvPr>
            <p:ph type="title"/>
          </p:nvPr>
        </p:nvSpPr>
        <p:spPr/>
        <p:txBody>
          <a:bodyPr/>
          <a:lstStyle/>
          <a:p>
            <a:r>
              <a:rPr lang="es-MX" dirty="0"/>
              <a:t>Las fallas regulatorias</a:t>
            </a:r>
          </a:p>
        </p:txBody>
      </p:sp>
      <p:sp>
        <p:nvSpPr>
          <p:cNvPr id="3" name="Marcador de contenido 2">
            <a:extLst>
              <a:ext uri="{FF2B5EF4-FFF2-40B4-BE49-F238E27FC236}">
                <a16:creationId xmlns:a16="http://schemas.microsoft.com/office/drawing/2014/main" id="{9A68B871-0A51-E607-D1A9-E7C60B3A6C7C}"/>
              </a:ext>
            </a:extLst>
          </p:cNvPr>
          <p:cNvSpPr>
            <a:spLocks noGrp="1"/>
          </p:cNvSpPr>
          <p:nvPr>
            <p:ph idx="1"/>
          </p:nvPr>
        </p:nvSpPr>
        <p:spPr/>
        <p:txBody>
          <a:bodyPr/>
          <a:lstStyle/>
          <a:p>
            <a:pPr algn="just">
              <a:buFont typeface="Wingdings" panose="05000000000000000000" pitchFamily="2" charset="2"/>
              <a:buChar char="§"/>
            </a:pPr>
            <a:r>
              <a:rPr lang="es-MX" dirty="0"/>
              <a:t> ¿Qué son las Fallas Regulatorias?*</a:t>
            </a:r>
          </a:p>
          <a:p>
            <a:pPr algn="just">
              <a:buFont typeface="Wingdings" panose="05000000000000000000" pitchFamily="2" charset="2"/>
              <a:buChar char="§"/>
            </a:pPr>
            <a:r>
              <a:rPr lang="es-MX" dirty="0"/>
              <a:t> Las fallas regulatorias son desviaciones de los objetivos de la regulación.</a:t>
            </a:r>
          </a:p>
          <a:p>
            <a:pPr algn="just">
              <a:buFont typeface="Wingdings" panose="05000000000000000000" pitchFamily="2" charset="2"/>
              <a:buChar char="§"/>
            </a:pPr>
            <a:r>
              <a:rPr lang="es-MX" dirty="0"/>
              <a:t> Pueden resultar en ineficiencias económicas, distorsiones del mercado y perjuicios para los consumidores y la sociedad en general.</a:t>
            </a:r>
          </a:p>
          <a:p>
            <a:pPr algn="just">
              <a:buFont typeface="Wingdings" panose="05000000000000000000" pitchFamily="2" charset="2"/>
              <a:buChar char="§"/>
            </a:pPr>
            <a:endParaRPr lang="es-MX" dirty="0"/>
          </a:p>
        </p:txBody>
      </p:sp>
    </p:spTree>
    <p:extLst>
      <p:ext uri="{BB962C8B-B14F-4D97-AF65-F5344CB8AC3E}">
        <p14:creationId xmlns:p14="http://schemas.microsoft.com/office/powerpoint/2010/main" val="2279333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2E7181D-5080-49A1-6C41-35C597726917}"/>
              </a:ext>
            </a:extLst>
          </p:cNvPr>
          <p:cNvSpPr>
            <a:spLocks noGrp="1"/>
          </p:cNvSpPr>
          <p:nvPr>
            <p:ph type="title"/>
          </p:nvPr>
        </p:nvSpPr>
        <p:spPr/>
        <p:txBody>
          <a:bodyPr/>
          <a:lstStyle/>
          <a:p>
            <a:r>
              <a:rPr lang="es-MX" dirty="0"/>
              <a:t>Tipos de Fallas Regulatorias</a:t>
            </a:r>
          </a:p>
        </p:txBody>
      </p:sp>
      <p:sp>
        <p:nvSpPr>
          <p:cNvPr id="3" name="Marcador de contenido 2">
            <a:extLst>
              <a:ext uri="{FF2B5EF4-FFF2-40B4-BE49-F238E27FC236}">
                <a16:creationId xmlns:a16="http://schemas.microsoft.com/office/drawing/2014/main" id="{30A706D8-C4C6-E0A7-167A-65F7E22767E8}"/>
              </a:ext>
            </a:extLst>
          </p:cNvPr>
          <p:cNvSpPr>
            <a:spLocks noGrp="1"/>
          </p:cNvSpPr>
          <p:nvPr>
            <p:ph idx="1"/>
          </p:nvPr>
        </p:nvSpPr>
        <p:spPr/>
        <p:txBody>
          <a:bodyPr>
            <a:normAutofit lnSpcReduction="10000"/>
          </a:bodyPr>
          <a:lstStyle/>
          <a:p>
            <a:pPr algn="just">
              <a:buFont typeface="Wingdings" panose="05000000000000000000" pitchFamily="2" charset="2"/>
              <a:buChar char="§"/>
            </a:pPr>
            <a:r>
              <a:rPr lang="es-MX" dirty="0"/>
              <a:t>1. Fallas de Información: Cuando los agentes del mercado no tienen acceso a la información completa o precisa.</a:t>
            </a:r>
          </a:p>
          <a:p>
            <a:pPr lvl="1" algn="just">
              <a:buFont typeface="Wingdings" panose="05000000000000000000" pitchFamily="2" charset="2"/>
              <a:buChar char="§"/>
            </a:pPr>
            <a:r>
              <a:rPr lang="es-MX" dirty="0"/>
              <a:t>Un ejemplo es el escándalo de las emisiones de Volkswagen en 2015. Volkswagen instaló software en sus vehículos diésel que engañaba a los reguladores sobre los niveles reales de emisiones contaminantes. Los consumidores y los reguladores no tenían información completa sobre las verdaderas emisiones de los vehículos, lo que llevó a una violación de las regulaciones ambientales y daños a la salud pública.</a:t>
            </a:r>
          </a:p>
          <a:p>
            <a:pPr algn="just">
              <a:buFont typeface="Wingdings" panose="05000000000000000000" pitchFamily="2" charset="2"/>
              <a:buChar char="§"/>
            </a:pPr>
            <a:r>
              <a:rPr lang="es-MX" dirty="0"/>
              <a:t>2. Fallas de Monopolio o Poder de Mercado: Cuando un solo actor tiene un control significativo sobre el mercado, limitando la competencia.</a:t>
            </a:r>
          </a:p>
          <a:p>
            <a:pPr lvl="1" algn="just">
              <a:buFont typeface="Wingdings" panose="05000000000000000000" pitchFamily="2" charset="2"/>
              <a:buChar char="§"/>
            </a:pPr>
            <a:r>
              <a:rPr lang="es-MX" dirty="0"/>
              <a:t>Un ejemplo clásico es el caso de Microsoft en la década de 1990. Microsoft tenía una posición dominante en el mercado de sistemas operativos para computadoras personales, lo que le permitió ejercer un control significativo sobre el mercado y restringir la competencia. Esto llevó a un caso antimonopolio en el que se acusó a Microsoft de prácticas anticompetitivas, como el "atajo" del navegador Internet Explorer sobre otros navegadores.</a:t>
            </a:r>
          </a:p>
        </p:txBody>
      </p:sp>
    </p:spTree>
    <p:extLst>
      <p:ext uri="{BB962C8B-B14F-4D97-AF65-F5344CB8AC3E}">
        <p14:creationId xmlns:p14="http://schemas.microsoft.com/office/powerpoint/2010/main" val="3591014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2E7181D-5080-49A1-6C41-35C597726917}"/>
              </a:ext>
            </a:extLst>
          </p:cNvPr>
          <p:cNvSpPr>
            <a:spLocks noGrp="1"/>
          </p:cNvSpPr>
          <p:nvPr>
            <p:ph type="title"/>
          </p:nvPr>
        </p:nvSpPr>
        <p:spPr/>
        <p:txBody>
          <a:bodyPr/>
          <a:lstStyle/>
          <a:p>
            <a:r>
              <a:rPr lang="es-MX" dirty="0"/>
              <a:t>Tipos de Fallas Regulatorias</a:t>
            </a:r>
          </a:p>
        </p:txBody>
      </p:sp>
      <p:sp>
        <p:nvSpPr>
          <p:cNvPr id="3" name="Marcador de contenido 2">
            <a:extLst>
              <a:ext uri="{FF2B5EF4-FFF2-40B4-BE49-F238E27FC236}">
                <a16:creationId xmlns:a16="http://schemas.microsoft.com/office/drawing/2014/main" id="{30A706D8-C4C6-E0A7-167A-65F7E22767E8}"/>
              </a:ext>
            </a:extLst>
          </p:cNvPr>
          <p:cNvSpPr>
            <a:spLocks noGrp="1"/>
          </p:cNvSpPr>
          <p:nvPr>
            <p:ph idx="1"/>
          </p:nvPr>
        </p:nvSpPr>
        <p:spPr/>
        <p:txBody>
          <a:bodyPr>
            <a:normAutofit/>
          </a:bodyPr>
          <a:lstStyle/>
          <a:p>
            <a:pPr algn="just">
              <a:buFont typeface="Wingdings" panose="05000000000000000000" pitchFamily="2" charset="2"/>
              <a:buChar char="§"/>
            </a:pPr>
            <a:r>
              <a:rPr lang="es-MX" dirty="0"/>
              <a:t>3. Fallas de Externalidades: Cuando las acciones de un agente afectan a terceros que no están involucrados en la transacción.</a:t>
            </a:r>
          </a:p>
          <a:p>
            <a:pPr lvl="1" algn="just">
              <a:buFont typeface="Wingdings" panose="05000000000000000000" pitchFamily="2" charset="2"/>
              <a:buChar char="§"/>
            </a:pPr>
            <a:r>
              <a:rPr lang="es-MX" dirty="0"/>
              <a:t>La contaminación atmosférica es un ejemplo claro de falla de externalidad. Cuando las fábricas emiten contaminantes al aire, estos pueden afectar la salud de las personas que viven en áreas cercanas, así como el medio ambiente en general. Los costos de la contaminación, como problemas de salud y daños ambientales, no están internalizados en el costo de producción de la fábrica, lo que resulta en una asignación ineficiente de recursos y externalidades negativas no compensadas.</a:t>
            </a:r>
          </a:p>
          <a:p>
            <a:pPr algn="just">
              <a:buFont typeface="Wingdings" panose="05000000000000000000" pitchFamily="2" charset="2"/>
              <a:buChar char="§"/>
            </a:pPr>
            <a:r>
              <a:rPr lang="es-MX" dirty="0"/>
              <a:t>4. Fallas de Asimetría de Información: Cuando una parte en una transacción tiene más información que la otra, lo que puede llevar a resultados subóptimos.</a:t>
            </a:r>
          </a:p>
          <a:p>
            <a:pPr lvl="1" algn="just">
              <a:buFont typeface="Wingdings" panose="05000000000000000000" pitchFamily="2" charset="2"/>
              <a:buChar char="§"/>
            </a:pPr>
            <a:r>
              <a:rPr lang="es-MX" dirty="0"/>
              <a:t>Un ejemplo es la crisis financiera de 2008, donde los bancos vendieron productos financieros complejos, como los bonos respaldados por hipotecas, sin revelar completamente los riesgos asociados. Los inversionistas tenían menos información que los bancos sobre la calidad de los activos subyacentes, lo que llevó a una asignación ineficiente de capital y a la propagación de riesgos sistémicos.</a:t>
            </a:r>
          </a:p>
          <a:p>
            <a:pPr algn="just">
              <a:buFont typeface="Wingdings" panose="05000000000000000000" pitchFamily="2" charset="2"/>
              <a:buChar char="§"/>
            </a:pPr>
            <a:endParaRPr lang="es-MX" dirty="0"/>
          </a:p>
        </p:txBody>
      </p:sp>
    </p:spTree>
    <p:extLst>
      <p:ext uri="{BB962C8B-B14F-4D97-AF65-F5344CB8AC3E}">
        <p14:creationId xmlns:p14="http://schemas.microsoft.com/office/powerpoint/2010/main" val="41583257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AABDA59-2F01-61A4-370D-2A6E18780BDE}"/>
              </a:ext>
            </a:extLst>
          </p:cNvPr>
          <p:cNvSpPr>
            <a:spLocks noGrp="1"/>
          </p:cNvSpPr>
          <p:nvPr>
            <p:ph type="title"/>
          </p:nvPr>
        </p:nvSpPr>
        <p:spPr/>
        <p:txBody>
          <a:bodyPr/>
          <a:lstStyle/>
          <a:p>
            <a:r>
              <a:rPr lang="es-MX" dirty="0"/>
              <a:t>Tipos de fallas regulatorias</a:t>
            </a:r>
          </a:p>
        </p:txBody>
      </p:sp>
      <p:sp>
        <p:nvSpPr>
          <p:cNvPr id="3" name="Marcador de contenido 2">
            <a:extLst>
              <a:ext uri="{FF2B5EF4-FFF2-40B4-BE49-F238E27FC236}">
                <a16:creationId xmlns:a16="http://schemas.microsoft.com/office/drawing/2014/main" id="{D6393D2C-2020-2C89-5838-5CF6023BC5B1}"/>
              </a:ext>
            </a:extLst>
          </p:cNvPr>
          <p:cNvSpPr>
            <a:spLocks noGrp="1"/>
          </p:cNvSpPr>
          <p:nvPr>
            <p:ph idx="1"/>
          </p:nvPr>
        </p:nvSpPr>
        <p:spPr/>
        <p:txBody>
          <a:bodyPr/>
          <a:lstStyle/>
          <a:p>
            <a:pPr marL="91440" marR="0" lvl="0" indent="-91440" algn="just" defTabSz="914400" rtl="0" eaLnBrk="1" fontAlgn="auto" latinLnBrk="0" hangingPunct="1">
              <a:lnSpc>
                <a:spcPct val="90000"/>
              </a:lnSpc>
              <a:spcBef>
                <a:spcPts val="1200"/>
              </a:spcBef>
              <a:spcAft>
                <a:spcPts val="200"/>
              </a:spcAft>
              <a:buClr>
                <a:srgbClr val="1CADE4"/>
              </a:buClr>
              <a:buSzPct val="100000"/>
              <a:buFont typeface="Wingdings" panose="05000000000000000000" pitchFamily="2" charset="2"/>
              <a:buChar char="§"/>
              <a:tabLst/>
              <a:defRPr/>
            </a:pPr>
            <a:r>
              <a:rPr kumimoji="0" lang="es-MX" sz="2000" b="0" i="0" u="none" strike="noStrike" kern="1200" cap="none" spc="0" normalizeH="0" baseline="0" noProof="0" dirty="0">
                <a:ln>
                  <a:noFill/>
                </a:ln>
                <a:solidFill>
                  <a:prstClr val="black"/>
                </a:solidFill>
                <a:effectLst/>
                <a:uLnTx/>
                <a:uFillTx/>
                <a:latin typeface="Tw Cen MT" panose="020B0602020104020603"/>
                <a:ea typeface="+mn-ea"/>
                <a:cs typeface="+mn-cs"/>
              </a:rPr>
              <a:t>5. Fallas de Coordinación: Cuando los agentes no pueden coordinar sus acciones eficientemente debido a la falta de regulación o incentivos adecuados.</a:t>
            </a:r>
          </a:p>
          <a:p>
            <a:pPr lvl="1" algn="just">
              <a:buFont typeface="Wingdings" panose="05000000000000000000" pitchFamily="2" charset="2"/>
              <a:buChar char="§"/>
            </a:pPr>
            <a:r>
              <a:rPr lang="es-MX" dirty="0"/>
              <a:t>Durante la pandemia de COVID-19, la falta de coordinación entre los países en la implementación de medidas de salud pública, como el distanciamiento social y los cierres de fronteras, ha llevado a una respuesta global desigual y subóptima. La falta de regulación o la coordinación insuficiente entre los gobiernos ha dificultado la contención efectiva del virus y ha prolongado la duración y el impacto de la pandemia.</a:t>
            </a:r>
          </a:p>
        </p:txBody>
      </p:sp>
    </p:spTree>
    <p:extLst>
      <p:ext uri="{BB962C8B-B14F-4D97-AF65-F5344CB8AC3E}">
        <p14:creationId xmlns:p14="http://schemas.microsoft.com/office/powerpoint/2010/main" val="32096693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29EA1B4-68A1-41B4-1BF4-C4AD5CF060B8}"/>
              </a:ext>
            </a:extLst>
          </p:cNvPr>
          <p:cNvSpPr>
            <a:spLocks noGrp="1"/>
          </p:cNvSpPr>
          <p:nvPr>
            <p:ph type="title"/>
          </p:nvPr>
        </p:nvSpPr>
        <p:spPr/>
        <p:txBody>
          <a:bodyPr/>
          <a:lstStyle/>
          <a:p>
            <a:r>
              <a:rPr lang="es-MX" dirty="0"/>
              <a:t>Ejemplos de Fallas Regulatorias</a:t>
            </a:r>
          </a:p>
        </p:txBody>
      </p:sp>
      <p:sp>
        <p:nvSpPr>
          <p:cNvPr id="3" name="Marcador de contenido 2">
            <a:extLst>
              <a:ext uri="{FF2B5EF4-FFF2-40B4-BE49-F238E27FC236}">
                <a16:creationId xmlns:a16="http://schemas.microsoft.com/office/drawing/2014/main" id="{3FA6838D-146B-9383-2461-A4EE07D67C71}"/>
              </a:ext>
            </a:extLst>
          </p:cNvPr>
          <p:cNvSpPr>
            <a:spLocks noGrp="1"/>
          </p:cNvSpPr>
          <p:nvPr>
            <p:ph idx="1"/>
          </p:nvPr>
        </p:nvSpPr>
        <p:spPr/>
        <p:txBody>
          <a:bodyPr>
            <a:normAutofit fontScale="70000" lnSpcReduction="20000"/>
          </a:bodyPr>
          <a:lstStyle/>
          <a:p>
            <a:pPr algn="just">
              <a:buFont typeface="Wingdings" panose="05000000000000000000" pitchFamily="2" charset="2"/>
              <a:buChar char="§"/>
            </a:pPr>
            <a:r>
              <a:rPr lang="es-MX" dirty="0"/>
              <a:t>1. Crisis financiera de 2008 (</a:t>
            </a:r>
            <a:r>
              <a:rPr lang="es-MX" dirty="0" err="1"/>
              <a:t>subprime</a:t>
            </a:r>
            <a:r>
              <a:rPr lang="es-MX" dirty="0"/>
              <a:t>): La falta de regulación efectiva en el sector financiero llevó a prácticas arriesgadas que desencadenaron una crisis global. el colapso de Lehman </a:t>
            </a:r>
            <a:r>
              <a:rPr lang="es-MX" dirty="0" err="1"/>
              <a:t>Brothers</a:t>
            </a:r>
            <a:r>
              <a:rPr lang="es-MX" dirty="0"/>
              <a:t> en septiembre de 2008. La falta de regulación adecuada en cuanto a la gestión de riesgos y la exposición excesiva a activos de alto riesgo contribuyeron al colapso de una de las instituciones financieras más grandes del mundo, desencadenando una crisis financiera global.</a:t>
            </a:r>
          </a:p>
          <a:p>
            <a:pPr algn="just">
              <a:buFont typeface="Wingdings" panose="05000000000000000000" pitchFamily="2" charset="2"/>
              <a:buChar char="§"/>
            </a:pPr>
            <a:r>
              <a:rPr lang="es-MX" dirty="0"/>
              <a:t>2. Crisis financiera de 2023 (bancos americanos y franceses). Afortunadamente, contenida y de efectos limitados, que dio paso a un reforzamiento de la regulación financiera y crediticia en USA.</a:t>
            </a:r>
          </a:p>
          <a:p>
            <a:pPr lvl="1" algn="just">
              <a:buFont typeface="Wingdings" panose="05000000000000000000" pitchFamily="2" charset="2"/>
              <a:buChar char="§"/>
            </a:pPr>
            <a:r>
              <a:rPr lang="es-MX" dirty="0"/>
              <a:t>En un entorno de aumento de las tasas de interés durante los meses anteriores, tres grandes bancos estadounidenses quebraron o fueron cerrados por los reguladores en una serie de quiebras bancarias estadounidenses del 8 al 12 de marzo de 2023. </a:t>
            </a:r>
            <a:r>
              <a:rPr lang="es-MX" dirty="0" err="1"/>
              <a:t>Silvergate</a:t>
            </a:r>
            <a:r>
              <a:rPr lang="es-MX" dirty="0"/>
              <a:t> Bank,​ Silicon Valley Bank colapsaron luego de corridas bancarias y </a:t>
            </a:r>
            <a:r>
              <a:rPr lang="es-MX" dirty="0" err="1"/>
              <a:t>Signature</a:t>
            </a:r>
            <a:r>
              <a:rPr lang="es-MX" dirty="0"/>
              <a:t> Bank fue cerrado por los </a:t>
            </a:r>
            <a:r>
              <a:rPr lang="es-MX"/>
              <a:t>reguladores.</a:t>
            </a:r>
            <a:endParaRPr lang="es-MX" dirty="0"/>
          </a:p>
          <a:p>
            <a:pPr algn="just">
              <a:buFont typeface="Wingdings" panose="05000000000000000000" pitchFamily="2" charset="2"/>
              <a:buChar char="§"/>
            </a:pPr>
            <a:r>
              <a:rPr lang="es-MX" dirty="0"/>
              <a:t>3. Contaminación Ambiental: Las regulaciones insuficientes o mal diseñadas pueden permitir que las empresas contaminen el medio ambiente sin tener en cuenta los costos sociales.</a:t>
            </a:r>
          </a:p>
          <a:p>
            <a:pPr lvl="1" algn="just">
              <a:buFont typeface="Wingdings" panose="05000000000000000000" pitchFamily="2" charset="2"/>
              <a:buChar char="§"/>
            </a:pPr>
            <a:r>
              <a:rPr lang="es-MX" dirty="0"/>
              <a:t>Un ejemplo es el desastre del vertido de petróleo de </a:t>
            </a:r>
            <a:r>
              <a:rPr lang="es-MX" dirty="0" err="1"/>
              <a:t>Deepwater</a:t>
            </a:r>
            <a:r>
              <a:rPr lang="es-MX" dirty="0"/>
              <a:t> </a:t>
            </a:r>
            <a:r>
              <a:rPr lang="es-MX" dirty="0" err="1"/>
              <a:t>Horizon</a:t>
            </a:r>
            <a:r>
              <a:rPr lang="es-MX" dirty="0"/>
              <a:t> en 2010 en el Golfo de México. La falta de regulación adecuada en cuanto a la seguridad de las operaciones petroleras contribuyó al accidente que resultó en el vertido de millones de barriles de petróleo en el océano, causando daños ambientales masivos y afectando negativamente a la vida marina y a las comunidades costeras.</a:t>
            </a:r>
          </a:p>
          <a:p>
            <a:pPr algn="just">
              <a:buFont typeface="Wingdings" panose="05000000000000000000" pitchFamily="2" charset="2"/>
              <a:buChar char="§"/>
            </a:pPr>
            <a:r>
              <a:rPr lang="es-MX" dirty="0"/>
              <a:t>4. Monopolios Naturales: En sectores como los servicios públicos, la falta de regulación puede permitir que una empresa tenga un monopolio y cobre precios excesivos a los consumidores.</a:t>
            </a:r>
          </a:p>
          <a:p>
            <a:pPr lvl="1" algn="just">
              <a:buFont typeface="Wingdings" panose="05000000000000000000" pitchFamily="2" charset="2"/>
              <a:buChar char="§"/>
            </a:pPr>
            <a:r>
              <a:rPr lang="es-MX" dirty="0"/>
              <a:t>Otro ejemplo es el caso de los servicios de telecomunicaciones en muchos países. Debido a la naturaleza de las infraestructuras necesarias (como cables de fibra óptica o torres de comunicación), puede ser poco práctico o ineficiente tener múltiples empresas compitiendo en el mismo espacio geográfico. Sin una regulación adecuada para garantizar la competencia justa y precios razonables, una sola empresa puede ejercer un monopolio natural y explotar a los consumidores.</a:t>
            </a:r>
          </a:p>
          <a:p>
            <a:pPr algn="just">
              <a:buFont typeface="Wingdings" panose="05000000000000000000" pitchFamily="2" charset="2"/>
              <a:buChar char="§"/>
            </a:pPr>
            <a:endParaRPr lang="es-MX" dirty="0"/>
          </a:p>
        </p:txBody>
      </p:sp>
    </p:spTree>
    <p:extLst>
      <p:ext uri="{BB962C8B-B14F-4D97-AF65-F5344CB8AC3E}">
        <p14:creationId xmlns:p14="http://schemas.microsoft.com/office/powerpoint/2010/main" val="4437068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2DC4C95-4300-1E77-0193-474E0A50D463}"/>
              </a:ext>
            </a:extLst>
          </p:cNvPr>
          <p:cNvSpPr>
            <a:spLocks noGrp="1"/>
          </p:cNvSpPr>
          <p:nvPr>
            <p:ph type="title"/>
          </p:nvPr>
        </p:nvSpPr>
        <p:spPr/>
        <p:txBody>
          <a:bodyPr>
            <a:normAutofit/>
          </a:bodyPr>
          <a:lstStyle/>
          <a:p>
            <a:r>
              <a:rPr lang="es-MX" dirty="0"/>
              <a:t>Consecuencias de las Fallas Regulatorias</a:t>
            </a:r>
            <a:br>
              <a:rPr lang="es-MX" dirty="0"/>
            </a:br>
            <a:endParaRPr lang="es-MX" dirty="0"/>
          </a:p>
        </p:txBody>
      </p:sp>
      <p:sp>
        <p:nvSpPr>
          <p:cNvPr id="3" name="Marcador de contenido 2">
            <a:extLst>
              <a:ext uri="{FF2B5EF4-FFF2-40B4-BE49-F238E27FC236}">
                <a16:creationId xmlns:a16="http://schemas.microsoft.com/office/drawing/2014/main" id="{ACA984A7-FF2E-241A-BAAD-E9BF5DA49799}"/>
              </a:ext>
            </a:extLst>
          </p:cNvPr>
          <p:cNvSpPr>
            <a:spLocks noGrp="1"/>
          </p:cNvSpPr>
          <p:nvPr>
            <p:ph idx="1"/>
          </p:nvPr>
        </p:nvSpPr>
        <p:spPr/>
        <p:txBody>
          <a:bodyPr>
            <a:normAutofit fontScale="92500" lnSpcReduction="10000"/>
          </a:bodyPr>
          <a:lstStyle/>
          <a:p>
            <a:pPr marL="0" indent="0" algn="just">
              <a:buNone/>
            </a:pPr>
            <a:r>
              <a:rPr lang="es-MX" dirty="0"/>
              <a:t>Impacto en los Mercados Regulados:</a:t>
            </a:r>
          </a:p>
          <a:p>
            <a:pPr algn="just">
              <a:buFont typeface="Wingdings" panose="05000000000000000000" pitchFamily="2" charset="2"/>
              <a:buChar char="§"/>
            </a:pPr>
            <a:r>
              <a:rPr lang="es-MX" dirty="0"/>
              <a:t>1. Pérdida de bienestar para los consumidores. Cuando hay fallas regulatorias, los consumidores pueden sufrir pérdidas en términos de calidad de productos o servicios, precios más altos o acceso limitado a opciones seguras y confiables.</a:t>
            </a:r>
          </a:p>
          <a:p>
            <a:pPr lvl="1" algn="just">
              <a:buFont typeface="Wingdings" panose="05000000000000000000" pitchFamily="2" charset="2"/>
              <a:buChar char="§"/>
            </a:pPr>
            <a:r>
              <a:rPr lang="es-MX" dirty="0"/>
              <a:t>Ejemplo: En el caso de la industria alimentaria, si la regulación de seguridad alimentaria es deficiente, los consumidores corren el riesgo de consumir alimentos contaminados, lo que puede llevar a enfermedades e incluso la muerte. Por ejemplo, en el caso de una contaminación bacteriana en productos de origen animal debido a la falta de inspecciones adecuadas, los consumidores pueden sufrir enfermedades graves.</a:t>
            </a:r>
          </a:p>
          <a:p>
            <a:pPr algn="just">
              <a:buFont typeface="Wingdings" panose="05000000000000000000" pitchFamily="2" charset="2"/>
              <a:buChar char="§"/>
            </a:pPr>
            <a:r>
              <a:rPr lang="es-MX" dirty="0"/>
              <a:t>2. Ineficiencias económicas. Las fallas regulatorias pueden llevar a asignaciones ineficientes de recursos, donde los recursos se utilizan de manera subóptima, lo que resulta en una producción y distribución menos eficientes de bienes y servicios.</a:t>
            </a:r>
          </a:p>
          <a:p>
            <a:pPr lvl="1" algn="just">
              <a:buFont typeface="Wingdings" panose="05000000000000000000" pitchFamily="2" charset="2"/>
              <a:buChar char="§"/>
            </a:pPr>
            <a:r>
              <a:rPr lang="es-MX" dirty="0"/>
              <a:t>Ejemplo: Si hay regulaciones ambientales débiles que permiten a las empresas descargar desechos tóxicos en cuerpos de agua, esto puede llevar a la contaminación del agua y la degradación del medio ambiente. A largo plazo, esto puede resultar en costos significativos para limpiar y restaurar los recursos naturales, lo que representa una ineficiencia económica.</a:t>
            </a:r>
          </a:p>
          <a:p>
            <a:pPr algn="just">
              <a:buFont typeface="Wingdings" panose="05000000000000000000" pitchFamily="2" charset="2"/>
              <a:buChar char="§"/>
            </a:pPr>
            <a:endParaRPr lang="es-MX" dirty="0"/>
          </a:p>
          <a:p>
            <a:pPr algn="just">
              <a:buFont typeface="Wingdings" panose="05000000000000000000" pitchFamily="2" charset="2"/>
              <a:buChar char="§"/>
            </a:pPr>
            <a:endParaRPr lang="es-MX" dirty="0"/>
          </a:p>
        </p:txBody>
      </p:sp>
    </p:spTree>
    <p:extLst>
      <p:ext uri="{BB962C8B-B14F-4D97-AF65-F5344CB8AC3E}">
        <p14:creationId xmlns:p14="http://schemas.microsoft.com/office/powerpoint/2010/main" val="7171346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2DC4C95-4300-1E77-0193-474E0A50D463}"/>
              </a:ext>
            </a:extLst>
          </p:cNvPr>
          <p:cNvSpPr>
            <a:spLocks noGrp="1"/>
          </p:cNvSpPr>
          <p:nvPr>
            <p:ph type="title"/>
          </p:nvPr>
        </p:nvSpPr>
        <p:spPr/>
        <p:txBody>
          <a:bodyPr>
            <a:normAutofit/>
          </a:bodyPr>
          <a:lstStyle/>
          <a:p>
            <a:r>
              <a:rPr lang="es-MX" dirty="0"/>
              <a:t>Consecuencias de las Fallas Regulatorias</a:t>
            </a:r>
            <a:br>
              <a:rPr lang="es-MX" dirty="0"/>
            </a:br>
            <a:endParaRPr lang="es-MX" dirty="0"/>
          </a:p>
        </p:txBody>
      </p:sp>
      <p:sp>
        <p:nvSpPr>
          <p:cNvPr id="3" name="Marcador de contenido 2">
            <a:extLst>
              <a:ext uri="{FF2B5EF4-FFF2-40B4-BE49-F238E27FC236}">
                <a16:creationId xmlns:a16="http://schemas.microsoft.com/office/drawing/2014/main" id="{ACA984A7-FF2E-241A-BAAD-E9BF5DA49799}"/>
              </a:ext>
            </a:extLst>
          </p:cNvPr>
          <p:cNvSpPr>
            <a:spLocks noGrp="1"/>
          </p:cNvSpPr>
          <p:nvPr>
            <p:ph idx="1"/>
          </p:nvPr>
        </p:nvSpPr>
        <p:spPr/>
        <p:txBody>
          <a:bodyPr>
            <a:normAutofit fontScale="92500" lnSpcReduction="20000"/>
          </a:bodyPr>
          <a:lstStyle/>
          <a:p>
            <a:pPr algn="just">
              <a:buFont typeface="Wingdings" panose="05000000000000000000" pitchFamily="2" charset="2"/>
              <a:buChar char="§"/>
            </a:pPr>
            <a:r>
              <a:rPr lang="es-MX" dirty="0"/>
              <a:t>3. Desigualdades sociales. Las fallas regulatorias pueden exacerbar las desigualdades sociales al permitir que ciertos grupos o industrias se beneficien a expensas de otros, o al no abordar adecuadamente las necesidades de los grupos marginados o desfavorecidos.</a:t>
            </a:r>
          </a:p>
          <a:p>
            <a:pPr lvl="1" algn="just">
              <a:buFont typeface="Wingdings" panose="05000000000000000000" pitchFamily="2" charset="2"/>
              <a:buChar char="§"/>
            </a:pPr>
            <a:r>
              <a:rPr lang="es-MX" dirty="0"/>
              <a:t>Ejemplo: En muchos países, las regulaciones laborales deficientes pueden permitir la explotación de trabajadores, especialmente aquellos en sectores informales o de bajos ingresos. Por ejemplo, la falta de regulaciones sobre el salario mínimo o las condiciones de trabajo seguras puede llevar a la explotación de los trabajadores migrantes en la agricultura o la construcción.</a:t>
            </a:r>
          </a:p>
          <a:p>
            <a:pPr algn="just">
              <a:buFont typeface="Wingdings" panose="05000000000000000000" pitchFamily="2" charset="2"/>
              <a:buChar char="§"/>
            </a:pPr>
            <a:r>
              <a:rPr lang="es-MX" dirty="0"/>
              <a:t>4. Riesgos para la estabilidad financiera y la sostenibilidad ambiental. Las fallas regulatorias pueden aumentar los riesgos financieros al permitir prácticas arriesgadas en el sector financiero, así como los riesgos ambientales al no abordar adecuadamente las externalidades negativas que pueden dañar el medio ambiente.</a:t>
            </a:r>
          </a:p>
          <a:p>
            <a:pPr lvl="1" algn="just">
              <a:buFont typeface="Wingdings" panose="05000000000000000000" pitchFamily="2" charset="2"/>
              <a:buChar char="§"/>
            </a:pPr>
            <a:r>
              <a:rPr lang="es-MX" dirty="0"/>
              <a:t>Ejemplo: La falta de regulación y supervisión efectivas en el sector financiero durante la burbuja inmobiliaria contribuyó a la crisis financiera de 2008. Los bancos y otras instituciones financieras asumieron riesgos excesivos al otorgar préstamos hipotecarios de alto riesgo, lo que finalmente resultó en la quiebra de instituciones financieras y una recesión global. En términos ambientales, la falta de regulaciones sobre emisiones de carbono puede contribuir al cambio climático y sus impactos asociados, como el aumento del nivel del mar y eventos climáticos extremos</a:t>
            </a:r>
          </a:p>
          <a:p>
            <a:pPr algn="just">
              <a:buFont typeface="Wingdings" panose="05000000000000000000" pitchFamily="2" charset="2"/>
              <a:buChar char="§"/>
            </a:pPr>
            <a:endParaRPr lang="es-MX" dirty="0"/>
          </a:p>
          <a:p>
            <a:pPr algn="just">
              <a:buFont typeface="Wingdings" panose="05000000000000000000" pitchFamily="2" charset="2"/>
              <a:buChar char="§"/>
            </a:pPr>
            <a:endParaRPr lang="es-MX" dirty="0"/>
          </a:p>
        </p:txBody>
      </p:sp>
    </p:spTree>
    <p:extLst>
      <p:ext uri="{BB962C8B-B14F-4D97-AF65-F5344CB8AC3E}">
        <p14:creationId xmlns:p14="http://schemas.microsoft.com/office/powerpoint/2010/main" val="39712866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685410B-682F-DF2E-38A8-FC2A098537E0}"/>
              </a:ext>
            </a:extLst>
          </p:cNvPr>
          <p:cNvSpPr>
            <a:spLocks noGrp="1"/>
          </p:cNvSpPr>
          <p:nvPr>
            <p:ph type="title"/>
          </p:nvPr>
        </p:nvSpPr>
        <p:spPr/>
        <p:txBody>
          <a:bodyPr>
            <a:normAutofit fontScale="90000"/>
          </a:bodyPr>
          <a:lstStyle/>
          <a:p>
            <a:br>
              <a:rPr lang="es-MX" dirty="0"/>
            </a:br>
            <a:r>
              <a:rPr lang="es-MX" dirty="0"/>
              <a:t>Estrategias o enfoques para abordar/Mitigar las Fallas Regulatorias</a:t>
            </a:r>
            <a:br>
              <a:rPr lang="es-MX" dirty="0"/>
            </a:br>
            <a:endParaRPr lang="es-MX" dirty="0"/>
          </a:p>
        </p:txBody>
      </p:sp>
      <p:sp>
        <p:nvSpPr>
          <p:cNvPr id="3" name="Marcador de contenido 2">
            <a:extLst>
              <a:ext uri="{FF2B5EF4-FFF2-40B4-BE49-F238E27FC236}">
                <a16:creationId xmlns:a16="http://schemas.microsoft.com/office/drawing/2014/main" id="{34C2203C-364D-97B2-6FA8-4439BE4DC7D1}"/>
              </a:ext>
            </a:extLst>
          </p:cNvPr>
          <p:cNvSpPr>
            <a:spLocks noGrp="1"/>
          </p:cNvSpPr>
          <p:nvPr>
            <p:ph idx="1"/>
          </p:nvPr>
        </p:nvSpPr>
        <p:spPr/>
        <p:txBody>
          <a:bodyPr>
            <a:normAutofit/>
          </a:bodyPr>
          <a:lstStyle/>
          <a:p>
            <a:pPr algn="just">
              <a:buFont typeface="Wingdings" panose="05000000000000000000" pitchFamily="2" charset="2"/>
              <a:buChar char="§"/>
            </a:pPr>
            <a:endParaRPr lang="es-MX" dirty="0"/>
          </a:p>
          <a:p>
            <a:pPr algn="just">
              <a:buFont typeface="Wingdings" panose="05000000000000000000" pitchFamily="2" charset="2"/>
              <a:buChar char="§"/>
            </a:pPr>
            <a:r>
              <a:rPr lang="es-MX" dirty="0"/>
              <a:t>1. Mejorar la transparencia y acceso a la información.</a:t>
            </a:r>
          </a:p>
          <a:p>
            <a:pPr algn="just">
              <a:buFont typeface="Wingdings" panose="05000000000000000000" pitchFamily="2" charset="2"/>
              <a:buChar char="§"/>
            </a:pPr>
            <a:r>
              <a:rPr lang="es-MX" dirty="0"/>
              <a:t>2. Fortalecer la competencia a través de políticas antimonopolio.</a:t>
            </a:r>
          </a:p>
          <a:p>
            <a:pPr algn="just">
              <a:buFont typeface="Wingdings" panose="05000000000000000000" pitchFamily="2" charset="2"/>
              <a:buChar char="§"/>
            </a:pPr>
            <a:r>
              <a:rPr lang="es-MX" dirty="0"/>
              <a:t>3. Internalizar externalidades a través de impuestos o regulaciones ambientales.</a:t>
            </a:r>
          </a:p>
          <a:p>
            <a:pPr algn="just">
              <a:buFont typeface="Wingdings" panose="05000000000000000000" pitchFamily="2" charset="2"/>
              <a:buChar char="§"/>
            </a:pPr>
            <a:r>
              <a:rPr lang="es-MX" dirty="0"/>
              <a:t>4. Implementar mecanismos para reducir la asimetría de información, como estándares de divulgación.</a:t>
            </a:r>
          </a:p>
          <a:p>
            <a:pPr algn="just">
              <a:buFont typeface="Wingdings" panose="05000000000000000000" pitchFamily="2" charset="2"/>
              <a:buChar char="§"/>
            </a:pPr>
            <a:r>
              <a:rPr lang="es-MX" dirty="0"/>
              <a:t>5. Diseñar incentivos adecuados y mecanismos de coordinación.</a:t>
            </a:r>
          </a:p>
        </p:txBody>
      </p:sp>
    </p:spTree>
    <p:extLst>
      <p:ext uri="{BB962C8B-B14F-4D97-AF65-F5344CB8AC3E}">
        <p14:creationId xmlns:p14="http://schemas.microsoft.com/office/powerpoint/2010/main" val="382580285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otalTime>264</TotalTime>
  <Words>1556</Words>
  <Application>Microsoft Office PowerPoint</Application>
  <PresentationFormat>Panorámica</PresentationFormat>
  <Paragraphs>52</Paragraphs>
  <Slides>10</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10</vt:i4>
      </vt:variant>
    </vt:vector>
  </HeadingPairs>
  <TitlesOfParts>
    <vt:vector size="15" baseType="lpstr">
      <vt:lpstr>Tw Cen MT</vt:lpstr>
      <vt:lpstr>Tw Cen MT Condensed</vt:lpstr>
      <vt:lpstr>Wingdings</vt:lpstr>
      <vt:lpstr>Wingdings 3</vt:lpstr>
      <vt:lpstr>Integral</vt:lpstr>
      <vt:lpstr>Mercados regulados clase 23</vt:lpstr>
      <vt:lpstr>Las fallas regulatorias</vt:lpstr>
      <vt:lpstr>Tipos de Fallas Regulatorias</vt:lpstr>
      <vt:lpstr>Tipos de Fallas Regulatorias</vt:lpstr>
      <vt:lpstr>Tipos de fallas regulatorias</vt:lpstr>
      <vt:lpstr>Ejemplos de Fallas Regulatorias</vt:lpstr>
      <vt:lpstr>Consecuencias de las Fallas Regulatorias </vt:lpstr>
      <vt:lpstr>Consecuencias de las Fallas Regulatorias </vt:lpstr>
      <vt:lpstr> Estrategias o enfoques para abordar/Mitigar las Fallas Regulatorias </vt:lpstr>
      <vt:lpstr>Conclusiones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Mercados regulados clase 4 y 5</dc:title>
  <dc:creator>Rafael Plaza</dc:creator>
  <cp:lastModifiedBy>Rafael Plaza</cp:lastModifiedBy>
  <cp:revision>3</cp:revision>
  <dcterms:created xsi:type="dcterms:W3CDTF">2024-03-25T22:11:35Z</dcterms:created>
  <dcterms:modified xsi:type="dcterms:W3CDTF">2024-05-09T15:07:56Z</dcterms:modified>
</cp:coreProperties>
</file>