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50" r:id="rId3"/>
    <p:sldId id="258" r:id="rId4"/>
    <p:sldId id="259" r:id="rId5"/>
    <p:sldId id="342" r:id="rId6"/>
    <p:sldId id="343" r:id="rId7"/>
    <p:sldId id="344" r:id="rId8"/>
    <p:sldId id="347" r:id="rId9"/>
    <p:sldId id="348" r:id="rId10"/>
    <p:sldId id="345" r:id="rId11"/>
    <p:sldId id="341" r:id="rId12"/>
    <p:sldId id="346" r:id="rId13"/>
    <p:sldId id="349" r:id="rId14"/>
    <p:sldId id="336" r:id="rId15"/>
    <p:sldId id="335" r:id="rId1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0" autoAdjust="0"/>
    <p:restoredTop sz="94660"/>
  </p:normalViewPr>
  <p:slideViewPr>
    <p:cSldViewPr snapToGrid="0">
      <p:cViewPr varScale="1">
        <p:scale>
          <a:sx n="80" d="100"/>
          <a:sy n="80" d="100"/>
        </p:scale>
        <p:origin x="57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fael Plaza" userId="6d823b37fb43ba68" providerId="LiveId" clId="{650D9218-5771-40BD-89F7-4115EEC472F2}"/>
    <pc:docChg chg="addSld modSld">
      <pc:chgData name="Rafael Plaza" userId="6d823b37fb43ba68" providerId="LiveId" clId="{650D9218-5771-40BD-89F7-4115EEC472F2}" dt="2024-03-21T00:21:53.130" v="13" actId="20577"/>
      <pc:docMkLst>
        <pc:docMk/>
      </pc:docMkLst>
      <pc:sldChg chg="modSp new mod">
        <pc:chgData name="Rafael Plaza" userId="6d823b37fb43ba68" providerId="LiveId" clId="{650D9218-5771-40BD-89F7-4115EEC472F2}" dt="2024-03-21T00:21:53.130" v="13" actId="20577"/>
        <pc:sldMkLst>
          <pc:docMk/>
          <pc:sldMk cId="3276100079" sldId="350"/>
        </pc:sldMkLst>
        <pc:spChg chg="mod">
          <ac:chgData name="Rafael Plaza" userId="6d823b37fb43ba68" providerId="LiveId" clId="{650D9218-5771-40BD-89F7-4115EEC472F2}" dt="2024-03-21T00:21:42.306" v="11" actId="20577"/>
          <ac:spMkLst>
            <pc:docMk/>
            <pc:sldMk cId="3276100079" sldId="350"/>
            <ac:spMk id="2" creationId="{40DD0B3B-EEAF-DCAF-8E40-8BF15B86ED9A}"/>
          </ac:spMkLst>
        </pc:spChg>
        <pc:spChg chg="mod">
          <ac:chgData name="Rafael Plaza" userId="6d823b37fb43ba68" providerId="LiveId" clId="{650D9218-5771-40BD-89F7-4115EEC472F2}" dt="2024-03-21T00:21:53.130" v="13" actId="20577"/>
          <ac:spMkLst>
            <pc:docMk/>
            <pc:sldMk cId="3276100079" sldId="350"/>
            <ac:spMk id="3" creationId="{0393CCD2-7B8D-01C0-3CE1-0763B04F632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5621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599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1100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790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90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847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084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236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203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85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3/20/2024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976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3/20/2024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6848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59CD1B-483A-7924-18E1-717D094D2E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Mercados regulados</a:t>
            </a:r>
            <a:br>
              <a:rPr lang="es-MX" dirty="0"/>
            </a:br>
            <a:r>
              <a:rPr lang="es-MX" dirty="0"/>
              <a:t>clase 2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E97FEB3-1FDC-FCB9-01EF-5C43224407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Semestre I – 2024</a:t>
            </a:r>
          </a:p>
          <a:p>
            <a:endParaRPr lang="es-MX" dirty="0"/>
          </a:p>
          <a:p>
            <a:r>
              <a:rPr lang="es-MX" dirty="0"/>
              <a:t>Rafael M. Plaza</a:t>
            </a:r>
          </a:p>
        </p:txBody>
      </p:sp>
    </p:spTree>
    <p:extLst>
      <p:ext uri="{BB962C8B-B14F-4D97-AF65-F5344CB8AC3E}">
        <p14:creationId xmlns:p14="http://schemas.microsoft.com/office/powerpoint/2010/main" val="3259350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3E6502DD-2BEB-64AB-D851-9A07C503E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Lo malo, las Fallas…¿del mercado?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37A5F6A6-26D4-95AA-ACE8-27857C3B8A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Inequidad</a:t>
            </a:r>
          </a:p>
        </p:txBody>
      </p:sp>
      <p:pic>
        <p:nvPicPr>
          <p:cNvPr id="10" name="Marcador de contenido 9">
            <a:extLst>
              <a:ext uri="{FF2B5EF4-FFF2-40B4-BE49-F238E27FC236}">
                <a16:creationId xmlns:a16="http://schemas.microsoft.com/office/drawing/2014/main" id="{881600D6-68B5-7AD7-680E-9DE65BFE7BD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020359" y="2912437"/>
            <a:ext cx="4256865" cy="2554119"/>
          </a:xfrm>
          <a:prstGeom prst="rect">
            <a:avLst/>
          </a:prstGeom>
        </p:spPr>
      </p:pic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50E5FA8D-27D6-E669-80F8-6A01E60613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MX" dirty="0"/>
              <a:t>Concentración… y poder de mercado</a:t>
            </a:r>
          </a:p>
        </p:txBody>
      </p:sp>
      <p:pic>
        <p:nvPicPr>
          <p:cNvPr id="11" name="Marcador de contenido 10">
            <a:extLst>
              <a:ext uri="{FF2B5EF4-FFF2-40B4-BE49-F238E27FC236}">
                <a16:creationId xmlns:a16="http://schemas.microsoft.com/office/drawing/2014/main" id="{4397495C-F696-A8E5-55B5-8FD4E8E3C07F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5884164" y="3002597"/>
            <a:ext cx="4399928" cy="2463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551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EC896F-4B94-B24F-5741-6F3CFA1FE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Lo malo… Ingresos y precios determinan lo asequible y la concentración no ayuda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2D1870-2C0D-3020-36CF-DEEF78A5C63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 Sin embargo, no todo es perfecto con los mercados… no siempre se alcanzan las condiciones de eficiencia de los mercados.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Hay dos circunstancias criticadas a los mercados que pasan por defectos estructurales, pero que -en verdad- no lo son: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1. Su asignación basada en las fuentes de ingresos (rentas de factores productivos).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s-MX" dirty="0"/>
              <a:t>Lo asequible para los individuos está limitado por los ingresos disponibles y los precios. Ej.: Trabajar online para Wall St. desde Samoa.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s-MX" dirty="0"/>
              <a:t>Lo asequible para los gobiernos esta limitado por lo que recolecta a través de impuestos (su ingreso) y los precios. Ej.: Royalty minero. Regla estructural: financiar gastos permanentes con ingresos permanentes.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s-MX" dirty="0"/>
              <a:t>Aquí lo que se critica es la supuesta inequidad estructural, pero es una deficiencia del mecanismo distributivo de ingresos/rentas.</a:t>
            </a:r>
          </a:p>
          <a:p>
            <a:endParaRPr lang="es-MX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E98E78F5-905B-4D36-77A0-5C156A7A2D2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946292" y="2385518"/>
            <a:ext cx="4566319" cy="3656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373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45DD93-4AEF-0EF7-E56F-B85214ABA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La concentración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B2168F-C43E-CFFE-F731-FA3813237F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4127" y="2084832"/>
            <a:ext cx="4754880" cy="4224528"/>
          </a:xfrm>
        </p:spPr>
        <p:txBody>
          <a:bodyPr>
            <a:normAutofit lnSpcReduction="1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 2. La concentración.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s-MX" dirty="0"/>
              <a:t>Si bien ésta </a:t>
            </a:r>
            <a:r>
              <a:rPr lang="es-MX" dirty="0" err="1"/>
              <a:t>cirncunstancia</a:t>
            </a:r>
            <a:r>
              <a:rPr lang="es-MX" dirty="0"/>
              <a:t> es efectivamente estructural, no es válida como crítica del mercado (precisamente porque su naturaleza excluye la concentración; de lo que se sigue que la crítica es más bien una crítica a la falta o inexistencia de mercado).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s-MX" dirty="0"/>
              <a:t>Técnicamente, es la ausencia de “mercado” (de competencia perfecta).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s-MX" dirty="0"/>
              <a:t>Grado al cual la producción se encuentra aglutinada (centralizada, concentrada) en manos de un reducido número de grandes empresas.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s-MX" dirty="0"/>
              <a:t>Y que les confiere “poder de mercado”, la capacidad de manipular los precios o las cantidades de un producto o servicio (económico).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7C7FE982-8041-DFC2-EB55-DE6C0923E4A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989638" y="2413177"/>
            <a:ext cx="4754562" cy="3768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8138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D76AC7-BF67-5EF3-5F39-E576DC257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“Fallas de mercado” o ámbitos de regulación típicos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C10863-10CE-09F0-1992-BBE109E437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Inadecuaciones de cantidades (demandadas u ofrecidas). Dan origen a regulaciones de precios (generan </a:t>
            </a:r>
            <a:r>
              <a:rPr lang="es-MX" dirty="0" err="1"/>
              <a:t>subproducción</a:t>
            </a:r>
            <a:r>
              <a:rPr lang="es-MX" dirty="0"/>
              <a:t>) y cantidades (generan sobreproducción) . Ambas obstaculizan el ajuste o intersección del precio de equilibrio.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Impuestos (generan </a:t>
            </a:r>
            <a:r>
              <a:rPr lang="es-MX" dirty="0" err="1"/>
              <a:t>subproducción</a:t>
            </a:r>
            <a:r>
              <a:rPr lang="es-MX" dirty="0"/>
              <a:t>, pues aumentan el precio pagado por los compradores y reducen el precio recibido por los productores) y subsidios (generan sobreproducción, pues disminuyen los precios que pagan los consumidores y aumentan los precios recibidos por los productores).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Monopolio, monopsonio, oligopolio, oligopsonio y otras figuras </a:t>
            </a:r>
            <a:r>
              <a:rPr lang="es-MX" dirty="0" err="1"/>
              <a:t>colusivas</a:t>
            </a:r>
            <a:r>
              <a:rPr lang="es-MX" dirty="0"/>
              <a:t> (carteles, </a:t>
            </a:r>
            <a:r>
              <a:rPr lang="es-MX" dirty="0" err="1"/>
              <a:t>etc</a:t>
            </a:r>
            <a:r>
              <a:rPr lang="es-MX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Externalidades (costo o beneficio que afecta a un tercero ajeno al productor o consumidor).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Altos costos de transacción.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Bienes públicos y recursos compartidos (e.gr. recursos naturales). Utilidad y paradoja del valor (agua y diamantes).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723716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contenido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798" y="2084831"/>
            <a:ext cx="4181341" cy="3460328"/>
          </a:xfrm>
        </p:spPr>
      </p:pic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>
          <a:xfrm>
            <a:off x="5504329" y="2084831"/>
            <a:ext cx="4117789" cy="3957381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endParaRPr lang="es-CL" sz="1400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s-CL" sz="1400" dirty="0"/>
              <a:t>Falla de mercado (FM): Un resultado ineficiente “del mercado”.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s-CL" sz="1400" dirty="0" err="1"/>
              <a:t>Subproducción</a:t>
            </a:r>
            <a:r>
              <a:rPr lang="es-CL" sz="1400" dirty="0"/>
              <a:t>: Excedente total por debajo de su nivel máximo (pérdida irrecuperable de eficiencia: triángulo amarillo, </a:t>
            </a:r>
            <a:r>
              <a:rPr lang="es-CL" sz="1400" dirty="0" err="1"/>
              <a:t>slide</a:t>
            </a:r>
            <a:r>
              <a:rPr lang="es-CL" sz="1400" dirty="0"/>
              <a:t> previo, en que la </a:t>
            </a:r>
            <a:r>
              <a:rPr lang="es-CL" sz="1400" dirty="0" err="1"/>
              <a:t>UMg</a:t>
            </a:r>
            <a:r>
              <a:rPr lang="es-CL" sz="1400" dirty="0"/>
              <a:t> social excede el </a:t>
            </a:r>
            <a:r>
              <a:rPr lang="es-CL" sz="1400" dirty="0" err="1"/>
              <a:t>CMg</a:t>
            </a:r>
            <a:r>
              <a:rPr lang="es-CL" sz="1400" dirty="0"/>
              <a:t>). Ej.: cuotas de producción.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s-CL" sz="1400" dirty="0"/>
              <a:t>Sobreproducción: Excedente total nuevamente por debajo de su nivel máximo (pérdida irrecuperable de eficiencia: triángulo gris, en que el </a:t>
            </a:r>
            <a:r>
              <a:rPr lang="es-CL" sz="1400" dirty="0" err="1"/>
              <a:t>CMg</a:t>
            </a:r>
            <a:r>
              <a:rPr lang="es-CL" sz="1400" dirty="0"/>
              <a:t> social excede a la </a:t>
            </a:r>
            <a:r>
              <a:rPr lang="es-CL" sz="1400" dirty="0" err="1"/>
              <a:t>UMg</a:t>
            </a:r>
            <a:r>
              <a:rPr lang="es-CL" sz="1400" dirty="0"/>
              <a:t> social). Ej.: subsidios.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es-CL" sz="14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/>
              <a:t>FallaS</a:t>
            </a:r>
            <a:r>
              <a:rPr lang="es-CL" dirty="0"/>
              <a:t> de mercado</a:t>
            </a:r>
          </a:p>
        </p:txBody>
      </p:sp>
    </p:spTree>
    <p:extLst>
      <p:ext uri="{BB962C8B-B14F-4D97-AF65-F5344CB8AC3E}">
        <p14:creationId xmlns:p14="http://schemas.microsoft.com/office/powerpoint/2010/main" val="5766308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Fallas de mercado, Un ejemplo de mala regulación</a:t>
            </a:r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209" y="2084832"/>
            <a:ext cx="5919013" cy="4439260"/>
          </a:xfrm>
        </p:spPr>
      </p:pic>
    </p:spTree>
    <p:extLst>
      <p:ext uri="{BB962C8B-B14F-4D97-AF65-F5344CB8AC3E}">
        <p14:creationId xmlns:p14="http://schemas.microsoft.com/office/powerpoint/2010/main" val="4083152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DD0B3B-EEAF-DCAF-8E40-8BF15B86E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referencias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393CCD2-7B8D-01C0-3CE1-0763B04F6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Stiglitz, Joseph. La economía del sector público, 3º Ed. Cap. 4 “Los fallos de mercado”. </a:t>
            </a:r>
            <a:r>
              <a:rPr lang="es-MX"/>
              <a:t>Antoni Bosh, 2000.</a:t>
            </a:r>
          </a:p>
        </p:txBody>
      </p:sp>
    </p:spTree>
    <p:extLst>
      <p:ext uri="{BB962C8B-B14F-4D97-AF65-F5344CB8AC3E}">
        <p14:creationId xmlns:p14="http://schemas.microsoft.com/office/powerpoint/2010/main" val="3276100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32DBB7-4A82-6686-01F9-C1CD29B2E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Mercados regulados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B5B5CA6-DC2B-89AE-CEA2-FA28C77902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Repaso de </a:t>
            </a:r>
            <a:r>
              <a:rPr lang="es-MX" dirty="0" err="1"/>
              <a:t>Intro</a:t>
            </a:r>
            <a:r>
              <a:rPr lang="es-MX" dirty="0"/>
              <a:t>.</a:t>
            </a:r>
          </a:p>
          <a:p>
            <a:r>
              <a:rPr lang="es-MX" dirty="0"/>
              <a:t>Fallas de mercado.</a:t>
            </a:r>
          </a:p>
          <a:p>
            <a:r>
              <a:rPr lang="es-MX" dirty="0"/>
              <a:t>La concentración de mercado.</a:t>
            </a:r>
          </a:p>
        </p:txBody>
      </p:sp>
    </p:spTree>
    <p:extLst>
      <p:ext uri="{BB962C8B-B14F-4D97-AF65-F5344CB8AC3E}">
        <p14:creationId xmlns:p14="http://schemas.microsoft.com/office/powerpoint/2010/main" val="388517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E2CC31-A24D-896C-A154-17ED721C7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El mercado</a:t>
            </a:r>
            <a:br>
              <a:rPr lang="es-MX" dirty="0"/>
            </a:br>
            <a:r>
              <a:rPr lang="es-MX" dirty="0"/>
              <a:t>naturaleza y finalidad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EFACED7-7B1C-CDA3-B740-CC0A23545F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Naturaleza (instrumental) y características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D91C002-8EE0-FA0F-755C-866584072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3685331" cy="3341572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Naturaleza: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s-MX" dirty="0"/>
              <a:t>Mecanismo asignador de recursos, factores productivos.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Características: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s-MX" dirty="0"/>
              <a:t>Voluntario.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s-MX" dirty="0"/>
              <a:t>Consensual.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s-MX" dirty="0"/>
              <a:t>Pacífico.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s-MX" dirty="0"/>
              <a:t>Conciliador de intereses ( individual-individual o individual-social, ¿contrapuestos?).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s-MX" dirty="0"/>
              <a:t>Eficiente (</a:t>
            </a:r>
            <a:r>
              <a:rPr lang="es-MX" dirty="0" err="1"/>
              <a:t>maximizador</a:t>
            </a:r>
            <a:r>
              <a:rPr lang="es-MX" dirty="0"/>
              <a:t> de eficiencia)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s-MX" dirty="0"/>
              <a:t>Equitativo (en la medida en que no existe “concentración”; ¿y aún con ella?; y Ud. cuenta con fuentes de ingreso).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0416A213-5142-3A35-9F30-B97F19EBA2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50118" y="2179636"/>
            <a:ext cx="5695650" cy="822960"/>
          </a:xfrm>
        </p:spPr>
        <p:txBody>
          <a:bodyPr/>
          <a:lstStyle/>
          <a:p>
            <a:r>
              <a:rPr lang="es-MX" dirty="0"/>
              <a:t>Finalidad asignativa basada en fuentes de ingreso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F18C0273-FF28-165C-138C-04CA6B4EE2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50118" y="2967788"/>
            <a:ext cx="5695650" cy="3341572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 Asignar factores productivos.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Responde a ciertas preguntas básicas de la economía, como a: 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s-MX" dirty="0"/>
              <a:t>¿qué bienes y servicios producir? (lo que se ofrecerá en el mercado, los patrones de producción, que varían según la necesidad (mantequilla), el país (saunas de Finlandia) y época (rapé en la Colonia), preferencias y gustos (jeans con hoyos, videojuegos como </a:t>
            </a:r>
            <a:r>
              <a:rPr lang="es-MX" dirty="0" err="1"/>
              <a:t>Among</a:t>
            </a:r>
            <a:r>
              <a:rPr lang="es-MX" dirty="0"/>
              <a:t> </a:t>
            </a:r>
            <a:r>
              <a:rPr lang="es-MX" dirty="0" err="1"/>
              <a:t>Us</a:t>
            </a:r>
            <a:r>
              <a:rPr lang="es-MX" dirty="0"/>
              <a:t>, </a:t>
            </a:r>
            <a:r>
              <a:rPr lang="es-MX" dirty="0" err="1"/>
              <a:t>Gartic</a:t>
            </a:r>
            <a:r>
              <a:rPr lang="es-MX" dirty="0"/>
              <a:t> </a:t>
            </a:r>
            <a:r>
              <a:rPr lang="es-MX" dirty="0" err="1"/>
              <a:t>Phone</a:t>
            </a:r>
            <a:r>
              <a:rPr lang="es-MX" dirty="0"/>
              <a:t> y </a:t>
            </a:r>
            <a:r>
              <a:rPr lang="es-MX" dirty="0" err="1"/>
              <a:t>Bebetronic</a:t>
            </a:r>
            <a:r>
              <a:rPr lang="es-MX" dirty="0"/>
              <a:t>, </a:t>
            </a:r>
            <a:r>
              <a:rPr lang="es-MX" dirty="0" err="1"/>
              <a:t>etc</a:t>
            </a:r>
            <a:r>
              <a:rPr lang="es-MX" dirty="0"/>
              <a:t>).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s-MX" dirty="0"/>
              <a:t>Pero, particularmente, a la pregunta de: ¿para quién producir (y cuánto)?, lo que depende de los ingresos de los agentes económicos involucrados.</a:t>
            </a:r>
          </a:p>
          <a:p>
            <a:pPr lvl="2" algn="just">
              <a:buFont typeface="Arial" panose="020B0604020202020204" pitchFamily="34" charset="0"/>
              <a:buChar char="•"/>
            </a:pPr>
            <a:r>
              <a:rPr lang="es-MX" dirty="0"/>
              <a:t>Esos agentes obtienen sus ingresos al vender los servicios de los FP de su propiedad: renta (tierra), salarios (trabajo), interés (capital) y utilidades (</a:t>
            </a:r>
            <a:r>
              <a:rPr lang="es-MX" dirty="0" err="1"/>
              <a:t>entrepreneurship</a:t>
            </a:r>
            <a:r>
              <a:rPr lang="es-MX" dirty="0"/>
              <a:t>).</a:t>
            </a:r>
          </a:p>
          <a:p>
            <a:pPr lvl="2" algn="just">
              <a:buFont typeface="Arial" panose="020B0604020202020204" pitchFamily="34" charset="0"/>
              <a:buChar char="•"/>
            </a:pPr>
            <a:r>
              <a:rPr lang="es-MX" dirty="0"/>
              <a:t>Fuente de ingresos: venta de los servicios asociados a la propiedad (goce y disposición) de los FP. Es plausible que Ud. obtenga más fuentes de ingreso mientras esté dispuesto a ofrecer, suministrar, bienes y servicios escasos, valiosos o exclusivos (ejemplo: marcas y productos exclusivos; </a:t>
            </a:r>
            <a:r>
              <a:rPr lang="es-MX" dirty="0" err="1"/>
              <a:t>upgrade</a:t>
            </a:r>
            <a:r>
              <a:rPr lang="es-MX" dirty="0"/>
              <a:t> de cabina por oferta).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s-MX" dirty="0"/>
              <a:t>Remuneración de los FP: La T produce renta; el capital, interés; el trabajo, salarios; y las habilidades empresariales, utilidades.</a:t>
            </a:r>
          </a:p>
          <a:p>
            <a:pPr>
              <a:buFont typeface="Arial" panose="020B0604020202020204" pitchFamily="34" charset="0"/>
              <a:buChar char="•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47488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86E3C5-1510-955C-F5AB-054329FB6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Lo bueno… la eficiencia asignativa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56B4F00-7993-C80D-AE46-0930CA9A063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En los bienes y servicios en los que resulta aplicable, el mercado es eficiente en su función (asignativa), porque reduce los problemas de otros mecanismos de asignación (no mercantiles).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Y, en ese mismo ámbito, no hay utilidad total (UT) mayor que con el mercado (máxima utilidad individual y utilidad social).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Como la envidia es el mejor homenaje a la superioridad (Napoleón), la existencia de mercados regulados es el mejor halago al mercado como asignador eficiente de factores productivos, bienes y servicios (porque al regular se reconoce que el mercado, eficiente, no existe donde debería existir).</a:t>
            </a:r>
          </a:p>
          <a:p>
            <a:pPr>
              <a:buFont typeface="Arial" panose="020B0604020202020204" pitchFamily="34" charset="0"/>
              <a:buChar char="•"/>
            </a:pPr>
            <a:endParaRPr lang="es-MX" dirty="0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B41E7299-1FA5-BDC2-175D-C978D10AE93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850965" y="2169459"/>
            <a:ext cx="5173186" cy="4142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354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D4AEC6-156A-1973-8EA9-9F877404E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Lo bueno… la eficiencia asignativa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F982400-201B-1893-7CD4-BD4DC29E803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Antecedente: Distinción entre eficiencia de producción (EP) vs eficiencia de asignación (EA) en la frontera de posibilidades de producción.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EP : cualquier punto sobre la FPP (menor costo).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Pero, ¿cuál es el mejor de esos puntos (en términos de cantidades)?.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EA : Vincula (menor) costo con cantidades y permite establecer el mejor punto sobre la FPP (punto de eficiencia de asignación).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Hay EA cuando los bienes y servicios se producen al menor costo posible y en las cantidades que proporcionan el mayor beneficio posible. Ej.: número óptimo de completos y cervezas.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EA se relaciona con la FPP.</a:t>
            </a:r>
          </a:p>
          <a:p>
            <a:endParaRPr lang="es-MX" dirty="0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498AB7F7-3653-BB01-8EDC-DB3FEEA77F0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5765" y="2286000"/>
            <a:ext cx="4588435" cy="4022725"/>
          </a:xfrm>
        </p:spPr>
      </p:pic>
    </p:spTree>
    <p:extLst>
      <p:ext uri="{BB962C8B-B14F-4D97-AF65-F5344CB8AC3E}">
        <p14:creationId xmlns:p14="http://schemas.microsoft.com/office/powerpoint/2010/main" val="3667121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19A905-C5AA-57FA-D048-CBA0D5D4B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Lo bueno… la eficiencia asignativa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A9AB7DB9-A74D-28DA-E72F-6862B19897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537" y="2516094"/>
            <a:ext cx="9720072" cy="3384025"/>
          </a:xfrm>
        </p:spPr>
      </p:pic>
    </p:spTree>
    <p:extLst>
      <p:ext uri="{BB962C8B-B14F-4D97-AF65-F5344CB8AC3E}">
        <p14:creationId xmlns:p14="http://schemas.microsoft.com/office/powerpoint/2010/main" val="1115798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1F1E8B-BA8C-683C-905C-D91344341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Lo bueno… la eficiencia asignativa</a:t>
            </a:r>
          </a:p>
        </p:txBody>
      </p:sp>
      <p:pic>
        <p:nvPicPr>
          <p:cNvPr id="4" name="Marcador de contenido 3">
            <a:extLst>
              <a:ext uri="{FF2B5EF4-FFF2-40B4-BE49-F238E27FC236}">
                <a16:creationId xmlns:a16="http://schemas.microsoft.com/office/drawing/2014/main" id="{18772AEF-84DF-47BD-CFED-EF1436A152A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389856" y="2286000"/>
            <a:ext cx="4022725" cy="4022725"/>
          </a:xfrm>
          <a:prstGeom prst="rect">
            <a:avLst/>
          </a:prstGeom>
        </p:spPr>
      </p:pic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009E2460-9037-EACA-9402-DDAF09BE297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Condiciones de eficiencia del mercado (mercado perfecto) y sus opuestos: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Bien o servicio genérico y con sustitutos (vs bienes exclusivos).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Acceso y salida libre al mercado (vs barreras).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Información completa, veraz y oportuna acerca del bien o servicio y de sus cantidades disponibles (vs opacidad).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Atomismo: múltiples demandantes y oferentes (vs concentración).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Ausencia de poder de mercado (vs PM).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MX" dirty="0"/>
              <a:t> Elasticidad (de oferta o demanda) apropiadas (vs inelasticidades y otras circunstancias que afectan a los factores ya de la oferta o de la demanda).</a:t>
            </a:r>
          </a:p>
          <a:p>
            <a:pPr>
              <a:buFont typeface="Arial" panose="020B0604020202020204" pitchFamily="34" charset="0"/>
              <a:buChar char="•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51756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4E034D-0AAB-F39C-5C08-0F2DB11F8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Lo bueno… la eficiencia asignativa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52823A-C75F-A1EA-38C4-B3F9944A3F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294932" cy="4023360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Eficiencia del mercado competitivo.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Función de los excedentes del consumidor y del productor: sirven para medir la eficiencia de un mercado (como asignador de recursos escasos).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Porque la curva de demanda de mercado=curva de </a:t>
            </a:r>
            <a:r>
              <a:rPr lang="es-MX" dirty="0" err="1"/>
              <a:t>UMg</a:t>
            </a:r>
            <a:r>
              <a:rPr lang="es-MX" dirty="0"/>
              <a:t> social; y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Porque la curva de oferta de mercado=curva de </a:t>
            </a:r>
            <a:r>
              <a:rPr lang="es-MX" dirty="0" err="1"/>
              <a:t>CMg</a:t>
            </a:r>
            <a:r>
              <a:rPr lang="es-MX" dirty="0"/>
              <a:t> social.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 </a:t>
            </a:r>
            <a:r>
              <a:rPr lang="ar-AE" dirty="0"/>
              <a:t>؞  </a:t>
            </a:r>
            <a:r>
              <a:rPr lang="es-MX" dirty="0"/>
              <a:t>Un mercado competitivo alcanza la eficiencia de asignación en el punto de equilibrio de las curvas de demanda y oferta de mercado. O, cuando </a:t>
            </a:r>
            <a:r>
              <a:rPr lang="es-MX" dirty="0" err="1"/>
              <a:t>UMgSoc</a:t>
            </a:r>
            <a:r>
              <a:rPr lang="es-MX" dirty="0"/>
              <a:t> = </a:t>
            </a:r>
            <a:r>
              <a:rPr lang="es-MX" dirty="0" err="1"/>
              <a:t>CMgSoc</a:t>
            </a:r>
            <a:r>
              <a:rPr lang="es-MX" dirty="0"/>
              <a:t>.</a:t>
            </a:r>
          </a:p>
          <a:p>
            <a:endParaRPr lang="es-MX" dirty="0"/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ACD6FBC9-191F-1479-65CB-D667EB6899F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785224" y="1900517"/>
            <a:ext cx="5509819" cy="451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84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1373</Words>
  <Application>Microsoft Office PowerPoint</Application>
  <PresentationFormat>Panorámica</PresentationFormat>
  <Paragraphs>84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1" baseType="lpstr">
      <vt:lpstr>Arial</vt:lpstr>
      <vt:lpstr>Tw Cen MT</vt:lpstr>
      <vt:lpstr>Tw Cen MT Condensed</vt:lpstr>
      <vt:lpstr>Wingdings</vt:lpstr>
      <vt:lpstr>Wingdings 3</vt:lpstr>
      <vt:lpstr>Integral</vt:lpstr>
      <vt:lpstr>Mercados regulados clase 2</vt:lpstr>
      <vt:lpstr>referencias</vt:lpstr>
      <vt:lpstr>Mercados regulados</vt:lpstr>
      <vt:lpstr>El mercado naturaleza y finalidad</vt:lpstr>
      <vt:lpstr>Lo bueno… la eficiencia asignativa</vt:lpstr>
      <vt:lpstr>Lo bueno… la eficiencia asignativa</vt:lpstr>
      <vt:lpstr>Lo bueno… la eficiencia asignativa</vt:lpstr>
      <vt:lpstr>Lo bueno… la eficiencia asignativa</vt:lpstr>
      <vt:lpstr>Lo bueno… la eficiencia asignativa</vt:lpstr>
      <vt:lpstr>Lo malo, las Fallas…¿del mercado?</vt:lpstr>
      <vt:lpstr>Lo malo… Ingresos y precios determinan lo asequible y la concentración no ayuda</vt:lpstr>
      <vt:lpstr>La concentración</vt:lpstr>
      <vt:lpstr>“Fallas de mercado” o ámbitos de regulación típicos</vt:lpstr>
      <vt:lpstr>FallaS de mercado</vt:lpstr>
      <vt:lpstr>Fallas de mercado, Un ejemplo de mala regulación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Mercados regulados clase 2</dc:title>
  <dc:creator>Rafael Plaza</dc:creator>
  <cp:lastModifiedBy>Rafael Plaza</cp:lastModifiedBy>
  <cp:revision>1</cp:revision>
  <dcterms:created xsi:type="dcterms:W3CDTF">2024-03-20T21:51:43Z</dcterms:created>
  <dcterms:modified xsi:type="dcterms:W3CDTF">2024-03-21T00:22:00Z</dcterms:modified>
</cp:coreProperties>
</file>