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64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0" autoAdjust="0"/>
    <p:restoredTop sz="94660"/>
  </p:normalViewPr>
  <p:slideViewPr>
    <p:cSldViewPr snapToGrid="0">
      <p:cViewPr varScale="1">
        <p:scale>
          <a:sx n="76" d="100"/>
          <a:sy n="76" d="100"/>
        </p:scale>
        <p:origin x="219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4/24/2024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4/24/2024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4/24/2024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4/24/2024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4/24/2024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4/24/2024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4/24/2024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4/24/2024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4/24/2024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4/24/2024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4/24/2024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4/24/2024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157503-A81D-296A-4E78-2D80D7C4AB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Mercados regulados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DA3EF9F-589C-F39B-7B33-2B7049AEAF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Semestre I – 2024</a:t>
            </a:r>
          </a:p>
          <a:p>
            <a:endParaRPr lang="es-MX" dirty="0"/>
          </a:p>
          <a:p>
            <a:r>
              <a:rPr lang="es-MX" dirty="0"/>
              <a:t>Rafael Plaza R., PhD</a:t>
            </a:r>
          </a:p>
        </p:txBody>
      </p:sp>
    </p:spTree>
    <p:extLst>
      <p:ext uri="{BB962C8B-B14F-4D97-AF65-F5344CB8AC3E}">
        <p14:creationId xmlns:p14="http://schemas.microsoft.com/office/powerpoint/2010/main" val="41071101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5C4855-2630-3F5C-3BA9-A06968CDF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Impacto del incumplimiento y la evasión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6C8C7DE-5436-1E88-4DB8-820EE8F91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El incumplimiento y la evasión pueden minar la efectividad de las regulaciones al socavar su aplicación y cumplimiento. Esto puede conducir a una competencia desleal, desigualdades económicas y sociales, pérdida de ingresos para el Estado y daños al medio ambiente.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Además, el incumplimiento y la evasión pueden erosionar la confianza en el sistema regulatorio y socavar la legitimidad del gobierno.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18047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7D5834-7571-F815-92D3-2A5853412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Estrategias para abordar el incumplimiento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C5A492-BE12-C6C5-5495-279CE6C492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Implementación de medidas de cumplimiento más efectivas, como inspecciones regulares, sanciones más severas por infracciones, promoción de una cultura de cumplimiento, fomento de la transparencia y la rendición de cuentas, y colaboración entre agencias reguladoras y otras partes interesadas para combatir el incumplimiento.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76491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543CC7-7430-2B15-1905-8AA5058D2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Ejemplo: delitos informáticos</a:t>
            </a: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570B75ED-6982-4ED1-DB17-23457C9490A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08982" y="2286000"/>
            <a:ext cx="8822383" cy="4022725"/>
          </a:xfrm>
        </p:spPr>
      </p:pic>
    </p:spTree>
    <p:extLst>
      <p:ext uri="{BB962C8B-B14F-4D97-AF65-F5344CB8AC3E}">
        <p14:creationId xmlns:p14="http://schemas.microsoft.com/office/powerpoint/2010/main" val="21431062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6B4873-AD3F-06DE-FB67-6F2A48010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Delitos informáticos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6A7D7C0-4C03-0CFC-459C-3EA41DCAAC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La ley, actualiza la legislación chilena en materia de delitos informáticos, adecuándola a las exigencias del Convenio de Budapest, del cual Chile es parte.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La ley tipifica como delitos informáticos las siguientes conductas: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s-MX" dirty="0"/>
              <a:t>ataque a la integridad de un sistema informático,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s-MX" dirty="0"/>
              <a:t>acceso ilícito,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s-MX" dirty="0"/>
              <a:t>interceptación ilícita,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s-MX" dirty="0"/>
              <a:t>ataque a la integridad de los datos informáticos,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s-MX" dirty="0"/>
              <a:t>falsificación informática,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s-MX" dirty="0"/>
              <a:t>receptación de datos informáticos,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s-MX" dirty="0"/>
              <a:t>fraude informático y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s-MX" dirty="0"/>
              <a:t>el abuso de dispositivos, </a:t>
            </a:r>
          </a:p>
          <a:p>
            <a:pPr marL="128016" lvl="1" indent="0" algn="just">
              <a:buNone/>
            </a:pPr>
            <a:r>
              <a:rPr lang="es-MX" dirty="0"/>
              <a:t>para los cuales se contemplan penas, según su gravedad, que van desde presidio menor en su grado mínimo a presidio mayor en su grado mínimo, así como aplicación de multas.</a:t>
            </a:r>
          </a:p>
        </p:txBody>
      </p:sp>
    </p:spTree>
    <p:extLst>
      <p:ext uri="{BB962C8B-B14F-4D97-AF65-F5344CB8AC3E}">
        <p14:creationId xmlns:p14="http://schemas.microsoft.com/office/powerpoint/2010/main" val="39160745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921DC1-3794-9AF1-E46A-5965BB106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Delitos informáticos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2273C91-4B7B-5BE0-1A7F-8481B6705E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" marR="0" lvl="0" indent="-91440" algn="just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Adicionalmente, se incorporan circunstancias modificatorias de responsabilidad penal, en particular:</a:t>
            </a:r>
          </a:p>
          <a:p>
            <a:pPr marL="265176" marR="0" lvl="1" indent="-137160" algn="just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como atenuante, la cooperación eficaz, y</a:t>
            </a:r>
          </a:p>
          <a:p>
            <a:pPr marL="265176" marR="0" lvl="1" indent="-137160" algn="just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como agravantes, a modo ejemplar, cometer el delito abusando de una posición de confianza en la administración del sistema informático o custodio de los datos informáticos contenidos en él, en razón del ejercicio de un cargo o función, o de la vulnerabilidad, confianza o desconocimiento de niños, niñas, adolescentes o adultos mayores.</a:t>
            </a:r>
          </a:p>
          <a:p>
            <a:pPr marL="91440" marR="0" lvl="0" indent="-91440" algn="just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Asimismo, se agregan reglas especiales en materia de procedimiento, concediéndose legitimación activa al Ministerio del Interior y Seguridad Pública, delegados presidenciales regionales y delegados presidenciales provinciales cuando las conductas señaladas en la ley afecten servicios de utilidad pública.</a:t>
            </a:r>
          </a:p>
          <a:p>
            <a:pPr marL="91440" marR="0" lvl="0" indent="-91440" algn="just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Se permite ordenar técnicas de investigación de aquellas reguladas en los artículos 222 a 226 del Código Procesal Penal, cumpliendo los requisitos previstos en la ley, y se hace referencia expresa al comiso y evidencia digital.</a:t>
            </a:r>
          </a:p>
          <a:p>
            <a:pPr marL="91440" marR="0" lvl="0" indent="-91440" algn="just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Finalmente, se deja sin efecto la Ley </a:t>
            </a:r>
            <a:r>
              <a:rPr kumimoji="0" lang="es-MX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N°</a:t>
            </a:r>
            <a: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19.223, que tipifica figuras penales relativas a la informática, y modifica otros textos legales para adecuarlos a esta nueva normativa.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556372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40722F-810B-ED99-621B-925D924B5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Conclusiones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5CCF947-79C3-BBFB-ECDF-B7711ED315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Recapitulación de los principales puntos discutidos en el capítulo 5 titulado "</a:t>
            </a:r>
            <a:r>
              <a:rPr lang="es-MX" dirty="0" err="1"/>
              <a:t>Regulatory</a:t>
            </a:r>
            <a:r>
              <a:rPr lang="es-MX" dirty="0"/>
              <a:t> </a:t>
            </a:r>
            <a:r>
              <a:rPr lang="es-MX" dirty="0" err="1"/>
              <a:t>Failure</a:t>
            </a:r>
            <a:r>
              <a:rPr lang="es-MX" dirty="0"/>
              <a:t>" de "</a:t>
            </a:r>
            <a:r>
              <a:rPr lang="es-MX" dirty="0" err="1"/>
              <a:t>Understanding</a:t>
            </a:r>
            <a:r>
              <a:rPr lang="es-MX" dirty="0"/>
              <a:t> </a:t>
            </a:r>
            <a:r>
              <a:rPr lang="es-MX" dirty="0" err="1"/>
              <a:t>Regulation</a:t>
            </a:r>
            <a:r>
              <a:rPr lang="es-MX" dirty="0"/>
              <a:t>“.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s-MX" dirty="0"/>
              <a:t>El capítulo se centra en analizar las razones detrás de los fracasos regulatorios en diferentes contextos. Se discuten diversas causas de fracasos regulatorios, que incluyen: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es-MX" dirty="0"/>
              <a:t>1. Asimetría de la información: Los reguladores pueden no tener toda la información necesaria para tomar decisiones efectivas, lo que puede conducir a regulaciones ineficaces o contraproducentes.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es-MX" dirty="0"/>
              <a:t>2. Captura regulatoria: Este fenómeno ocurre cuando los reguladores están influenciados por los intereses de los grupos de presión o de la industria, en lugar de actuar en beneficio del interés público.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es-MX" dirty="0"/>
              <a:t>3. Errores de diseño regulatorio: Las regulaciones mal diseñadas pueden no lograr sus objetivos previstos o pueden tener efectos secundarios no deseados.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es-MX" dirty="0"/>
              <a:t>4. Innovación tecnológica y cambio en el mercado: Los cambios rápidos en la tecnología y en el mercado pueden superar la capacidad de los reguladores para adaptarse y regular adecuadamente.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es-MX" dirty="0"/>
              <a:t>5. Incumplimiento y evasión: Las regulaciones pueden ser eludidas o incumplidas, lo que reduce su efectividad.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Importancia de abordar los fracasos regulatorios para mejorar la efectividad y legitimidad del sistema regulatorio.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47835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263103-6DC9-1481-9A7C-1CFF06304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Regulatory Failure / </a:t>
            </a:r>
            <a:r>
              <a:rPr lang="en-US" dirty="0" err="1"/>
              <a:t>fracaso</a:t>
            </a:r>
            <a:r>
              <a:rPr lang="en-US" dirty="0"/>
              <a:t> </a:t>
            </a:r>
            <a:r>
              <a:rPr lang="en-US" dirty="0" err="1"/>
              <a:t>regulatorio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187A889-A617-1EBC-F83D-04779C7C289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Understanding the causes and implications.</a:t>
            </a:r>
          </a:p>
          <a:p>
            <a:endParaRPr lang="es-MX" dirty="0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E02D7ED4-7935-1C74-5AB1-15983F3368C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545844" y="1797929"/>
            <a:ext cx="2939968" cy="4674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06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351A9051-AB71-8BED-1A5A-297FF7817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Introducción al capítulo y objetivos</a:t>
            </a:r>
            <a:br>
              <a:rPr lang="es-MX" dirty="0"/>
            </a:br>
            <a:endParaRPr lang="es-MX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325D588-C9BA-19B4-3832-472F63B74A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Introducción al concepto de fracaso regulatorio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Objetivo: Explorar las razones detrás de los fracasos regulatorios y sus consecuencias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28055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E664E8-42F3-9835-E3D8-0EDB9A4F3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Asimetría de la información</a:t>
            </a:r>
            <a:br>
              <a:rPr lang="es-MX" dirty="0"/>
            </a:b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15A6089-4815-1CBE-CA93-2FF2BC8372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Definición: La falta de acceso igualitario a la información entre reguladores, regulados y otros actores involucrados.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Ejemplos: Información privilegiada en mercados financieros, información técnica en industrias especializadas.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Impacto: Regulaciones ineficaces, decisiones erróneas y desigualdades en el cumplimiento.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27360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B9CFBB-73BD-9B97-4AFC-2EE4CBFDC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Captura regulatoria</a:t>
            </a:r>
            <a:br>
              <a:rPr lang="es-MX" dirty="0"/>
            </a:b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BDC6AC-7163-C4DB-B7E4-B73301618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Definición: Fenómeno en el que los intereses de grupos de presión o de la industria influyen indebidamente en los reguladores.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Ejemplos: </a:t>
            </a:r>
            <a:r>
              <a:rPr lang="es-MX" dirty="0" err="1"/>
              <a:t>Lobbying</a:t>
            </a:r>
            <a:r>
              <a:rPr lang="es-MX" dirty="0"/>
              <a:t> de industrias para debilitar regulaciones, puertas giratorias entre reguladores e industria.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Impacto: Decisiones sesgadas que no reflejan el interés público, regulaciones favorables a grupos poderosos en detrimento del bien común.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29980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73B60C-CE4E-4550-1564-6D6EDC3A9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Errores de diseño regulatorio</a:t>
            </a:r>
            <a:br>
              <a:rPr lang="es-MX" dirty="0"/>
            </a:b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8C3EB12-6F9C-556E-0223-A44FB460D6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Definición: Defectos en el diseño de regulaciones que impiden que cumplan sus objetivos.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Ejemplos: Regulaciones ambiguas, falta de mecanismos de cumplimiento, regulaciones desactualizadas.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Impacto: Regulaciones ineficaces, costos adicionales para cumplir con regulaciones mal diseñadas.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47055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1909B5-9434-1C91-8C6E-E8EBBF92B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Innovación tecnológica y cambio en el mercado</a:t>
            </a:r>
            <a:br>
              <a:rPr lang="es-MX" dirty="0"/>
            </a:b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98ED104-8C80-642F-52B1-7A8C10A2F8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Desafíos de la regulación ante cambios rápidos en tecnología y mercado.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Ejemplos: Regulación de nuevas tecnologías como la inteligencia artificial, cambios en modelos de negocio disruptivos.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Impacto: Dificultad para mantener regulaciones actualizadas y relevantes, lagunas regulatorias.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957204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2CA05D-D76C-E663-304C-69BDB54EB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Incumplimiento y evasión</a:t>
            </a:r>
            <a:br>
              <a:rPr lang="es-MX" dirty="0"/>
            </a:b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63FACB5-F048-B2D2-6BCB-80D02FE75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Definición: El incumplimiento y la evasión se refieren a acciones deliberadas por parte de individuos, empresas u organizaciones para eludir o evitar el cumplimiento de las regulaciones establecidas.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Ejemplos: Fraude financiero, evasión fiscal, contrabando.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Impacto: Reducción de la efectividad de la regulación, pérdida de confianza en el sistema regulatorio.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770974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34F58C-5999-75EF-3845-EF2E9B28D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Ejemplos de incumplimiento y evasión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797938-5AC0-413D-DF37-2A86F7611A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Fraude financiero: Manipulación de información financiera para evadir impuestos o engañar a inversores.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Evasión fiscal: Uso de estrategias legales o ilegales para reducir la carga tributaria, como la creación de empresas fantasmas o la transferencia de activos a jurisdicciones con impuestos más bajos.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Contrabando: Importación ilegal de bienes para evitar aranceles, impuestos o regulaciones.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Incumplimiento de normativas laborales y ambientales: Ignorar leyes laborales y ambientales para reducir costos, como no pagar salarios mínimos o contaminar sin cumplir con estándares ambientales.</a:t>
            </a:r>
          </a:p>
        </p:txBody>
      </p:sp>
    </p:spTree>
    <p:extLst>
      <p:ext uri="{BB962C8B-B14F-4D97-AF65-F5344CB8AC3E}">
        <p14:creationId xmlns:p14="http://schemas.microsoft.com/office/powerpoint/2010/main" val="8872923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36</TotalTime>
  <Words>1096</Words>
  <Application>Microsoft Office PowerPoint</Application>
  <PresentationFormat>Panorámica</PresentationFormat>
  <Paragraphs>68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0" baseType="lpstr">
      <vt:lpstr>Tw Cen MT</vt:lpstr>
      <vt:lpstr>Tw Cen MT Condensed</vt:lpstr>
      <vt:lpstr>Wingdings</vt:lpstr>
      <vt:lpstr>Wingdings 3</vt:lpstr>
      <vt:lpstr>Integral</vt:lpstr>
      <vt:lpstr>Mercados regulados</vt:lpstr>
      <vt:lpstr>Regulatory Failure / fracaso regulatorio</vt:lpstr>
      <vt:lpstr>Introducción al capítulo y objetivos </vt:lpstr>
      <vt:lpstr>Asimetría de la información </vt:lpstr>
      <vt:lpstr>Captura regulatoria </vt:lpstr>
      <vt:lpstr>Errores de diseño regulatorio </vt:lpstr>
      <vt:lpstr>Innovación tecnológica y cambio en el mercado </vt:lpstr>
      <vt:lpstr>Incumplimiento y evasión </vt:lpstr>
      <vt:lpstr>Ejemplos de incumplimiento y evasión</vt:lpstr>
      <vt:lpstr>Impacto del incumplimiento y la evasión</vt:lpstr>
      <vt:lpstr>Estrategias para abordar el incumplimiento</vt:lpstr>
      <vt:lpstr>Ejemplo: delitos informáticos</vt:lpstr>
      <vt:lpstr>Delitos informáticos</vt:lpstr>
      <vt:lpstr>Delitos informáticos</vt:lpstr>
      <vt:lpstr>Conclusiones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Mercados regulados</dc:title>
  <dc:creator>Rafael Plaza</dc:creator>
  <cp:lastModifiedBy>Rafael Plaza</cp:lastModifiedBy>
  <cp:revision>1</cp:revision>
  <dcterms:created xsi:type="dcterms:W3CDTF">2024-04-24T17:17:28Z</dcterms:created>
  <dcterms:modified xsi:type="dcterms:W3CDTF">2024-04-24T17:53:48Z</dcterms:modified>
</cp:coreProperties>
</file>