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397" r:id="rId2"/>
    <p:sldId id="258" r:id="rId3"/>
    <p:sldId id="261" r:id="rId4"/>
    <p:sldId id="271" r:id="rId5"/>
    <p:sldId id="398" r:id="rId6"/>
    <p:sldId id="273" r:id="rId7"/>
    <p:sldId id="386" r:id="rId8"/>
    <p:sldId id="393" r:id="rId9"/>
    <p:sldId id="394" r:id="rId10"/>
    <p:sldId id="395" r:id="rId11"/>
    <p:sldId id="390" r:id="rId12"/>
    <p:sldId id="392" r:id="rId13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90" autoAdjust="0"/>
    <p:restoredTop sz="94660"/>
  </p:normalViewPr>
  <p:slideViewPr>
    <p:cSldViewPr snapToGrid="0">
      <p:cViewPr varScale="1">
        <p:scale>
          <a:sx n="80" d="100"/>
          <a:sy n="80" d="100"/>
        </p:scale>
        <p:origin x="57" y="4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6AD6EE87-EBD5-4F12-A48A-63ACA297AC8F}" type="datetimeFigureOut">
              <a:rPr lang="en-US" dirty="0"/>
              <a:t>3/26/2024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69461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73815-2707-4475-8F1A-B873CB631BB4}" type="datetimeFigureOut">
              <a:rPr lang="en-US" dirty="0"/>
              <a:t>3/26/2024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30902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AFB99-0EAB-4182-AFF8-E214C82A68F6}" type="datetimeFigureOut">
              <a:rPr lang="en-US" dirty="0"/>
              <a:t>3/26/2024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491679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3794B-289A-4A80-97D7-111025398D45}" type="datetimeFigureOut">
              <a:rPr lang="en-US" dirty="0"/>
              <a:t>3/26/2024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98003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61015F-7CC6-4D0A-9D87-873EA4C304CC}" type="datetimeFigureOut">
              <a:rPr lang="en-US" dirty="0"/>
              <a:t>3/26/2024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925751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6A301-0538-44EC-B09D-202E1042A48B}" type="datetimeFigureOut">
              <a:rPr lang="en-US" dirty="0"/>
              <a:t>3/26/2024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79721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9574A-8875-45EF-8EA2-3CAA0F7ABC4C}" type="datetimeFigureOut">
              <a:rPr lang="en-US" dirty="0"/>
              <a:t>3/26/2024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48408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EF4D4C-5367-4C26-9E2B-D8088D7FCA81}" type="datetimeFigureOut">
              <a:rPr lang="en-US" dirty="0"/>
              <a:t>3/26/2024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85334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91E96-98B0-4413-9547-46F3504108EF}" type="datetimeFigureOut">
              <a:rPr lang="en-US" dirty="0"/>
              <a:t>3/26/2024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70555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C68B11-C5A8-448C-8CE9-B1A273C79CFC}" type="datetimeFigureOut">
              <a:rPr lang="en-US" dirty="0"/>
              <a:t>3/26/2024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79557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16CA0-919D-4A49-9C8A-62FDFB3A5183}" type="datetimeFigureOut">
              <a:rPr lang="en-US" dirty="0"/>
              <a:t>3/26/2024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E5644-1E61-4311-A31E-84CB9C7AA8A9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127155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90298CD5-6C1E-4009-B41F-6DF62E31D3BE}" type="datetimeFigureOut">
              <a:rPr lang="en-US" dirty="0"/>
              <a:pPr/>
              <a:t>3/26/2024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dirty="0"/>
              <a:pPr/>
              <a:t>‹Nº›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95004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8E13DC2-67C0-A04D-E4AC-51ED2CFACC9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MX" dirty="0"/>
              <a:t>Mercados regulados</a:t>
            </a:r>
            <a:br>
              <a:rPr lang="es-MX" dirty="0"/>
            </a:br>
            <a:r>
              <a:rPr lang="es-MX" dirty="0"/>
              <a:t>clase 5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676E83EA-6E60-C0EA-6DDD-089708EA201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nn-NO" dirty="0"/>
              <a:t>Semestre I – 2024</a:t>
            </a:r>
          </a:p>
          <a:p>
            <a:endParaRPr lang="nn-NO" dirty="0"/>
          </a:p>
          <a:p>
            <a:r>
              <a:rPr lang="nn-NO" dirty="0"/>
              <a:t>Rafael M. Plaza</a:t>
            </a:r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99861384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D8286D3-064B-34BA-0064-3C58E10766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Monopolio natural…el origen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DB17C2E-D066-D45A-37D7-9331D45B7F37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pPr marL="91440" marR="0" lvl="0" indent="-91440" algn="just" defTabSz="91440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rgbClr val="1CADE4"/>
              </a:buClr>
              <a:buSzPct val="100000"/>
              <a:buFont typeface="Arial" panose="020B0604020202020204" pitchFamily="34" charset="0"/>
              <a:buChar char="•"/>
              <a:tabLst/>
              <a:defRPr/>
            </a:pPr>
            <a:endParaRPr kumimoji="0" lang="es-MX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  <a:p>
            <a:pPr marL="91440" marR="0" lvl="0" indent="-91440" algn="just" defTabSz="91440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rgbClr val="1CADE4"/>
              </a:buClr>
              <a:buSzPct val="100000"/>
              <a:buFont typeface="Arial" panose="020B0604020202020204" pitchFamily="34" charset="0"/>
              <a:buChar char="•"/>
              <a:tabLst/>
              <a:defRPr/>
            </a:pPr>
            <a:r>
              <a:rPr kumimoji="0" lang="es-MX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Economía de escala: Característica de la tecnología de una empresa (el cómo produce) que hacen que el costo total promedio (</a:t>
            </a:r>
            <a:r>
              <a:rPr kumimoji="0" lang="es-MX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CTMeLP</a:t>
            </a:r>
            <a:r>
              <a:rPr kumimoji="0" lang="es-MX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) disminuya a medida que se incrementa la producción. En este caso, la curva de planeación describe una pendiente descendente.</a:t>
            </a:r>
          </a:p>
          <a:p>
            <a:pPr marL="91440" marR="0" lvl="0" indent="-91440" algn="just" defTabSz="91440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rgbClr val="1CADE4"/>
              </a:buClr>
              <a:buSzPct val="100000"/>
              <a:buFont typeface="Arial" panose="020B0604020202020204" pitchFamily="34" charset="0"/>
              <a:buChar char="•"/>
              <a:tabLst/>
              <a:defRPr/>
            </a:pPr>
            <a:r>
              <a:rPr lang="es-MX" sz="2000" dirty="0">
                <a:solidFill>
                  <a:prstClr val="black"/>
                </a:solidFill>
                <a:latin typeface="Tw Cen MT" panose="020B0602020104020603"/>
              </a:rPr>
              <a:t>Escala eficiente mínima: Es la cantidad de producción más pequeña a la que el costo promedio alcanza su nivel más bajo en el largo plazo (nivel de producción al punto más bajo de la </a:t>
            </a:r>
            <a:r>
              <a:rPr lang="es-MX" sz="2000" dirty="0" err="1">
                <a:solidFill>
                  <a:prstClr val="black"/>
                </a:solidFill>
                <a:latin typeface="Tw Cen MT" panose="020B0602020104020603"/>
              </a:rPr>
              <a:t>CTMeLP</a:t>
            </a:r>
            <a:r>
              <a:rPr lang="es-MX" sz="2000" dirty="0">
                <a:solidFill>
                  <a:prstClr val="black"/>
                </a:solidFill>
                <a:latin typeface="Tw Cen MT" panose="020B0602020104020603"/>
              </a:rPr>
              <a:t>).</a:t>
            </a:r>
            <a:r>
              <a:rPr kumimoji="0" lang="es-MX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 </a:t>
            </a:r>
          </a:p>
          <a:p>
            <a:endParaRPr lang="es-MX" dirty="0"/>
          </a:p>
        </p:txBody>
      </p:sp>
      <p:pic>
        <p:nvPicPr>
          <p:cNvPr id="5" name="Marcador de contenido 4">
            <a:extLst>
              <a:ext uri="{FF2B5EF4-FFF2-40B4-BE49-F238E27FC236}">
                <a16:creationId xmlns:a16="http://schemas.microsoft.com/office/drawing/2014/main" id="{37B8B08C-97CE-147A-6F67-C3431D41D155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6030260" y="2241176"/>
            <a:ext cx="5204498" cy="37315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753363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¿Producción propia o subcontratada?.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s-CL" dirty="0"/>
              <a:t>La respuesta depende del costo (otra vez la eficiencia económica, EE).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s-CL" dirty="0"/>
              <a:t>Dependiendo del producto, la coordinación de los factores de producción puede ser simple (hacer pan) o compleja (hacer a Estación Espacial Internacional o </a:t>
            </a:r>
            <a:r>
              <a:rPr lang="es-CL" dirty="0" err="1"/>
              <a:t>Crew</a:t>
            </a:r>
            <a:r>
              <a:rPr lang="es-CL" dirty="0"/>
              <a:t> </a:t>
            </a:r>
            <a:r>
              <a:rPr lang="es-CL" dirty="0" err="1"/>
              <a:t>Dragon</a:t>
            </a:r>
            <a:r>
              <a:rPr lang="es-CL" dirty="0"/>
              <a:t> de </a:t>
            </a:r>
            <a:r>
              <a:rPr lang="es-CL" dirty="0" err="1"/>
              <a:t>SpaceX</a:t>
            </a:r>
            <a:r>
              <a:rPr lang="es-CL" dirty="0"/>
              <a:t>); más o menos costosa.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s-CL" dirty="0"/>
              <a:t>Dicha coordinación es posible ya sea por las empresas (E) o por los mercados (M). Veamos:</a:t>
            </a:r>
          </a:p>
          <a:p>
            <a:pPr lvl="3"/>
            <a:r>
              <a:rPr lang="es-CL" b="1" dirty="0"/>
              <a:t>Coordinación por las E: Las E coordinan los diversos factores de producción a través de una combinación de sistemas de mando y de incentivos (ya visto).</a:t>
            </a:r>
          </a:p>
          <a:p>
            <a:pPr lvl="3"/>
            <a:r>
              <a:rPr lang="es-CL" b="1" dirty="0"/>
              <a:t>Coordinación por los M: Los M lo hacen a través de ajustes en los precios, reuniendo y compensando las decisiones de los compradores y vendedores de factores de producción. Ej.: </a:t>
            </a:r>
            <a:r>
              <a:rPr lang="es-CL" b="1" dirty="0" err="1"/>
              <a:t>Gásfiter</a:t>
            </a:r>
            <a:r>
              <a:rPr lang="es-CL" b="1" dirty="0"/>
              <a:t>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s-CL" dirty="0"/>
              <a:t>Las E coordinan la actividad económica cuando lo pueden hacer de manera más eficiente (tecnológica y económicamente) que los mercados. De lo contrario, subcontratan (</a:t>
            </a:r>
            <a:r>
              <a:rPr lang="es-CL" i="1" dirty="0" err="1"/>
              <a:t>outsourcing</a:t>
            </a:r>
            <a:r>
              <a:rPr lang="es-CL" dirty="0"/>
              <a:t>). Ej.: recordar Louis </a:t>
            </a:r>
            <a:r>
              <a:rPr lang="es-CL" dirty="0" err="1"/>
              <a:t>Vuitton</a:t>
            </a:r>
            <a:r>
              <a:rPr lang="es-CL" dirty="0"/>
              <a:t> y el gel </a:t>
            </a:r>
            <a:r>
              <a:rPr lang="es-CL" dirty="0" err="1"/>
              <a:t>antibacterial</a:t>
            </a:r>
            <a:r>
              <a:rPr lang="es-CL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40236739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¿Producción propia o subcontratada?.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s-CL" dirty="0"/>
              <a:t>Factores que inducen la coordinación de las empresas (E):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s-CL" dirty="0"/>
              <a:t>Costos de transacción: Las E eliminan los costos de intermediación.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s-CL" dirty="0"/>
              <a:t>Economías de escala: El costo unitario de producción baja, a medida que aumenta la tasa de producción.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s-CL" dirty="0"/>
              <a:t>Economías de alcance o de ámbito: Cuando emplea recursos especializados (y muchas veces costosos) para producir una gama de bienes y servicios (a un costo inferior a lo que podría hacerlo si sólo fabricara uno solo de esos bienes o servicios). Ej.: perfumistas hoy productores de alcohol gel. Ahorros en costos (EE) obtenidos por una empresa al producir múltiples productos utilizando las mismas instalaciones o estructuras. Ej.: productos de líneas que procesan maní y advertencias a alérgicos.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s-CL" dirty="0"/>
              <a:t>Economías de producción en equipo: Cuando existe un proceso de producción compartido, en que los miembros se especializan en tareas que se apoyan mutuamente. El valor de la producción y las utilidades que se obtienen depende de las actividades coordinadas de todos los integrantes.  Ej. Exitoso: Wikipedia. Ej. Fracasado: Blue </a:t>
            </a:r>
            <a:r>
              <a:rPr lang="es-CL" dirty="0" err="1"/>
              <a:t>jeans</a:t>
            </a:r>
            <a:r>
              <a:rPr lang="es-CL" dirty="0"/>
              <a:t> </a:t>
            </a:r>
            <a:r>
              <a:rPr lang="es-CL" dirty="0" err="1"/>
              <a:t>Levis</a:t>
            </a:r>
            <a:r>
              <a:rPr lang="es-CL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0529075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>
            <a:extLst>
              <a:ext uri="{FF2B5EF4-FFF2-40B4-BE49-F238E27FC236}">
                <a16:creationId xmlns:a16="http://schemas.microsoft.com/office/drawing/2014/main" id="{EF7210CD-710C-597A-0570-B3D2062E39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Monopolio</a:t>
            </a:r>
          </a:p>
        </p:txBody>
      </p:sp>
      <p:sp>
        <p:nvSpPr>
          <p:cNvPr id="6" name="Marcador de texto 5">
            <a:extLst>
              <a:ext uri="{FF2B5EF4-FFF2-40B4-BE49-F238E27FC236}">
                <a16:creationId xmlns:a16="http://schemas.microsoft.com/office/drawing/2014/main" id="{9DFD1533-FAFC-8370-095B-5938C23A565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MX" dirty="0"/>
              <a:t>Y sus clases.</a:t>
            </a:r>
          </a:p>
        </p:txBody>
      </p:sp>
    </p:spTree>
    <p:extLst>
      <p:ext uri="{BB962C8B-B14F-4D97-AF65-F5344CB8AC3E}">
        <p14:creationId xmlns:p14="http://schemas.microsoft.com/office/powerpoint/2010/main" val="13004795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E9C9DB0-AB6B-76A4-768E-1CA8BAAD15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Monopolio. Concepto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550B33E-807C-75C6-C664-D14684BE56F0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pPr algn="just">
              <a:buFont typeface="Arial" panose="020B0604020202020204" pitchFamily="34" charset="0"/>
              <a:buChar char="•"/>
            </a:pPr>
            <a:r>
              <a:rPr lang="es-MX" dirty="0"/>
              <a:t> Monopolio es una estructura de mercado en la cual sólo hay una empresa que produce un bien o servicio (económico) sin sustitutos cercanos, y está protegida de la competencia por una barrera que impide la entrada de nuevas empresas (competidoras).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es-MX" dirty="0"/>
              <a:t>Pueden circunscribirse a un territorio o actuar globalmente.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es-MX" dirty="0" err="1"/>
              <a:t>Ejs</a:t>
            </a:r>
            <a:r>
              <a:rPr lang="es-MX" dirty="0"/>
              <a:t>.: Microsoft (Windows, Vista), transmisión eléctrica, proveedores de TV-cable.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6167ED76-3F07-7E46-8602-CB35A61419CE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pPr algn="just">
              <a:buFont typeface="Arial" panose="020B0604020202020204" pitchFamily="34" charset="0"/>
              <a:buChar char="•"/>
            </a:pPr>
            <a:r>
              <a:rPr lang="es-MX" dirty="0"/>
              <a:t>Monopsonio es una estructura de mercado en el cual hay un solo comprador.</a:t>
            </a:r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D297FDF7-8B27-3F75-5B06-DBB08FC4EB7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00800" y="3429000"/>
            <a:ext cx="4182034" cy="27228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1201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Monopolio</a:t>
            </a:r>
          </a:p>
        </p:txBody>
      </p:sp>
      <p:pic>
        <p:nvPicPr>
          <p:cNvPr id="5" name="Marcador de contenido 4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9441" y="1775012"/>
            <a:ext cx="8566757" cy="4422588"/>
          </a:xfrm>
        </p:spPr>
      </p:pic>
    </p:spTree>
    <p:extLst>
      <p:ext uri="{BB962C8B-B14F-4D97-AF65-F5344CB8AC3E}">
        <p14:creationId xmlns:p14="http://schemas.microsoft.com/office/powerpoint/2010/main" val="24081476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226CB5B-B67A-B48D-2C25-CF273151CD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Modelo de </a:t>
            </a:r>
            <a:r>
              <a:rPr lang="es-MX" dirty="0" err="1"/>
              <a:t>cournot</a:t>
            </a:r>
            <a:endParaRPr lang="es-MX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D9EDC0F-B426-AE6F-7D33-F07AE022481F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77500" lnSpcReduction="20000"/>
          </a:bodyPr>
          <a:lstStyle/>
          <a:p>
            <a:pPr algn="just">
              <a:buFont typeface="Arial" panose="020B0604020202020204" pitchFamily="34" charset="0"/>
              <a:buChar char="•"/>
            </a:pPr>
            <a:r>
              <a:rPr lang="es-MX" dirty="0"/>
              <a:t>El modelo de Cournot es un modelo económico de competencia estática, en que la elección más importante de las empresas que compiten es el volumen de producción.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es-MX" dirty="0"/>
              <a:t>Explica cómo compiten las empresas que ofrecen al mercado bienes homogéneos y que tienen costos idénticos. 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es-MX" dirty="0"/>
              <a:t>El modelo parte de los supuestos de que cada empresa busca maximizar su utilidad total y que mantienen constante su nivel de producción, cada empresa decide de forma independiente la cantidad que va a producir, pero las decisiones se toman de manera simultánea, y </a:t>
            </a:r>
            <a:r>
              <a:rPr lang="es-MX"/>
              <a:t>que las </a:t>
            </a:r>
            <a:r>
              <a:rPr lang="es-MX" dirty="0"/>
              <a:t>empresas no tienen restricción para producir, por lo que pueden cubrir la demanda de mercado.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es-MX" dirty="0"/>
              <a:t>La idea fundamental es que se logra maximizar la utilidad total cuando el IT (ingreso total) y el CT (Costo total) es igual a 0.</a:t>
            </a:r>
          </a:p>
        </p:txBody>
      </p:sp>
      <p:pic>
        <p:nvPicPr>
          <p:cNvPr id="6" name="Marcador de contenido 5">
            <a:extLst>
              <a:ext uri="{FF2B5EF4-FFF2-40B4-BE49-F238E27FC236}">
                <a16:creationId xmlns:a16="http://schemas.microsoft.com/office/drawing/2014/main" id="{9F3327B9-E1F9-70E1-16A3-831E223E67B6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79433" y="1972236"/>
            <a:ext cx="5559887" cy="3950446"/>
          </a:xfrm>
        </p:spPr>
      </p:pic>
    </p:spTree>
    <p:extLst>
      <p:ext uri="{BB962C8B-B14F-4D97-AF65-F5344CB8AC3E}">
        <p14:creationId xmlns:p14="http://schemas.microsoft.com/office/powerpoint/2010/main" val="17772812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>
                <a:solidFill>
                  <a:srgbClr val="000000"/>
                </a:solidFill>
              </a:rPr>
              <a:t>¿Cómo se mide el poder monopolístico? Índice Lerner</a:t>
            </a:r>
            <a:endParaRPr lang="es-CL" dirty="0"/>
          </a:p>
        </p:txBody>
      </p:sp>
      <p:graphicFrame>
        <p:nvGraphicFramePr>
          <p:cNvPr id="9" name="Marcador de contenido 8"/>
          <p:cNvGraphicFramePr>
            <a:graphicFrameLocks noGrp="1"/>
          </p:cNvGraphicFramePr>
          <p:nvPr>
            <p:ph sz="half" idx="4294967295"/>
          </p:nvPr>
        </p:nvGraphicFramePr>
        <p:xfrm>
          <a:off x="1345611" y="1930400"/>
          <a:ext cx="4827556" cy="456602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827556">
                  <a:extLst>
                    <a:ext uri="{9D8B030D-6E8A-4147-A177-3AD203B41FA5}">
                      <a16:colId xmlns:a16="http://schemas.microsoft.com/office/drawing/2014/main" val="3508946338"/>
                    </a:ext>
                  </a:extLst>
                </a:gridCol>
              </a:tblGrid>
              <a:tr h="622065">
                <a:tc>
                  <a:txBody>
                    <a:bodyPr/>
                    <a:lstStyle/>
                    <a:p>
                      <a:endParaRPr lang="es-CL" sz="19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96304224"/>
                  </a:ext>
                </a:extLst>
              </a:tr>
              <a:tr h="3943956">
                <a:tc>
                  <a:txBody>
                    <a:bodyPr/>
                    <a:lstStyle/>
                    <a:p>
                      <a:pPr marL="285750" indent="-285750">
                        <a:buFont typeface="Wingdings" panose="05000000000000000000" pitchFamily="2" charset="2"/>
                        <a:buChar char="§"/>
                      </a:pPr>
                      <a:endParaRPr lang="es-CL" sz="1900" dirty="0"/>
                    </a:p>
                    <a:p>
                      <a:pPr marL="285750" indent="-285750">
                        <a:buFont typeface="Wingdings" panose="05000000000000000000" pitchFamily="2" charset="2"/>
                        <a:buChar char="§"/>
                      </a:pPr>
                      <a:r>
                        <a:rPr lang="es-CL" sz="1900" dirty="0"/>
                        <a:t>Lerner</a:t>
                      </a:r>
                      <a:r>
                        <a:rPr lang="es-CL" sz="1900" baseline="0" dirty="0"/>
                        <a:t> = Inversa de E (elasticidad) en su valor absoluto.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§"/>
                      </a:pPr>
                      <a:r>
                        <a:rPr lang="es-ES" sz="1900" baseline="0" dirty="0"/>
                        <a:t>El índice varía entre un máximo de 1 y un mínimo de 0, donde un número mayor implica un mayor poder de mercado.</a:t>
                      </a:r>
                      <a:endParaRPr lang="es-CL" sz="1900" baseline="0" dirty="0"/>
                    </a:p>
                    <a:p>
                      <a:pPr marL="285750" indent="-285750">
                        <a:buFont typeface="Wingdings" panose="05000000000000000000" pitchFamily="2" charset="2"/>
                        <a:buChar char="§"/>
                      </a:pPr>
                      <a:r>
                        <a:rPr lang="es-CL" sz="1900" baseline="0" dirty="0"/>
                        <a:t>Regla para la fijación de precios.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§"/>
                      </a:pPr>
                      <a:r>
                        <a:rPr lang="es-CL" sz="1900" baseline="0" dirty="0"/>
                        <a:t>Abba Lerner: “Los monopolios son una cuestión de grado”. En definitiva, de cuán superior fuere el precio al </a:t>
                      </a:r>
                      <a:r>
                        <a:rPr lang="es-CL" sz="1900" baseline="0" dirty="0" err="1"/>
                        <a:t>CMg</a:t>
                      </a:r>
                      <a:r>
                        <a:rPr lang="es-CL" sz="1900" baseline="0" dirty="0"/>
                        <a:t> (vs Pareto).</a:t>
                      </a:r>
                      <a:endParaRPr lang="es-CL" sz="19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40328552"/>
                  </a:ext>
                </a:extLst>
              </a:tr>
            </a:tbl>
          </a:graphicData>
        </a:graphic>
      </p:graphicFrame>
      <p:sp>
        <p:nvSpPr>
          <p:cNvPr id="5" name="Marcador de texto 4"/>
          <p:cNvSpPr>
            <a:spLocks noGrp="1"/>
          </p:cNvSpPr>
          <p:nvPr>
            <p:ph type="body" sz="quarter" idx="4294967295"/>
          </p:nvPr>
        </p:nvSpPr>
        <p:spPr>
          <a:xfrm>
            <a:off x="6667501" y="1930400"/>
            <a:ext cx="3774374" cy="1295400"/>
          </a:xfrm>
        </p:spPr>
        <p:txBody>
          <a:bodyPr>
            <a:normAutofit lnSpcReduction="10000"/>
          </a:bodyPr>
          <a:lstStyle/>
          <a:p>
            <a:pPr algn="ctr"/>
            <a:r>
              <a:rPr lang="es-CL" dirty="0"/>
              <a:t>TR=Ingreso total (IT)</a:t>
            </a:r>
          </a:p>
          <a:p>
            <a:pPr algn="ctr"/>
            <a:r>
              <a:rPr lang="es-CL" dirty="0"/>
              <a:t>AR= Venta total (VT)</a:t>
            </a:r>
          </a:p>
          <a:p>
            <a:pPr algn="ctr"/>
            <a:r>
              <a:rPr lang="es-CL" dirty="0"/>
              <a:t>MR=</a:t>
            </a:r>
            <a:r>
              <a:rPr lang="es-CL" dirty="0" err="1"/>
              <a:t>Ingr</a:t>
            </a:r>
            <a:r>
              <a:rPr lang="es-CL" dirty="0"/>
              <a:t>. marginal (</a:t>
            </a:r>
            <a:r>
              <a:rPr lang="es-CL" dirty="0" err="1"/>
              <a:t>IMg</a:t>
            </a:r>
            <a:r>
              <a:rPr lang="es-CL" dirty="0"/>
              <a:t>)</a:t>
            </a:r>
          </a:p>
        </p:txBody>
      </p:sp>
      <p:pic>
        <p:nvPicPr>
          <p:cNvPr id="8" name="Marcador de contenido 7"/>
          <p:cNvPicPr>
            <a:picLocks noGrp="1" noChangeAspect="1"/>
          </p:cNvPicPr>
          <p:nvPr>
            <p:ph sz="quarter" idx="4294967295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81075" y="3225800"/>
            <a:ext cx="3860800" cy="2757488"/>
          </a:xfrm>
        </p:spPr>
      </p:pic>
      <p:pic>
        <p:nvPicPr>
          <p:cNvPr id="10" name="Imagen 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76225" y="2014928"/>
            <a:ext cx="1660266" cy="4269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28519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¿Cómo se mide el poder monopolístico?</a:t>
            </a:r>
          </a:p>
        </p:txBody>
      </p:sp>
      <p:sp>
        <p:nvSpPr>
          <p:cNvPr id="2" name="Marcador de contenido 1"/>
          <p:cNvSpPr>
            <a:spLocks noGrp="1"/>
          </p:cNvSpPr>
          <p:nvPr>
            <p:ph sz="half" idx="1"/>
          </p:nvPr>
        </p:nvSpPr>
        <p:spPr>
          <a:xfrm>
            <a:off x="920376" y="2160589"/>
            <a:ext cx="4493044" cy="4098543"/>
          </a:xfrm>
        </p:spPr>
        <p:txBody>
          <a:bodyPr>
            <a:normAutofit fontScale="77500" lnSpcReduction="20000"/>
          </a:bodyPr>
          <a:lstStyle/>
          <a:p>
            <a:pPr marL="457200" indent="-457200" algn="just">
              <a:buFont typeface="Wingdings" panose="05000000000000000000" pitchFamily="2" charset="2"/>
              <a:buChar char="§"/>
            </a:pPr>
            <a:r>
              <a:rPr lang="es-ES" b="0" dirty="0"/>
              <a:t>Ejemplo de cálculo -siguiendo a </a:t>
            </a:r>
            <a:r>
              <a:rPr lang="es-ES" b="0" dirty="0" err="1"/>
              <a:t>Cournot</a:t>
            </a:r>
            <a:r>
              <a:rPr lang="es-ES" b="0" dirty="0"/>
              <a:t>- de maximización de ganancia (curva TR). </a:t>
            </a:r>
          </a:p>
          <a:p>
            <a:pPr marL="457200" indent="-457200" algn="just">
              <a:buFont typeface="Wingdings" panose="05000000000000000000" pitchFamily="2" charset="2"/>
              <a:buChar char="§"/>
            </a:pPr>
            <a:r>
              <a:rPr lang="es-ES" b="0" dirty="0"/>
              <a:t>Dado que ventas totales (línea AR) aumentan con disminución de precios (línea AR de pendiente negativa), se sigue que Ingresos marginales (línea MR) divergen, aumentando más lentamente. </a:t>
            </a:r>
          </a:p>
          <a:p>
            <a:pPr marL="457200" indent="-457200" algn="just">
              <a:buFont typeface="Wingdings" panose="05000000000000000000" pitchFamily="2" charset="2"/>
              <a:buChar char="§"/>
            </a:pPr>
            <a:r>
              <a:rPr lang="es-ES" b="0" dirty="0"/>
              <a:t>Nótese que ganancia/ingreso total es 0 tanto a máximo de precios (debido a no venta) como a “venta total” (no precios), se sigue que la maximización de ganancia se encuentra en algún punto intermedio, específicamente (y asumiendo costos de producción constante, en este caso 0): en el punto que línea MR cruza el eje de cantidad (disminuye a 0). A partir de eso, ventas adicionales -a menor precio- disminuyen la ganancia.</a:t>
            </a:r>
            <a:endParaRPr lang="es-ES" dirty="0"/>
          </a:p>
        </p:txBody>
      </p:sp>
      <p:pic>
        <p:nvPicPr>
          <p:cNvPr id="5" name="Marcador de contenido 4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5960409" y="2045602"/>
            <a:ext cx="4610319" cy="37286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4424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>
            <a:extLst>
              <a:ext uri="{FF2B5EF4-FFF2-40B4-BE49-F238E27FC236}">
                <a16:creationId xmlns:a16="http://schemas.microsoft.com/office/drawing/2014/main" id="{0942A9B6-67DD-A876-FEB7-A5B3472218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Tipos de monopolio</a:t>
            </a:r>
          </a:p>
        </p:txBody>
      </p:sp>
      <p:sp>
        <p:nvSpPr>
          <p:cNvPr id="6" name="Marcador de texto 5">
            <a:extLst>
              <a:ext uri="{FF2B5EF4-FFF2-40B4-BE49-F238E27FC236}">
                <a16:creationId xmlns:a16="http://schemas.microsoft.com/office/drawing/2014/main" id="{8E34A14B-34DA-BDF2-F057-0FEEA9BC40C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MX" dirty="0"/>
              <a:t>Monopolio bilateral</a:t>
            </a:r>
          </a:p>
        </p:txBody>
      </p:sp>
      <p:sp>
        <p:nvSpPr>
          <p:cNvPr id="7" name="Marcador de contenido 6">
            <a:extLst>
              <a:ext uri="{FF2B5EF4-FFF2-40B4-BE49-F238E27FC236}">
                <a16:creationId xmlns:a16="http://schemas.microsoft.com/office/drawing/2014/main" id="{ACCA9613-C90E-BDB7-65F1-F7AD91274C6D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s-MX" dirty="0"/>
              <a:t>Situación en la cual hay un solo vendedor (un monopolio) y un solo comprador (monopsonio).</a:t>
            </a:r>
          </a:p>
        </p:txBody>
      </p:sp>
      <p:sp>
        <p:nvSpPr>
          <p:cNvPr id="8" name="Marcador de texto 7">
            <a:extLst>
              <a:ext uri="{FF2B5EF4-FFF2-40B4-BE49-F238E27FC236}">
                <a16:creationId xmlns:a16="http://schemas.microsoft.com/office/drawing/2014/main" id="{776083BA-5E1B-4C8B-1A27-1E9BF8033CE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s-MX" dirty="0"/>
              <a:t>Monopolio de precio único</a:t>
            </a:r>
          </a:p>
        </p:txBody>
      </p:sp>
      <p:sp>
        <p:nvSpPr>
          <p:cNvPr id="9" name="Marcador de contenido 8">
            <a:extLst>
              <a:ext uri="{FF2B5EF4-FFF2-40B4-BE49-F238E27FC236}">
                <a16:creationId xmlns:a16="http://schemas.microsoft.com/office/drawing/2014/main" id="{10E17120-F8BB-1897-3942-0D9B4135C075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s-MX" dirty="0"/>
              <a:t>Monopolio que debe vender cada unidad de su producción al mismo precio a todos sus consumidores.</a:t>
            </a:r>
          </a:p>
        </p:txBody>
      </p:sp>
    </p:spTree>
    <p:extLst>
      <p:ext uri="{BB962C8B-B14F-4D97-AF65-F5344CB8AC3E}">
        <p14:creationId xmlns:p14="http://schemas.microsoft.com/office/powerpoint/2010/main" val="344659571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F55D7C6-D9D2-168B-4294-D73EC68EDA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Tipos de monopolio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987F176E-C097-805E-1BA3-9D774F55827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MX" dirty="0"/>
              <a:t>Monopolio legal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603F106D-4BE8-83E5-A6A1-438736CF3E4C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s-MX" dirty="0"/>
              <a:t>Mercado en el cual la competencia y la entrada de nuevas empresas están restringidas por la concesión de una franquicia pública, una licencia gubernamental, una patente o por derechos de autor.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ADD23531-9FE5-539F-2DDF-CB6A54B8841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s-MX" dirty="0"/>
              <a:t>Monopolio natural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43570253-FE27-AE5B-BBBD-72C78638D831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s-MX" dirty="0"/>
              <a:t>Mercado en el cual las economías de escala permiten que una empresa provea a todo el mercado al costo (medio de largo plazo) más bajo posible.</a:t>
            </a:r>
          </a:p>
        </p:txBody>
      </p:sp>
    </p:spTree>
    <p:extLst>
      <p:ext uri="{BB962C8B-B14F-4D97-AF65-F5344CB8AC3E}">
        <p14:creationId xmlns:p14="http://schemas.microsoft.com/office/powerpoint/2010/main" val="284592058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">
  <a:themeElements>
    <a:clrScheme name="Integral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1091</Words>
  <Application>Microsoft Office PowerPoint</Application>
  <PresentationFormat>Panorámica</PresentationFormat>
  <Paragraphs>57</Paragraphs>
  <Slides>12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12</vt:i4>
      </vt:variant>
    </vt:vector>
  </HeadingPairs>
  <TitlesOfParts>
    <vt:vector size="18" baseType="lpstr">
      <vt:lpstr>Arial</vt:lpstr>
      <vt:lpstr>Tw Cen MT</vt:lpstr>
      <vt:lpstr>Tw Cen MT Condensed</vt:lpstr>
      <vt:lpstr>Wingdings</vt:lpstr>
      <vt:lpstr>Wingdings 3</vt:lpstr>
      <vt:lpstr>Integral</vt:lpstr>
      <vt:lpstr>Mercados regulados clase 5</vt:lpstr>
      <vt:lpstr>Monopolio</vt:lpstr>
      <vt:lpstr>Monopolio. Concepto</vt:lpstr>
      <vt:lpstr>Monopolio</vt:lpstr>
      <vt:lpstr>Modelo de cournot</vt:lpstr>
      <vt:lpstr>¿Cómo se mide el poder monopolístico? Índice Lerner</vt:lpstr>
      <vt:lpstr>¿Cómo se mide el poder monopolístico?</vt:lpstr>
      <vt:lpstr>Tipos de monopolio</vt:lpstr>
      <vt:lpstr>Tipos de monopolio</vt:lpstr>
      <vt:lpstr>Monopolio natural…el origen</vt:lpstr>
      <vt:lpstr>¿Producción propia o subcontratada?.</vt:lpstr>
      <vt:lpstr>¿Producción propia o subcontratada?.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Mercados regulados clase 5</dc:title>
  <dc:creator>Rafael Plaza</dc:creator>
  <cp:lastModifiedBy>Rafael Plaza</cp:lastModifiedBy>
  <cp:revision>1</cp:revision>
  <dcterms:created xsi:type="dcterms:W3CDTF">2024-03-26T16:56:28Z</dcterms:created>
  <dcterms:modified xsi:type="dcterms:W3CDTF">2024-03-26T16:56:55Z</dcterms:modified>
</cp:coreProperties>
</file>