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8"/>
  </p:notesMasterIdLst>
  <p:sldIdLst>
    <p:sldId id="256" r:id="rId2"/>
    <p:sldId id="276" r:id="rId3"/>
    <p:sldId id="280" r:id="rId4"/>
    <p:sldId id="277" r:id="rId5"/>
    <p:sldId id="282" r:id="rId6"/>
    <p:sldId id="274" r:id="rId7"/>
    <p:sldId id="273" r:id="rId8"/>
    <p:sldId id="259" r:id="rId9"/>
    <p:sldId id="260" r:id="rId10"/>
    <p:sldId id="279" r:id="rId11"/>
    <p:sldId id="261" r:id="rId12"/>
    <p:sldId id="263" r:id="rId13"/>
    <p:sldId id="264" r:id="rId14"/>
    <p:sldId id="265" r:id="rId15"/>
    <p:sldId id="281" r:id="rId16"/>
    <p:sldId id="275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5" autoAdjust="0"/>
    <p:restoredTop sz="50079" autoAdjust="0"/>
  </p:normalViewPr>
  <p:slideViewPr>
    <p:cSldViewPr>
      <p:cViewPr varScale="1">
        <p:scale>
          <a:sx n="51" d="100"/>
          <a:sy n="51" d="100"/>
        </p:scale>
        <p:origin x="23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F7005-B66F-47D1-80EE-28A37201CF29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A4DB5-4982-4585-9273-DFA858B2A97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753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4DB5-4982-4585-9273-DFA858B2A97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A4DB5-4982-4585-9273-DFA858B2A971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61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28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AF79B88-E515-4AF7-B147-C31123D72C7F}" type="datetimeFigureOut">
              <a:rPr lang="es-MX" smtClean="0"/>
              <a:t>13/08/24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4093A95-FA47-41FD-BA89-9C8A169B2C76}" type="slidenum">
              <a:rPr lang="es-MX" smtClean="0"/>
              <a:t>‹Nr.›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8" y="-20714618"/>
            <a:ext cx="8458200" cy="265425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</a:t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</a:t>
            </a:r>
            <a:r>
              <a:rPr spc="-5" dirty="0" err="1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Parámet</a:t>
            </a:r>
            <a:r>
              <a:rPr lang="es-MX" spc="-5" dirty="0">
                <a:solidFill>
                  <a:schemeClr val="tx1"/>
                </a:solidFill>
                <a:latin typeface="Calisto MT" panose="02040603050505030304" pitchFamily="18" charset="0"/>
              </a:rPr>
              <a:t>ros</a:t>
            </a:r>
            <a:r>
              <a:rPr lang="es-MX" spc="-50" dirty="0">
                <a:solidFill>
                  <a:schemeClr val="tx1"/>
                </a:solidFill>
                <a:latin typeface="Calisto MT" panose="02040603050505030304" pitchFamily="18" charset="0"/>
              </a:rPr>
              <a:t> Vocales </a:t>
            </a:r>
            <a:r>
              <a:rPr dirty="0">
                <a:solidFill>
                  <a:schemeClr val="tx1"/>
                </a:solidFill>
                <a:latin typeface="Calisto MT" panose="02040603050505030304" pitchFamily="18" charset="0"/>
              </a:rPr>
              <a:t>Locutivos</a:t>
            </a:r>
            <a:r>
              <a:rPr lang="es-MX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</a:t>
            </a:r>
            <a:b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es-MX" sz="48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panose="02020404030301010803" pitchFamily="18" charset="0"/>
              </a:rPr>
              <a:t>                                                  </a:t>
            </a: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Pamela Díaz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       Fonoaudióloga 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Educación y Salud Vocal 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 Segundo  Semestre </a:t>
            </a:r>
            <a: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2024</a:t>
            </a:r>
            <a:br>
              <a:rPr lang="es-MX" sz="20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  <a:t>                                           </a:t>
            </a:r>
            <a:br>
              <a:rPr lang="es-MX" sz="2000" b="0" dirty="0">
                <a:solidFill>
                  <a:schemeClr val="tx2">
                    <a:lumMod val="40000"/>
                    <a:lumOff val="60000"/>
                  </a:schemeClr>
                </a:solidFill>
                <a:latin typeface="Calisto MT" panose="02040603050505030304" pitchFamily="18" charset="0"/>
              </a:rPr>
            </a:br>
            <a:endParaRPr sz="2000" dirty="0">
              <a:solidFill>
                <a:schemeClr val="tx2">
                  <a:lumMod val="40000"/>
                  <a:lumOff val="60000"/>
                </a:schemeClr>
              </a:solidFill>
              <a:latin typeface="Calisto MT" panose="02040603050505030304" pitchFamily="18" charset="0"/>
            </a:endParaRPr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55A636FD-6858-0BB8-488B-B2485D07B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8007"/>
            <a:ext cx="282262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53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248472" cy="237626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sz="5400" dirty="0"/>
          </a:p>
        </p:txBody>
      </p:sp>
      <p:sp>
        <p:nvSpPr>
          <p:cNvPr id="4" name="3 Rectángulo"/>
          <p:cNvSpPr/>
          <p:nvPr/>
        </p:nvSpPr>
        <p:spPr>
          <a:xfrm>
            <a:off x="755576" y="3105835"/>
            <a:ext cx="73448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La </a:t>
            </a:r>
            <a:r>
              <a:rPr lang="es-MX" sz="2400" b="1" dirty="0"/>
              <a:t>intensidad</a:t>
            </a:r>
            <a:r>
              <a:rPr lang="es-MX" sz="2400" dirty="0"/>
              <a:t> se regula mediante el control del proceso de inspiración y expiración</a:t>
            </a:r>
            <a:r>
              <a:rPr lang="es-MX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085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52796"/>
            <a:ext cx="1895475" cy="9964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3200" b="0" u="sng" spc="-204" dirty="0">
                <a:latin typeface="Calisto MT" panose="02040603050505030304" pitchFamily="18" charset="0"/>
                <a:cs typeface="Arial"/>
              </a:rPr>
              <a:t> </a:t>
            </a:r>
            <a:br>
              <a:rPr lang="es-MX" sz="3200" b="0" u="sng" spc="-204" dirty="0">
                <a:latin typeface="Calisto MT" panose="02040603050505030304" pitchFamily="18" charset="0"/>
                <a:cs typeface="Arial"/>
              </a:rPr>
            </a:br>
            <a:r>
              <a:rPr lang="es-MX" sz="3200" u="sng" spc="-204" dirty="0">
                <a:latin typeface="Calisto MT" panose="02040603050505030304" pitchFamily="18" charset="0"/>
                <a:cs typeface="Arial"/>
              </a:rPr>
              <a:t> 3.</a:t>
            </a:r>
            <a:r>
              <a:rPr sz="2800" b="0" u="sng" spc="-204" dirty="0">
                <a:latin typeface="Calisto MT" panose="02040603050505030304" pitchFamily="18" charset="0"/>
                <a:cs typeface="Arial"/>
              </a:rPr>
              <a:t>T</a:t>
            </a:r>
            <a:r>
              <a:rPr sz="2800" b="0" u="sng" dirty="0">
                <a:latin typeface="Calisto MT" panose="02040603050505030304" pitchFamily="18" charset="0"/>
                <a:cs typeface="Arial"/>
              </a:rPr>
              <a:t>i</a:t>
            </a:r>
            <a:r>
              <a:rPr sz="2800" b="0" u="sng" spc="-10" dirty="0">
                <a:latin typeface="Calisto MT" panose="02040603050505030304" pitchFamily="18" charset="0"/>
                <a:cs typeface="Arial"/>
              </a:rPr>
              <a:t>mbre</a:t>
            </a:r>
            <a:endParaRPr sz="28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559763"/>
            <a:ext cx="8284228" cy="40030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914400">
              <a:lnSpc>
                <a:spcPts val="2380"/>
              </a:lnSpc>
              <a:spcBef>
                <a:spcPts val="39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“Son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características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que nos permiten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distinguir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</a:t>
            </a:r>
            <a:r>
              <a:rPr sz="2200" spc="-8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dos  </a:t>
            </a:r>
            <a:r>
              <a:rPr lang="es-MX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persona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 que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emiten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sonido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al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mismo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tono e</a:t>
            </a:r>
            <a:r>
              <a:rPr sz="22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intensidad</a:t>
            </a:r>
            <a:r>
              <a:rPr lang="es-MX"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”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23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“Es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huella digital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sz="2200" spc="-9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”</a:t>
            </a:r>
            <a:endParaRPr lang="es-MX" sz="2200" dirty="0">
              <a:latin typeface="Calisto MT" panose="02040603050505030304" pitchFamily="18" charset="0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235"/>
              </a:spcBef>
            </a:pPr>
            <a:endParaRPr lang="es-MX" sz="2200" spc="-5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318770">
              <a:lnSpc>
                <a:spcPct val="100000"/>
              </a:lnSpc>
              <a:spcBef>
                <a:spcPts val="235"/>
              </a:spcBef>
            </a:pPr>
            <a:r>
              <a:rPr sz="22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Depende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factores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tales</a:t>
            </a:r>
            <a:r>
              <a:rPr sz="2200" spc="-3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como: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Lo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</a:t>
            </a:r>
            <a:r>
              <a:rPr sz="2200" spc="-2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resonadores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40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G</a:t>
            </a:r>
            <a:r>
              <a:rPr sz="22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rado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lang="es-MX"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cierre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</a:t>
            </a:r>
            <a:r>
              <a:rPr lang="es-MX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CV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75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 estructura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ósea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del</a:t>
            </a:r>
            <a:r>
              <a:rPr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sujeto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80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r>
              <a:rPr lang="en-US"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</a:t>
            </a:r>
            <a:r>
              <a:rPr sz="22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osición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sz="2200" spc="-1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lengua</a:t>
            </a:r>
            <a:r>
              <a:rPr lang="es-MX"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232410" indent="-220345">
              <a:lnSpc>
                <a:spcPct val="100000"/>
              </a:lnSpc>
              <a:spcBef>
                <a:spcPts val="244"/>
              </a:spcBef>
              <a:buClr>
                <a:srgbClr val="FF8500"/>
              </a:buClr>
              <a:buSzPct val="95454"/>
              <a:buFont typeface="Wingdings"/>
              <a:buChar char=""/>
              <a:tabLst>
                <a:tab pos="233045" algn="l"/>
              </a:tabLst>
            </a:pP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73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561114"/>
            <a:ext cx="2811620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3200" b="0" u="sng" spc="-10" dirty="0">
                <a:latin typeface="Calisto MT" panose="02040603050505030304" pitchFamily="18" charset="0"/>
                <a:cs typeface="Arial"/>
              </a:rPr>
              <a:t>  4.</a:t>
            </a:r>
            <a:r>
              <a:rPr sz="3200" b="0" u="sng" spc="-10" dirty="0" err="1">
                <a:latin typeface="Calisto MT" panose="02040603050505030304" pitchFamily="18" charset="0"/>
                <a:cs typeface="Arial"/>
              </a:rPr>
              <a:t>Pro</a:t>
            </a:r>
            <a:r>
              <a:rPr sz="3200" b="0" u="sng" spc="5" dirty="0" err="1">
                <a:latin typeface="Calisto MT" panose="02040603050505030304" pitchFamily="18" charset="0"/>
                <a:cs typeface="Arial"/>
              </a:rPr>
              <a:t>s</a:t>
            </a:r>
            <a:r>
              <a:rPr sz="3200" b="0" u="sng" spc="-10" dirty="0" err="1">
                <a:latin typeface="Calisto MT" panose="02040603050505030304" pitchFamily="18" charset="0"/>
                <a:cs typeface="Arial"/>
              </a:rPr>
              <a:t>od</a:t>
            </a:r>
            <a:r>
              <a:rPr sz="3200" b="0" u="sng" spc="10" dirty="0" err="1">
                <a:latin typeface="Calisto MT" panose="02040603050505030304" pitchFamily="18" charset="0"/>
                <a:cs typeface="Arial"/>
              </a:rPr>
              <a:t>i</a:t>
            </a:r>
            <a:r>
              <a:rPr sz="3200" b="0" u="sng" spc="-10" dirty="0" err="1">
                <a:latin typeface="Calisto MT" panose="02040603050505030304" pitchFamily="18" charset="0"/>
                <a:cs typeface="Arial"/>
              </a:rPr>
              <a:t>a</a:t>
            </a:r>
            <a:endParaRPr sz="32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320" y="1437893"/>
            <a:ext cx="7430770" cy="110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Corresponde 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variaciones tonales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que realiza</a:t>
            </a:r>
            <a:r>
              <a:rPr sz="2200" spc="-6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sujeto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cuando esta</a:t>
            </a:r>
            <a:r>
              <a:rPr sz="22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hablando.</a:t>
            </a:r>
            <a:endParaRPr sz="2200" dirty="0">
              <a:latin typeface="Calisto MT" panose="02040603050505030304" pitchFamily="18" charset="0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conoce como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melodía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del</a:t>
            </a:r>
            <a:r>
              <a:rPr sz="2200" spc="-1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habla.</a:t>
            </a:r>
            <a:endParaRPr sz="2200" dirty="0">
              <a:latin typeface="Calisto MT" panose="02040603050505030304" pitchFamily="18" charset="0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19655" y="3808476"/>
            <a:ext cx="589915" cy="581025"/>
            <a:chOff x="1819655" y="3808476"/>
            <a:chExt cx="589915" cy="581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655" y="3808476"/>
              <a:ext cx="589788" cy="5806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5375" y="4096512"/>
              <a:ext cx="493775" cy="2514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488819" y="3926281"/>
            <a:ext cx="116459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onó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81628" y="3808476"/>
            <a:ext cx="589915" cy="581025"/>
            <a:chOff x="3881628" y="3808476"/>
            <a:chExt cx="589915" cy="58102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1628" y="3808476"/>
              <a:ext cx="589788" cy="5806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776" y="3973068"/>
              <a:ext cx="507491" cy="3749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53458" y="3926281"/>
            <a:ext cx="85026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43600" y="3808476"/>
            <a:ext cx="585470" cy="581025"/>
            <a:chOff x="5943600" y="3808476"/>
            <a:chExt cx="585470" cy="58102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3600" y="3808476"/>
              <a:ext cx="585216" cy="5806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4748" y="3849624"/>
              <a:ext cx="507491" cy="493775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18223" y="3926281"/>
            <a:ext cx="126047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Exagerada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253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492859"/>
            <a:ext cx="3099652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MX" sz="3200" u="sng" spc="10" dirty="0">
                <a:latin typeface="Calisto MT" panose="02040603050505030304" pitchFamily="18" charset="0"/>
                <a:cs typeface="Arial"/>
              </a:rPr>
              <a:t>5,Resonancia </a:t>
            </a:r>
            <a:endParaRPr sz="32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293063"/>
            <a:ext cx="8079740" cy="242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sonido inicial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producido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en </a:t>
            </a:r>
            <a:r>
              <a:rPr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</a:t>
            </a:r>
            <a:r>
              <a:rPr lang="es-MX"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CV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,  </a:t>
            </a:r>
            <a:r>
              <a:rPr sz="22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recorre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 cavidades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resonancia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focaliza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concentra 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en un punto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 </a:t>
            </a:r>
            <a:r>
              <a:rPr sz="2200" spc="-1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mayor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predominancia. </a:t>
            </a:r>
            <a:endParaRPr lang="es-MX" sz="2200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r>
              <a:rPr sz="22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Éste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es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punto el punto  de máxima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concentración sonora.</a:t>
            </a:r>
            <a:r>
              <a:rPr sz="2200" spc="-3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endParaRPr lang="es-MX" sz="2200" dirty="0">
              <a:latin typeface="Calisto MT" panose="02040603050505030304" pitchFamily="18" charset="0"/>
              <a:cs typeface="Arial"/>
            </a:endParaRPr>
          </a:p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endParaRPr lang="es-MX" sz="2200" spc="-5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080" indent="914400" algn="just">
              <a:lnSpc>
                <a:spcPct val="100099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colocación </a:t>
            </a:r>
            <a:r>
              <a:rPr sz="22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define como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punto de 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máxima  concentración </a:t>
            </a:r>
            <a:r>
              <a:rPr sz="22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sonora dentro del tracto</a:t>
            </a:r>
            <a:r>
              <a:rPr sz="22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resonancial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3022" y="3588042"/>
            <a:ext cx="3057271" cy="31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1561" y="920250"/>
            <a:ext cx="5400598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MX" sz="2800" b="0" u="sng" spc="5" dirty="0">
                <a:latin typeface="Calisto MT" panose="02040603050505030304" pitchFamily="18" charset="0"/>
                <a:cs typeface="Arial"/>
              </a:rPr>
              <a:t> 6.</a:t>
            </a:r>
            <a:r>
              <a:rPr sz="2800" b="0" u="sng" spc="5" dirty="0" err="1">
                <a:latin typeface="Calisto MT" panose="02040603050505030304" pitchFamily="18" charset="0"/>
                <a:cs typeface="Arial"/>
              </a:rPr>
              <a:t>Proyección</a:t>
            </a:r>
            <a:r>
              <a:rPr sz="2800" b="0" u="sng" spc="5" dirty="0">
                <a:latin typeface="Calisto MT" panose="02040603050505030304" pitchFamily="18" charset="0"/>
                <a:cs typeface="Arial"/>
              </a:rPr>
              <a:t> </a:t>
            </a:r>
            <a:r>
              <a:rPr sz="2800" b="0" u="sng" spc="20" dirty="0">
                <a:latin typeface="Calisto MT" panose="02040603050505030304" pitchFamily="18" charset="0"/>
                <a:cs typeface="Arial"/>
              </a:rPr>
              <a:t>de </a:t>
            </a:r>
            <a:r>
              <a:rPr sz="2800" b="0" u="sng" spc="5" dirty="0">
                <a:latin typeface="Calisto MT" panose="02040603050505030304" pitchFamily="18" charset="0"/>
                <a:cs typeface="Arial"/>
              </a:rPr>
              <a:t>la</a:t>
            </a:r>
            <a:r>
              <a:rPr sz="2800" b="0" u="sng" spc="130" dirty="0">
                <a:latin typeface="Calisto MT" panose="02040603050505030304" pitchFamily="18" charset="0"/>
                <a:cs typeface="Arial"/>
              </a:rPr>
              <a:t> </a:t>
            </a:r>
            <a:r>
              <a:rPr lang="es-MX" sz="2800" b="0" u="sng" spc="10" dirty="0">
                <a:latin typeface="Calisto MT" panose="02040603050505030304" pitchFamily="18" charset="0"/>
                <a:cs typeface="Arial"/>
              </a:rPr>
              <a:t>V</a:t>
            </a:r>
            <a:r>
              <a:rPr sz="2800" b="0" u="sng" spc="10" dirty="0">
                <a:latin typeface="Calisto MT" panose="02040603050505030304" pitchFamily="18" charset="0"/>
                <a:cs typeface="Arial"/>
              </a:rPr>
              <a:t>oz</a:t>
            </a:r>
            <a:endParaRPr sz="3200" u="sng" dirty="0">
              <a:latin typeface="Calisto MT" panose="020406030505050303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577" y="1817319"/>
            <a:ext cx="8013392" cy="481670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00"/>
              </a:spcBef>
              <a:buClr>
                <a:srgbClr val="FF8500"/>
              </a:buClr>
              <a:buSzPct val="95833"/>
              <a:buFont typeface="Arial" panose="020B0604020202020204" pitchFamily="34" charset="0"/>
              <a:buChar char="•"/>
              <a:tabLst>
                <a:tab pos="257175" algn="l"/>
              </a:tabLst>
            </a:pPr>
            <a:endParaRPr lang="es-MX" sz="2400" spc="10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400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sz="2400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Es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capacidad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dirigir  la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 determinado  punto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lugar en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</a:t>
            </a:r>
            <a:r>
              <a:rPr sz="24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espacio, 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para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obtener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una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adecuada</a:t>
            </a:r>
            <a:r>
              <a:rPr lang="en-US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eficiencia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fonatoria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400" spc="-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una  </a:t>
            </a:r>
            <a:r>
              <a:rPr sz="2400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óptima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sonoridad de la</a:t>
            </a:r>
            <a:r>
              <a:rPr sz="2400" spc="-16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</a:t>
            </a: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</a:p>
          <a:p>
            <a:pPr marL="12700" marR="5080" algn="just">
              <a:lnSpc>
                <a:spcPct val="90000"/>
              </a:lnSpc>
              <a:spcBef>
                <a:spcPts val="400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Lanzar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 dirigir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hacia  adelante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con la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maxima </a:t>
            </a:r>
            <a:r>
              <a:rPr sz="2400" spc="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eficacia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sonido de la</a:t>
            </a:r>
            <a:r>
              <a:rPr sz="2400" spc="-1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voz</a:t>
            </a: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endParaRPr lang="es-MX" sz="2400" spc="-5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proyección depende de la :</a:t>
            </a: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</a:p>
          <a:p>
            <a:pPr marL="469900" marR="5715" indent="-457200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buFont typeface="+mj-lt"/>
              <a:buAutoNum type="arabicPeriod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Resonancia                                                        </a:t>
            </a:r>
          </a:p>
          <a:p>
            <a:pPr marL="469900" marR="5715" indent="-457200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buFont typeface="+mj-lt"/>
              <a:buAutoNum type="arabicPeriod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Respiración </a:t>
            </a:r>
          </a:p>
          <a:p>
            <a:pPr marL="469900" marR="5715" indent="-457200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buFont typeface="+mj-lt"/>
              <a:buAutoNum type="arabicPeriod"/>
              <a:tabLst>
                <a:tab pos="257175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Articulación</a:t>
            </a:r>
          </a:p>
          <a:p>
            <a:pPr marL="12700" marR="5715" algn="just">
              <a:lnSpc>
                <a:spcPts val="2590"/>
              </a:lnSpc>
              <a:spcBef>
                <a:spcPts val="5"/>
              </a:spcBef>
              <a:buClr>
                <a:srgbClr val="FF8500"/>
              </a:buClr>
              <a:buSzPct val="95833"/>
              <a:tabLst>
                <a:tab pos="257175" algn="l"/>
              </a:tabLst>
            </a:pPr>
            <a:endParaRPr sz="2400" dirty="0">
              <a:latin typeface="Calisto MT" panose="02040603050505030304" pitchFamily="18" charset="0"/>
              <a:cs typeface="Arial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1180"/>
            <a:ext cx="275680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9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88AC7370-65CB-4DB4-AF01-1106C6DB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685801"/>
            <a:ext cx="7452360" cy="3657599"/>
          </a:xfrm>
        </p:spPr>
        <p:txBody>
          <a:bodyPr/>
          <a:lstStyle/>
          <a:p>
            <a:pPr marL="18288" indent="0">
              <a:buNone/>
            </a:pPr>
            <a:r>
              <a:rPr lang="es-MX" dirty="0"/>
              <a:t>E</a:t>
            </a:r>
            <a:r>
              <a:rPr lang="es-CL" dirty="0"/>
              <a:t>valuación de la habilidad fonatoria </a:t>
            </a:r>
          </a:p>
          <a:p>
            <a:pPr marL="18288" indent="0">
              <a:buNone/>
            </a:pPr>
            <a:r>
              <a:rPr lang="es-MX" dirty="0"/>
              <a:t>Determinaremos la habilidad fonatoria del estudiante </a:t>
            </a:r>
          </a:p>
          <a:p>
            <a:pPr marL="18288" indent="0">
              <a:buNone/>
            </a:pPr>
            <a:endParaRPr lang="es-MX" dirty="0"/>
          </a:p>
          <a:p>
            <a:pPr marL="475488" indent="-457200">
              <a:buAutoNum type="arabicPeriod"/>
            </a:pPr>
            <a:r>
              <a:rPr lang="es-MX" dirty="0"/>
              <a:t>El tiempo que puede sostener una fonación </a:t>
            </a:r>
          </a:p>
          <a:p>
            <a:pPr marL="475488" indent="-457200">
              <a:buAutoNum type="arabicPeriod"/>
            </a:pPr>
            <a:r>
              <a:rPr lang="es-MX" dirty="0"/>
              <a:t>El rango de frecuencias que puede emitir </a:t>
            </a:r>
          </a:p>
          <a:p>
            <a:pPr marL="475488" indent="-457200">
              <a:buAutoNum type="arabicPeriod"/>
            </a:pPr>
            <a:r>
              <a:rPr lang="es-MX" dirty="0"/>
              <a:t>El control de registros vocales </a:t>
            </a:r>
          </a:p>
          <a:p>
            <a:pPr marL="475488" indent="-457200">
              <a:buAutoNum type="arabicPeriod"/>
            </a:pPr>
            <a:r>
              <a:rPr lang="es-MX" dirty="0"/>
              <a:t>El rango de intensidades que puede producir </a:t>
            </a:r>
          </a:p>
          <a:p>
            <a:pPr marL="475488" indent="-457200">
              <a:buAutoNum type="arabicPeriod"/>
            </a:pPr>
            <a:r>
              <a:rPr lang="es-MX" dirty="0"/>
              <a:t>Y la eficiencia para convertir la energía dinámica en acústica . </a:t>
            </a:r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9FA8B585-CD34-C2C6-81AF-8068D58C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559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08912" cy="1296144"/>
          </a:xfrm>
        </p:spPr>
        <p:txBody>
          <a:bodyPr/>
          <a:lstStyle/>
          <a:p>
            <a:r>
              <a:rPr lang="es-MX" dirty="0"/>
              <a:t>            </a:t>
            </a:r>
            <a:r>
              <a:rPr lang="es-MX" sz="3600" dirty="0">
                <a:latin typeface="Calisto MT" panose="02040603050505030304" pitchFamily="18" charset="0"/>
              </a:rPr>
              <a:t>Muchas Gracias ! </a:t>
            </a:r>
          </a:p>
        </p:txBody>
      </p:sp>
      <p:pic>
        <p:nvPicPr>
          <p:cNvPr id="5" name="Imagen 4" descr="Imagen que contiene pasto, puesto, cama, mujer&#10;&#10;Descripción generada automáticamente">
            <a:extLst>
              <a:ext uri="{FF2B5EF4-FFF2-40B4-BE49-F238E27FC236}">
                <a16:creationId xmlns:a16="http://schemas.microsoft.com/office/drawing/2014/main" xmlns="" id="{8CB0EC33-F031-E5FB-068D-80609A5DC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112568" cy="34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132856"/>
            <a:ext cx="7543800" cy="2880320"/>
          </a:xfrm>
        </p:spPr>
        <p:txBody>
          <a:bodyPr/>
          <a:lstStyle/>
          <a:p>
            <a:r>
              <a:rPr lang="es-MX" sz="3200" b="0" i="1" u="sng" dirty="0">
                <a:solidFill>
                  <a:schemeClr val="tx1"/>
                </a:solidFill>
                <a:latin typeface="Calisto MT" panose="02040603050505030304" pitchFamily="18" charset="0"/>
              </a:rPr>
              <a:t>   </a:t>
            </a:r>
            <a:br>
              <a:rPr lang="es-MX" sz="3200" b="0" i="1" u="sng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32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>El acto locutivo es </a:t>
            </a:r>
            <a:r>
              <a:rPr lang="es-MX" sz="2000" b="0" i="1" dirty="0">
                <a:solidFill>
                  <a:schemeClr val="tx1"/>
                </a:solidFill>
                <a:latin typeface="Calisto MT" panose="02040603050505030304" pitchFamily="18" charset="0"/>
              </a:rPr>
              <a:t>el  decir </a:t>
            </a: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>, estos parámetros están directamente encargados de la producción vocal . </a:t>
            </a: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latin typeface="Calisto MT" panose="02040603050505030304" pitchFamily="18" charset="0"/>
              </a:rPr>
              <a:t>Se evalúan cuando una persona esta hablando .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179623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5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611560" y="474345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 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De allí que conocer la naturaleza y las características de la voz permite conocer en profundidad al individuo, ya que éste exterioriza su vivencia interna, sus tensiones, problemas y toda su personalidad a través de la voz cuando habla.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Por eso se considera que el individuo manifiesta o drena lo que es a través de su laringe.</a:t>
            </a:r>
          </a:p>
          <a:p>
            <a:r>
              <a:rPr lang="es-MX" dirty="0"/>
              <a:t> 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4888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9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79512" y="1582341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Se dice que cuando una persona habla transparenta su personalidad a través de su voz, producida por la laringe. 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Por la voz podemos conocer el estado de salud del individuo, su manera de ser, su temperamento su cultura , su origen, su estado hormonal, emocional y psíquico. 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Es decir, muchos aspectos, características y estados de salud física y psicológica se transparentan a través de la voz.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2856"/>
            <a:ext cx="1625774" cy="18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7EF1595-6678-6505-A305-1202F785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xmlns="" id="{34487C16-F806-CC2C-89C3-2FAAA123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6460"/>
            <a:ext cx="7920880" cy="52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4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971600" y="1268760"/>
            <a:ext cx="71287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Calisto MT" panose="02040603050505030304" pitchFamily="18" charset="0"/>
              </a:rPr>
              <a:t>1.Tono </a:t>
            </a:r>
          </a:p>
          <a:p>
            <a:pPr algn="ctr"/>
            <a:endParaRPr lang="es-MX" sz="3200" dirty="0">
              <a:latin typeface="Calisto MT" panose="02040603050505030304" pitchFamily="18" charset="0"/>
            </a:endParaRPr>
          </a:p>
          <a:p>
            <a:r>
              <a:rPr lang="es-MX" sz="2000" dirty="0">
                <a:latin typeface="Calisto MT" panose="02040603050505030304" pitchFamily="18" charset="0"/>
              </a:rPr>
              <a:t>El tono y la intensidad del habla están determinados principalmente por la vibración de las cuerdas vocales, su espectro está fuertemente determinado por las resonancia del tracto vocal.</a:t>
            </a:r>
            <a:br>
              <a:rPr lang="es-MX" sz="2000" dirty="0">
                <a:latin typeface="Calisto MT" panose="02040603050505030304" pitchFamily="18" charset="0"/>
              </a:rPr>
            </a:br>
            <a:endParaRPr lang="es-MX" sz="20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1268760"/>
            <a:ext cx="8056118" cy="4248472"/>
          </a:xfrm>
        </p:spPr>
        <p:txBody>
          <a:bodyPr/>
          <a:lstStyle/>
          <a:p>
            <a: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u="sng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Se denomina </a:t>
            </a:r>
            <a:r>
              <a:rPr lang="es-MX" sz="200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grave</a:t>
            </a: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 a las frecuencias más bajas de la voz humana ,  </a:t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laringe en posición baja , en hombres y frecuencias agudas a los niños  mujeres , laringe elevada. </a:t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/>
            </a:r>
            <a:b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</a:br>
            <a:r>
              <a:rPr lang="es-MX" sz="2000" b="0" dirty="0">
                <a:solidFill>
                  <a:schemeClr val="tx1"/>
                </a:solidFill>
                <a:effectLst/>
                <a:latin typeface="Calisto MT" panose="02040603050505030304" pitchFamily="18" charset="0"/>
              </a:rPr>
              <a:t> </a:t>
            </a:r>
            <a:endParaRPr lang="es-MX" sz="2000" b="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pic>
        <p:nvPicPr>
          <p:cNvPr id="4" name="Imagen 3" descr="Mujer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xmlns="" id="{400BF718-0003-BF14-EC36-704380304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68" y="46923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8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1368152"/>
          </a:xfrm>
        </p:spPr>
        <p:txBody>
          <a:bodyPr/>
          <a:lstStyle/>
          <a:p>
            <a:endParaRPr lang="es-MX" sz="3200" dirty="0">
              <a:latin typeface="Calisto MT" panose="02040603050505030304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755576" y="1268760"/>
            <a:ext cx="3862144" cy="4176464"/>
          </a:xfrm>
        </p:spPr>
        <p:txBody>
          <a:bodyPr/>
          <a:lstStyle/>
          <a:p>
            <a:pPr marL="18288" indent="0">
              <a:buNone/>
            </a:pPr>
            <a:r>
              <a:rPr lang="es-MX" sz="2800" u="sng" dirty="0">
                <a:latin typeface="Calisto MT" panose="02040603050505030304" pitchFamily="18" charset="0"/>
              </a:rPr>
              <a:t>Tono medio hablado: </a:t>
            </a:r>
          </a:p>
          <a:p>
            <a:pPr marL="18288" indent="0">
              <a:buNone/>
            </a:pPr>
            <a:r>
              <a:rPr lang="es-MX" dirty="0">
                <a:effectLst/>
              </a:rPr>
              <a:t> </a:t>
            </a:r>
            <a:r>
              <a:rPr lang="es-MX" dirty="0">
                <a:effectLst/>
                <a:latin typeface="Calisto MT" panose="02040603050505030304" pitchFamily="18" charset="0"/>
              </a:rPr>
              <a:t>Tono promedio utilizado por la persona , durante el habla espontanea . </a:t>
            </a:r>
            <a:endParaRPr lang="es-MX" dirty="0">
              <a:latin typeface="Calisto MT" panose="02040603050505030304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>
          <a:xfrm>
            <a:off x="5029200" y="2204864"/>
            <a:ext cx="3273552" cy="39604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s-MX" sz="2800" u="sng" dirty="0">
                <a:latin typeface="Calisto MT" panose="02040603050505030304" pitchFamily="18" charset="0"/>
              </a:rPr>
              <a:t>Tono optimo:</a:t>
            </a:r>
          </a:p>
          <a:p>
            <a:pPr marL="18288" indent="0">
              <a:buNone/>
            </a:pPr>
            <a:r>
              <a:rPr lang="es-MX" dirty="0"/>
              <a:t> </a:t>
            </a:r>
            <a:r>
              <a:rPr lang="es-MX" dirty="0">
                <a:effectLst/>
                <a:latin typeface="Calisto MT" panose="02040603050505030304" pitchFamily="18" charset="0"/>
              </a:rPr>
              <a:t>El </a:t>
            </a:r>
            <a:r>
              <a:rPr lang="es-MX" b="1" dirty="0">
                <a:effectLst/>
                <a:latin typeface="Calisto MT" panose="02040603050505030304" pitchFamily="18" charset="0"/>
              </a:rPr>
              <a:t>tono óptimo</a:t>
            </a:r>
            <a:r>
              <a:rPr lang="es-MX" dirty="0">
                <a:effectLst/>
                <a:latin typeface="Calisto MT" panose="02040603050505030304" pitchFamily="18" charset="0"/>
              </a:rPr>
              <a:t> es el nivel de </a:t>
            </a:r>
            <a:r>
              <a:rPr lang="es-MX" b="1" dirty="0">
                <a:effectLst/>
                <a:latin typeface="Calisto MT" panose="02040603050505030304" pitchFamily="18" charset="0"/>
              </a:rPr>
              <a:t>tono</a:t>
            </a:r>
            <a:r>
              <a:rPr lang="es-MX" dirty="0">
                <a:effectLst/>
                <a:latin typeface="Calisto MT" panose="02040603050505030304" pitchFamily="18" charset="0"/>
              </a:rPr>
              <a:t> en el cual la voz se produce de modo más eficaz, con la menor cantidad de tensión laríngea y la máxima comodidad de esfuerzo físico.</a:t>
            </a:r>
            <a:endParaRPr lang="es-MX" dirty="0">
              <a:latin typeface="Calisto MT" panose="0204060305050503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9923"/>
            <a:ext cx="3024336" cy="18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7624" y="476672"/>
            <a:ext cx="15144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5400" b="0" dirty="0">
                <a:latin typeface="Arial"/>
                <a:cs typeface="Arial"/>
              </a:rPr>
              <a:t>  </a:t>
            </a:r>
            <a:endParaRPr sz="5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7525510" y="5573269"/>
            <a:ext cx="358858" cy="457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9424" y="1556792"/>
            <a:ext cx="6904944" cy="36048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MX" sz="28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 tono d</a:t>
            </a:r>
            <a:r>
              <a:rPr sz="28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epende</a:t>
            </a:r>
            <a:r>
              <a:rPr sz="28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</a:t>
            </a:r>
            <a:r>
              <a:rPr lang="es-MX" sz="28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los siguientes factores </a:t>
            </a:r>
            <a:r>
              <a:rPr sz="2800" u="sng" spc="1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:</a:t>
            </a:r>
            <a:endParaRPr lang="es-MX" sz="2800" u="sng" spc="10" dirty="0">
              <a:solidFill>
                <a:srgbClr val="FFFFFF"/>
              </a:solidFill>
              <a:latin typeface="Calisto MT" panose="02040603050505030304" pitchFamily="18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n-US"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antidad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vibraciones por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segundo de l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os pliegues vocales 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81610" indent="-169545">
              <a:lnSpc>
                <a:spcPct val="100000"/>
              </a:lnSpc>
              <a:buChar char="•"/>
              <a:tabLst>
                <a:tab pos="182245" algn="l"/>
              </a:tabLst>
            </a:pP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A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ltura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laringe en</a:t>
            </a:r>
            <a:r>
              <a:rPr sz="2400" spc="-114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fonación.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har char="•"/>
              <a:tabLst>
                <a:tab pos="195580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G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rad</a:t>
            </a: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elongación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y relajación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lang="es-MX"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CV</a:t>
            </a:r>
            <a:r>
              <a:rPr lang="es-MX" sz="2400" spc="-7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vocal.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r>
              <a:rPr lang="es-MX"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l</a:t>
            </a: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argo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grosor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cuerda</a:t>
            </a:r>
            <a:r>
              <a:rPr sz="24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lang="es-MX" sz="2400" spc="-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</a:t>
            </a:r>
            <a:r>
              <a:rPr sz="2400" spc="-2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ocal</a:t>
            </a:r>
            <a:r>
              <a:rPr sz="2400" spc="-2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195580" indent="-182880">
              <a:lnSpc>
                <a:spcPct val="100000"/>
              </a:lnSpc>
              <a:buChar char="•"/>
              <a:tabLst>
                <a:tab pos="195580" algn="l"/>
              </a:tabLst>
            </a:pP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6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77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511" y="2023948"/>
            <a:ext cx="6993890" cy="407739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5"/>
              </a:spcBef>
            </a:pP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variación 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intensidad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depende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</a:t>
            </a:r>
            <a:r>
              <a:rPr sz="2400" spc="-114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presión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,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 de aire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y </a:t>
            </a:r>
            <a:r>
              <a:rPr sz="2400" spc="-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del grado </a:t>
            </a:r>
            <a:r>
              <a:rPr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de aproximación de</a:t>
            </a:r>
            <a:r>
              <a:rPr sz="2400" spc="-1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las</a:t>
            </a:r>
            <a:endParaRPr sz="2400" dirty="0">
              <a:latin typeface="Calisto MT" panose="02040603050505030304" pitchFamily="18" charset="0"/>
              <a:cs typeface="Arial"/>
            </a:endParaRPr>
          </a:p>
          <a:p>
            <a:pPr marL="89535" algn="ctr">
              <a:lnSpc>
                <a:spcPct val="100000"/>
              </a:lnSpc>
            </a:pPr>
            <a:r>
              <a:rPr sz="2400" spc="-5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cuerdas</a:t>
            </a:r>
            <a:r>
              <a:rPr sz="2400" spc="-45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vocales</a:t>
            </a:r>
            <a:r>
              <a:rPr lang="es-MX" sz="2400" dirty="0">
                <a:solidFill>
                  <a:srgbClr val="FFFFFF"/>
                </a:solidFill>
                <a:latin typeface="Calisto MT" panose="02040603050505030304" pitchFamily="18" charset="0"/>
                <a:cs typeface="Arial"/>
              </a:rPr>
              <a:t>.</a:t>
            </a:r>
            <a:r>
              <a:rPr lang="es-MX" sz="2400" dirty="0"/>
              <a:t> </a:t>
            </a:r>
          </a:p>
          <a:p>
            <a:pPr marL="89535" algn="ctr">
              <a:lnSpc>
                <a:spcPct val="100000"/>
              </a:lnSpc>
            </a:pPr>
            <a:endParaRPr lang="es-MX" sz="2400" dirty="0"/>
          </a:p>
          <a:p>
            <a:pPr marL="89535" algn="ctr">
              <a:lnSpc>
                <a:spcPct val="100000"/>
              </a:lnSpc>
            </a:pPr>
            <a:r>
              <a:rPr lang="es-MX" sz="2400" u="sng" dirty="0"/>
              <a:t>2.Intensidad (dB):</a:t>
            </a:r>
          </a:p>
          <a:p>
            <a:pPr marL="89535" algn="ctr">
              <a:lnSpc>
                <a:spcPct val="100000"/>
              </a:lnSpc>
            </a:pPr>
            <a:r>
              <a:rPr lang="es-MX" sz="2400" dirty="0"/>
              <a:t> Corresponde a la amplitud de la presión sonora que ejerce la voz en un medio como aire .</a:t>
            </a:r>
          </a:p>
          <a:p>
            <a:pPr marL="89535" algn="ctr">
              <a:lnSpc>
                <a:spcPct val="100000"/>
              </a:lnSpc>
            </a:pPr>
            <a:endParaRPr lang="es-MX" sz="2400" dirty="0"/>
          </a:p>
          <a:p>
            <a:pPr marL="89535" algn="ctr">
              <a:lnSpc>
                <a:spcPct val="100000"/>
              </a:lnSpc>
            </a:pPr>
            <a:r>
              <a:rPr lang="es-MX" sz="2400" dirty="0"/>
              <a:t>La variación de intensidad depende de la fuerza del ciclo de espiración . </a:t>
            </a:r>
          </a:p>
          <a:p>
            <a:pPr marL="89535" algn="ctr">
              <a:lnSpc>
                <a:spcPct val="100000"/>
              </a:lnSpc>
            </a:pPr>
            <a:endParaRPr lang="es-MX" sz="24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9624" y="-918245"/>
            <a:ext cx="643953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z="3200" u="sng" spc="-55" dirty="0">
                <a:latin typeface="Calisto MT" panose="02040603050505030304" pitchFamily="18" charset="0"/>
              </a:rPr>
              <a:t>V</a:t>
            </a:r>
            <a:br>
              <a:rPr lang="es-MX" sz="3200" u="sng" spc="-55" dirty="0">
                <a:latin typeface="Calisto MT" panose="02040603050505030304" pitchFamily="18" charset="0"/>
              </a:rPr>
            </a:br>
            <a:r>
              <a:rPr lang="es-MX" sz="3200" u="sng" spc="-55" dirty="0">
                <a:latin typeface="Calisto MT" panose="02040603050505030304" pitchFamily="18" charset="0"/>
              </a:rPr>
              <a:t/>
            </a:r>
            <a:br>
              <a:rPr lang="es-MX" sz="3200" u="sng" spc="-55" dirty="0">
                <a:latin typeface="Calisto MT" panose="02040603050505030304" pitchFamily="18" charset="0"/>
              </a:rPr>
            </a:br>
            <a:r>
              <a:rPr lang="es-MX" sz="3200" u="sng" spc="-55" dirty="0">
                <a:latin typeface="Calisto MT" panose="02040603050505030304" pitchFamily="18" charset="0"/>
              </a:rPr>
              <a:t/>
            </a:r>
            <a:br>
              <a:rPr lang="es-MX" sz="3200" u="sng" spc="-55" dirty="0">
                <a:latin typeface="Calisto MT" panose="02040603050505030304" pitchFamily="18" charset="0"/>
              </a:rPr>
            </a:br>
            <a:r>
              <a:rPr lang="es-MX" sz="3200" u="sng" spc="-55" dirty="0">
                <a:latin typeface="Calisto MT" panose="02040603050505030304" pitchFamily="18" charset="0"/>
              </a:rPr>
              <a:t/>
            </a:r>
            <a:br>
              <a:rPr lang="es-MX" sz="3200" u="sng" spc="-55" dirty="0">
                <a:latin typeface="Calisto MT" panose="02040603050505030304" pitchFamily="18" charset="0"/>
              </a:rPr>
            </a:br>
            <a:r>
              <a:rPr lang="es-MX" sz="3200" spc="-55" dirty="0">
                <a:latin typeface="Calisto MT" panose="02040603050505030304" pitchFamily="18" charset="0"/>
              </a:rPr>
              <a:t>                2. V</a:t>
            </a:r>
            <a:r>
              <a:rPr sz="2800" u="sng" spc="-55" dirty="0" err="1">
                <a:latin typeface="Calisto MT" panose="02040603050505030304" pitchFamily="18" charset="0"/>
              </a:rPr>
              <a:t>olumen</a:t>
            </a:r>
            <a:r>
              <a:rPr sz="2800" u="sng" spc="-55" dirty="0">
                <a:latin typeface="Calisto MT" panose="02040603050505030304" pitchFamily="18" charset="0"/>
              </a:rPr>
              <a:t> </a:t>
            </a:r>
            <a:r>
              <a:rPr sz="2800" u="sng" dirty="0">
                <a:latin typeface="Calisto MT" panose="02040603050505030304" pitchFamily="18" charset="0"/>
              </a:rPr>
              <a:t>o</a:t>
            </a:r>
            <a:r>
              <a:rPr sz="2800" u="sng" spc="-85" dirty="0">
                <a:latin typeface="Calisto MT" panose="02040603050505030304" pitchFamily="18" charset="0"/>
              </a:rPr>
              <a:t> </a:t>
            </a:r>
            <a:r>
              <a:rPr sz="2800" u="sng" dirty="0" err="1">
                <a:latin typeface="Calisto MT" panose="02040603050505030304" pitchFamily="18" charset="0"/>
              </a:rPr>
              <a:t>Intensidad</a:t>
            </a:r>
            <a:r>
              <a:rPr lang="es-MX" sz="2800" u="sng" dirty="0">
                <a:latin typeface="Calisto MT" panose="02040603050505030304" pitchFamily="18" charset="0"/>
              </a:rPr>
              <a:t>:</a:t>
            </a:r>
            <a:endParaRPr sz="2800" u="sng" dirty="0">
              <a:latin typeface="Calisto MT" panose="0204060305050503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612576" y="4001771"/>
            <a:ext cx="61257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266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697</TotalTime>
  <Words>506</Words>
  <Application>Microsoft Macintosh PowerPoint</Application>
  <PresentationFormat>Presentación en pantalla (4:3)</PresentationFormat>
  <Paragraphs>98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Calibri</vt:lpstr>
      <vt:lpstr>Calisto MT</vt:lpstr>
      <vt:lpstr>Garamond</vt:lpstr>
      <vt:lpstr>Palatino Linotype</vt:lpstr>
      <vt:lpstr>Wingdings</vt:lpstr>
      <vt:lpstr>Arial</vt:lpstr>
      <vt:lpstr>Elemental</vt:lpstr>
      <vt:lpstr>                                                                                                          Parámetros Vocales Locutivos                                                       Pamela Díaz                                                 Fonoaudióloga                                           Educación y Salud Vocal                                            Segundo  Semestre 2024                                              </vt:lpstr>
      <vt:lpstr>        El acto locutivo es el  decir , estos parámetros están directamente encargados de la producción vocal .     Se evalúan cuando una persona esta hablando . </vt:lpstr>
      <vt:lpstr>Presentación de PowerPoint</vt:lpstr>
      <vt:lpstr>Presentación de PowerPoint</vt:lpstr>
      <vt:lpstr>Presentación de PowerPoint</vt:lpstr>
      <vt:lpstr>    Se denomina grave a las frecuencias más bajas de la voz humana ,   laringe en posición baja , en hombres y frecuencias agudas a los niños  mujeres , laringe elevada.     </vt:lpstr>
      <vt:lpstr>Presentación de PowerPoint</vt:lpstr>
      <vt:lpstr>  </vt:lpstr>
      <vt:lpstr>V                    2. Volumen o Intensidad:</vt:lpstr>
      <vt:lpstr>Presentación de PowerPoint</vt:lpstr>
      <vt:lpstr>   3.Timbre</vt:lpstr>
      <vt:lpstr>  4.Prosodia</vt:lpstr>
      <vt:lpstr>5,Resonancia </vt:lpstr>
      <vt:lpstr> 6.Proyección de la Voz</vt:lpstr>
      <vt:lpstr>Presentación de PowerPoint</vt:lpstr>
      <vt:lpstr>            Muchas Gracias !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Parámetros Vocales Locutivos                                               Pamela Díaz Gallegos                                                  Fonoaudióloga                                           Educación y Salud Vocal                                        Facultad de Derecho Uchile                                             Segundo  Semestre , 2020</dc:title>
  <dc:creator>Toshiba</dc:creator>
  <cp:lastModifiedBy>Usuario de Microsoft Office</cp:lastModifiedBy>
  <cp:revision>44</cp:revision>
  <dcterms:created xsi:type="dcterms:W3CDTF">2020-09-22T18:02:38Z</dcterms:created>
  <dcterms:modified xsi:type="dcterms:W3CDTF">2024-08-13T16:20:28Z</dcterms:modified>
</cp:coreProperties>
</file>