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74" r:id="rId10"/>
    <p:sldId id="266" r:id="rId11"/>
    <p:sldId id="267" r:id="rId12"/>
    <p:sldId id="268" r:id="rId13"/>
    <p:sldId id="278" r:id="rId14"/>
    <p:sldId id="279" r:id="rId15"/>
    <p:sldId id="270" r:id="rId16"/>
    <p:sldId id="280" r:id="rId17"/>
    <p:sldId id="281" r:id="rId18"/>
    <p:sldId id="269" r:id="rId19"/>
    <p:sldId id="282" r:id="rId20"/>
    <p:sldId id="283" r:id="rId21"/>
    <p:sldId id="272" r:id="rId22"/>
    <p:sldId id="277" r:id="rId23"/>
    <p:sldId id="284" r:id="rId2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52F87-BAC9-4644-A0E2-F7BF05F78EDA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91A4E-D67D-4FBD-A5A5-E33300148D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363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91A4E-D67D-4FBD-A5A5-E33300148D59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3367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AD7AF2A-B3A1-43E8-80EC-19D908DF05D6}" type="datetimeFigureOut">
              <a:rPr lang="es-MX" smtClean="0"/>
              <a:t>27/08/2024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738536"/>
            <a:ext cx="5688632" cy="1762472"/>
          </a:xfrm>
        </p:spPr>
        <p:txBody>
          <a:bodyPr>
            <a:normAutofit/>
          </a:bodyPr>
          <a:lstStyle/>
          <a:p>
            <a:r>
              <a:rPr lang="es-MX" dirty="0">
                <a:latin typeface="Calisto MT" panose="02040603050505030304" pitchFamily="18" charset="0"/>
              </a:rPr>
              <a:t>Patologías Vocales</a:t>
            </a:r>
            <a:r>
              <a:rPr lang="es-MX" dirty="0"/>
              <a:t> 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55137"/>
            <a:ext cx="3888432" cy="1371600"/>
          </a:xfrm>
          <a:prstGeom prst="rect">
            <a:avLst/>
          </a:prstGeom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494960" cy="5949280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/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sz="2000" b="1" dirty="0">
              <a:latin typeface="Calisto MT" panose="02040603050505030304" pitchFamily="18" charset="0"/>
            </a:endParaRPr>
          </a:p>
          <a:p>
            <a:endParaRPr lang="es-MX" sz="2000" b="1" dirty="0">
              <a:latin typeface="Calisto MT" panose="02040603050505030304" pitchFamily="18" charset="0"/>
            </a:endParaRPr>
          </a:p>
          <a:p>
            <a:r>
              <a:rPr lang="es-MX" sz="2000" b="1" dirty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Electivo Salud &amp; Educación Vocal </a:t>
            </a:r>
          </a:p>
          <a:p>
            <a:r>
              <a:rPr lang="es-MX" sz="2000" b="1" dirty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Docente : Pamela Díaz G.</a:t>
            </a:r>
          </a:p>
          <a:p>
            <a:r>
              <a:rPr lang="es-MX" sz="2000" b="1" dirty="0" smtClean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Segundo</a:t>
            </a:r>
            <a:r>
              <a:rPr lang="es-MX" sz="2000" b="1" dirty="0" smtClean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  </a:t>
            </a:r>
            <a:r>
              <a:rPr lang="es-MX" sz="2000" b="1" dirty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Semestre </a:t>
            </a:r>
            <a:r>
              <a:rPr lang="es-MX" sz="2000" b="1" dirty="0" smtClean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2024</a:t>
            </a:r>
          </a:p>
          <a:p>
            <a:r>
              <a:rPr lang="es-MX" sz="2000" b="1" dirty="0" smtClean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 </a:t>
            </a:r>
            <a:endParaRPr lang="es-MX" sz="2000" b="1" dirty="0">
              <a:solidFill>
                <a:schemeClr val="tx1">
                  <a:lumMod val="95000"/>
                </a:schemeClr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095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24744"/>
            <a:ext cx="8229600" cy="4608512"/>
          </a:xfrm>
        </p:spPr>
      </p:pic>
    </p:spTree>
    <p:extLst>
      <p:ext uri="{BB962C8B-B14F-4D97-AF65-F5344CB8AC3E}">
        <p14:creationId xmlns:p14="http://schemas.microsoft.com/office/powerpoint/2010/main" val="710510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400" b="1" dirty="0">
                <a:latin typeface="Calisto MT" panose="02040603050505030304" pitchFamily="18" charset="0"/>
              </a:rPr>
              <a:t>                      Qué son los Quistes ?</a:t>
            </a:r>
            <a:endParaRPr lang="es-MX" sz="24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 </a:t>
            </a:r>
          </a:p>
        </p:txBody>
      </p:sp>
      <p:sp>
        <p:nvSpPr>
          <p:cNvPr id="4" name="3 Rectángulo"/>
          <p:cNvSpPr/>
          <p:nvPr/>
        </p:nvSpPr>
        <p:spPr>
          <a:xfrm>
            <a:off x="755576" y="2420888"/>
            <a:ext cx="770485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MX" sz="2000" dirty="0">
                <a:latin typeface="Calisto MT" panose="02040603050505030304" pitchFamily="18" charset="0"/>
              </a:rPr>
              <a:t>Los quistes  se localizan en la capa superficial de la cuerda  y pueden ser de dos tipos.</a:t>
            </a: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 </a:t>
            </a: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Los principales síntomas son tos , roquera , dolor de garganta </a:t>
            </a: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Los quistes de retención son atribuibles a trauma fonatorio o abuso vocal , el reflujo </a:t>
            </a:r>
            <a:r>
              <a:rPr lang="es-MX" sz="2000" dirty="0" err="1">
                <a:latin typeface="Calisto MT" panose="02040603050505030304" pitchFamily="18" charset="0"/>
              </a:rPr>
              <a:t>faringolaringeo</a:t>
            </a:r>
            <a:r>
              <a:rPr lang="es-MX" sz="2000" dirty="0">
                <a:latin typeface="Calisto MT" panose="02040603050505030304" pitchFamily="18" charset="0"/>
              </a:rPr>
              <a:t> y las infecciones de las vías respiratorias altas .</a:t>
            </a: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Los quistes epidérmicos a conductas de abuso vocal . </a:t>
            </a: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 </a:t>
            </a:r>
            <a:endParaRPr lang="es-MX" sz="2000" b="0" i="0" dirty="0">
              <a:effectLst/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991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92696"/>
            <a:ext cx="8128000" cy="5184576"/>
          </a:xfrm>
        </p:spPr>
      </p:pic>
    </p:spTree>
    <p:extLst>
      <p:ext uri="{BB962C8B-B14F-4D97-AF65-F5344CB8AC3E}">
        <p14:creationId xmlns:p14="http://schemas.microsoft.com/office/powerpoint/2010/main" val="2377860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dirty="0">
                <a:solidFill>
                  <a:schemeClr val="tx1"/>
                </a:solidFill>
                <a:latin typeface="Calisto MT" panose="02040603050505030304" pitchFamily="18" charset="0"/>
              </a:rPr>
              <a:t>                    Papilomatosis 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Los papilomas son lesiones verrugosas que se desarrollan en el epitelio e invaden más profundamente en músculo de la cuerda vocal. 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Los papilomas son tumores persistentes causados por virus. 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frecuente, esta alteración puede comenzar en edad adulta. </a:t>
            </a:r>
          </a:p>
          <a:p>
            <a:pPr marL="64008" indent="0" fontAlgn="base">
              <a:buNone/>
            </a:pPr>
            <a:endParaRPr lang="es-MX" sz="22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En los niños el desarrollo de los papilomas usualmente disminuye con la edad y a menudo desaparecen durante la pubertad</a:t>
            </a:r>
            <a:r>
              <a:rPr lang="es-MX" dirty="0">
                <a:latin typeface="Calisto MT" panose="02040603050505030304" pitchFamily="18" charset="0"/>
              </a:rPr>
              <a:t>.</a:t>
            </a:r>
          </a:p>
          <a:p>
            <a:pPr marL="64008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​</a:t>
            </a:r>
          </a:p>
          <a:p>
            <a:pPr marL="64008" indent="0" fontAlgn="base">
              <a:buNone/>
            </a:pPr>
            <a:r>
              <a:rPr lang="es-MX" dirty="0"/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96766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836712"/>
            <a:ext cx="6120680" cy="4896544"/>
          </a:xfrm>
        </p:spPr>
      </p:pic>
    </p:spTree>
    <p:extLst>
      <p:ext uri="{BB962C8B-B14F-4D97-AF65-F5344CB8AC3E}">
        <p14:creationId xmlns:p14="http://schemas.microsoft.com/office/powerpoint/2010/main" val="3671213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>
                <a:latin typeface="Calisto MT" panose="02040603050505030304" pitchFamily="18" charset="0"/>
              </a:rPr>
              <a:t>             </a:t>
            </a:r>
            <a:r>
              <a:rPr lang="es-MX" sz="2800" dirty="0">
                <a:solidFill>
                  <a:schemeClr val="tx1"/>
                </a:solidFill>
                <a:latin typeface="Calisto MT" panose="02040603050505030304" pitchFamily="18" charset="0"/>
              </a:rPr>
              <a:t>Laringitis Crónica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es-MX" sz="2000" dirty="0"/>
              <a:t>El término de laringitis es usado para describir una inflamación de la mucosa de las cuerdas vocales, causando una disfonía de leve a severa con disminución del tono de la voz y quiebres vocales intermitentes.</a:t>
            </a:r>
          </a:p>
          <a:p>
            <a:pPr marL="64008" indent="0">
              <a:buNone/>
            </a:pPr>
            <a:endParaRPr lang="es-MX" sz="2000" dirty="0"/>
          </a:p>
          <a:p>
            <a:pPr marL="64008" indent="0">
              <a:buNone/>
            </a:pPr>
            <a:endParaRPr lang="es-MX" sz="2000" dirty="0"/>
          </a:p>
          <a:p>
            <a:pPr marL="64008" indent="0">
              <a:buNone/>
            </a:pPr>
            <a:r>
              <a:rPr lang="es-MX" sz="2000" dirty="0"/>
              <a:t> En casos muy severos, se pude producir afonía (ausencia completa de voz.</a:t>
            </a:r>
          </a:p>
        </p:txBody>
      </p:sp>
    </p:spTree>
    <p:extLst>
      <p:ext uri="{BB962C8B-B14F-4D97-AF65-F5344CB8AC3E}">
        <p14:creationId xmlns:p14="http://schemas.microsoft.com/office/powerpoint/2010/main" val="1816308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652" y="1311101"/>
            <a:ext cx="6264696" cy="4235797"/>
          </a:xfrm>
        </p:spPr>
      </p:pic>
    </p:spTree>
    <p:extLst>
      <p:ext uri="{BB962C8B-B14F-4D97-AF65-F5344CB8AC3E}">
        <p14:creationId xmlns:p14="http://schemas.microsoft.com/office/powerpoint/2010/main" val="423388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solidFill>
                  <a:schemeClr val="tx1"/>
                </a:solidFill>
                <a:latin typeface="Calisto MT" panose="02040603050505030304" pitchFamily="18" charset="0"/>
              </a:rPr>
              <a:t>                        Cáncer Laríngeo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es-MX" sz="2000" dirty="0">
                <a:latin typeface="Calisto MT" panose="02040603050505030304" pitchFamily="18" charset="0"/>
              </a:rPr>
              <a:t>La etiología es diversa pero esta asociada al consumo de tabaco y al alcohol . Los síntomas frecuentes son disfonías y ronquera persistente .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719505"/>
            <a:ext cx="5328592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48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764704"/>
            <a:ext cx="6480720" cy="4320480"/>
          </a:xfrm>
        </p:spPr>
      </p:pic>
    </p:spTree>
    <p:extLst>
      <p:ext uri="{BB962C8B-B14F-4D97-AF65-F5344CB8AC3E}">
        <p14:creationId xmlns:p14="http://schemas.microsoft.com/office/powerpoint/2010/main" val="2299474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>
                <a:solidFill>
                  <a:schemeClr val="tx1"/>
                </a:solidFill>
                <a:latin typeface="Calisto MT" panose="02040603050505030304" pitchFamily="18" charset="0"/>
              </a:rPr>
              <a:t>    Disfonía Musculo Tensional (DMT)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b="1" dirty="0">
                <a:latin typeface="Calisto MT" panose="02040603050505030304" pitchFamily="18" charset="0"/>
              </a:rPr>
              <a:t>¿</a:t>
            </a:r>
            <a:r>
              <a:rPr lang="es-MX" sz="2000" b="1" dirty="0">
                <a:latin typeface="Calisto MT" panose="02040603050505030304" pitchFamily="18" charset="0"/>
              </a:rPr>
              <a:t>Qué es la Disfonía Músculo Tensional?</a:t>
            </a:r>
          </a:p>
          <a:p>
            <a:pPr marL="64008" indent="0" fontAlgn="base">
              <a:buNone/>
            </a:pPr>
            <a:r>
              <a:rPr lang="es-MX" sz="2000" dirty="0"/>
              <a:t> 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Los estudiantes  con disfonía musculo tensional presentan una tensión laríngea y faríngea aumentada, con laringe elevada, tensión suprahioidea, rigidez y tensión muscular en hombros, cuello y mandíbula, voz soplada, con cuerdas vocales tensas, presencia de edema  de cuerdas vocales.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 Si esta situación se mantiene lleva a cambios en la mucosa cordal .</a:t>
            </a:r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96136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17290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alisto MT" panose="02040603050505030304" pitchFamily="18" charset="0"/>
              </a:rPr>
              <a:t>                Patologías Vocales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>
            <a:normAutofit fontScale="32500" lnSpcReduction="20000"/>
          </a:bodyPr>
          <a:lstStyle/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endParaRPr lang="es-MX" sz="5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5500" dirty="0">
                <a:latin typeface="Calisto MT" panose="02040603050505030304" pitchFamily="18" charset="0"/>
              </a:rPr>
              <a:t>Las alteraciones de la voz más comunes pueden ser divididas en dos grandes grupos:</a:t>
            </a:r>
          </a:p>
          <a:p>
            <a:pPr marL="64008" indent="0" fontAlgn="base">
              <a:buNone/>
            </a:pPr>
            <a:endParaRPr lang="es-MX" sz="55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endParaRPr lang="es-MX" sz="55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5500" u="sng" dirty="0">
                <a:latin typeface="Calisto MT" panose="02040603050505030304" pitchFamily="18" charset="0"/>
              </a:rPr>
              <a:t>1.Alteraciones Orgánicas .</a:t>
            </a:r>
          </a:p>
          <a:p>
            <a:pPr marL="64008" indent="0" fontAlgn="base">
              <a:buNone/>
            </a:pPr>
            <a:endParaRPr lang="es-MX" sz="5500" u="sng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5500" dirty="0">
                <a:latin typeface="Calisto MT" panose="02040603050505030304" pitchFamily="18" charset="0"/>
              </a:rPr>
              <a:t>En las alteraciones vocales orgánicas , las cuerdas vocales presentan algún      tipo de anormalidad estructural ,  afectando la anatomía del pliegue vocal. .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s-MX" sz="5500" dirty="0">
              <a:latin typeface="Calisto MT" panose="02040603050505030304" pitchFamily="18" charset="0"/>
            </a:endParaRP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Nódulos Vocales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Pólipos Vocales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Edema de Reinke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Granuloma y Ulcera de Contacto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Quistes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Laringitis Aguda y Crónica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Papiloma</a:t>
            </a:r>
          </a:p>
          <a:p>
            <a:pPr marL="635508" indent="-571500" fontAlgn="base">
              <a:buFont typeface="+mj-lt"/>
              <a:buAutoNum type="romanUcPeriod"/>
            </a:pPr>
            <a:endParaRPr lang="es-MX" sz="55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endParaRPr lang="es-MX" sz="50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MX" sz="5000" dirty="0"/>
          </a:p>
        </p:txBody>
      </p:sp>
    </p:spTree>
    <p:extLst>
      <p:ext uri="{BB962C8B-B14F-4D97-AF65-F5344CB8AC3E}">
        <p14:creationId xmlns:p14="http://schemas.microsoft.com/office/powerpoint/2010/main" val="9840259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200" b="1" dirty="0">
                <a:latin typeface="Calisto MT" panose="02040603050505030304" pitchFamily="18" charset="0"/>
              </a:rPr>
              <a:t>Cuál es la causa de la disfonía Músculo  Tensional?</a:t>
            </a:r>
            <a:endParaRPr lang="es-MX" sz="2200" dirty="0">
              <a:latin typeface="Calisto MT" panose="02040603050505030304" pitchFamily="18" charset="0"/>
            </a:endParaRPr>
          </a:p>
          <a:p>
            <a:pPr fontAlgn="base"/>
            <a:endParaRPr lang="es-MX" sz="22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Los usuarios con esta alteración vocal reportan dolor muscular en zonas laríngeas y vecinas a la laringe. 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El estrés emocional o conflictos interpersonales son elementos importantes asociados comúnmente a la disfonía musculo tensional. 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Además, un uso muscular inadecuado de la voz y abuso vocal son factores importantes.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01713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solidFill>
                  <a:schemeClr val="tx1"/>
                </a:solidFill>
                <a:latin typeface="Calisto MT" panose="02040603050505030304" pitchFamily="18" charset="0"/>
              </a:rPr>
              <a:t>                     Disfonía Psicológica</a:t>
            </a:r>
            <a:br>
              <a:rPr lang="es-MX" sz="2400" dirty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2400" dirty="0">
                <a:solidFill>
                  <a:schemeClr val="tx1"/>
                </a:solidFill>
                <a:latin typeface="Calisto MT" panose="02040603050505030304" pitchFamily="18" charset="0"/>
              </a:rPr>
              <a:t/>
            </a:r>
            <a:br>
              <a:rPr lang="es-MX" sz="2400" dirty="0">
                <a:solidFill>
                  <a:schemeClr val="tx1"/>
                </a:solidFill>
                <a:latin typeface="Calisto MT" panose="02040603050505030304" pitchFamily="18" charset="0"/>
              </a:rPr>
            </a:br>
            <a:endParaRPr lang="es-MX" sz="240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6048"/>
          </a:xfrm>
        </p:spPr>
        <p:txBody>
          <a:bodyPr>
            <a:normAutofit fontScale="92500"/>
          </a:bodyPr>
          <a:lstStyle/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Es un cuadro de disfonía funcional más frecuente en mujeres, de inicio súbito, asociado a un evento precipitante, en el cual no hay historia de enfermedad laríngea. 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Se presenta como síntoma aislado sin otros síntomas.</a:t>
            </a:r>
          </a:p>
          <a:p>
            <a:pPr marL="64008" indent="0" fontAlgn="base">
              <a:buNone/>
            </a:pPr>
            <a:r>
              <a:rPr lang="es-MX" sz="2200" b="1" dirty="0">
                <a:latin typeface="Calisto MT" panose="02040603050505030304" pitchFamily="18" charset="0"/>
              </a:rPr>
              <a:t>¿Cuál es la causa de la disfonía conversiva?</a:t>
            </a:r>
            <a:endParaRPr lang="es-MX" sz="22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 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De base siempre hay cuadros psicológicos importantes como depresión mayor, muerte de un familiar, abandono, separación matrimonial, etc.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El estrés y tensión psíquica induce a una reacción psicológica de conversión. Esta reacción es un intento directo de desviar o cambiar la atención del problema real. Permite que el paciente dirija su atención en la voz en vez de la verdadera fuente estrés o conflicto emocional. Los cambios de la voz son métodos inconscientes para evitar los fuertes conflictos interpersonales que causan el estrés, la depresión o la ansiedad</a:t>
            </a:r>
            <a:r>
              <a:rPr lang="es-MX" sz="2600" dirty="0">
                <a:latin typeface="Calisto MT" panose="02040603050505030304" pitchFamily="18" charset="0"/>
              </a:rPr>
              <a:t>.</a:t>
            </a:r>
          </a:p>
          <a:p>
            <a:pPr fontAlgn="base"/>
            <a:endParaRPr lang="es-MX" dirty="0"/>
          </a:p>
          <a:p>
            <a:pPr marL="64008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7435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3600" dirty="0">
                <a:latin typeface="Calisto MT" panose="02040603050505030304" pitchFamily="18" charset="0"/>
              </a:rPr>
              <a:t>   </a:t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>       Programa de higiene de la Voz.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s-MX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7235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400" dirty="0"/>
              <a:t>Lo que nunca debemos olvidar !!</a:t>
            </a:r>
            <a:endParaRPr lang="es-C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s-MX" sz="2800" dirty="0"/>
          </a:p>
          <a:p>
            <a:pPr marL="406908" indent="-342900">
              <a:buAutoNum type="arabicPeriod"/>
            </a:pPr>
            <a:r>
              <a:rPr lang="es-MX" sz="1800" dirty="0"/>
              <a:t>Beber dos litros de agua al día </a:t>
            </a:r>
          </a:p>
          <a:p>
            <a:pPr marL="406908" indent="-342900">
              <a:buAutoNum type="arabicPeriod"/>
            </a:pPr>
            <a:r>
              <a:rPr lang="es-MX" sz="1800" dirty="0"/>
              <a:t>Disminuir los azucares </a:t>
            </a:r>
            <a:endParaRPr lang="es-CL" sz="1800" dirty="0"/>
          </a:p>
          <a:p>
            <a:pPr marL="406908" indent="-342900">
              <a:buAutoNum type="arabicPeriod"/>
            </a:pPr>
            <a:r>
              <a:rPr lang="es-MX" sz="1800" dirty="0"/>
              <a:t>No es recomendable comer después de las 21.00 </a:t>
            </a:r>
          </a:p>
          <a:p>
            <a:pPr marL="406908" indent="-342900">
              <a:buAutoNum type="arabicPeriod"/>
            </a:pPr>
            <a:r>
              <a:rPr lang="es-MX" sz="1800" dirty="0"/>
              <a:t>No beber líquidos mientras esta almorzando o cenando </a:t>
            </a:r>
          </a:p>
          <a:p>
            <a:pPr marL="406908" indent="-342900">
              <a:buAutoNum type="arabicPeriod"/>
            </a:pPr>
            <a:r>
              <a:rPr lang="es-MX" sz="1800" dirty="0"/>
              <a:t>Eliminar alimentos picantes , condimentados y mucha fritura </a:t>
            </a:r>
          </a:p>
          <a:p>
            <a:pPr marL="406908" indent="-342900">
              <a:buAutoNum type="arabicPeriod"/>
            </a:pPr>
            <a:r>
              <a:rPr lang="es-MX" sz="1800" dirty="0"/>
              <a:t>No consumir </a:t>
            </a:r>
            <a:r>
              <a:rPr lang="es-MX" sz="1800" dirty="0" err="1"/>
              <a:t>alkas</a:t>
            </a:r>
            <a:r>
              <a:rPr lang="es-MX" sz="1800" dirty="0"/>
              <a:t> o productos para la garganta con alcohol </a:t>
            </a:r>
          </a:p>
          <a:p>
            <a:pPr marL="406908" indent="-342900">
              <a:buAutoNum type="arabicPeriod"/>
            </a:pPr>
            <a:r>
              <a:rPr lang="es-MX" sz="1800" dirty="0"/>
              <a:t>Descanso </a:t>
            </a:r>
          </a:p>
          <a:p>
            <a:pPr marL="406908" indent="-342900">
              <a:buAutoNum type="arabicPeriod"/>
            </a:pPr>
            <a:endParaRPr lang="es-MX" sz="1800" dirty="0"/>
          </a:p>
          <a:p>
            <a:pPr marL="406908" indent="-342900">
              <a:buAutoNum type="arabicPeriod"/>
            </a:pPr>
            <a:endParaRPr lang="es-MX" sz="1800" dirty="0"/>
          </a:p>
          <a:p>
            <a:pPr marL="406908" indent="-342900">
              <a:buAutoNum type="arabicPeriod"/>
            </a:pPr>
            <a:r>
              <a:rPr lang="es-MX" sz="2000" dirty="0"/>
              <a:t>        “   Vida simple , pensamiento elevado “ </a:t>
            </a:r>
          </a:p>
          <a:p>
            <a:pPr marL="64008" indent="0">
              <a:buNone/>
            </a:pPr>
            <a:endParaRPr lang="es-MX" sz="2000" dirty="0"/>
          </a:p>
          <a:p>
            <a:pPr marL="406908" indent="-342900">
              <a:buAutoNum type="arabicPeriod"/>
            </a:pPr>
            <a:endParaRPr lang="es-MX" sz="2000" dirty="0"/>
          </a:p>
          <a:p>
            <a:pPr marL="406908" indent="-342900">
              <a:buAutoNum type="arabicPeriod"/>
            </a:pPr>
            <a:endParaRPr lang="es-MX" sz="2000" dirty="0"/>
          </a:p>
          <a:p>
            <a:pPr marL="64008" indent="0">
              <a:buNone/>
            </a:pPr>
            <a:r>
              <a:rPr lang="es-MX" sz="1600" dirty="0"/>
              <a:t>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524544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8096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899592" y="1443841"/>
            <a:ext cx="59584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MX" sz="2400" u="sng" dirty="0">
                <a:latin typeface="Calisto MT" panose="02040603050505030304" pitchFamily="18" charset="0"/>
              </a:rPr>
              <a:t>2.Alteraciones Vocales Funcionales:</a:t>
            </a: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MX" sz="2000" dirty="0">
                <a:latin typeface="Calisto MT" panose="02040603050505030304" pitchFamily="18" charset="0"/>
              </a:rPr>
              <a:t>Alteraciones de la voz en ausencia de una patología estructural visible o patología neurológica.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s-MX" sz="2000" dirty="0">
              <a:latin typeface="Calisto MT" panose="02040603050505030304" pitchFamily="18" charset="0"/>
            </a:endParaRP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Disfonía Músculo Tensional</a:t>
            </a: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Fatiga Vocal</a:t>
            </a: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Muda Incompleta o Puberfonía</a:t>
            </a: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Disfonía Conversiva</a:t>
            </a:r>
          </a:p>
          <a:p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8281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54808"/>
          </a:xfrm>
        </p:spPr>
        <p:txBody>
          <a:bodyPr>
            <a:norm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endParaRPr lang="es-MX" sz="2400" u="sng" dirty="0">
              <a:latin typeface="Calisto MT" panose="02040603050505030304" pitchFamily="18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endParaRPr lang="es-MX" sz="2400" u="sng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endParaRPr lang="es-MX" sz="2400" u="sng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400" u="sng" dirty="0">
                <a:latin typeface="Calisto MT" panose="02040603050505030304" pitchFamily="18" charset="0"/>
              </a:rPr>
              <a:t>Alteraciones Vocales Neurológicas:</a:t>
            </a:r>
          </a:p>
          <a:p>
            <a:pPr marL="64008" indent="0" fontAlgn="base">
              <a:buNone/>
            </a:pPr>
            <a:endParaRPr lang="es-MX" sz="2400" u="sng" dirty="0">
              <a:latin typeface="Calisto MT" panose="02040603050505030304" pitchFamily="18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MX" b="1" dirty="0"/>
              <a:t>​</a:t>
            </a:r>
            <a:r>
              <a:rPr lang="es-MX" sz="2000" dirty="0">
                <a:latin typeface="Calisto MT" panose="02040603050505030304" pitchFamily="18" charset="0"/>
              </a:rPr>
              <a:t>Este tipo de alteraciones son producidas por algún desorden que afecta al sistema nervioso, ya sea central o periférico.</a:t>
            </a:r>
          </a:p>
          <a:p>
            <a:pPr marL="578358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Parálisis de cuerda vocal</a:t>
            </a:r>
          </a:p>
          <a:p>
            <a:pPr marL="578358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Disfonía espasmódica</a:t>
            </a:r>
          </a:p>
          <a:p>
            <a:pPr marL="578358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Temblor de la voz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29039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dirty="0">
                <a:latin typeface="Calisto MT" panose="02040603050505030304" pitchFamily="18" charset="0"/>
              </a:rPr>
              <a:t>                 Cuerda Vocal Normal </a:t>
            </a:r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16832"/>
            <a:ext cx="4464496" cy="4175746"/>
          </a:xfrm>
        </p:spPr>
      </p:pic>
      <p:pic>
        <p:nvPicPr>
          <p:cNvPr id="1026" name="Picture 2" descr="Cuerdas vocal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916832"/>
            <a:ext cx="4392488" cy="4175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523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340768"/>
            <a:ext cx="6552728" cy="3744416"/>
          </a:xfrm>
        </p:spPr>
      </p:pic>
    </p:spTree>
    <p:extLst>
      <p:ext uri="{BB962C8B-B14F-4D97-AF65-F5344CB8AC3E}">
        <p14:creationId xmlns:p14="http://schemas.microsoft.com/office/powerpoint/2010/main" val="280533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dirty="0">
                <a:latin typeface="Calisto MT" panose="02040603050505030304" pitchFamily="18" charset="0"/>
              </a:rPr>
              <a:t>             Nódulos Vocales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400" b="1" dirty="0">
                <a:latin typeface="Calisto MT" panose="02040603050505030304" pitchFamily="18" charset="0"/>
              </a:rPr>
              <a:t>     Cuál es la causa de los nódulos vocales?</a:t>
            </a:r>
            <a:endParaRPr lang="es-MX" sz="24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400" dirty="0">
                <a:latin typeface="Calisto MT" panose="02040603050505030304" pitchFamily="18" charset="0"/>
              </a:rPr>
              <a:t> 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La causa de los nódulos es el traumatismo vocal por esfuerzo vocal , que al aumentar la tensión y prolongarse en el tiempo, producirían una degeneración inflamatoria en la capa superficial  con fibrosis, congestión vascular y edema . 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Son lesiones frecuentes en personas que utilizan su voz con mala técnica vocal.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marL="64008" indent="0">
              <a:buNone/>
            </a:pPr>
            <a:r>
              <a:rPr lang="es-MX" sz="2000" b="1" dirty="0">
                <a:latin typeface="Calisto MT" panose="02040603050505030304" pitchFamily="18" charset="0"/>
              </a:rPr>
              <a:t>CONDUCTAS DE ABUSO Y MAL USO VOCAL </a:t>
            </a:r>
          </a:p>
        </p:txBody>
      </p:sp>
    </p:spTree>
    <p:extLst>
      <p:ext uri="{BB962C8B-B14F-4D97-AF65-F5344CB8AC3E}">
        <p14:creationId xmlns:p14="http://schemas.microsoft.com/office/powerpoint/2010/main" val="4286867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96752"/>
            <a:ext cx="7479928" cy="4572000"/>
          </a:xfrm>
        </p:spPr>
      </p:pic>
    </p:spTree>
    <p:extLst>
      <p:ext uri="{BB962C8B-B14F-4D97-AF65-F5344CB8AC3E}">
        <p14:creationId xmlns:p14="http://schemas.microsoft.com/office/powerpoint/2010/main" val="385055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4080"/>
          </a:xfrm>
        </p:spPr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400" b="1" dirty="0"/>
              <a:t>¿</a:t>
            </a:r>
            <a:r>
              <a:rPr lang="es-MX" sz="2400" b="1" dirty="0">
                <a:latin typeface="Calisto MT" panose="02040603050505030304" pitchFamily="18" charset="0"/>
              </a:rPr>
              <a:t>Cuál es la causa de los pólipos vocales?</a:t>
            </a:r>
            <a:endParaRPr lang="es-MX" sz="24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600" dirty="0">
                <a:latin typeface="Calisto MT" panose="02040603050505030304" pitchFamily="18" charset="0"/>
              </a:rPr>
              <a:t> 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Es una patología muy frecuente en los hombres adultos. 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Su etiología no está completamente aclarada, pero se observa en usuarios que han presentado  trauma agudo de la voz,  anticoagulantes, hipotiroidismo, o pueden ser de origen inflamatorio, alérgico, inmunológico o traumático. 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Existe una incidencia de un 80% de pólipos en personas fumadoras.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Con mucha frecuencia generan síntomas de carraspeo , fatiga vocal , irritación laríngea , cuerpo extraño en la garganta .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Es voz canta se encuentra limitada , irregular , y difícilmente practicable .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dirty="0">
              <a:latin typeface="Calisto MT" panose="02040603050505030304" pitchFamily="18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45654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325</TotalTime>
  <Words>580</Words>
  <Application>Microsoft Office PowerPoint</Application>
  <PresentationFormat>Presentación en pantalla (4:3)</PresentationFormat>
  <Paragraphs>135</Paragraphs>
  <Slides>23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Calisto MT</vt:lpstr>
      <vt:lpstr>Century Gothic</vt:lpstr>
      <vt:lpstr>Verdana</vt:lpstr>
      <vt:lpstr>Wingdings 2</vt:lpstr>
      <vt:lpstr>Brío</vt:lpstr>
      <vt:lpstr>Patologías Vocales </vt:lpstr>
      <vt:lpstr>                Patologías Vocales </vt:lpstr>
      <vt:lpstr>Presentación de PowerPoint</vt:lpstr>
      <vt:lpstr>Presentación de PowerPoint</vt:lpstr>
      <vt:lpstr>                 Cuerda Vocal Normal </vt:lpstr>
      <vt:lpstr>Presentación de PowerPoint</vt:lpstr>
      <vt:lpstr>             Nódulos Vocales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                Papilomatosis  </vt:lpstr>
      <vt:lpstr>Presentación de PowerPoint</vt:lpstr>
      <vt:lpstr>             Laringitis Crónica </vt:lpstr>
      <vt:lpstr>Presentación de PowerPoint</vt:lpstr>
      <vt:lpstr>                        Cáncer Laríngeo </vt:lpstr>
      <vt:lpstr>Presentación de PowerPoint</vt:lpstr>
      <vt:lpstr>    Disfonía Musculo Tensional (DMT)</vt:lpstr>
      <vt:lpstr>Presentación de PowerPoint</vt:lpstr>
      <vt:lpstr>                     Disfonía Psicológica  </vt:lpstr>
      <vt:lpstr>                    Programa de higiene de la Voz. </vt:lpstr>
      <vt:lpstr>Lo que nunca debemos olvidar !!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Patologías Vocales</dc:title>
  <dc:creator>Toshiba</dc:creator>
  <cp:lastModifiedBy>Docentes</cp:lastModifiedBy>
  <cp:revision>27</cp:revision>
  <dcterms:created xsi:type="dcterms:W3CDTF">2021-05-11T03:41:04Z</dcterms:created>
  <dcterms:modified xsi:type="dcterms:W3CDTF">2024-08-27T16:32:21Z</dcterms:modified>
</cp:coreProperties>
</file>