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74" r:id="rId10"/>
    <p:sldId id="266" r:id="rId11"/>
    <p:sldId id="267" r:id="rId12"/>
    <p:sldId id="268" r:id="rId13"/>
    <p:sldId id="278" r:id="rId14"/>
    <p:sldId id="279" r:id="rId15"/>
    <p:sldId id="270" r:id="rId16"/>
    <p:sldId id="280" r:id="rId17"/>
    <p:sldId id="281" r:id="rId18"/>
    <p:sldId id="269" r:id="rId19"/>
    <p:sldId id="282" r:id="rId20"/>
    <p:sldId id="283" r:id="rId21"/>
    <p:sldId id="272" r:id="rId22"/>
    <p:sldId id="277" r:id="rId23"/>
    <p:sldId id="28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2F87-BAC9-4644-A0E2-F7BF05F78EDA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1A4E-D67D-4FBD-A5A5-E33300148D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3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1A4E-D67D-4FBD-A5A5-E33300148D5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3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D7AF2A-B3A1-43E8-80EC-19D908DF05D6}" type="datetimeFigureOut">
              <a:rPr lang="es-MX" smtClean="0"/>
              <a:t>27/08/2024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38536"/>
            <a:ext cx="5688632" cy="1762472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Patologías Vocales</a:t>
            </a:r>
            <a:r>
              <a:rPr lang="es-MX" dirty="0"/>
              <a:t>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55137"/>
            <a:ext cx="3888432" cy="1371600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4960" cy="594928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r>
              <a:rPr lang="es-MX" sz="2000" b="1" dirty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Electivo Salud &amp; Educación Vocal </a:t>
            </a:r>
          </a:p>
          <a:p>
            <a:r>
              <a:rPr lang="es-MX" sz="2000" b="1" dirty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Docente : Pamela Díaz G.</a:t>
            </a:r>
          </a:p>
          <a:p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Segundo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  </a:t>
            </a:r>
            <a:r>
              <a:rPr lang="es-MX" sz="2000" b="1" dirty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Semestre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2024</a:t>
            </a:r>
          </a:p>
          <a:p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latin typeface="Calisto MT" panose="02040603050505030304" pitchFamily="18" charset="0"/>
              </a:rPr>
              <a:t> </a:t>
            </a:r>
            <a:endParaRPr lang="es-MX" sz="2000" b="1" dirty="0">
              <a:solidFill>
                <a:schemeClr val="tx1">
                  <a:lumMod val="9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4608512"/>
          </a:xfrm>
        </p:spPr>
      </p:pic>
    </p:spTree>
    <p:extLst>
      <p:ext uri="{BB962C8B-B14F-4D97-AF65-F5344CB8AC3E}">
        <p14:creationId xmlns:p14="http://schemas.microsoft.com/office/powerpoint/2010/main" val="71051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>
                <a:latin typeface="Calisto MT" panose="02040603050505030304" pitchFamily="18" charset="0"/>
              </a:rPr>
              <a:t>                      Qué son los Quistes 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242088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 se localizan en la capa superficial de la cuerda  y pueden ser de dos tipos.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principales síntomas son tos , roquera , dolor de garganta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de retención son atribuibles a trauma fonatorio o abuso vocal , el reflujo </a:t>
            </a:r>
            <a:r>
              <a:rPr lang="es-MX" sz="2000" dirty="0" err="1">
                <a:latin typeface="Calisto MT" panose="02040603050505030304" pitchFamily="18" charset="0"/>
              </a:rPr>
              <a:t>faringolaringeo</a:t>
            </a:r>
            <a:r>
              <a:rPr lang="es-MX" sz="2000" dirty="0">
                <a:latin typeface="Calisto MT" panose="02040603050505030304" pitchFamily="18" charset="0"/>
              </a:rPr>
              <a:t> y las infecciones de las vías respiratorias altas .</a:t>
            </a: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Los quistes epidérmicos a conductas de abuso vocal . 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 </a:t>
            </a:r>
            <a:endParaRPr lang="es-MX" sz="2000" b="0" i="0" dirty="0">
              <a:effectLst/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9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28000" cy="5184576"/>
          </a:xfrm>
        </p:spPr>
      </p:pic>
    </p:spTree>
    <p:extLst>
      <p:ext uri="{BB962C8B-B14F-4D97-AF65-F5344CB8AC3E}">
        <p14:creationId xmlns:p14="http://schemas.microsoft.com/office/powerpoint/2010/main" val="237786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Papilomatosis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lesiones verrugosas que se desarrollan en el epitelio e invaden más profundamente en músculo de la cuerda vocal.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tumores persistentes causados por virus.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frecuente, esta alteración puede comenzar en edad adulta. </a:t>
            </a:r>
          </a:p>
          <a:p>
            <a:pPr marL="64008" indent="0" fontAlgn="base">
              <a:buNone/>
            </a:pP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En los niños el desarrollo de los papilomas usualmente disminuye con la edad y a menudo desaparecen durante la pubertad</a:t>
            </a:r>
            <a:r>
              <a:rPr lang="es-MX" dirty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​</a:t>
            </a:r>
          </a:p>
          <a:p>
            <a:pPr marL="64008" indent="0" fontAlgn="base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676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36712"/>
            <a:ext cx="6120680" cy="4896544"/>
          </a:xfrm>
        </p:spPr>
      </p:pic>
    </p:spTree>
    <p:extLst>
      <p:ext uri="{BB962C8B-B14F-4D97-AF65-F5344CB8AC3E}">
        <p14:creationId xmlns:p14="http://schemas.microsoft.com/office/powerpoint/2010/main" val="367121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>
                <a:latin typeface="Calisto MT" panose="02040603050505030304" pitchFamily="18" charset="0"/>
              </a:rPr>
              <a:t>            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Laringitis Crónica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/>
              <a:t>El término de laringitis es usado para describir una inflamación de la mucosa de las cuerdas vocales, causando una disfonía de leve a severa con disminución del tono de la voz y quiebres vocales intermitentes.</a:t>
            </a:r>
          </a:p>
          <a:p>
            <a:pPr marL="64008" indent="0">
              <a:buNone/>
            </a:pPr>
            <a:endParaRPr lang="es-MX" sz="2000" dirty="0"/>
          </a:p>
          <a:p>
            <a:pPr marL="64008" indent="0">
              <a:buNone/>
            </a:pPr>
            <a:endParaRPr lang="es-MX" sz="2000" dirty="0"/>
          </a:p>
          <a:p>
            <a:pPr marL="64008" indent="0">
              <a:buNone/>
            </a:pPr>
            <a:r>
              <a:rPr lang="es-MX" sz="2000" dirty="0"/>
              <a:t> En casos muy severos, se pude producir afonía (ausencia completa de voz.</a:t>
            </a:r>
          </a:p>
        </p:txBody>
      </p:sp>
    </p:spTree>
    <p:extLst>
      <p:ext uri="{BB962C8B-B14F-4D97-AF65-F5344CB8AC3E}">
        <p14:creationId xmlns:p14="http://schemas.microsoft.com/office/powerpoint/2010/main" val="18163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1311101"/>
            <a:ext cx="6264696" cy="4235797"/>
          </a:xfrm>
        </p:spPr>
      </p:pic>
    </p:spTree>
    <p:extLst>
      <p:ext uri="{BB962C8B-B14F-4D97-AF65-F5344CB8AC3E}">
        <p14:creationId xmlns:p14="http://schemas.microsoft.com/office/powerpoint/2010/main" val="42338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   Cáncer Laríngeo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La etiología es diversa pero esta asociada al consumo de tabaco y al alcohol . Los síntomas frecuentes son disfonías y ronquera persistente 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19505"/>
            <a:ext cx="5328592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4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6480720" cy="4320480"/>
          </a:xfrm>
        </p:spPr>
      </p:pic>
    </p:spTree>
    <p:extLst>
      <p:ext uri="{BB962C8B-B14F-4D97-AF65-F5344CB8AC3E}">
        <p14:creationId xmlns:p14="http://schemas.microsoft.com/office/powerpoint/2010/main" val="2299474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    Disfonía Musculo Tensional (DMT)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b="1" dirty="0">
                <a:latin typeface="Calisto MT" panose="02040603050505030304" pitchFamily="18" charset="0"/>
              </a:rPr>
              <a:t>¿</a:t>
            </a:r>
            <a:r>
              <a:rPr lang="es-MX" sz="2000" b="1" dirty="0">
                <a:latin typeface="Calisto MT" panose="02040603050505030304" pitchFamily="18" charset="0"/>
              </a:rPr>
              <a:t>Qué es la Disfonía Músculo Tensional?</a:t>
            </a:r>
          </a:p>
          <a:p>
            <a:pPr marL="64008" indent="0" fontAlgn="base">
              <a:buNone/>
            </a:pPr>
            <a:r>
              <a:rPr lang="es-MX" sz="2000" dirty="0"/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Los estudiantes  con disfonía musculo tensional presentan una tensión laríngea y faríngea aumentada, con laringe elevada, tensión suprahioidea, rigidez y tensión muscular en hombros, cuello y mandíbula, voz soplada, con cuerdas vocales tensas, presencia de edema  de cuerdas vocales.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 Si esta situación se mantiene lleva a cambios en la mucosa cordal 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61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Patologías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32500" lnSpcReduction="200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dirty="0">
                <a:latin typeface="Calisto MT" panose="02040603050505030304" pitchFamily="18" charset="0"/>
              </a:rPr>
              <a:t>Las alteraciones de la voz más comunes pueden ser divididas en dos grandes grupos:</a:t>
            </a:r>
          </a:p>
          <a:p>
            <a:pPr marL="64008" indent="0" fontAlgn="base">
              <a:buNone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u="sng" dirty="0">
                <a:latin typeface="Calisto MT" panose="02040603050505030304" pitchFamily="18" charset="0"/>
              </a:rPr>
              <a:t>1.Alteraciones Orgánicas .</a:t>
            </a:r>
          </a:p>
          <a:p>
            <a:pPr marL="64008" indent="0" fontAlgn="base">
              <a:buNone/>
            </a:pPr>
            <a:endParaRPr lang="es-MX" sz="55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500" dirty="0">
                <a:latin typeface="Calisto MT" panose="02040603050505030304" pitchFamily="18" charset="0"/>
              </a:rPr>
              <a:t>En las alteraciones vocales orgánicas , las cuerdas vocales presentan algún      tipo de anormalidad estructural ,  afectando la anatomía del pliegue vocal. 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s-MX" sz="5500" dirty="0">
              <a:latin typeface="Calisto MT" panose="02040603050505030304" pitchFamily="18" charset="0"/>
            </a:endParaRP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Nódulos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Pólipos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Edema de Reinke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Granuloma y Ulcera de Contacto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Quistes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Laringitis Aguda y Crónica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500" dirty="0">
                <a:latin typeface="Calisto MT" panose="02040603050505030304" pitchFamily="18" charset="0"/>
              </a:rPr>
              <a:t>Papiloma</a:t>
            </a:r>
          </a:p>
          <a:p>
            <a:pPr marL="635508" indent="-571500" fontAlgn="base">
              <a:buFont typeface="+mj-lt"/>
              <a:buAutoNum type="romanUcPeriod"/>
            </a:pPr>
            <a:endParaRPr lang="es-MX" sz="55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984025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Cuál es la causa de la disfonía Músculo  Tensional?</a:t>
            </a:r>
            <a:endParaRPr lang="es-MX" sz="2200" dirty="0">
              <a:latin typeface="Calisto MT" panose="02040603050505030304" pitchFamily="18" charset="0"/>
            </a:endParaRPr>
          </a:p>
          <a:p>
            <a:pPr fontAlgn="base"/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usuarios con esta alteración vocal reportan dolor muscular en zonas laríngeas y vecinas a la laringe.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El estrés emocional o conflictos interpersonales son elementos importantes asociados comúnmente a la disfonía musculo tensional.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Además, un uso muscular inadecuado de la voz y abuso vocal son factores importantes.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71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Disfonía Psicológica</a:t>
            </a:r>
            <a:b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40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925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Es un cuadro de disfonía funcional más frecuente en mujeres, de inicio súbito, asociado a un evento precipitante, en el cual no hay historia de enfermedad laríngea. 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Se presenta como síntoma aislado sin otros síntomas.</a:t>
            </a:r>
          </a:p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¿Cuál es la causa de la disfonía conversiva?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De base siempre hay cuadros psicológicos importantes como depresión mayor, muerte de un familiar, abandono, separación matrimonial, etc.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El estrés y tensión psíquica induce a una reacción psicológica de conversión. Esta reacción es un intento directo de desviar o cambiar la atención del problema real. Permite que el paciente dirija su atención en la voz en vez de la verdadera fuente estrés o conflicto emocional. Los cambios de la voz son métodos inconscientes para evitar los fuertes conflictos interpersonales que causan el estrés, la depresión o la ansiedad</a:t>
            </a:r>
            <a:r>
              <a:rPr lang="es-MX" sz="2600" dirty="0">
                <a:latin typeface="Calisto MT" panose="02040603050505030304" pitchFamily="18" charset="0"/>
              </a:rPr>
              <a:t>.</a:t>
            </a:r>
          </a:p>
          <a:p>
            <a:pPr fontAlgn="base"/>
            <a:endParaRPr lang="es-MX" dirty="0"/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7435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>
                <a:latin typeface="Calisto MT" panose="02040603050505030304" pitchFamily="18" charset="0"/>
              </a:rPr>
              <a:t>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Programa de higiene de la Voz.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MX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235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Lo que nunca debemos olvidar !!</a:t>
            </a:r>
            <a:endParaRPr lang="es-CL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sz="2800" dirty="0"/>
          </a:p>
          <a:p>
            <a:pPr marL="406908" indent="-342900">
              <a:buAutoNum type="arabicPeriod"/>
            </a:pPr>
            <a:r>
              <a:rPr lang="es-MX" sz="1800" dirty="0"/>
              <a:t>Beber dos litros de agua al día </a:t>
            </a:r>
          </a:p>
          <a:p>
            <a:pPr marL="406908" indent="-342900">
              <a:buAutoNum type="arabicPeriod"/>
            </a:pPr>
            <a:r>
              <a:rPr lang="es-MX" sz="1800" dirty="0"/>
              <a:t>Disminuir los azucares </a:t>
            </a:r>
            <a:endParaRPr lang="es-CL" sz="1800" dirty="0"/>
          </a:p>
          <a:p>
            <a:pPr marL="406908" indent="-342900">
              <a:buAutoNum type="arabicPeriod"/>
            </a:pPr>
            <a:r>
              <a:rPr lang="es-MX" sz="1800" dirty="0"/>
              <a:t>No es recomendable comer después de las 21.00 </a:t>
            </a:r>
          </a:p>
          <a:p>
            <a:pPr marL="406908" indent="-342900">
              <a:buAutoNum type="arabicPeriod"/>
            </a:pPr>
            <a:r>
              <a:rPr lang="es-MX" sz="1800" dirty="0"/>
              <a:t>No beber líquidos mientras esta almorzando o cenando </a:t>
            </a:r>
          </a:p>
          <a:p>
            <a:pPr marL="406908" indent="-342900">
              <a:buAutoNum type="arabicPeriod"/>
            </a:pPr>
            <a:r>
              <a:rPr lang="es-MX" sz="1800" dirty="0"/>
              <a:t>Eliminar alimentos picantes , condimentados y mucha fritura </a:t>
            </a:r>
          </a:p>
          <a:p>
            <a:pPr marL="406908" indent="-342900">
              <a:buAutoNum type="arabicPeriod"/>
            </a:pPr>
            <a:r>
              <a:rPr lang="es-MX" sz="1800" dirty="0"/>
              <a:t>No consumir </a:t>
            </a:r>
            <a:r>
              <a:rPr lang="es-MX" sz="1800" dirty="0" err="1"/>
              <a:t>alkas</a:t>
            </a:r>
            <a:r>
              <a:rPr lang="es-MX" sz="1800" dirty="0"/>
              <a:t> o productos para la garganta con alcohol </a:t>
            </a:r>
          </a:p>
          <a:p>
            <a:pPr marL="406908" indent="-342900">
              <a:buAutoNum type="arabicPeriod"/>
            </a:pPr>
            <a:r>
              <a:rPr lang="es-MX" sz="1800" dirty="0"/>
              <a:t>Descanso </a:t>
            </a:r>
          </a:p>
          <a:p>
            <a:pPr marL="406908" indent="-342900">
              <a:buAutoNum type="arabicPeriod"/>
            </a:pPr>
            <a:endParaRPr lang="es-MX" sz="1800" dirty="0"/>
          </a:p>
          <a:p>
            <a:pPr marL="406908" indent="-342900">
              <a:buAutoNum type="arabicPeriod"/>
            </a:pPr>
            <a:endParaRPr lang="es-MX" sz="1800" dirty="0"/>
          </a:p>
          <a:p>
            <a:pPr marL="406908" indent="-342900">
              <a:buAutoNum type="arabicPeriod"/>
            </a:pPr>
            <a:r>
              <a:rPr lang="es-MX" sz="2000" dirty="0"/>
              <a:t>        “   Vida simple , pensamiento elevado “ </a:t>
            </a:r>
          </a:p>
          <a:p>
            <a:pPr marL="64008" indent="0">
              <a:buNone/>
            </a:pPr>
            <a:endParaRPr lang="es-MX" sz="2000" dirty="0"/>
          </a:p>
          <a:p>
            <a:pPr marL="406908" indent="-342900">
              <a:buAutoNum type="arabicPeriod"/>
            </a:pPr>
            <a:endParaRPr lang="es-MX" sz="2000" dirty="0"/>
          </a:p>
          <a:p>
            <a:pPr marL="406908" indent="-342900">
              <a:buAutoNum type="arabicPeriod"/>
            </a:pPr>
            <a:endParaRPr lang="es-MX" sz="2000" dirty="0"/>
          </a:p>
          <a:p>
            <a:pPr marL="64008" indent="0">
              <a:buNone/>
            </a:pPr>
            <a:r>
              <a:rPr lang="es-MX" sz="1600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2454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1443841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400" u="sng" dirty="0">
                <a:latin typeface="Calisto MT" panose="02040603050505030304" pitchFamily="18" charset="0"/>
              </a:rPr>
              <a:t>2.Alteraciones Vocales Funcionales:</a:t>
            </a: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Alteraciones de la voz en ausencia de una patología estructural visible o patología neurológica.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s-MX" sz="2000" dirty="0">
              <a:latin typeface="Calisto MT" panose="02040603050505030304" pitchFamily="18" charset="0"/>
            </a:endParaRP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Músculo Tensional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Fatiga Vocal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Muda Incompleta o Puberfonía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Conversiva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2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u="sng" dirty="0">
                <a:latin typeface="Calisto MT" panose="02040603050505030304" pitchFamily="18" charset="0"/>
              </a:rPr>
              <a:t>Alteraciones Vocales Neurológicas:</a:t>
            </a: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MX" b="1" dirty="0"/>
              <a:t>​</a:t>
            </a:r>
            <a:r>
              <a:rPr lang="es-MX" sz="2000" dirty="0">
                <a:latin typeface="Calisto MT" panose="02040603050505030304" pitchFamily="18" charset="0"/>
              </a:rPr>
              <a:t>Este tipo de alteraciones son producidas por algún desorden que afecta al sistema nervioso, ya sea central o periférico.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Parálisis de cuerda vocal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espasmódica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Temblor de la voz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3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Cuerda Vocal Normal </a:t>
            </a: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464496" cy="4175746"/>
          </a:xfrm>
        </p:spPr>
      </p:pic>
      <p:pic>
        <p:nvPicPr>
          <p:cNvPr id="1026" name="Picture 2" descr="Cuerdas vo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392488" cy="417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6552728" cy="3744416"/>
          </a:xfrm>
        </p:spPr>
      </p:pic>
    </p:spTree>
    <p:extLst>
      <p:ext uri="{BB962C8B-B14F-4D97-AF65-F5344CB8AC3E}">
        <p14:creationId xmlns:p14="http://schemas.microsoft.com/office/powerpoint/2010/main" val="2805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Nódulos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>
                <a:latin typeface="Calisto MT" panose="02040603050505030304" pitchFamily="18" charset="0"/>
              </a:rPr>
              <a:t>     Cuál es la causa de los nódulos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La causa de los nódulos es el traumatismo vocal por esfuerzo vocal , que al aumentar la tensión y prolongarse en el tiempo, producirían una degeneración inflamatoria en la capa superficial  con fibrosis, congestión vascular y edema . 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Son lesiones frecuentes en personas que utilizan su voz con mala técnica vocal.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>
              <a:buNone/>
            </a:pPr>
            <a:r>
              <a:rPr lang="es-MX" sz="2000" b="1" dirty="0">
                <a:latin typeface="Calisto MT" panose="02040603050505030304" pitchFamily="18" charset="0"/>
              </a:rPr>
              <a:t>CONDUCTAS DE ABUSO Y MAL USO VOCAL </a:t>
            </a:r>
          </a:p>
        </p:txBody>
      </p:sp>
    </p:spTree>
    <p:extLst>
      <p:ext uri="{BB962C8B-B14F-4D97-AF65-F5344CB8AC3E}">
        <p14:creationId xmlns:p14="http://schemas.microsoft.com/office/powerpoint/2010/main" val="42868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479928" cy="4572000"/>
          </a:xfrm>
        </p:spPr>
      </p:pic>
    </p:spTree>
    <p:extLst>
      <p:ext uri="{BB962C8B-B14F-4D97-AF65-F5344CB8AC3E}">
        <p14:creationId xmlns:p14="http://schemas.microsoft.com/office/powerpoint/2010/main" val="3850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/>
              <a:t>¿</a:t>
            </a:r>
            <a:r>
              <a:rPr lang="es-MX" sz="2400" b="1" dirty="0">
                <a:latin typeface="Calisto MT" panose="02040603050505030304" pitchFamily="18" charset="0"/>
              </a:rPr>
              <a:t>Cuál es la causa de los pólipos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6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una patología muy frecuente en los hombres adultos. 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Su etiología no está completamente aclarada, pero se observa en usuarios que han presentado  trauma agudo de la voz,  anticoagulantes, hipotiroidismo, o pueden ser de origen inflamatorio, alérgico, inmunológico o traumático. 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Existe una incidencia de un 80% de pólipos en personas fumadoras.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Con mucha frecuencia generan síntomas de carraspeo , fatiga vocal , irritación laríngea , cuerpo extraño en la garganta 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voz canta se encuentra limitada , irregular , y difícilmente practicable 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565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325</TotalTime>
  <Words>580</Words>
  <Application>Microsoft Office PowerPoint</Application>
  <PresentationFormat>Presentación en pantalla (4:3)</PresentationFormat>
  <Paragraphs>135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Calisto MT</vt:lpstr>
      <vt:lpstr>Century Gothic</vt:lpstr>
      <vt:lpstr>Verdana</vt:lpstr>
      <vt:lpstr>Wingdings 2</vt:lpstr>
      <vt:lpstr>Brío</vt:lpstr>
      <vt:lpstr>Patologías Vocales </vt:lpstr>
      <vt:lpstr>                Patologías Vocales </vt:lpstr>
      <vt:lpstr>Presentación de PowerPoint</vt:lpstr>
      <vt:lpstr>Presentación de PowerPoint</vt:lpstr>
      <vt:lpstr>                 Cuerda Vocal Normal </vt:lpstr>
      <vt:lpstr>Presentación de PowerPoint</vt:lpstr>
      <vt:lpstr>             Nódulos Vocales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Papilomatosis  </vt:lpstr>
      <vt:lpstr>Presentación de PowerPoint</vt:lpstr>
      <vt:lpstr>             Laringitis Crónica </vt:lpstr>
      <vt:lpstr>Presentación de PowerPoint</vt:lpstr>
      <vt:lpstr>                        Cáncer Laríngeo </vt:lpstr>
      <vt:lpstr>Presentación de PowerPoint</vt:lpstr>
      <vt:lpstr>    Disfonía Musculo Tensional (DMT)</vt:lpstr>
      <vt:lpstr>Presentación de PowerPoint</vt:lpstr>
      <vt:lpstr>                     Disfonía Psicológica  </vt:lpstr>
      <vt:lpstr>                    Programa de higiene de la Voz. </vt:lpstr>
      <vt:lpstr>Lo que nunca debemos olvidar !!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Patologías Vocales</dc:title>
  <dc:creator>Toshiba</dc:creator>
  <cp:lastModifiedBy>Docentes</cp:lastModifiedBy>
  <cp:revision>27</cp:revision>
  <dcterms:created xsi:type="dcterms:W3CDTF">2021-05-11T03:41:04Z</dcterms:created>
  <dcterms:modified xsi:type="dcterms:W3CDTF">2024-08-27T16:32:21Z</dcterms:modified>
</cp:coreProperties>
</file>